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08" r:id="rId2"/>
    <p:sldId id="309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</p:sldIdLst>
  <p:sldSz cx="12192000" cy="6858000"/>
  <p:notesSz cx="6858000" cy="9144000"/>
  <p:embeddedFontLst>
    <p:embeddedFont>
      <p:font typeface="Segoe UI Black" panose="020B0A02040204020203" pitchFamily="34" charset="0"/>
      <p:bold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宋体" panose="02010600030101010101" pitchFamily="2" charset="-122"/>
      <p:regular r:id="rId45"/>
    </p:embeddedFont>
    <p:embeddedFont>
      <p:font typeface="Wingdings 3" panose="05040102010807070707" pitchFamily="18" charset="2"/>
      <p:regular r:id="rId46"/>
    </p:embeddedFont>
    <p:embeddedFont>
      <p:font typeface="Corbel" panose="020B0503020204020204" pitchFamily="34" charset="0"/>
      <p:regular r:id="rId47"/>
      <p:bold r:id="rId48"/>
      <p:italic r:id="rId49"/>
      <p:boldItalic r:id="rId50"/>
    </p:embeddedFont>
    <p:embeddedFont>
      <p:font typeface="Wingdings 2" panose="05020102010507070707" pitchFamily="18" charset="2"/>
      <p:regular r:id="rId51"/>
    </p:embeddedFont>
    <p:embeddedFont>
      <p:font typeface="Roboto Condensed" panose="02000000000000000000" pitchFamily="2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Trebuchet MS" panose="020B0603020202020204" pitchFamily="34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XsIsEoWOGs6KaDZAUUZEA==" hashData="ndq0PYP0qQeN3NYPdTpm1gYYuN2K0gQ5jqc/q02IQzqvrhZKvxHKBldCRokhL00TN7sCYziK77xUhwqCkegtp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2101CS104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HTML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2101CS104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HTML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2101CS104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HTML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2101CS104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HTML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2101CS104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HTML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2101CS104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HTML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Protocols/rfc2616/rfc2616-sec6.html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mtClean="0"/>
              <a:t>Web Designing </a:t>
            </a:r>
            <a:r>
              <a:rPr lang="en-IN" dirty="0" smtClean="0"/>
              <a:t>(WD) (</a:t>
            </a:r>
            <a:r>
              <a:rPr lang="en-US" dirty="0" smtClean="0"/>
              <a:t>2101CS104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Response (Example)</a:t>
            </a:r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/>
          </p:nvPr>
        </p:nvGraphicFramePr>
        <p:xfrm>
          <a:off x="747835" y="1337425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HTTP/1.1 200 OK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is 200 status code with OK message using HTTP1.1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4" name="Content Placeholder 21"/>
          <p:cNvGraphicFramePr>
            <a:graphicFrameLocks/>
          </p:cNvGraphicFramePr>
          <p:nvPr>
            <p:extLst/>
          </p:nvPr>
        </p:nvGraphicFramePr>
        <p:xfrm>
          <a:off x="747835" y="2102191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Date: Mon, 27 Jul 2009 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12:28:53 GMT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Date &amp; Time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21"/>
          <p:cNvGraphicFramePr>
            <a:graphicFrameLocks/>
          </p:cNvGraphicFramePr>
          <p:nvPr>
            <p:extLst/>
          </p:nvPr>
        </p:nvGraphicFramePr>
        <p:xfrm>
          <a:off x="747835" y="2933312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Server: Apache/2.2.14 (Win32)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Webserver</a:t>
                      </a: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used by server is Apache and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version is 2.2.14 built for 32bit 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1"/>
          <p:cNvGraphicFramePr>
            <a:graphicFrameLocks/>
          </p:cNvGraphicFramePr>
          <p:nvPr>
            <p:extLst/>
          </p:nvPr>
        </p:nvGraphicFramePr>
        <p:xfrm>
          <a:off x="747835" y="3714558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Last-Modified: Wed, 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22 Jul 2009 19:15:56 GMT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 modified at Date &amp; Time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21"/>
          <p:cNvGraphicFramePr>
            <a:graphicFrameLocks/>
          </p:cNvGraphicFramePr>
          <p:nvPr>
            <p:extLst/>
          </p:nvPr>
        </p:nvGraphicFramePr>
        <p:xfrm>
          <a:off x="747835" y="4529047"/>
          <a:ext cx="1069632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Content-Length: 88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Times New Roman" panose="02020603050405020304" pitchFamily="18" charset="0"/>
                        </a:rPr>
                        <a:t>Content size of the response is 88 bytes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478867" y="1519768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78867" y="2284534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78867" y="3030987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78867" y="3816697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78867" y="4623028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1"/>
          <p:cNvGraphicFramePr>
            <a:graphicFrameLocks/>
          </p:cNvGraphicFramePr>
          <p:nvPr>
            <p:extLst/>
          </p:nvPr>
        </p:nvGraphicFramePr>
        <p:xfrm>
          <a:off x="747835" y="5077687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Content-Type: text/html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Content type of the response is text file containing HTML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478867" y="5195534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 page or webpage is a document, commonly written in HTML, that is viewed in an Internet browser</a:t>
            </a:r>
            <a:r>
              <a:rPr lang="en-US" dirty="0" smtClean="0"/>
              <a:t>.</a:t>
            </a:r>
          </a:p>
          <a:p>
            <a:r>
              <a:rPr lang="en-US" dirty="0"/>
              <a:t>HTML – Hyper Text Markup Language is the notation for describing</a:t>
            </a:r>
          </a:p>
          <a:p>
            <a:pPr lvl="1"/>
            <a:r>
              <a:rPr lang="en-US" dirty="0"/>
              <a:t>document structure (semantic markup)</a:t>
            </a:r>
          </a:p>
          <a:p>
            <a:pPr lvl="1"/>
            <a:r>
              <a:rPr lang="en-US" dirty="0"/>
              <a:t>formatting (presentation markup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 web page can be accessed by entering a URL address into a browser's address bar.</a:t>
            </a:r>
          </a:p>
          <a:p>
            <a:r>
              <a:rPr lang="en-US" dirty="0"/>
              <a:t>A web page may contain text, graphics, and hyperlinks to other web pages and files.</a:t>
            </a:r>
          </a:p>
          <a:p>
            <a:r>
              <a:rPr lang="en-US" dirty="0"/>
              <a:t>The first web page was created at CERN by Tim Berners-Lee on August 6, 1991.</a:t>
            </a:r>
          </a:p>
          <a:p>
            <a:r>
              <a:rPr lang="en-US" dirty="0"/>
              <a:t>You can visit and browse the first website and the first web page at the </a:t>
            </a:r>
            <a:r>
              <a:rPr lang="en-US" dirty="0">
                <a:hlinkClick r:id="rId2"/>
              </a:rPr>
              <a:t>info.cern.ch</a:t>
            </a:r>
            <a:r>
              <a:rPr lang="en-US" dirty="0"/>
              <a:t>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HTML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file must have an .</a:t>
            </a:r>
            <a:r>
              <a:rPr lang="en-US" dirty="0" err="1"/>
              <a:t>htm</a:t>
            </a:r>
            <a:r>
              <a:rPr lang="en-US" dirty="0"/>
              <a:t> or .html file extension</a:t>
            </a:r>
          </a:p>
          <a:p>
            <a:r>
              <a:rPr lang="en-US" dirty="0"/>
              <a:t>HTML files can be created with text editors:</a:t>
            </a:r>
          </a:p>
          <a:p>
            <a:pPr lvl="1"/>
            <a:r>
              <a:rPr lang="en-US" dirty="0" err="1"/>
              <a:t>NotePad</a:t>
            </a:r>
            <a:r>
              <a:rPr lang="en-US" dirty="0"/>
              <a:t>, </a:t>
            </a:r>
            <a:r>
              <a:rPr lang="en-US" dirty="0" err="1"/>
              <a:t>NotePad</a:t>
            </a:r>
            <a:r>
              <a:rPr lang="en-US" dirty="0"/>
              <a:t> ++, </a:t>
            </a:r>
            <a:r>
              <a:rPr lang="en-US" dirty="0" err="1"/>
              <a:t>PSPad</a:t>
            </a:r>
            <a:endParaRPr lang="en-US" dirty="0"/>
          </a:p>
          <a:p>
            <a:r>
              <a:rPr lang="en-US" dirty="0"/>
              <a:t>Or HTML editors (WYSIWYG Editors):</a:t>
            </a:r>
          </a:p>
          <a:p>
            <a:pPr lvl="1"/>
            <a:r>
              <a:rPr lang="en-US" dirty="0"/>
              <a:t>Microsoft FrontPage</a:t>
            </a:r>
          </a:p>
          <a:p>
            <a:pPr lvl="1"/>
            <a:r>
              <a:rPr lang="en-US" dirty="0"/>
              <a:t>Macromedia Dreamweaver</a:t>
            </a:r>
          </a:p>
          <a:p>
            <a:pPr lvl="1"/>
            <a:r>
              <a:rPr lang="en-US" dirty="0"/>
              <a:t>Netscape Composer</a:t>
            </a:r>
          </a:p>
          <a:p>
            <a:pPr lvl="1"/>
            <a:r>
              <a:rPr lang="en-US" dirty="0"/>
              <a:t>Visual Studio</a:t>
            </a:r>
          </a:p>
          <a:p>
            <a:r>
              <a:rPr lang="en-US" dirty="0" smtClean="0"/>
              <a:t>Open any above mentioned editors and create a new file with .html extension and save the file.</a:t>
            </a:r>
          </a:p>
          <a:p>
            <a:r>
              <a:rPr lang="en-US" dirty="0" smtClean="0"/>
              <a:t>After saving the file you can open the file with any Web Browser in order to view the output.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 Page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1074" y="1381232"/>
            <a:ext cx="7991475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My First HTML Page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some text...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074" y="76992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03" y="4113686"/>
            <a:ext cx="7210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HTML is comprised of “elements” and “tags”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Begins with </a:t>
            </a:r>
            <a:r>
              <a:rPr lang="en-US" sz="24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and ends with </a:t>
            </a:r>
            <a:r>
              <a:rPr lang="en-US" sz="24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HTML describes structure using two main sections: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>
                <a:solidFill>
                  <a:srgbClr val="0202BE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/>
              <a:t>The </a:t>
            </a:r>
            <a:r>
              <a:rPr lang="en-US" dirty="0"/>
              <a:t>HTML source code should be formatted to increase readability and facilitate debugging.</a:t>
            </a:r>
          </a:p>
          <a:p>
            <a:pPr lvl="1"/>
            <a:r>
              <a:rPr lang="en-US" dirty="0"/>
              <a:t>Every block element should start on a new line.</a:t>
            </a:r>
          </a:p>
          <a:p>
            <a:pPr lvl="1"/>
            <a:r>
              <a:rPr lang="en-US" dirty="0"/>
              <a:t>Every nested (block) element should be indented.</a:t>
            </a:r>
          </a:p>
          <a:p>
            <a:pPr lvl="1"/>
            <a:r>
              <a:rPr lang="en-US" dirty="0"/>
              <a:t>Browsers ignore multiple whitespaces in the page source, so formatting is harmless.</a:t>
            </a:r>
          </a:p>
          <a:p>
            <a:r>
              <a:rPr lang="en-US" dirty="0"/>
              <a:t>For performance reasons, formatting can be sacrificed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35182" y="2291542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</a:t>
            </a:r>
            <a:r>
              <a:rPr lang="en-US" sz="240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&lt;head&gt;&lt;/head&gt; </a:t>
            </a:r>
            <a:r>
              <a:rPr lang="en-US" sz="2400" noProof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&lt;body&gt;&lt;/body&gt; </a:t>
            </a:r>
            <a:r>
              <a:rPr lang="en-US" sz="2400" noProof="1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noProof="1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35182" y="3233994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  <a:r>
              <a:rPr 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src="logo.jpg" alt="logo" </a:t>
            </a:r>
            <a:r>
              <a:rPr lang="en-US" sz="2400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8677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450" y="952500"/>
            <a:ext cx="820737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My First HTML Page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This is some text...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97677" y="1333859"/>
            <a:ext cx="2209799" cy="506522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2334" y="2937659"/>
            <a:ext cx="2057400" cy="506522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52246" y="1869081"/>
            <a:ext cx="7354345" cy="1259392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71900" y="848590"/>
            <a:ext cx="2362200" cy="506522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2246" y="3128473"/>
            <a:ext cx="7354346" cy="1287823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71900" y="4898157"/>
            <a:ext cx="2209800" cy="506522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77" y="4387865"/>
            <a:ext cx="7210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Headings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Anchor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Headings are important because search engines use the headings to index the structure and content of your web pages.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8752" y="1793964"/>
            <a:ext cx="732726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sz="3400" dirty="0" smtClean="0">
                <a:ea typeface="宋体" pitchFamily="2" charset="-122"/>
              </a:rPr>
              <a:t>&lt;h1&gt; </a:t>
            </a:r>
            <a:r>
              <a:rPr lang="en-US" altLang="zh-CN" sz="3400" dirty="0">
                <a:ea typeface="宋体" pitchFamily="2" charset="-122"/>
              </a:rPr>
              <a:t>text </a:t>
            </a:r>
            <a:r>
              <a:rPr lang="en-US" altLang="zh-CN" sz="3400" dirty="0" smtClean="0">
                <a:ea typeface="宋体" pitchFamily="2" charset="-122"/>
              </a:rPr>
              <a:t>&lt;/h1</a:t>
            </a:r>
            <a:r>
              <a:rPr lang="en-US" altLang="zh-CN" sz="3400" dirty="0">
                <a:ea typeface="宋体" pitchFamily="2" charset="-122"/>
              </a:rPr>
              <a:t>&gt; -- largest of the six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&lt;h2&gt; </a:t>
            </a:r>
            <a:r>
              <a:rPr lang="en-US" altLang="zh-CN" sz="3200" dirty="0">
                <a:ea typeface="宋体" pitchFamily="2" charset="-122"/>
              </a:rPr>
              <a:t>text </a:t>
            </a:r>
            <a:r>
              <a:rPr lang="en-US" altLang="zh-CN" sz="3200" dirty="0" smtClean="0">
                <a:ea typeface="宋体" pitchFamily="2" charset="-122"/>
              </a:rPr>
              <a:t>&lt;/h2</a:t>
            </a:r>
            <a:r>
              <a:rPr lang="en-US" altLang="zh-CN" sz="32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3000" dirty="0" smtClean="0">
                <a:ea typeface="宋体" pitchFamily="2" charset="-122"/>
              </a:rPr>
              <a:t>&lt;h3&gt; </a:t>
            </a:r>
            <a:r>
              <a:rPr lang="en-US" altLang="zh-CN" sz="3000" dirty="0">
                <a:ea typeface="宋体" pitchFamily="2" charset="-122"/>
              </a:rPr>
              <a:t>text </a:t>
            </a:r>
            <a:r>
              <a:rPr lang="en-US" altLang="zh-CN" sz="3000" dirty="0" smtClean="0">
                <a:ea typeface="宋体" pitchFamily="2" charset="-122"/>
              </a:rPr>
              <a:t>&lt;/h3</a:t>
            </a:r>
            <a:r>
              <a:rPr lang="en-US" altLang="zh-CN" sz="30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&lt;h4&gt; </a:t>
            </a:r>
            <a:r>
              <a:rPr lang="en-US" altLang="zh-CN" sz="2800" dirty="0">
                <a:ea typeface="宋体" pitchFamily="2" charset="-122"/>
              </a:rPr>
              <a:t>text </a:t>
            </a:r>
            <a:r>
              <a:rPr lang="en-US" altLang="zh-CN" sz="2800" dirty="0" smtClean="0">
                <a:ea typeface="宋体" pitchFamily="2" charset="-122"/>
              </a:rPr>
              <a:t>&lt;/h4</a:t>
            </a:r>
            <a:r>
              <a:rPr lang="en-US" altLang="zh-CN" sz="28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&lt;h5&gt; text &lt;/h5&gt;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&lt;h6&gt; text &lt;/h6&gt; -- smallest of the six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align=</a:t>
            </a:r>
            <a:r>
              <a:rPr lang="en-US" altLang="zh-CN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"</a:t>
            </a:r>
            <a:r>
              <a:rPr lang="en-US" altLang="zh-CN" sz="28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position"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--left (default), center or right</a:t>
            </a:r>
          </a:p>
        </p:txBody>
      </p:sp>
    </p:spTree>
    <p:extLst>
      <p:ext uri="{BB962C8B-B14F-4D97-AF65-F5344CB8AC3E}">
        <p14:creationId xmlns:p14="http://schemas.microsoft.com/office/powerpoint/2010/main" val="34528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&lt;p&gt; 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&lt;p&gt; element represents a paragraph. </a:t>
            </a:r>
            <a:endParaRPr lang="en-US" dirty="0" smtClean="0"/>
          </a:p>
          <a:p>
            <a:r>
              <a:rPr lang="en-US" dirty="0" smtClean="0"/>
              <a:t>Paragraphs </a:t>
            </a:r>
            <a:r>
              <a:rPr lang="en-US" dirty="0"/>
              <a:t>are usually represented in visual media as blocks of text separated from adjacent blocks by blank lines and/or first-line indentation, but HTML paragraphs can be any structural grouping of related content, such as images or form fields</a:t>
            </a:r>
            <a:r>
              <a:rPr lang="en-US" dirty="0" smtClean="0"/>
              <a:t>.</a:t>
            </a:r>
          </a:p>
          <a:p>
            <a:r>
              <a:rPr lang="en-US" dirty="0"/>
              <a:t>Paragraphs are block-level elements, and notably will automatically close if another block-level element is parsed before the closing &lt;/p&gt;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We can use align attribute of the paragraph tag to specify the text alignment for the text inside the paragraph, ex. &lt;p align=“center”&gt;our test&lt;/p&gt;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color values for mainly two attributes named </a:t>
            </a:r>
            <a:r>
              <a:rPr lang="en-US" b="1" dirty="0" err="1" smtClean="0"/>
              <a:t>bgcolor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color.</a:t>
            </a:r>
            <a:endParaRPr lang="en-US" dirty="0"/>
          </a:p>
          <a:p>
            <a:r>
              <a:rPr lang="en-US" dirty="0"/>
              <a:t>Possible values for the color are,</a:t>
            </a:r>
          </a:p>
          <a:p>
            <a:pPr marL="742950" lvl="1" indent="-285750" algn="l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many are predefined (red, blue, green, ...)</a:t>
            </a:r>
          </a:p>
          <a:p>
            <a:pPr marL="742950" lvl="1" indent="-285750" algn="l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all colors can be specified as a six character hexadecimal value: #RRGGBB</a:t>
            </a:r>
          </a:p>
          <a:p>
            <a:pPr marL="1076325" lvl="2" indent="-285750" algn="l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anose="02020603050405020304" pitchFamily="18" charset="0"/>
              </a:rPr>
              <a:t>#FF0000 – red</a:t>
            </a:r>
          </a:p>
          <a:p>
            <a:pPr marL="1076325" lvl="2" indent="-285750" algn="l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A6A6A6"/>
                </a:solidFill>
                <a:ea typeface="宋体" pitchFamily="2" charset="-122"/>
                <a:cs typeface="Times New Roman" panose="02020603050405020304" pitchFamily="18" charset="0"/>
              </a:rPr>
              <a:t>#888888 – gray</a:t>
            </a:r>
          </a:p>
          <a:p>
            <a:pPr marL="1076325" lvl="2" indent="-285750" algn="l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4AA743"/>
                </a:solidFill>
                <a:ea typeface="宋体" pitchFamily="2" charset="-122"/>
                <a:cs typeface="Times New Roman" panose="02020603050405020304" pitchFamily="18" charset="0"/>
              </a:rPr>
              <a:t>#00FF00 –green</a:t>
            </a:r>
          </a:p>
          <a:p>
            <a:pPr marL="1076325" lvl="2" indent="-285750" algn="l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#000000 – </a:t>
            </a:r>
            <a:r>
              <a:rPr lang="en-US" altLang="zh-CN" dirty="0" smtClean="0">
                <a:ea typeface="宋体" pitchFamily="2" charset="-122"/>
                <a:cs typeface="Times New Roman" panose="02020603050405020304" pitchFamily="18" charset="0"/>
              </a:rPr>
              <a:t>black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&lt;body </a:t>
            </a:r>
            <a:r>
              <a:rPr lang="en-US" dirty="0" err="1"/>
              <a:t>bgcolor</a:t>
            </a:r>
            <a:r>
              <a:rPr lang="en-US" dirty="0"/>
              <a:t>=“red</a:t>
            </a:r>
            <a:r>
              <a:rPr lang="en-US" dirty="0" smtClean="0"/>
              <a:t>”&gt; or &lt;body </a:t>
            </a:r>
            <a:r>
              <a:rPr lang="en-US" dirty="0" err="1" smtClean="0"/>
              <a:t>bgcolor</a:t>
            </a:r>
            <a:r>
              <a:rPr lang="en-US" dirty="0" smtClean="0"/>
              <a:t>=“#888888”&gt;</a:t>
            </a:r>
            <a:endParaRPr lang="en-US" altLang="zh-CN" dirty="0">
              <a:ea typeface="宋体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39027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 HTML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WEB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What is Internet?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What is WWW?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How the WEB works?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HTTP </a:t>
            </a:r>
            <a:r>
              <a:rPr lang="en-US" sz="2000" dirty="0" smtClean="0"/>
              <a:t>Protocol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HTML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What is a Web Page?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My First HTML Page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HTML Code Formatting</a:t>
            </a:r>
            <a:endParaRPr lang="en-US" sz="2000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5629226" y="712385"/>
            <a:ext cx="39027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endParaRPr lang="en-US" b="1" dirty="0" smtClean="0"/>
          </a:p>
          <a:p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Basic HTML Tags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Heading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Paragraph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Color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Font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List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Anchor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Image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HTML Tables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HTML </a:t>
            </a:r>
            <a:r>
              <a:rPr lang="en-US" sz="2000" dirty="0" smtClean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HTML Meta tags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HTML 5 tags and validation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Media tags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&lt;font&gt; tag specifies the font face, font size, and color of text.</a:t>
            </a:r>
          </a:p>
          <a:p>
            <a:r>
              <a:rPr lang="en-US" dirty="0"/>
              <a:t>The &lt;font&gt; tag is </a:t>
            </a:r>
            <a:r>
              <a:rPr lang="en-US" b="1" dirty="0"/>
              <a:t>not supported in HTML5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6055" y="1845680"/>
            <a:ext cx="71612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"Times Roman"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This is the text of line one 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"Arial"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Line two contains this text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"#FF9933"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"6"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"Courier"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The third line has this additional text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36" y="4722348"/>
            <a:ext cx="7326257" cy="17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List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990600"/>
            <a:ext cx="20193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dirty="0" smtClean="0"/>
              <a:t>Ordered List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Block-A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Block-B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Block-C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Block-D</a:t>
            </a:r>
          </a:p>
          <a:p>
            <a:pPr marL="857250" lvl="1" indent="-457200">
              <a:lnSpc>
                <a:spcPct val="100000"/>
              </a:lnSpc>
              <a:buFont typeface="Wingdings 3" panose="05040102010807070707" pitchFamily="18" charset="2"/>
              <a:buNone/>
            </a:pPr>
            <a:endParaRPr lang="en-US" dirty="0" smtClean="0"/>
          </a:p>
          <a:p>
            <a:pPr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dirty="0" smtClean="0"/>
              <a:t>Unordered List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Block-A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Block-B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Block-C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Block-D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50035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0072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742950" marR="0" lvl="1" indent="-2857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03279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62814" y="1000298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914400" marR="0" lvl="1" indent="-51435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5.1) Ordered List (OL)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177" y="1006095"/>
            <a:ext cx="836062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Item one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Item two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"I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item one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item two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Sub-sub list item one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Sub-sub list item two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89720" y="1006095"/>
            <a:ext cx="2438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a typeface="宋体" pitchFamily="2" charset="-122"/>
              </a:rPr>
              <a:t>Types:</a:t>
            </a:r>
          </a:p>
          <a:p>
            <a:endParaRPr lang="en-US" altLang="zh-CN" sz="2800" b="1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Type = 1 (default)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a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A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I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endParaRPr lang="en-US" altLang="zh-CN" sz="2400" dirty="0" smtClean="0">
              <a:ea typeface="宋体" pitchFamily="2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66655" y="2344189"/>
            <a:ext cx="5823065" cy="863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06735" y="3441469"/>
            <a:ext cx="5182985" cy="14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953000"/>
            <a:ext cx="3048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831013" y="45720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5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5.2) Unordered </a:t>
            </a:r>
            <a:r>
              <a:rPr lang="en-US" dirty="0" smtClean="0"/>
              <a:t>List (UL)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177" y="1006095"/>
            <a:ext cx="836062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One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Two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"circle"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Three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Four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"square"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Five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Six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89025" y="1006095"/>
            <a:ext cx="2743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zh-CN" sz="2800" b="1" dirty="0" smtClean="0">
              <a:ea typeface="宋体" pitchFamily="2" charset="-122"/>
            </a:endParaRPr>
          </a:p>
          <a:p>
            <a:r>
              <a:rPr lang="en-US" altLang="zh-CN" sz="2800" b="1" dirty="0" smtClean="0">
                <a:ea typeface="宋体" pitchFamily="2" charset="-122"/>
              </a:rPr>
              <a:t>Types: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disc (default)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circle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square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47804" y="2327564"/>
            <a:ext cx="3541221" cy="144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754880" y="2838589"/>
            <a:ext cx="3034146" cy="45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8838" y="3568879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Output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9025" y="4030544"/>
            <a:ext cx="2584669" cy="17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3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&lt;a&gt; Anchor Tag (Hyperlinks)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&lt;a&gt; tag defines a hyperlink, which is used to link from one page to another</a:t>
            </a:r>
            <a:r>
              <a:rPr lang="en-US" dirty="0" smtClean="0"/>
              <a:t>.</a:t>
            </a:r>
          </a:p>
          <a:p>
            <a:r>
              <a:rPr lang="en-US" dirty="0"/>
              <a:t>An Anchor tag </a:t>
            </a:r>
            <a:r>
              <a:rPr lang="en-US" dirty="0" smtClean="0"/>
              <a:t>have 3 important attributes: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href</a:t>
            </a:r>
            <a:r>
              <a:rPr lang="en-US" dirty="0"/>
              <a:t> </a:t>
            </a:r>
            <a:r>
              <a:rPr lang="en-US" dirty="0" smtClean="0"/>
              <a:t>attribute (</a:t>
            </a:r>
            <a:r>
              <a:rPr lang="en-US" b="1" dirty="0" smtClean="0"/>
              <a:t>h</a:t>
            </a:r>
            <a:r>
              <a:rPr lang="en-US" dirty="0" smtClean="0"/>
              <a:t>ypertext </a:t>
            </a:r>
            <a:r>
              <a:rPr lang="en-US" b="1" dirty="0" smtClean="0"/>
              <a:t>ref</a:t>
            </a:r>
            <a:r>
              <a:rPr lang="en-US" dirty="0" smtClean="0"/>
              <a:t>erence) defines </a:t>
            </a:r>
            <a:r>
              <a:rPr lang="en-US" dirty="0"/>
              <a:t>the target address of the </a:t>
            </a:r>
            <a:r>
              <a:rPr lang="en-US" dirty="0" smtClean="0"/>
              <a:t>document.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name</a:t>
            </a:r>
            <a:r>
              <a:rPr lang="en-US" dirty="0"/>
              <a:t> attribute of the anchor tag can be used to enable users to “jump” to a specific point on a </a:t>
            </a:r>
            <a:r>
              <a:rPr lang="en-US" dirty="0" smtClean="0"/>
              <a:t>page.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target</a:t>
            </a:r>
            <a:r>
              <a:rPr lang="en-US" dirty="0"/>
              <a:t> attribute specifies how the destination page or the target document should be opened.  </a:t>
            </a:r>
            <a:r>
              <a:rPr lang="en-US" dirty="0" smtClean="0"/>
              <a:t>    </a:t>
            </a:r>
            <a:r>
              <a:rPr lang="en-US" dirty="0">
                <a:latin typeface="Consolas" panose="020B0609020204030204" pitchFamily="49" charset="0"/>
              </a:rPr>
              <a:t>target="_ </a:t>
            </a:r>
            <a:r>
              <a:rPr lang="en-US" dirty="0" smtClean="0">
                <a:latin typeface="Consolas" panose="020B0609020204030204" pitchFamily="49" charset="0"/>
              </a:rPr>
              <a:t>blank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/>
              <a:t> </a:t>
            </a:r>
            <a:r>
              <a:rPr lang="en-US" dirty="0"/>
              <a:t>is used for opening of the target page in a new tab.</a:t>
            </a:r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/>
              <a:t>to an absolute URL:</a:t>
            </a:r>
          </a:p>
          <a:p>
            <a:pPr lvl="1"/>
            <a:r>
              <a:rPr lang="en-US" dirty="0" smtClean="0"/>
              <a:t>Example, 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www.darshan.ac.in"&gt; </a:t>
            </a:r>
            <a:r>
              <a:rPr lang="en-US" dirty="0" err="1" smtClean="0"/>
              <a:t>Darshan</a:t>
            </a:r>
            <a:r>
              <a:rPr lang="en-US" dirty="0" smtClean="0"/>
              <a:t> &lt;/</a:t>
            </a:r>
            <a:r>
              <a:rPr lang="en-US" dirty="0"/>
              <a:t>a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Link to a relative URL:</a:t>
            </a:r>
          </a:p>
          <a:p>
            <a:pPr lvl="1"/>
            <a:r>
              <a:rPr lang="en-US" dirty="0" smtClean="0"/>
              <a:t>Example, </a:t>
            </a: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=“./</a:t>
            </a:r>
            <a:r>
              <a:rPr lang="en-US" dirty="0" err="1"/>
              <a:t>index.php</a:t>
            </a:r>
            <a:r>
              <a:rPr lang="en-US" dirty="0"/>
              <a:t>"&gt; </a:t>
            </a:r>
            <a:r>
              <a:rPr lang="en-US" dirty="0" smtClean="0"/>
              <a:t>Home </a:t>
            </a:r>
            <a:r>
              <a:rPr lang="en-US" dirty="0"/>
              <a:t>&lt;/a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Link to a section within a URL: </a:t>
            </a:r>
          </a:p>
          <a:p>
            <a:pPr lvl="1"/>
            <a:r>
              <a:rPr lang="en-US" dirty="0" smtClean="0"/>
              <a:t>Example, &lt;a </a:t>
            </a:r>
            <a:r>
              <a:rPr lang="en-US" dirty="0" err="1"/>
              <a:t>href</a:t>
            </a:r>
            <a:r>
              <a:rPr lang="en-US" dirty="0"/>
              <a:t>=“#reference</a:t>
            </a:r>
            <a:r>
              <a:rPr lang="en-US" dirty="0" smtClean="0"/>
              <a:t>"&gt; Reference </a:t>
            </a:r>
            <a:r>
              <a:rPr lang="en-US" dirty="0"/>
              <a:t>Section. &lt;/a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4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</a:t>
            </a:r>
            <a:r>
              <a:rPr lang="en-US" dirty="0" err="1"/>
              <a:t>img</a:t>
            </a:r>
            <a:r>
              <a:rPr lang="en-US" dirty="0"/>
              <a:t>&gt; element embeds an image into the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img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pathToImage</a:t>
            </a:r>
            <a:r>
              <a:rPr lang="en-US" dirty="0" smtClean="0">
                <a:latin typeface="Consolas" panose="020B0609020204030204" pitchFamily="49" charset="0"/>
              </a:rPr>
              <a:t>" /&gt;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attribute is required, and contains the path to the image </a:t>
            </a:r>
            <a:r>
              <a:rPr lang="en-US" dirty="0" smtClean="0"/>
              <a:t>we </a:t>
            </a:r>
            <a:r>
              <a:rPr lang="en-US" dirty="0"/>
              <a:t>want to embed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alt </a:t>
            </a:r>
            <a:r>
              <a:rPr lang="en-US" dirty="0"/>
              <a:t>attribute holds a text description of the image, which isn't mandatory but is incredibly useful for accessibility </a:t>
            </a:r>
            <a:r>
              <a:rPr lang="en-US" dirty="0" smtClean="0"/>
              <a:t>(screen </a:t>
            </a:r>
            <a:r>
              <a:rPr lang="en-US" dirty="0"/>
              <a:t>readers read this description out to their users so they know what the image </a:t>
            </a:r>
            <a:r>
              <a:rPr lang="en-US" dirty="0" smtClean="0"/>
              <a:t>means). </a:t>
            </a:r>
            <a:r>
              <a:rPr lang="en-US" dirty="0"/>
              <a:t>Alt text is also displayed on the page if the image can't be loaded for some reason: for example, network errors, content </a:t>
            </a:r>
            <a:r>
              <a:rPr lang="en-US" dirty="0" smtClean="0"/>
              <a:t>blocking etc…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width</a:t>
            </a:r>
            <a:r>
              <a:rPr lang="en-US" dirty="0" smtClean="0"/>
              <a:t> &amp; </a:t>
            </a:r>
            <a:r>
              <a:rPr lang="en-US" b="1" dirty="0"/>
              <a:t>height</a:t>
            </a:r>
            <a:r>
              <a:rPr lang="en-US" dirty="0"/>
              <a:t> </a:t>
            </a:r>
            <a:r>
              <a:rPr lang="en-US" dirty="0" smtClean="0"/>
              <a:t>attribute can be </a:t>
            </a:r>
            <a:r>
              <a:rPr lang="en-US" dirty="0"/>
              <a:t>in units of pixels or percentage of page or </a:t>
            </a:r>
            <a:r>
              <a:rPr lang="en-US" dirty="0" smtClean="0"/>
              <a:t>frame.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align </a:t>
            </a:r>
            <a:r>
              <a:rPr lang="en-US" dirty="0" smtClean="0"/>
              <a:t>attribute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(currently deprecated)</a:t>
            </a:r>
            <a:r>
              <a:rPr lang="en-US" dirty="0" smtClean="0"/>
              <a:t> will aligns </a:t>
            </a:r>
            <a:r>
              <a:rPr lang="en-US" dirty="0"/>
              <a:t>the image with its surrounding </a:t>
            </a:r>
            <a:r>
              <a:rPr lang="en-US" dirty="0" smtClean="0"/>
              <a:t>context (Use </a:t>
            </a:r>
            <a:r>
              <a:rPr lang="en-US" dirty="0"/>
              <a:t>the float and/or vertical-align CSS properties instead of this </a:t>
            </a:r>
            <a:r>
              <a:rPr lang="en-US" dirty="0" smtClean="0"/>
              <a:t>attribute).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Table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177" y="1006095"/>
            <a:ext cx="836062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&lt;caption&gt;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Table Caption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&lt;/caption&gt;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Heading2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Row1 Col1 Data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Row1 Col2 Data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Row2 Col1 Data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Row2 Col2 Data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06243" y="1006095"/>
            <a:ext cx="429155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&lt;table&gt;		table </a:t>
            </a:r>
            <a:r>
              <a:rPr lang="en-US" altLang="zh-CN" sz="2400" dirty="0">
                <a:ea typeface="宋体" pitchFamily="2" charset="-122"/>
              </a:rPr>
              <a:t>tag</a:t>
            </a:r>
          </a:p>
          <a:p>
            <a:r>
              <a:rPr lang="en-US" altLang="zh-CN" sz="2400" dirty="0" smtClean="0">
                <a:ea typeface="宋体" pitchFamily="2" charset="-122"/>
              </a:rPr>
              <a:t>&lt;caption&gt; 	optional </a:t>
            </a:r>
            <a:r>
              <a:rPr lang="en-US" altLang="zh-CN" sz="2400" dirty="0">
                <a:ea typeface="宋体" pitchFamily="2" charset="-122"/>
              </a:rPr>
              <a:t>table title</a:t>
            </a:r>
          </a:p>
          <a:p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tr</a:t>
            </a:r>
            <a:r>
              <a:rPr lang="en-US" altLang="zh-CN" sz="2400" dirty="0" smtClean="0">
                <a:ea typeface="宋体" pitchFamily="2" charset="-122"/>
              </a:rPr>
              <a:t>&gt; 		table </a:t>
            </a:r>
            <a:r>
              <a:rPr lang="en-US" altLang="zh-CN" sz="2400" dirty="0">
                <a:ea typeface="宋体" pitchFamily="2" charset="-122"/>
              </a:rPr>
              <a:t>row</a:t>
            </a:r>
          </a:p>
          <a:p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th</a:t>
            </a:r>
            <a:r>
              <a:rPr lang="en-US" altLang="zh-CN" sz="2400" dirty="0" smtClean="0">
                <a:ea typeface="宋体" pitchFamily="2" charset="-122"/>
              </a:rPr>
              <a:t>&gt; 		table header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&lt;td&gt;		table </a:t>
            </a:r>
            <a:r>
              <a:rPr lang="en-US" altLang="zh-CN" sz="2400" dirty="0">
                <a:ea typeface="宋体" pitchFamily="2" charset="-122"/>
              </a:rPr>
              <a:t>data </a:t>
            </a:r>
            <a:r>
              <a:rPr lang="en-US" altLang="zh-CN" sz="2400" dirty="0" smtClean="0">
                <a:ea typeface="宋体" pitchFamily="2" charset="-122"/>
              </a:rPr>
              <a:t>element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1976"/>
          <a:stretch/>
        </p:blipFill>
        <p:spPr bwMode="auto">
          <a:xfrm>
            <a:off x="6339209" y="3437701"/>
            <a:ext cx="5838825" cy="238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24482" y="305942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2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4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forms are used to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GUIs on Web pages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Usually the purpose is to ask the user for information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information is then sent back to the server</a:t>
            </a:r>
          </a:p>
          <a:p>
            <a:pPr marL="342900" lvl="0" indent="-342900" algn="l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tx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is an area that can contain </a:t>
            </a:r>
            <a:r>
              <a:rPr lang="en-US" dirty="0">
                <a:solidFill>
                  <a:schemeClr val="tx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syntax is: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b="1" i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...form elements...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Form elements include: buttons, checkboxes, text fields, radio buttons, drop-down menus,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Other kinds of HTML tags can be mixed in with the form elements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form usually contains a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button to send the information in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form elements to the server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form’s </a:t>
            </a:r>
            <a:r>
              <a:rPr lang="en-US" b="1" i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tell browser how to send the information to the server (there are two different ways it could be sent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5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&lt;form&gt;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b="1" i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... &lt;/form&gt;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tag encloses form elements (and probably other HTML as well)</a:t>
            </a:r>
          </a:p>
          <a:p>
            <a:pPr marL="342900" lvl="0" indent="-342900" algn="l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arguments to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tell what to do with the user input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lang="en-US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(required)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Specifies where to send the data when the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button is clicked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</a:t>
            </a:r>
            <a:r>
              <a:rPr lang="en-US" b="1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	(default)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as a URL with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form_data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info appended to the end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if data is all ASCII and not more than 100 characters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</a:t>
            </a:r>
            <a:r>
              <a:rPr lang="en-US" b="1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in the body of the URL request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Cannot be bookmarked by most browsers</a:t>
            </a:r>
          </a:p>
          <a:p>
            <a:pPr marL="742950" lvl="1" indent="-285750" algn="l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target="</a:t>
            </a:r>
            <a:r>
              <a:rPr lang="en-US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dirty="0"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Tells where to open the page sent as a result of the request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b="1" i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b="1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_blank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means open in a new window</a:t>
            </a:r>
          </a:p>
          <a:p>
            <a:pPr lvl="2" algn="l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b="1" i="1" dirty="0">
                <a:solidFill>
                  <a:schemeClr val="hlin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b="1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_top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means use the same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Fieldset</a:t>
            </a:r>
            <a:endParaRPr lang="en-US" dirty="0" smtClean="0"/>
          </a:p>
          <a:p>
            <a:r>
              <a:rPr lang="en-US" dirty="0" smtClean="0"/>
              <a:t>Legend</a:t>
            </a:r>
          </a:p>
          <a:p>
            <a:r>
              <a:rPr lang="en-US" dirty="0" smtClean="0"/>
              <a:t>Etc…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7121" y="863444"/>
            <a:ext cx="2468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Types (HTML4)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checkbox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radio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submit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button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444" y="863444"/>
            <a:ext cx="24688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Types (HTML5)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search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url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tel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range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color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datetime</a:t>
            </a:r>
            <a:r>
              <a:rPr lang="en-US" dirty="0" smtClean="0"/>
              <a:t>-local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37852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Internet is a massive </a:t>
            </a:r>
            <a:r>
              <a:rPr lang="en-US" b="1" dirty="0"/>
              <a:t>network of networks</a:t>
            </a:r>
            <a:r>
              <a:rPr lang="en-US" dirty="0"/>
              <a:t>, a networking infrastructure.</a:t>
            </a:r>
          </a:p>
          <a:p>
            <a:r>
              <a:rPr lang="en-US" dirty="0"/>
              <a:t>It connects millions of computers together globally, forming a network in which any computer can communicate with any other computer as long as they are both connected to the Internet.</a:t>
            </a:r>
          </a:p>
          <a:p>
            <a:r>
              <a:rPr lang="en-US" dirty="0"/>
              <a:t>Information that travels over the Internet uses many different set of rules which are known as </a:t>
            </a:r>
            <a:r>
              <a:rPr lang="en-US" b="1" dirty="0"/>
              <a:t>protocols</a:t>
            </a:r>
            <a:r>
              <a:rPr lang="en-US" dirty="0"/>
              <a:t>.</a:t>
            </a:r>
          </a:p>
        </p:txBody>
      </p:sp>
      <p:pic>
        <p:nvPicPr>
          <p:cNvPr id="1026" name="Picture 2" descr="Image result for network of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37" y="3056573"/>
            <a:ext cx="3972465" cy="31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validation is a “technical process where a web-form checks if the information provided by a user is correct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/>
              <a:t>The form will either alert the user that </a:t>
            </a:r>
            <a:r>
              <a:rPr lang="en-US" dirty="0" smtClean="0"/>
              <a:t>something is not in correct format </a:t>
            </a:r>
            <a:r>
              <a:rPr lang="en-US" dirty="0"/>
              <a:t>and need to fix </a:t>
            </a:r>
            <a:r>
              <a:rPr lang="en-US" dirty="0" smtClean="0"/>
              <a:t>to </a:t>
            </a:r>
            <a:r>
              <a:rPr lang="en-US" dirty="0"/>
              <a:t>proceed, or the form will be validated and the user will be able to continue with their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Form can be validated both in Client-Side as well as Server-Side, it is recommended to validate the form in both the side.</a:t>
            </a:r>
          </a:p>
          <a:p>
            <a:r>
              <a:rPr lang="en-US" dirty="0" smtClean="0"/>
              <a:t>Form </a:t>
            </a:r>
            <a:r>
              <a:rPr lang="en-US" dirty="0"/>
              <a:t>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Basic Validation</a:t>
            </a:r>
          </a:p>
          <a:p>
            <a:pPr lvl="2"/>
            <a:r>
              <a:rPr lang="en-US" sz="2000" dirty="0"/>
              <a:t>Emptiness</a:t>
            </a:r>
          </a:p>
          <a:p>
            <a:pPr lvl="2"/>
            <a:r>
              <a:rPr lang="en-US" sz="2000" dirty="0" smtClean="0"/>
              <a:t>Length </a:t>
            </a:r>
            <a:r>
              <a:rPr lang="en-US" sz="2000" dirty="0"/>
              <a:t>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000" dirty="0"/>
              <a:t>  	Secondly, the data that is entered must be checked for correct </a:t>
            </a:r>
            <a:r>
              <a:rPr lang="en-US" sz="2000" b="1" dirty="0"/>
              <a:t>form</a:t>
            </a:r>
            <a:r>
              <a:rPr lang="en-US" sz="2000" dirty="0"/>
              <a:t> and </a:t>
            </a:r>
            <a:r>
              <a:rPr lang="en-US" sz="2000" b="1" dirty="0"/>
              <a:t>value</a:t>
            </a:r>
            <a:r>
              <a:rPr lang="en-US" sz="2000" dirty="0"/>
              <a:t>.</a:t>
            </a:r>
          </a:p>
          <a:p>
            <a:pPr marL="1314450" lvl="2" indent="-457200"/>
            <a:r>
              <a:rPr lang="en-US" sz="2000" dirty="0"/>
              <a:t>Email Validation</a:t>
            </a:r>
          </a:p>
          <a:p>
            <a:pPr marL="1314450" lvl="2" indent="-457200"/>
            <a:r>
              <a:rPr lang="en-US" sz="2000" dirty="0"/>
              <a:t>Mobile Number Validation</a:t>
            </a:r>
          </a:p>
          <a:p>
            <a:pPr marL="1314450" lvl="2" indent="-457200"/>
            <a:r>
              <a:rPr lang="en-US" sz="2000" dirty="0"/>
              <a:t>Enrollment Number Validation etc</a:t>
            </a:r>
            <a:r>
              <a:rPr lang="en-US" sz="2000" dirty="0" smtClean="0"/>
              <a:t>….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546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Form </a:t>
            </a:r>
            <a:r>
              <a:rPr lang="en-US" dirty="0" smtClean="0"/>
              <a:t>Validation </a:t>
            </a:r>
            <a:r>
              <a:rPr lang="en-US" smtClean="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b="1" dirty="0"/>
              <a:t>required </a:t>
            </a:r>
            <a:r>
              <a:rPr lang="en-US" dirty="0"/>
              <a:t>attribute in order to stop user sending empty data to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</a:t>
            </a:r>
            <a:r>
              <a:rPr lang="en-US" b="1" dirty="0"/>
              <a:t>pattern </a:t>
            </a:r>
            <a:r>
              <a:rPr lang="en-US" dirty="0"/>
              <a:t>attribute in order to force some format on user before sending the data to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</a:t>
            </a:r>
            <a:r>
              <a:rPr lang="en-US" b="1" dirty="0"/>
              <a:t>title</a:t>
            </a:r>
            <a:r>
              <a:rPr lang="en-US" dirty="0"/>
              <a:t> attribute for custom error message.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0948" y="1276507"/>
            <a:ext cx="525347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0955" y="1276507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0949" y="2526187"/>
            <a:ext cx="64255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"[0-9]{10}"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0955" y="2526187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0949" y="3437313"/>
            <a:ext cx="70490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"[0-9]{10}"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"Please enter 10 digit mobile number"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0955" y="343731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7" grpId="0" build="p" animBg="1"/>
      <p:bldP spid="8" grpId="0" animBg="1"/>
      <p:bldP spid="9" grpId="0" build="p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Metadata is data (information) about data.</a:t>
            </a:r>
          </a:p>
          <a:p>
            <a:pPr lvl="0"/>
            <a:r>
              <a:rPr lang="en-US" dirty="0"/>
              <a:t>The &lt;meta&gt; tag provides metadata about the HTML document. </a:t>
            </a:r>
          </a:p>
          <a:p>
            <a:pPr lvl="0"/>
            <a:r>
              <a:rPr lang="en-US" dirty="0"/>
              <a:t>Metadata will not be displayed on the page.</a:t>
            </a:r>
          </a:p>
          <a:p>
            <a:pPr lvl="0"/>
            <a:r>
              <a:rPr lang="en-US" dirty="0"/>
              <a:t>Meta elements are typically used to specify page description, keywords, author of the document, last modified and other metadata.</a:t>
            </a:r>
          </a:p>
          <a:p>
            <a:r>
              <a:rPr lang="en-US" dirty="0"/>
              <a:t>The metadata can be used by search engines (keywords), browsers (how to display content or reload page) or other web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 Attributes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07278" y="926284"/>
          <a:ext cx="8724900" cy="452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5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2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26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2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charset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character_set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character encoding for the HTML 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66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name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description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keywords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robots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name for the metadata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9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http-equiv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content-type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default-style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refresh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an HTTP header for the information/value of the content attribute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content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the value associated with the http-equiv or name attribute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scheme</a:t>
                      </a:r>
                      <a:endParaRPr lang="en-US" sz="1800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format/URI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USA/Europe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 in HTML5. Specifies a scheme to be used to interpret the value of the content attribute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smtClean="0"/>
              <a:t>Audio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WWW?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 stands for </a:t>
            </a:r>
            <a:r>
              <a:rPr lang="en-US" b="1" dirty="0"/>
              <a:t>W</a:t>
            </a:r>
            <a:r>
              <a:rPr lang="en-US" dirty="0"/>
              <a:t>orld </a:t>
            </a:r>
            <a:r>
              <a:rPr lang="en-US" b="1" dirty="0"/>
              <a:t>W</a:t>
            </a:r>
            <a:r>
              <a:rPr lang="en-US" dirty="0"/>
              <a:t>ide </a:t>
            </a:r>
            <a:r>
              <a:rPr lang="en-US" b="1" dirty="0"/>
              <a:t>W</a:t>
            </a:r>
            <a:r>
              <a:rPr lang="en-US" dirty="0"/>
              <a:t>eb.</a:t>
            </a:r>
          </a:p>
          <a:p>
            <a:r>
              <a:rPr lang="en-US" dirty="0"/>
              <a:t>A technical definition of the WWW is − All the resources and users on the Internet that are using HTTP.</a:t>
            </a:r>
          </a:p>
          <a:p>
            <a:r>
              <a:rPr lang="en-US" dirty="0"/>
              <a:t>HTTP stands for 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 smtClean="0"/>
              <a:t>P</a:t>
            </a:r>
            <a:r>
              <a:rPr lang="en-US" dirty="0" smtClean="0"/>
              <a:t>rotocol which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is a text-based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request-response protocol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 is an application layer protocol that allows web-based applications to communicate and exchange the data.</a:t>
            </a:r>
          </a:p>
          <a:p>
            <a:r>
              <a:rPr lang="en-US" dirty="0" smtClean="0"/>
              <a:t>HTTP is a TCP/IP based protocol, it also is a connectionless and stateless protocol.</a:t>
            </a:r>
          </a:p>
          <a:p>
            <a:pPr lvl="1"/>
            <a:r>
              <a:rPr lang="en-US" dirty="0" smtClean="0"/>
              <a:t>After making the request, the client disconnects from the server, then when the response is ready the server re-establish the connection again and deliver the response.</a:t>
            </a:r>
          </a:p>
          <a:p>
            <a:r>
              <a:rPr lang="en-US" dirty="0"/>
              <a:t>HTTP is the protocol being used to transfer hypertext documents that makes the World Wide Web possible.</a:t>
            </a:r>
          </a:p>
        </p:txBody>
      </p:sp>
    </p:spTree>
    <p:extLst>
      <p:ext uri="{BB962C8B-B14F-4D97-AF65-F5344CB8AC3E}">
        <p14:creationId xmlns:p14="http://schemas.microsoft.com/office/powerpoint/2010/main" val="28681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Web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World Wide Web (WWW) use classical client / server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0438" y="2605624"/>
            <a:ext cx="2438400" cy="2438400"/>
            <a:chOff x="228600" y="224864"/>
            <a:chExt cx="2438400" cy="2438400"/>
          </a:xfrm>
        </p:grpSpPr>
        <p:pic>
          <p:nvPicPr>
            <p:cNvPr id="5" name="Picture 4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website-windo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7" name="Picture 6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105" y="3032220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24063" y="2286357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dirty="0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9163633" y="1759238"/>
            <a:ext cx="3000376" cy="1692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kumimoji="0" lang="en-US" sz="2600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</a:t>
            </a: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r>
              <a:rPr kumimoji="0" lang="en-US" sz="2600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sz="2600" dirty="0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dirty="0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(Apache, IIS, Tomcat, </a:t>
            </a:r>
            <a:r>
              <a:rPr kumimoji="0" lang="en-US" sz="2600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4289835" y="2693905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5193123" y="2338743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19" name="Group 27"/>
          <p:cNvGrpSpPr/>
          <p:nvPr/>
        </p:nvGrpSpPr>
        <p:grpSpPr>
          <a:xfrm>
            <a:off x="4289835" y="4345276"/>
            <a:ext cx="3352800" cy="698748"/>
            <a:chOff x="3200400" y="3962400"/>
            <a:chExt cx="2895600" cy="485775"/>
          </a:xfrm>
        </p:grpSpPr>
        <p:sp>
          <p:nvSpPr>
            <p:cNvPr id="2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5193123" y="4067641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2844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HTTP request message consist of following,</a:t>
            </a:r>
          </a:p>
          <a:p>
            <a:pPr lvl="1"/>
            <a:r>
              <a:rPr lang="en-IN" dirty="0" smtClean="0"/>
              <a:t>A request line (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IN" dirty="0" smtClean="0"/>
              <a:t>GET /</a:t>
            </a:r>
            <a:r>
              <a:rPr lang="en-IN" dirty="0" err="1" smtClean="0"/>
              <a:t>index.php</a:t>
            </a:r>
            <a:r>
              <a:rPr lang="en-IN" dirty="0" smtClean="0"/>
              <a:t> HTTP1.1)</a:t>
            </a:r>
          </a:p>
          <a:p>
            <a:pPr lvl="1"/>
            <a:r>
              <a:rPr lang="en-IN" dirty="0" smtClean="0"/>
              <a:t>Request header fields (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IN" dirty="0" smtClean="0"/>
              <a:t>Accept-Language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 err="1" smtClean="0"/>
              <a:t>en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An empty line (CRLF)</a:t>
            </a:r>
          </a:p>
          <a:p>
            <a:pPr lvl="1"/>
            <a:r>
              <a:rPr lang="en-IN" dirty="0" smtClean="0"/>
              <a:t>An optional message body</a:t>
            </a:r>
          </a:p>
          <a:p>
            <a:r>
              <a:rPr lang="en-IN" dirty="0" smtClean="0"/>
              <a:t>The request line and other header fields must end with CRLF (Carriage return, Line Feed) (/r/n)</a:t>
            </a:r>
          </a:p>
          <a:p>
            <a:r>
              <a:rPr lang="en-IN" dirty="0" smtClean="0"/>
              <a:t>A </a:t>
            </a:r>
            <a:r>
              <a:rPr lang="en-IN" b="1" dirty="0" smtClean="0"/>
              <a:t>request line </a:t>
            </a:r>
            <a:r>
              <a:rPr lang="en-IN" dirty="0" smtClean="0"/>
              <a:t>contains the </a:t>
            </a:r>
            <a:r>
              <a:rPr lang="en-IN" b="1" dirty="0" smtClean="0"/>
              <a:t>method</a:t>
            </a:r>
            <a:r>
              <a:rPr lang="en-IN" dirty="0" smtClean="0"/>
              <a:t> of request followed by the </a:t>
            </a:r>
            <a:r>
              <a:rPr lang="en-IN" b="1" dirty="0" smtClean="0"/>
              <a:t>resource</a:t>
            </a:r>
            <a:r>
              <a:rPr lang="en-IN" dirty="0" smtClean="0"/>
              <a:t> we want and at the end protocol </a:t>
            </a:r>
            <a:r>
              <a:rPr lang="en-IN" b="1" dirty="0" smtClean="0"/>
              <a:t>version</a:t>
            </a:r>
            <a:r>
              <a:rPr lang="en-IN" dirty="0" smtClean="0"/>
              <a:t> used.</a:t>
            </a:r>
          </a:p>
          <a:p>
            <a:pPr lvl="1"/>
            <a:r>
              <a:rPr lang="en-IN" dirty="0" smtClean="0"/>
              <a:t>HTTP Request Methods: GET, POST, PUT, DELETE etc...</a:t>
            </a:r>
            <a:endParaRPr lang="en-IN" dirty="0"/>
          </a:p>
          <a:p>
            <a:r>
              <a:rPr lang="en-IN" dirty="0" smtClean="0"/>
              <a:t>There are many </a:t>
            </a:r>
            <a:r>
              <a:rPr lang="en-IN" b="1" dirty="0" smtClean="0"/>
              <a:t>request header fields </a:t>
            </a:r>
            <a:r>
              <a:rPr lang="en-IN" dirty="0" smtClean="0"/>
              <a:t>available with HTTP Request, some of are listed below</a:t>
            </a:r>
          </a:p>
          <a:p>
            <a:pPr lvl="1"/>
            <a:r>
              <a:rPr lang="en-US" b="1" dirty="0" smtClean="0"/>
              <a:t>Accept</a:t>
            </a:r>
            <a:r>
              <a:rPr lang="en-US" dirty="0" smtClean="0"/>
              <a:t> </a:t>
            </a:r>
            <a:r>
              <a:rPr lang="en-US" dirty="0"/>
              <a:t>: Media type(s) that is/are acceptable for the response</a:t>
            </a:r>
            <a:r>
              <a:rPr lang="en-US" dirty="0" smtClean="0"/>
              <a:t>.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/>
              <a:t>Accept</a:t>
            </a:r>
            <a:r>
              <a:rPr lang="en-US" b="1" dirty="0"/>
              <a:t>:</a:t>
            </a:r>
            <a:r>
              <a:rPr lang="en-US" dirty="0"/>
              <a:t> text/html</a:t>
            </a:r>
            <a:r>
              <a:rPr lang="en-US" dirty="0" smtClean="0"/>
              <a:t>)</a:t>
            </a:r>
          </a:p>
          <a:p>
            <a:pPr lvl="1"/>
            <a:r>
              <a:rPr lang="en-IN" b="1" dirty="0" smtClean="0"/>
              <a:t>Accept-Charset</a:t>
            </a:r>
            <a:r>
              <a:rPr lang="en-IN" dirty="0" smtClean="0"/>
              <a:t>: </a:t>
            </a:r>
            <a:r>
              <a:rPr lang="en-US" dirty="0"/>
              <a:t>Character sets that are acceptable</a:t>
            </a:r>
            <a:r>
              <a:rPr lang="en-US" dirty="0" smtClean="0"/>
              <a:t>.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/>
              <a:t>Accept-Charset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utf-8)</a:t>
            </a:r>
          </a:p>
          <a:p>
            <a:pPr lvl="1"/>
            <a:r>
              <a:rPr lang="en-IN" b="1" dirty="0" smtClean="0"/>
              <a:t>Date</a:t>
            </a:r>
            <a:r>
              <a:rPr lang="en-IN" dirty="0" smtClean="0"/>
              <a:t>: </a:t>
            </a:r>
            <a:r>
              <a:rPr lang="en-US" dirty="0"/>
              <a:t>The date and time at which the message was </a:t>
            </a:r>
            <a:r>
              <a:rPr lang="en-US" dirty="0" smtClean="0"/>
              <a:t>originated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fr-FR" dirty="0"/>
              <a:t>Date: Tue, 15 </a:t>
            </a:r>
            <a:r>
              <a:rPr lang="fr-FR" dirty="0" err="1"/>
              <a:t>Nov</a:t>
            </a:r>
            <a:r>
              <a:rPr lang="fr-FR" dirty="0"/>
              <a:t> 1994 08:12:31 </a:t>
            </a:r>
            <a:r>
              <a:rPr lang="fr-FR" dirty="0" smtClean="0"/>
              <a:t>GMT)</a:t>
            </a:r>
          </a:p>
          <a:p>
            <a:pPr lvl="1"/>
            <a:r>
              <a:rPr lang="en-IN" b="1" dirty="0" smtClean="0"/>
              <a:t>Host</a:t>
            </a:r>
            <a:r>
              <a:rPr lang="en-IN" dirty="0" smtClean="0"/>
              <a:t>: </a:t>
            </a:r>
            <a:r>
              <a:rPr lang="en-US" dirty="0"/>
              <a:t>The domain name of the </a:t>
            </a:r>
            <a:r>
              <a:rPr lang="en-US" dirty="0" smtClean="0"/>
              <a:t>server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US" dirty="0" smtClean="0"/>
              <a:t>Host</a:t>
            </a:r>
            <a:r>
              <a:rPr lang="en-US" b="1" dirty="0" smtClean="0"/>
              <a:t>:</a:t>
            </a:r>
            <a:r>
              <a:rPr lang="en-US" dirty="0" smtClean="0"/>
              <a:t> darshan.ac.in)</a:t>
            </a:r>
          </a:p>
          <a:p>
            <a:pPr lvl="1"/>
            <a:r>
              <a:rPr lang="en-IN" b="1" dirty="0" smtClean="0"/>
              <a:t>User-Agent</a:t>
            </a:r>
            <a:r>
              <a:rPr lang="en-IN" dirty="0" smtClean="0"/>
              <a:t>: details of the </a:t>
            </a:r>
            <a:r>
              <a:rPr lang="en-IN" dirty="0"/>
              <a:t>browser used (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e.g. </a:t>
            </a:r>
            <a:r>
              <a:rPr lang="en-IN" dirty="0"/>
              <a:t>User-Agent: Mozilla/5.0 (Windows NT 10.0; Win64; x64) </a:t>
            </a:r>
            <a:r>
              <a:rPr lang="en-IN" dirty="0" err="1"/>
              <a:t>AppleWebKit</a:t>
            </a:r>
            <a:r>
              <a:rPr lang="en-IN" dirty="0"/>
              <a:t>/537.36 (KHTML, like Gecko) Chrome/88.0.4324.150 Safari/537.36)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6432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Request (Example)</a:t>
            </a:r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/>
          </p:nvPr>
        </p:nvGraphicFramePr>
        <p:xfrm>
          <a:off x="747835" y="1337425"/>
          <a:ext cx="10696329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/</a:t>
                      </a:r>
                      <a:r>
                        <a:rPr lang="en-US" dirty="0" err="1" smtClean="0"/>
                        <a:t>index.php</a:t>
                      </a:r>
                      <a:r>
                        <a:rPr lang="en-US" dirty="0" smtClean="0"/>
                        <a:t> HTTP/1.1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index.php</a:t>
                      </a:r>
                      <a:r>
                        <a:rPr lang="en-US" dirty="0" smtClean="0"/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requested from</a:t>
                      </a: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server using GET method of HTTP version 1.1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4" name="Content Placeholder 21"/>
          <p:cNvGraphicFramePr>
            <a:graphicFrameLocks/>
          </p:cNvGraphicFramePr>
          <p:nvPr>
            <p:extLst/>
          </p:nvPr>
        </p:nvGraphicFramePr>
        <p:xfrm>
          <a:off x="747835" y="2251825"/>
          <a:ext cx="10696329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User-Agent: </a:t>
                      </a:r>
                      <a:r>
                        <a:rPr lang="en-IN" dirty="0" smtClean="0"/>
                        <a:t>Mozilla/5.0 (Windows NT 10.0; Win64; x64) </a:t>
                      </a:r>
                      <a:r>
                        <a:rPr lang="en-IN" dirty="0" err="1" smtClean="0"/>
                        <a:t>AppleWebKit</a:t>
                      </a:r>
                      <a:r>
                        <a:rPr lang="en-IN" dirty="0" smtClean="0"/>
                        <a:t>/537.36 (KHTML, like Gecko) Chrome/88.0.4324.150 Safari/537.36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5.0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mozila</a:t>
                      </a:r>
                      <a:r>
                        <a:rPr lang="en-US" baseline="0" dirty="0" smtClean="0"/>
                        <a:t> browser is used on windows 10 (64 bit) while requesting the page from the server.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21"/>
          <p:cNvGraphicFramePr>
            <a:graphicFrameLocks/>
          </p:cNvGraphicFramePr>
          <p:nvPr>
            <p:extLst/>
          </p:nvPr>
        </p:nvGraphicFramePr>
        <p:xfrm>
          <a:off x="747835" y="3723023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Host: www.darshan.ac.in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en-US" baseline="0" dirty="0" smtClean="0"/>
                        <a:t> of the requested page is www.darshan.ac.in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1"/>
          <p:cNvGraphicFramePr>
            <a:graphicFrameLocks/>
          </p:cNvGraphicFramePr>
          <p:nvPr>
            <p:extLst/>
          </p:nvPr>
        </p:nvGraphicFramePr>
        <p:xfrm>
          <a:off x="747835" y="4371261"/>
          <a:ext cx="10696329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Accept-Language: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-us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accepts US English locale while receiving the response from the server.</a:t>
                      </a:r>
                    </a:p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21"/>
          <p:cNvGraphicFramePr>
            <a:graphicFrameLocks/>
          </p:cNvGraphicFramePr>
          <p:nvPr>
            <p:extLst/>
          </p:nvPr>
        </p:nvGraphicFramePr>
        <p:xfrm>
          <a:off x="747835" y="5293819"/>
          <a:ext cx="10696329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296">
                  <a:extLst>
                    <a:ext uri="{9D8B030D-6E8A-4147-A177-3AD203B41FA5}">
                      <a16:colId xmlns:a16="http://schemas.microsoft.com/office/drawing/2014/main" xmlns="" val="1022313236"/>
                    </a:ext>
                  </a:extLst>
                </a:gridCol>
                <a:gridCol w="1712422">
                  <a:extLst>
                    <a:ext uri="{9D8B030D-6E8A-4147-A177-3AD203B41FA5}">
                      <a16:colId xmlns:a16="http://schemas.microsoft.com/office/drawing/2014/main" xmlns="" val="309381641"/>
                    </a:ext>
                  </a:extLst>
                </a:gridCol>
                <a:gridCol w="4943611">
                  <a:extLst>
                    <a:ext uri="{9D8B030D-6E8A-4147-A177-3AD203B41FA5}">
                      <a16:colId xmlns:a16="http://schemas.microsoft.com/office/drawing/2014/main" xmlns="" val="29996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Accept: text/html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accepts text</a:t>
                      </a:r>
                      <a:r>
                        <a:rPr lang="en-US" baseline="0" dirty="0" smtClean="0"/>
                        <a:t> file containing the HTML in it while receiving the response from the server.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767761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478867" y="1519768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78867" y="2434168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78867" y="3820698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78867" y="4473400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78867" y="5387800"/>
            <a:ext cx="1820333" cy="211666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receiving and interpreting a </a:t>
            </a:r>
            <a:r>
              <a:rPr lang="en-US" dirty="0" smtClean="0"/>
              <a:t>HTTP request </a:t>
            </a:r>
            <a:r>
              <a:rPr lang="en-US" dirty="0"/>
              <a:t>message, a server responds with an HTTP response message</a:t>
            </a:r>
            <a:r>
              <a:rPr lang="en-US" dirty="0" smtClean="0"/>
              <a:t>.</a:t>
            </a:r>
          </a:p>
          <a:p>
            <a:r>
              <a:rPr lang="en-IN" dirty="0"/>
              <a:t>The HTTP </a:t>
            </a:r>
            <a:r>
              <a:rPr lang="en-IN" dirty="0" smtClean="0"/>
              <a:t>response </a:t>
            </a:r>
            <a:r>
              <a:rPr lang="en-IN" dirty="0"/>
              <a:t>message consist of following</a:t>
            </a:r>
            <a:r>
              <a:rPr lang="en-IN" dirty="0" smtClean="0"/>
              <a:t>,</a:t>
            </a:r>
          </a:p>
          <a:p>
            <a:pPr lvl="1"/>
            <a:r>
              <a:rPr lang="en-US" dirty="0" smtClean="0"/>
              <a:t>Status-Line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format= </a:t>
            </a:r>
            <a:r>
              <a:rPr lang="en-IN" dirty="0"/>
              <a:t>HTTP-Version SP Status-Code SP Reason-Phrase CRLF</a:t>
            </a:r>
            <a:r>
              <a:rPr lang="en-IN" dirty="0" smtClean="0"/>
              <a:t>)</a:t>
            </a:r>
          </a:p>
          <a:p>
            <a:pPr lvl="1"/>
            <a:r>
              <a:rPr lang="en-US" dirty="0"/>
              <a:t>*(( general-header | response-header | entity-header ) CRLF</a:t>
            </a:r>
            <a:r>
              <a:rPr lang="en-US" dirty="0" smtClean="0"/>
              <a:t>)</a:t>
            </a:r>
          </a:p>
          <a:p>
            <a:pPr lvl="1"/>
            <a:r>
              <a:rPr lang="en-IN" dirty="0"/>
              <a:t>An empty line (CRLF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An optional message </a:t>
            </a:r>
            <a:r>
              <a:rPr lang="en-IN" dirty="0"/>
              <a:t>body</a:t>
            </a:r>
          </a:p>
          <a:p>
            <a:r>
              <a:rPr lang="en-IN" dirty="0" smtClean="0"/>
              <a:t>Status-Line consist of </a:t>
            </a:r>
          </a:p>
          <a:p>
            <a:pPr lvl="1"/>
            <a:r>
              <a:rPr lang="en-IN" dirty="0" smtClean="0"/>
              <a:t>HTTP-Version, which can be HTTP/1.1</a:t>
            </a:r>
          </a:p>
          <a:p>
            <a:pPr lvl="1"/>
            <a:r>
              <a:rPr lang="en-IN" dirty="0" smtClean="0"/>
              <a:t>Status-Code is a 3 digit code which is in below format</a:t>
            </a:r>
          </a:p>
          <a:p>
            <a:pPr lvl="2"/>
            <a:r>
              <a:rPr lang="en-IN" b="1" dirty="0" smtClean="0"/>
              <a:t>1</a:t>
            </a:r>
            <a:r>
              <a:rPr lang="en-IN" dirty="0" smtClean="0"/>
              <a:t>xx: </a:t>
            </a:r>
            <a:r>
              <a:rPr lang="en-US" b="1" dirty="0"/>
              <a:t>Informational</a:t>
            </a:r>
            <a:r>
              <a:rPr lang="en-US" dirty="0"/>
              <a:t> - Request received, continuing </a:t>
            </a:r>
            <a:r>
              <a:rPr lang="en-US" dirty="0" smtClean="0"/>
              <a:t>process</a:t>
            </a:r>
          </a:p>
          <a:p>
            <a:pPr lvl="2"/>
            <a:r>
              <a:rPr lang="en-US" b="1" dirty="0"/>
              <a:t>2</a:t>
            </a:r>
            <a:r>
              <a:rPr lang="en-US" dirty="0"/>
              <a:t>xx: </a:t>
            </a:r>
            <a:r>
              <a:rPr lang="en-US" b="1" dirty="0"/>
              <a:t>Success</a:t>
            </a:r>
            <a:r>
              <a:rPr lang="en-US" dirty="0"/>
              <a:t> - The action was successfully received, understood, and </a:t>
            </a:r>
            <a:r>
              <a:rPr lang="en-US" dirty="0" smtClean="0"/>
              <a:t>accepted</a:t>
            </a:r>
          </a:p>
          <a:p>
            <a:pPr lvl="2"/>
            <a:r>
              <a:rPr lang="en-US" b="1" dirty="0"/>
              <a:t>3</a:t>
            </a:r>
            <a:r>
              <a:rPr lang="en-US" dirty="0"/>
              <a:t>xx: </a:t>
            </a:r>
            <a:r>
              <a:rPr lang="en-US" b="1" dirty="0"/>
              <a:t>Redirection</a:t>
            </a:r>
            <a:r>
              <a:rPr lang="en-US" dirty="0"/>
              <a:t> - Further action must be taken in order to complete the </a:t>
            </a:r>
            <a:r>
              <a:rPr lang="en-US" dirty="0" smtClean="0"/>
              <a:t>request</a:t>
            </a:r>
          </a:p>
          <a:p>
            <a:pPr lvl="2"/>
            <a:r>
              <a:rPr lang="en-US" b="1" dirty="0"/>
              <a:t>4</a:t>
            </a:r>
            <a:r>
              <a:rPr lang="en-US" dirty="0"/>
              <a:t>xx: </a:t>
            </a:r>
            <a:r>
              <a:rPr lang="en-US" b="1" dirty="0"/>
              <a:t>Client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- The request contains bad syntax or cannot be </a:t>
            </a:r>
            <a:r>
              <a:rPr lang="en-US" dirty="0" smtClean="0"/>
              <a:t>fulfilled</a:t>
            </a:r>
          </a:p>
          <a:p>
            <a:pPr lvl="2"/>
            <a:r>
              <a:rPr lang="en-US" b="1" dirty="0"/>
              <a:t>5</a:t>
            </a:r>
            <a:r>
              <a:rPr lang="en-US" dirty="0"/>
              <a:t>xx: </a:t>
            </a:r>
            <a:r>
              <a:rPr lang="en-US" b="1" dirty="0"/>
              <a:t>Server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- The server failed to fulfill an apparently valid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Reason-Phase is a textual representation of the status code in human readable format.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 with reason 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2503955" cy="584492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"</a:t>
            </a:r>
            <a:r>
              <a:rPr lang="en-US" sz="1200" dirty="0" smtClean="0"/>
              <a:t>100": Continue</a:t>
            </a:r>
          </a:p>
          <a:p>
            <a:pPr marL="0" indent="0">
              <a:buNone/>
            </a:pPr>
            <a:r>
              <a:rPr lang="en-US" sz="1200" dirty="0"/>
              <a:t>"101": Switching </a:t>
            </a:r>
            <a:r>
              <a:rPr lang="en-US" sz="1200" dirty="0" smtClean="0"/>
              <a:t>Protocols</a:t>
            </a:r>
          </a:p>
          <a:p>
            <a:pPr marL="0" indent="0">
              <a:buNone/>
            </a:pPr>
            <a:r>
              <a:rPr lang="en-US" sz="1200" dirty="0"/>
              <a:t>"200": </a:t>
            </a:r>
            <a:r>
              <a:rPr lang="en-US" sz="1200" dirty="0" smtClean="0"/>
              <a:t>OK</a:t>
            </a:r>
          </a:p>
          <a:p>
            <a:pPr marL="0" indent="0">
              <a:buNone/>
            </a:pPr>
            <a:r>
              <a:rPr lang="en-US" sz="1200" dirty="0"/>
              <a:t>"201": </a:t>
            </a:r>
            <a:r>
              <a:rPr lang="en-US" sz="1200" dirty="0" smtClean="0"/>
              <a:t>Created</a:t>
            </a:r>
          </a:p>
          <a:p>
            <a:pPr marL="0" indent="0">
              <a:buNone/>
            </a:pPr>
            <a:r>
              <a:rPr lang="en-US" sz="1200" dirty="0"/>
              <a:t>"202": </a:t>
            </a:r>
            <a:r>
              <a:rPr lang="en-US" sz="1200" dirty="0" smtClean="0"/>
              <a:t>Accepted</a:t>
            </a:r>
          </a:p>
          <a:p>
            <a:pPr marL="0" indent="0">
              <a:buNone/>
            </a:pPr>
            <a:r>
              <a:rPr lang="en-US" sz="1200" dirty="0"/>
              <a:t>"203": Non-Authoritative </a:t>
            </a:r>
            <a:r>
              <a:rPr lang="en-US" sz="1200" dirty="0" smtClean="0"/>
              <a:t>Information</a:t>
            </a:r>
          </a:p>
          <a:p>
            <a:pPr marL="0" indent="0">
              <a:buNone/>
            </a:pPr>
            <a:r>
              <a:rPr lang="en-US" sz="1200" dirty="0"/>
              <a:t>"204": No </a:t>
            </a:r>
            <a:r>
              <a:rPr lang="en-US" sz="1200" dirty="0" smtClean="0"/>
              <a:t>Content</a:t>
            </a:r>
          </a:p>
          <a:p>
            <a:pPr marL="0" indent="0">
              <a:buNone/>
            </a:pPr>
            <a:r>
              <a:rPr lang="en-US" sz="1200" dirty="0"/>
              <a:t>"205": Reset </a:t>
            </a:r>
            <a:r>
              <a:rPr lang="en-US" sz="1200" dirty="0" smtClean="0"/>
              <a:t>Content</a:t>
            </a:r>
          </a:p>
          <a:p>
            <a:pPr marL="0" indent="0">
              <a:buNone/>
            </a:pPr>
            <a:r>
              <a:rPr lang="en-US" sz="1200" dirty="0"/>
              <a:t>"206": Partial </a:t>
            </a:r>
            <a:r>
              <a:rPr lang="en-US" sz="1200" dirty="0" smtClean="0"/>
              <a:t>Content</a:t>
            </a:r>
          </a:p>
          <a:p>
            <a:pPr marL="0" indent="0">
              <a:buNone/>
            </a:pPr>
            <a:r>
              <a:rPr lang="en-US" sz="1200" dirty="0"/>
              <a:t>"300": Multiple </a:t>
            </a:r>
            <a:r>
              <a:rPr lang="en-US" sz="1200" dirty="0" smtClean="0"/>
              <a:t>Choices</a:t>
            </a:r>
          </a:p>
          <a:p>
            <a:pPr marL="0" indent="0">
              <a:buNone/>
            </a:pPr>
            <a:r>
              <a:rPr lang="en-US" sz="1200" dirty="0"/>
              <a:t>"301": Moved </a:t>
            </a:r>
            <a:r>
              <a:rPr lang="en-US" sz="1200" dirty="0" smtClean="0"/>
              <a:t>Permanently</a:t>
            </a:r>
          </a:p>
          <a:p>
            <a:pPr marL="0" indent="0">
              <a:buNone/>
            </a:pPr>
            <a:r>
              <a:rPr lang="en-US" sz="1200" dirty="0"/>
              <a:t>"302": </a:t>
            </a:r>
            <a:r>
              <a:rPr lang="en-US" sz="1200" dirty="0" smtClean="0"/>
              <a:t>Found</a:t>
            </a:r>
          </a:p>
          <a:p>
            <a:pPr marL="0" indent="0">
              <a:buNone/>
            </a:pPr>
            <a:r>
              <a:rPr lang="en-US" sz="1200" dirty="0"/>
              <a:t>"303": See </a:t>
            </a:r>
            <a:r>
              <a:rPr lang="en-US" sz="1200" dirty="0" smtClean="0"/>
              <a:t>Other</a:t>
            </a:r>
          </a:p>
          <a:p>
            <a:pPr marL="0" indent="0">
              <a:buNone/>
            </a:pPr>
            <a:r>
              <a:rPr lang="en-US" sz="1200" dirty="0"/>
              <a:t>"304": Not </a:t>
            </a:r>
            <a:r>
              <a:rPr lang="en-US" sz="1200" dirty="0" smtClean="0"/>
              <a:t>Modified</a:t>
            </a:r>
          </a:p>
          <a:p>
            <a:pPr marL="0" indent="0">
              <a:buNone/>
            </a:pPr>
            <a:r>
              <a:rPr lang="en-US" sz="1200" dirty="0"/>
              <a:t>"305": Use </a:t>
            </a:r>
            <a:r>
              <a:rPr lang="en-US" sz="1200" dirty="0" smtClean="0"/>
              <a:t>Proxy</a:t>
            </a:r>
          </a:p>
          <a:p>
            <a:pPr marL="0" indent="0">
              <a:buNone/>
            </a:pPr>
            <a:r>
              <a:rPr lang="en-US" sz="1200" dirty="0"/>
              <a:t>"307": Temporary </a:t>
            </a:r>
            <a:r>
              <a:rPr lang="en-US" sz="1200" dirty="0" smtClean="0"/>
              <a:t>Redirect</a:t>
            </a:r>
          </a:p>
          <a:p>
            <a:pPr marL="0" indent="0">
              <a:buNone/>
            </a:pPr>
            <a:r>
              <a:rPr lang="en-US" sz="1200" dirty="0"/>
              <a:t>"400": Bad Request</a:t>
            </a:r>
          </a:p>
          <a:p>
            <a:pPr marL="0" indent="0">
              <a:buNone/>
            </a:pPr>
            <a:r>
              <a:rPr lang="en-US" sz="1200" dirty="0"/>
              <a:t>"401": Unauthorized</a:t>
            </a:r>
          </a:p>
          <a:p>
            <a:pPr marL="0" indent="0">
              <a:buNone/>
            </a:pPr>
            <a:r>
              <a:rPr lang="en-US" sz="1200" dirty="0"/>
              <a:t>"402": Payment Required</a:t>
            </a:r>
          </a:p>
          <a:p>
            <a:pPr marL="0" indent="0">
              <a:buNone/>
            </a:pPr>
            <a:r>
              <a:rPr lang="en-US" sz="1200" dirty="0"/>
              <a:t>"403": </a:t>
            </a:r>
            <a:r>
              <a:rPr lang="en-US" sz="1200" dirty="0" smtClean="0"/>
              <a:t>Forbidden</a:t>
            </a:r>
            <a:endParaRPr lang="en-US" sz="1200" dirty="0"/>
          </a:p>
        </p:txBody>
      </p:sp>
      <p:pic>
        <p:nvPicPr>
          <p:cNvPr id="4" name="Picture 8" descr="Image result for html 404 status code fun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6221" y="787244"/>
            <a:ext cx="6324600" cy="5059680"/>
          </a:xfrm>
          <a:prstGeom prst="rect">
            <a:avLst/>
          </a:prstGeom>
          <a:noFill/>
        </p:spPr>
      </p:pic>
      <p:pic>
        <p:nvPicPr>
          <p:cNvPr id="5" name="Picture 2" descr="406 - Not Accep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2421" y="863444"/>
            <a:ext cx="6096000" cy="4876801"/>
          </a:xfrm>
          <a:prstGeom prst="rect">
            <a:avLst/>
          </a:prstGeom>
          <a:noFill/>
        </p:spPr>
      </p:pic>
      <p:pic>
        <p:nvPicPr>
          <p:cNvPr id="6" name="Picture 4" descr="429 - Too Many Reques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6221" y="787244"/>
            <a:ext cx="6096000" cy="4876801"/>
          </a:xfrm>
          <a:prstGeom prst="rect">
            <a:avLst/>
          </a:prstGeom>
          <a:noFill/>
        </p:spPr>
      </p:pic>
      <p:pic>
        <p:nvPicPr>
          <p:cNvPr id="7" name="Picture 6" descr="502 - Bad Gatew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4821" y="863444"/>
            <a:ext cx="6096000" cy="4876801"/>
          </a:xfrm>
          <a:prstGeom prst="rect">
            <a:avLst/>
          </a:prstGeom>
          <a:noFill/>
        </p:spPr>
      </p:pic>
      <p:pic>
        <p:nvPicPr>
          <p:cNvPr id="8" name="Picture 8" descr="Image result for html status cod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2421" y="1015844"/>
            <a:ext cx="6191250" cy="4762500"/>
          </a:xfrm>
          <a:prstGeom prst="rect">
            <a:avLst/>
          </a:prstGeom>
          <a:noFill/>
        </p:spPr>
      </p:pic>
      <p:pic>
        <p:nvPicPr>
          <p:cNvPr id="9" name="Picture 10" descr="Image result for html status cod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12421" y="1092044"/>
            <a:ext cx="6191250" cy="4762500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933700" y="863444"/>
            <a:ext cx="2503955" cy="5844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"404": Not </a:t>
            </a:r>
            <a:r>
              <a:rPr lang="en-US" sz="1200" dirty="0" smtClean="0"/>
              <a:t>Found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405": Method Not </a:t>
            </a:r>
            <a:r>
              <a:rPr lang="en-US" sz="1200" dirty="0" smtClean="0"/>
              <a:t>Allowed</a:t>
            </a:r>
          </a:p>
          <a:p>
            <a:pPr marL="0" indent="0">
              <a:buNone/>
            </a:pPr>
            <a:r>
              <a:rPr lang="en-US" sz="1200" dirty="0"/>
              <a:t>"406": Not </a:t>
            </a:r>
            <a:r>
              <a:rPr lang="en-US" sz="1200" dirty="0" smtClean="0"/>
              <a:t>Acceptable</a:t>
            </a:r>
          </a:p>
          <a:p>
            <a:pPr marL="0" indent="0">
              <a:buNone/>
            </a:pPr>
            <a:r>
              <a:rPr lang="en-US" sz="1200" dirty="0"/>
              <a:t>"407": Proxy Authentication </a:t>
            </a:r>
            <a:r>
              <a:rPr lang="en-US" sz="1200" dirty="0" smtClean="0"/>
              <a:t>Required</a:t>
            </a:r>
          </a:p>
          <a:p>
            <a:pPr marL="0" indent="0">
              <a:buNone/>
            </a:pPr>
            <a:r>
              <a:rPr lang="en-US" sz="1200" dirty="0"/>
              <a:t>"408": Request </a:t>
            </a:r>
            <a:r>
              <a:rPr lang="en-US" sz="1200" dirty="0" smtClean="0"/>
              <a:t>Time-out</a:t>
            </a:r>
          </a:p>
          <a:p>
            <a:pPr marL="0" indent="0">
              <a:buNone/>
            </a:pPr>
            <a:r>
              <a:rPr lang="en-US" sz="1200" dirty="0"/>
              <a:t>"409": </a:t>
            </a:r>
            <a:r>
              <a:rPr lang="en-US" sz="1200" dirty="0" smtClean="0"/>
              <a:t>Conflict</a:t>
            </a:r>
          </a:p>
          <a:p>
            <a:pPr marL="0" indent="0">
              <a:buNone/>
            </a:pPr>
            <a:r>
              <a:rPr lang="en-US" sz="1200" dirty="0"/>
              <a:t>"410": </a:t>
            </a:r>
            <a:r>
              <a:rPr lang="en-US" sz="1200" dirty="0" smtClean="0"/>
              <a:t>Gone</a:t>
            </a:r>
          </a:p>
          <a:p>
            <a:pPr marL="0" indent="0">
              <a:buNone/>
            </a:pPr>
            <a:r>
              <a:rPr lang="en-US" sz="1200" dirty="0"/>
              <a:t>"411": Length </a:t>
            </a:r>
            <a:r>
              <a:rPr lang="en-US" sz="1200" dirty="0" smtClean="0"/>
              <a:t>Required</a:t>
            </a:r>
          </a:p>
          <a:p>
            <a:pPr marL="0" indent="0">
              <a:buNone/>
            </a:pPr>
            <a:r>
              <a:rPr lang="en-US" sz="1200" dirty="0"/>
              <a:t>"412": Precondition </a:t>
            </a:r>
            <a:r>
              <a:rPr lang="en-US" sz="1200" dirty="0" smtClean="0"/>
              <a:t>Failed</a:t>
            </a:r>
          </a:p>
          <a:p>
            <a:pPr marL="0" indent="0">
              <a:buNone/>
            </a:pPr>
            <a:r>
              <a:rPr lang="en-US" sz="1200" dirty="0"/>
              <a:t>"413": Request Entity Too </a:t>
            </a:r>
            <a:r>
              <a:rPr lang="en-US" sz="1200" dirty="0" smtClean="0"/>
              <a:t>Large</a:t>
            </a:r>
          </a:p>
          <a:p>
            <a:pPr marL="0" indent="0">
              <a:buNone/>
            </a:pPr>
            <a:r>
              <a:rPr lang="en-US" sz="1200" dirty="0"/>
              <a:t>"414": Request-URI Too </a:t>
            </a:r>
            <a:r>
              <a:rPr lang="en-US" sz="1200" dirty="0" smtClean="0"/>
              <a:t>Large</a:t>
            </a:r>
          </a:p>
          <a:p>
            <a:pPr marL="0" indent="0">
              <a:buNone/>
            </a:pPr>
            <a:r>
              <a:rPr lang="en-US" sz="1200" dirty="0"/>
              <a:t>"415": Unsupported Media </a:t>
            </a:r>
            <a:r>
              <a:rPr lang="en-US" sz="1200" dirty="0" smtClean="0"/>
              <a:t>Type</a:t>
            </a:r>
          </a:p>
          <a:p>
            <a:pPr marL="0" indent="0">
              <a:buNone/>
            </a:pPr>
            <a:r>
              <a:rPr lang="en-US" sz="1200" dirty="0"/>
              <a:t>"416": Requested range not </a:t>
            </a:r>
            <a:r>
              <a:rPr lang="en-US" sz="1200" dirty="0" err="1" smtClean="0"/>
              <a:t>satisfiable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"417": Expectation </a:t>
            </a:r>
            <a:r>
              <a:rPr lang="en-US" sz="1200" dirty="0" smtClean="0"/>
              <a:t>Failed</a:t>
            </a:r>
          </a:p>
          <a:p>
            <a:pPr marL="0" indent="0">
              <a:buNone/>
            </a:pPr>
            <a:r>
              <a:rPr lang="en-US" sz="1200" dirty="0"/>
              <a:t>"500": Internal Server </a:t>
            </a:r>
            <a:r>
              <a:rPr lang="en-US" sz="1200" dirty="0" smtClean="0"/>
              <a:t>Error</a:t>
            </a:r>
          </a:p>
          <a:p>
            <a:pPr marL="0" indent="0">
              <a:buNone/>
            </a:pPr>
            <a:r>
              <a:rPr lang="en-US" sz="1200" dirty="0"/>
              <a:t>"501": Not </a:t>
            </a:r>
            <a:r>
              <a:rPr lang="en-US" sz="1200" dirty="0" smtClean="0"/>
              <a:t>Implemented</a:t>
            </a:r>
          </a:p>
          <a:p>
            <a:pPr marL="0" indent="0">
              <a:buNone/>
            </a:pPr>
            <a:r>
              <a:rPr lang="en-US" sz="1200" dirty="0"/>
              <a:t>"502": Bad </a:t>
            </a:r>
            <a:r>
              <a:rPr lang="en-US" sz="1200" dirty="0" smtClean="0"/>
              <a:t>Gateway</a:t>
            </a:r>
          </a:p>
          <a:p>
            <a:pPr marL="0" indent="0">
              <a:buNone/>
            </a:pPr>
            <a:r>
              <a:rPr lang="en-US" sz="1200" dirty="0"/>
              <a:t>"503": Service </a:t>
            </a:r>
            <a:r>
              <a:rPr lang="en-US" sz="1200" dirty="0" smtClean="0"/>
              <a:t>Unavailable</a:t>
            </a:r>
          </a:p>
          <a:p>
            <a:pPr marL="0" indent="0">
              <a:buNone/>
            </a:pPr>
            <a:r>
              <a:rPr lang="en-US" sz="1200" dirty="0"/>
              <a:t>"504": Gateway </a:t>
            </a:r>
            <a:r>
              <a:rPr lang="en-US" sz="1200" dirty="0" smtClean="0"/>
              <a:t>Time-out</a:t>
            </a:r>
          </a:p>
          <a:p>
            <a:pPr marL="0" indent="0">
              <a:buNone/>
            </a:pPr>
            <a:r>
              <a:rPr lang="en-US" sz="1200" dirty="0"/>
              <a:t>"505": HTTP Version not supported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4821" y="5930744"/>
            <a:ext cx="335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Refer: </a:t>
            </a:r>
            <a:r>
              <a:rPr lang="en-US" sz="1200" dirty="0">
                <a:hlinkClick r:id="rId8"/>
              </a:rPr>
              <a:t>https://</a:t>
            </a:r>
            <a:r>
              <a:rPr lang="en-US" sz="1200" dirty="0" smtClean="0">
                <a:hlinkClick r:id="rId8"/>
              </a:rPr>
              <a:t>www.w3.org/Protocols/rfc2616/rfc2616-sec6.html</a:t>
            </a:r>
            <a:r>
              <a:rPr lang="en-US" sz="1200" dirty="0" smtClean="0"/>
              <a:t> for more details on HTTP Status 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07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2444</Words>
  <Application>Microsoft Office PowerPoint</Application>
  <PresentationFormat>Widescreen</PresentationFormat>
  <Paragraphs>505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Segoe UI Black</vt:lpstr>
      <vt:lpstr>Calibri</vt:lpstr>
      <vt:lpstr>Times New Roman</vt:lpstr>
      <vt:lpstr>Roboto Condensed Light</vt:lpstr>
      <vt:lpstr>宋体</vt:lpstr>
      <vt:lpstr>Wingdings 3</vt:lpstr>
      <vt:lpstr>Wingdings</vt:lpstr>
      <vt:lpstr>Corbel</vt:lpstr>
      <vt:lpstr>Wingdings 2</vt:lpstr>
      <vt:lpstr>Courier New</vt:lpstr>
      <vt:lpstr>Roboto Condensed</vt:lpstr>
      <vt:lpstr>Consolas</vt:lpstr>
      <vt:lpstr>Trebuchet MS</vt:lpstr>
      <vt:lpstr>Arial</vt:lpstr>
      <vt:lpstr>Office Theme</vt:lpstr>
      <vt:lpstr>Unit-01  HTML</vt:lpstr>
      <vt:lpstr>PowerPoint Presentation</vt:lpstr>
      <vt:lpstr>What is Internet?</vt:lpstr>
      <vt:lpstr>What is WWW?</vt:lpstr>
      <vt:lpstr>How the Web Works?</vt:lpstr>
      <vt:lpstr>HTTP Request</vt:lpstr>
      <vt:lpstr>HTTP Request (Example)</vt:lpstr>
      <vt:lpstr>HTTP Response</vt:lpstr>
      <vt:lpstr>HTTP Status Codes with reason phrase</vt:lpstr>
      <vt:lpstr>HTTP Response (Example)</vt:lpstr>
      <vt:lpstr>What is a Web Page?</vt:lpstr>
      <vt:lpstr>Creating HTML Pages</vt:lpstr>
      <vt:lpstr>First HTML Page</vt:lpstr>
      <vt:lpstr>HTML Structure</vt:lpstr>
      <vt:lpstr>First HTML Page</vt:lpstr>
      <vt:lpstr>Basic HTML Tags</vt:lpstr>
      <vt:lpstr>1) Headings</vt:lpstr>
      <vt:lpstr>2) &lt;p&gt; paragraph</vt:lpstr>
      <vt:lpstr>3) Colors</vt:lpstr>
      <vt:lpstr>4) Fonts</vt:lpstr>
      <vt:lpstr>5) List</vt:lpstr>
      <vt:lpstr>5.1) Ordered List (OL)</vt:lpstr>
      <vt:lpstr>5.2) Unordered List (UL)</vt:lpstr>
      <vt:lpstr>6) &lt;a&gt; Anchor Tag (Hyperlinks)</vt:lpstr>
      <vt:lpstr>7) Images</vt:lpstr>
      <vt:lpstr>8) Table</vt:lpstr>
      <vt:lpstr>HTML Forms</vt:lpstr>
      <vt:lpstr>The &lt;form&gt; Tag</vt:lpstr>
      <vt:lpstr>Form Elements</vt:lpstr>
      <vt:lpstr>HTML5 Form Validation</vt:lpstr>
      <vt:lpstr>HTML5 Form Validation (Cont.)</vt:lpstr>
      <vt:lpstr>META Tag</vt:lpstr>
      <vt:lpstr>Meta Tag Attributes</vt:lpstr>
      <vt:lpstr>Media Tags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696</cp:revision>
  <dcterms:created xsi:type="dcterms:W3CDTF">2020-05-01T05:09:15Z</dcterms:created>
  <dcterms:modified xsi:type="dcterms:W3CDTF">2022-09-21T05:16:06Z</dcterms:modified>
</cp:coreProperties>
</file>