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B906-1F0A-0371-1F12-D75160B48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BC1CE-93B8-E7E1-9329-440EE9718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CEE933-BE1E-0972-3526-E46B8B08469D}"/>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5" name="Footer Placeholder 4">
            <a:extLst>
              <a:ext uri="{FF2B5EF4-FFF2-40B4-BE49-F238E27FC236}">
                <a16:creationId xmlns:a16="http://schemas.microsoft.com/office/drawing/2014/main" id="{3D0AE0D5-A32F-B4D6-6E0E-640F757F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FE9F1-D44C-A1D7-26C6-431C478DED36}"/>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53419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3A85-BCD5-BD85-1913-89713B2FFD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ED67F1-2195-BC51-C158-5C960F5EF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25838-2780-C6AF-21E5-AE64F1D0AC78}"/>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5" name="Footer Placeholder 4">
            <a:extLst>
              <a:ext uri="{FF2B5EF4-FFF2-40B4-BE49-F238E27FC236}">
                <a16:creationId xmlns:a16="http://schemas.microsoft.com/office/drawing/2014/main" id="{6BAF85FB-B8D6-69BE-3801-9517D0CB4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0B35B-1793-7D02-E535-70618E5B8723}"/>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326176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7D4BE-D152-1DEA-FD7D-EA1833AEED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8CFA1-1090-DE8B-1920-C0699C1D08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AAF22-A55C-6D84-0800-9C28F7FDAE4F}"/>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5" name="Footer Placeholder 4">
            <a:extLst>
              <a:ext uri="{FF2B5EF4-FFF2-40B4-BE49-F238E27FC236}">
                <a16:creationId xmlns:a16="http://schemas.microsoft.com/office/drawing/2014/main" id="{69816950-E309-F029-2707-9F37A6C29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F8FAA-3EF0-9832-B658-D9E167E55A5E}"/>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11717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D8E7-9EA5-3D15-A3B2-AE9D517DE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DE78D-3B70-1BCD-C7D4-2B523C149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E07D9-8BFA-811A-6898-241519F1B118}"/>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5" name="Footer Placeholder 4">
            <a:extLst>
              <a:ext uri="{FF2B5EF4-FFF2-40B4-BE49-F238E27FC236}">
                <a16:creationId xmlns:a16="http://schemas.microsoft.com/office/drawing/2014/main" id="{6786F3D6-4A1F-274A-7B0D-2D80E3D4D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FCC98-E169-E575-5821-00DBDD3EE3F7}"/>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293885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7F1-CD68-9702-330A-E1BF3460F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F6C434-13DE-FFF8-435C-CEFB4BDEE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A27957-AB69-F6C3-AAF8-5C31896EEB32}"/>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5" name="Footer Placeholder 4">
            <a:extLst>
              <a:ext uri="{FF2B5EF4-FFF2-40B4-BE49-F238E27FC236}">
                <a16:creationId xmlns:a16="http://schemas.microsoft.com/office/drawing/2014/main" id="{8FE3F3EB-6CB7-5C96-8383-1565560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CCB7D-DF11-A0D5-DF29-78053BF767F6}"/>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402129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27AE-F408-5138-1CC3-740DE84EA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2E3B4-42F1-9C13-5D6C-1295BB374E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DCA0B6-7274-DEC2-3542-954925453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01651-38F9-A7A1-739B-FBDC5FEAA4E8}"/>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6" name="Footer Placeholder 5">
            <a:extLst>
              <a:ext uri="{FF2B5EF4-FFF2-40B4-BE49-F238E27FC236}">
                <a16:creationId xmlns:a16="http://schemas.microsoft.com/office/drawing/2014/main" id="{88DF6C0C-9132-7680-A492-A93630D7E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0B87C-E8F9-78FD-04B7-20C1090DC4BA}"/>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631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0FF3-ED26-39E9-79A6-5FDB11394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29BCA-EBA6-205B-CA3A-2B049ABAF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11BED-2DD9-E2DE-CA53-57D1B2DCC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CBEA9-B953-449E-BABA-A93A60CFF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921C76-6ECC-BDE9-B5DD-8A1817F1A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EE4EDC-2777-A591-CD6D-1FD0FF60D123}"/>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8" name="Footer Placeholder 7">
            <a:extLst>
              <a:ext uri="{FF2B5EF4-FFF2-40B4-BE49-F238E27FC236}">
                <a16:creationId xmlns:a16="http://schemas.microsoft.com/office/drawing/2014/main" id="{9FBEAE74-E65A-D45E-9C3C-CBF76D0222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5B2AA-BB21-7E54-DEA7-9E3C59417FED}"/>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349075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33A8-71CE-AC34-9646-6D3523781F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2EA88-FA36-CA65-F13E-D1D43595C45A}"/>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4" name="Footer Placeholder 3">
            <a:extLst>
              <a:ext uri="{FF2B5EF4-FFF2-40B4-BE49-F238E27FC236}">
                <a16:creationId xmlns:a16="http://schemas.microsoft.com/office/drawing/2014/main" id="{7E73762C-C592-F003-0C19-A3D0962643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C3C9A0-FAA5-97CD-9294-ABA19A454CEE}"/>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364651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1855DA-625E-034F-03D3-E9A63EE78B37}"/>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3" name="Footer Placeholder 2">
            <a:extLst>
              <a:ext uri="{FF2B5EF4-FFF2-40B4-BE49-F238E27FC236}">
                <a16:creationId xmlns:a16="http://schemas.microsoft.com/office/drawing/2014/main" id="{F95D8B8C-AA22-EB95-C5E3-75E6ADD4C9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04D727-A32C-F569-BF6E-5FD3B781DC6E}"/>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342821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57B2-4441-4C32-BDE8-1B2C81F6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C0162D-141D-D14A-5CB1-4A05622C6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C389F5-2414-C6B0-5B28-38C8F155C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02629-ED07-A61A-6D20-7939CA6290E2}"/>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6" name="Footer Placeholder 5">
            <a:extLst>
              <a:ext uri="{FF2B5EF4-FFF2-40B4-BE49-F238E27FC236}">
                <a16:creationId xmlns:a16="http://schemas.microsoft.com/office/drawing/2014/main" id="{F5752181-439C-3905-09E3-1FD91D6F2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36C43-7AA6-19DE-6053-56FB9F8D83A6}"/>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30809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CFC6-D3D3-ECF7-B940-6AB4BB608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8598A-5F02-CA31-5D04-22C62686C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F89B1-3017-CF73-0ECA-E8062D12C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5A766-A304-8B1A-A08F-2C782AD99B23}"/>
              </a:ext>
            </a:extLst>
          </p:cNvPr>
          <p:cNvSpPr>
            <a:spLocks noGrp="1"/>
          </p:cNvSpPr>
          <p:nvPr>
            <p:ph type="dt" sz="half" idx="10"/>
          </p:nvPr>
        </p:nvSpPr>
        <p:spPr/>
        <p:txBody>
          <a:bodyPr/>
          <a:lstStyle/>
          <a:p>
            <a:fld id="{59EB1818-AD74-4FDC-BE85-FBC77B9C0BBE}" type="datetimeFigureOut">
              <a:rPr lang="en-US" smtClean="0"/>
              <a:t>7/17/2025</a:t>
            </a:fld>
            <a:endParaRPr lang="en-US"/>
          </a:p>
        </p:txBody>
      </p:sp>
      <p:sp>
        <p:nvSpPr>
          <p:cNvPr id="6" name="Footer Placeholder 5">
            <a:extLst>
              <a:ext uri="{FF2B5EF4-FFF2-40B4-BE49-F238E27FC236}">
                <a16:creationId xmlns:a16="http://schemas.microsoft.com/office/drawing/2014/main" id="{8369E531-C104-98A8-3700-BC525795B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D3A71-9697-4475-5E0D-89B36064445D}"/>
              </a:ext>
            </a:extLst>
          </p:cNvPr>
          <p:cNvSpPr>
            <a:spLocks noGrp="1"/>
          </p:cNvSpPr>
          <p:nvPr>
            <p:ph type="sldNum" sz="quarter" idx="12"/>
          </p:nvPr>
        </p:nvSpPr>
        <p:spPr/>
        <p:txBody>
          <a:bodyPr/>
          <a:lstStyle/>
          <a:p>
            <a:fld id="{98297108-7737-4A0B-8B8D-1EF93B8CA0B6}" type="slidenum">
              <a:rPr lang="en-US" smtClean="0"/>
              <a:t>‹#›</a:t>
            </a:fld>
            <a:endParaRPr lang="en-US"/>
          </a:p>
        </p:txBody>
      </p:sp>
    </p:spTree>
    <p:extLst>
      <p:ext uri="{BB962C8B-B14F-4D97-AF65-F5344CB8AC3E}">
        <p14:creationId xmlns:p14="http://schemas.microsoft.com/office/powerpoint/2010/main" val="330870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E852F-E11D-DF3D-ADE9-81740C9B1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FC2798-6EEA-5311-7AF8-A0246ADCD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CEDA7-3822-B831-84C7-C32C364FD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B1818-AD74-4FDC-BE85-FBC77B9C0BBE}" type="datetimeFigureOut">
              <a:rPr lang="en-US" smtClean="0"/>
              <a:t>7/17/2025</a:t>
            </a:fld>
            <a:endParaRPr lang="en-US"/>
          </a:p>
        </p:txBody>
      </p:sp>
      <p:sp>
        <p:nvSpPr>
          <p:cNvPr id="5" name="Footer Placeholder 4">
            <a:extLst>
              <a:ext uri="{FF2B5EF4-FFF2-40B4-BE49-F238E27FC236}">
                <a16:creationId xmlns:a16="http://schemas.microsoft.com/office/drawing/2014/main" id="{0FBF5DF1-29B8-10EC-C193-F10BBA43B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1BA901-EE03-7699-C8E7-88D7EB271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97108-7737-4A0B-8B8D-1EF93B8CA0B6}" type="slidenum">
              <a:rPr lang="en-US" smtClean="0"/>
              <a:t>‹#›</a:t>
            </a:fld>
            <a:endParaRPr lang="en-US"/>
          </a:p>
        </p:txBody>
      </p:sp>
    </p:spTree>
    <p:extLst>
      <p:ext uri="{BB962C8B-B14F-4D97-AF65-F5344CB8AC3E}">
        <p14:creationId xmlns:p14="http://schemas.microsoft.com/office/powerpoint/2010/main" val="154136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B66A87B-1878-736F-FD11-33B92656154D}"/>
              </a:ext>
            </a:extLst>
          </p:cNvPr>
          <p:cNvSpPr txBox="1"/>
          <p:nvPr/>
        </p:nvSpPr>
        <p:spPr>
          <a:xfrm>
            <a:off x="338848" y="3217985"/>
            <a:ext cx="6573078" cy="4801314"/>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Reed Hastings</a:t>
            </a:r>
          </a:p>
          <a:p>
            <a:endParaRPr lang="en-US" sz="3200" dirty="0">
              <a:solidFill>
                <a:schemeClr val="bg1"/>
              </a:solidFill>
              <a:latin typeface="Arial" panose="020B0604020202020204" pitchFamily="34" charset="0"/>
              <a:cs typeface="Arial" panose="020B0604020202020204" pitchFamily="34" charset="0"/>
            </a:endParaRPr>
          </a:p>
          <a:p>
            <a:r>
              <a:rPr lang="en-US" dirty="0">
                <a:solidFill>
                  <a:schemeClr val="bg1"/>
                </a:solidFill>
              </a:rPr>
              <a:t>Reed Hastings was born on </a:t>
            </a:r>
            <a:r>
              <a:rPr lang="en-US" b="1" dirty="0">
                <a:solidFill>
                  <a:schemeClr val="bg1"/>
                </a:solidFill>
              </a:rPr>
              <a:t>October 8, 1960</a:t>
            </a:r>
            <a:r>
              <a:rPr lang="en-US" dirty="0">
                <a:solidFill>
                  <a:schemeClr val="bg1"/>
                </a:solidFill>
              </a:rPr>
              <a:t>, in </a:t>
            </a:r>
            <a:r>
              <a:rPr lang="en-US" b="1" dirty="0">
                <a:solidFill>
                  <a:schemeClr val="bg1"/>
                </a:solidFill>
              </a:rPr>
              <a:t>Boston, Massachusetts</a:t>
            </a:r>
            <a:r>
              <a:rPr lang="en-US" dirty="0">
                <a:solidFill>
                  <a:schemeClr val="bg1"/>
                </a:solidFill>
              </a:rPr>
              <a:t>. He holds a </a:t>
            </a:r>
            <a:r>
              <a:rPr lang="en-US" b="1" dirty="0">
                <a:solidFill>
                  <a:schemeClr val="bg1"/>
                </a:solidFill>
              </a:rPr>
              <a:t>Bachelor’s degree in Mathematics</a:t>
            </a:r>
            <a:r>
              <a:rPr lang="en-US" dirty="0">
                <a:solidFill>
                  <a:schemeClr val="bg1"/>
                </a:solidFill>
              </a:rPr>
              <a:t> from </a:t>
            </a:r>
            <a:r>
              <a:rPr lang="en-US" b="1" dirty="0">
                <a:solidFill>
                  <a:schemeClr val="bg1"/>
                </a:solidFill>
              </a:rPr>
              <a:t>Bowdoin College</a:t>
            </a:r>
            <a:r>
              <a:rPr lang="en-US" dirty="0">
                <a:solidFill>
                  <a:schemeClr val="bg1"/>
                </a:solidFill>
              </a:rPr>
              <a:t> and a </a:t>
            </a:r>
            <a:r>
              <a:rPr lang="en-US" b="1" dirty="0">
                <a:solidFill>
                  <a:schemeClr val="bg1"/>
                </a:solidFill>
              </a:rPr>
              <a:t>Master’s degree in Computer Science</a:t>
            </a:r>
            <a:r>
              <a:rPr lang="en-US" dirty="0">
                <a:solidFill>
                  <a:schemeClr val="bg1"/>
                </a:solidFill>
              </a:rPr>
              <a:t> from </a:t>
            </a:r>
            <a:r>
              <a:rPr lang="en-US" b="1" dirty="0">
                <a:solidFill>
                  <a:schemeClr val="bg1"/>
                </a:solidFill>
              </a:rPr>
              <a:t>Stanford University</a:t>
            </a:r>
            <a:r>
              <a:rPr lang="en-US" dirty="0">
                <a:solidFill>
                  <a:schemeClr val="bg1"/>
                </a:solidFill>
              </a:rPr>
              <a:t>.</a:t>
            </a:r>
          </a:p>
          <a:p>
            <a:endParaRPr lang="en-US" dirty="0">
              <a:solidFill>
                <a:schemeClr val="bg1"/>
              </a:solidFill>
            </a:endParaRPr>
          </a:p>
          <a:p>
            <a:r>
              <a:rPr lang="en-US" dirty="0">
                <a:solidFill>
                  <a:schemeClr val="bg1"/>
                </a:solidFill>
              </a:rPr>
              <a:t> In 1991, he founded his first company, </a:t>
            </a:r>
            <a:r>
              <a:rPr lang="en-US" b="1" dirty="0">
                <a:solidFill>
                  <a:schemeClr val="bg1"/>
                </a:solidFill>
              </a:rPr>
              <a:t>Pure Software</a:t>
            </a:r>
            <a:r>
              <a:rPr lang="en-US" dirty="0">
                <a:solidFill>
                  <a:schemeClr val="bg1"/>
                </a:solidFill>
              </a:rPr>
              <a:t>, which developed debugging tools for software developers. After the company’s acquisition in 1997, Hastings began exploring new opportunities—one of which led to the founding of Netflix.</a:t>
            </a:r>
            <a:endParaRPr lang="en-US" dirty="0"/>
          </a:p>
          <a:p>
            <a:endParaRPr lang="en-US" sz="2000" dirty="0">
              <a:solidFill>
                <a:schemeClr val="bg1"/>
              </a:solidFill>
              <a:latin typeface="Arial Black" panose="020B0A04020102020204" pitchFamily="34" charset="0"/>
            </a:endParaRPr>
          </a:p>
          <a:p>
            <a:endParaRPr lang="en-US" sz="2000" dirty="0">
              <a:solidFill>
                <a:schemeClr val="bg1"/>
              </a:solidFill>
              <a:latin typeface="Arial Black" panose="020B0A04020102020204" pitchFamily="34" charset="0"/>
            </a:endParaRPr>
          </a:p>
          <a:p>
            <a:endParaRPr lang="en-US" sz="2000" dirty="0">
              <a:solidFill>
                <a:schemeClr val="bg1"/>
              </a:solidFill>
              <a:latin typeface="Arial Black" panose="020B0A04020102020204" pitchFamily="34" charset="0"/>
            </a:endParaRPr>
          </a:p>
          <a:p>
            <a:endParaRPr lang="en-US" sz="2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89638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DDF6E3-8FCF-2283-F41C-53BDEA4F0623}"/>
              </a:ext>
            </a:extLst>
          </p:cNvPr>
          <p:cNvSpPr txBox="1"/>
          <p:nvPr/>
        </p:nvSpPr>
        <p:spPr>
          <a:xfrm>
            <a:off x="1563756" y="151179"/>
            <a:ext cx="9303026" cy="6586418"/>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Founding and Early Growth of Netflix </a:t>
            </a:r>
          </a:p>
          <a:p>
            <a:endParaRPr lang="en-US" sz="4800" dirty="0">
              <a:solidFill>
                <a:schemeClr val="bg1"/>
              </a:solidFill>
              <a:latin typeface="Arial" panose="020B0604020202020204" pitchFamily="34" charset="0"/>
              <a:cs typeface="Arial" panose="020B0604020202020204" pitchFamily="34" charset="0"/>
            </a:endParaRPr>
          </a:p>
          <a:p>
            <a:r>
              <a:rPr lang="en-US" sz="2200" dirty="0">
                <a:solidFill>
                  <a:schemeClr val="bg1"/>
                </a:solidFill>
              </a:rPr>
              <a:t>Reed Hastings co-founded </a:t>
            </a:r>
            <a:r>
              <a:rPr lang="en-US" sz="2200" b="1" dirty="0">
                <a:solidFill>
                  <a:schemeClr val="bg1"/>
                </a:solidFill>
              </a:rPr>
              <a:t>Netflix</a:t>
            </a:r>
            <a:r>
              <a:rPr lang="en-US" sz="2200" dirty="0">
                <a:solidFill>
                  <a:schemeClr val="bg1"/>
                </a:solidFill>
              </a:rPr>
              <a:t> in </a:t>
            </a:r>
            <a:r>
              <a:rPr lang="en-US" sz="2200" b="1" dirty="0">
                <a:solidFill>
                  <a:schemeClr val="bg1"/>
                </a:solidFill>
              </a:rPr>
              <a:t>1997</a:t>
            </a:r>
            <a:r>
              <a:rPr lang="en-US" sz="2200" dirty="0">
                <a:solidFill>
                  <a:schemeClr val="bg1"/>
                </a:solidFill>
              </a:rPr>
              <a:t> alongside </a:t>
            </a:r>
            <a:r>
              <a:rPr lang="en-US" sz="2200" b="1" dirty="0">
                <a:solidFill>
                  <a:schemeClr val="bg1"/>
                </a:solidFill>
              </a:rPr>
              <a:t>Marc Randolph</a:t>
            </a:r>
            <a:r>
              <a:rPr lang="en-US" sz="2200" dirty="0">
                <a:solidFill>
                  <a:schemeClr val="bg1"/>
                </a:solidFill>
              </a:rPr>
              <a:t> in </a:t>
            </a:r>
            <a:r>
              <a:rPr lang="en-US" sz="2200" b="1" dirty="0">
                <a:solidFill>
                  <a:schemeClr val="bg1"/>
                </a:solidFill>
              </a:rPr>
              <a:t>California</a:t>
            </a:r>
            <a:r>
              <a:rPr lang="en-US" sz="2200" dirty="0">
                <a:solidFill>
                  <a:schemeClr val="bg1"/>
                </a:solidFill>
              </a:rPr>
              <a:t>. The idea was inspired by Hastings’ frustration with a late fee he incurred from a video rental store. This experience prompted him to envision a more customer-friendly rental model—one that would eliminate late fees altogether.</a:t>
            </a:r>
          </a:p>
          <a:p>
            <a:endParaRPr lang="en-US" sz="2200" dirty="0">
              <a:solidFill>
                <a:schemeClr val="bg1"/>
              </a:solidFill>
            </a:endParaRPr>
          </a:p>
          <a:p>
            <a:r>
              <a:rPr lang="en-US" sz="2200" dirty="0">
                <a:solidFill>
                  <a:schemeClr val="bg1"/>
                </a:solidFill>
              </a:rPr>
              <a:t>Netflix launched in </a:t>
            </a:r>
            <a:r>
              <a:rPr lang="en-US" sz="2200" b="1" dirty="0">
                <a:solidFill>
                  <a:schemeClr val="bg1"/>
                </a:solidFill>
              </a:rPr>
              <a:t>1998</a:t>
            </a:r>
            <a:r>
              <a:rPr lang="en-US" sz="2200" dirty="0">
                <a:solidFill>
                  <a:schemeClr val="bg1"/>
                </a:solidFill>
              </a:rPr>
              <a:t> as an </a:t>
            </a:r>
            <a:r>
              <a:rPr lang="en-US" sz="2200" b="1" dirty="0">
                <a:solidFill>
                  <a:schemeClr val="bg1"/>
                </a:solidFill>
              </a:rPr>
              <a:t>online DVD rental service</a:t>
            </a:r>
            <a:r>
              <a:rPr lang="en-US" sz="2200" dirty="0">
                <a:solidFill>
                  <a:schemeClr val="bg1"/>
                </a:solidFill>
              </a:rPr>
              <a:t>. Unlike traditional video rental stores, Netflix offered customers the convenience of renting DVDs through its website and having them delivered by mail. In </a:t>
            </a:r>
            <a:r>
              <a:rPr lang="en-US" sz="2200" b="1" dirty="0">
                <a:solidFill>
                  <a:schemeClr val="bg1"/>
                </a:solidFill>
              </a:rPr>
              <a:t>1999</a:t>
            </a:r>
            <a:r>
              <a:rPr lang="en-US" sz="2200" dirty="0">
                <a:solidFill>
                  <a:schemeClr val="bg1"/>
                </a:solidFill>
              </a:rPr>
              <a:t>, the company introduced a </a:t>
            </a:r>
            <a:r>
              <a:rPr lang="en-US" sz="2200" b="1" dirty="0">
                <a:solidFill>
                  <a:schemeClr val="bg1"/>
                </a:solidFill>
              </a:rPr>
              <a:t>monthly subscription plan</a:t>
            </a:r>
            <a:r>
              <a:rPr lang="en-US" sz="2200" dirty="0">
                <a:solidFill>
                  <a:schemeClr val="bg1"/>
                </a:solidFill>
              </a:rPr>
              <a:t> that allowed users to rent unlimited DVDs with no return deadlines. This innovation laid the foundation for Netflix’s success and helped it stand out in a competitive market dominated by Blockbuster.</a:t>
            </a:r>
          </a:p>
        </p:txBody>
      </p:sp>
    </p:spTree>
    <p:extLst>
      <p:ext uri="{BB962C8B-B14F-4D97-AF65-F5344CB8AC3E}">
        <p14:creationId xmlns:p14="http://schemas.microsoft.com/office/powerpoint/2010/main" val="23398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A62494-80AD-9FA0-E227-5680D38BAC73}"/>
              </a:ext>
            </a:extLst>
          </p:cNvPr>
          <p:cNvSpPr txBox="1"/>
          <p:nvPr/>
        </p:nvSpPr>
        <p:spPr>
          <a:xfrm>
            <a:off x="1040296" y="612844"/>
            <a:ext cx="10111408" cy="5632311"/>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Initial Revenue Model of Netflix</a:t>
            </a:r>
          </a:p>
          <a:p>
            <a:endParaRPr lang="en-US" sz="4800" dirty="0">
              <a:solidFill>
                <a:schemeClr val="bg1"/>
              </a:solidFill>
              <a:latin typeface="Arial" panose="020B0604020202020204" pitchFamily="34" charset="0"/>
              <a:cs typeface="Arial" panose="020B0604020202020204" pitchFamily="34" charset="0"/>
            </a:endParaRPr>
          </a:p>
          <a:p>
            <a:r>
              <a:rPr lang="en-US" sz="2400" dirty="0">
                <a:solidFill>
                  <a:schemeClr val="bg1"/>
                </a:solidFill>
              </a:rPr>
              <a:t>In its early years, Netflix experimented with different payment models:</a:t>
            </a:r>
          </a:p>
          <a:p>
            <a:pPr>
              <a:buFont typeface="Arial" panose="020B0604020202020204" pitchFamily="34" charset="0"/>
              <a:buChar char="•"/>
            </a:pPr>
            <a:r>
              <a:rPr lang="en-US" sz="2400" b="1" dirty="0">
                <a:solidFill>
                  <a:schemeClr val="bg1"/>
                </a:solidFill>
              </a:rPr>
              <a:t>1998 – Pay-Per-Rental</a:t>
            </a:r>
            <a:r>
              <a:rPr lang="en-US" sz="2400" dirty="0">
                <a:solidFill>
                  <a:schemeClr val="bg1"/>
                </a:solidFill>
              </a:rPr>
              <a:t>: Initially, customers paid individually for each DVD rented.</a:t>
            </a:r>
          </a:p>
          <a:p>
            <a:pPr>
              <a:buFont typeface="Arial" panose="020B0604020202020204" pitchFamily="34" charset="0"/>
              <a:buChar char="•"/>
            </a:pPr>
            <a:endParaRPr lang="en-US" sz="2400" dirty="0">
              <a:solidFill>
                <a:schemeClr val="bg1"/>
              </a:solidFill>
            </a:endParaRPr>
          </a:p>
          <a:p>
            <a:pPr>
              <a:buFont typeface="Arial" panose="020B0604020202020204" pitchFamily="34" charset="0"/>
              <a:buChar char="•"/>
            </a:pPr>
            <a:r>
              <a:rPr lang="en-US" sz="2400" b="1" dirty="0">
                <a:solidFill>
                  <a:schemeClr val="bg1"/>
                </a:solidFill>
              </a:rPr>
              <a:t>1999 – Subscription-Based Model</a:t>
            </a:r>
            <a:r>
              <a:rPr lang="en-US" sz="2400" dirty="0">
                <a:solidFill>
                  <a:schemeClr val="bg1"/>
                </a:solidFill>
              </a:rPr>
              <a:t>: Netflix transitioned to a </a:t>
            </a:r>
            <a:r>
              <a:rPr lang="en-US" sz="2400" b="1" dirty="0">
                <a:solidFill>
                  <a:schemeClr val="bg1"/>
                </a:solidFill>
              </a:rPr>
              <a:t>flat monthly fee</a:t>
            </a:r>
            <a:r>
              <a:rPr lang="en-US" sz="2400" dirty="0">
                <a:solidFill>
                  <a:schemeClr val="bg1"/>
                </a:solidFill>
              </a:rPr>
              <a:t> for unlimited DVD rentals, removing late fees and due dates.</a:t>
            </a:r>
          </a:p>
          <a:p>
            <a:pPr>
              <a:buFont typeface="Arial" panose="020B0604020202020204" pitchFamily="34" charset="0"/>
              <a:buChar char="•"/>
            </a:pPr>
            <a:endParaRPr lang="en-US" sz="2400" dirty="0">
              <a:solidFill>
                <a:schemeClr val="bg1"/>
              </a:solidFill>
            </a:endParaRPr>
          </a:p>
          <a:p>
            <a:r>
              <a:rPr lang="en-US" sz="2400" dirty="0">
                <a:solidFill>
                  <a:schemeClr val="bg1"/>
                </a:solidFill>
              </a:rPr>
              <a:t>This shift in strategy was crucial to Netflix’s growth, as it offered a more attractive and predictable pricing model for consumers. However, profitability was a challenge during these years due to high operational costs related to logistics and mailing. To raise funds and expand, Netflix went public in </a:t>
            </a:r>
            <a:r>
              <a:rPr lang="en-US" sz="2400" b="1" dirty="0">
                <a:solidFill>
                  <a:schemeClr val="bg1"/>
                </a:solidFill>
              </a:rPr>
              <a:t>2002</a:t>
            </a:r>
            <a:r>
              <a:rPr lang="en-US" sz="2400" dirty="0">
                <a:solidFill>
                  <a:schemeClr val="bg1"/>
                </a:solidFill>
              </a:rPr>
              <a:t>.</a:t>
            </a:r>
          </a:p>
        </p:txBody>
      </p:sp>
    </p:spTree>
    <p:extLst>
      <p:ext uri="{BB962C8B-B14F-4D97-AF65-F5344CB8AC3E}">
        <p14:creationId xmlns:p14="http://schemas.microsoft.com/office/powerpoint/2010/main" val="396839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A62494-80AD-9FA0-E227-5680D38BAC73}"/>
              </a:ext>
            </a:extLst>
          </p:cNvPr>
          <p:cNvSpPr txBox="1"/>
          <p:nvPr/>
        </p:nvSpPr>
        <p:spPr>
          <a:xfrm>
            <a:off x="1040296" y="0"/>
            <a:ext cx="10111408" cy="674030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Transition to Streaming and Financial Evolution</a:t>
            </a:r>
          </a:p>
          <a:p>
            <a:endParaRPr lang="en-US" sz="4800" dirty="0">
              <a:solidFill>
                <a:schemeClr val="bg1"/>
              </a:solidFill>
              <a:latin typeface="Arial" panose="020B0604020202020204" pitchFamily="34" charset="0"/>
              <a:cs typeface="Arial" panose="020B0604020202020204" pitchFamily="34" charset="0"/>
            </a:endParaRPr>
          </a:p>
          <a:p>
            <a:r>
              <a:rPr lang="en-US" sz="2400" dirty="0">
                <a:solidFill>
                  <a:schemeClr val="bg1"/>
                </a:solidFill>
              </a:rPr>
              <a:t>The most significant transformation in Netflix’s business model came in </a:t>
            </a:r>
            <a:r>
              <a:rPr lang="en-US" sz="2400" b="1" dirty="0">
                <a:solidFill>
                  <a:schemeClr val="bg1"/>
                </a:solidFill>
              </a:rPr>
              <a:t>2007</a:t>
            </a:r>
            <a:r>
              <a:rPr lang="en-US" sz="2400" dirty="0">
                <a:solidFill>
                  <a:schemeClr val="bg1"/>
                </a:solidFill>
              </a:rPr>
              <a:t>, when it introduced </a:t>
            </a:r>
            <a:r>
              <a:rPr lang="en-US" sz="2400" b="1" dirty="0">
                <a:solidFill>
                  <a:schemeClr val="bg1"/>
                </a:solidFill>
              </a:rPr>
              <a:t>video streaming services</a:t>
            </a:r>
            <a:r>
              <a:rPr lang="en-US" sz="2400" dirty="0">
                <a:solidFill>
                  <a:schemeClr val="bg1"/>
                </a:solidFill>
              </a:rPr>
              <a:t>. This allowed users to watch content instantly via the internet, marking the beginning of a new era for the company.</a:t>
            </a:r>
          </a:p>
          <a:p>
            <a:endParaRPr lang="en-US" sz="2400" dirty="0">
              <a:solidFill>
                <a:schemeClr val="bg1"/>
              </a:solidFill>
              <a:latin typeface="Arial" panose="020B0604020202020204" pitchFamily="34" charset="0"/>
              <a:cs typeface="Arial" panose="020B0604020202020204" pitchFamily="34" charset="0"/>
            </a:endParaRPr>
          </a:p>
          <a:p>
            <a:r>
              <a:rPr lang="en-US" sz="2400" b="1" dirty="0">
                <a:solidFill>
                  <a:schemeClr val="bg1"/>
                </a:solidFill>
              </a:rPr>
              <a:t>Modern Revenue Streams and Monetization Strategies:</a:t>
            </a:r>
          </a:p>
          <a:p>
            <a:pPr>
              <a:buFont typeface="Arial" panose="020B0604020202020204" pitchFamily="34" charset="0"/>
              <a:buChar char="•"/>
            </a:pPr>
            <a:r>
              <a:rPr lang="en-US" sz="2400" b="1" dirty="0">
                <a:solidFill>
                  <a:schemeClr val="bg1"/>
                </a:solidFill>
              </a:rPr>
              <a:t>Subscription Tiers</a:t>
            </a:r>
            <a:r>
              <a:rPr lang="en-US" sz="2400" dirty="0">
                <a:solidFill>
                  <a:schemeClr val="bg1"/>
                </a:solidFill>
              </a:rPr>
              <a:t>: Netflix now operates on a </a:t>
            </a:r>
            <a:r>
              <a:rPr lang="en-US" sz="2400" b="1" dirty="0">
                <a:solidFill>
                  <a:schemeClr val="bg1"/>
                </a:solidFill>
              </a:rPr>
              <a:t>tiered subscription model</a:t>
            </a:r>
            <a:r>
              <a:rPr lang="en-US" sz="2400" dirty="0">
                <a:solidFill>
                  <a:schemeClr val="bg1"/>
                </a:solidFill>
              </a:rPr>
              <a:t> based on video quality (SD, HD, 4K) and the number of simultaneous screens. Subscription prices vary by country and plan.</a:t>
            </a:r>
          </a:p>
          <a:p>
            <a:pPr>
              <a:buFont typeface="Arial" panose="020B0604020202020204" pitchFamily="34" charset="0"/>
              <a:buChar char="•"/>
            </a:pPr>
            <a:r>
              <a:rPr lang="en-US" sz="2400" b="1" dirty="0">
                <a:solidFill>
                  <a:schemeClr val="bg1"/>
                </a:solidFill>
              </a:rPr>
              <a:t>Original Content</a:t>
            </a:r>
            <a:r>
              <a:rPr lang="en-US" sz="2400" dirty="0">
                <a:solidFill>
                  <a:schemeClr val="bg1"/>
                </a:solidFill>
              </a:rPr>
              <a:t>: Since </a:t>
            </a:r>
            <a:r>
              <a:rPr lang="en-US" sz="2400" b="1" dirty="0">
                <a:solidFill>
                  <a:schemeClr val="bg1"/>
                </a:solidFill>
              </a:rPr>
              <a:t>2013</a:t>
            </a:r>
            <a:r>
              <a:rPr lang="en-US" sz="2400" dirty="0">
                <a:solidFill>
                  <a:schemeClr val="bg1"/>
                </a:solidFill>
              </a:rPr>
              <a:t>, Netflix has heavily invested in </a:t>
            </a:r>
            <a:r>
              <a:rPr lang="en-US" sz="2400" b="1" dirty="0">
                <a:solidFill>
                  <a:schemeClr val="bg1"/>
                </a:solidFill>
              </a:rPr>
              <a:t>original programming</a:t>
            </a:r>
            <a:r>
              <a:rPr lang="en-US" sz="2400" dirty="0">
                <a:solidFill>
                  <a:schemeClr val="bg1"/>
                </a:solidFill>
              </a:rPr>
              <a:t>, starting with hits like </a:t>
            </a:r>
            <a:r>
              <a:rPr lang="en-US" sz="2400" i="1" dirty="0">
                <a:solidFill>
                  <a:schemeClr val="bg1"/>
                </a:solidFill>
              </a:rPr>
              <a:t>House of Cards</a:t>
            </a:r>
            <a:r>
              <a:rPr lang="en-US" sz="2400" dirty="0">
                <a:solidFill>
                  <a:schemeClr val="bg1"/>
                </a:solidFill>
              </a:rPr>
              <a:t>. Original content helps attract and retain subscribers while reducing reliance on third-party studios.</a:t>
            </a:r>
          </a:p>
        </p:txBody>
      </p:sp>
    </p:spTree>
    <p:extLst>
      <p:ext uri="{BB962C8B-B14F-4D97-AF65-F5344CB8AC3E}">
        <p14:creationId xmlns:p14="http://schemas.microsoft.com/office/powerpoint/2010/main" val="370236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A62494-80AD-9FA0-E227-5680D38BAC73}"/>
              </a:ext>
            </a:extLst>
          </p:cNvPr>
          <p:cNvSpPr txBox="1"/>
          <p:nvPr/>
        </p:nvSpPr>
        <p:spPr>
          <a:xfrm>
            <a:off x="1040296" y="0"/>
            <a:ext cx="10111408" cy="5724644"/>
          </a:xfrm>
          <a:prstGeom prst="rect">
            <a:avLst/>
          </a:prstGeom>
          <a:noFill/>
        </p:spPr>
        <p:txBody>
          <a:bodyPr wrap="square" rtlCol="0">
            <a:spAutoFit/>
          </a:bodyPr>
          <a:lstStyle/>
          <a:p>
            <a:r>
              <a:rPr lang="en-US" sz="5400" dirty="0">
                <a:solidFill>
                  <a:schemeClr val="bg1"/>
                </a:solidFill>
              </a:rPr>
              <a:t>Conclusion</a:t>
            </a:r>
          </a:p>
          <a:p>
            <a:endParaRPr lang="en-US" sz="4800" dirty="0">
              <a:solidFill>
                <a:schemeClr val="bg1"/>
              </a:solidFill>
              <a:latin typeface="Arial" panose="020B0604020202020204" pitchFamily="34" charset="0"/>
              <a:cs typeface="Arial" panose="020B0604020202020204" pitchFamily="34" charset="0"/>
            </a:endParaRPr>
          </a:p>
          <a:p>
            <a:r>
              <a:rPr lang="en-US" sz="2400" dirty="0">
                <a:solidFill>
                  <a:schemeClr val="bg1"/>
                </a:solidFill>
              </a:rPr>
              <a:t>Reed Hastings played a pivotal role in redefining the global entertainment industry. From humble beginnings as a DVD rental service, Netflix evolved into one of the world’s leading streaming platforms through strategic innovation and adaptability. Hastings' leadership and vision enabled the company to successfully transition from physical media to digital streaming, while continuously evolving its financial model to meet the demands of a global audience.</a:t>
            </a:r>
          </a:p>
          <a:p>
            <a:endParaRPr lang="en-US" sz="2400" dirty="0">
              <a:solidFill>
                <a:schemeClr val="bg1"/>
              </a:solidFill>
            </a:endParaRPr>
          </a:p>
          <a:p>
            <a:r>
              <a:rPr lang="en-US" sz="2400" dirty="0">
                <a:solidFill>
                  <a:schemeClr val="bg1"/>
                </a:solidFill>
              </a:rPr>
              <a:t>Though Reed Hastings stepped down as CEO in </a:t>
            </a:r>
            <a:r>
              <a:rPr lang="en-US" sz="2400" b="1" dirty="0">
                <a:solidFill>
                  <a:schemeClr val="bg1"/>
                </a:solidFill>
              </a:rPr>
              <a:t>2023</a:t>
            </a:r>
            <a:r>
              <a:rPr lang="en-US" sz="2400" dirty="0">
                <a:solidFill>
                  <a:schemeClr val="bg1"/>
                </a:solidFill>
              </a:rPr>
              <a:t>, he remains actively involved with Netflix as </a:t>
            </a:r>
            <a:r>
              <a:rPr lang="en-US" sz="2400" b="1" dirty="0">
                <a:solidFill>
                  <a:schemeClr val="bg1"/>
                </a:solidFill>
              </a:rPr>
              <a:t>Executive Chairman</a:t>
            </a:r>
            <a:r>
              <a:rPr lang="en-US" sz="2400" dirty="0">
                <a:solidFill>
                  <a:schemeClr val="bg1"/>
                </a:solidFill>
              </a:rPr>
              <a:t>, continuing to influence the direction of the company he helped create.</a:t>
            </a:r>
          </a:p>
        </p:txBody>
      </p:sp>
    </p:spTree>
    <p:extLst>
      <p:ext uri="{BB962C8B-B14F-4D97-AF65-F5344CB8AC3E}">
        <p14:creationId xmlns:p14="http://schemas.microsoft.com/office/powerpoint/2010/main" val="4248338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559</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2025-07-17T15:31:22Z</dcterms:created>
  <dcterms:modified xsi:type="dcterms:W3CDTF">2025-07-17T15:40:20Z</dcterms:modified>
</cp:coreProperties>
</file>