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5" r:id="rId1"/>
    <p:sldMasterId id="2147483747" r:id="rId2"/>
    <p:sldMasterId id="2147483760" r:id="rId3"/>
  </p:sldMasterIdLst>
  <p:notesMasterIdLst>
    <p:notesMasterId r:id="rId10"/>
  </p:notesMasterIdLst>
  <p:sldIdLst>
    <p:sldId id="256" r:id="rId4"/>
    <p:sldId id="257" r:id="rId5"/>
    <p:sldId id="258" r:id="rId6"/>
    <p:sldId id="260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756FD-13BE-4C52-80EF-95B270B4A713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2569F3-2473-48AD-B810-DA99914730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7070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569F3-2473-48AD-B810-DA999147308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844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569F3-2473-48AD-B810-DA99914730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4134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569F3-2473-48AD-B810-DA99914730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16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9D83A-00A4-396E-21DD-889A491CC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8ACD2D-BEFD-14C1-0B74-F0B5AF9B0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9FFC-F08B-C8CA-3779-F014F6F02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92B4-E89C-CF52-29D2-DDF030E1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9BB9E-C754-4FB0-B4AB-34772D56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3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9F2C3-4AAC-10C3-778A-9AA5940C6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660289-9D15-EB2D-5F0E-3A71D5F31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0DA9F-ABF3-1920-99FF-B940DDC0C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40B75-16CE-1B15-C20B-66CA60D9E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59EBB-43EE-27F3-C10B-C9AFF61AA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205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D8B9B9-FD9C-89F8-1A13-93E925F471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220A29-B875-3972-05FF-AB2C15CF7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E252F-4E00-6665-DB40-C24DA24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D4121-576B-C288-E442-430E52C75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0B55C-8880-1FC8-50CC-E57FE45B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826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9346" y="6457950"/>
            <a:ext cx="143550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6204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6481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2246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5686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99185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318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2398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93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2EEA0-0D84-E8ED-B7F6-BC4ECA103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32222-5B9A-EC77-82BF-D5952284D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B3662-06EC-63FA-3024-FA46FEBF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C32BE-C9CF-C7AF-0E5B-B96945537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972F9-7737-F286-9B99-D152FF5D4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12138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793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89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6605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89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743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17233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6707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368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821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82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DF933-2A5E-4503-F9A8-BE4FE3A6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2591C-3C5E-9717-DB4E-2760E9C81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60681-A850-FD77-399E-2AB843656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3B603-97C6-2244-DD49-A4EAE1B8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B478-A288-2D6F-DEBE-9FDC55172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45982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397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755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09675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182085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817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5674-F164-4B65-F0B3-EA7054013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2F905-7297-29B4-A37D-FF2A01963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AA7A2-A01D-8675-5476-B595247AD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E5B29-D920-C560-FAA0-7A7D83B06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30F58-AC0E-A191-CD9D-FA3588F93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BE7E9-003F-E85C-25C1-C01D5CA2C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98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6ABB9-5911-8830-89F2-7827E8BFD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582B25-E047-5DBF-E3C7-62DEB52F2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5EE7E-8447-C3A6-EFA3-2A97311DC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D84945-6ADD-92E6-6EDC-CD9C30462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7D62C5-36CA-5CA3-AF72-C581933DA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D95FD9-466C-D095-8559-9B1E904B4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FED05A-9C8B-7EE7-3AC5-B53C9C166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214756-789D-6A14-F442-2853CB31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29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CAC64-D9C4-074A-8F73-FC40AB53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4D81B2-9B17-D2ED-DBA5-5EE79CD12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B664D2-4CBB-A721-2C99-1269267E7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2B304C-51D4-9A9F-D510-73CE2DA27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278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44C76-FC25-542D-9F0C-060590965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FFA876-0D47-D9FF-A245-19F62125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1E560-72BE-524A-D54B-23FAD432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22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5E98A-B952-F7BB-BA0A-A7AB9E07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D900-550D-0D46-47E3-65BCACC8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3FCD4-CCC3-FB46-D593-17BC206D1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090AA-CE9C-FCEC-844F-CE47EFED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F74B9-335C-B99D-F8BD-AC25980B0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F1F39A-A42A-A9E5-17AD-0F9A81BF1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7529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7BC30-E039-81D1-4B4E-71F529D3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29EE8-724C-349B-B1AA-4FD0A66428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F53CD-9AAE-2DCD-C0C9-BCA316DDFA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1910C7-E540-6CCB-8948-0DA4479A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B98C2-2F29-C6B5-82B2-D847DE4F1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383D8-6DCA-80D1-5623-0D979631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93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DDC98-C950-8A7C-91F2-D6177F941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68F1-6E2F-4C91-E6BA-C9B37D91D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95FC-5CED-70EB-C2D9-3FB6409BF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147D3-2C70-A38A-E8B7-4903C465F3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0C5C0-6AEA-A721-FAE6-C8B545FEB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44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42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DA6312-331B-4675-88FE-5BE243B47A30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1472139A-894E-4E4E-A7A2-100F8E1CA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035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CD6B42B-1DA9-ACA7-554A-CC845D0AC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2387" y="4277033"/>
            <a:ext cx="9517626" cy="2497393"/>
          </a:xfrm>
          <a:noFill/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  <a:latin typeface="Monotype Corsiva" panose="03010101010201010101" pitchFamily="66" charset="0"/>
                <a:ea typeface="MuseoModerno Medium" pitchFamily="34" charset="-122"/>
                <a:cs typeface="MuseoModerno Medium" pitchFamily="34" charset="-120"/>
              </a:rPr>
              <a:t>Roger Béteille: The Visionary Engineer Behind Airbus</a:t>
            </a:r>
            <a:br>
              <a:rPr lang="en-US" dirty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endParaRPr lang="en-IN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69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01870-C5BF-39F3-C8D9-A2E1E5F33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1278"/>
            <a:ext cx="10515600" cy="169068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24E73"/>
                </a:solidFill>
                <a:latin typeface="Mistral" panose="03090702030407020403" pitchFamily="66" charset="0"/>
                <a:ea typeface="MuseoModerno Medium" pitchFamily="34" charset="-122"/>
                <a:cs typeface="MuseoModerno Medium" pitchFamily="34" charset="-120"/>
              </a:rPr>
              <a:t>The Audacious Dream: Conceiving a Pan-European Aircraft Company</a:t>
            </a:r>
            <a:br>
              <a:rPr lang="en-US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4D638B-4255-91AC-10FB-2AABB03D3D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458" y="2969342"/>
            <a:ext cx="11425084" cy="3377380"/>
          </a:xfrm>
        </p:spPr>
      </p:pic>
    </p:spTree>
    <p:extLst>
      <p:ext uri="{BB962C8B-B14F-4D97-AF65-F5344CB8AC3E}">
        <p14:creationId xmlns:p14="http://schemas.microsoft.com/office/powerpoint/2010/main" val="127386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stretch>
            <a:fillRect t="-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002F6-187B-43AC-B338-8D26C9F47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522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i="1" dirty="0">
                <a:solidFill>
                  <a:schemeClr val="tx2">
                    <a:lumMod val="20000"/>
                    <a:lumOff val="80000"/>
                  </a:schemeClr>
                </a:solidFill>
                <a:latin typeface="Modern No. 20" panose="02070704070505020303" pitchFamily="18" charset="0"/>
                <a:ea typeface="MuseoModerno Medium" pitchFamily="34" charset="-122"/>
                <a:cs typeface="MuseoModerno Medium" pitchFamily="34" charset="-120"/>
              </a:rPr>
              <a:t>Engineering Excellence: Béteille's Technical Contributions to Airbus</a:t>
            </a:r>
            <a:br>
              <a:rPr lang="en-US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3434A2-BCE5-19AB-B61D-B8CDD2BB5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60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MuseoModerno Medium" pitchFamily="34" charset="-122"/>
                <a:cs typeface="MuseoModerno Medium" pitchFamily="34" charset="-120"/>
              </a:rPr>
              <a:t>Innovative Design: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MuseoModerno Medium" pitchFamily="34" charset="-122"/>
                <a:cs typeface="MuseoModerno Medium" pitchFamily="34" charset="-120"/>
              </a:rPr>
              <a:t>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Source Sans Pro" pitchFamily="34" charset="-122"/>
                <a:cs typeface="Source Sans Pro" pitchFamily="34" charset="-120"/>
              </a:rPr>
              <a:t>Béteille championed a modular design approach, allowing for greater flexibility and cost-effectiveness in aircraft development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anose="020B0606030402020204" pitchFamily="34" charset="0"/>
              <a:ea typeface="Source Sans Pro" pitchFamily="34" charset="-122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MuseoModerno Medium" pitchFamily="34" charset="-122"/>
                <a:cs typeface="MuseoModerno Medium" pitchFamily="34" charset="-120"/>
              </a:rPr>
              <a:t>Commonality Concept: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Source Sans Pro" pitchFamily="34" charset="-122"/>
                <a:cs typeface="Source Sans Pro" pitchFamily="34" charset="-120"/>
              </a:rPr>
              <a:t>He pioneered the "commonality" concept, enabling pilots to transition between different Airbus models with minimal retraining, a revolutionary idea.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anose="020B0606030402020204" pitchFamily="34" charset="0"/>
              <a:ea typeface="Source Sans Pro" pitchFamily="34" charset="-122"/>
            </a:endParaRPr>
          </a:p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MuseoModerno Medium" pitchFamily="34" charset="-122"/>
                <a:cs typeface="MuseoModerno Medium" pitchFamily="34" charset="-120"/>
              </a:rPr>
              <a:t>Fly-by-Wire: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Franklin Gothic Medium Cond" panose="020B0606030402020204" pitchFamily="34" charset="0"/>
                <a:ea typeface="Source Sans Pro" pitchFamily="34" charset="-122"/>
                <a:cs typeface="Source Sans Pro" pitchFamily="34" charset="-120"/>
              </a:rPr>
              <a:t>His vision paved the way for advanced technologies like fly-by-wire flight controls, enhancing safety and efficiency.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Franklin Gothic Medium Cond" panose="020B0606030402020204" pitchFamily="34" charset="0"/>
            </a:endParaRPr>
          </a:p>
          <a:p>
            <a:endParaRPr lang="en-US" dirty="0">
              <a:latin typeface="Franklin Gothic Medium Cond" panose="020B06060304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0" y="0"/>
            <a:ext cx="4572000" cy="68580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61492" y="1175048"/>
            <a:ext cx="6297018" cy="17719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Forging Alliances: Navigating Political &amp; Industrial Complexities</a:t>
            </a:r>
            <a:endParaRPr lang="en-US" sz="3708" dirty="0"/>
          </a:p>
        </p:txBody>
      </p:sp>
      <p:sp>
        <p:nvSpPr>
          <p:cNvPr id="4" name="Text 1"/>
          <p:cNvSpPr/>
          <p:nvPr/>
        </p:nvSpPr>
        <p:spPr>
          <a:xfrm>
            <a:off x="944960" y="3443089"/>
            <a:ext cx="6013549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"If we don't succeed in setting up a truly European operation, then we can give up competing with the Americans."</a:t>
            </a:r>
            <a:endParaRPr lang="en-US" sz="1458" dirty="0"/>
          </a:p>
        </p:txBody>
      </p:sp>
      <p:sp>
        <p:nvSpPr>
          <p:cNvPr id="5" name="Shape 2"/>
          <p:cNvSpPr/>
          <p:nvPr/>
        </p:nvSpPr>
        <p:spPr>
          <a:xfrm>
            <a:off x="661492" y="3230464"/>
            <a:ext cx="25400" cy="1030089"/>
          </a:xfrm>
          <a:prstGeom prst="rect">
            <a:avLst/>
          </a:prstGeom>
          <a:solidFill>
            <a:srgbClr val="325F7B"/>
          </a:solidFill>
          <a:ln/>
        </p:spPr>
      </p:sp>
      <p:sp>
        <p:nvSpPr>
          <p:cNvPr id="6" name="Text 3"/>
          <p:cNvSpPr/>
          <p:nvPr/>
        </p:nvSpPr>
        <p:spPr>
          <a:xfrm>
            <a:off x="661492" y="4473178"/>
            <a:ext cx="6297018" cy="12096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Béteille was a master diplomat, skillfully uniting diverse European partners – France, Germany, and the UK – under a common goal. He overcame significant political and industrial hurdles to secure the necessary funding and support for Airbus.</a:t>
            </a:r>
            <a:endParaRPr lang="en-US" sz="145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92F8B-B469-665F-417F-AD5C65CE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6" y="703876"/>
            <a:ext cx="4577785" cy="165586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124E73"/>
                </a:solidFill>
                <a:latin typeface="Rockwell" panose="02060603020205020403" pitchFamily="18" charset="0"/>
                <a:ea typeface="MuseoModerno Medium" pitchFamily="34" charset="-122"/>
                <a:cs typeface="MuseoModerno Medium" pitchFamily="34" charset="-120"/>
              </a:rPr>
              <a:t>The A300: Bringing the First European Wide-Body to Life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E4DCF910-E074-A612-78FD-8FF8D27674C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44" r="544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AA0275-A094-BD60-C289-ECF5367A2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662954"/>
            <a:ext cx="4577785" cy="3202858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A300, launched in 1972, was a bold gamble. It was the world's first twin-engine wide-body aircraft, offering impressive fuel efficiency.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Despite initial sales struggles, Béteille's persistence paid off. The A300 eventually gained traction, proving the viability of Airbus's approach.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0701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39A6D2-4EDB-FC05-CE8C-34CF688A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3.xml><?xml version="1.0" encoding="utf-8"?>
<a:theme xmlns:a="http://schemas.openxmlformats.org/drawingml/2006/main" name="1_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</TotalTime>
  <Words>232</Words>
  <Application>Microsoft Office PowerPoint</Application>
  <PresentationFormat>Widescreen</PresentationFormat>
  <Paragraphs>20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Arial</vt:lpstr>
      <vt:lpstr>Calibri</vt:lpstr>
      <vt:lpstr>Calibri Light</vt:lpstr>
      <vt:lpstr>Franklin Gothic Medium Cond</vt:lpstr>
      <vt:lpstr>Gill Sans MT</vt:lpstr>
      <vt:lpstr>Mistral</vt:lpstr>
      <vt:lpstr>Modern No. 20</vt:lpstr>
      <vt:lpstr>Monotype Corsiva</vt:lpstr>
      <vt:lpstr>MuseoModerno Medium</vt:lpstr>
      <vt:lpstr>Rockwell</vt:lpstr>
      <vt:lpstr>Source Sans Pro</vt:lpstr>
      <vt:lpstr>Office Theme</vt:lpstr>
      <vt:lpstr>Parcel</vt:lpstr>
      <vt:lpstr>1_Parcel</vt:lpstr>
      <vt:lpstr>Roger Béteille: The Visionary Engineer Behind Airbus </vt:lpstr>
      <vt:lpstr>The Audacious Dream: Conceiving a Pan-European Aircraft Company </vt:lpstr>
      <vt:lpstr>Engineering Excellence: Béteille's Technical Contributions to Airbus </vt:lpstr>
      <vt:lpstr>PowerPoint Presentation</vt:lpstr>
      <vt:lpstr>The A300: Bringing the First European Wide-Body to Life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Govind Nair</dc:creator>
  <cp:lastModifiedBy>Govind Nair</cp:lastModifiedBy>
  <cp:revision>1</cp:revision>
  <dcterms:created xsi:type="dcterms:W3CDTF">2025-07-22T14:45:30Z</dcterms:created>
  <dcterms:modified xsi:type="dcterms:W3CDTF">2025-07-22T16:34:01Z</dcterms:modified>
</cp:coreProperties>
</file>