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12/3/2020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12/3/2020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12/3/2020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12/3/2020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12/3/2020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b="1" i="1" dirty="0">
                <a:solidFill>
                  <a:schemeClr val="tx1"/>
                </a:solidFill>
              </a:rPr>
              <a:t>The</a:t>
            </a:r>
            <a:br>
              <a:rPr lang="en-US" sz="4400" b="1" i="1" dirty="0">
                <a:solidFill>
                  <a:schemeClr val="tx1"/>
                </a:solidFill>
              </a:rPr>
            </a:br>
            <a:r>
              <a:rPr lang="en-US" sz="4400" b="1" i="1" dirty="0">
                <a:solidFill>
                  <a:schemeClr val="tx1"/>
                </a:solidFill>
              </a:rPr>
              <a:t>final</a:t>
            </a:r>
            <a:br>
              <a:rPr lang="en-US" sz="4400" b="1" i="1" dirty="0">
                <a:solidFill>
                  <a:schemeClr val="tx1"/>
                </a:solidFill>
              </a:rPr>
            </a:br>
            <a:r>
              <a:rPr lang="en-US" sz="4400" b="1" i="1" dirty="0">
                <a:solidFill>
                  <a:schemeClr val="tx1"/>
                </a:solidFill>
              </a:rPr>
              <a:t>deliverable</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By: - </a:t>
            </a:r>
            <a:r>
              <a:rPr lang="en-US" b="1" dirty="0">
                <a:solidFill>
                  <a:schemeClr val="tx1"/>
                </a:solidFill>
              </a:rPr>
              <a:t>Om Kumar Patra</a:t>
            </a: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 advClick="0" advTm="10000"/>
    </mc:Choice>
    <mc:Fallback>
      <p:transition advClick="0"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path" presetSubtype="0" accel="50000" decel="50000" fill="hold" grpId="0" nodeType="withEffect">
                                  <p:stCondLst>
                                    <p:cond delay="0"/>
                                  </p:stCondLst>
                                  <p:childTnLst>
                                    <p:animMotion origin="layout" path="M 0 0 C 0.023 0.001 0.042 0.009 0.052 0.021 L 0.075 0.049 C 0.08 0.055 0.088 0.058 0.098 0.058 C 0.112 0.058 0.124 0.05 0.125 0.038 C 0.124 0.028 0.112 0.019 0.098 0.019 C 0.088 0.019 0.08 0.023 0.075 0.028 L 0.052 0.056 C 0.042 0.068 0.023 0.076 0 0.077 C -0.023 0.076 -0.042 0.068 -0.052 0.056 L -0.075 0.028 C -0.08 0.023 -0.088 0.019 -0.098 0.019 C -0.112 0.019 -0.124 0.028 -0.125 0.038 C -0.124 0.05 -0.112 0.058 -0.098 0.058 C -0.088 0.058 -0.08 0.055 -0.075 0.049 L -0.052 0.021 C -0.042 0.009 -0.023 0.001 0 0 Z" pathEditMode="relative" ptsTypes="">
                                      <p:cBhvr>
                                        <p:cTn id="6" dur="2000" fill="hold"/>
                                        <p:tgtEl>
                                          <p:spTgt spid="2"/>
                                        </p:tgtEl>
                                        <p:attrNameLst>
                                          <p:attrName>ppt_x</p:attrName>
                                          <p:attrName>ppt_y</p:attrName>
                                        </p:attrNameLst>
                                      </p:cBhvr>
                                    </p:animMotion>
                                  </p:childTnLst>
                                </p:cTn>
                              </p:par>
                              <p:par>
                                <p:cTn id="7" presetID="24" presetClass="path" presetSubtype="0" accel="50000" decel="50000" fill="hold" grpId="0" nodeType="withEffect">
                                  <p:stCondLst>
                                    <p:cond delay="0"/>
                                  </p:stCondLst>
                                  <p:childTnLst>
                                    <p:animMotion origin="layout" path="M 0 0 C 0.023 0.001 0.042 0.009 0.052 0.021 L 0.075 0.049 C 0.08 0.055 0.088 0.058 0.098 0.058 C 0.112 0.058 0.124 0.05 0.125 0.038 C 0.124 0.028 0.112 0.019 0.098 0.019 C 0.088 0.019 0.08 0.023 0.075 0.028 L 0.052 0.056 C 0.042 0.068 0.023 0.076 0 0.077 C -0.023 0.076 -0.042 0.068 -0.052 0.056 L -0.075 0.028 C -0.08 0.023 -0.088 0.019 -0.098 0.019 C -0.112 0.019 -0.124 0.028 -0.125 0.038 C -0.124 0.05 -0.112 0.058 -0.098 0.058 C -0.088 0.058 -0.08 0.055 -0.075 0.049 L -0.052 0.021 C -0.042 0.009 -0.023 0.001 0 0 Z" pathEditMode="relative" ptsTypes="">
                                      <p:cBhvr>
                                        <p:cTn id="8" dur="2000" fill="hold"/>
                                        <p:tgtEl>
                                          <p:spTgt spid="3">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3AAB-3B64-41C2-9C56-0D112E26A6E2}"/>
              </a:ext>
            </a:extLst>
          </p:cNvPr>
          <p:cNvSpPr>
            <a:spLocks noGrp="1"/>
          </p:cNvSpPr>
          <p:nvPr>
            <p:ph type="title"/>
          </p:nvPr>
        </p:nvSpPr>
        <p:spPr>
          <a:xfrm>
            <a:off x="371281" y="4958106"/>
            <a:ext cx="10058400" cy="1371600"/>
          </a:xfrm>
        </p:spPr>
        <p:txBody>
          <a:bodyPr/>
          <a:lstStyle/>
          <a:p>
            <a:r>
              <a:rPr lang="en-US" b="1" u="sng" dirty="0"/>
              <a:t>Average Housing Price</a:t>
            </a:r>
            <a:br>
              <a:rPr lang="en-US" b="1" u="sng" dirty="0"/>
            </a:br>
            <a:r>
              <a:rPr lang="en-US" b="1" u="sng" dirty="0"/>
              <a:t>by Clusters in Scarborough</a:t>
            </a:r>
            <a:endParaRPr lang="en-IN" b="1" u="sng" dirty="0"/>
          </a:p>
        </p:txBody>
      </p:sp>
      <p:pic>
        <p:nvPicPr>
          <p:cNvPr id="5" name="Content Placeholder 4" descr="Chart, bar chart&#10;&#10;Description automatically generated">
            <a:extLst>
              <a:ext uri="{FF2B5EF4-FFF2-40B4-BE49-F238E27FC236}">
                <a16:creationId xmlns:a16="http://schemas.microsoft.com/office/drawing/2014/main" id="{85920617-B1DC-4734-97F8-E5A2970B8351}"/>
              </a:ext>
            </a:extLst>
          </p:cNvPr>
          <p:cNvPicPr>
            <a:picLocks noGrp="1" noChangeAspect="1"/>
          </p:cNvPicPr>
          <p:nvPr>
            <p:ph idx="1"/>
          </p:nvPr>
        </p:nvPicPr>
        <p:blipFill>
          <a:blip r:embed="rId2"/>
          <a:stretch>
            <a:fillRect/>
          </a:stretch>
        </p:blipFill>
        <p:spPr>
          <a:xfrm>
            <a:off x="371282" y="426600"/>
            <a:ext cx="11449437" cy="6004800"/>
          </a:xfrm>
        </p:spPr>
      </p:pic>
    </p:spTree>
    <p:extLst>
      <p:ext uri="{BB962C8B-B14F-4D97-AF65-F5344CB8AC3E}">
        <p14:creationId xmlns:p14="http://schemas.microsoft.com/office/powerpoint/2010/main" val="4059161531"/>
      </p:ext>
    </p:extLst>
  </p:cSld>
  <p:clrMapOvr>
    <a:masterClrMapping/>
  </p:clrMapOvr>
  <mc:AlternateContent xmlns:mc="http://schemas.openxmlformats.org/markup-compatibility/2006">
    <mc:Choice xmlns:p14="http://schemas.microsoft.com/office/powerpoint/2010/main" Requires="p14">
      <p:transition spd="slow" p14:dur="3900" advClick="0" advTm="30000">
        <p14:glitter pattern="hexagon"/>
      </p:transition>
    </mc:Choice>
    <mc:Fallback>
      <p:transition spd="slow" advClick="0" advTm="30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000D-E28B-4AD2-8985-0EA11379E924}"/>
              </a:ext>
            </a:extLst>
          </p:cNvPr>
          <p:cNvSpPr>
            <a:spLocks noGrp="1"/>
          </p:cNvSpPr>
          <p:nvPr>
            <p:ph type="title"/>
          </p:nvPr>
        </p:nvSpPr>
        <p:spPr>
          <a:xfrm>
            <a:off x="368300" y="5016499"/>
            <a:ext cx="7261274" cy="1371600"/>
          </a:xfrm>
        </p:spPr>
        <p:txBody>
          <a:bodyPr/>
          <a:lstStyle/>
          <a:p>
            <a:r>
              <a:rPr lang="en-US" b="1" u="sng" dirty="0"/>
              <a:t>School Ratings by</a:t>
            </a:r>
            <a:br>
              <a:rPr lang="en-US" b="1" u="sng" dirty="0"/>
            </a:br>
            <a:r>
              <a:rPr lang="en-US" b="1" u="sng" dirty="0"/>
              <a:t>Clusters in Scarborough</a:t>
            </a:r>
            <a:endParaRPr lang="en-IN" b="1" u="sng" dirty="0"/>
          </a:p>
        </p:txBody>
      </p:sp>
      <p:pic>
        <p:nvPicPr>
          <p:cNvPr id="5" name="Content Placeholder 4">
            <a:extLst>
              <a:ext uri="{FF2B5EF4-FFF2-40B4-BE49-F238E27FC236}">
                <a16:creationId xmlns:a16="http://schemas.microsoft.com/office/drawing/2014/main" id="{50735F2F-35EC-4370-89F2-DCD6791DB6E1}"/>
              </a:ext>
            </a:extLst>
          </p:cNvPr>
          <p:cNvPicPr>
            <a:picLocks noGrp="1" noChangeAspect="1"/>
          </p:cNvPicPr>
          <p:nvPr>
            <p:ph idx="1"/>
          </p:nvPr>
        </p:nvPicPr>
        <p:blipFill>
          <a:blip r:embed="rId2"/>
          <a:stretch>
            <a:fillRect/>
          </a:stretch>
        </p:blipFill>
        <p:spPr>
          <a:xfrm>
            <a:off x="368300" y="344641"/>
            <a:ext cx="11557000" cy="6043458"/>
          </a:xfrm>
        </p:spPr>
      </p:pic>
    </p:spTree>
    <p:extLst>
      <p:ext uri="{BB962C8B-B14F-4D97-AF65-F5344CB8AC3E}">
        <p14:creationId xmlns:p14="http://schemas.microsoft.com/office/powerpoint/2010/main" val="642687711"/>
      </p:ext>
    </p:extLst>
  </p:cSld>
  <p:clrMapOvr>
    <a:masterClrMapping/>
  </p:clrMapOvr>
  <mc:AlternateContent xmlns:mc="http://schemas.openxmlformats.org/markup-compatibility/2006">
    <mc:Choice xmlns:p14="http://schemas.microsoft.com/office/powerpoint/2010/main" Requires="p14">
      <p:transition spd="slow" p14:dur="4400" advClick="0" advTm="30000">
        <p14:honeycomb/>
      </p:transition>
    </mc:Choice>
    <mc:Fallback>
      <p:transition spd="slow" advClick="0" advTm="3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7EF349-1B5C-4A60-B32F-903626DE0A2E}"/>
              </a:ext>
            </a:extLst>
          </p:cNvPr>
          <p:cNvSpPr>
            <a:spLocks noGrp="1"/>
          </p:cNvSpPr>
          <p:nvPr>
            <p:ph idx="1"/>
          </p:nvPr>
        </p:nvSpPr>
        <p:spPr>
          <a:xfrm>
            <a:off x="440498" y="399580"/>
            <a:ext cx="11333968" cy="6013746"/>
          </a:xfrm>
        </p:spPr>
        <p:txBody>
          <a:bodyPr>
            <a:normAutofit/>
          </a:bodyPr>
          <a:lstStyle/>
          <a:p>
            <a:pPr marL="0" indent="0">
              <a:buNone/>
            </a:pPr>
            <a:r>
              <a:rPr lang="en-US" sz="2000" b="1" dirty="0"/>
              <a:t>The Location:</a:t>
            </a:r>
          </a:p>
          <a:p>
            <a:pPr marL="0" indent="0">
              <a:buNone/>
            </a:pPr>
            <a:r>
              <a:rPr lang="en-US" sz="2000" i="1" dirty="0"/>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a:p>
            <a:pPr marL="0" indent="0">
              <a:buNone/>
            </a:pPr>
            <a:endParaRPr lang="en-US" sz="2000" i="1" dirty="0"/>
          </a:p>
          <a:p>
            <a:pPr marL="0" indent="0">
              <a:buNone/>
            </a:pPr>
            <a:r>
              <a:rPr lang="en-US" sz="2000" b="1" dirty="0"/>
              <a:t>Foursquare API:</a:t>
            </a:r>
          </a:p>
          <a:p>
            <a:pPr marL="0" indent="0">
              <a:buNone/>
            </a:pPr>
            <a:r>
              <a:rPr lang="en-US" sz="2000" i="1" dirty="0"/>
              <a:t>This Capstone project have used Four-square API as its prime data gathering source as it has a database of millions of places, especially their places API which provides the ability to perform location search, location sharing and details about a business.</a:t>
            </a:r>
          </a:p>
          <a:p>
            <a:pPr marL="0" indent="0">
              <a:buNone/>
            </a:pPr>
            <a:endParaRPr lang="en-IN" sz="2000" i="1" dirty="0"/>
          </a:p>
        </p:txBody>
      </p:sp>
    </p:spTree>
    <p:extLst>
      <p:ext uri="{BB962C8B-B14F-4D97-AF65-F5344CB8AC3E}">
        <p14:creationId xmlns:p14="http://schemas.microsoft.com/office/powerpoint/2010/main" val="1708246591"/>
      </p:ext>
    </p:extLst>
  </p:cSld>
  <p:clrMapOvr>
    <a:masterClrMapping/>
  </p:clrMapOvr>
  <mc:AlternateContent xmlns:mc="http://schemas.openxmlformats.org/markup-compatibility/2006">
    <mc:Choice xmlns:p14="http://schemas.microsoft.com/office/powerpoint/2010/main" Requires="p14">
      <p:transition spd="slow" p14:dur="3900" advClick="0" advTm="30000">
        <p14:glitter pattern="hexagon"/>
      </p:transition>
    </mc:Choice>
    <mc:Fallback>
      <p:transition spd="slow" advClick="0" advTm="30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C8D49-F6CE-45B9-BA51-A31288921B48}"/>
              </a:ext>
            </a:extLst>
          </p:cNvPr>
          <p:cNvSpPr>
            <a:spLocks noGrp="1"/>
          </p:cNvSpPr>
          <p:nvPr>
            <p:ph type="title"/>
          </p:nvPr>
        </p:nvSpPr>
        <p:spPr>
          <a:xfrm>
            <a:off x="377868" y="0"/>
            <a:ext cx="10058400" cy="1371600"/>
          </a:xfrm>
        </p:spPr>
        <p:txBody>
          <a:bodyPr/>
          <a:lstStyle/>
          <a:p>
            <a:r>
              <a:rPr lang="en-IN" b="1" u="sng" dirty="0"/>
              <a:t>5. Discussion Section</a:t>
            </a:r>
          </a:p>
        </p:txBody>
      </p:sp>
      <p:sp>
        <p:nvSpPr>
          <p:cNvPr id="3" name="Content Placeholder 2">
            <a:extLst>
              <a:ext uri="{FF2B5EF4-FFF2-40B4-BE49-F238E27FC236}">
                <a16:creationId xmlns:a16="http://schemas.microsoft.com/office/drawing/2014/main" id="{989D4801-A74D-4899-AD4F-9F2EC92E5B62}"/>
              </a:ext>
            </a:extLst>
          </p:cNvPr>
          <p:cNvSpPr>
            <a:spLocks noGrp="1"/>
          </p:cNvSpPr>
          <p:nvPr>
            <p:ph idx="1"/>
          </p:nvPr>
        </p:nvSpPr>
        <p:spPr>
          <a:xfrm>
            <a:off x="528180" y="1138614"/>
            <a:ext cx="11183655" cy="5299763"/>
          </a:xfrm>
        </p:spPr>
        <p:txBody>
          <a:bodyPr>
            <a:normAutofit/>
          </a:bodyPr>
          <a:lstStyle/>
          <a:p>
            <a:pPr marL="0" indent="0">
              <a:buNone/>
            </a:pPr>
            <a:r>
              <a:rPr lang="en-US" sz="2000" b="1" dirty="0"/>
              <a:t>Problem Which Tried to Solve:</a:t>
            </a:r>
          </a:p>
          <a:p>
            <a:pPr marL="0" indent="0">
              <a:buNone/>
            </a:pPr>
            <a:r>
              <a:rPr lang="en-US" sz="2000" i="1" dirty="0"/>
              <a:t>The major purpose of this project, is to suggest a better neighborhood in a new city for the person who are shifting there. Social presence in society in terms of like-minded people. Connectivity to the airport, bus stand, city center, markets and other daily needs things nearby.</a:t>
            </a:r>
          </a:p>
          <a:p>
            <a:pPr marL="0" indent="0">
              <a:buNone/>
            </a:pPr>
            <a:r>
              <a:rPr lang="en-US" sz="2000" i="1" dirty="0"/>
              <a:t>         • Sorted list of house in terms of housing prices in an ascending or descending order</a:t>
            </a:r>
          </a:p>
          <a:p>
            <a:pPr marL="0" indent="0">
              <a:buNone/>
            </a:pPr>
            <a:r>
              <a:rPr lang="en-US" sz="2000" i="1" dirty="0"/>
              <a:t>         • Sorted list of schools in terms of location, fees, rating and reviews</a:t>
            </a:r>
          </a:p>
          <a:p>
            <a:pPr marL="0" indent="0">
              <a:buNone/>
            </a:pPr>
            <a:endParaRPr lang="en-IN" sz="2000" i="1" dirty="0"/>
          </a:p>
        </p:txBody>
      </p:sp>
    </p:spTree>
    <p:extLst>
      <p:ext uri="{BB962C8B-B14F-4D97-AF65-F5344CB8AC3E}">
        <p14:creationId xmlns:p14="http://schemas.microsoft.com/office/powerpoint/2010/main" val="1339166349"/>
      </p:ext>
    </p:extLst>
  </p:cSld>
  <p:clrMapOvr>
    <a:masterClrMapping/>
  </p:clrMapOvr>
  <mc:AlternateContent xmlns:mc="http://schemas.openxmlformats.org/markup-compatibility/2006">
    <mc:Choice xmlns:p14="http://schemas.microsoft.com/office/powerpoint/2010/main" Requires="p14">
      <p:transition spd="slow" p14:dur="4400" advClick="0" advTm="30000">
        <p14:honeycomb/>
      </p:transition>
    </mc:Choice>
    <mc:Fallback>
      <p:transition spd="slow" advClick="0" advTm="30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6CE9C-2566-496B-950B-FAFB6B506FAC}"/>
              </a:ext>
            </a:extLst>
          </p:cNvPr>
          <p:cNvSpPr>
            <a:spLocks noGrp="1"/>
          </p:cNvSpPr>
          <p:nvPr>
            <p:ph type="title"/>
          </p:nvPr>
        </p:nvSpPr>
        <p:spPr>
          <a:xfrm>
            <a:off x="365342" y="0"/>
            <a:ext cx="10058400" cy="1371600"/>
          </a:xfrm>
        </p:spPr>
        <p:txBody>
          <a:bodyPr/>
          <a:lstStyle/>
          <a:p>
            <a:r>
              <a:rPr lang="en-IN" b="1" u="sng" dirty="0"/>
              <a:t>6. Conclusion Section</a:t>
            </a:r>
          </a:p>
        </p:txBody>
      </p:sp>
      <p:sp>
        <p:nvSpPr>
          <p:cNvPr id="3" name="Content Placeholder 2">
            <a:extLst>
              <a:ext uri="{FF2B5EF4-FFF2-40B4-BE49-F238E27FC236}">
                <a16:creationId xmlns:a16="http://schemas.microsoft.com/office/drawing/2014/main" id="{52643F09-20BF-41DB-BB7E-A280304C51D5}"/>
              </a:ext>
            </a:extLst>
          </p:cNvPr>
          <p:cNvSpPr>
            <a:spLocks noGrp="1"/>
          </p:cNvSpPr>
          <p:nvPr>
            <p:ph idx="1"/>
          </p:nvPr>
        </p:nvSpPr>
        <p:spPr>
          <a:xfrm>
            <a:off x="365342" y="863042"/>
            <a:ext cx="11271338" cy="5688070"/>
          </a:xfrm>
        </p:spPr>
        <p:txBody>
          <a:bodyPr>
            <a:noAutofit/>
          </a:bodyPr>
          <a:lstStyle/>
          <a:p>
            <a:pPr marL="0" indent="0">
              <a:buNone/>
            </a:pPr>
            <a:r>
              <a:rPr lang="en-US" sz="2000" i="1" dirty="0"/>
              <a:t>In this Capstone project, using k-means cluster algorithm I separated the neighborhood into 10(Ten) different clusters and for 180 different latitude and longitude from dataset, which have very-similar neighborhoods around them. Using the charts above results presented to a particular neighborhood based on average house prices and school rating have been made.</a:t>
            </a:r>
          </a:p>
          <a:p>
            <a:pPr marL="0" indent="0">
              <a:buNone/>
            </a:pPr>
            <a:r>
              <a:rPr lang="en-US" sz="2000" i="1" dirty="0"/>
              <a:t>I feel rewarded with the efforts and believe this course with all the topics covered is well worthy of appreciation.</a:t>
            </a:r>
          </a:p>
          <a:p>
            <a:pPr marL="0" indent="0">
              <a:buNone/>
            </a:pPr>
            <a:r>
              <a:rPr lang="en-US" sz="2000" i="1" dirty="0"/>
              <a:t>This project has shown me a practical application to resolve a real situation that has impacting personal and financial impact using Data Science tools.</a:t>
            </a:r>
          </a:p>
          <a:p>
            <a:pPr marL="0" indent="0">
              <a:buNone/>
            </a:pPr>
            <a:r>
              <a:rPr lang="en-US" sz="2000" i="1" dirty="0"/>
              <a:t>The mapping with Folium is a very powerful technique to consolidate information and make the analysis and decision better with confidence.</a:t>
            </a:r>
          </a:p>
          <a:p>
            <a:pPr marL="0" indent="0">
              <a:buNone/>
            </a:pPr>
            <a:r>
              <a:rPr lang="en-US" sz="2000" b="1" dirty="0"/>
              <a:t>Future Works:</a:t>
            </a:r>
          </a:p>
          <a:p>
            <a:pPr marL="0" indent="0">
              <a:buNone/>
            </a:pPr>
            <a:r>
              <a:rPr lang="en-US" sz="2000" i="1" dirty="0"/>
              <a:t>This Capstone project can be continued for making it more precise in terms to find best house in Scarborough. Best means based on all required things(daily needs or things we need to live a better life) around and in terms of cost effective.</a:t>
            </a:r>
            <a:endParaRPr lang="en-IN" sz="2000" i="1" dirty="0"/>
          </a:p>
        </p:txBody>
      </p:sp>
    </p:spTree>
    <p:extLst>
      <p:ext uri="{BB962C8B-B14F-4D97-AF65-F5344CB8AC3E}">
        <p14:creationId xmlns:p14="http://schemas.microsoft.com/office/powerpoint/2010/main" val="3727477648"/>
      </p:ext>
    </p:extLst>
  </p:cSld>
  <p:clrMapOvr>
    <a:masterClrMapping/>
  </p:clrMapOvr>
  <mc:AlternateContent xmlns:mc="http://schemas.openxmlformats.org/markup-compatibility/2006">
    <mc:Choice xmlns:p14="http://schemas.microsoft.com/office/powerpoint/2010/main" Requires="p14">
      <p:transition spd="slow" p14:dur="3900" advClick="0" advTm="30000">
        <p14:glitter pattern="hexagon"/>
      </p:transition>
    </mc:Choice>
    <mc:Fallback>
      <p:transition spd="slow" advClick="0" advTm="30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571E-F35E-4E8A-901C-57FF6EDD0014}"/>
              </a:ext>
            </a:extLst>
          </p:cNvPr>
          <p:cNvSpPr>
            <a:spLocks noGrp="1"/>
          </p:cNvSpPr>
          <p:nvPr>
            <p:ph type="title"/>
          </p:nvPr>
        </p:nvSpPr>
        <p:spPr>
          <a:xfrm>
            <a:off x="377869" y="316918"/>
            <a:ext cx="10058400" cy="1371600"/>
          </a:xfrm>
        </p:spPr>
        <p:txBody>
          <a:bodyPr>
            <a:normAutofit/>
          </a:bodyPr>
          <a:lstStyle/>
          <a:p>
            <a:r>
              <a:rPr lang="en-US" b="1" u="sng" dirty="0"/>
              <a:t>Libraries Which are Used to </a:t>
            </a:r>
            <a:r>
              <a:rPr lang="en-US" b="1" u="sng" dirty="0" err="1"/>
              <a:t>Develope</a:t>
            </a:r>
            <a:r>
              <a:rPr lang="en-US" b="1" u="sng" dirty="0"/>
              <a:t> the Project:</a:t>
            </a:r>
            <a:endParaRPr lang="en-IN" b="1" u="sng" dirty="0"/>
          </a:p>
        </p:txBody>
      </p:sp>
      <p:sp>
        <p:nvSpPr>
          <p:cNvPr id="3" name="Content Placeholder 2">
            <a:extLst>
              <a:ext uri="{FF2B5EF4-FFF2-40B4-BE49-F238E27FC236}">
                <a16:creationId xmlns:a16="http://schemas.microsoft.com/office/drawing/2014/main" id="{C72D3E28-62BD-438E-B354-3201FC26716C}"/>
              </a:ext>
            </a:extLst>
          </p:cNvPr>
          <p:cNvSpPr>
            <a:spLocks noGrp="1"/>
          </p:cNvSpPr>
          <p:nvPr>
            <p:ph idx="1"/>
          </p:nvPr>
        </p:nvSpPr>
        <p:spPr>
          <a:xfrm>
            <a:off x="503129" y="1688518"/>
            <a:ext cx="11311002" cy="4749860"/>
          </a:xfrm>
        </p:spPr>
        <p:txBody>
          <a:bodyPr>
            <a:noAutofit/>
          </a:bodyPr>
          <a:lstStyle/>
          <a:p>
            <a:pPr marL="342900" indent="-342900">
              <a:buFont typeface="+mj-lt"/>
              <a:buAutoNum type="arabicPeriod"/>
            </a:pPr>
            <a:r>
              <a:rPr lang="en-US" sz="2000" i="1" dirty="0"/>
              <a:t>Pandas: For creating and manipulating data frames.</a:t>
            </a:r>
          </a:p>
          <a:p>
            <a:pPr marL="342900" indent="-342900">
              <a:buFont typeface="+mj-lt"/>
              <a:buAutoNum type="arabicPeriod"/>
            </a:pPr>
            <a:r>
              <a:rPr lang="en-US" sz="2000" i="1" dirty="0"/>
              <a:t>Folium: Python visualization library would be used to visualize the neighborhoods cluster distribution of using interactive leaflet map.</a:t>
            </a:r>
          </a:p>
          <a:p>
            <a:pPr marL="342900" indent="-342900">
              <a:buFont typeface="+mj-lt"/>
              <a:buAutoNum type="arabicPeriod"/>
            </a:pPr>
            <a:r>
              <a:rPr lang="en-US" sz="2000" i="1" dirty="0"/>
              <a:t>Scikit Learn: For importing k-means clustering.</a:t>
            </a:r>
          </a:p>
          <a:p>
            <a:pPr marL="342900" indent="-342900">
              <a:buFont typeface="+mj-lt"/>
              <a:buAutoNum type="arabicPeriod"/>
            </a:pPr>
            <a:r>
              <a:rPr lang="en-US" sz="2000" i="1" dirty="0"/>
              <a:t>JSON: Library to handle JSON files.</a:t>
            </a:r>
          </a:p>
          <a:p>
            <a:pPr marL="342900" indent="-342900">
              <a:buFont typeface="+mj-lt"/>
              <a:buAutoNum type="arabicPeriod"/>
            </a:pPr>
            <a:r>
              <a:rPr lang="en-US" sz="2000" i="1" dirty="0"/>
              <a:t>XML: To separate data from presentation and XML stores data in plain text format.</a:t>
            </a:r>
          </a:p>
          <a:p>
            <a:pPr marL="342900" indent="-342900">
              <a:buFont typeface="+mj-lt"/>
              <a:buAutoNum type="arabicPeriod"/>
            </a:pPr>
            <a:r>
              <a:rPr lang="en-US" sz="2000" i="1" dirty="0"/>
              <a:t>Geocoder: To retrieve Location Data.</a:t>
            </a:r>
          </a:p>
          <a:p>
            <a:pPr marL="342900" indent="-342900">
              <a:buFont typeface="+mj-lt"/>
              <a:buAutoNum type="arabicPeriod"/>
            </a:pPr>
            <a:r>
              <a:rPr lang="en-US" sz="2000" i="1" dirty="0"/>
              <a:t>Beautiful Soup and Requests: To scrap and library to handle http requests.</a:t>
            </a:r>
          </a:p>
          <a:p>
            <a:pPr marL="342900" indent="-342900">
              <a:buFont typeface="+mj-lt"/>
              <a:buAutoNum type="arabicPeriod"/>
            </a:pPr>
            <a:r>
              <a:rPr lang="en-US" sz="2000" i="1" dirty="0"/>
              <a:t>Matplotlib: Python Plotting Module.</a:t>
            </a:r>
          </a:p>
        </p:txBody>
      </p:sp>
    </p:spTree>
    <p:extLst>
      <p:ext uri="{BB962C8B-B14F-4D97-AF65-F5344CB8AC3E}">
        <p14:creationId xmlns:p14="http://schemas.microsoft.com/office/powerpoint/2010/main" val="977457324"/>
      </p:ext>
    </p:extLst>
  </p:cSld>
  <p:clrMapOvr>
    <a:masterClrMapping/>
  </p:clrMapOvr>
  <mc:AlternateContent xmlns:mc="http://schemas.openxmlformats.org/markup-compatibility/2006">
    <mc:Choice xmlns:p14="http://schemas.microsoft.com/office/powerpoint/2010/main" Requires="p14">
      <p:transition spd="slow" p14:dur="4400" advClick="0" advTm="30000">
        <p14:honeycomb/>
      </p:transition>
    </mc:Choice>
    <mc:Fallback>
      <p:transition spd="slow" advClick="0" advTm="30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263047" y="1485916"/>
            <a:ext cx="10583400" cy="3886157"/>
          </a:xfrm>
        </p:spPr>
        <p:txBody>
          <a:bodyPr>
            <a:normAutofit fontScale="90000"/>
          </a:bodyPr>
          <a:lstStyle/>
          <a:p>
            <a:r>
              <a:rPr lang="en-US" sz="16600" b="1" i="1" dirty="0">
                <a:solidFill>
                  <a:srgbClr val="002060"/>
                </a:solidFill>
                <a:latin typeface="Cooper Black" panose="0208090404030B020404" pitchFamily="18" charset="0"/>
              </a:rPr>
              <a:t>THANK YOU!</a:t>
            </a:r>
          </a:p>
        </p:txBody>
      </p:sp>
    </p:spTree>
    <p:extLst>
      <p:ext uri="{BB962C8B-B14F-4D97-AF65-F5344CB8AC3E}">
        <p14:creationId xmlns:p14="http://schemas.microsoft.com/office/powerpoint/2010/main" val="866316686"/>
      </p:ext>
    </p:extLst>
  </p:cSld>
  <p:clrMapOvr>
    <a:masterClrMapping/>
  </p:clrMapOvr>
  <mc:AlternateContent xmlns:mc="http://schemas.openxmlformats.org/markup-compatibility/2006">
    <mc:Choice xmlns:p14="http://schemas.microsoft.com/office/powerpoint/2010/main" Requires="p14">
      <p:transition spd="slow" p14:dur="4400" advClick="0" advTm="30000">
        <p14:honeycomb/>
      </p:transition>
    </mc:Choice>
    <mc:Fallback>
      <p:transition spd="slow" advClick="0" advTm="3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5CEA9-6A04-47B7-B71A-AF7B93678034}"/>
              </a:ext>
            </a:extLst>
          </p:cNvPr>
          <p:cNvSpPr>
            <a:spLocks noGrp="1"/>
          </p:cNvSpPr>
          <p:nvPr>
            <p:ph type="title"/>
          </p:nvPr>
        </p:nvSpPr>
        <p:spPr>
          <a:xfrm>
            <a:off x="292274" y="180562"/>
            <a:ext cx="10058400" cy="877887"/>
          </a:xfrm>
        </p:spPr>
        <p:txBody>
          <a:bodyPr/>
          <a:lstStyle/>
          <a:p>
            <a:r>
              <a:rPr lang="en-IN" b="1" u="sng" dirty="0"/>
              <a:t>1. Introduction:</a:t>
            </a:r>
          </a:p>
        </p:txBody>
      </p:sp>
      <p:sp>
        <p:nvSpPr>
          <p:cNvPr id="3" name="Content Placeholder 2">
            <a:extLst>
              <a:ext uri="{FF2B5EF4-FFF2-40B4-BE49-F238E27FC236}">
                <a16:creationId xmlns:a16="http://schemas.microsoft.com/office/drawing/2014/main" id="{BA9566CA-414D-4804-8AF7-7C28BA4A9FAA}"/>
              </a:ext>
            </a:extLst>
          </p:cNvPr>
          <p:cNvSpPr>
            <a:spLocks noGrp="1"/>
          </p:cNvSpPr>
          <p:nvPr>
            <p:ph idx="1"/>
          </p:nvPr>
        </p:nvSpPr>
        <p:spPr>
          <a:xfrm>
            <a:off x="392482" y="790204"/>
            <a:ext cx="11371546" cy="5773433"/>
          </a:xfrm>
        </p:spPr>
        <p:txBody>
          <a:bodyPr>
            <a:noAutofit/>
          </a:bodyPr>
          <a:lstStyle/>
          <a:p>
            <a:r>
              <a:rPr lang="en-US" sz="2000" i="1" dirty="0"/>
              <a:t>The purpose of this Capstone Project is to help people in exploring better facilities around their neighborhood. It will help people making smart and efficient decision on selecting great neighborhood out of numbers of other neighborhoods in Scarborough, Toronto.</a:t>
            </a:r>
          </a:p>
          <a:p>
            <a:r>
              <a:rPr lang="en-US" sz="2000" i="1" dirty="0"/>
              <a:t>Lots of people are migrating to various states of Canada and needed lots of research for good housing prices and reputed schools for their children. This project is for those people who are looking for better neighborhoods. For ease of accessing to Cafe, School, Supermarket, medical shops, grocery shops, mall, theatre, hospital, like minded people, etc.</a:t>
            </a:r>
          </a:p>
          <a:p>
            <a:r>
              <a:rPr lang="en-US" sz="2000" i="1" dirty="0"/>
              <a:t>This Capstone Project aim to create an analysis of features for a people migrating to Scarborough to search a best neighborhood as a comparative analysis between neighborhoods. The features include median housing price and better school according to ratings, crime rates of that area, road connectivity, weather conditions, good management for emergency, water resources both fresh and wastewater and excrement conveyed in sewers and recreational facilities.</a:t>
            </a:r>
          </a:p>
          <a:p>
            <a:r>
              <a:rPr lang="en-US" sz="2000" i="1" dirty="0"/>
              <a:t>It will help people to get awareness of the area and neighborhood before moving to a new city, state, country or place for their work or to start a new fresh life.</a:t>
            </a:r>
          </a:p>
          <a:p>
            <a:pPr marL="0" indent="0">
              <a:buNone/>
            </a:pPr>
            <a:endParaRPr lang="en-IN" sz="2000" i="1" dirty="0"/>
          </a:p>
        </p:txBody>
      </p:sp>
    </p:spTree>
    <p:extLst>
      <p:ext uri="{BB962C8B-B14F-4D97-AF65-F5344CB8AC3E}">
        <p14:creationId xmlns:p14="http://schemas.microsoft.com/office/powerpoint/2010/main" val="17359645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30000">
        <p15:prstTrans prst="airplane"/>
      </p:transition>
    </mc:Choice>
    <mc:Fallback>
      <p:transition spd="slow" advClick="0" advTm="3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5B295-D66D-4016-94C0-6612B8A38A8A}"/>
              </a:ext>
            </a:extLst>
          </p:cNvPr>
          <p:cNvSpPr>
            <a:spLocks noGrp="1"/>
          </p:cNvSpPr>
          <p:nvPr>
            <p:ph type="title"/>
          </p:nvPr>
        </p:nvSpPr>
        <p:spPr>
          <a:xfrm>
            <a:off x="352817" y="0"/>
            <a:ext cx="10058400" cy="1371600"/>
          </a:xfrm>
        </p:spPr>
        <p:txBody>
          <a:bodyPr/>
          <a:lstStyle/>
          <a:p>
            <a:r>
              <a:rPr lang="en-IN" b="1" u="sng" dirty="0"/>
              <a:t>2. Data Section:</a:t>
            </a:r>
          </a:p>
        </p:txBody>
      </p:sp>
      <p:sp>
        <p:nvSpPr>
          <p:cNvPr id="3" name="Content Placeholder 2">
            <a:extLst>
              <a:ext uri="{FF2B5EF4-FFF2-40B4-BE49-F238E27FC236}">
                <a16:creationId xmlns:a16="http://schemas.microsoft.com/office/drawing/2014/main" id="{FE75CBB8-EBE7-451A-8842-2D28BE1DD82B}"/>
              </a:ext>
            </a:extLst>
          </p:cNvPr>
          <p:cNvSpPr>
            <a:spLocks noGrp="1"/>
          </p:cNvSpPr>
          <p:nvPr>
            <p:ph idx="1"/>
          </p:nvPr>
        </p:nvSpPr>
        <p:spPr>
          <a:xfrm>
            <a:off x="352817" y="993220"/>
            <a:ext cx="11271337" cy="4871560"/>
          </a:xfrm>
        </p:spPr>
        <p:txBody>
          <a:bodyPr>
            <a:noAutofit/>
          </a:bodyPr>
          <a:lstStyle/>
          <a:p>
            <a:pPr marL="0" indent="0">
              <a:buNone/>
            </a:pPr>
            <a:r>
              <a:rPr lang="en-US" sz="2000" b="1" dirty="0"/>
              <a:t>Data Link:</a:t>
            </a:r>
          </a:p>
          <a:p>
            <a:pPr marL="0" indent="0">
              <a:buNone/>
            </a:pPr>
            <a:r>
              <a:rPr lang="en-US" sz="2000" i="1" dirty="0"/>
              <a:t>https://en.wikipedia.org/wiki/List_of_postal_codes_of_Canada:_M</a:t>
            </a:r>
          </a:p>
          <a:p>
            <a:pPr marL="0" indent="0">
              <a:buNone/>
            </a:pPr>
            <a:r>
              <a:rPr lang="en-US" sz="2000" i="1" dirty="0"/>
              <a:t>We will use Scarborough dataset which we scrapped from Wikipedia on Week 3. Dataset consisting of latitude and longitude, zip codes.</a:t>
            </a:r>
          </a:p>
          <a:p>
            <a:pPr marL="0" indent="0">
              <a:buNone/>
            </a:pPr>
            <a:r>
              <a:rPr lang="en-US" sz="2000" b="1" dirty="0"/>
              <a:t>Foursquare API Data:</a:t>
            </a:r>
          </a:p>
          <a:p>
            <a:pPr marL="0" indent="0">
              <a:buNone/>
            </a:pPr>
            <a:r>
              <a:rPr lang="en-US" sz="2000" i="1" dirty="0"/>
              <a:t>We will need data about different venues in different neighborhoods of that specific borough.</a:t>
            </a:r>
          </a:p>
          <a:p>
            <a:pPr marL="0" indent="0">
              <a:buNone/>
            </a:pPr>
            <a:r>
              <a:rPr lang="en-US" sz="2000" i="1" dirty="0"/>
              <a:t>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pPr marL="0" indent="0">
              <a:buNone/>
            </a:pPr>
            <a:endParaRPr lang="en-IN" sz="2000" i="1" dirty="0"/>
          </a:p>
        </p:txBody>
      </p:sp>
    </p:spTree>
    <p:extLst>
      <p:ext uri="{BB962C8B-B14F-4D97-AF65-F5344CB8AC3E}">
        <p14:creationId xmlns:p14="http://schemas.microsoft.com/office/powerpoint/2010/main" val="1519348175"/>
      </p:ext>
    </p:extLst>
  </p:cSld>
  <p:clrMapOvr>
    <a:masterClrMapping/>
  </p:clrMapOvr>
  <mc:AlternateContent xmlns:mc="http://schemas.openxmlformats.org/markup-compatibility/2006">
    <mc:Choice xmlns:p14="http://schemas.microsoft.com/office/powerpoint/2010/main" Requires="p14">
      <p:transition spd="slow" p14:dur="4400" advClick="0" advTm="30000">
        <p14:honeycomb/>
      </p:transition>
    </mc:Choice>
    <mc:Fallback>
      <p:transition spd="slow" advClick="0" advTm="3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E6EC6-2C8C-482B-95A4-7F0FA65AEDCB}"/>
              </a:ext>
            </a:extLst>
          </p:cNvPr>
          <p:cNvSpPr>
            <a:spLocks noGrp="1"/>
          </p:cNvSpPr>
          <p:nvPr>
            <p:ph type="title"/>
          </p:nvPr>
        </p:nvSpPr>
        <p:spPr>
          <a:xfrm>
            <a:off x="327764" y="0"/>
            <a:ext cx="10058400" cy="1371600"/>
          </a:xfrm>
        </p:spPr>
        <p:txBody>
          <a:bodyPr/>
          <a:lstStyle/>
          <a:p>
            <a:r>
              <a:rPr lang="en-IN" b="1" u="sng" dirty="0"/>
              <a:t>2. Data Section (continued…)</a:t>
            </a:r>
          </a:p>
        </p:txBody>
      </p:sp>
      <p:sp>
        <p:nvSpPr>
          <p:cNvPr id="3" name="Content Placeholder 2">
            <a:extLst>
              <a:ext uri="{FF2B5EF4-FFF2-40B4-BE49-F238E27FC236}">
                <a16:creationId xmlns:a16="http://schemas.microsoft.com/office/drawing/2014/main" id="{FA7E5702-5E67-43E5-9C2D-C2FAC8EBCD40}"/>
              </a:ext>
            </a:extLst>
          </p:cNvPr>
          <p:cNvSpPr>
            <a:spLocks noGrp="1"/>
          </p:cNvSpPr>
          <p:nvPr>
            <p:ph idx="1"/>
          </p:nvPr>
        </p:nvSpPr>
        <p:spPr>
          <a:xfrm>
            <a:off x="327764" y="1087268"/>
            <a:ext cx="11248373" cy="5213324"/>
          </a:xfrm>
        </p:spPr>
        <p:txBody>
          <a:bodyPr>
            <a:noAutofit/>
          </a:bodyPr>
          <a:lstStyle/>
          <a:p>
            <a:pPr marL="0" indent="0">
              <a:buNone/>
            </a:pPr>
            <a:r>
              <a:rPr lang="en-US" sz="2000" i="1" dirty="0"/>
              <a:t>After finding the list of neighborhoods, we then connect to the Foursquare API to gather information about venues inside every neighborhood. For each neighborhood, we have chosen the radius to be 100 meter.</a:t>
            </a:r>
          </a:p>
          <a:p>
            <a:pPr marL="0" indent="0">
              <a:buNone/>
            </a:pPr>
            <a:r>
              <a:rPr lang="en-US" sz="2000" i="1" dirty="0"/>
              <a:t>The data retrieved from Foursquare contained information of venues within a specified distance of the longitude and latitude of the postcodes. The information obtained per venue as follows:</a:t>
            </a:r>
          </a:p>
          <a:p>
            <a:pPr marL="274320" lvl="1" indent="0">
              <a:buNone/>
            </a:pPr>
            <a:r>
              <a:rPr lang="en-US" sz="2000" i="1" dirty="0"/>
              <a:t>1. Neighborhood</a:t>
            </a:r>
          </a:p>
          <a:p>
            <a:pPr marL="274320" lvl="1" indent="0">
              <a:buNone/>
            </a:pPr>
            <a:r>
              <a:rPr lang="en-US" sz="2000" i="1" dirty="0"/>
              <a:t>2. Neighborhood Latitude</a:t>
            </a:r>
          </a:p>
          <a:p>
            <a:pPr marL="274320" lvl="1" indent="0">
              <a:buNone/>
            </a:pPr>
            <a:r>
              <a:rPr lang="en-US" sz="2000" i="1" dirty="0"/>
              <a:t>3. Neighborhood Longitude</a:t>
            </a:r>
          </a:p>
          <a:p>
            <a:pPr marL="274320" lvl="1" indent="0">
              <a:buNone/>
            </a:pPr>
            <a:r>
              <a:rPr lang="en-US" sz="2000" i="1" dirty="0"/>
              <a:t>4. Venue</a:t>
            </a:r>
          </a:p>
          <a:p>
            <a:pPr marL="274320" lvl="1" indent="0">
              <a:buNone/>
            </a:pPr>
            <a:r>
              <a:rPr lang="en-US" sz="2000" i="1" dirty="0"/>
              <a:t>5. Name of the venue</a:t>
            </a:r>
          </a:p>
          <a:p>
            <a:pPr marL="274320" lvl="1" indent="0">
              <a:buNone/>
            </a:pPr>
            <a:r>
              <a:rPr lang="en-US" sz="2000" i="1" dirty="0"/>
              <a:t>6. Venue Latitude</a:t>
            </a:r>
          </a:p>
          <a:p>
            <a:pPr marL="274320" lvl="1" indent="0">
              <a:buNone/>
            </a:pPr>
            <a:r>
              <a:rPr lang="en-US" sz="2000" i="1" dirty="0"/>
              <a:t>7. Venue Longitude</a:t>
            </a:r>
          </a:p>
          <a:p>
            <a:pPr marL="274320" lvl="1" indent="0">
              <a:buNone/>
            </a:pPr>
            <a:r>
              <a:rPr lang="en-US" sz="2000" i="1" dirty="0"/>
              <a:t>8. Venue Category</a:t>
            </a:r>
          </a:p>
        </p:txBody>
      </p:sp>
    </p:spTree>
    <p:extLst>
      <p:ext uri="{BB962C8B-B14F-4D97-AF65-F5344CB8AC3E}">
        <p14:creationId xmlns:p14="http://schemas.microsoft.com/office/powerpoint/2010/main" val="2220793803"/>
      </p:ext>
    </p:extLst>
  </p:cSld>
  <p:clrMapOvr>
    <a:masterClrMapping/>
  </p:clrMapOvr>
  <mc:AlternateContent xmlns:mc="http://schemas.openxmlformats.org/markup-compatibility/2006">
    <mc:Choice xmlns:p14="http://schemas.microsoft.com/office/powerpoint/2010/main" Requires="p14">
      <p:transition spd="slow" p14:dur="3900" advClick="0" advTm="30000">
        <p14:glitter pattern="hexagon"/>
      </p:transition>
    </mc:Choice>
    <mc:Fallback>
      <p:transition spd="slow" advClick="0" advTm="30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ap&#10;&#10;Description automatically generated">
            <a:extLst>
              <a:ext uri="{FF2B5EF4-FFF2-40B4-BE49-F238E27FC236}">
                <a16:creationId xmlns:a16="http://schemas.microsoft.com/office/drawing/2014/main" id="{E0350324-4D93-45E6-BB80-79182700F1F4}"/>
              </a:ext>
            </a:extLst>
          </p:cNvPr>
          <p:cNvPicPr>
            <a:picLocks noGrp="1" noChangeAspect="1"/>
          </p:cNvPicPr>
          <p:nvPr>
            <p:ph idx="1"/>
          </p:nvPr>
        </p:nvPicPr>
        <p:blipFill>
          <a:blip r:embed="rId2"/>
          <a:stretch>
            <a:fillRect/>
          </a:stretch>
        </p:blipFill>
        <p:spPr>
          <a:xfrm>
            <a:off x="496946" y="475989"/>
            <a:ext cx="11264993" cy="5911981"/>
          </a:xfrm>
        </p:spPr>
      </p:pic>
      <p:sp>
        <p:nvSpPr>
          <p:cNvPr id="2" name="Title 1">
            <a:extLst>
              <a:ext uri="{FF2B5EF4-FFF2-40B4-BE49-F238E27FC236}">
                <a16:creationId xmlns:a16="http://schemas.microsoft.com/office/drawing/2014/main" id="{D553C618-56B5-40C3-A323-2937C216F32F}"/>
              </a:ext>
            </a:extLst>
          </p:cNvPr>
          <p:cNvSpPr>
            <a:spLocks noGrp="1"/>
          </p:cNvSpPr>
          <p:nvPr>
            <p:ph type="title"/>
          </p:nvPr>
        </p:nvSpPr>
        <p:spPr>
          <a:xfrm>
            <a:off x="53030" y="138393"/>
            <a:ext cx="1437584" cy="6086737"/>
          </a:xfrm>
        </p:spPr>
        <p:txBody>
          <a:bodyPr vert="vert270"/>
          <a:lstStyle/>
          <a:p>
            <a:r>
              <a:rPr lang="en-IN" b="1" u="sng" dirty="0"/>
              <a:t>Map of Scarborough</a:t>
            </a:r>
          </a:p>
        </p:txBody>
      </p:sp>
    </p:spTree>
    <p:extLst>
      <p:ext uri="{BB962C8B-B14F-4D97-AF65-F5344CB8AC3E}">
        <p14:creationId xmlns:p14="http://schemas.microsoft.com/office/powerpoint/2010/main" val="478590130"/>
      </p:ext>
    </p:extLst>
  </p:cSld>
  <p:clrMapOvr>
    <a:masterClrMapping/>
  </p:clrMapOvr>
  <mc:AlternateContent xmlns:mc="http://schemas.openxmlformats.org/markup-compatibility/2006">
    <mc:Choice xmlns:p14="http://schemas.microsoft.com/office/powerpoint/2010/main" Requires="p14">
      <p:transition spd="slow" p14:dur="4400" advClick="0" advTm="30000">
        <p14:honeycomb/>
      </p:transition>
    </mc:Choice>
    <mc:Fallback>
      <p:transition spd="slow" advClick="0" advTm="3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8C0A9-7507-4EF6-B022-E3AA626B0DE4}"/>
              </a:ext>
            </a:extLst>
          </p:cNvPr>
          <p:cNvSpPr>
            <a:spLocks noGrp="1"/>
          </p:cNvSpPr>
          <p:nvPr>
            <p:ph type="title"/>
          </p:nvPr>
        </p:nvSpPr>
        <p:spPr>
          <a:xfrm>
            <a:off x="352817" y="0"/>
            <a:ext cx="10058400" cy="1371600"/>
          </a:xfrm>
        </p:spPr>
        <p:txBody>
          <a:bodyPr/>
          <a:lstStyle/>
          <a:p>
            <a:r>
              <a:rPr lang="en-IN" b="1" u="sng" dirty="0"/>
              <a:t>3. Methodology Section</a:t>
            </a:r>
          </a:p>
        </p:txBody>
      </p:sp>
      <p:sp>
        <p:nvSpPr>
          <p:cNvPr id="3" name="Content Placeholder 2">
            <a:extLst>
              <a:ext uri="{FF2B5EF4-FFF2-40B4-BE49-F238E27FC236}">
                <a16:creationId xmlns:a16="http://schemas.microsoft.com/office/drawing/2014/main" id="{A71727FB-E7A6-45F0-AE69-B09C8B0EB1FC}"/>
              </a:ext>
            </a:extLst>
          </p:cNvPr>
          <p:cNvSpPr>
            <a:spLocks noGrp="1"/>
          </p:cNvSpPr>
          <p:nvPr>
            <p:ph idx="1"/>
          </p:nvPr>
        </p:nvSpPr>
        <p:spPr>
          <a:xfrm>
            <a:off x="465551" y="1101036"/>
            <a:ext cx="10058400" cy="5237133"/>
          </a:xfrm>
        </p:spPr>
        <p:txBody>
          <a:bodyPr>
            <a:normAutofit/>
          </a:bodyPr>
          <a:lstStyle/>
          <a:p>
            <a:pPr marL="0" indent="0">
              <a:buNone/>
            </a:pPr>
            <a:r>
              <a:rPr lang="en-US" sz="2000" b="1" dirty="0"/>
              <a:t>Clustering Approach:</a:t>
            </a:r>
          </a:p>
          <a:p>
            <a:pPr marL="0" indent="0">
              <a:buNone/>
            </a:pPr>
            <a:r>
              <a:rPr lang="en-US" sz="2000" i="1" dirty="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pPr marL="0" indent="0">
              <a:buNone/>
            </a:pPr>
            <a:r>
              <a:rPr lang="en-US" sz="2000" b="1" dirty="0"/>
              <a:t>Workflow:</a:t>
            </a:r>
          </a:p>
          <a:p>
            <a:pPr marL="0" indent="0">
              <a:buNone/>
            </a:pPr>
            <a:r>
              <a:rPr lang="en-US" sz="2000" i="1" dirty="0"/>
              <a:t>Using credentials of Foursquare API features of near-by places of the neighborhoods would be mined. Due to http request limitations the number of places per neighborhood parameter would reasonably be set to 100 and the radius parameter would be set to 500.</a:t>
            </a:r>
          </a:p>
          <a:p>
            <a:pPr marL="0" indent="0">
              <a:buNone/>
            </a:pPr>
            <a:endParaRPr lang="en-IN" sz="2000" i="1" dirty="0"/>
          </a:p>
        </p:txBody>
      </p:sp>
    </p:spTree>
    <p:extLst>
      <p:ext uri="{BB962C8B-B14F-4D97-AF65-F5344CB8AC3E}">
        <p14:creationId xmlns:p14="http://schemas.microsoft.com/office/powerpoint/2010/main" val="1855978637"/>
      </p:ext>
    </p:extLst>
  </p:cSld>
  <p:clrMapOvr>
    <a:masterClrMapping/>
  </p:clrMapOvr>
  <mc:AlternateContent xmlns:mc="http://schemas.openxmlformats.org/markup-compatibility/2006">
    <mc:Choice xmlns:p14="http://schemas.microsoft.com/office/powerpoint/2010/main" Requires="p14">
      <p:transition spd="slow" p14:dur="3900" advClick="0" advTm="30000">
        <p14:glitter pattern="hexagon"/>
      </p:transition>
    </mc:Choice>
    <mc:Fallback>
      <p:transition spd="slow" advClick="0" advTm="30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C1CDC97E-7A24-4AD1-BAB6-FC101E1CBB94}"/>
              </a:ext>
            </a:extLst>
          </p:cNvPr>
          <p:cNvPicPr>
            <a:picLocks noGrp="1" noChangeAspect="1"/>
          </p:cNvPicPr>
          <p:nvPr>
            <p:ph idx="1"/>
          </p:nvPr>
        </p:nvPicPr>
        <p:blipFill>
          <a:blip r:embed="rId2"/>
          <a:stretch>
            <a:fillRect/>
          </a:stretch>
        </p:blipFill>
        <p:spPr>
          <a:xfrm>
            <a:off x="547884" y="486078"/>
            <a:ext cx="11186916" cy="5914722"/>
          </a:xfrm>
        </p:spPr>
      </p:pic>
      <p:sp>
        <p:nvSpPr>
          <p:cNvPr id="2" name="Title 1">
            <a:extLst>
              <a:ext uri="{FF2B5EF4-FFF2-40B4-BE49-F238E27FC236}">
                <a16:creationId xmlns:a16="http://schemas.microsoft.com/office/drawing/2014/main" id="{88186FE3-7498-4FB8-98DE-50027EEED314}"/>
              </a:ext>
            </a:extLst>
          </p:cNvPr>
          <p:cNvSpPr>
            <a:spLocks noGrp="1"/>
          </p:cNvSpPr>
          <p:nvPr>
            <p:ph type="title"/>
          </p:nvPr>
        </p:nvSpPr>
        <p:spPr>
          <a:xfrm>
            <a:off x="519830" y="410922"/>
            <a:ext cx="1003300" cy="5914723"/>
          </a:xfrm>
        </p:spPr>
        <p:txBody>
          <a:bodyPr vert="vert270">
            <a:normAutofit fontScale="90000"/>
          </a:bodyPr>
          <a:lstStyle/>
          <a:p>
            <a:r>
              <a:rPr lang="en-IN" b="1" u="sng" dirty="0"/>
              <a:t>Using K-Means Clustering Approach </a:t>
            </a:r>
          </a:p>
        </p:txBody>
      </p:sp>
    </p:spTree>
    <p:extLst>
      <p:ext uri="{BB962C8B-B14F-4D97-AF65-F5344CB8AC3E}">
        <p14:creationId xmlns:p14="http://schemas.microsoft.com/office/powerpoint/2010/main" val="4062711412"/>
      </p:ext>
    </p:extLst>
  </p:cSld>
  <p:clrMapOvr>
    <a:masterClrMapping/>
  </p:clrMapOvr>
  <mc:AlternateContent xmlns:mc="http://schemas.openxmlformats.org/markup-compatibility/2006">
    <mc:Choice xmlns:p14="http://schemas.microsoft.com/office/powerpoint/2010/main" Requires="p14">
      <p:transition spd="slow" p14:dur="4400" advClick="0" advTm="30000">
        <p14:honeycomb/>
      </p:transition>
    </mc:Choice>
    <mc:Fallback>
      <p:transition spd="slow" advClick="0" advTm="30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B97EB-B987-443A-BE47-7AE5EBA6AE2F}"/>
              </a:ext>
            </a:extLst>
          </p:cNvPr>
          <p:cNvSpPr>
            <a:spLocks noGrp="1"/>
          </p:cNvSpPr>
          <p:nvPr>
            <p:ph type="title"/>
          </p:nvPr>
        </p:nvSpPr>
        <p:spPr>
          <a:xfrm>
            <a:off x="525740" y="452740"/>
            <a:ext cx="11262986" cy="827421"/>
          </a:xfrm>
        </p:spPr>
        <p:txBody>
          <a:bodyPr vert="horz">
            <a:normAutofit/>
          </a:bodyPr>
          <a:lstStyle/>
          <a:p>
            <a:r>
              <a:rPr lang="en-US" b="1" u="sng" dirty="0"/>
              <a:t>Most Common Venues near Neighborhood</a:t>
            </a:r>
            <a:endParaRPr lang="en-IN" b="1" u="sng" dirty="0"/>
          </a:p>
        </p:txBody>
      </p:sp>
      <p:pic>
        <p:nvPicPr>
          <p:cNvPr id="5" name="Content Placeholder 4">
            <a:extLst>
              <a:ext uri="{FF2B5EF4-FFF2-40B4-BE49-F238E27FC236}">
                <a16:creationId xmlns:a16="http://schemas.microsoft.com/office/drawing/2014/main" id="{6939E775-AA2C-431F-B4B9-541A475C4924}"/>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03275" y="1280161"/>
            <a:ext cx="11385452" cy="5008098"/>
          </a:xfrm>
        </p:spPr>
      </p:pic>
    </p:spTree>
    <p:extLst>
      <p:ext uri="{BB962C8B-B14F-4D97-AF65-F5344CB8AC3E}">
        <p14:creationId xmlns:p14="http://schemas.microsoft.com/office/powerpoint/2010/main" val="4179468031"/>
      </p:ext>
    </p:extLst>
  </p:cSld>
  <p:clrMapOvr>
    <a:masterClrMapping/>
  </p:clrMapOvr>
  <mc:AlternateContent xmlns:mc="http://schemas.openxmlformats.org/markup-compatibility/2006">
    <mc:Choice xmlns:p14="http://schemas.microsoft.com/office/powerpoint/2010/main" Requires="p14">
      <p:transition spd="slow" p14:dur="3900" advClick="0" advTm="30000">
        <p14:glitter pattern="hexagon"/>
      </p:transition>
    </mc:Choice>
    <mc:Fallback>
      <p:transition spd="slow" advClick="0" advTm="3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D2E48-855D-4555-BA6A-9950653BC41F}"/>
              </a:ext>
            </a:extLst>
          </p:cNvPr>
          <p:cNvSpPr>
            <a:spLocks noGrp="1"/>
          </p:cNvSpPr>
          <p:nvPr>
            <p:ph type="title"/>
          </p:nvPr>
        </p:nvSpPr>
        <p:spPr>
          <a:xfrm>
            <a:off x="377869" y="0"/>
            <a:ext cx="10058400" cy="1371600"/>
          </a:xfrm>
        </p:spPr>
        <p:txBody>
          <a:bodyPr/>
          <a:lstStyle/>
          <a:p>
            <a:r>
              <a:rPr lang="en-IN" b="1" u="sng" dirty="0"/>
              <a:t>4. Results Section</a:t>
            </a:r>
          </a:p>
        </p:txBody>
      </p:sp>
      <p:pic>
        <p:nvPicPr>
          <p:cNvPr id="5" name="Content Placeholder 4" descr="Map&#10;&#10;Description automatically generated">
            <a:extLst>
              <a:ext uri="{FF2B5EF4-FFF2-40B4-BE49-F238E27FC236}">
                <a16:creationId xmlns:a16="http://schemas.microsoft.com/office/drawing/2014/main" id="{94954D47-7311-42A4-BE2A-619FAD4D70F7}"/>
              </a:ext>
            </a:extLst>
          </p:cNvPr>
          <p:cNvPicPr>
            <a:picLocks noGrp="1" noChangeAspect="1"/>
          </p:cNvPicPr>
          <p:nvPr>
            <p:ph idx="1"/>
          </p:nvPr>
        </p:nvPicPr>
        <p:blipFill>
          <a:blip r:embed="rId2"/>
          <a:stretch>
            <a:fillRect/>
          </a:stretch>
        </p:blipFill>
        <p:spPr>
          <a:xfrm>
            <a:off x="377870" y="990863"/>
            <a:ext cx="11326450" cy="5438072"/>
          </a:xfrm>
        </p:spPr>
      </p:pic>
      <p:sp>
        <p:nvSpPr>
          <p:cNvPr id="6" name="Title 1">
            <a:extLst>
              <a:ext uri="{FF2B5EF4-FFF2-40B4-BE49-F238E27FC236}">
                <a16:creationId xmlns:a16="http://schemas.microsoft.com/office/drawing/2014/main" id="{DE4BAC35-15A1-45A8-9B0C-6286915A4575}"/>
              </a:ext>
            </a:extLst>
          </p:cNvPr>
          <p:cNvSpPr txBox="1">
            <a:spLocks/>
          </p:cNvSpPr>
          <p:nvPr/>
        </p:nvSpPr>
        <p:spPr>
          <a:xfrm>
            <a:off x="200591" y="1447800"/>
            <a:ext cx="1361509" cy="4536635"/>
          </a:xfrm>
          <a:prstGeom prst="rect">
            <a:avLst/>
          </a:prstGeom>
        </p:spPr>
        <p:txBody>
          <a:bodyPr vert="vert270"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b="1" u="sng" dirty="0"/>
              <a:t>Map of Clusters in Scarborough</a:t>
            </a:r>
            <a:endParaRPr lang="en-IN" b="1" u="sng" dirty="0"/>
          </a:p>
        </p:txBody>
      </p:sp>
    </p:spTree>
    <p:extLst>
      <p:ext uri="{BB962C8B-B14F-4D97-AF65-F5344CB8AC3E}">
        <p14:creationId xmlns:p14="http://schemas.microsoft.com/office/powerpoint/2010/main" val="2641490056"/>
      </p:ext>
    </p:extLst>
  </p:cSld>
  <p:clrMapOvr>
    <a:masterClrMapping/>
  </p:clrMapOvr>
  <mc:AlternateContent xmlns:mc="http://schemas.openxmlformats.org/markup-compatibility/2006">
    <mc:Choice xmlns:p14="http://schemas.microsoft.com/office/powerpoint/2010/main" Requires="p14">
      <p:transition spd="slow" p14:dur="4400" advClick="0" advTm="30000">
        <p14:honeycomb/>
      </p:transition>
    </mc:Choice>
    <mc:Fallback>
      <p:transition spd="slow" advClick="0" advTm="3000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{18FA454E-1CCA-4B6D-9001-D91F635A7D63}tf78438558_win32</Template>
  <TotalTime>56</TotalTime>
  <Words>1152</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Century Gothic</vt:lpstr>
      <vt:lpstr>Cooper Black</vt:lpstr>
      <vt:lpstr>Garamond</vt:lpstr>
      <vt:lpstr>SavonVTI</vt:lpstr>
      <vt:lpstr>The final deliverable</vt:lpstr>
      <vt:lpstr>1. Introduction:</vt:lpstr>
      <vt:lpstr>2. Data Section:</vt:lpstr>
      <vt:lpstr>2. Data Section (continued…)</vt:lpstr>
      <vt:lpstr>Map of Scarborough</vt:lpstr>
      <vt:lpstr>3. Methodology Section</vt:lpstr>
      <vt:lpstr>Using K-Means Clustering Approach </vt:lpstr>
      <vt:lpstr>Most Common Venues near Neighborhood</vt:lpstr>
      <vt:lpstr>4. Results Section</vt:lpstr>
      <vt:lpstr>Average Housing Price by Clusters in Scarborough</vt:lpstr>
      <vt:lpstr>School Ratings by Clusters in Scarborough</vt:lpstr>
      <vt:lpstr>PowerPoint Presentation</vt:lpstr>
      <vt:lpstr>5. Discussion Section</vt:lpstr>
      <vt:lpstr>6. Conclusion Section</vt:lpstr>
      <vt:lpstr>Libraries Which are Used to Develope the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final deliverable</dc:title>
  <dc:creator>Om K. Patra</dc:creator>
  <cp:lastModifiedBy>Om K. Patra</cp:lastModifiedBy>
  <cp:revision>7</cp:revision>
  <dcterms:created xsi:type="dcterms:W3CDTF">2020-12-03T16:49:05Z</dcterms:created>
  <dcterms:modified xsi:type="dcterms:W3CDTF">2020-12-03T17:46:02Z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