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1649" y="1866571"/>
            <a:ext cx="35007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7474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7474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7474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1281" y="993140"/>
            <a:ext cx="266827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7474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696" y="1175208"/>
            <a:ext cx="8294607" cy="1602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9247" y="2855377"/>
            <a:ext cx="105652" cy="1056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8215" y="2855377"/>
            <a:ext cx="105652" cy="1056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0279" y="2855377"/>
            <a:ext cx="105652" cy="1056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371378" y="1866571"/>
            <a:ext cx="42580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en-US" spc="-465" dirty="0"/>
              <a:t>   Restaurant Sales</a:t>
            </a:r>
            <a:endParaRPr spc="-465" dirty="0"/>
          </a:p>
        </p:txBody>
      </p:sp>
      <p:sp>
        <p:nvSpPr>
          <p:cNvPr id="6" name="object 6"/>
          <p:cNvSpPr txBox="1"/>
          <p:nvPr/>
        </p:nvSpPr>
        <p:spPr>
          <a:xfrm>
            <a:off x="2597046" y="3237233"/>
            <a:ext cx="395097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150" dirty="0">
                <a:solidFill>
                  <a:srgbClr val="CACACA"/>
                </a:solidFill>
                <a:latin typeface="Cambria"/>
                <a:cs typeface="Cambria"/>
              </a:rPr>
              <a:t>            Analysis Report</a:t>
            </a:r>
            <a:endParaRPr lang="en-US"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8400" y="144468"/>
            <a:ext cx="2588260" cy="5026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Quantity and transaction amount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have a strong positive correlation 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0.73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Item price and transaction amount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also correlate positively 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0.64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shows little to no correlation with other variables.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red squares show strong relationships, while blue indicates weak or no correlation.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z="1800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3F8BD-685D-4F88-A059-5769CFD86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7640"/>
            <a:ext cx="5181600" cy="4508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1" y="3562350"/>
            <a:ext cx="83393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sz="1800" dirty="0">
              <a:latin typeface="Cambria"/>
              <a:cs typeface="Cambr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1148CD-A542-46F4-A6D3-6BCC237F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3" y="156338"/>
            <a:ext cx="6643082" cy="28424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C51743-7408-4C15-B2CA-6CD2F85A6638}"/>
              </a:ext>
            </a:extLst>
          </p:cNvPr>
          <p:cNvSpPr txBox="1"/>
          <p:nvPr/>
        </p:nvSpPr>
        <p:spPr>
          <a:xfrm>
            <a:off x="4114800" y="211274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60B0B-D58F-46F6-ADA2-B6845C7C80CB}"/>
              </a:ext>
            </a:extLst>
          </p:cNvPr>
          <p:cNvSpPr txBox="1"/>
          <p:nvPr/>
        </p:nvSpPr>
        <p:spPr>
          <a:xfrm flipH="1">
            <a:off x="533399" y="3181350"/>
            <a:ext cx="76961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R² scores of 0.32 and 0.18 (from code) suggest the model poorly explains the variance in transaction amount. High MAE, MSE, and RMSE values indicate significant prediction errors. </a:t>
            </a:r>
          </a:p>
          <a:p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Non-linearity: The relationship between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month_year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transaction_amount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may not be linear</a:t>
            </a:r>
          </a:p>
          <a:p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Missing features: Important factors like seasonality, promotions, or economic influences are not included in the model.         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5379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results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44278-2B16-4F0A-B0D9-BB08397C3F79}"/>
              </a:ext>
            </a:extLst>
          </p:cNvPr>
          <p:cNvSpPr txBox="1"/>
          <p:nvPr/>
        </p:nvSpPr>
        <p:spPr>
          <a:xfrm>
            <a:off x="609600" y="104775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Does the type of item influence the quantity sold?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Result: Fast food items, such as </a:t>
            </a:r>
            <a:r>
              <a:rPr lang="en-US" sz="14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Vadapav</a:t>
            </a:r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4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Panipuri</a:t>
            </a:r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tend to be sold in larger quantities than   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beverages. However, item type alone doesn't completely explain the variations in quantity sold;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other factors such as time of day and transaction type might play a role.</a:t>
            </a:r>
          </a:p>
          <a:p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Which item is sold the most frequently over time?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Result: </a:t>
            </a:r>
            <a:r>
              <a:rPr lang="en-US" sz="14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Vadapav</a:t>
            </a:r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4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Panipuri</a:t>
            </a:r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were consistently among the most sold items, with </a:t>
            </a:r>
            <a:r>
              <a:rPr lang="en-US" sz="14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Panipuri</a:t>
            </a:r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peaking in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multiple instances. Fast food remains the most popular item category in terms of sales volume.</a:t>
            </a:r>
          </a:p>
          <a:p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Is there a peak time for sales during the day?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Result:  Evening and night are the busiest times for transactions, especially for fast food items. This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indicates a strong demand for quick meals during these hours, potentially driven by after-work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or social gatherings.</a:t>
            </a:r>
          </a:p>
          <a:p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Which transaction type is most commonly used, and does it impact the overall sales?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Result: Cash transactions slightly edge out online transactions, but both types contribute significantly to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total sales. There doesn’t appear to be a drastic difference in sales volume based on transaction</a:t>
            </a:r>
          </a:p>
          <a:p>
            <a:r>
              <a:rPr lang="en-US" sz="1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type, though cash tends to dominate for fast-moving, low-cost items.</a:t>
            </a:r>
          </a:p>
          <a:p>
            <a:endParaRPr lang="en-US" sz="14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50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3747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14225" y="2031859"/>
            <a:ext cx="1748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90" dirty="0">
                <a:solidFill>
                  <a:srgbClr val="FFFFFF"/>
                </a:solidFill>
                <a:latin typeface="Trebuchet MS"/>
                <a:cs typeface="Trebuchet MS"/>
              </a:rPr>
              <a:t>Contents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5400" y="967741"/>
            <a:ext cx="2668270" cy="29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lang="en-US" spc="-175" dirty="0"/>
              <a:t> </a:t>
            </a:r>
            <a:r>
              <a:rPr spc="-175" dirty="0"/>
              <a:t>1.	</a:t>
            </a:r>
            <a:r>
              <a:rPr spc="-5" dirty="0"/>
              <a:t>Questions</a:t>
            </a:r>
            <a:r>
              <a:rPr spc="30" dirty="0"/>
              <a:t> </a:t>
            </a:r>
            <a:r>
              <a:rPr spc="90" dirty="0"/>
              <a:t>&amp;</a:t>
            </a:r>
            <a:r>
              <a:rPr spc="30" dirty="0"/>
              <a:t> </a:t>
            </a:r>
            <a:r>
              <a:rPr spc="-30" dirty="0"/>
              <a:t>hypothesis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98581" y="1267460"/>
            <a:ext cx="3547110" cy="155427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98424">
              <a:lnSpc>
                <a:spcPct val="100000"/>
              </a:lnSpc>
              <a:spcBef>
                <a:spcPts val="420"/>
              </a:spcBef>
              <a:tabLst>
                <a:tab pos="483234" algn="l"/>
                <a:tab pos="483870" algn="l"/>
              </a:tabLst>
            </a:pPr>
            <a:r>
              <a:rPr lang="en-US" spc="-10" dirty="0">
                <a:solidFill>
                  <a:srgbClr val="37474F"/>
                </a:solidFill>
                <a:latin typeface="Cambria"/>
                <a:cs typeface="Cambria"/>
              </a:rPr>
              <a:t> 2.   </a:t>
            </a:r>
            <a:r>
              <a:rPr sz="1800" spc="-10" dirty="0">
                <a:solidFill>
                  <a:srgbClr val="37474F"/>
                </a:solidFill>
                <a:latin typeface="Cambria"/>
                <a:cs typeface="Cambria"/>
              </a:rPr>
              <a:t>Approach</a:t>
            </a:r>
            <a:r>
              <a:rPr sz="1800" spc="35" dirty="0">
                <a:solidFill>
                  <a:srgbClr val="37474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37474F"/>
                </a:solidFill>
                <a:latin typeface="Cambria"/>
                <a:cs typeface="Cambria"/>
              </a:rPr>
              <a:t>and</a:t>
            </a:r>
            <a:r>
              <a:rPr sz="1800" spc="35" dirty="0">
                <a:solidFill>
                  <a:srgbClr val="37474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37474F"/>
                </a:solidFill>
                <a:latin typeface="Cambria"/>
                <a:cs typeface="Cambria"/>
              </a:rPr>
              <a:t>analysis</a:t>
            </a:r>
            <a:endParaRPr sz="1800" dirty="0">
              <a:latin typeface="Cambria"/>
              <a:cs typeface="Cambria"/>
            </a:endParaRPr>
          </a:p>
          <a:p>
            <a:pPr marL="106679">
              <a:lnSpc>
                <a:spcPct val="100000"/>
              </a:lnSpc>
              <a:spcBef>
                <a:spcPts val="325"/>
              </a:spcBef>
              <a:tabLst>
                <a:tab pos="483234" algn="l"/>
                <a:tab pos="483870" algn="l"/>
              </a:tabLst>
            </a:pPr>
            <a:r>
              <a:rPr lang="en-US" spc="-25" dirty="0">
                <a:solidFill>
                  <a:srgbClr val="37474F"/>
                </a:solidFill>
                <a:latin typeface="Cambria"/>
                <a:cs typeface="Cambria"/>
              </a:rPr>
              <a:t> 3.	</a:t>
            </a:r>
            <a:r>
              <a:rPr sz="1800" spc="-25" dirty="0">
                <a:solidFill>
                  <a:srgbClr val="37474F"/>
                </a:solidFill>
                <a:latin typeface="Cambria"/>
                <a:cs typeface="Cambria"/>
              </a:rPr>
              <a:t>Technical</a:t>
            </a:r>
            <a:r>
              <a:rPr sz="1800" spc="25" dirty="0">
                <a:solidFill>
                  <a:srgbClr val="37474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37474F"/>
                </a:solidFill>
                <a:latin typeface="Cambria"/>
                <a:cs typeface="Cambria"/>
              </a:rPr>
              <a:t>challenges</a:t>
            </a:r>
            <a:endParaRPr sz="1800" dirty="0">
              <a:latin typeface="Cambria"/>
              <a:cs typeface="Cambria"/>
            </a:endParaRPr>
          </a:p>
          <a:p>
            <a:pPr marL="100964">
              <a:lnSpc>
                <a:spcPct val="100000"/>
              </a:lnSpc>
              <a:spcBef>
                <a:spcPts val="325"/>
              </a:spcBef>
              <a:tabLst>
                <a:tab pos="483234" algn="l"/>
                <a:tab pos="483870" algn="l"/>
              </a:tabLst>
            </a:pPr>
            <a:r>
              <a:rPr lang="en-US" sz="1800" spc="-10" dirty="0">
                <a:solidFill>
                  <a:srgbClr val="37474F"/>
                </a:solidFill>
                <a:latin typeface="Cambria"/>
                <a:cs typeface="Cambria"/>
              </a:rPr>
              <a:t> 4.	Transaction Analysis and 	Insights</a:t>
            </a:r>
          </a:p>
          <a:p>
            <a:pPr marL="12064">
              <a:lnSpc>
                <a:spcPct val="100000"/>
              </a:lnSpc>
              <a:spcBef>
                <a:spcPts val="325"/>
              </a:spcBef>
              <a:tabLst>
                <a:tab pos="483234" algn="l"/>
                <a:tab pos="483870" algn="l"/>
              </a:tabLst>
            </a:pPr>
            <a:r>
              <a:rPr lang="en-US" sz="1800" spc="-40" dirty="0">
                <a:solidFill>
                  <a:srgbClr val="37474F"/>
                </a:solidFill>
                <a:latin typeface="Cambria"/>
                <a:cs typeface="Cambria"/>
              </a:rPr>
              <a:t>   5.	</a:t>
            </a:r>
            <a:r>
              <a:rPr sz="1800" spc="-40" dirty="0">
                <a:solidFill>
                  <a:srgbClr val="37474F"/>
                </a:solidFill>
                <a:latin typeface="Cambria"/>
                <a:cs typeface="Cambria"/>
              </a:rPr>
              <a:t>Results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29311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40" dirty="0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7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35" dirty="0">
                <a:solidFill>
                  <a:srgbClr val="FFFFFF"/>
                </a:solidFill>
                <a:latin typeface="Trebuchet MS"/>
                <a:cs typeface="Trebuchet MS"/>
              </a:rPr>
              <a:t>hypothesis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074166"/>
            <a:ext cx="7242725" cy="4766048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715645" indent="-342900">
              <a:lnSpc>
                <a:spcPct val="100000"/>
              </a:lnSpc>
              <a:spcBef>
                <a:spcPts val="1095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Does the item price affect the quantity sold?</a:t>
            </a:r>
          </a:p>
          <a:p>
            <a:pPr marL="372745">
              <a:lnSpc>
                <a:spcPct val="100000"/>
              </a:lnSpc>
              <a:spcBef>
                <a:spcPts val="1095"/>
              </a:spcBef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US" sz="1550" i="1" u="sng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Hypothesis</a:t>
            </a:r>
            <a:r>
              <a:rPr lang="en-US" sz="1550" i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55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item prices reduce the quantity sold.</a:t>
            </a:r>
            <a:endParaRPr lang="en-US" sz="1550" i="1" dirty="0">
              <a:solidFill>
                <a:schemeClr val="bg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15645" indent="-342900">
              <a:lnSpc>
                <a:spcPct val="100000"/>
              </a:lnSpc>
              <a:spcBef>
                <a:spcPts val="1095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are the transaction amount trends over time?</a:t>
            </a:r>
          </a:p>
          <a:p>
            <a:pPr marL="372745">
              <a:lnSpc>
                <a:spcPct val="100000"/>
              </a:lnSpc>
              <a:spcBef>
                <a:spcPts val="1095"/>
              </a:spcBef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550" i="1" u="sng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Hypothesis</a:t>
            </a:r>
            <a:r>
              <a:rPr lang="en-US" sz="1550" i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55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amounts show seasonal or time-based trends.</a:t>
            </a:r>
          </a:p>
          <a:p>
            <a:pPr marL="715645" indent="-342900">
              <a:lnSpc>
                <a:spcPct val="100000"/>
              </a:lnSpc>
              <a:spcBef>
                <a:spcPts val="1095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items are sold the most frequently?</a:t>
            </a:r>
          </a:p>
          <a:p>
            <a:pPr marL="372745">
              <a:lnSpc>
                <a:spcPct val="100000"/>
              </a:lnSpc>
              <a:spcBef>
                <a:spcPts val="1095"/>
              </a:spcBef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50" i="1" u="sng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Hypothesis</a:t>
            </a:r>
            <a:r>
              <a:rPr lang="en-US" sz="1550" i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55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Fast food items are sold more frequently than beverages.</a:t>
            </a:r>
          </a:p>
          <a:p>
            <a:pPr marL="715645" indent="-342900">
              <a:lnSpc>
                <a:spcPct val="100000"/>
              </a:lnSpc>
              <a:spcBef>
                <a:spcPts val="1095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the distribution of transactions across different times of day?</a:t>
            </a:r>
          </a:p>
          <a:p>
            <a:pPr marL="372745">
              <a:lnSpc>
                <a:spcPct val="100000"/>
              </a:lnSpc>
              <a:spcBef>
                <a:spcPts val="1095"/>
              </a:spcBef>
            </a:pPr>
            <a:r>
              <a:rPr lang="en-US" sz="1500" dirty="0">
                <a:latin typeface="Cambria"/>
                <a:cs typeface="Cambria"/>
              </a:rPr>
              <a:t>	</a:t>
            </a:r>
            <a:r>
              <a:rPr lang="en-US" sz="1550" i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50" i="1" u="sng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Hypothesis</a:t>
            </a:r>
            <a:r>
              <a:rPr lang="en-US" sz="1550" i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55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Transactions are more frequent during specific times of day,   	  	   like evenings or lunch hours.</a:t>
            </a:r>
            <a:endParaRPr lang="en-US" sz="1550" dirty="0">
              <a:solidFill>
                <a:schemeClr val="bg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372745">
              <a:lnSpc>
                <a:spcPct val="100000"/>
              </a:lnSpc>
              <a:spcBef>
                <a:spcPts val="1095"/>
              </a:spcBef>
            </a:pPr>
            <a:endParaRPr lang="en-US" sz="1500" dirty="0">
              <a:latin typeface="Cambria"/>
              <a:cs typeface="Cambria"/>
            </a:endParaRPr>
          </a:p>
          <a:p>
            <a:pPr marL="372745">
              <a:lnSpc>
                <a:spcPct val="100000"/>
              </a:lnSpc>
              <a:spcBef>
                <a:spcPts val="1095"/>
              </a:spcBef>
            </a:pPr>
            <a:endParaRPr lang="en-US" sz="1500" dirty="0">
              <a:latin typeface="Cambria"/>
              <a:cs typeface="Cambria"/>
            </a:endParaRPr>
          </a:p>
          <a:p>
            <a:pPr marL="372745">
              <a:lnSpc>
                <a:spcPct val="100000"/>
              </a:lnSpc>
              <a:spcBef>
                <a:spcPts val="1095"/>
              </a:spcBef>
            </a:pPr>
            <a:endParaRPr lang="en-US" sz="1500" dirty="0">
              <a:latin typeface="Cambria"/>
              <a:cs typeface="Cambria"/>
            </a:endParaRPr>
          </a:p>
          <a:p>
            <a:pPr marL="372745">
              <a:lnSpc>
                <a:spcPct val="100000"/>
              </a:lnSpc>
              <a:spcBef>
                <a:spcPts val="1095"/>
              </a:spcBef>
            </a:pPr>
            <a:endParaRPr lang="en-US" sz="15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28143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65" dirty="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Analysis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4696" y="1175208"/>
            <a:ext cx="8294607" cy="159889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29259" indent="-35877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pc="15" dirty="0"/>
              <a:t>Data</a:t>
            </a:r>
            <a:r>
              <a:rPr spc="50" dirty="0"/>
              <a:t> </a:t>
            </a:r>
            <a:r>
              <a:rPr spc="-40" dirty="0"/>
              <a:t>tables</a:t>
            </a:r>
            <a:r>
              <a:rPr spc="55" dirty="0"/>
              <a:t> </a:t>
            </a:r>
            <a:r>
              <a:rPr spc="-30" dirty="0"/>
              <a:t>downloaded</a:t>
            </a:r>
            <a:r>
              <a:rPr spc="55" dirty="0"/>
              <a:t> </a:t>
            </a:r>
            <a:r>
              <a:rPr spc="-20" dirty="0"/>
              <a:t>from</a:t>
            </a:r>
            <a:r>
              <a:rPr spc="55" dirty="0"/>
              <a:t> </a:t>
            </a:r>
            <a:r>
              <a:rPr lang="en-US" spc="-35" dirty="0"/>
              <a:t>kaggle</a:t>
            </a:r>
            <a:r>
              <a:rPr spc="-35" dirty="0"/>
              <a:t>.com</a:t>
            </a:r>
            <a:r>
              <a:rPr spc="55" dirty="0"/>
              <a:t> </a:t>
            </a:r>
            <a:endParaRPr lang="en-US" spc="-35" dirty="0"/>
          </a:p>
          <a:p>
            <a:pPr marL="429259" indent="-38481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lang="en-US" spc="-30" dirty="0"/>
              <a:t>Formatted,</a:t>
            </a:r>
            <a:r>
              <a:rPr lang="en-US" spc="50" dirty="0"/>
              <a:t> </a:t>
            </a:r>
            <a:r>
              <a:rPr lang="en-US" spc="-15" dirty="0"/>
              <a:t>compiled,</a:t>
            </a:r>
            <a:r>
              <a:rPr lang="en-US" spc="50" dirty="0"/>
              <a:t> </a:t>
            </a:r>
            <a:r>
              <a:rPr lang="en-US" spc="-25" dirty="0"/>
              <a:t>and</a:t>
            </a:r>
            <a:r>
              <a:rPr lang="en-US" spc="50" dirty="0"/>
              <a:t> </a:t>
            </a:r>
            <a:r>
              <a:rPr lang="en-US" spc="-25" dirty="0"/>
              <a:t>cleaned</a:t>
            </a:r>
            <a:r>
              <a:rPr lang="en-US" spc="50" dirty="0"/>
              <a:t> </a:t>
            </a:r>
            <a:r>
              <a:rPr lang="en-US" spc="-5" dirty="0"/>
              <a:t>in</a:t>
            </a:r>
            <a:r>
              <a:rPr lang="en-US" spc="50" dirty="0"/>
              <a:t> </a:t>
            </a:r>
            <a:r>
              <a:rPr lang="en-US" spc="-20" dirty="0"/>
              <a:t>one</a:t>
            </a:r>
            <a:r>
              <a:rPr lang="en-US" spc="50" dirty="0"/>
              <a:t> </a:t>
            </a:r>
            <a:r>
              <a:rPr lang="en-US" spc="-25" dirty="0"/>
              <a:t>single</a:t>
            </a:r>
            <a:r>
              <a:rPr lang="en-US" spc="50" dirty="0"/>
              <a:t> </a:t>
            </a:r>
            <a:r>
              <a:rPr lang="en-US" spc="-45" dirty="0"/>
              <a:t>dataset</a:t>
            </a:r>
          </a:p>
          <a:p>
            <a:pPr marL="429259" marR="5080" indent="-376555">
              <a:lnSpc>
                <a:spcPct val="114999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spc="15" dirty="0"/>
              <a:t>The</a:t>
            </a:r>
            <a:r>
              <a:rPr spc="60" dirty="0"/>
              <a:t> </a:t>
            </a:r>
            <a:r>
              <a:rPr lang="en-US" spc="-15" dirty="0"/>
              <a:t>columns</a:t>
            </a:r>
            <a:r>
              <a:rPr lang="en-US" spc="60" dirty="0"/>
              <a:t> </a:t>
            </a:r>
            <a:r>
              <a:rPr lang="en-US" dirty="0"/>
              <a:t>transaction amounts, times, item names, and types of transactions </a:t>
            </a:r>
            <a:r>
              <a:rPr lang="en-US" spc="-25" dirty="0"/>
              <a:t>will </a:t>
            </a:r>
            <a:r>
              <a:rPr lang="en-US" spc="-380" dirty="0"/>
              <a:t> </a:t>
            </a:r>
            <a:r>
              <a:rPr lang="en-US" spc="-40" dirty="0"/>
              <a:t>be</a:t>
            </a:r>
            <a:r>
              <a:rPr lang="en-US" spc="45" dirty="0"/>
              <a:t> </a:t>
            </a:r>
            <a:r>
              <a:rPr lang="en-US" spc="-35" dirty="0"/>
              <a:t>considered</a:t>
            </a:r>
            <a:r>
              <a:rPr lang="en-US" spc="50" dirty="0"/>
              <a:t> </a:t>
            </a:r>
            <a:r>
              <a:rPr lang="en-US" spc="-15" dirty="0"/>
              <a:t>to</a:t>
            </a:r>
            <a:r>
              <a:rPr lang="en-US" spc="50" dirty="0"/>
              <a:t> </a:t>
            </a:r>
            <a:r>
              <a:rPr lang="en-US" spc="-60" dirty="0"/>
              <a:t>answer</a:t>
            </a:r>
            <a:r>
              <a:rPr lang="en-US" spc="50" dirty="0"/>
              <a:t> </a:t>
            </a:r>
            <a:r>
              <a:rPr lang="en-US" spc="-25" dirty="0"/>
              <a:t>our</a:t>
            </a:r>
            <a:r>
              <a:rPr lang="en-US" spc="50" dirty="0"/>
              <a:t> </a:t>
            </a:r>
            <a:r>
              <a:rPr lang="en-US" spc="-35" dirty="0"/>
              <a:t>questions</a:t>
            </a:r>
          </a:p>
          <a:p>
            <a:pPr marL="429259" indent="-38608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lang="en-US" spc="-20" dirty="0"/>
              <a:t>Statistical</a:t>
            </a:r>
            <a:r>
              <a:rPr lang="en-US" spc="55" dirty="0"/>
              <a:t> </a:t>
            </a:r>
            <a:r>
              <a:rPr lang="en-US" spc="-35" dirty="0"/>
              <a:t>inference</a:t>
            </a:r>
            <a:r>
              <a:rPr lang="en-US" spc="55" dirty="0"/>
              <a:t> </a:t>
            </a:r>
            <a:r>
              <a:rPr lang="en-US" spc="-25" dirty="0"/>
              <a:t>and</a:t>
            </a:r>
            <a:r>
              <a:rPr lang="en-US" spc="60" dirty="0"/>
              <a:t> </a:t>
            </a:r>
            <a:r>
              <a:rPr lang="en-US" spc="-25" dirty="0"/>
              <a:t>graphical</a:t>
            </a:r>
            <a:r>
              <a:rPr lang="en-US" spc="55" dirty="0"/>
              <a:t> </a:t>
            </a:r>
            <a:r>
              <a:rPr lang="en-US" spc="-25" dirty="0"/>
              <a:t>visualization</a:t>
            </a:r>
            <a:r>
              <a:rPr lang="en-US" spc="55" dirty="0"/>
              <a:t> </a:t>
            </a:r>
            <a:r>
              <a:rPr lang="en-US" spc="-25" dirty="0"/>
              <a:t>will</a:t>
            </a:r>
            <a:r>
              <a:rPr lang="en-US" spc="60" dirty="0"/>
              <a:t> </a:t>
            </a:r>
            <a:r>
              <a:rPr lang="en-US" spc="-40" dirty="0"/>
              <a:t>be</a:t>
            </a:r>
            <a:r>
              <a:rPr lang="en-US" spc="55" dirty="0"/>
              <a:t> </a:t>
            </a:r>
            <a:r>
              <a:rPr lang="en-US" spc="-25" dirty="0"/>
              <a:t>employed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25863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echnical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40" dirty="0">
                <a:solidFill>
                  <a:srgbClr val="FFFFFF"/>
                </a:solidFill>
                <a:latin typeface="Trebuchet MS"/>
                <a:cs typeface="Trebuchet MS"/>
              </a:rPr>
              <a:t>challen</a:t>
            </a:r>
            <a:r>
              <a:rPr sz="2700" spc="-2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1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420" y="1175208"/>
            <a:ext cx="8114030" cy="2540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marR="39370" indent="-35877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6875" algn="l"/>
                <a:tab pos="397510" algn="l"/>
              </a:tabLst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Cleaning: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Addressing missing values, inconsistent formats, and correcting data entry errors to ensure reliable analysis.</a:t>
            </a:r>
          </a:p>
          <a:p>
            <a:pPr marL="396875" marR="5080" indent="-384810">
              <a:lnSpc>
                <a:spcPct val="114999"/>
              </a:lnSpc>
              <a:buAutoNum type="arabicPeriod"/>
              <a:tabLst>
                <a:tab pos="396875" algn="l"/>
                <a:tab pos="397510" algn="l"/>
              </a:tabLst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Transformation: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Converting dates to a consistent format and aggregating data for meaningful time-based analysis.</a:t>
            </a:r>
          </a:p>
          <a:p>
            <a:pPr marL="396875" marR="5080" indent="-384810">
              <a:lnSpc>
                <a:spcPct val="114999"/>
              </a:lnSpc>
              <a:buAutoNum type="arabicPeriod"/>
              <a:tabLst>
                <a:tab pos="396875" algn="l"/>
                <a:tab pos="397510" algn="l"/>
              </a:tabLst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Visualization Integration: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Ensuring that visualizations accurately reflect the data and effectively communicate insights.</a:t>
            </a:r>
          </a:p>
          <a:p>
            <a:pPr marL="396875" marR="5080" indent="-384810">
              <a:lnSpc>
                <a:spcPct val="114999"/>
              </a:lnSpc>
              <a:buAutoNum type="arabicPeriod"/>
              <a:tabLst>
                <a:tab pos="396875" algn="l"/>
                <a:tab pos="397510" algn="l"/>
              </a:tabLst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Handling Time Series Data: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Managing and analyzing trends over time, dealing with seasonality and irregularities in the data.</a:t>
            </a:r>
            <a:endParaRPr lang="en-US" sz="1700" dirty="0">
              <a:solidFill>
                <a:schemeClr val="bg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4333"/>
            <a:ext cx="55588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solidFill>
                  <a:schemeClr val="bg1"/>
                </a:solidFill>
                <a:latin typeface="Trebuchet MS" panose="020B0603020202020204" pitchFamily="34" charset="0"/>
                <a:ea typeface="Cambria" panose="02040503050406030204" pitchFamily="18" charset="0"/>
                <a:cs typeface="Trebuchet MS"/>
              </a:rPr>
              <a:t>Transaction Analysis and Insights</a:t>
            </a:r>
            <a:endParaRPr sz="2700" dirty="0">
              <a:solidFill>
                <a:schemeClr val="bg1"/>
              </a:solidFill>
              <a:latin typeface="Trebuchet MS" panose="020B0603020202020204" pitchFamily="34" charset="0"/>
              <a:ea typeface="Cambria" panose="02040503050406030204" pitchFamily="18" charset="0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3860755"/>
            <a:ext cx="8606875" cy="114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Cash Dominance: Cash transactions are the most common, making up nearly half of all transactions Online Transactions: Online transactions also constitute a large portion, indicating a strong preference for digital payments.</a:t>
            </a:r>
          </a:p>
          <a:p>
            <a:pPr marL="12700" marR="5080">
              <a:lnSpc>
                <a:spcPct val="115999"/>
              </a:lnSpc>
              <a:spcBef>
                <a:spcPts val="95"/>
              </a:spcBef>
            </a:pPr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F279D-3E33-4786-84C7-9CC2CDDA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48436"/>
            <a:ext cx="5252227" cy="2590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3910533"/>
            <a:ext cx="8205470" cy="57195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Fast food items dominate sales, nearly 70% of total transactions, while beverages account for the remaining 30%.</a:t>
            </a:r>
            <a:endParaRPr sz="1800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3ACED-695D-4397-8334-7BB201FEA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42950"/>
            <a:ext cx="5290499" cy="2727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3714750"/>
            <a:ext cx="7696200" cy="62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Cold coffee and Sugarcane juice are the top-selling items, followed by Sandwiches,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Panipuri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Frankie, and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Alupuri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sz="1800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71653-1605-4AD9-975C-0CF687A4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750"/>
            <a:ext cx="6017577" cy="30510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638550"/>
            <a:ext cx="8153400" cy="11323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first chart illustrates that transaction activity peaks during Night and Afternoon, with significant activity also observed in the Evening.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graph shows the variability in transaction amounts from May 2022 to March 2023, highlighting periods of high activity and volatility.</a:t>
            </a:r>
            <a:endParaRPr sz="1000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67F776-C2BB-40E4-9BC2-7CA89327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8150"/>
            <a:ext cx="3521980" cy="2794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1218-5F48-45A8-998F-C54AC0845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38150"/>
            <a:ext cx="4648200" cy="2794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751</Words>
  <Application>Microsoft Office PowerPoint</Application>
  <PresentationFormat>On-screen Show (16:9)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Trebuchet MS</vt:lpstr>
      <vt:lpstr>Office Theme</vt:lpstr>
      <vt:lpstr>   Restaurant Sales</vt:lpstr>
      <vt:lpstr> 1. Questions &amp; hypothesis</vt:lpstr>
      <vt:lpstr>Questions &amp; hypothesis</vt:lpstr>
      <vt:lpstr>Approach and Analysis</vt:lpstr>
      <vt:lpstr>Technical challenges</vt:lpstr>
      <vt:lpstr>Transaction Analysis and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REPORT.pptx</dc:title>
  <dc:creator>Om Kale</dc:creator>
  <cp:lastModifiedBy>kaleom292@gmail.com</cp:lastModifiedBy>
  <cp:revision>17</cp:revision>
  <dcterms:created xsi:type="dcterms:W3CDTF">2024-09-05T11:48:20Z</dcterms:created>
  <dcterms:modified xsi:type="dcterms:W3CDTF">2024-09-06T15:23:54Z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