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1811" y="395664"/>
            <a:ext cx="7418705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9251950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1340" y="3515988"/>
            <a:ext cx="12532360" cy="557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497" y="4953521"/>
            <a:ext cx="11381105" cy="1402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930">
              <a:lnSpc>
                <a:spcPts val="10820"/>
              </a:lnSpc>
              <a:spcBef>
                <a:spcPts val="135"/>
              </a:spcBef>
            </a:pPr>
            <a:r>
              <a:rPr lang="en-IN" spc="585" dirty="0"/>
              <a:t>Web</a:t>
            </a:r>
            <a:r>
              <a:rPr lang="en-IN" spc="-520" dirty="0"/>
              <a:t> </a:t>
            </a:r>
            <a:r>
              <a:rPr lang="en-IN" spc="120" dirty="0"/>
              <a:t>Development</a:t>
            </a:r>
            <a:endParaRPr sz="6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5173" y="4814378"/>
            <a:ext cx="42138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5" dirty="0"/>
              <a:t>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Hello,</a:t>
            </a:r>
            <a:r>
              <a:rPr spc="-465" dirty="0"/>
              <a:t> </a:t>
            </a:r>
            <a:r>
              <a:rPr spc="36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112" y="5819583"/>
            <a:ext cx="9524365" cy="968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print("Hello,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10" dirty="0">
                <a:solidFill>
                  <a:srgbClr val="FFFFFF"/>
                </a:solidFill>
                <a:latin typeface="Consolas"/>
                <a:cs typeface="Consolas"/>
              </a:rPr>
              <a:t>world!")</a:t>
            </a:r>
            <a:endParaRPr sz="6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112" y="3976707"/>
            <a:ext cx="5207000" cy="4653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320"/>
              </a:lnSpc>
              <a:spcBef>
                <a:spcPts val="130"/>
              </a:spcBef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25" dirty="0">
                <a:solidFill>
                  <a:srgbClr val="FFFFFF"/>
                </a:solidFill>
                <a:latin typeface="Consolas"/>
                <a:cs typeface="Consolas"/>
              </a:rPr>
              <a:t>28</a:t>
            </a:r>
            <a:endParaRPr sz="6150">
              <a:latin typeface="Consolas"/>
              <a:cs typeface="Consolas"/>
            </a:endParaRPr>
          </a:p>
          <a:p>
            <a:pPr marL="12700">
              <a:lnSpc>
                <a:spcPts val="7255"/>
              </a:lnSpc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25" dirty="0">
                <a:solidFill>
                  <a:srgbClr val="FFFFFF"/>
                </a:solidFill>
                <a:latin typeface="Consolas"/>
                <a:cs typeface="Consolas"/>
              </a:rPr>
              <a:t>1.5</a:t>
            </a:r>
            <a:endParaRPr sz="6150">
              <a:latin typeface="Consolas"/>
              <a:cs typeface="Consolas"/>
            </a:endParaRPr>
          </a:p>
          <a:p>
            <a:pPr marL="12700">
              <a:lnSpc>
                <a:spcPts val="7255"/>
              </a:lnSpc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10" dirty="0">
                <a:solidFill>
                  <a:srgbClr val="FFFFFF"/>
                </a:solidFill>
                <a:latin typeface="Consolas"/>
                <a:cs typeface="Consolas"/>
              </a:rPr>
              <a:t>"Hello!"</a:t>
            </a:r>
            <a:endParaRPr sz="6150">
              <a:latin typeface="Consolas"/>
              <a:cs typeface="Consolas"/>
            </a:endParaRPr>
          </a:p>
          <a:p>
            <a:pPr marL="12700">
              <a:lnSpc>
                <a:spcPts val="7255"/>
              </a:lnSpc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d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20" dirty="0">
                <a:solidFill>
                  <a:srgbClr val="FFFFFF"/>
                </a:solidFill>
                <a:latin typeface="Consolas"/>
                <a:cs typeface="Consolas"/>
              </a:rPr>
              <a:t>True</a:t>
            </a:r>
            <a:endParaRPr sz="6150">
              <a:latin typeface="Consolas"/>
              <a:cs typeface="Consolas"/>
            </a:endParaRPr>
          </a:p>
          <a:p>
            <a:pPr marL="12700">
              <a:lnSpc>
                <a:spcPts val="7320"/>
              </a:lnSpc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20" dirty="0">
                <a:solidFill>
                  <a:srgbClr val="FFFFFF"/>
                </a:solidFill>
                <a:latin typeface="Consolas"/>
                <a:cs typeface="Consolas"/>
              </a:rPr>
              <a:t>None</a:t>
            </a:r>
            <a:endParaRPr sz="6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4062" y="4191488"/>
          <a:ext cx="9486900" cy="446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805">
                <a:tc>
                  <a:txBody>
                    <a:bodyPr/>
                    <a:lstStyle/>
                    <a:p>
                      <a:pPr marL="31750">
                        <a:lnSpc>
                          <a:spcPts val="5820"/>
                        </a:lnSpc>
                      </a:pPr>
                      <a:r>
                        <a:rPr sz="61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6150" spc="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615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5820"/>
                        </a:lnSpc>
                      </a:pPr>
                      <a:r>
                        <a:rPr sz="615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5820"/>
                        </a:lnSpc>
                      </a:pPr>
                      <a:r>
                        <a:rPr sz="6150" spc="-25" dirty="0">
                          <a:solidFill>
                            <a:srgbClr val="A9A9A9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 marL="31750">
                        <a:lnSpc>
                          <a:spcPts val="6360"/>
                        </a:lnSpc>
                      </a:pPr>
                      <a:r>
                        <a:rPr sz="61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6150" spc="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615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6360"/>
                        </a:lnSpc>
                      </a:pPr>
                      <a:r>
                        <a:rPr sz="615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1.5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6360"/>
                        </a:lnSpc>
                      </a:pPr>
                      <a:r>
                        <a:rPr sz="6150" spc="-10" dirty="0">
                          <a:solidFill>
                            <a:srgbClr val="A9A9A9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 marL="31750">
                        <a:lnSpc>
                          <a:spcPts val="6360"/>
                        </a:lnSpc>
                      </a:pPr>
                      <a:r>
                        <a:rPr sz="61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6150" spc="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615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6360"/>
                        </a:lnSpc>
                      </a:pPr>
                      <a:r>
                        <a:rPr sz="615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"Hello!"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6360"/>
                        </a:lnSpc>
                      </a:pPr>
                      <a:r>
                        <a:rPr sz="6150" spc="-25" dirty="0">
                          <a:solidFill>
                            <a:srgbClr val="A9A9A9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 marL="31750">
                        <a:lnSpc>
                          <a:spcPts val="6360"/>
                        </a:lnSpc>
                      </a:pPr>
                      <a:r>
                        <a:rPr sz="61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6150" spc="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615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6360"/>
                        </a:lnSpc>
                      </a:pPr>
                      <a:r>
                        <a:rPr sz="61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6360"/>
                        </a:lnSpc>
                      </a:pPr>
                      <a:r>
                        <a:rPr sz="6150" spc="-20" dirty="0">
                          <a:solidFill>
                            <a:srgbClr val="A9A9A9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805">
                <a:tc>
                  <a:txBody>
                    <a:bodyPr/>
                    <a:lstStyle/>
                    <a:p>
                      <a:pPr marL="31750">
                        <a:lnSpc>
                          <a:spcPts val="6360"/>
                        </a:lnSpc>
                      </a:pPr>
                      <a:r>
                        <a:rPr sz="61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6150" spc="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615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6360"/>
                        </a:lnSpc>
                      </a:pPr>
                      <a:r>
                        <a:rPr sz="61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6360"/>
                        </a:lnSpc>
                      </a:pPr>
                      <a:r>
                        <a:rPr sz="6150" spc="-10" dirty="0">
                          <a:solidFill>
                            <a:srgbClr val="A9A9A9"/>
                          </a:solidFill>
                          <a:latin typeface="Consolas"/>
                          <a:cs typeface="Consolas"/>
                        </a:rPr>
                        <a:t>NoneType</a:t>
                      </a:r>
                      <a:endParaRPr sz="61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811" y="395664"/>
            <a:ext cx="311848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05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99" y="4584018"/>
            <a:ext cx="9956165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input("Name: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25" dirty="0">
                <a:solidFill>
                  <a:srgbClr val="FFFFFF"/>
                </a:solidFill>
                <a:latin typeface="Consolas"/>
                <a:cs typeface="Consolas"/>
              </a:rPr>
              <a:t>") </a:t>
            </a:r>
            <a:r>
              <a:rPr sz="6150" dirty="0">
                <a:solidFill>
                  <a:srgbClr val="FFFFFF"/>
                </a:solidFill>
                <a:latin typeface="Consolas"/>
                <a:cs typeface="Consolas"/>
              </a:rPr>
              <a:t>print(f"Hello,</a:t>
            </a:r>
            <a:r>
              <a:rPr sz="615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150" spc="-10" dirty="0">
                <a:solidFill>
                  <a:srgbClr val="FFFFFF"/>
                </a:solidFill>
                <a:latin typeface="Consolas"/>
                <a:cs typeface="Consolas"/>
              </a:rPr>
              <a:t>{name}")</a:t>
            </a:r>
            <a:endParaRPr sz="6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5" dirty="0"/>
              <a:t>Conditions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9545">
              <a:lnSpc>
                <a:spcPts val="7320"/>
              </a:lnSpc>
              <a:spcBef>
                <a:spcPts val="130"/>
              </a:spcBef>
            </a:pPr>
            <a:r>
              <a:rPr sz="6150" dirty="0">
                <a:latin typeface="Consolas"/>
                <a:cs typeface="Consolas"/>
              </a:rPr>
              <a:t>if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x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&gt;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spc="-25" dirty="0">
                <a:latin typeface="Consolas"/>
                <a:cs typeface="Consolas"/>
              </a:rPr>
              <a:t>0:</a:t>
            </a:r>
            <a:endParaRPr sz="6150">
              <a:latin typeface="Consolas"/>
              <a:cs typeface="Consolas"/>
            </a:endParaRPr>
          </a:p>
          <a:p>
            <a:pPr marL="169545" marR="5080" indent="1726564">
              <a:lnSpc>
                <a:spcPts val="7259"/>
              </a:lnSpc>
              <a:spcBef>
                <a:spcPts val="280"/>
              </a:spcBef>
            </a:pPr>
            <a:r>
              <a:rPr sz="6150" dirty="0">
                <a:latin typeface="Consolas"/>
                <a:cs typeface="Consolas"/>
              </a:rPr>
              <a:t>print("x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is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spc="-10" dirty="0">
                <a:latin typeface="Consolas"/>
                <a:cs typeface="Consolas"/>
              </a:rPr>
              <a:t>positive") </a:t>
            </a:r>
            <a:r>
              <a:rPr sz="6150" dirty="0">
                <a:latin typeface="Consolas"/>
                <a:cs typeface="Consolas"/>
              </a:rPr>
              <a:t>elif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x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&lt;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spc="-25" dirty="0">
                <a:latin typeface="Consolas"/>
                <a:cs typeface="Consolas"/>
              </a:rPr>
              <a:t>0:</a:t>
            </a:r>
            <a:endParaRPr sz="6150">
              <a:latin typeface="Consolas"/>
              <a:cs typeface="Consolas"/>
            </a:endParaRPr>
          </a:p>
          <a:p>
            <a:pPr marL="1896110">
              <a:lnSpc>
                <a:spcPts val="6965"/>
              </a:lnSpc>
            </a:pPr>
            <a:r>
              <a:rPr sz="6150" dirty="0">
                <a:latin typeface="Consolas"/>
                <a:cs typeface="Consolas"/>
              </a:rPr>
              <a:t>print("x</a:t>
            </a:r>
            <a:r>
              <a:rPr sz="6150" spc="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is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spc="-10" dirty="0">
                <a:latin typeface="Consolas"/>
                <a:cs typeface="Consolas"/>
              </a:rPr>
              <a:t>negative")</a:t>
            </a:r>
            <a:endParaRPr sz="6150">
              <a:latin typeface="Consolas"/>
              <a:cs typeface="Consolas"/>
            </a:endParaRPr>
          </a:p>
          <a:p>
            <a:pPr marL="169545">
              <a:lnSpc>
                <a:spcPts val="7255"/>
              </a:lnSpc>
            </a:pPr>
            <a:r>
              <a:rPr sz="6150" spc="-10" dirty="0">
                <a:latin typeface="Consolas"/>
                <a:cs typeface="Consolas"/>
              </a:rPr>
              <a:t>else:</a:t>
            </a:r>
            <a:endParaRPr sz="6150">
              <a:latin typeface="Consolas"/>
              <a:cs typeface="Consolas"/>
            </a:endParaRPr>
          </a:p>
          <a:p>
            <a:pPr marL="1896110">
              <a:lnSpc>
                <a:spcPts val="7320"/>
              </a:lnSpc>
            </a:pPr>
            <a:r>
              <a:rPr sz="6150" dirty="0">
                <a:latin typeface="Consolas"/>
                <a:cs typeface="Consolas"/>
              </a:rPr>
              <a:t>print("x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dirty="0">
                <a:latin typeface="Consolas"/>
                <a:cs typeface="Consolas"/>
              </a:rPr>
              <a:t>is</a:t>
            </a:r>
            <a:r>
              <a:rPr sz="6150" spc="15" dirty="0">
                <a:latin typeface="Consolas"/>
                <a:cs typeface="Consolas"/>
              </a:rPr>
              <a:t> </a:t>
            </a:r>
            <a:r>
              <a:rPr sz="6150" spc="-25" dirty="0">
                <a:latin typeface="Consolas"/>
                <a:cs typeface="Consolas"/>
              </a:rPr>
              <a:t>0")</a:t>
            </a:r>
            <a:endParaRPr sz="6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46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"/>
              </a:spcBef>
            </a:pPr>
            <a:r>
              <a:rPr sz="6150" dirty="0">
                <a:latin typeface="Consolas"/>
                <a:cs typeface="Consolas"/>
              </a:rPr>
              <a:t>list</a:t>
            </a:r>
            <a:r>
              <a:rPr sz="6150" spc="30" dirty="0">
                <a:latin typeface="Consolas"/>
                <a:cs typeface="Consolas"/>
              </a:rPr>
              <a:t> </a:t>
            </a:r>
            <a:r>
              <a:rPr sz="6150" spc="470" dirty="0"/>
              <a:t>-</a:t>
            </a:r>
            <a:r>
              <a:rPr sz="6150" spc="150" dirty="0"/>
              <a:t> </a:t>
            </a:r>
            <a:r>
              <a:rPr spc="215" dirty="0"/>
              <a:t>sequence</a:t>
            </a:r>
            <a:r>
              <a:rPr spc="114" dirty="0"/>
              <a:t> </a:t>
            </a:r>
            <a:r>
              <a:rPr spc="409" dirty="0"/>
              <a:t>of</a:t>
            </a:r>
            <a:r>
              <a:rPr spc="110" dirty="0"/>
              <a:t> </a:t>
            </a:r>
            <a:r>
              <a:rPr spc="325" dirty="0"/>
              <a:t>mutable</a:t>
            </a:r>
            <a:r>
              <a:rPr spc="114" dirty="0"/>
              <a:t> </a:t>
            </a:r>
            <a:r>
              <a:rPr spc="130" dirty="0"/>
              <a:t>values </a:t>
            </a:r>
            <a:r>
              <a:rPr sz="6150" dirty="0">
                <a:latin typeface="Consolas"/>
                <a:cs typeface="Consolas"/>
              </a:rPr>
              <a:t>tuple</a:t>
            </a:r>
            <a:r>
              <a:rPr sz="6150" spc="40" dirty="0">
                <a:latin typeface="Consolas"/>
                <a:cs typeface="Consolas"/>
              </a:rPr>
              <a:t> </a:t>
            </a:r>
            <a:r>
              <a:rPr sz="6150" spc="470" dirty="0"/>
              <a:t>-</a:t>
            </a:r>
            <a:r>
              <a:rPr sz="6150" spc="160" dirty="0"/>
              <a:t> </a:t>
            </a:r>
            <a:r>
              <a:rPr spc="215" dirty="0"/>
              <a:t>sequence</a:t>
            </a:r>
            <a:r>
              <a:rPr spc="114" dirty="0"/>
              <a:t> </a:t>
            </a:r>
            <a:r>
              <a:rPr spc="409" dirty="0"/>
              <a:t>of</a:t>
            </a:r>
            <a:r>
              <a:rPr spc="114" dirty="0"/>
              <a:t> </a:t>
            </a:r>
            <a:r>
              <a:rPr spc="325" dirty="0"/>
              <a:t>immutable</a:t>
            </a:r>
            <a:r>
              <a:rPr spc="114" dirty="0"/>
              <a:t> </a:t>
            </a:r>
            <a:r>
              <a:rPr spc="130" dirty="0"/>
              <a:t>values </a:t>
            </a:r>
            <a:r>
              <a:rPr sz="6150" dirty="0">
                <a:latin typeface="Consolas"/>
                <a:cs typeface="Consolas"/>
              </a:rPr>
              <a:t>set</a:t>
            </a:r>
            <a:r>
              <a:rPr sz="6150" spc="25" dirty="0">
                <a:latin typeface="Consolas"/>
                <a:cs typeface="Consolas"/>
              </a:rPr>
              <a:t> </a:t>
            </a:r>
            <a:r>
              <a:rPr sz="6150" spc="470" dirty="0"/>
              <a:t>-</a:t>
            </a:r>
            <a:r>
              <a:rPr sz="6150" spc="150" dirty="0"/>
              <a:t> </a:t>
            </a:r>
            <a:r>
              <a:rPr spc="280" dirty="0"/>
              <a:t>collection</a:t>
            </a:r>
            <a:r>
              <a:rPr spc="110" dirty="0"/>
              <a:t> </a:t>
            </a:r>
            <a:r>
              <a:rPr spc="409" dirty="0"/>
              <a:t>of</a:t>
            </a:r>
            <a:r>
              <a:rPr spc="110" dirty="0"/>
              <a:t> </a:t>
            </a:r>
            <a:r>
              <a:rPr spc="245" dirty="0"/>
              <a:t>unique</a:t>
            </a:r>
            <a:r>
              <a:rPr spc="110" dirty="0"/>
              <a:t> </a:t>
            </a:r>
            <a:r>
              <a:rPr spc="130" dirty="0"/>
              <a:t>values</a:t>
            </a:r>
            <a:endParaRPr sz="6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6150" dirty="0">
                <a:latin typeface="Consolas"/>
                <a:cs typeface="Consolas"/>
              </a:rPr>
              <a:t>dict</a:t>
            </a:r>
            <a:r>
              <a:rPr sz="6150" spc="25" dirty="0">
                <a:latin typeface="Consolas"/>
                <a:cs typeface="Consolas"/>
              </a:rPr>
              <a:t> </a:t>
            </a:r>
            <a:r>
              <a:rPr sz="6150" spc="470" dirty="0"/>
              <a:t>-</a:t>
            </a:r>
            <a:r>
              <a:rPr sz="6150" spc="155" dirty="0"/>
              <a:t> </a:t>
            </a:r>
            <a:r>
              <a:rPr spc="280" dirty="0"/>
              <a:t>collection</a:t>
            </a:r>
            <a:r>
              <a:rPr spc="110" dirty="0"/>
              <a:t> </a:t>
            </a:r>
            <a:r>
              <a:rPr spc="409" dirty="0"/>
              <a:t>of</a:t>
            </a:r>
            <a:r>
              <a:rPr spc="110" dirty="0"/>
              <a:t> </a:t>
            </a:r>
            <a:r>
              <a:rPr spc="195" dirty="0"/>
              <a:t>key-</a:t>
            </a:r>
            <a:r>
              <a:rPr spc="165" dirty="0"/>
              <a:t>value</a:t>
            </a:r>
            <a:r>
              <a:rPr spc="110" dirty="0"/>
              <a:t> </a:t>
            </a:r>
            <a:r>
              <a:rPr spc="180" dirty="0"/>
              <a:t>pairs</a:t>
            </a:r>
            <a:endParaRPr sz="6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6150" spc="-25" dirty="0">
                <a:latin typeface="Consolas"/>
                <a:cs typeface="Consolas"/>
              </a:rPr>
              <a:t>...</a:t>
            </a:r>
            <a:endParaRPr sz="6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497" y="4953521"/>
            <a:ext cx="11381105" cy="1402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930">
              <a:lnSpc>
                <a:spcPts val="10820"/>
              </a:lnSpc>
              <a:spcBef>
                <a:spcPts val="135"/>
              </a:spcBef>
            </a:pPr>
            <a:r>
              <a:rPr lang="en-IN" spc="585" dirty="0"/>
              <a:t>Web</a:t>
            </a:r>
            <a:r>
              <a:rPr lang="en-IN" spc="-520" dirty="0"/>
              <a:t> </a:t>
            </a:r>
            <a:r>
              <a:rPr lang="en-IN" spc="120" dirty="0"/>
              <a:t>Development</a:t>
            </a:r>
            <a:endParaRPr sz="6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130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Consolas</vt:lpstr>
      <vt:lpstr>Verdana</vt:lpstr>
      <vt:lpstr>Office Theme</vt:lpstr>
      <vt:lpstr>Web Development</vt:lpstr>
      <vt:lpstr>Python</vt:lpstr>
      <vt:lpstr>Hello, World</vt:lpstr>
      <vt:lpstr>Variables</vt:lpstr>
      <vt:lpstr>Types</vt:lpstr>
      <vt:lpstr>PowerPoint Presentation</vt:lpstr>
      <vt:lpstr>Conditions</vt:lpstr>
      <vt:lpstr>Data Structures</vt:lpstr>
      <vt:lpstr>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cp:lastModifiedBy>Om Mishra</cp:lastModifiedBy>
  <cp:revision>2</cp:revision>
  <dcterms:created xsi:type="dcterms:W3CDTF">2024-03-12T23:13:22Z</dcterms:created>
  <dcterms:modified xsi:type="dcterms:W3CDTF">2024-03-12T23:26:16Z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Keynote</vt:lpwstr>
  </property>
  <property fmtid="{D5CDD505-2E9C-101B-9397-08002B2CF9AE}" pid="4" name="LastSaved">
    <vt:filetime>2024-03-12T00:00:00Z</vt:filetime>
  </property>
  <property fmtid="{D5CDD505-2E9C-101B-9397-08002B2CF9AE}" pid="5" name="Producer">
    <vt:lpwstr>macOS Version 10.15.3 (Build 19D62e) Quartz PDFContext</vt:lpwstr>
  </property>
</Properties>
</file>