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DE0-1228-4B5B-A35D-D8036743A7A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5967-4E23-4A56-89B9-36CD2C4C0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54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DE0-1228-4B5B-A35D-D8036743A7A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5967-4E23-4A56-89B9-36CD2C4C0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74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DE0-1228-4B5B-A35D-D8036743A7A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5967-4E23-4A56-89B9-36CD2C4C0D4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2304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DE0-1228-4B5B-A35D-D8036743A7A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5967-4E23-4A56-89B9-36CD2C4C0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92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DE0-1228-4B5B-A35D-D8036743A7A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5967-4E23-4A56-89B9-36CD2C4C0D4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428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DE0-1228-4B5B-A35D-D8036743A7A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5967-4E23-4A56-89B9-36CD2C4C0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23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DE0-1228-4B5B-A35D-D8036743A7A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5967-4E23-4A56-89B9-36CD2C4C0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730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DE0-1228-4B5B-A35D-D8036743A7A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5967-4E23-4A56-89B9-36CD2C4C0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726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DE0-1228-4B5B-A35D-D8036743A7A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F85967-4E23-4A56-89B9-36CD2C4C0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46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DE0-1228-4B5B-A35D-D8036743A7A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5967-4E23-4A56-89B9-36CD2C4C0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58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DE0-1228-4B5B-A35D-D8036743A7A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5967-4E23-4A56-89B9-36CD2C4C0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527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DE0-1228-4B5B-A35D-D8036743A7A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5967-4E23-4A56-89B9-36CD2C4C0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0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DE0-1228-4B5B-A35D-D8036743A7A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5967-4E23-4A56-89B9-36CD2C4C0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02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DE0-1228-4B5B-A35D-D8036743A7A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5967-4E23-4A56-89B9-36CD2C4C0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6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DE0-1228-4B5B-A35D-D8036743A7A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5967-4E23-4A56-89B9-36CD2C4C0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1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DE0-1228-4B5B-A35D-D8036743A7A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5967-4E23-4A56-89B9-36CD2C4C0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5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ADE0-1228-4B5B-A35D-D8036743A7A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85967-4E23-4A56-89B9-36CD2C4C0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6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ADE0-1228-4B5B-A35D-D8036743A7A9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F85967-4E23-4A56-89B9-36CD2C4C0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86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D:\UpGrad%20Material\Main%20Programme\Course%204-%20Data%20Analytics\Week%2032-(Mod%206)Storytelling%20Case%20Study%20Airbnb\Final%20Documents\Data%20Methodology%201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9AF3-B207-5677-D386-E510A5F07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269" y="923732"/>
            <a:ext cx="7911734" cy="2080726"/>
          </a:xfrm>
        </p:spPr>
        <p:txBody>
          <a:bodyPr/>
          <a:lstStyle/>
          <a:p>
            <a:pPr algn="ctr"/>
            <a:r>
              <a:rPr lang="en-IN" sz="4400" dirty="0">
                <a:highlight>
                  <a:srgbClr val="FFFF00"/>
                </a:highlight>
                <a:latin typeface="Algerian" panose="04020705040A02060702" pitchFamily="82" charset="0"/>
              </a:rPr>
              <a:t>Recommendations for a post- pandemic room rentals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3B7D8-A748-BE41-B38E-843CBD677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Om Shirke</a:t>
            </a:r>
          </a:p>
          <a:p>
            <a:r>
              <a:rPr lang="en-IN" dirty="0"/>
              <a:t>Adity Dwivedi</a:t>
            </a:r>
          </a:p>
          <a:p>
            <a:r>
              <a:rPr lang="en-IN" dirty="0"/>
              <a:t>Nikhil Singh </a:t>
            </a:r>
          </a:p>
        </p:txBody>
      </p:sp>
    </p:spTree>
    <p:extLst>
      <p:ext uri="{BB962C8B-B14F-4D97-AF65-F5344CB8AC3E}">
        <p14:creationId xmlns:p14="http://schemas.microsoft.com/office/powerpoint/2010/main" val="250960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F26F-257D-E3DE-8DCD-C0D5F008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28" y="77755"/>
            <a:ext cx="8596668" cy="1320800"/>
          </a:xfrm>
        </p:spPr>
        <p:txBody>
          <a:bodyPr/>
          <a:lstStyle/>
          <a:p>
            <a:r>
              <a:rPr lang="en-IN" dirty="0">
                <a:highlight>
                  <a:srgbClr val="FFFF00"/>
                </a:highlight>
                <a:latin typeface="Algerian" panose="04020705040A02060702" pitchFamily="82" charset="0"/>
              </a:rPr>
              <a:t>Appendix : DATA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9CEC-1C5C-D35F-FD0F-D1F346986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028" y="1255520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Used Tableau to create visualizations in order to derive actionable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Detailed methodology is given in the document below: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	</a:t>
            </a:r>
            <a:r>
              <a:rPr lang="en-IN" sz="2400" dirty="0">
                <a:hlinkClick r:id="rId2"/>
              </a:rPr>
              <a:t> Data Methodology 1.pdf</a:t>
            </a:r>
            <a:endParaRPr lang="en-I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53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BD72-56C8-BA61-212F-AFE2A3A5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40" y="156238"/>
            <a:ext cx="10080862" cy="870129"/>
          </a:xfrm>
        </p:spPr>
        <p:txBody>
          <a:bodyPr/>
          <a:lstStyle/>
          <a:p>
            <a:r>
              <a:rPr lang="en-IN" dirty="0">
                <a:highlight>
                  <a:srgbClr val="FFFF00"/>
                </a:highlight>
                <a:latin typeface="Algerian" panose="04020705040A02060702" pitchFamily="82" charset="0"/>
              </a:rPr>
              <a:t>Appendix: DATA ASSUMPTIONS: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9A84-9868-657A-CD9A-8A31066C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40" y="1050246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Null values in a few columns have no material impact on the null hypothesis.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The number of reviews attribute is considered as the popularity measure for consumer preference.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Since, actual reviews were not available (</a:t>
            </a:r>
            <a:r>
              <a:rPr lang="en-IN" sz="2400" dirty="0" err="1">
                <a:solidFill>
                  <a:schemeClr val="tx1"/>
                </a:solidFill>
              </a:rPr>
              <a:t>eg</a:t>
            </a:r>
            <a:r>
              <a:rPr lang="en-IN" sz="2400" dirty="0">
                <a:solidFill>
                  <a:schemeClr val="tx1"/>
                </a:solidFill>
              </a:rPr>
              <a:t>: good/bad/moderate), number of reviews was used as based criteria of preference for consumers in visualizations and analysis.</a:t>
            </a:r>
          </a:p>
        </p:txBody>
      </p:sp>
    </p:spTree>
    <p:extLst>
      <p:ext uri="{BB962C8B-B14F-4D97-AF65-F5344CB8AC3E}">
        <p14:creationId xmlns:p14="http://schemas.microsoft.com/office/powerpoint/2010/main" val="408032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C9FFF-9746-AFBD-FB7E-BA71D0CB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97" y="233576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highlight>
                  <a:srgbClr val="FFFF00"/>
                </a:highligh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3460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87302ED-2F93-463C-A7DE-902EF984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67" y="354564"/>
            <a:ext cx="8024327" cy="786881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highlight>
                  <a:srgbClr val="FFFF00"/>
                </a:highlight>
                <a:latin typeface="Algerian" panose="04020705040A02060702" pitchFamily="82" charset="0"/>
              </a:rPr>
              <a:t>AGENDA</a:t>
            </a:r>
            <a:r>
              <a:rPr lang="en-IN" dirty="0">
                <a:highlight>
                  <a:srgbClr val="FFFF00"/>
                </a:highlight>
                <a:latin typeface="Algerian" panose="04020705040A02060702" pitchFamily="82" charset="0"/>
              </a:rPr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2A2C6E-A6F9-0082-7903-AE6AFBDC7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6467" y="1141445"/>
            <a:ext cx="7704721" cy="503542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Objective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Background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Key Findings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Recommendations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Appendix: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Data Attributes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Data Methodology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tx1"/>
                </a:solidFill>
              </a:rPr>
              <a:t>Data Assumptions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76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418E35-2A9B-3F51-CF2E-6CACE9D0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715347"/>
          </a:xfrm>
        </p:spPr>
        <p:txBody>
          <a:bodyPr>
            <a:normAutofit fontScale="90000"/>
          </a:bodyPr>
          <a:lstStyle/>
          <a:p>
            <a:r>
              <a:rPr lang="en-IN" dirty="0">
                <a:highlight>
                  <a:srgbClr val="FFFF00"/>
                </a:highlight>
                <a:latin typeface="Algerian" panose="04020705040A02060702" pitchFamily="82" charset="0"/>
              </a:rPr>
              <a:t>OBJECTIVE: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2828C-950B-BD19-FFE0-8F8D13B35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400626"/>
            <a:ext cx="8485326" cy="500017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</a:rPr>
              <a:t>To perform in-depth analysis in order to improve our understanding of the house renting and accommodation market.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</a:rPr>
              <a:t>To identify the key areas of interest  for consumers to focus resources on strategically to increase revenue.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</a:rPr>
              <a:t>To provide actionable insights using past data to achieve our shared goal of being completely prepared for the post-pandemic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88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D61C-0591-36F5-B925-B9F27139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023257"/>
          </a:xfrm>
        </p:spPr>
        <p:txBody>
          <a:bodyPr>
            <a:normAutofit/>
          </a:bodyPr>
          <a:lstStyle/>
          <a:p>
            <a:r>
              <a:rPr lang="en-IN" sz="4000" dirty="0">
                <a:highlight>
                  <a:srgbClr val="FFFF00"/>
                </a:highlight>
                <a:latin typeface="Algerian" panose="04020705040A02060702" pitchFamily="82" charset="0"/>
              </a:rPr>
              <a:t>BACKGROUND: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80647-A0EB-8CDD-D407-ABF7C28C6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698171"/>
            <a:ext cx="8596668" cy="317240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Company revenue has seen a major drop in the past few months amongst the ongoing pandemic.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The number of consumers are predicted to increase, since the restrictions are being listed.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</a:rPr>
              <a:t>The focus and resources need to be shifted strategically in order to capitalize on this opportunity.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12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E53F3C-57E8-5C4D-8815-674FE4EE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86" y="158621"/>
            <a:ext cx="10103324" cy="802432"/>
          </a:xfrm>
        </p:spPr>
        <p:txBody>
          <a:bodyPr>
            <a:normAutofit/>
          </a:bodyPr>
          <a:lstStyle/>
          <a:p>
            <a:r>
              <a:rPr lang="en-IN" sz="4000" dirty="0">
                <a:highlight>
                  <a:srgbClr val="FFFF00"/>
                </a:highlight>
                <a:latin typeface="Algerian" panose="04020705040A02060702" pitchFamily="82" charset="0"/>
              </a:rPr>
              <a:t>AVAILABILITY OF POPULAR ROOM TYPES: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2F11D9-464F-467B-4B8E-B9AB195E0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755" y="1088229"/>
            <a:ext cx="6688930" cy="535104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80F289-5FB9-7EBD-F93F-EFB93167F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496" y="1396138"/>
            <a:ext cx="5098316" cy="490202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As the graph shows, the number of reviews per room type is highest for “Entire/apt”. Meaning, this room type is the most popular.(Bar Chart)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At the same time, the median of availability of the same room type out of 365 days is the lowest.(Line Graph)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Here we can observe, there is an almost inverse relationship between the popularity of a room type and it’s availability in a year.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B43109-56B6-CD53-D927-43AF54BF76CB}"/>
              </a:ext>
            </a:extLst>
          </p:cNvPr>
          <p:cNvSpPr/>
          <p:nvPr/>
        </p:nvSpPr>
        <p:spPr>
          <a:xfrm>
            <a:off x="164150" y="1396138"/>
            <a:ext cx="4986348" cy="40657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5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0413-F76D-E023-E412-1FE2E965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45" y="83975"/>
            <a:ext cx="11439382" cy="923731"/>
          </a:xfrm>
        </p:spPr>
        <p:txBody>
          <a:bodyPr>
            <a:noAutofit/>
          </a:bodyPr>
          <a:lstStyle/>
          <a:p>
            <a:r>
              <a:rPr lang="en-IN" sz="4000" dirty="0">
                <a:highlight>
                  <a:srgbClr val="FFFF00"/>
                </a:highlight>
                <a:latin typeface="Algerian" panose="04020705040A02060702" pitchFamily="82" charset="0"/>
              </a:rPr>
              <a:t>REVIEWS GIVEN FOR DIFFEENT PRICE-RANGE: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7D48FF-4F9F-E332-CBB7-9E3E03924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9725" y="1576873"/>
            <a:ext cx="6688510" cy="46559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3E1E7-D7BD-433A-8658-879D2A01F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568" y="1377477"/>
            <a:ext cx="5178542" cy="40529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The graph describes the trend for the average number of reviews given per price range bin.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We see a near perfect increasing curve in the price range from 0-20$ to 120-140$. Meaning, the consumer satisfaction increases steadily with the increase in cost, up to about 140$.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Any price range above that describes a constantly increasing and decreasing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61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D2E0-580E-E503-4E48-BC6B68CE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7" y="167951"/>
            <a:ext cx="12027157" cy="1082351"/>
          </a:xfrm>
        </p:spPr>
        <p:txBody>
          <a:bodyPr>
            <a:noAutofit/>
          </a:bodyPr>
          <a:lstStyle/>
          <a:p>
            <a:r>
              <a:rPr lang="en-IN" sz="3200" dirty="0">
                <a:highlight>
                  <a:srgbClr val="FFFF00"/>
                </a:highlight>
                <a:latin typeface="Algerian" panose="04020705040A02060702" pitchFamily="82" charset="0"/>
              </a:rPr>
              <a:t>No. OF ROOM RENTALS BASED ON THE No. OF MINIMUM NIGHTS OFFERED IN DIFFERENT NEIGHBOURHOODS: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64FB88-49A0-05F2-F072-591310861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4433" y="1418253"/>
            <a:ext cx="6817567" cy="490790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E6281-2560-4847-62BA-888F253E1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308" y="1511559"/>
            <a:ext cx="5103844" cy="4814596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The number of rooms rented according to the minimum nights offered follows a similar trend over all 5 neighbourhood groups.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The number of rooms rented are highest for minimum nights offered as  1 and 2 days and then go on decreasing as minimum nights increase in each neighbourhood.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</a:rPr>
              <a:t>We also observe, for each group, there is a small spike again when the minimum nights offered are 30-31. These are perhaps tenants that like to rent an apartment on a monthly basis.</a:t>
            </a:r>
          </a:p>
        </p:txBody>
      </p:sp>
    </p:spTree>
    <p:extLst>
      <p:ext uri="{BB962C8B-B14F-4D97-AF65-F5344CB8AC3E}">
        <p14:creationId xmlns:p14="http://schemas.microsoft.com/office/powerpoint/2010/main" val="366632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DCDAC2C-1446-1AB6-6B87-25B403C67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294" y="90543"/>
            <a:ext cx="9531047" cy="851850"/>
          </a:xfrm>
        </p:spPr>
        <p:txBody>
          <a:bodyPr/>
          <a:lstStyle/>
          <a:p>
            <a:pPr algn="l"/>
            <a:r>
              <a:rPr lang="en-IN" sz="4000" dirty="0">
                <a:highlight>
                  <a:srgbClr val="FFFF00"/>
                </a:highlight>
                <a:latin typeface="Algerian" panose="04020705040A02060702" pitchFamily="82" charset="0"/>
              </a:rPr>
              <a:t>RECOMMENDATIONS: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CED93F1-B425-B22C-A250-A65CA0D5D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294" y="1428931"/>
            <a:ext cx="9699000" cy="378688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Try and increase the number of days an entire room/apartment can be rented in a year. As this room type is the most popular, but, the availability throughout the year is quite low in NYC.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Focus on rooms having a price range of 120-140$, since, they are most preferred by consumers.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</a:rPr>
              <a:t>Focus on and maximize on rooms that offer a minimum stay of 1 and 2 days. Moreover, also try to acquire hosts that are ready to offer rooms for about a month for Tenants.</a:t>
            </a:r>
          </a:p>
        </p:txBody>
      </p:sp>
    </p:spTree>
    <p:extLst>
      <p:ext uri="{BB962C8B-B14F-4D97-AF65-F5344CB8AC3E}">
        <p14:creationId xmlns:p14="http://schemas.microsoft.com/office/powerpoint/2010/main" val="216321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9C32-FFAB-11A5-DA38-2D0CA643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04" y="140687"/>
            <a:ext cx="8596668" cy="764382"/>
          </a:xfrm>
        </p:spPr>
        <p:txBody>
          <a:bodyPr>
            <a:normAutofit/>
          </a:bodyPr>
          <a:lstStyle/>
          <a:p>
            <a:r>
              <a:rPr lang="en-IN" sz="4000" dirty="0">
                <a:highlight>
                  <a:srgbClr val="FFFF00"/>
                </a:highlight>
                <a:latin typeface="Algerian" panose="04020705040A02060702" pitchFamily="82" charset="0"/>
              </a:rPr>
              <a:t>Appendix: 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0D2C-CF32-B939-9008-F4846A9A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4810"/>
            <a:ext cx="11107230" cy="3880773"/>
          </a:xfrm>
        </p:spPr>
        <p:txBody>
          <a:bodyPr>
            <a:normAutofit fontScale="62500" lnSpcReduction="20000"/>
          </a:bodyPr>
          <a:lstStyle/>
          <a:p>
            <a:pPr>
              <a:buFont typeface="Trebuchet MS" panose="020B0603020202020204" pitchFamily="34" charset="0"/>
              <a:buChar char="●"/>
            </a:pPr>
            <a:r>
              <a:rPr lang="en-US" sz="4500" dirty="0">
                <a:solidFill>
                  <a:schemeClr val="tx1"/>
                </a:solidFill>
              </a:rPr>
              <a:t>Here is a snapshot of our data dictionary</a:t>
            </a:r>
            <a:r>
              <a:rPr lang="en-US" sz="380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800" dirty="0">
                <a:solidFill>
                  <a:schemeClr val="tx1"/>
                </a:solidFill>
              </a:rPr>
              <a:t>Host listings information like host id, number of listings per host, neighborhood, latitude and longitude.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800" dirty="0">
                <a:solidFill>
                  <a:schemeClr val="tx1"/>
                </a:solidFill>
              </a:rPr>
              <a:t>Consumer preference information like number of reviews , last review.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800" dirty="0">
                <a:solidFill>
                  <a:schemeClr val="tx1"/>
                </a:solidFill>
              </a:rPr>
              <a:t>Available rooms information like room type, minimum nights offered.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2195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</TotalTime>
  <Words>664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Trebuchet MS</vt:lpstr>
      <vt:lpstr>Wingdings</vt:lpstr>
      <vt:lpstr>Wingdings 3</vt:lpstr>
      <vt:lpstr>Facet</vt:lpstr>
      <vt:lpstr>Recommendations for a post- pandemic room rentals market</vt:lpstr>
      <vt:lpstr>AGENDA:</vt:lpstr>
      <vt:lpstr>OBJECTIVE:</vt:lpstr>
      <vt:lpstr>BACKGROUND:</vt:lpstr>
      <vt:lpstr>AVAILABILITY OF POPULAR ROOM TYPES:</vt:lpstr>
      <vt:lpstr>REVIEWS GIVEN FOR DIFFEENT PRICE-RANGE:</vt:lpstr>
      <vt:lpstr>No. OF ROOM RENTALS BASED ON THE No. OF MINIMUM NIGHTS OFFERED IN DIFFERENT NEIGHBOURHOODS:</vt:lpstr>
      <vt:lpstr>RECOMMENDATIONS:</vt:lpstr>
      <vt:lpstr>Appendix: DATA ATTRIBUTES</vt:lpstr>
      <vt:lpstr>Appendix : DATA METHODOLOGY</vt:lpstr>
      <vt:lpstr>Appendix: DATA ASSUMPTIONS: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 Shirke</dc:creator>
  <cp:lastModifiedBy>Om Shirke</cp:lastModifiedBy>
  <cp:revision>3</cp:revision>
  <dcterms:created xsi:type="dcterms:W3CDTF">2023-07-11T07:02:59Z</dcterms:created>
  <dcterms:modified xsi:type="dcterms:W3CDTF">2023-07-11T12:04:32Z</dcterms:modified>
</cp:coreProperties>
</file>