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6" r:id="rId9"/>
    <p:sldId id="261" r:id="rId10"/>
    <p:sldId id="262" r:id="rId11"/>
    <p:sldId id="267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5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02312B-5A86-41A8-8F71-0AA09F6D5A61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D40E0-3547-402C-961A-55C0ED609C4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622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D40E0-3547-402C-961A-55C0ED609C4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15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7425"/>
            <a:ext cx="7772400" cy="1470025"/>
          </a:xfrm>
        </p:spPr>
        <p:txBody>
          <a:bodyPr/>
          <a:lstStyle/>
          <a:p>
            <a:r>
              <a:t>LabReportAPI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154680"/>
            <a:ext cx="6400800" cy="1752600"/>
          </a:xfrm>
        </p:spPr>
        <p:txBody>
          <a:bodyPr>
            <a:normAutofit fontScale="55000" lnSpcReduction="20000"/>
          </a:bodyPr>
          <a:lstStyle/>
          <a:p>
            <a:r>
              <a:rPr dirty="0"/>
              <a:t>Secure Lab Report Collection &amp; Transfer System</a:t>
            </a:r>
            <a:endParaRPr lang="en-US" dirty="0"/>
          </a:p>
          <a:p>
            <a:endParaRPr dirty="0"/>
          </a:p>
          <a:p>
            <a:r>
              <a:rPr dirty="0"/>
              <a:t>By: </a:t>
            </a:r>
            <a:endParaRPr lang="en-US" dirty="0"/>
          </a:p>
          <a:p>
            <a:r>
              <a:t>Om</a:t>
            </a:r>
            <a:r>
              <a:rPr lang="en-US"/>
              <a:t> B</a:t>
            </a:r>
            <a:r>
              <a:t> </a:t>
            </a:r>
            <a:r>
              <a:rPr dirty="0"/>
              <a:t>Suryawanshi</a:t>
            </a:r>
            <a:endParaRPr lang="en-US" dirty="0"/>
          </a:p>
          <a:p>
            <a:r>
              <a:rPr lang="en-IN" dirty="0"/>
              <a:t>S </a:t>
            </a:r>
            <a:r>
              <a:rPr dirty="0"/>
              <a:t>Vishal Reddy</a:t>
            </a:r>
            <a:endParaRPr lang="en-US" dirty="0"/>
          </a:p>
          <a:p>
            <a:r>
              <a:rPr dirty="0"/>
              <a:t>Sanskruti Rout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Storage(Automatic)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automatic data storage is done by </a:t>
            </a:r>
            <a:r>
              <a:rPr lang="en-US" sz="1800" dirty="0" err="1"/>
              <a:t>SaveMessagesToJsonPeriodically</a:t>
            </a:r>
            <a:r>
              <a:rPr lang="en-US" sz="1800" dirty="0"/>
              <a:t> which runs in background. It check if the system is idle for 30 seconds, it writes the collected messages to a </a:t>
            </a:r>
            <a:r>
              <a:rPr lang="en-US" sz="1800" dirty="0" err="1"/>
              <a:t>json</a:t>
            </a:r>
            <a:r>
              <a:rPr lang="en-US" sz="1800" dirty="0"/>
              <a:t> file on a USB drive.</a:t>
            </a:r>
          </a:p>
          <a:p>
            <a:r>
              <a:rPr lang="en-US" sz="1800" dirty="0"/>
              <a:t>It keeps running in background until the service is stopped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It first checks if there is a configured path in </a:t>
            </a:r>
            <a:r>
              <a:rPr lang="en-US" sz="1800" dirty="0" err="1"/>
              <a:t>appsettings.json</a:t>
            </a:r>
            <a:r>
              <a:rPr lang="en-US" sz="1800" dirty="0"/>
              <a:t>.</a:t>
            </a:r>
          </a:p>
          <a:p>
            <a:r>
              <a:rPr lang="en-US" sz="1800" dirty="0"/>
              <a:t>If not valid then, it scans all drives.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It Finds the first available and ready removable drive (USB).</a:t>
            </a:r>
          </a:p>
          <a:p>
            <a:endParaRPr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2B4E14-38AA-E5F5-B654-5D2CE92FEB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5" y="2881210"/>
            <a:ext cx="5720320" cy="9573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7368221-83E8-0F1E-508F-C3E743E80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705" y="4529869"/>
            <a:ext cx="7992590" cy="90500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B704A-837E-1F99-A2C9-788EB4B13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Storage(Automatic)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BF6BB-3F5D-F381-20E2-017EF6448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If no USB is found it logs a warning and waits 10 seconds before trying again.</a:t>
            </a:r>
          </a:p>
          <a:p>
            <a:endParaRPr lang="en-IN" sz="1800" dirty="0"/>
          </a:p>
          <a:p>
            <a:pPr marL="0" indent="0">
              <a:buNone/>
            </a:pPr>
            <a:endParaRPr lang="en-IN" sz="1800" dirty="0"/>
          </a:p>
          <a:p>
            <a:r>
              <a:rPr lang="en-IN" sz="1800" dirty="0"/>
              <a:t>Then it prepares Json file path.</a:t>
            </a:r>
          </a:p>
          <a:p>
            <a:r>
              <a:rPr lang="en-IN" sz="1800" dirty="0"/>
              <a:t>If File exists it reads the old data so it doesn’t overwrite it.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Then it merges new messages with existing ones and writes them all as formatted </a:t>
            </a:r>
            <a:r>
              <a:rPr lang="en-IN" sz="1800" dirty="0" err="1"/>
              <a:t>json</a:t>
            </a:r>
            <a:endParaRPr lang="en-IN" sz="1800" dirty="0"/>
          </a:p>
          <a:p>
            <a:r>
              <a:rPr lang="en-IN" sz="1800" dirty="0"/>
              <a:t>Empties the in-memory message buffer after saving.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99D046-FCD3-88F4-06B3-21C86F39A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61" y="2009725"/>
            <a:ext cx="6468378" cy="562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DB7C65-90EA-0B8D-16E4-ADD50443C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349" y="3277795"/>
            <a:ext cx="6916115" cy="8708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E3DDB8-0497-9560-A030-5F8CBA14CD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161" y="4177264"/>
            <a:ext cx="7482493" cy="6668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FC404D-320B-D4BE-EE25-DDD023FACF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9760" y="5257800"/>
            <a:ext cx="2795557" cy="64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218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0C95-F407-A8C5-05AB-E42872643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Endpoints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4A87E-89D8-59AF-194F-BB4E561929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GET /</a:t>
            </a:r>
            <a:r>
              <a:rPr lang="en-US" sz="1800" dirty="0" err="1"/>
              <a:t>api</a:t>
            </a:r>
            <a:r>
              <a:rPr lang="en-US" sz="1800" dirty="0"/>
              <a:t>/</a:t>
            </a:r>
            <a:r>
              <a:rPr lang="en-US" sz="1800" dirty="0" err="1"/>
              <a:t>labdata</a:t>
            </a:r>
            <a:r>
              <a:rPr lang="en-US" sz="1800" dirty="0"/>
              <a:t>/status</a:t>
            </a:r>
          </a:p>
          <a:p>
            <a:r>
              <a:rPr lang="en-US" sz="1800" dirty="0"/>
              <a:t>Returns the current state of the TCP Listener.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POST /</a:t>
            </a:r>
            <a:r>
              <a:rPr lang="en-IN" sz="1800" dirty="0" err="1"/>
              <a:t>api</a:t>
            </a:r>
            <a:r>
              <a:rPr lang="en-IN" sz="1800" dirty="0"/>
              <a:t>/</a:t>
            </a:r>
            <a:r>
              <a:rPr lang="en-IN" sz="1800" dirty="0" err="1"/>
              <a:t>labdata</a:t>
            </a:r>
            <a:r>
              <a:rPr lang="en-IN" sz="1800" dirty="0"/>
              <a:t>/save</a:t>
            </a:r>
          </a:p>
          <a:p>
            <a:r>
              <a:rPr lang="en-IN" sz="1800" dirty="0"/>
              <a:t>Allows a manual trigger to save lab data to the USB.</a:t>
            </a:r>
          </a:p>
          <a:p>
            <a:r>
              <a:rPr lang="en-IN" sz="1800" dirty="0"/>
              <a:t>It calls a method in TCP Listener to save data to the USB immediately </a:t>
            </a:r>
          </a:p>
          <a:p>
            <a:pPr marL="0" indent="0">
              <a:buNone/>
            </a:pPr>
            <a:endParaRPr lang="en-IN" sz="1800" dirty="0"/>
          </a:p>
          <a:p>
            <a:pPr marL="0" indent="0">
              <a:buNone/>
            </a:pPr>
            <a:r>
              <a:rPr lang="en-IN" sz="1800" dirty="0"/>
              <a:t>Logs Controller</a:t>
            </a:r>
          </a:p>
          <a:p>
            <a:pPr marL="0" indent="0">
              <a:buNone/>
            </a:pPr>
            <a:r>
              <a:rPr lang="en-IN" sz="1800" dirty="0"/>
              <a:t>GET /</a:t>
            </a:r>
            <a:r>
              <a:rPr lang="en-IN" sz="1800" dirty="0" err="1"/>
              <a:t>api</a:t>
            </a:r>
            <a:r>
              <a:rPr lang="en-IN" sz="1800" dirty="0"/>
              <a:t>/logs</a:t>
            </a:r>
          </a:p>
          <a:p>
            <a:r>
              <a:rPr lang="en-IN" sz="1800" dirty="0"/>
              <a:t>It returns all the logged data from stored in the application.</a:t>
            </a:r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131322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Project: </a:t>
            </a:r>
            <a:r>
              <a:rPr dirty="0" err="1"/>
              <a:t>LabReportAPI</a:t>
            </a:r>
            <a:endParaRPr dirty="0"/>
          </a:p>
          <a:p>
            <a:r>
              <a:rPr dirty="0"/>
              <a:t>GitHub: </a:t>
            </a:r>
            <a:r>
              <a:rPr sz="2800" dirty="0"/>
              <a:t>github.com/Om</a:t>
            </a:r>
            <a:r>
              <a:rPr lang="en-US" sz="2800" dirty="0"/>
              <a:t>-</a:t>
            </a:r>
            <a:r>
              <a:rPr sz="2800" dirty="0"/>
              <a:t>Suryawanshi/</a:t>
            </a:r>
            <a:r>
              <a:rPr sz="2800" dirty="0" err="1"/>
              <a:t>LabReportAPI</a:t>
            </a:r>
            <a:endParaRPr sz="2800" dirty="0"/>
          </a:p>
          <a:p>
            <a:r>
              <a:rPr dirty="0"/>
              <a:t>Feel free to ask questions!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Problem Statement – The Old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sz="2400" dirty="0"/>
              <a:t>Traditional Lab Report Workflow:</a:t>
            </a:r>
          </a:p>
          <a:p>
            <a:r>
              <a:rPr sz="2400" dirty="0"/>
              <a:t>Lab assistants collect patient samples and use diagnostic machines.</a:t>
            </a:r>
          </a:p>
          <a:p>
            <a:r>
              <a:rPr sz="2400" dirty="0"/>
              <a:t>Machines display results on screen.</a:t>
            </a:r>
          </a:p>
          <a:p>
            <a:r>
              <a:rPr sz="2400" dirty="0"/>
              <a:t>Lab assistant notes data manually into a logbook.</a:t>
            </a:r>
          </a:p>
          <a:p>
            <a:r>
              <a:rPr sz="2400" dirty="0"/>
              <a:t>Later, data is manually entered into the HMS.</a:t>
            </a:r>
          </a:p>
          <a:p>
            <a:pPr marL="0" indent="0">
              <a:buNone/>
            </a:pPr>
            <a:endParaRPr lang="en-US" sz="2400"/>
          </a:p>
          <a:p>
            <a:pPr marL="0" indent="0">
              <a:buNone/>
            </a:pPr>
            <a:r>
              <a:rPr sz="2400"/>
              <a:t>Problems</a:t>
            </a:r>
            <a:r>
              <a:rPr sz="2400" dirty="0"/>
              <a:t>:</a:t>
            </a:r>
          </a:p>
          <a:p>
            <a:r>
              <a:rPr sz="2400" dirty="0"/>
              <a:t>Prone to human error</a:t>
            </a:r>
          </a:p>
          <a:p>
            <a:r>
              <a:rPr sz="2400" dirty="0"/>
              <a:t>Time-consuming and inefficient</a:t>
            </a:r>
          </a:p>
          <a:p>
            <a:r>
              <a:rPr sz="2400" dirty="0"/>
              <a:t>No digital backup or audit trail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 – LabReportAPI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Machines send report data via TCP/IP to a Middleware PC.</a:t>
            </a:r>
          </a:p>
          <a:p>
            <a:r>
              <a:rPr sz="2400" dirty="0"/>
              <a:t>Data is parsed, validated, and cached in memory.</a:t>
            </a:r>
          </a:p>
          <a:p>
            <a:r>
              <a:rPr sz="2400" dirty="0"/>
              <a:t>Valid reports are saved to a USB drive in JSON format.</a:t>
            </a:r>
          </a:p>
          <a:p>
            <a:r>
              <a:rPr sz="2400" dirty="0"/>
              <a:t>System logs each interaction: USB detection, data reception, validation etc.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sz="2400" dirty="0"/>
              <a:t>Why USB?</a:t>
            </a:r>
          </a:p>
          <a:p>
            <a:r>
              <a:rPr sz="2400" dirty="0"/>
              <a:t>HAL servers are isolated from external networks.</a:t>
            </a:r>
          </a:p>
          <a:p>
            <a:r>
              <a:rPr sz="2400" dirty="0"/>
              <a:t>USB acts as a secure bridge from untrusted to trusted zones.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9E894B-EDFD-D782-0FAF-A5293C941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424" y="1417638"/>
            <a:ext cx="4067175" cy="507552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No manual data entry</a:t>
            </a:r>
          </a:p>
          <a:p>
            <a:r>
              <a:rPr dirty="0"/>
              <a:t>Real-time report ingestion</a:t>
            </a:r>
          </a:p>
          <a:p>
            <a:r>
              <a:rPr dirty="0"/>
              <a:t>Secure USB-based transfer</a:t>
            </a:r>
          </a:p>
          <a:p>
            <a:r>
              <a:rPr dirty="0"/>
              <a:t>Validation and error logging</a:t>
            </a:r>
          </a:p>
          <a:p>
            <a:r>
              <a:rPr dirty="0"/>
              <a:t>Simple frontend monitoring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USB encryption and checksum validation</a:t>
            </a:r>
          </a:p>
          <a:p>
            <a:r>
              <a:rPr dirty="0"/>
              <a:t>Frontend analytics dashboard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TCP Listener(Services/</a:t>
            </a:r>
            <a:r>
              <a:rPr lang="en-US" sz="2400" dirty="0" err="1"/>
              <a:t>TcpListenerService.cs</a:t>
            </a:r>
            <a:r>
              <a:rPr lang="en-US" sz="2400" dirty="0"/>
              <a:t>) - </a:t>
            </a:r>
            <a:r>
              <a:rPr lang="en-US" sz="2400" dirty="0" err="1"/>
              <a:t>ExecuteAsync</a:t>
            </a:r>
            <a:endParaRPr lang="en-US" sz="2400" dirty="0"/>
          </a:p>
          <a:p>
            <a:r>
              <a:rPr lang="en-US" sz="1800" dirty="0"/>
              <a:t>This class inherits </a:t>
            </a:r>
            <a:r>
              <a:rPr lang="en-IN" sz="1800" dirty="0" err="1"/>
              <a:t>BackgroundService</a:t>
            </a:r>
            <a:r>
              <a:rPr lang="en-IN" sz="1800" dirty="0"/>
              <a:t> </a:t>
            </a:r>
            <a:r>
              <a:rPr lang="en-US" sz="1800" dirty="0"/>
              <a:t>and it listens for incoming TCP connections on a specified IP and port. </a:t>
            </a:r>
          </a:p>
          <a:p>
            <a:r>
              <a:rPr lang="en-US" sz="1800" dirty="0"/>
              <a:t>It runs in the background and listens for TCP clients.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Creates a TCP Listener on given IP and Port.</a:t>
            </a:r>
          </a:p>
          <a:p>
            <a:r>
              <a:rPr lang="en-US" sz="1800" dirty="0"/>
              <a:t>This is the core of the TCP server- it waits for incoming TCP Clients.</a:t>
            </a:r>
          </a:p>
          <a:p>
            <a:endParaRPr lang="en-US" sz="1800" dirty="0"/>
          </a:p>
          <a:p>
            <a:r>
              <a:rPr lang="en-US" sz="1800" dirty="0"/>
              <a:t>The </a:t>
            </a:r>
            <a:r>
              <a:rPr lang="en-US" sz="1800" dirty="0" err="1"/>
              <a:t>ExecuteAsync</a:t>
            </a:r>
            <a:r>
              <a:rPr lang="en-US" sz="1800" dirty="0"/>
              <a:t> method also calls </a:t>
            </a:r>
            <a:r>
              <a:rPr lang="en-US" sz="1800" dirty="0" err="1"/>
              <a:t>SaveMessagesToJsonPeriodically</a:t>
            </a:r>
            <a:r>
              <a:rPr lang="en-US" sz="1800" dirty="0"/>
              <a:t>, it starts a background task that saves received messages to a Json file if now new messages is received within 30 seconds.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D40285-38CE-EB2D-834C-D5EF55FC7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527" y="3018778"/>
            <a:ext cx="7910945" cy="9000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30161A-6547-B924-A002-EDA9C98E2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528" y="4618652"/>
            <a:ext cx="7910944" cy="3385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E276-9B87-0207-6609-EA6D28B37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79BD4-687F-D31D-C0F5-0C6484847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The main loop accepts clients until the service is told to stop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It waits for </a:t>
            </a:r>
            <a:r>
              <a:rPr lang="en-IN" sz="1800" dirty="0"/>
              <a:t>a new client, and then calls </a:t>
            </a:r>
            <a:r>
              <a:rPr lang="en-IN" sz="1800" dirty="0" err="1"/>
              <a:t>HandleClientAsync</a:t>
            </a:r>
            <a:r>
              <a:rPr lang="en-IN" sz="1800" dirty="0"/>
              <a:t> to process the client asynchronously (without blocking the loop).</a:t>
            </a:r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This Stops the TCP Listener safely when a shutdown is requested. </a:t>
            </a:r>
          </a:p>
          <a:p>
            <a:r>
              <a:rPr lang="en-IN" sz="1800" dirty="0"/>
              <a:t>Helps avoid corrupted data or hanging connections.</a:t>
            </a:r>
          </a:p>
          <a:p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0CEA8A-B75A-695E-2EFB-5E0D5409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84" y="1952420"/>
            <a:ext cx="7049484" cy="13506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D78037-4EDD-BCBC-DDDA-03AB10E6A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26" y="3907958"/>
            <a:ext cx="2448267" cy="419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772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Validation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This is also done in </a:t>
            </a:r>
            <a:r>
              <a:rPr lang="en-US" sz="1800" dirty="0" err="1"/>
              <a:t>TcpListenerService.cs</a:t>
            </a:r>
            <a:r>
              <a:rPr lang="en-US" sz="1800" dirty="0"/>
              <a:t> in </a:t>
            </a:r>
            <a:r>
              <a:rPr lang="en-US" sz="1800" dirty="0" err="1"/>
              <a:t>ProcessMessageBuffer</a:t>
            </a:r>
            <a:r>
              <a:rPr lang="en-US" sz="1800" dirty="0"/>
              <a:t> function.</a:t>
            </a:r>
          </a:p>
          <a:p>
            <a:r>
              <a:rPr lang="en-US" sz="1800" dirty="0"/>
              <a:t>This method is responsible for reading, validating and processing the lab data messages </a:t>
            </a:r>
            <a:r>
              <a:rPr lang="en-US" sz="1800" dirty="0" err="1"/>
              <a:t>recived</a:t>
            </a:r>
            <a:r>
              <a:rPr lang="en-US" sz="1800" dirty="0"/>
              <a:t> from the TCP Client. It takes StringBuilder buffer containing the raw bytes of message data.</a:t>
            </a:r>
          </a:p>
          <a:p>
            <a:r>
              <a:rPr lang="en-US" sz="1800" dirty="0"/>
              <a:t>It Scans the message buffer to find messages that start with STX(\x02) and end with ETX(\x03) these are special characters which indicate the start and end of a valid message.</a:t>
            </a:r>
          </a:p>
          <a:p>
            <a:r>
              <a:rPr lang="en-US" sz="1800" dirty="0"/>
              <a:t>If a message is found it extracts the content between STX and ETX.</a:t>
            </a:r>
          </a:p>
          <a:p>
            <a:r>
              <a:rPr lang="en-US" sz="1800" dirty="0"/>
              <a:t>It performs various checks like Malformed check, valid data check, malicious data check.</a:t>
            </a:r>
          </a:p>
          <a:p>
            <a:r>
              <a:rPr lang="en-US" sz="1800" dirty="0"/>
              <a:t>And Sends a response to the client like ACK(\0x06) for valid message and NAK(\x15) for invalid or rejected messages.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724</Words>
  <Application>Microsoft Office PowerPoint</Application>
  <PresentationFormat>On-screen Show (4:3)</PresentationFormat>
  <Paragraphs>108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LabReportAPI</vt:lpstr>
      <vt:lpstr>Problem Statement – The Old Method</vt:lpstr>
      <vt:lpstr>Proposed Solution – LabReportAPI</vt:lpstr>
      <vt:lpstr>System Architecture</vt:lpstr>
      <vt:lpstr>Benefits</vt:lpstr>
      <vt:lpstr>Future Enhancements</vt:lpstr>
      <vt:lpstr>Implementation</vt:lpstr>
      <vt:lpstr>Implementation</vt:lpstr>
      <vt:lpstr>Data Validation</vt:lpstr>
      <vt:lpstr>Data Storage(Automatic)</vt:lpstr>
      <vt:lpstr>Data Storage(Automatic)</vt:lpstr>
      <vt:lpstr>API Endpoints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Om Suryawanshi</cp:lastModifiedBy>
  <cp:revision>10</cp:revision>
  <dcterms:created xsi:type="dcterms:W3CDTF">2013-01-27T09:14:16Z</dcterms:created>
  <dcterms:modified xsi:type="dcterms:W3CDTF">2025-06-08T15:53:43Z</dcterms:modified>
  <cp:category/>
</cp:coreProperties>
</file>