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43891200" cy="32918400"/>
  <p:notesSz cx="6858000" cy="9144000"/>
  <p:embeddedFontLst>
    <p:embeddedFont>
      <p:font typeface="Calibri" panose="020F0502020204030204" pitchFamily="34" charset="0"/>
      <p:regular r:id="rId3"/>
      <p:bold r:id="rId4"/>
      <p:italic r:id="rId5"/>
      <p:boldItalic r:id="rId6"/>
    </p:embeddedFont>
    <p:embeddedFont>
      <p:font typeface="Inter" panose="02000503000000020004" pitchFamily="2" charset="0"/>
      <p:regular r:id="rId7"/>
      <p:bold r:id="rId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4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17" d="100"/>
          <a:sy n="17" d="100"/>
        </p:scale>
        <p:origin x="802"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theme" Target="theme/theme1.xml"/><Relationship Id="rId5" Type="http://schemas.openxmlformats.org/officeDocument/2006/relationships/font" Target="fonts/font3.fntdata"/><Relationship Id="rId10" Type="http://schemas.openxmlformats.org/officeDocument/2006/relationships/viewProps" Target="viewProps.xml"/><Relationship Id="rId4" Type="http://schemas.openxmlformats.org/officeDocument/2006/relationships/font" Target="fonts/font2.fntdata"/><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542B2"/>
        </a:solidFill>
        <a:effectLst/>
      </p:bgPr>
    </p:bg>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7105C3B-0EA8-B147-3B29-414E374325BB}"/>
              </a:ext>
            </a:extLst>
          </p:cNvPr>
          <p:cNvGrpSpPr/>
          <p:nvPr/>
        </p:nvGrpSpPr>
        <p:grpSpPr>
          <a:xfrm>
            <a:off x="1700521" y="1968589"/>
            <a:ext cx="39859305" cy="29634309"/>
            <a:chOff x="1700521" y="1968589"/>
            <a:chExt cx="39859305" cy="29634309"/>
          </a:xfrm>
        </p:grpSpPr>
        <p:sp>
          <p:nvSpPr>
            <p:cNvPr id="3" name="AutoShape 3"/>
            <p:cNvSpPr/>
            <p:nvPr/>
          </p:nvSpPr>
          <p:spPr>
            <a:xfrm>
              <a:off x="17602678" y="22153092"/>
              <a:ext cx="11576590" cy="6100466"/>
            </a:xfrm>
            <a:prstGeom prst="rect">
              <a:avLst/>
            </a:prstGeom>
            <a:solidFill>
              <a:srgbClr val="FDFD56"/>
            </a:solidFill>
          </p:spPr>
        </p:sp>
        <p:sp>
          <p:nvSpPr>
            <p:cNvPr id="4" name="TextBox 4"/>
            <p:cNvSpPr txBox="1"/>
            <p:nvPr/>
          </p:nvSpPr>
          <p:spPr>
            <a:xfrm>
              <a:off x="19208428" y="23422464"/>
              <a:ext cx="8365090" cy="790099"/>
            </a:xfrm>
            <a:prstGeom prst="rect">
              <a:avLst/>
            </a:prstGeom>
          </p:spPr>
          <p:txBody>
            <a:bodyPr lIns="0" tIns="0" rIns="0" bIns="0" rtlCol="0" anchor="t">
              <a:spAutoFit/>
            </a:bodyPr>
            <a:lstStyle/>
            <a:p>
              <a:pPr algn="ctr">
                <a:lnSpc>
                  <a:spcPts val="6719"/>
                </a:lnSpc>
              </a:pPr>
              <a:r>
                <a:rPr lang="en-US" sz="4800" b="1" spc="33">
                  <a:solidFill>
                    <a:srgbClr val="253140"/>
                  </a:solidFill>
                  <a:latin typeface="Inter" panose="02000503000000020004" pitchFamily="2" charset="0"/>
                  <a:ea typeface="Inter" panose="02000503000000020004" pitchFamily="2" charset="0"/>
                </a:rPr>
                <a:t>CONCLUSION</a:t>
              </a:r>
            </a:p>
          </p:txBody>
        </p:sp>
        <p:sp>
          <p:nvSpPr>
            <p:cNvPr id="5" name="TextBox 5"/>
            <p:cNvSpPr txBox="1"/>
            <p:nvPr/>
          </p:nvSpPr>
          <p:spPr>
            <a:xfrm>
              <a:off x="19452122" y="24295913"/>
              <a:ext cx="7877701" cy="2657587"/>
            </a:xfrm>
            <a:prstGeom prst="rect">
              <a:avLst/>
            </a:prstGeom>
          </p:spPr>
          <p:txBody>
            <a:bodyPr lIns="0" tIns="0" rIns="0" bIns="0" rtlCol="0" anchor="t">
              <a:spAutoFit/>
            </a:bodyPr>
            <a:lstStyle/>
            <a:p>
              <a:pPr algn="ctr">
                <a:lnSpc>
                  <a:spcPts val="3500"/>
                </a:lnSpc>
              </a:pPr>
              <a:r>
                <a:rPr lang="en-US" sz="2500">
                  <a:solidFill>
                    <a:srgbClr val="253140"/>
                  </a:solidFill>
                  <a:latin typeface="Inter" panose="02000503000000020004" pitchFamily="2" charset="0"/>
                  <a:ea typeface="Inter" panose="02000503000000020004" pitchFamily="2" charset="0"/>
                </a:rPr>
                <a:t>Summarize your study and let the viewers know two to three key findings. You can also add a description of each that can give them an idea of what comes next. This section can also include any implications of the study, and if there are any actions or recommendations for future study.</a:t>
              </a:r>
            </a:p>
          </p:txBody>
        </p:sp>
        <p:sp>
          <p:nvSpPr>
            <p:cNvPr id="6" name="AutoShape 6"/>
            <p:cNvSpPr/>
            <p:nvPr/>
          </p:nvSpPr>
          <p:spPr>
            <a:xfrm>
              <a:off x="3515008" y="22587920"/>
              <a:ext cx="8841291" cy="7994903"/>
            </a:xfrm>
            <a:prstGeom prst="rect">
              <a:avLst/>
            </a:prstGeom>
            <a:solidFill>
              <a:srgbClr val="FBFDFF"/>
            </a:solidFill>
          </p:spPr>
        </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V="1">
              <a:off x="11663809" y="26355391"/>
              <a:ext cx="6514823" cy="2321646"/>
            </a:xfrm>
            <a:prstGeom prst="rect">
              <a:avLst/>
            </a:prstGeom>
          </p:spPr>
        </p:pic>
        <p:sp>
          <p:nvSpPr>
            <p:cNvPr id="8" name="AutoShape 8"/>
            <p:cNvSpPr/>
            <p:nvPr/>
          </p:nvSpPr>
          <p:spPr>
            <a:xfrm>
              <a:off x="10946458" y="11998210"/>
              <a:ext cx="18232810" cy="8805847"/>
            </a:xfrm>
            <a:prstGeom prst="rect">
              <a:avLst/>
            </a:prstGeom>
            <a:solidFill>
              <a:srgbClr val="FBFDFF"/>
            </a:solidFill>
          </p:spPr>
        </p:sp>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120634">
              <a:off x="8333664" y="20482518"/>
              <a:ext cx="4020465" cy="1432747"/>
            </a:xfrm>
            <a:prstGeom prst="rect">
              <a:avLst/>
            </a:prstGeom>
          </p:spPr>
        </p:pic>
        <p:sp>
          <p:nvSpPr>
            <p:cNvPr id="11" name="AutoShape 11"/>
            <p:cNvSpPr/>
            <p:nvPr/>
          </p:nvSpPr>
          <p:spPr>
            <a:xfrm>
              <a:off x="16232137" y="1968589"/>
              <a:ext cx="9022352" cy="8430513"/>
            </a:xfrm>
            <a:prstGeom prst="rect">
              <a:avLst/>
            </a:prstGeom>
            <a:solidFill>
              <a:srgbClr val="20D381"/>
            </a:solidFill>
          </p:spPr>
        </p:sp>
        <p:sp>
          <p:nvSpPr>
            <p:cNvPr id="12" name="TextBox 12"/>
            <p:cNvSpPr txBox="1"/>
            <p:nvPr/>
          </p:nvSpPr>
          <p:spPr>
            <a:xfrm>
              <a:off x="18261264" y="3731000"/>
              <a:ext cx="4964098" cy="790098"/>
            </a:xfrm>
            <a:prstGeom prst="rect">
              <a:avLst/>
            </a:prstGeom>
          </p:spPr>
          <p:txBody>
            <a:bodyPr lIns="0" tIns="0" rIns="0" bIns="0" rtlCol="0" anchor="t">
              <a:spAutoFit/>
            </a:bodyPr>
            <a:lstStyle/>
            <a:p>
              <a:pPr algn="ctr">
                <a:lnSpc>
                  <a:spcPts val="6720"/>
                </a:lnSpc>
              </a:pPr>
              <a:r>
                <a:rPr lang="en-US" sz="4800" b="1" spc="33" dirty="0">
                  <a:solidFill>
                    <a:srgbClr val="FFFFFF"/>
                  </a:solidFill>
                  <a:latin typeface="Inter" panose="02000503000000020004" pitchFamily="2" charset="0"/>
                  <a:ea typeface="Inter" panose="02000503000000020004" pitchFamily="2" charset="0"/>
                </a:rPr>
                <a:t>INTRODUCTION</a:t>
              </a:r>
            </a:p>
          </p:txBody>
        </p:sp>
        <p:sp>
          <p:nvSpPr>
            <p:cNvPr id="13" name="TextBox 13"/>
            <p:cNvSpPr txBox="1"/>
            <p:nvPr/>
          </p:nvSpPr>
          <p:spPr>
            <a:xfrm>
              <a:off x="17323700" y="4656829"/>
              <a:ext cx="6839227" cy="4004109"/>
            </a:xfrm>
            <a:prstGeom prst="rect">
              <a:avLst/>
            </a:prstGeom>
          </p:spPr>
          <p:txBody>
            <a:bodyPr lIns="0" tIns="0" rIns="0" bIns="0" rtlCol="0" anchor="t">
              <a:spAutoFit/>
            </a:bodyPr>
            <a:lstStyle/>
            <a:p>
              <a:pPr algn="ctr">
                <a:lnSpc>
                  <a:spcPts val="3500"/>
                </a:lnSpc>
              </a:pPr>
              <a:r>
                <a:rPr lang="en-US" sz="2500">
                  <a:solidFill>
                    <a:srgbClr val="FFFFFF"/>
                  </a:solidFill>
                  <a:latin typeface="Inter" panose="02000503000000020004" pitchFamily="2" charset="0"/>
                  <a:ea typeface="Inter" panose="02000503000000020004" pitchFamily="2" charset="0"/>
                </a:rPr>
                <a:t>Posters are popular method of presenting research findings in a concise and visually pleasing manner. They are commonly used in conferences and meetings. Start by introducing the subject of your research and/or your hypothesis. What are the questions about this topic that you want to answer? What new things can it contribute to the existing literature?</a:t>
              </a:r>
            </a:p>
          </p:txBody>
        </p:sp>
        <p:pic>
          <p:nvPicPr>
            <p:cNvPr id="14" name="Picture 1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923140">
              <a:off x="24698856" y="5248704"/>
              <a:ext cx="3320658" cy="851296"/>
            </a:xfrm>
            <a:prstGeom prst="rect">
              <a:avLst/>
            </a:prstGeom>
          </p:spPr>
        </p:pic>
        <p:sp>
          <p:nvSpPr>
            <p:cNvPr id="16" name="AutoShape 16"/>
            <p:cNvSpPr/>
            <p:nvPr/>
          </p:nvSpPr>
          <p:spPr>
            <a:xfrm>
              <a:off x="28374036" y="3282799"/>
              <a:ext cx="7181961" cy="6435653"/>
            </a:xfrm>
            <a:prstGeom prst="rect">
              <a:avLst/>
            </a:prstGeom>
            <a:solidFill>
              <a:srgbClr val="FBFDFF"/>
            </a:solidFill>
          </p:spPr>
        </p:sp>
        <p:sp>
          <p:nvSpPr>
            <p:cNvPr id="17" name="TextBox 17"/>
            <p:cNvSpPr txBox="1"/>
            <p:nvPr/>
          </p:nvSpPr>
          <p:spPr>
            <a:xfrm>
              <a:off x="29950913" y="4952654"/>
              <a:ext cx="3947207" cy="790099"/>
            </a:xfrm>
            <a:prstGeom prst="rect">
              <a:avLst/>
            </a:prstGeom>
          </p:spPr>
          <p:txBody>
            <a:bodyPr lIns="0" tIns="0" rIns="0" bIns="0" rtlCol="0" anchor="t">
              <a:spAutoFit/>
            </a:bodyPr>
            <a:lstStyle/>
            <a:p>
              <a:pPr algn="ctr">
                <a:lnSpc>
                  <a:spcPts val="6719"/>
                </a:lnSpc>
              </a:pPr>
              <a:r>
                <a:rPr lang="en-US" sz="4800" b="1" spc="33">
                  <a:solidFill>
                    <a:srgbClr val="253140"/>
                  </a:solidFill>
                  <a:latin typeface="Inter" panose="02000503000000020004" pitchFamily="2" charset="0"/>
                  <a:ea typeface="Inter" panose="02000503000000020004" pitchFamily="2" charset="0"/>
                </a:rPr>
                <a:t>OBJECTIVE</a:t>
              </a:r>
            </a:p>
          </p:txBody>
        </p:sp>
        <p:sp>
          <p:nvSpPr>
            <p:cNvPr id="18" name="TextBox 18"/>
            <p:cNvSpPr txBox="1"/>
            <p:nvPr/>
          </p:nvSpPr>
          <p:spPr>
            <a:xfrm>
              <a:off x="29884994" y="5821334"/>
              <a:ext cx="4160046" cy="2208746"/>
            </a:xfrm>
            <a:prstGeom prst="rect">
              <a:avLst/>
            </a:prstGeom>
          </p:spPr>
          <p:txBody>
            <a:bodyPr lIns="0" tIns="0" rIns="0" bIns="0" rtlCol="0" anchor="t">
              <a:spAutoFit/>
            </a:bodyPr>
            <a:lstStyle/>
            <a:p>
              <a:pPr algn="ctr">
                <a:lnSpc>
                  <a:spcPts val="3500"/>
                </a:lnSpc>
              </a:pPr>
              <a:r>
                <a:rPr lang="en-US" sz="2500">
                  <a:solidFill>
                    <a:srgbClr val="253140"/>
                  </a:solidFill>
                  <a:latin typeface="Inter" panose="02000503000000020004" pitchFamily="2" charset="0"/>
                  <a:ea typeface="Inter" panose="02000503000000020004" pitchFamily="2" charset="0"/>
                </a:rPr>
                <a:t>It is important for your readers to know what you want to achieve with your research. State this as clear as possible.</a:t>
              </a:r>
            </a:p>
          </p:txBody>
        </p:sp>
        <p:sp>
          <p:nvSpPr>
            <p:cNvPr id="19" name="AutoShape 19"/>
            <p:cNvSpPr/>
            <p:nvPr/>
          </p:nvSpPr>
          <p:spPr>
            <a:xfrm>
              <a:off x="31248619" y="11020980"/>
              <a:ext cx="10311207" cy="10090417"/>
            </a:xfrm>
            <a:prstGeom prst="rect">
              <a:avLst/>
            </a:prstGeom>
            <a:solidFill>
              <a:srgbClr val="FC5A89"/>
            </a:solidFill>
          </p:spPr>
        </p:sp>
        <p:sp>
          <p:nvSpPr>
            <p:cNvPr id="20" name="TextBox 20"/>
            <p:cNvSpPr txBox="1"/>
            <p:nvPr/>
          </p:nvSpPr>
          <p:spPr>
            <a:xfrm>
              <a:off x="33660600" y="13372834"/>
              <a:ext cx="5487244" cy="811530"/>
            </a:xfrm>
            <a:prstGeom prst="rect">
              <a:avLst/>
            </a:prstGeom>
          </p:spPr>
          <p:txBody>
            <a:bodyPr lIns="0" tIns="0" rIns="0" bIns="0" rtlCol="0" anchor="t">
              <a:spAutoFit/>
            </a:bodyPr>
            <a:lstStyle/>
            <a:p>
              <a:pPr algn="ctr">
                <a:lnSpc>
                  <a:spcPts val="6719"/>
                </a:lnSpc>
              </a:pPr>
              <a:r>
                <a:rPr lang="en-US" sz="4800" b="1" spc="33">
                  <a:solidFill>
                    <a:srgbClr val="FFFFFF"/>
                  </a:solidFill>
                  <a:latin typeface="Inter" panose="02000503000000020004" pitchFamily="2" charset="0"/>
                  <a:ea typeface="Inter" panose="02000503000000020004" pitchFamily="2" charset="0"/>
                </a:rPr>
                <a:t>METHODOLOGY</a:t>
              </a:r>
            </a:p>
          </p:txBody>
        </p:sp>
        <p:sp>
          <p:nvSpPr>
            <p:cNvPr id="21" name="TextBox 21"/>
            <p:cNvSpPr txBox="1"/>
            <p:nvPr/>
          </p:nvSpPr>
          <p:spPr>
            <a:xfrm>
              <a:off x="32259663" y="14618752"/>
              <a:ext cx="8289118" cy="1298575"/>
            </a:xfrm>
            <a:prstGeom prst="rect">
              <a:avLst/>
            </a:prstGeom>
          </p:spPr>
          <p:txBody>
            <a:bodyPr lIns="0" tIns="0" rIns="0" bIns="0" rtlCol="0" anchor="t">
              <a:spAutoFit/>
            </a:bodyPr>
            <a:lstStyle/>
            <a:p>
              <a:pPr algn="ctr">
                <a:lnSpc>
                  <a:spcPts val="3500"/>
                </a:lnSpc>
              </a:pPr>
              <a:r>
                <a:rPr lang="en-US" sz="2500">
                  <a:solidFill>
                    <a:srgbClr val="FFFFFF"/>
                  </a:solidFill>
                  <a:latin typeface="Inter" panose="02000503000000020004" pitchFamily="2" charset="0"/>
                  <a:ea typeface="Inter" panose="02000503000000020004" pitchFamily="2" charset="0"/>
                </a:rPr>
                <a:t>Let people know how you did your study. Methods can vary depending on the subject or results you want to see. These methods can include: </a:t>
              </a:r>
            </a:p>
          </p:txBody>
        </p:sp>
        <p:sp>
          <p:nvSpPr>
            <p:cNvPr id="22" name="TextBox 22"/>
            <p:cNvSpPr txBox="1"/>
            <p:nvPr/>
          </p:nvSpPr>
          <p:spPr>
            <a:xfrm>
              <a:off x="34509485" y="16244100"/>
              <a:ext cx="3789474" cy="1759905"/>
            </a:xfrm>
            <a:prstGeom prst="rect">
              <a:avLst/>
            </a:prstGeom>
          </p:spPr>
          <p:txBody>
            <a:bodyPr lIns="0" tIns="0" rIns="0" bIns="0" rtlCol="0" anchor="t">
              <a:spAutoFit/>
            </a:bodyPr>
            <a:lstStyle/>
            <a:p>
              <a:pPr marL="539750" lvl="1" indent="-269875">
                <a:lnSpc>
                  <a:spcPts val="3500"/>
                </a:lnSpc>
                <a:buFont typeface="Arial"/>
                <a:buChar char="•"/>
              </a:pPr>
              <a:r>
                <a:rPr lang="en-US" sz="2500">
                  <a:solidFill>
                    <a:srgbClr val="FFFFFF"/>
                  </a:solidFill>
                  <a:latin typeface="Inter" panose="02000503000000020004" pitchFamily="2" charset="0"/>
                  <a:ea typeface="Inter" panose="02000503000000020004" pitchFamily="2" charset="0"/>
                </a:rPr>
                <a:t>Interviews</a:t>
              </a:r>
            </a:p>
            <a:p>
              <a:pPr marL="539750" lvl="1" indent="-269875">
                <a:lnSpc>
                  <a:spcPts val="3500"/>
                </a:lnSpc>
                <a:buFont typeface="Arial"/>
                <a:buChar char="•"/>
              </a:pPr>
              <a:r>
                <a:rPr lang="en-US" sz="2500">
                  <a:solidFill>
                    <a:srgbClr val="FFFFFF"/>
                  </a:solidFill>
                  <a:latin typeface="Inter" panose="02000503000000020004" pitchFamily="2" charset="0"/>
                  <a:ea typeface="Inter" panose="02000503000000020004" pitchFamily="2" charset="0"/>
                </a:rPr>
                <a:t>Surveys</a:t>
              </a:r>
            </a:p>
            <a:p>
              <a:pPr marL="539750" lvl="1" indent="-269875">
                <a:lnSpc>
                  <a:spcPts val="3500"/>
                </a:lnSpc>
                <a:buFont typeface="Arial"/>
                <a:buChar char="•"/>
              </a:pPr>
              <a:r>
                <a:rPr lang="en-US" sz="2500">
                  <a:solidFill>
                    <a:srgbClr val="FFFFFF"/>
                  </a:solidFill>
                  <a:latin typeface="Inter" panose="02000503000000020004" pitchFamily="2" charset="0"/>
                  <a:ea typeface="Inter" panose="02000503000000020004" pitchFamily="2" charset="0"/>
                </a:rPr>
                <a:t>Comparison studies</a:t>
              </a:r>
            </a:p>
            <a:p>
              <a:pPr marL="539750" lvl="1" indent="-269875">
                <a:lnSpc>
                  <a:spcPts val="3500"/>
                </a:lnSpc>
                <a:buFont typeface="Arial"/>
                <a:buChar char="•"/>
              </a:pPr>
              <a:r>
                <a:rPr lang="en-US" sz="2500">
                  <a:solidFill>
                    <a:srgbClr val="FFFFFF"/>
                  </a:solidFill>
                  <a:latin typeface="Inter" panose="02000503000000020004" pitchFamily="2" charset="0"/>
                  <a:ea typeface="Inter" panose="02000503000000020004" pitchFamily="2" charset="0"/>
                </a:rPr>
                <a:t>Experiments </a:t>
              </a:r>
            </a:p>
          </p:txBody>
        </p:sp>
        <p:sp>
          <p:nvSpPr>
            <p:cNvPr id="23" name="TextBox 23"/>
            <p:cNvSpPr txBox="1"/>
            <p:nvPr/>
          </p:nvSpPr>
          <p:spPr>
            <a:xfrm>
              <a:off x="32545556" y="18337189"/>
              <a:ext cx="7717331" cy="860425"/>
            </a:xfrm>
            <a:prstGeom prst="rect">
              <a:avLst/>
            </a:prstGeom>
          </p:spPr>
          <p:txBody>
            <a:bodyPr lIns="0" tIns="0" rIns="0" bIns="0" rtlCol="0" anchor="t">
              <a:spAutoFit/>
            </a:bodyPr>
            <a:lstStyle/>
            <a:p>
              <a:pPr algn="ctr">
                <a:lnSpc>
                  <a:spcPts val="3500"/>
                </a:lnSpc>
              </a:pPr>
              <a:r>
                <a:rPr lang="en-US" sz="2500">
                  <a:solidFill>
                    <a:srgbClr val="FFFFFF"/>
                  </a:solidFill>
                  <a:latin typeface="Inter" panose="02000503000000020004" pitchFamily="2" charset="0"/>
                  <a:ea typeface="Inter" panose="02000503000000020004" pitchFamily="2" charset="0"/>
                </a:rPr>
                <a:t>You can also show studies of existing literature that were used as references.</a:t>
              </a:r>
            </a:p>
          </p:txBody>
        </p:sp>
        <p:pic>
          <p:nvPicPr>
            <p:cNvPr id="24" name="Picture 2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4312487" flipV="1">
              <a:off x="33853666" y="9104030"/>
              <a:ext cx="4754766" cy="1694426"/>
            </a:xfrm>
            <a:prstGeom prst="rect">
              <a:avLst/>
            </a:prstGeom>
          </p:spPr>
        </p:pic>
        <p:pic>
          <p:nvPicPr>
            <p:cNvPr id="25" name="Picture 2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85863" flipH="1">
              <a:off x="27793580" y="13213397"/>
              <a:ext cx="4114233" cy="1054740"/>
            </a:xfrm>
            <a:prstGeom prst="rect">
              <a:avLst/>
            </a:prstGeom>
          </p:spPr>
        </p:pic>
        <p:pic>
          <p:nvPicPr>
            <p:cNvPr id="26" name="Picture 2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9618483" y="30461161"/>
              <a:ext cx="3145972" cy="519085"/>
            </a:xfrm>
            <a:prstGeom prst="rect">
              <a:avLst/>
            </a:prstGeom>
          </p:spPr>
        </p:pic>
        <p:pic>
          <p:nvPicPr>
            <p:cNvPr id="28" name="Picture 2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24135655" y="14531686"/>
              <a:ext cx="2798974" cy="2802477"/>
            </a:xfrm>
            <a:prstGeom prst="rect">
              <a:avLst/>
            </a:prstGeom>
          </p:spPr>
        </p:pic>
        <p:pic>
          <p:nvPicPr>
            <p:cNvPr id="29" name="Picture 29"/>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20062863" y="14360484"/>
              <a:ext cx="2798974" cy="2802477"/>
            </a:xfrm>
            <a:prstGeom prst="rect">
              <a:avLst/>
            </a:prstGeom>
          </p:spPr>
        </p:pic>
        <p:sp>
          <p:nvSpPr>
            <p:cNvPr id="30" name="TextBox 30"/>
            <p:cNvSpPr txBox="1"/>
            <p:nvPr/>
          </p:nvSpPr>
          <p:spPr>
            <a:xfrm>
              <a:off x="20121745" y="17913180"/>
              <a:ext cx="2681210" cy="936923"/>
            </a:xfrm>
            <a:prstGeom prst="rect">
              <a:avLst/>
            </a:prstGeom>
          </p:spPr>
          <p:txBody>
            <a:bodyPr lIns="0" tIns="0" rIns="0" bIns="0" rtlCol="0" anchor="t">
              <a:spAutoFit/>
            </a:bodyPr>
            <a:lstStyle/>
            <a:p>
              <a:pPr algn="ctr">
                <a:lnSpc>
                  <a:spcPts val="2520"/>
                </a:lnSpc>
              </a:pPr>
              <a:r>
                <a:rPr lang="en-US" sz="1800">
                  <a:solidFill>
                    <a:srgbClr val="253140"/>
                  </a:solidFill>
                  <a:latin typeface="Inter" panose="02000503000000020004" pitchFamily="2" charset="0"/>
                  <a:ea typeface="Inter" panose="02000503000000020004" pitchFamily="2" charset="0"/>
                </a:rPr>
                <a:t>Graphs are great in helping make numbers easier to understand.</a:t>
              </a:r>
            </a:p>
          </p:txBody>
        </p:sp>
        <p:sp>
          <p:nvSpPr>
            <p:cNvPr id="31" name="TextBox 31"/>
            <p:cNvSpPr txBox="1"/>
            <p:nvPr/>
          </p:nvSpPr>
          <p:spPr>
            <a:xfrm>
              <a:off x="24211033" y="17913180"/>
              <a:ext cx="2723596" cy="936923"/>
            </a:xfrm>
            <a:prstGeom prst="rect">
              <a:avLst/>
            </a:prstGeom>
          </p:spPr>
          <p:txBody>
            <a:bodyPr lIns="0" tIns="0" rIns="0" bIns="0" rtlCol="0" anchor="t">
              <a:spAutoFit/>
            </a:bodyPr>
            <a:lstStyle/>
            <a:p>
              <a:pPr algn="ctr">
                <a:lnSpc>
                  <a:spcPts val="2520"/>
                </a:lnSpc>
              </a:pPr>
              <a:r>
                <a:rPr lang="en-US" sz="1800">
                  <a:solidFill>
                    <a:srgbClr val="253140"/>
                  </a:solidFill>
                  <a:latin typeface="Inter" panose="02000503000000020004" pitchFamily="2" charset="0"/>
                  <a:ea typeface="Inter" panose="02000503000000020004" pitchFamily="2" charset="0"/>
                </a:rPr>
                <a:t>Graphs are great in helping make numbers easier to understand.</a:t>
              </a:r>
            </a:p>
          </p:txBody>
        </p:sp>
        <p:pic>
          <p:nvPicPr>
            <p:cNvPr id="32" name="Picture 32"/>
            <p:cNvPicPr>
              <a:picLocks noChangeAspect="1"/>
            </p:cNvPicPr>
            <p:nvPr/>
          </p:nvPicPr>
          <p:blipFill>
            <a:blip r:embed="rId12"/>
            <a:srcRect/>
            <a:stretch>
              <a:fillRect/>
            </a:stretch>
          </p:blipFill>
          <p:spPr>
            <a:xfrm>
              <a:off x="32163752" y="24755510"/>
              <a:ext cx="9396073" cy="6847388"/>
            </a:xfrm>
            <a:prstGeom prst="rect">
              <a:avLst/>
            </a:prstGeom>
          </p:spPr>
        </p:pic>
        <p:sp>
          <p:nvSpPr>
            <p:cNvPr id="33" name="TextBox 33"/>
            <p:cNvSpPr txBox="1"/>
            <p:nvPr/>
          </p:nvSpPr>
          <p:spPr>
            <a:xfrm>
              <a:off x="1700521" y="9358452"/>
              <a:ext cx="7924414" cy="3190875"/>
            </a:xfrm>
            <a:prstGeom prst="rect">
              <a:avLst/>
            </a:prstGeom>
          </p:spPr>
          <p:txBody>
            <a:bodyPr lIns="0" tIns="0" rIns="0" bIns="0" rtlCol="0" anchor="t">
              <a:spAutoFit/>
            </a:bodyPr>
            <a:lstStyle/>
            <a:p>
              <a:pPr>
                <a:lnSpc>
                  <a:spcPts val="4200"/>
                </a:lnSpc>
              </a:pPr>
              <a:r>
                <a:rPr lang="en-US" sz="3000" b="1" dirty="0">
                  <a:solidFill>
                    <a:srgbClr val="FFFFFF"/>
                  </a:solidFill>
                  <a:latin typeface="Inter" panose="02000503000000020004" pitchFamily="2" charset="0"/>
                  <a:ea typeface="Inter" panose="02000503000000020004" pitchFamily="2" charset="0"/>
                </a:rPr>
                <a:t>Many technologies and breakthroughs would not be possible without research. It is important to keep members of the community informed about the latest updates. One way to do that is through research posters.</a:t>
              </a:r>
            </a:p>
          </p:txBody>
        </p:sp>
        <p:sp>
          <p:nvSpPr>
            <p:cNvPr id="35" name="TextBox 35"/>
            <p:cNvSpPr txBox="1"/>
            <p:nvPr/>
          </p:nvSpPr>
          <p:spPr>
            <a:xfrm>
              <a:off x="31253478" y="22188811"/>
              <a:ext cx="10301489" cy="282129"/>
            </a:xfrm>
            <a:prstGeom prst="rect">
              <a:avLst/>
            </a:prstGeom>
          </p:spPr>
          <p:txBody>
            <a:bodyPr lIns="0" tIns="0" rIns="0" bIns="0" rtlCol="0" anchor="t">
              <a:spAutoFit/>
            </a:bodyPr>
            <a:lstStyle/>
            <a:p>
              <a:pPr>
                <a:lnSpc>
                  <a:spcPts val="2200"/>
                </a:lnSpc>
              </a:pPr>
              <a:r>
                <a:rPr lang="en-US" sz="2200" b="1" spc="15" dirty="0">
                  <a:solidFill>
                    <a:srgbClr val="FFFFFF"/>
                  </a:solidFill>
                  <a:latin typeface="Inter" panose="02000503000000020004" pitchFamily="2" charset="0"/>
                  <a:ea typeface="Inter" panose="02000503000000020004" pitchFamily="2" charset="0"/>
                </a:rPr>
                <a:t>RELATED LITERATURE</a:t>
              </a:r>
            </a:p>
          </p:txBody>
        </p:sp>
        <p:sp>
          <p:nvSpPr>
            <p:cNvPr id="36" name="TextBox 36"/>
            <p:cNvSpPr txBox="1"/>
            <p:nvPr/>
          </p:nvSpPr>
          <p:spPr>
            <a:xfrm>
              <a:off x="31248619" y="22634910"/>
              <a:ext cx="10311207" cy="611504"/>
            </a:xfrm>
            <a:prstGeom prst="rect">
              <a:avLst/>
            </a:prstGeom>
          </p:spPr>
          <p:txBody>
            <a:bodyPr lIns="0" tIns="0" rIns="0" bIns="0" rtlCol="0" anchor="t">
              <a:spAutoFit/>
            </a:bodyPr>
            <a:lstStyle/>
            <a:p>
              <a:pPr>
                <a:lnSpc>
                  <a:spcPts val="2520"/>
                </a:lnSpc>
              </a:pPr>
              <a:r>
                <a:rPr lang="en-US" sz="1800">
                  <a:solidFill>
                    <a:srgbClr val="FFFFFF"/>
                  </a:solidFill>
                  <a:latin typeface="Inter" panose="02000503000000020004" pitchFamily="2" charset="0"/>
                  <a:ea typeface="Inter" panose="02000503000000020004" pitchFamily="2" charset="0"/>
                </a:rPr>
                <a:t>Research is often built on something that is already out there. Cite key references that you looked at while conducting your study.</a:t>
              </a:r>
            </a:p>
          </p:txBody>
        </p:sp>
        <p:sp>
          <p:nvSpPr>
            <p:cNvPr id="38" name="TextBox 38"/>
            <p:cNvSpPr txBox="1"/>
            <p:nvPr/>
          </p:nvSpPr>
          <p:spPr>
            <a:xfrm>
              <a:off x="11937058" y="14660105"/>
              <a:ext cx="6849475" cy="4004109"/>
            </a:xfrm>
            <a:prstGeom prst="rect">
              <a:avLst/>
            </a:prstGeom>
          </p:spPr>
          <p:txBody>
            <a:bodyPr lIns="0" tIns="0" rIns="0" bIns="0" rtlCol="0" anchor="t">
              <a:spAutoFit/>
            </a:bodyPr>
            <a:lstStyle/>
            <a:p>
              <a:pPr algn="ctr">
                <a:lnSpc>
                  <a:spcPts val="3500"/>
                </a:lnSpc>
              </a:pPr>
              <a:r>
                <a:rPr lang="en-US" sz="2500">
                  <a:solidFill>
                    <a:srgbClr val="253140"/>
                  </a:solidFill>
                  <a:latin typeface="Inter" panose="02000503000000020004" pitchFamily="2" charset="0"/>
                  <a:ea typeface="Inter" panose="02000503000000020004" pitchFamily="2" charset="0"/>
                </a:rPr>
                <a:t>Expand on your findings by discussing what methods were used to analyze your data. It can get technical so keep it simple and direct to the point. Use bullets for emphasis. Include key graphs, tables, illustrations, and other images that support the study and show a visual analysis of the data. Make sure they are large enough to be seen from a distance but not clutter the poster.</a:t>
              </a:r>
            </a:p>
          </p:txBody>
        </p:sp>
        <p:sp>
          <p:nvSpPr>
            <p:cNvPr id="39" name="TextBox 39"/>
            <p:cNvSpPr txBox="1"/>
            <p:nvPr/>
          </p:nvSpPr>
          <p:spPr>
            <a:xfrm>
              <a:off x="12162154" y="13757168"/>
              <a:ext cx="6095191" cy="790099"/>
            </a:xfrm>
            <a:prstGeom prst="rect">
              <a:avLst/>
            </a:prstGeom>
          </p:spPr>
          <p:txBody>
            <a:bodyPr lIns="0" tIns="0" rIns="0" bIns="0" rtlCol="0" anchor="t">
              <a:spAutoFit/>
            </a:bodyPr>
            <a:lstStyle/>
            <a:p>
              <a:pPr algn="ctr">
                <a:lnSpc>
                  <a:spcPts val="6719"/>
                </a:lnSpc>
              </a:pPr>
              <a:r>
                <a:rPr lang="en-US" sz="4800" b="1" spc="33">
                  <a:solidFill>
                    <a:srgbClr val="253140"/>
                  </a:solidFill>
                  <a:latin typeface="Inter" panose="02000503000000020004" pitchFamily="2" charset="0"/>
                  <a:ea typeface="Inter" panose="02000503000000020004" pitchFamily="2" charset="0"/>
                </a:rPr>
                <a:t>ANALYSIS</a:t>
              </a:r>
            </a:p>
          </p:txBody>
        </p:sp>
        <p:sp>
          <p:nvSpPr>
            <p:cNvPr id="41" name="TextBox 41"/>
            <p:cNvSpPr txBox="1"/>
            <p:nvPr/>
          </p:nvSpPr>
          <p:spPr>
            <a:xfrm>
              <a:off x="4406774" y="24691216"/>
              <a:ext cx="7057759" cy="790099"/>
            </a:xfrm>
            <a:prstGeom prst="rect">
              <a:avLst/>
            </a:prstGeom>
          </p:spPr>
          <p:txBody>
            <a:bodyPr lIns="0" tIns="0" rIns="0" bIns="0" rtlCol="0" anchor="t">
              <a:spAutoFit/>
            </a:bodyPr>
            <a:lstStyle/>
            <a:p>
              <a:pPr algn="ctr">
                <a:lnSpc>
                  <a:spcPts val="6719"/>
                </a:lnSpc>
              </a:pPr>
              <a:r>
                <a:rPr lang="en-US" sz="4800" b="1" spc="33">
                  <a:solidFill>
                    <a:srgbClr val="253140"/>
                  </a:solidFill>
                  <a:latin typeface="Inter" panose="02000503000000020004" pitchFamily="2" charset="0"/>
                  <a:ea typeface="Inter" panose="02000503000000020004" pitchFamily="2" charset="0"/>
                </a:rPr>
                <a:t>RESULTS/FINDINGS</a:t>
              </a:r>
            </a:p>
          </p:txBody>
        </p:sp>
        <p:sp>
          <p:nvSpPr>
            <p:cNvPr id="42" name="TextBox 42"/>
            <p:cNvSpPr txBox="1"/>
            <p:nvPr/>
          </p:nvSpPr>
          <p:spPr>
            <a:xfrm>
              <a:off x="5180246" y="25592499"/>
              <a:ext cx="5738558" cy="2657587"/>
            </a:xfrm>
            <a:prstGeom prst="rect">
              <a:avLst/>
            </a:prstGeom>
          </p:spPr>
          <p:txBody>
            <a:bodyPr lIns="0" tIns="0" rIns="0" bIns="0" rtlCol="0" anchor="t">
              <a:spAutoFit/>
            </a:bodyPr>
            <a:lstStyle/>
            <a:p>
              <a:pPr algn="ctr">
                <a:lnSpc>
                  <a:spcPts val="3500"/>
                </a:lnSpc>
              </a:pPr>
              <a:r>
                <a:rPr lang="en-US" sz="2500">
                  <a:solidFill>
                    <a:srgbClr val="253140"/>
                  </a:solidFill>
                  <a:latin typeface="Inter" panose="02000503000000020004" pitchFamily="2" charset="0"/>
                  <a:ea typeface="Inter" panose="02000503000000020004" pitchFamily="2" charset="0"/>
                </a:rPr>
                <a:t>Results show the outcome of the research and should answer the question or hypothesis stated in the introduction. State what you've found from your study. You can also list your findings in bullets.</a:t>
              </a:r>
            </a:p>
          </p:txBody>
        </p:sp>
        <p:sp>
          <p:nvSpPr>
            <p:cNvPr id="43" name="TextBox 43"/>
            <p:cNvSpPr txBox="1"/>
            <p:nvPr/>
          </p:nvSpPr>
          <p:spPr>
            <a:xfrm>
              <a:off x="1751514" y="14185484"/>
              <a:ext cx="3641288" cy="363220"/>
            </a:xfrm>
            <a:prstGeom prst="rect">
              <a:avLst/>
            </a:prstGeom>
          </p:spPr>
          <p:txBody>
            <a:bodyPr lIns="0" tIns="0" rIns="0" bIns="0" rtlCol="0" anchor="t">
              <a:spAutoFit/>
            </a:bodyPr>
            <a:lstStyle/>
            <a:p>
              <a:pPr>
                <a:lnSpc>
                  <a:spcPts val="3079"/>
                </a:lnSpc>
              </a:pPr>
              <a:r>
                <a:rPr lang="en-US" sz="2200" b="1" spc="15" dirty="0">
                  <a:solidFill>
                    <a:srgbClr val="FFFFFF"/>
                  </a:solidFill>
                  <a:latin typeface="Inter" panose="02000503000000020004" pitchFamily="2" charset="0"/>
                  <a:ea typeface="Inter" panose="02000503000000020004" pitchFamily="2" charset="0"/>
                </a:rPr>
                <a:t>AUTHORS</a:t>
              </a:r>
            </a:p>
          </p:txBody>
        </p:sp>
        <p:sp>
          <p:nvSpPr>
            <p:cNvPr id="44" name="TextBox 44"/>
            <p:cNvSpPr txBox="1"/>
            <p:nvPr/>
          </p:nvSpPr>
          <p:spPr>
            <a:xfrm>
              <a:off x="1751514" y="14623133"/>
              <a:ext cx="2770426" cy="2219325"/>
            </a:xfrm>
            <a:prstGeom prst="rect">
              <a:avLst/>
            </a:prstGeom>
          </p:spPr>
          <p:txBody>
            <a:bodyPr lIns="0" tIns="0" rIns="0" bIns="0" rtlCol="0" anchor="t">
              <a:spAutoFit/>
            </a:bodyPr>
            <a:lstStyle/>
            <a:p>
              <a:pPr>
                <a:lnSpc>
                  <a:spcPts val="2520"/>
                </a:lnSpc>
              </a:pPr>
              <a:r>
                <a:rPr lang="en-US" sz="1800">
                  <a:solidFill>
                    <a:srgbClr val="FFFFFF"/>
                  </a:solidFill>
                  <a:latin typeface="Inter" panose="02000503000000020004" pitchFamily="2" charset="0"/>
                  <a:ea typeface="Inter" panose="02000503000000020004" pitchFamily="2" charset="0"/>
                </a:rPr>
                <a:t>Be proud of your work! Add the names of the people involved in this study. Don't forget to include titles and honorifics. We're proud of those too.</a:t>
              </a:r>
            </a:p>
          </p:txBody>
        </p:sp>
        <p:sp>
          <p:nvSpPr>
            <p:cNvPr id="45" name="TextBox 45"/>
            <p:cNvSpPr txBox="1"/>
            <p:nvPr/>
          </p:nvSpPr>
          <p:spPr>
            <a:xfrm>
              <a:off x="6096787" y="14164587"/>
              <a:ext cx="3206942" cy="363220"/>
            </a:xfrm>
            <a:prstGeom prst="rect">
              <a:avLst/>
            </a:prstGeom>
          </p:spPr>
          <p:txBody>
            <a:bodyPr lIns="0" tIns="0" rIns="0" bIns="0" rtlCol="0" anchor="t">
              <a:spAutoFit/>
            </a:bodyPr>
            <a:lstStyle/>
            <a:p>
              <a:pPr>
                <a:lnSpc>
                  <a:spcPts val="3079"/>
                </a:lnSpc>
              </a:pPr>
              <a:r>
                <a:rPr lang="en-US" sz="2200" b="1" spc="15">
                  <a:solidFill>
                    <a:srgbClr val="FFFFFF"/>
                  </a:solidFill>
                  <a:latin typeface="Inter" panose="02000503000000020004" pitchFamily="2" charset="0"/>
                  <a:ea typeface="Inter" panose="02000503000000020004" pitchFamily="2" charset="0"/>
                </a:rPr>
                <a:t>AFFILIATIONS</a:t>
              </a:r>
            </a:p>
          </p:txBody>
        </p:sp>
        <p:sp>
          <p:nvSpPr>
            <p:cNvPr id="46" name="TextBox 46"/>
            <p:cNvSpPr txBox="1"/>
            <p:nvPr/>
          </p:nvSpPr>
          <p:spPr>
            <a:xfrm>
              <a:off x="6096787" y="14623133"/>
              <a:ext cx="2782746" cy="1898725"/>
            </a:xfrm>
            <a:prstGeom prst="rect">
              <a:avLst/>
            </a:prstGeom>
          </p:spPr>
          <p:txBody>
            <a:bodyPr lIns="0" tIns="0" rIns="0" bIns="0" rtlCol="0" anchor="t">
              <a:spAutoFit/>
            </a:bodyPr>
            <a:lstStyle/>
            <a:p>
              <a:pPr>
                <a:lnSpc>
                  <a:spcPts val="2520"/>
                </a:lnSpc>
              </a:pPr>
              <a:r>
                <a:rPr lang="en-US" sz="1800">
                  <a:solidFill>
                    <a:srgbClr val="FFFFFF"/>
                  </a:solidFill>
                  <a:latin typeface="Inter" panose="02000503000000020004" pitchFamily="2" charset="0"/>
                  <a:ea typeface="Inter" panose="02000503000000020004" pitchFamily="2" charset="0"/>
                </a:rPr>
                <a:t>We're also proud of the institutions that we are with and support our research. Let's let them know by adding their names and logos here.</a:t>
              </a:r>
            </a:p>
          </p:txBody>
        </p:sp>
        <p:sp>
          <p:nvSpPr>
            <p:cNvPr id="47" name="TextBox 47"/>
            <p:cNvSpPr txBox="1"/>
            <p:nvPr/>
          </p:nvSpPr>
          <p:spPr>
            <a:xfrm>
              <a:off x="1700521" y="2358949"/>
              <a:ext cx="11786095" cy="6097957"/>
            </a:xfrm>
            <a:prstGeom prst="rect">
              <a:avLst/>
            </a:prstGeom>
          </p:spPr>
          <p:txBody>
            <a:bodyPr lIns="0" tIns="0" rIns="0" bIns="0" rtlCol="0" anchor="t">
              <a:spAutoFit/>
            </a:bodyPr>
            <a:lstStyle/>
            <a:p>
              <a:pPr>
                <a:lnSpc>
                  <a:spcPts val="15857"/>
                </a:lnSpc>
              </a:pPr>
              <a:r>
                <a:rPr lang="en-US" sz="15102" b="1" dirty="0">
                  <a:solidFill>
                    <a:srgbClr val="FDFD56"/>
                  </a:solidFill>
                  <a:latin typeface="Inter" panose="02000503000000020004" pitchFamily="2" charset="0"/>
                  <a:ea typeface="Inter" panose="02000503000000020004" pitchFamily="2" charset="0"/>
                </a:rPr>
                <a:t>CREATIVE </a:t>
              </a:r>
            </a:p>
            <a:p>
              <a:pPr>
                <a:lnSpc>
                  <a:spcPts val="15857"/>
                </a:lnSpc>
              </a:pPr>
              <a:r>
                <a:rPr lang="en-US" sz="15102" b="1" dirty="0">
                  <a:solidFill>
                    <a:srgbClr val="FDFD56"/>
                  </a:solidFill>
                  <a:latin typeface="Inter" panose="02000503000000020004" pitchFamily="2" charset="0"/>
                  <a:ea typeface="Inter" panose="02000503000000020004" pitchFamily="2" charset="0"/>
                </a:rPr>
                <a:t>RESEARCH POSTER</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457</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Arial</vt:lpstr>
      <vt:lpstr>Inter</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poster 1,4,7</dc:title>
  <cp:lastModifiedBy>HUONG NGUYEN THU</cp:lastModifiedBy>
  <cp:revision>2</cp:revision>
  <dcterms:created xsi:type="dcterms:W3CDTF">2006-08-16T00:00:00Z</dcterms:created>
  <dcterms:modified xsi:type="dcterms:W3CDTF">2023-01-26T21:19:37Z</dcterms:modified>
  <dc:identifier>DAFYZ6QS_4A</dc:identifier>
</cp:coreProperties>
</file>