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mpoweruk.com/alkaline.htm#koh"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715962"/>
          </a:xfrm>
        </p:spPr>
        <p:txBody>
          <a:bodyPr>
            <a:normAutofit/>
          </a:bodyPr>
          <a:lstStyle/>
          <a:p>
            <a:r>
              <a:rPr lang="en-US" sz="3200" b="1" dirty="0" smtClean="0">
                <a:latin typeface="Times New Roman" pitchFamily="18" charset="0"/>
                <a:cs typeface="Times New Roman" pitchFamily="18" charset="0"/>
              </a:rPr>
              <a:t>Battery Technology </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19200"/>
            <a:ext cx="8229600" cy="5410200"/>
          </a:xfrm>
        </p:spPr>
        <p:txBody>
          <a:bodyPr>
            <a:noAutofit/>
          </a:bodyPr>
          <a:lstStyle/>
          <a:p>
            <a:pPr algn="just" fontAlgn="base"/>
            <a:r>
              <a:rPr lang="en-US" sz="2000" dirty="0">
                <a:latin typeface="Times New Roman" pitchFamily="18" charset="0"/>
                <a:cs typeface="Times New Roman" pitchFamily="18" charset="0"/>
              </a:rPr>
              <a:t>Battery is a combination of two or more electrochemical </a:t>
            </a:r>
            <a:r>
              <a:rPr lang="en-US" sz="2000" dirty="0" smtClean="0">
                <a:latin typeface="Times New Roman" pitchFamily="18" charset="0"/>
                <a:cs typeface="Times New Roman" pitchFamily="18" charset="0"/>
              </a:rPr>
              <a:t>cells (converts chemical energy </a:t>
            </a:r>
            <a:r>
              <a:rPr lang="en-US" sz="2000" dirty="0">
                <a:latin typeface="Times New Roman" pitchFamily="18" charset="0"/>
                <a:cs typeface="Times New Roman" pitchFamily="18" charset="0"/>
              </a:rPr>
              <a:t>into electrical energy</a:t>
            </a:r>
            <a:r>
              <a:rPr lang="en-US" sz="2000" dirty="0" smtClean="0">
                <a:latin typeface="Times New Roman" pitchFamily="18" charset="0"/>
                <a:cs typeface="Times New Roman" pitchFamily="18" charset="0"/>
              </a:rPr>
              <a:t>). </a:t>
            </a:r>
          </a:p>
          <a:p>
            <a:pPr algn="just" fontAlgn="base"/>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cell consists of two electrodes with an electrolyte placed between them.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negative electrode is known as the cathode, while the positive electrode is known as the anode. </a:t>
            </a:r>
            <a:endParaRPr lang="en-US" sz="2000" dirty="0" smtClean="0">
              <a:latin typeface="Times New Roman" pitchFamily="18" charset="0"/>
              <a:cs typeface="Times New Roman" pitchFamily="18" charset="0"/>
            </a:endParaRPr>
          </a:p>
          <a:p>
            <a:pPr algn="just" fontAlgn="base"/>
            <a:r>
              <a:rPr lang="en-US" sz="2000" dirty="0" smtClean="0">
                <a:latin typeface="Times New Roman" pitchFamily="18" charset="0"/>
                <a:cs typeface="Times New Roman" pitchFamily="18" charset="0"/>
              </a:rPr>
              <a:t>Today </a:t>
            </a:r>
            <a:r>
              <a:rPr lang="en-US" sz="2000" dirty="0">
                <a:latin typeface="Times New Roman" pitchFamily="18" charset="0"/>
                <a:cs typeface="Times New Roman" pitchFamily="18" charset="0"/>
              </a:rPr>
              <a:t>many cells are enclosed in a special container, and there is an element known as a separator placed between the anode and cathode. This is porous to the electrolyte and prevents the two electrodes from coming into contact with each other.</a:t>
            </a:r>
          </a:p>
          <a:p>
            <a:pPr algn="just"/>
            <a:r>
              <a:rPr lang="en-US" sz="2000" dirty="0">
                <a:latin typeface="Times New Roman" pitchFamily="18" charset="0"/>
                <a:cs typeface="Times New Roman" pitchFamily="18" charset="0"/>
              </a:rPr>
              <a:t>Batteries are becoming more widely used. As the use of portable and mobile equipment increases, so does the use of battery technology.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These </a:t>
            </a:r>
            <a:r>
              <a:rPr lang="en-US" sz="2000" dirty="0">
                <a:latin typeface="Times New Roman" pitchFamily="18" charset="0"/>
                <a:cs typeface="Times New Roman" pitchFamily="18" charset="0"/>
              </a:rPr>
              <a:t>range from the established non-rechargeable technologies such as zinc-carbon and alkaline batteries to rechargeable batteries that have moved from Ni-Cd through </a:t>
            </a:r>
            <a:r>
              <a:rPr lang="en-US" sz="2000" dirty="0" smtClean="0">
                <a:latin typeface="Times New Roman" pitchFamily="18" charset="0"/>
                <a:cs typeface="Times New Roman" pitchFamily="18" charset="0"/>
              </a:rPr>
              <a:t>Ni-MH </a:t>
            </a:r>
            <a:r>
              <a:rPr lang="en-US" sz="2000" dirty="0">
                <a:latin typeface="Times New Roman" pitchFamily="18" charset="0"/>
                <a:cs typeface="Times New Roman" pitchFamily="18" charset="0"/>
              </a:rPr>
              <a:t>cells to the newer lithium ion rechargeable batteries. </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321064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6019800"/>
          </a:xfrm>
        </p:spPr>
        <p:txBody>
          <a:bodyPr>
            <a:normAutofit/>
          </a:bodyPr>
          <a:lstStyle/>
          <a:p>
            <a:pPr algn="just"/>
            <a:r>
              <a:rPr lang="en-US" sz="2000" dirty="0">
                <a:latin typeface="Times New Roman" pitchFamily="18" charset="0"/>
                <a:cs typeface="Times New Roman" pitchFamily="18" charset="0"/>
              </a:rPr>
              <a:t>The reactions given above may seem simple enough, but they do not proceed rapidly in normal circumstances.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Also</a:t>
            </a:r>
            <a:r>
              <a:rPr lang="en-US" sz="2000" dirty="0">
                <a:latin typeface="Times New Roman" pitchFamily="18" charset="0"/>
                <a:cs typeface="Times New Roman" pitchFamily="18" charset="0"/>
              </a:rPr>
              <a:t>, the fact that hydrogen has to be used as a fuel is a disadvantage.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solve these and other problems many different fuel cell types have been tried.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different types are usually distinguished by the electrolyte that is used, though there are always other important differences as well.</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971800"/>
            <a:ext cx="5979886" cy="3314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764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5257800"/>
          </a:xfrm>
        </p:spPr>
        <p:txBody>
          <a:bodyPr>
            <a:normAutofit/>
          </a:bodyPr>
          <a:lstStyle/>
          <a:p>
            <a:pPr algn="just"/>
            <a:r>
              <a:rPr lang="en-US" b="1" u="sng" dirty="0">
                <a:latin typeface="Times New Roman" pitchFamily="18" charset="0"/>
                <a:cs typeface="Times New Roman" pitchFamily="18" charset="0"/>
              </a:rPr>
              <a:t>Limitations:</a:t>
            </a:r>
            <a:endParaRPr lang="en-US" sz="2000" u="sng" dirty="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Storage </a:t>
            </a:r>
            <a:r>
              <a:rPr lang="en-US" sz="2400" dirty="0">
                <a:latin typeface="Times New Roman" pitchFamily="18" charset="0"/>
                <a:cs typeface="Times New Roman" pitchFamily="18" charset="0"/>
              </a:rPr>
              <a:t>of fuel and oxidant.</a:t>
            </a:r>
          </a:p>
          <a:p>
            <a:pPr lvl="1" algn="just"/>
            <a:r>
              <a:rPr lang="en-US" sz="2400" dirty="0">
                <a:latin typeface="Times New Roman" pitchFamily="18" charset="0"/>
                <a:cs typeface="Times New Roman" pitchFamily="18" charset="0"/>
              </a:rPr>
              <a:t>Electrolytes and electrodes are costly</a:t>
            </a:r>
          </a:p>
          <a:p>
            <a:pPr lvl="1" algn="just"/>
            <a:r>
              <a:rPr lang="en-US" sz="2400" dirty="0">
                <a:latin typeface="Times New Roman" pitchFamily="18" charset="0"/>
                <a:cs typeface="Times New Roman" pitchFamily="18" charset="0"/>
              </a:rPr>
              <a:t>Gives DC output and should be converted into AC</a:t>
            </a:r>
            <a:r>
              <a:rPr lang="en-US" sz="2400" dirty="0" smtClean="0">
                <a:latin typeface="Times New Roman" pitchFamily="18" charset="0"/>
                <a:cs typeface="Times New Roman" pitchFamily="18" charset="0"/>
              </a:rPr>
              <a:t>.</a:t>
            </a:r>
          </a:p>
          <a:p>
            <a:pPr algn="just"/>
            <a:endParaRPr lang="en-US" b="1" u="sng" dirty="0" smtClean="0">
              <a:latin typeface="Times New Roman" pitchFamily="18" charset="0"/>
              <a:cs typeface="Times New Roman" pitchFamily="18" charset="0"/>
            </a:endParaRPr>
          </a:p>
          <a:p>
            <a:pPr algn="just"/>
            <a:r>
              <a:rPr lang="en-US" b="1" u="sng" dirty="0" smtClean="0">
                <a:latin typeface="Times New Roman" pitchFamily="18" charset="0"/>
                <a:cs typeface="Times New Roman" pitchFamily="18" charset="0"/>
              </a:rPr>
              <a:t>Advantages</a:t>
            </a:r>
            <a:r>
              <a:rPr lang="en-US" b="1" u="sng" dirty="0">
                <a:latin typeface="Times New Roman" pitchFamily="18" charset="0"/>
                <a:cs typeface="Times New Roman" pitchFamily="18" charset="0"/>
              </a:rPr>
              <a:t>:</a:t>
            </a:r>
            <a:endParaRPr lang="en-US" sz="4400" b="1" u="sng"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High power efficiency </a:t>
            </a:r>
            <a:r>
              <a:rPr lang="en-US" sz="2400" dirty="0" smtClean="0">
                <a:latin typeface="Times New Roman" pitchFamily="18" charset="0"/>
                <a:cs typeface="Times New Roman" pitchFamily="18" charset="0"/>
              </a:rPr>
              <a:t>approximately 75</a:t>
            </a:r>
            <a:r>
              <a:rPr lang="en-US" sz="2400" dirty="0">
                <a:latin typeface="Times New Roman" pitchFamily="18" charset="0"/>
                <a:cs typeface="Times New Roman" pitchFamily="18" charset="0"/>
              </a:rPr>
              <a:t>%</a:t>
            </a:r>
          </a:p>
          <a:p>
            <a:pPr lvl="1" algn="just"/>
            <a:r>
              <a:rPr lang="en-US" sz="2400" dirty="0">
                <a:latin typeface="Times New Roman" pitchFamily="18" charset="0"/>
                <a:cs typeface="Times New Roman" pitchFamily="18" charset="0"/>
              </a:rPr>
              <a:t>Eco-friendly</a:t>
            </a:r>
          </a:p>
          <a:p>
            <a:pPr lvl="1" algn="just"/>
            <a:r>
              <a:rPr lang="en-US" sz="2400" dirty="0">
                <a:latin typeface="Times New Roman" pitchFamily="18" charset="0"/>
                <a:cs typeface="Times New Roman" pitchFamily="18" charset="0"/>
              </a:rPr>
              <a:t>Space required for fuel cell is less. </a:t>
            </a:r>
          </a:p>
          <a:p>
            <a:pPr lvl="1" algn="just"/>
            <a:r>
              <a:rPr lang="en-US" sz="2400" dirty="0">
                <a:latin typeface="Times New Roman" pitchFamily="18" charset="0"/>
                <a:cs typeface="Times New Roman" pitchFamily="18" charset="0"/>
              </a:rPr>
              <a:t>Produce DC for a long time.</a:t>
            </a:r>
          </a:p>
          <a:p>
            <a:endParaRPr lang="en-US" dirty="0"/>
          </a:p>
        </p:txBody>
      </p:sp>
    </p:spTree>
    <p:extLst>
      <p:ext uri="{BB962C8B-B14F-4D97-AF65-F5344CB8AC3E}">
        <p14:creationId xmlns:p14="http://schemas.microsoft.com/office/powerpoint/2010/main" val="2588175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[III] </a:t>
            </a:r>
            <a:r>
              <a:rPr lang="en-US" sz="4000" b="1" u="sng" dirty="0">
                <a:latin typeface="Times New Roman" pitchFamily="18" charset="0"/>
                <a:cs typeface="Times New Roman" pitchFamily="18" charset="0"/>
              </a:rPr>
              <a:t>Nickel Cadmium </a:t>
            </a:r>
            <a:r>
              <a:rPr lang="en-US" sz="4000" b="1" u="sng" dirty="0" smtClean="0">
                <a:latin typeface="Times New Roman" pitchFamily="18" charset="0"/>
                <a:cs typeface="Times New Roman" pitchFamily="18" charset="0"/>
              </a:rPr>
              <a:t>Cell</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is rechargeable secondary cell. It consist of cadmium as negative electrode (anode) and nickel oxide as positive electrode (cathode) and potassium hydroxide as electrolyte.</a:t>
            </a:r>
          </a:p>
          <a:p>
            <a:pPr algn="just"/>
            <a:r>
              <a:rPr lang="en-US" sz="2800" dirty="0">
                <a:latin typeface="Times New Roman" pitchFamily="18" charset="0"/>
                <a:cs typeface="Times New Roman" pitchFamily="18" charset="0"/>
              </a:rPr>
              <a:t>Anode: Cadmium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Cathode</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NiO</a:t>
            </a:r>
            <a:r>
              <a:rPr lang="en-US" sz="2800" dirty="0">
                <a:latin typeface="Times New Roman" pitchFamily="18" charset="0"/>
                <a:cs typeface="Times New Roman" pitchFamily="18" charset="0"/>
              </a:rPr>
              <a:t>(OH)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Electrolyte</a:t>
            </a:r>
            <a:r>
              <a:rPr lang="en-US" sz="2800" dirty="0">
                <a:latin typeface="Times New Roman" pitchFamily="18" charset="0"/>
                <a:cs typeface="Times New Roman" pitchFamily="18" charset="0"/>
              </a:rPr>
              <a:t>: KOH</a:t>
            </a:r>
          </a:p>
          <a:p>
            <a:endParaRPr lang="en-US" dirty="0"/>
          </a:p>
        </p:txBody>
      </p:sp>
    </p:spTree>
    <p:extLst>
      <p:ext uri="{BB962C8B-B14F-4D97-AF65-F5344CB8AC3E}">
        <p14:creationId xmlns:p14="http://schemas.microsoft.com/office/powerpoint/2010/main" val="706462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3673" y="838200"/>
            <a:ext cx="4516726" cy="3637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495800"/>
            <a:ext cx="7620000" cy="1854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85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Times New Roman" pitchFamily="18" charset="0"/>
                <a:cs typeface="Times New Roman" pitchFamily="18" charset="0"/>
              </a:rPr>
              <a:t>Advantages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800600"/>
          </a:xfrm>
        </p:spPr>
        <p:txBody>
          <a:bodyPr>
            <a:noAutofit/>
          </a:bodyPr>
          <a:lstStyle/>
          <a:p>
            <a:pPr lvl="0" algn="just"/>
            <a:r>
              <a:rPr lang="en-US" sz="2000" dirty="0" smtClean="0">
                <a:latin typeface="Times New Roman" pitchFamily="18" charset="0"/>
                <a:cs typeface="Times New Roman" pitchFamily="18" charset="0"/>
              </a:rPr>
              <a:t>Low internal resistance (less than half the equivalent Ni-MH cells)</a:t>
            </a:r>
          </a:p>
          <a:p>
            <a:pPr lvl="0" algn="just"/>
            <a:r>
              <a:rPr lang="en-US" sz="2000" dirty="0" smtClean="0">
                <a:latin typeface="Times New Roman" pitchFamily="18" charset="0"/>
                <a:cs typeface="Times New Roman" pitchFamily="18" charset="0"/>
              </a:rPr>
              <a:t>High rate charge and discharge rates possible</a:t>
            </a:r>
          </a:p>
          <a:p>
            <a:pPr lvl="0" algn="just"/>
            <a:r>
              <a:rPr lang="en-US" sz="2000" dirty="0" smtClean="0">
                <a:latin typeface="Times New Roman" pitchFamily="18" charset="0"/>
                <a:cs typeface="Times New Roman" pitchFamily="18" charset="0"/>
              </a:rPr>
              <a:t>It produces potential of 1.4 V and has longer life than lead storage cell.</a:t>
            </a:r>
          </a:p>
          <a:p>
            <a:pPr lvl="0" algn="just"/>
            <a:r>
              <a:rPr lang="en-US" sz="2000" dirty="0" smtClean="0">
                <a:latin typeface="Times New Roman" pitchFamily="18" charset="0"/>
                <a:cs typeface="Times New Roman" pitchFamily="18" charset="0"/>
              </a:rPr>
              <a:t>Ni-Cd Cell is used in medical instrument, calculator flash light.</a:t>
            </a:r>
          </a:p>
          <a:p>
            <a:pPr lvl="0" algn="just"/>
            <a:r>
              <a:rPr lang="en-US" sz="2000" dirty="0" smtClean="0">
                <a:latin typeface="Times New Roman" pitchFamily="18" charset="0"/>
                <a:cs typeface="Times New Roman" pitchFamily="18" charset="0"/>
              </a:rPr>
              <a:t>Tolerates deep discharges can be deep cycled.</a:t>
            </a:r>
          </a:p>
          <a:p>
            <a:pPr lvl="0" algn="just"/>
            <a:r>
              <a:rPr lang="en-US" sz="2000" dirty="0" smtClean="0">
                <a:latin typeface="Times New Roman" pitchFamily="18" charset="0"/>
                <a:cs typeface="Times New Roman" pitchFamily="18" charset="0"/>
              </a:rPr>
              <a:t>Wide temperature range (Up to 70°C)</a:t>
            </a:r>
          </a:p>
          <a:p>
            <a:pPr lvl="0" algn="just"/>
            <a:r>
              <a:rPr lang="en-US" sz="2000" dirty="0" smtClean="0">
                <a:latin typeface="Times New Roman" pitchFamily="18" charset="0"/>
                <a:cs typeface="Times New Roman" pitchFamily="18" charset="0"/>
              </a:rPr>
              <a:t>Typical cycle life is over 500 cycles.</a:t>
            </a:r>
          </a:p>
          <a:p>
            <a:pPr lvl="0" algn="just"/>
            <a:r>
              <a:rPr lang="en-US" sz="2000" dirty="0" smtClean="0">
                <a:latin typeface="Times New Roman" pitchFamily="18" charset="0"/>
                <a:cs typeface="Times New Roman" pitchFamily="18" charset="0"/>
              </a:rPr>
              <a:t>Charging process is strongly endothermic-the battery cools during charging. This makes it possible to charge very quickly, Rapid charge typically 2 hours, but can be as low as 10 to 15 minutes.</a:t>
            </a:r>
          </a:p>
          <a:p>
            <a:pPr lvl="0" algn="just"/>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coulombic</a:t>
            </a:r>
            <a:r>
              <a:rPr lang="en-US" sz="2000" dirty="0" smtClean="0">
                <a:latin typeface="Times New Roman" pitchFamily="18" charset="0"/>
                <a:cs typeface="Times New Roman" pitchFamily="18" charset="0"/>
              </a:rPr>
              <a:t> efficiency of nickel cadmium is over 80% for a fast charge but can drop to below 50% for slow charging.</a:t>
            </a:r>
          </a:p>
          <a:p>
            <a:pPr lvl="0" algn="just"/>
            <a:r>
              <a:rPr lang="en-US" sz="2000" dirty="0" smtClean="0">
                <a:latin typeface="Times New Roman" pitchFamily="18" charset="0"/>
                <a:cs typeface="Times New Roman" pitchFamily="18" charset="0"/>
              </a:rPr>
              <a:t>The electrolyte is commonly available, low cost </a:t>
            </a:r>
            <a:r>
              <a:rPr lang="en-US" sz="2000" u="sng" dirty="0" smtClean="0">
                <a:latin typeface="Times New Roman" pitchFamily="18" charset="0"/>
                <a:cs typeface="Times New Roman" pitchFamily="18" charset="0"/>
                <a:hlinkClick r:id="rId2"/>
              </a:rPr>
              <a:t>potassium hydroxide KOH</a:t>
            </a:r>
            <a:r>
              <a:rPr lang="en-US" sz="2000" dirty="0" smtClean="0">
                <a:latin typeface="Times New Roman" pitchFamily="18" charset="0"/>
                <a:cs typeface="Times New Roman" pitchFamily="18" charset="0"/>
              </a:rPr>
              <a:t>.</a:t>
            </a: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208606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Times New Roman" pitchFamily="18" charset="0"/>
                <a:cs typeface="Times New Roman" pitchFamily="18" charset="0"/>
              </a:rPr>
              <a:t>Limitations</a:t>
            </a:r>
            <a:endParaRPr lang="en-US" sz="3600"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525963"/>
          </a:xfrm>
        </p:spPr>
        <p:txBody>
          <a:bodyPr>
            <a:normAutofit fontScale="77500" lnSpcReduction="20000"/>
          </a:bodyPr>
          <a:lstStyle/>
          <a:p>
            <a:pPr lvl="0" algn="just"/>
            <a:r>
              <a:rPr lang="en-US" sz="2900" dirty="0" smtClean="0">
                <a:latin typeface="Times New Roman" pitchFamily="18" charset="0"/>
                <a:cs typeface="Times New Roman" pitchFamily="18" charset="0"/>
              </a:rPr>
              <a:t>A </a:t>
            </a:r>
            <a:r>
              <a:rPr lang="en-US" sz="2900" dirty="0">
                <a:latin typeface="Times New Roman" pitchFamily="18" charset="0"/>
                <a:cs typeface="Times New Roman" pitchFamily="18" charset="0"/>
              </a:rPr>
              <a:t>major drawback of this technology is its susceptibility to memory effect.</a:t>
            </a:r>
          </a:p>
          <a:p>
            <a:pPr lvl="0" algn="just"/>
            <a:r>
              <a:rPr lang="en-US" sz="2900" dirty="0" smtClean="0">
                <a:latin typeface="Times New Roman" pitchFamily="18" charset="0"/>
                <a:cs typeface="Times New Roman" pitchFamily="18" charset="0"/>
              </a:rPr>
              <a:t>Ni-Cd </a:t>
            </a:r>
            <a:r>
              <a:rPr lang="en-US" sz="2900" dirty="0">
                <a:latin typeface="Times New Roman" pitchFamily="18" charset="0"/>
                <a:cs typeface="Times New Roman" pitchFamily="18" charset="0"/>
              </a:rPr>
              <a:t>batteries are also prone to damage by overcharging.</a:t>
            </a:r>
          </a:p>
          <a:p>
            <a:pPr lvl="0" algn="just"/>
            <a:r>
              <a:rPr lang="en-US" sz="2900" dirty="0">
                <a:latin typeface="Times New Roman" pitchFamily="18" charset="0"/>
                <a:cs typeface="Times New Roman" pitchFamily="18" charset="0"/>
              </a:rPr>
              <a:t>Low cell voltage of 1.2 Volts compared with primary alkaline cells 1.5 Volts and only quarter of the capacity of the alkaline cells.</a:t>
            </a:r>
          </a:p>
          <a:p>
            <a:pPr lvl="0" algn="just"/>
            <a:r>
              <a:rPr lang="en-US" sz="2900" dirty="0">
                <a:latin typeface="Times New Roman" pitchFamily="18" charset="0"/>
                <a:cs typeface="Times New Roman" pitchFamily="18" charset="0"/>
              </a:rPr>
              <a:t>Self-re-sealing safety vents must be incorporated to prevent damage due to overheating and pressure build up.</a:t>
            </a:r>
          </a:p>
          <a:p>
            <a:pPr lvl="0" algn="just"/>
            <a:r>
              <a:rPr lang="en-US" sz="2900" dirty="0">
                <a:latin typeface="Times New Roman" pitchFamily="18" charset="0"/>
                <a:cs typeface="Times New Roman" pitchFamily="18" charset="0"/>
              </a:rPr>
              <a:t>Cadmium is a high cost heavy metal and its use in consumer products is now deprecated on environmental grounds.</a:t>
            </a:r>
          </a:p>
          <a:p>
            <a:pPr algn="just"/>
            <a:r>
              <a:rPr lang="en-US" sz="2900" dirty="0">
                <a:latin typeface="Times New Roman" pitchFamily="18" charset="0"/>
                <a:cs typeface="Times New Roman" pitchFamily="18" charset="0"/>
              </a:rPr>
              <a:t>Originally, the terms memory effect or memory problem was coined to describe a cyclic memory problem where the </a:t>
            </a:r>
            <a:r>
              <a:rPr lang="en-US" sz="2900" dirty="0" smtClean="0">
                <a:latin typeface="Times New Roman" pitchFamily="18" charset="0"/>
                <a:cs typeface="Times New Roman" pitchFamily="18" charset="0"/>
              </a:rPr>
              <a:t>Ni-Cd </a:t>
            </a:r>
            <a:r>
              <a:rPr lang="en-US" sz="2900" dirty="0">
                <a:latin typeface="Times New Roman" pitchFamily="18" charset="0"/>
                <a:cs typeface="Times New Roman" pitchFamily="18" charset="0"/>
              </a:rPr>
              <a:t>battery would "remember" the amount of discharge for previous discharges and limit the recharge life of the battery. </a:t>
            </a:r>
            <a:endParaRPr lang="en-US" sz="2900" dirty="0" smtClean="0">
              <a:latin typeface="Times New Roman" pitchFamily="18" charset="0"/>
              <a:cs typeface="Times New Roman" pitchFamily="18" charset="0"/>
            </a:endParaRPr>
          </a:p>
          <a:p>
            <a:pPr algn="just"/>
            <a:r>
              <a:rPr lang="en-US" sz="2900" dirty="0" smtClean="0">
                <a:latin typeface="Times New Roman" pitchFamily="18" charset="0"/>
                <a:cs typeface="Times New Roman" pitchFamily="18" charset="0"/>
              </a:rPr>
              <a:t>The </a:t>
            </a:r>
            <a:r>
              <a:rPr lang="en-US" sz="2900" dirty="0">
                <a:latin typeface="Times New Roman" pitchFamily="18" charset="0"/>
                <a:cs typeface="Times New Roman" pitchFamily="18" charset="0"/>
              </a:rPr>
              <a:t>problem is less prevalent with modern Ni-Cd batteries, which are designed to avoid cyclic memory issues.</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95359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Primary and </a:t>
            </a:r>
            <a:r>
              <a:rPr lang="en-US" sz="3600" b="1" dirty="0" smtClean="0">
                <a:latin typeface="Times New Roman" pitchFamily="18" charset="0"/>
                <a:cs typeface="Times New Roman" pitchFamily="18" charset="0"/>
              </a:rPr>
              <a:t>Secondary cells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525963"/>
          </a:xfrm>
        </p:spPr>
        <p:txBody>
          <a:bodyPr>
            <a:normAutofit/>
          </a:bodyPr>
          <a:lstStyle/>
          <a:p>
            <a:pPr marL="0" indent="0" algn="just" fontAlgn="base">
              <a:buNone/>
            </a:pPr>
            <a:r>
              <a:rPr lang="en-US" sz="2000" dirty="0" smtClean="0">
                <a:latin typeface="Times New Roman" pitchFamily="18" charset="0"/>
                <a:cs typeface="Times New Roman" pitchFamily="18" charset="0"/>
              </a:rPr>
              <a:t>Although </a:t>
            </a:r>
            <a:r>
              <a:rPr lang="en-US" sz="2000" dirty="0">
                <a:latin typeface="Times New Roman" pitchFamily="18" charset="0"/>
                <a:cs typeface="Times New Roman" pitchFamily="18" charset="0"/>
              </a:rPr>
              <a:t>there are many different types of battery, there are two main categories of cell or battery that can be used to provide electrical power. Each type has its own advantages and disadvantages and therefore each type of battery is used in different applications, although they can often be interchanged:</a:t>
            </a:r>
          </a:p>
          <a:p>
            <a:pPr algn="just" fontAlgn="base"/>
            <a:r>
              <a:rPr lang="en-US" sz="2000" b="1" dirty="0">
                <a:latin typeface="Times New Roman" pitchFamily="18" charset="0"/>
                <a:cs typeface="Times New Roman" pitchFamily="18" charset="0"/>
              </a:rPr>
              <a:t>Primary batteries:</a:t>
            </a:r>
            <a:r>
              <a:rPr lang="en-US" sz="2000" dirty="0">
                <a:latin typeface="Times New Roman" pitchFamily="18" charset="0"/>
                <a:cs typeface="Times New Roman" pitchFamily="18" charset="0"/>
              </a:rPr>
              <a:t>   Primary batteries are essentially batteries that cannot be recharged. They irreversibly transform chemical energy to electrical energy. When the chemicals within the battery have all reacted to produce electrical energy and they are exhausted, the battery or cell cannot be readily restored by electrical means.</a:t>
            </a:r>
          </a:p>
          <a:p>
            <a:pPr algn="just" fontAlgn="base"/>
            <a:r>
              <a:rPr lang="en-US" sz="2000" b="1" dirty="0">
                <a:latin typeface="Times New Roman" pitchFamily="18" charset="0"/>
                <a:cs typeface="Times New Roman" pitchFamily="18" charset="0"/>
              </a:rPr>
              <a:t>Secondary batteries:</a:t>
            </a:r>
            <a:r>
              <a:rPr lang="en-US" sz="2000" dirty="0">
                <a:latin typeface="Times New Roman" pitchFamily="18" charset="0"/>
                <a:cs typeface="Times New Roman" pitchFamily="18" charset="0"/>
              </a:rPr>
              <a:t>   Secondary batteries or secondary cells are different to primary ones in that they can be recharged. The chemical reactions within the cell or battery can be reversed by supplying electrical energy to the cell, restoring their original composition.</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90039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792162"/>
          </a:xfrm>
        </p:spPr>
        <p:txBody>
          <a:bodyPr>
            <a:normAutofit/>
          </a:bodyPr>
          <a:lstStyle/>
          <a:p>
            <a:r>
              <a:rPr lang="en-US" sz="3200" b="1" dirty="0">
                <a:latin typeface="Times New Roman" pitchFamily="18" charset="0"/>
                <a:cs typeface="Times New Roman" pitchFamily="18" charset="0"/>
              </a:rPr>
              <a:t>[I] </a:t>
            </a:r>
            <a:r>
              <a:rPr lang="en-US" sz="3200" b="1" u="sng" dirty="0">
                <a:latin typeface="Times New Roman" pitchFamily="18" charset="0"/>
                <a:cs typeface="Times New Roman" pitchFamily="18" charset="0"/>
              </a:rPr>
              <a:t>Lead acid battery</a:t>
            </a:r>
            <a:r>
              <a:rPr lang="en-US" sz="3200" b="1" dirty="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181600"/>
          </a:xfrm>
        </p:spPr>
        <p:txBody>
          <a:bodyPr>
            <a:noAutofit/>
          </a:bodyPr>
          <a:lstStyle/>
          <a:p>
            <a:pPr lvl="0" algn="just" fontAlgn="base"/>
            <a:r>
              <a:rPr lang="en-US" sz="1800" b="1" dirty="0" smtClean="0">
                <a:latin typeface="Times New Roman" pitchFamily="18" charset="0"/>
                <a:cs typeface="Times New Roman" pitchFamily="18" charset="0"/>
              </a:rPr>
              <a:t>Positive </a:t>
            </a:r>
            <a:r>
              <a:rPr lang="en-US" sz="1800" b="1" dirty="0">
                <a:latin typeface="Times New Roman" pitchFamily="18" charset="0"/>
                <a:cs typeface="Times New Roman" pitchFamily="18" charset="0"/>
              </a:rPr>
              <a:t>plate:</a:t>
            </a:r>
            <a:r>
              <a:rPr lang="en-US" sz="1800" dirty="0">
                <a:latin typeface="Times New Roman" pitchFamily="18" charset="0"/>
                <a:cs typeface="Times New Roman" pitchFamily="18" charset="0"/>
              </a:rPr>
              <a:t>   This is covered with a paste of lead dioxide.</a:t>
            </a:r>
          </a:p>
          <a:p>
            <a:pPr lvl="0" algn="just" fontAlgn="base"/>
            <a:r>
              <a:rPr lang="en-US" sz="1800" b="1" dirty="0">
                <a:latin typeface="Times New Roman" pitchFamily="18" charset="0"/>
                <a:cs typeface="Times New Roman" pitchFamily="18" charset="0"/>
              </a:rPr>
              <a:t>Negative plate:</a:t>
            </a:r>
            <a:r>
              <a:rPr lang="en-US" sz="1800" dirty="0">
                <a:latin typeface="Times New Roman" pitchFamily="18" charset="0"/>
                <a:cs typeface="Times New Roman" pitchFamily="18" charset="0"/>
              </a:rPr>
              <a:t>   This is made of sponge lead.</a:t>
            </a:r>
          </a:p>
          <a:p>
            <a:pPr lvl="0" algn="just" fontAlgn="base"/>
            <a:r>
              <a:rPr lang="en-US" sz="1800" b="1" dirty="0">
                <a:latin typeface="Times New Roman" pitchFamily="18" charset="0"/>
                <a:cs typeface="Times New Roman" pitchFamily="18" charset="0"/>
              </a:rPr>
              <a:t>Separator:</a:t>
            </a:r>
            <a:r>
              <a:rPr lang="en-US" sz="1800" dirty="0">
                <a:latin typeface="Times New Roman" pitchFamily="18" charset="0"/>
                <a:cs typeface="Times New Roman" pitchFamily="18" charset="0"/>
              </a:rPr>
              <a:t>   This is an insulating material between the two plates, but it allows the electrolyte and the ions into it to enable conduction without the two plates touching.</a:t>
            </a:r>
          </a:p>
          <a:p>
            <a:pPr lvl="0" algn="just" fontAlgn="base"/>
            <a:r>
              <a:rPr lang="en-US" sz="1800" b="1" dirty="0">
                <a:latin typeface="Times New Roman" pitchFamily="18" charset="0"/>
                <a:cs typeface="Times New Roman" pitchFamily="18" charset="0"/>
              </a:rPr>
              <a:t>Electrolyte:</a:t>
            </a:r>
            <a:r>
              <a:rPr lang="en-US" sz="1800" dirty="0">
                <a:latin typeface="Times New Roman" pitchFamily="18" charset="0"/>
                <a:cs typeface="Times New Roman" pitchFamily="18" charset="0"/>
              </a:rPr>
              <a:t>   This consists of water and </a:t>
            </a:r>
            <a:r>
              <a:rPr lang="en-US" sz="1800" dirty="0" err="1">
                <a:latin typeface="Times New Roman" pitchFamily="18" charset="0"/>
                <a:cs typeface="Times New Roman" pitchFamily="18" charset="0"/>
              </a:rPr>
              <a:t>sulphuric</a:t>
            </a:r>
            <a:r>
              <a:rPr lang="en-US" sz="1800" dirty="0">
                <a:latin typeface="Times New Roman" pitchFamily="18" charset="0"/>
                <a:cs typeface="Times New Roman" pitchFamily="18" charset="0"/>
              </a:rPr>
              <a:t> acid</a:t>
            </a:r>
          </a:p>
          <a:p>
            <a:pPr lvl="0" algn="just" fontAlgn="base"/>
            <a:r>
              <a:rPr lang="en-US" sz="1800" dirty="0">
                <a:latin typeface="Times New Roman" pitchFamily="18" charset="0"/>
                <a:cs typeface="Times New Roman" pitchFamily="18" charset="0"/>
              </a:rPr>
              <a:t>These constituents are all contained within a plastic container which acts to keep the electrolyte in and the battery together.</a:t>
            </a:r>
          </a:p>
          <a:p>
            <a:pPr algn="just" fontAlgn="base"/>
            <a:r>
              <a:rPr lang="en-US" sz="1800" dirty="0">
                <a:latin typeface="Times New Roman" pitchFamily="18" charset="0"/>
                <a:cs typeface="Times New Roman" pitchFamily="18" charset="0"/>
              </a:rPr>
              <a:t>The overall battery will normally consist of several cells placed in series to give the required voltage as each cell is capable of providing an EMF of 2.1 volts.</a:t>
            </a:r>
          </a:p>
          <a:p>
            <a:pPr algn="just" fontAlgn="base"/>
            <a:r>
              <a:rPr lang="en-US" sz="1800" dirty="0">
                <a:latin typeface="Times New Roman" pitchFamily="18" charset="0"/>
                <a:cs typeface="Times New Roman" pitchFamily="18" charset="0"/>
              </a:rPr>
              <a:t>In order to enable the basic lead acid cell to produce a voltage, it must first receive charge. The voltage applied to provide this must be greater than the 2.1 volts to enable current to flow into the cell. If it were less than this, charge would actually flow out of it.</a:t>
            </a:r>
          </a:p>
          <a:p>
            <a:pPr algn="just" fontAlgn="base"/>
            <a:r>
              <a:rPr lang="en-US" sz="1800" dirty="0">
                <a:latin typeface="Times New Roman" pitchFamily="18" charset="0"/>
                <a:cs typeface="Times New Roman" pitchFamily="18" charset="0"/>
              </a:rPr>
              <a:t>Once charged, the cell or battery will be able to provide charge to external circuits, often operating over several hours dependent upon the drain on the cell or battery.</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9889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Lead Acid Battery </a:t>
            </a:r>
            <a:r>
              <a:rPr lang="en-US" sz="3600" b="1" dirty="0" smtClean="0">
                <a:latin typeface="Times New Roman" pitchFamily="18" charset="0"/>
                <a:cs typeface="Times New Roman" pitchFamily="18" charset="0"/>
              </a:rPr>
              <a:t>Advantages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fontAlgn="base"/>
            <a:r>
              <a:rPr lang="en-US" sz="2400" dirty="0" smtClean="0">
                <a:latin typeface="Times New Roman" pitchFamily="18" charset="0"/>
                <a:cs typeface="Times New Roman" pitchFamily="18" charset="0"/>
              </a:rPr>
              <a:t>Mature </a:t>
            </a:r>
            <a:r>
              <a:rPr lang="en-US" sz="2400" dirty="0">
                <a:latin typeface="Times New Roman" pitchFamily="18" charset="0"/>
                <a:cs typeface="Times New Roman" pitchFamily="18" charset="0"/>
              </a:rPr>
              <a:t>technology</a:t>
            </a:r>
          </a:p>
          <a:p>
            <a:pPr lvl="0" algn="just" fontAlgn="base"/>
            <a:r>
              <a:rPr lang="en-US" sz="2400" dirty="0">
                <a:latin typeface="Times New Roman" pitchFamily="18" charset="0"/>
                <a:cs typeface="Times New Roman" pitchFamily="18" charset="0"/>
              </a:rPr>
              <a:t>Relatively cheap to manufacture and buy (they provide the lowest cost per unit capacity for rechargeable cells)</a:t>
            </a:r>
          </a:p>
          <a:p>
            <a:pPr lvl="0" algn="just" fontAlgn="base"/>
            <a:r>
              <a:rPr lang="en-US" sz="2400" dirty="0">
                <a:latin typeface="Times New Roman" pitchFamily="18" charset="0"/>
                <a:cs typeface="Times New Roman" pitchFamily="18" charset="0"/>
              </a:rPr>
              <a:t>Large current capability</a:t>
            </a:r>
          </a:p>
          <a:p>
            <a:pPr lvl="0" algn="just" fontAlgn="base"/>
            <a:r>
              <a:rPr lang="en-US" sz="2400" dirty="0">
                <a:latin typeface="Times New Roman" pitchFamily="18" charset="0"/>
                <a:cs typeface="Times New Roman" pitchFamily="18" charset="0"/>
              </a:rPr>
              <a:t>Can be made for a variety of applications</a:t>
            </a:r>
          </a:p>
          <a:p>
            <a:pPr lvl="0" algn="just" fontAlgn="base"/>
            <a:r>
              <a:rPr lang="en-US" sz="2400" dirty="0" smtClean="0">
                <a:latin typeface="Times New Roman" pitchFamily="18" charset="0"/>
                <a:cs typeface="Times New Roman" pitchFamily="18" charset="0"/>
              </a:rPr>
              <a:t>Tolerant </a:t>
            </a:r>
            <a:r>
              <a:rPr lang="en-US" sz="2400" dirty="0">
                <a:latin typeface="Times New Roman" pitchFamily="18" charset="0"/>
                <a:cs typeface="Times New Roman" pitchFamily="18" charset="0"/>
              </a:rPr>
              <a:t>of overcharging</a:t>
            </a:r>
          </a:p>
          <a:p>
            <a:pPr lvl="0" algn="just" fontAlgn="base"/>
            <a:r>
              <a:rPr lang="en-US" sz="2400" dirty="0">
                <a:latin typeface="Times New Roman" pitchFamily="18" charset="0"/>
                <a:cs typeface="Times New Roman" pitchFamily="18" charset="0"/>
              </a:rPr>
              <a:t>Wide range of sizes and specifications available</a:t>
            </a:r>
          </a:p>
          <a:p>
            <a:pPr lvl="0" algn="just" fontAlgn="base"/>
            <a:r>
              <a:rPr lang="en-US" sz="2400" dirty="0">
                <a:latin typeface="Times New Roman" pitchFamily="18" charset="0"/>
                <a:cs typeface="Times New Roman" pitchFamily="18" charset="0"/>
              </a:rPr>
              <a:t>Many producers worldwide</a:t>
            </a:r>
          </a:p>
          <a:p>
            <a:pPr algn="just" fontAlgn="base"/>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194820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Lead Acid Battery </a:t>
            </a:r>
            <a:r>
              <a:rPr lang="en-US" sz="3600" b="1" dirty="0" smtClean="0">
                <a:latin typeface="Times New Roman" pitchFamily="18" charset="0"/>
                <a:cs typeface="Times New Roman" pitchFamily="18" charset="0"/>
              </a:rPr>
              <a:t>Disadvantages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fontAlgn="base"/>
            <a:r>
              <a:rPr lang="en-US" sz="2400" dirty="0" smtClean="0">
                <a:latin typeface="Times New Roman" pitchFamily="18" charset="0"/>
                <a:cs typeface="Times New Roman" pitchFamily="18" charset="0"/>
              </a:rPr>
              <a:t>Fails </a:t>
            </a:r>
            <a:r>
              <a:rPr lang="en-US" sz="2400" dirty="0">
                <a:latin typeface="Times New Roman" pitchFamily="18" charset="0"/>
                <a:cs typeface="Times New Roman" pitchFamily="18" charset="0"/>
              </a:rPr>
              <a:t>after a few years </a:t>
            </a:r>
            <a:r>
              <a:rPr lang="en-US" sz="2400" dirty="0" smtClean="0">
                <a:latin typeface="Times New Roman" pitchFamily="18" charset="0"/>
                <a:cs typeface="Times New Roman" pitchFamily="18" charset="0"/>
              </a:rPr>
              <a:t>of use </a:t>
            </a:r>
            <a:r>
              <a:rPr lang="en-US" sz="2400" dirty="0">
                <a:latin typeface="Times New Roman" pitchFamily="18" charset="0"/>
                <a:cs typeface="Times New Roman" pitchFamily="18" charset="0"/>
              </a:rPr>
              <a:t>lifespan </a:t>
            </a:r>
            <a:r>
              <a:rPr lang="en-US" sz="2400" dirty="0" smtClean="0">
                <a:latin typeface="Times New Roman" pitchFamily="18" charset="0"/>
                <a:cs typeface="Times New Roman" pitchFamily="18" charset="0"/>
              </a:rPr>
              <a:t>(typically </a:t>
            </a:r>
            <a:r>
              <a:rPr lang="en-US" sz="2400" dirty="0">
                <a:latin typeface="Times New Roman" pitchFamily="18" charset="0"/>
                <a:cs typeface="Times New Roman" pitchFamily="18" charset="0"/>
              </a:rPr>
              <a:t>300 - 500 </a:t>
            </a:r>
            <a:r>
              <a:rPr lang="en-US" sz="2400" dirty="0" smtClean="0">
                <a:latin typeface="Times New Roman" pitchFamily="18" charset="0"/>
                <a:cs typeface="Times New Roman" pitchFamily="18" charset="0"/>
              </a:rPr>
              <a:t>cycles)</a:t>
            </a:r>
            <a:endParaRPr lang="en-US" sz="2400" dirty="0">
              <a:latin typeface="Times New Roman" pitchFamily="18" charset="0"/>
              <a:cs typeface="Times New Roman" pitchFamily="18" charset="0"/>
            </a:endParaRPr>
          </a:p>
          <a:p>
            <a:pPr lvl="0" algn="just" fontAlgn="base"/>
            <a:r>
              <a:rPr lang="en-US" sz="2400" dirty="0">
                <a:latin typeface="Times New Roman" pitchFamily="18" charset="0"/>
                <a:cs typeface="Times New Roman" pitchFamily="18" charset="0"/>
              </a:rPr>
              <a:t>Cannot always be used in a variety of orientations</a:t>
            </a:r>
          </a:p>
          <a:p>
            <a:pPr lvl="0" algn="just" fontAlgn="base"/>
            <a:r>
              <a:rPr lang="en-US" sz="2400" dirty="0">
                <a:latin typeface="Times New Roman" pitchFamily="18" charset="0"/>
                <a:cs typeface="Times New Roman" pitchFamily="18" charset="0"/>
              </a:rPr>
              <a:t>Corrosive electrolyte (can cause burns to people and corrosion on metalwork)</a:t>
            </a:r>
          </a:p>
          <a:p>
            <a:pPr lvl="0" algn="just" fontAlgn="base"/>
            <a:r>
              <a:rPr lang="en-US" sz="2400" dirty="0">
                <a:latin typeface="Times New Roman" pitchFamily="18" charset="0"/>
                <a:cs typeface="Times New Roman" pitchFamily="18" charset="0"/>
              </a:rPr>
              <a:t>Lead is not environmentally friendly</a:t>
            </a:r>
          </a:p>
          <a:p>
            <a:pPr lvl="0" algn="just" fontAlgn="base"/>
            <a:r>
              <a:rPr lang="en-US" sz="2400" dirty="0">
                <a:latin typeface="Times New Roman" pitchFamily="18" charset="0"/>
                <a:cs typeface="Times New Roman" pitchFamily="18" charset="0"/>
              </a:rPr>
              <a:t>Acid needs disposing of with care</a:t>
            </a:r>
          </a:p>
          <a:p>
            <a:pPr lvl="0" algn="just" fontAlgn="base"/>
            <a:r>
              <a:rPr lang="en-US" sz="2400" dirty="0">
                <a:latin typeface="Times New Roman" pitchFamily="18" charset="0"/>
                <a:cs typeface="Times New Roman" pitchFamily="18" charset="0"/>
              </a:rPr>
              <a:t>Not suitable for fast charging</a:t>
            </a:r>
          </a:p>
          <a:p>
            <a:pPr lvl="0" algn="just" fontAlgn="base"/>
            <a:r>
              <a:rPr lang="en-US" sz="2400" dirty="0">
                <a:latin typeface="Times New Roman" pitchFamily="18" charset="0"/>
                <a:cs typeface="Times New Roman" pitchFamily="18" charset="0"/>
              </a:rPr>
              <a:t>Must be stored in charged state once electrolyte introduced</a:t>
            </a:r>
          </a:p>
          <a:p>
            <a:pPr lvl="0" algn="just" fontAlgn="base"/>
            <a:r>
              <a:rPr lang="en-US" sz="2400" dirty="0">
                <a:latin typeface="Times New Roman" pitchFamily="18" charset="0"/>
                <a:cs typeface="Times New Roman" pitchFamily="18" charset="0"/>
              </a:rPr>
              <a:t>Typical charging efficiency only around 70%</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30615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4638"/>
            <a:ext cx="5334000" cy="563562"/>
          </a:xfrm>
        </p:spPr>
        <p:txBody>
          <a:bodyPr>
            <a:noAutofit/>
          </a:bodyPr>
          <a:lstStyle/>
          <a:p>
            <a:r>
              <a:rPr lang="en-US" sz="3200" b="1" dirty="0" smtClean="0">
                <a:latin typeface="Times New Roman" pitchFamily="18" charset="0"/>
                <a:cs typeface="Times New Roman" pitchFamily="18" charset="0"/>
              </a:rPr>
              <a:t>Diagram</a:t>
            </a:r>
            <a:endParaRPr lang="en-US" sz="32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1" y="999595"/>
            <a:ext cx="5105400" cy="540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9362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[II] </a:t>
            </a:r>
            <a:r>
              <a:rPr lang="en-US" sz="4000" b="1" u="sng" dirty="0">
                <a:latin typeface="Times New Roman" pitchFamily="18" charset="0"/>
                <a:cs typeface="Times New Roman" pitchFamily="18" charset="0"/>
              </a:rPr>
              <a:t>Fuel </a:t>
            </a:r>
            <a:r>
              <a:rPr lang="en-US" sz="4000" b="1" u="sng" dirty="0" smtClean="0">
                <a:latin typeface="Times New Roman" pitchFamily="18" charset="0"/>
                <a:cs typeface="Times New Roman" pitchFamily="18" charset="0"/>
              </a:rPr>
              <a:t>Cell</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lgn="just"/>
            <a:r>
              <a:rPr lang="en-US" sz="3100" dirty="0" smtClean="0">
                <a:latin typeface="Times New Roman" pitchFamily="18" charset="0"/>
                <a:cs typeface="Times New Roman" pitchFamily="18" charset="0"/>
              </a:rPr>
              <a:t>Fuel </a:t>
            </a:r>
            <a:r>
              <a:rPr lang="en-US" sz="3100" dirty="0">
                <a:latin typeface="Times New Roman" pitchFamily="18" charset="0"/>
                <a:cs typeface="Times New Roman" pitchFamily="18" charset="0"/>
              </a:rPr>
              <a:t>cells were invented in about 1840, but they are yet to really make their mark as a power source for electric vehicles. </a:t>
            </a:r>
            <a:endParaRPr lang="en-US" sz="3100" dirty="0" smtClean="0">
              <a:latin typeface="Times New Roman" pitchFamily="18" charset="0"/>
              <a:cs typeface="Times New Roman" pitchFamily="18" charset="0"/>
            </a:endParaRPr>
          </a:p>
          <a:p>
            <a:pPr algn="just"/>
            <a:r>
              <a:rPr lang="en-US" sz="3100" dirty="0" smtClean="0">
                <a:latin typeface="Times New Roman" pitchFamily="18" charset="0"/>
                <a:cs typeface="Times New Roman" pitchFamily="18" charset="0"/>
              </a:rPr>
              <a:t>However</a:t>
            </a:r>
            <a:r>
              <a:rPr lang="en-US" sz="3100" dirty="0">
                <a:latin typeface="Times New Roman" pitchFamily="18" charset="0"/>
                <a:cs typeface="Times New Roman" pitchFamily="18" charset="0"/>
              </a:rPr>
              <a:t>, this might be set to change over the next 20 or 30 years. </a:t>
            </a:r>
            <a:endParaRPr lang="en-US" sz="3100" dirty="0" smtClean="0">
              <a:latin typeface="Times New Roman" pitchFamily="18" charset="0"/>
              <a:cs typeface="Times New Roman" pitchFamily="18" charset="0"/>
            </a:endParaRPr>
          </a:p>
          <a:p>
            <a:pPr algn="just"/>
            <a:r>
              <a:rPr lang="en-US" sz="3100" dirty="0" smtClean="0">
                <a:latin typeface="Times New Roman" pitchFamily="18" charset="0"/>
                <a:cs typeface="Times New Roman" pitchFamily="18" charset="0"/>
              </a:rPr>
              <a:t>Certainly </a:t>
            </a:r>
            <a:r>
              <a:rPr lang="en-US" sz="3100" dirty="0">
                <a:latin typeface="Times New Roman" pitchFamily="18" charset="0"/>
                <a:cs typeface="Times New Roman" pitchFamily="18" charset="0"/>
              </a:rPr>
              <a:t>most of the major motor companies are spending very large sums of money developing fuel cell powered vehicles. </a:t>
            </a:r>
            <a:endParaRPr lang="en-US" sz="3100" dirty="0" smtClean="0">
              <a:latin typeface="Times New Roman" pitchFamily="18" charset="0"/>
              <a:cs typeface="Times New Roman" pitchFamily="18" charset="0"/>
            </a:endParaRPr>
          </a:p>
          <a:p>
            <a:pPr algn="just"/>
            <a:r>
              <a:rPr lang="en-US" sz="3100" dirty="0" smtClean="0">
                <a:latin typeface="Times New Roman" pitchFamily="18" charset="0"/>
                <a:cs typeface="Times New Roman" pitchFamily="18" charset="0"/>
              </a:rPr>
              <a:t>The </a:t>
            </a:r>
            <a:r>
              <a:rPr lang="en-US" sz="3100" dirty="0">
                <a:latin typeface="Times New Roman" pitchFamily="18" charset="0"/>
                <a:cs typeface="Times New Roman" pitchFamily="18" charset="0"/>
              </a:rPr>
              <a:t>basic principle of the fuel cell is </a:t>
            </a:r>
            <a:r>
              <a:rPr lang="en-US" sz="3100" dirty="0" smtClean="0">
                <a:latin typeface="Times New Roman" pitchFamily="18" charset="0"/>
                <a:cs typeface="Times New Roman" pitchFamily="18" charset="0"/>
              </a:rPr>
              <a:t>use of </a:t>
            </a:r>
            <a:r>
              <a:rPr lang="en-US" sz="3100" dirty="0">
                <a:latin typeface="Times New Roman" pitchFamily="18" charset="0"/>
                <a:cs typeface="Times New Roman" pitchFamily="18" charset="0"/>
              </a:rPr>
              <a:t>hydrogen fuel to produce electricity in a battery-like </a:t>
            </a:r>
            <a:r>
              <a:rPr lang="en-US" sz="3100" dirty="0" smtClean="0">
                <a:latin typeface="Times New Roman" pitchFamily="18" charset="0"/>
                <a:cs typeface="Times New Roman" pitchFamily="18" charset="0"/>
              </a:rPr>
              <a:t>device.</a:t>
            </a:r>
          </a:p>
          <a:p>
            <a:pPr algn="just"/>
            <a:r>
              <a:rPr lang="en-US" sz="3100" dirty="0" smtClean="0">
                <a:latin typeface="Times New Roman" pitchFamily="18" charset="0"/>
                <a:cs typeface="Times New Roman" pitchFamily="18" charset="0"/>
              </a:rPr>
              <a:t>The </a:t>
            </a:r>
            <a:r>
              <a:rPr lang="en-US" sz="3100" dirty="0">
                <a:latin typeface="Times New Roman" pitchFamily="18" charset="0"/>
                <a:cs typeface="Times New Roman" pitchFamily="18" charset="0"/>
              </a:rPr>
              <a:t>main components of fuel cell are:</a:t>
            </a:r>
          </a:p>
          <a:p>
            <a:pPr algn="just"/>
            <a:r>
              <a:rPr lang="en-US" sz="3100" dirty="0">
                <a:latin typeface="Times New Roman" pitchFamily="18" charset="0"/>
                <a:cs typeface="Times New Roman" pitchFamily="18" charset="0"/>
              </a:rPr>
              <a:t>Anode comprising of fuel</a:t>
            </a:r>
          </a:p>
          <a:p>
            <a:pPr algn="just"/>
            <a:r>
              <a:rPr lang="en-US" sz="3100" dirty="0">
                <a:latin typeface="Times New Roman" pitchFamily="18" charset="0"/>
                <a:cs typeface="Times New Roman" pitchFamily="18" charset="0"/>
              </a:rPr>
              <a:t>An electrolyte (solution of H</a:t>
            </a:r>
            <a:r>
              <a:rPr lang="en-US" sz="3100" baseline="-25000" dirty="0">
                <a:latin typeface="Times New Roman" pitchFamily="18" charset="0"/>
                <a:cs typeface="Times New Roman" pitchFamily="18" charset="0"/>
              </a:rPr>
              <a:t>2</a:t>
            </a:r>
            <a:r>
              <a:rPr lang="en-US" sz="3100" dirty="0">
                <a:latin typeface="Times New Roman" pitchFamily="18" charset="0"/>
                <a:cs typeface="Times New Roman" pitchFamily="18" charset="0"/>
              </a:rPr>
              <a:t>SO</a:t>
            </a:r>
            <a:r>
              <a:rPr lang="en-US" sz="3100" baseline="-25000" dirty="0">
                <a:latin typeface="Times New Roman" pitchFamily="18" charset="0"/>
                <a:cs typeface="Times New Roman" pitchFamily="18" charset="0"/>
              </a:rPr>
              <a:t>4</a:t>
            </a:r>
            <a:r>
              <a:rPr lang="en-US" sz="3100" dirty="0">
                <a:latin typeface="Times New Roman" pitchFamily="18" charset="0"/>
                <a:cs typeface="Times New Roman" pitchFamily="18" charset="0"/>
              </a:rPr>
              <a:t> and KOH)</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27054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8" descr="Description: Image result for fuel cel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25" y="1676400"/>
            <a:ext cx="3833476"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34065" y="1676400"/>
            <a:ext cx="4349637" cy="3829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5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059363"/>
          </a:xfrm>
        </p:spPr>
        <p:txBody>
          <a:bodyPr>
            <a:normAutofit/>
          </a:bodyPr>
          <a:lstStyle/>
          <a:p>
            <a:pPr algn="just"/>
            <a:r>
              <a:rPr lang="en-US" sz="2400" dirty="0">
                <a:latin typeface="Times New Roman" pitchFamily="18" charset="0"/>
                <a:cs typeface="Times New Roman" pitchFamily="18" charset="0"/>
              </a:rPr>
              <a:t>To understand this we need to consider the separate reactions taking place at each electrode. These important details vary for different types of fuel cell, but if we start with a cell based on an acid electrolyte, we shall consider the simplest and the most common type.</a:t>
            </a:r>
          </a:p>
          <a:p>
            <a:pPr algn="just"/>
            <a:r>
              <a:rPr lang="en-US" sz="2400" dirty="0">
                <a:latin typeface="Times New Roman" pitchFamily="18" charset="0"/>
                <a:cs typeface="Times New Roman" pitchFamily="18" charset="0"/>
              </a:rPr>
              <a:t>At the </a:t>
            </a:r>
            <a:r>
              <a:rPr lang="en-US" sz="2400" b="1" dirty="0">
                <a:latin typeface="Times New Roman" pitchFamily="18" charset="0"/>
                <a:cs typeface="Times New Roman" pitchFamily="18" charset="0"/>
              </a:rPr>
              <a:t>anode</a:t>
            </a:r>
            <a:r>
              <a:rPr lang="en-US" sz="2400" dirty="0">
                <a:latin typeface="Times New Roman" pitchFamily="18" charset="0"/>
                <a:cs typeface="Times New Roman" pitchFamily="18" charset="0"/>
              </a:rPr>
              <a:t> of an acid electrolyte fuel cell the hydrogen gas ionizes, releasing electrons and creating H</a:t>
            </a:r>
            <a:r>
              <a:rPr lang="en-US" sz="2400"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 ions (or protons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This reaction releases energy. At the </a:t>
            </a:r>
            <a:r>
              <a:rPr lang="en-US" sz="2400" b="1" dirty="0" smtClean="0">
                <a:latin typeface="Times New Roman" pitchFamily="18" charset="0"/>
                <a:cs typeface="Times New Roman" pitchFamily="18" charset="0"/>
              </a:rPr>
              <a:t>cathode</a:t>
            </a:r>
            <a:r>
              <a:rPr lang="en-US" sz="2400" dirty="0" smtClean="0">
                <a:latin typeface="Times New Roman" pitchFamily="18" charset="0"/>
                <a:cs typeface="Times New Roman" pitchFamily="18" charset="0"/>
              </a:rPr>
              <a:t> oxygen reacts with electrons taken from the electrode and H</a:t>
            </a:r>
            <a:r>
              <a:rPr lang="en-US" sz="2400" baseline="30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ions from the electrolyte to form water. </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4413354"/>
            <a:ext cx="2590800" cy="61584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5" descr="Description: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5029200"/>
            <a:ext cx="3124200" cy="52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1424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8BC172819F0745AF06A4C40A4AD611" ma:contentTypeVersion="4" ma:contentTypeDescription="Create a new document." ma:contentTypeScope="" ma:versionID="a96136ea8faffa127c298c9c758d29fc">
  <xsd:schema xmlns:xsd="http://www.w3.org/2001/XMLSchema" xmlns:xs="http://www.w3.org/2001/XMLSchema" xmlns:p="http://schemas.microsoft.com/office/2006/metadata/properties" xmlns:ns2="211a4994-c1dd-4d9b-8e60-db1330beab41" targetNamespace="http://schemas.microsoft.com/office/2006/metadata/properties" ma:root="true" ma:fieldsID="42d7cfa8aca548e9611896291eddd7b5" ns2:_="">
    <xsd:import namespace="211a4994-c1dd-4d9b-8e60-db1330beab4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1a4994-c1dd-4d9b-8e60-db1330beab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89822F-79D4-42F5-8ADF-31F34040B503}"/>
</file>

<file path=customXml/itemProps2.xml><?xml version="1.0" encoding="utf-8"?>
<ds:datastoreItem xmlns:ds="http://schemas.openxmlformats.org/officeDocument/2006/customXml" ds:itemID="{70C628CF-8BE4-440C-B080-2769B02867C1}"/>
</file>

<file path=customXml/itemProps3.xml><?xml version="1.0" encoding="utf-8"?>
<ds:datastoreItem xmlns:ds="http://schemas.openxmlformats.org/officeDocument/2006/customXml" ds:itemID="{DF5E6D1A-EFD4-4D6E-B5D6-F6A552CF177C}"/>
</file>

<file path=docProps/app.xml><?xml version="1.0" encoding="utf-8"?>
<Properties xmlns="http://schemas.openxmlformats.org/officeDocument/2006/extended-properties" xmlns:vt="http://schemas.openxmlformats.org/officeDocument/2006/docPropsVTypes">
  <TotalTime>78</TotalTime>
  <Words>978</Words>
  <Application>Microsoft Office PowerPoint</Application>
  <PresentationFormat>On-screen Show (4:3)</PresentationFormat>
  <Paragraphs>86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Battery Technology </vt:lpstr>
      <vt:lpstr>Primary and Secondary cells</vt:lpstr>
      <vt:lpstr>[I] Lead acid battery </vt:lpstr>
      <vt:lpstr>Lead Acid Battery Advantages</vt:lpstr>
      <vt:lpstr>Lead Acid Battery Disadvantages</vt:lpstr>
      <vt:lpstr>Diagram</vt:lpstr>
      <vt:lpstr>[II] Fuel Cell</vt:lpstr>
      <vt:lpstr>PowerPoint Presentation</vt:lpstr>
      <vt:lpstr>PowerPoint Presentation</vt:lpstr>
      <vt:lpstr>PowerPoint Presentation</vt:lpstr>
      <vt:lpstr>PowerPoint Presentation</vt:lpstr>
      <vt:lpstr>[III] Nickel Cadmium Cell</vt:lpstr>
      <vt:lpstr>PowerPoint Presentation</vt:lpstr>
      <vt:lpstr>Advantages</vt:lpstr>
      <vt:lpstr>Limitations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Energy</dc:title>
  <dc:creator>Lenovo</dc:creator>
  <cp:lastModifiedBy>Lenovo</cp:lastModifiedBy>
  <cp:revision>5</cp:revision>
  <dcterms:created xsi:type="dcterms:W3CDTF">2006-08-16T00:00:00Z</dcterms:created>
  <dcterms:modified xsi:type="dcterms:W3CDTF">2019-11-20T06:34:08Z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0x010100D28BC172819F0745AF06A4C40A4AD611</vt:lpwstr>
  </property>
</Properties>
</file>