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315" r:id="rId5"/>
    <p:sldId id="329" r:id="rId6"/>
    <p:sldId id="330" r:id="rId7"/>
    <p:sldId id="331" r:id="rId8"/>
    <p:sldId id="332" r:id="rId9"/>
    <p:sldId id="334" r:id="rId10"/>
    <p:sldId id="335" r:id="rId11"/>
    <p:sldId id="336" r:id="rId12"/>
    <p:sldId id="357" r:id="rId13"/>
    <p:sldId id="337" r:id="rId14"/>
    <p:sldId id="346" r:id="rId15"/>
    <p:sldId id="347" r:id="rId16"/>
    <p:sldId id="348" r:id="rId17"/>
    <p:sldId id="350" r:id="rId18"/>
    <p:sldId id="352" r:id="rId19"/>
    <p:sldId id="353" r:id="rId20"/>
    <p:sldId id="354" r:id="rId21"/>
    <p:sldId id="355" r:id="rId22"/>
    <p:sldId id="356" r:id="rId23"/>
    <p:sldId id="326" r:id="rId24"/>
    <p:sldId id="368" r:id="rId25"/>
    <p:sldId id="370" r:id="rId26"/>
    <p:sldId id="371" r:id="rId27"/>
    <p:sldId id="372" r:id="rId28"/>
    <p:sldId id="367" r:id="rId29"/>
    <p:sldId id="375" r:id="rId30"/>
    <p:sldId id="376" r:id="rId31"/>
    <p:sldId id="377" r:id="rId32"/>
    <p:sldId id="379" r:id="rId33"/>
    <p:sldId id="380" r:id="rId34"/>
    <p:sldId id="381" r:id="rId35"/>
    <p:sldId id="382" r:id="rId36"/>
    <p:sldId id="383" r:id="rId37"/>
    <p:sldId id="384" r:id="rId38"/>
    <p:sldId id="385" r:id="rId39"/>
    <p:sldId id="386" r:id="rId40"/>
    <p:sldId id="3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6600"/>
    <a:srgbClr val="F32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A94D98-FC93-4A04-A412-31F2B4616555}" v="25" dt="2022-02-15T07:12:39.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4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6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Satam" userId="S::jitendrasatam@somaiya.edu::92dfab83-1a07-4bef-85b6-10a9de2b0803" providerId="AD" clId="Web-{CFA94D98-FC93-4A04-A412-31F2B4616555}"/>
    <pc:docChg chg="modSld">
      <pc:chgData name="Jitendra Satam" userId="S::jitendrasatam@somaiya.edu::92dfab83-1a07-4bef-85b6-10a9de2b0803" providerId="AD" clId="Web-{CFA94D98-FC93-4A04-A412-31F2B4616555}" dt="2022-02-15T07:12:39.266" v="25" actId="20577"/>
      <pc:docMkLst>
        <pc:docMk/>
      </pc:docMkLst>
      <pc:sldChg chg="modSp">
        <pc:chgData name="Jitendra Satam" userId="S::jitendrasatam@somaiya.edu::92dfab83-1a07-4bef-85b6-10a9de2b0803" providerId="AD" clId="Web-{CFA94D98-FC93-4A04-A412-31F2B4616555}" dt="2022-02-15T07:12:39.266" v="25" actId="20577"/>
        <pc:sldMkLst>
          <pc:docMk/>
          <pc:sldMk cId="206909384" sldId="275"/>
        </pc:sldMkLst>
        <pc:spChg chg="mod">
          <ac:chgData name="Jitendra Satam" userId="S::jitendrasatam@somaiya.edu::92dfab83-1a07-4bef-85b6-10a9de2b0803" providerId="AD" clId="Web-{CFA94D98-FC93-4A04-A412-31F2B4616555}" dt="2022-02-15T07:12:39.266" v="25" actId="20577"/>
          <ac:spMkLst>
            <pc:docMk/>
            <pc:sldMk cId="206909384" sldId="275"/>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7T04:34:58.638"/>
    </inkml:context>
    <inkml:brush xml:id="br0">
      <inkml:brushProperty name="width" value="0.05292" units="cm"/>
      <inkml:brushProperty name="height" value="0.05292" units="cm"/>
      <inkml:brushProperty name="color" value="#FF0000"/>
    </inkml:brush>
  </inkml:definitions>
  <inkml:trace contextRef="#ctx0" brushRef="#br0">19398 12601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5T05:30:11.232"/>
    </inkml:context>
    <inkml:brush xml:id="br0">
      <inkml:brushProperty name="width" value="0.05292" units="cm"/>
      <inkml:brushProperty name="height" value="0.05292" units="cm"/>
      <inkml:brushProperty name="color" value="#FF0000"/>
    </inkml:brush>
  </inkml:definitions>
  <inkml:trace contextRef="#ctx0" brushRef="#br0">22697 5060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24T04:18:26.002"/>
    </inkml:context>
    <inkml:brush xml:id="br0">
      <inkml:brushProperty name="width" value="0.05292" units="cm"/>
      <inkml:brushProperty name="height" value="0.05292" units="cm"/>
      <inkml:brushProperty name="color" value="#FF0000"/>
    </inkml:brush>
  </inkml:definitions>
  <inkml:trace contextRef="#ctx0" brushRef="#br0">21630 13022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AABBD-3468-4B10-878A-49E89B74B6FC}" type="datetimeFigureOut">
              <a:rPr lang="en-US" smtClean="0"/>
              <a:t>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29703-1C32-4698-B531-07B54FAA518A}" type="slidenum">
              <a:rPr lang="en-US" smtClean="0"/>
              <a:t>‹#›</a:t>
            </a:fld>
            <a:endParaRPr lang="en-US"/>
          </a:p>
        </p:txBody>
      </p:sp>
    </p:spTree>
    <p:extLst>
      <p:ext uri="{BB962C8B-B14F-4D97-AF65-F5344CB8AC3E}">
        <p14:creationId xmlns:p14="http://schemas.microsoft.com/office/powerpoint/2010/main" val="151703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2F4E-FC48-4504-A328-1D3E4764DA0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95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bulk erosion, mass loss occurs throughout the material following polymer hydration; water penetrates the polymer at a faster rate than it is broken down.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surface erosion, degradation reactions are limited to the surface of the polymer material or occur at a significantly higher rate relative to diffusion rate of water into the bulk.</a:t>
            </a:r>
            <a:endParaRPr lang="en-IN" dirty="0"/>
          </a:p>
        </p:txBody>
      </p:sp>
      <p:sp>
        <p:nvSpPr>
          <p:cNvPr id="4" name="Slide Number Placeholder 3"/>
          <p:cNvSpPr>
            <a:spLocks noGrp="1"/>
          </p:cNvSpPr>
          <p:nvPr>
            <p:ph type="sldNum" sz="quarter" idx="10"/>
          </p:nvPr>
        </p:nvSpPr>
        <p:spPr/>
        <p:txBody>
          <a:bodyPr/>
          <a:lstStyle/>
          <a:p>
            <a:fld id="{C9EFB379-3315-4111-A46A-762EC5604E23}" type="slidenum">
              <a:rPr lang="en-IN" smtClean="0"/>
              <a:t>35</a:t>
            </a:fld>
            <a:endParaRPr lang="en-IN"/>
          </a:p>
        </p:txBody>
      </p:sp>
    </p:spTree>
    <p:extLst>
      <p:ext uri="{BB962C8B-B14F-4D97-AF65-F5344CB8AC3E}">
        <p14:creationId xmlns:p14="http://schemas.microsoft.com/office/powerpoint/2010/main" val="193762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 xmlns:a16="http://schemas.microsoft.com/office/drawing/2014/main"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 xmlns:a16="http://schemas.microsoft.com/office/drawing/2014/main"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ustomXml" Target="../ink/ink1.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C00000"/>
                </a:solidFill>
                <a:latin typeface="Times New Roman" pitchFamily="18" charset="0"/>
                <a:cs typeface="Times New Roman" pitchFamily="18" charset="0"/>
              </a:rPr>
              <a:t>Polymers</a:t>
            </a:r>
          </a:p>
        </p:txBody>
      </p:sp>
      <p:sp>
        <p:nvSpPr>
          <p:cNvPr id="3" name="Subtitle 2"/>
          <p:cNvSpPr>
            <a:spLocks noGrp="1"/>
          </p:cNvSpPr>
          <p:nvPr>
            <p:ph type="subTitle" idx="1"/>
          </p:nvPr>
        </p:nvSpPr>
        <p:spPr/>
        <p:txBody>
          <a:bodyPr/>
          <a:lstStyle/>
          <a:p>
            <a:r>
              <a:rPr lang="en-US" b="1" dirty="0">
                <a:solidFill>
                  <a:srgbClr val="FF6600"/>
                </a:solidFill>
              </a:rPr>
              <a:t>Dr. Jitendra Satam</a:t>
            </a:r>
          </a:p>
        </p:txBody>
      </p:sp>
    </p:spTree>
    <p:extLst>
      <p:ext uri="{BB962C8B-B14F-4D97-AF65-F5344CB8AC3E}">
        <p14:creationId xmlns:p14="http://schemas.microsoft.com/office/powerpoint/2010/main" val="137489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808038"/>
            <a:ext cx="7498080" cy="639762"/>
          </a:xfrm>
        </p:spPr>
        <p:txBody>
          <a:bodyPr>
            <a:normAutofit fontScale="90000"/>
          </a:bodyPr>
          <a:lstStyle/>
          <a:p>
            <a:r>
              <a:rPr lang="en-US" b="1" dirty="0">
                <a:solidFill>
                  <a:srgbClr val="C00000"/>
                </a:solidFill>
                <a:latin typeface="Times New Roman" pitchFamily="18" charset="0"/>
                <a:cs typeface="Times New Roman" pitchFamily="18" charset="0"/>
              </a:rPr>
              <a:t>Compounding of plastics </a:t>
            </a:r>
          </a:p>
        </p:txBody>
      </p:sp>
      <p:sp>
        <p:nvSpPr>
          <p:cNvPr id="3" name="Content Placeholder 2"/>
          <p:cNvSpPr>
            <a:spLocks noGrp="1"/>
          </p:cNvSpPr>
          <p:nvPr>
            <p:ph idx="1"/>
          </p:nvPr>
        </p:nvSpPr>
        <p:spPr>
          <a:xfrm>
            <a:off x="381000" y="1447800"/>
            <a:ext cx="8458200" cy="4724400"/>
          </a:xfrm>
        </p:spPr>
        <p:txBody>
          <a:bodyPr>
            <a:normAutofit lnSpcReduction="10000"/>
          </a:bodyPr>
          <a:lstStyle/>
          <a:p>
            <a:pPr marL="82296" indent="0" algn="just">
              <a:buNone/>
            </a:pPr>
            <a:r>
              <a:rPr lang="en-US" sz="2400" dirty="0">
                <a:latin typeface="Times New Roman" pitchFamily="18" charset="0"/>
                <a:cs typeface="Times New Roman" pitchFamily="18" charset="0"/>
              </a:rPr>
              <a:t>The process of mechanical mixing of various additives with polymers (resin) to impart some special properties to the plastics. </a:t>
            </a:r>
          </a:p>
          <a:p>
            <a:pPr marL="82296" indent="0" algn="just">
              <a:buNone/>
            </a:pPr>
            <a:r>
              <a:rPr lang="en-US" sz="2400" dirty="0">
                <a:latin typeface="Times New Roman" pitchFamily="18" charset="0"/>
                <a:cs typeface="Times New Roman" pitchFamily="18" charset="0"/>
              </a:rPr>
              <a:t>The additives gets incorporated with resins to give homogeneous mixture. </a:t>
            </a:r>
          </a:p>
          <a:p>
            <a:pPr marL="82296" indent="0">
              <a:buNone/>
            </a:pPr>
            <a:r>
              <a:rPr lang="en-US" sz="2000" dirty="0">
                <a:solidFill>
                  <a:srgbClr val="FF0000"/>
                </a:solidFill>
                <a:latin typeface="Times New Roman" pitchFamily="18" charset="0"/>
                <a:cs typeface="Times New Roman" pitchFamily="18" charset="0"/>
              </a:rPr>
              <a:t>The principle </a:t>
            </a:r>
            <a:r>
              <a:rPr lang="en-US" sz="2000" b="1" dirty="0">
                <a:solidFill>
                  <a:srgbClr val="FF0000"/>
                </a:solidFill>
                <a:latin typeface="Times New Roman" pitchFamily="18" charset="0"/>
                <a:cs typeface="Times New Roman" pitchFamily="18" charset="0"/>
              </a:rPr>
              <a:t>Additives / Ingredients</a:t>
            </a:r>
            <a:r>
              <a:rPr lang="en-US" sz="2000" dirty="0">
                <a:solidFill>
                  <a:srgbClr val="FF0000"/>
                </a:solidFill>
                <a:latin typeface="Times New Roman" pitchFamily="18" charset="0"/>
                <a:cs typeface="Times New Roman" pitchFamily="18" charset="0"/>
              </a:rPr>
              <a:t> used in compounding are:</a:t>
            </a:r>
          </a:p>
          <a:p>
            <a:r>
              <a:rPr lang="en-US" sz="2000" dirty="0">
                <a:latin typeface="Times New Roman" pitchFamily="18" charset="0"/>
                <a:cs typeface="Times New Roman" pitchFamily="18" charset="0"/>
              </a:rPr>
              <a:t>Resin or Binder</a:t>
            </a:r>
          </a:p>
          <a:p>
            <a:r>
              <a:rPr lang="en-US" sz="2000" dirty="0">
                <a:latin typeface="Times New Roman" pitchFamily="18" charset="0"/>
                <a:cs typeface="Times New Roman" pitchFamily="18" charset="0"/>
              </a:rPr>
              <a:t>Fillers or extenders</a:t>
            </a:r>
          </a:p>
          <a:p>
            <a:r>
              <a:rPr lang="en-US" sz="2000" dirty="0">
                <a:latin typeface="Times New Roman" pitchFamily="18" charset="0"/>
                <a:cs typeface="Times New Roman" pitchFamily="18" charset="0"/>
              </a:rPr>
              <a:t>Plasticizers</a:t>
            </a:r>
          </a:p>
          <a:p>
            <a:r>
              <a:rPr lang="en-US" sz="2000" dirty="0">
                <a:latin typeface="Times New Roman" pitchFamily="18" charset="0"/>
                <a:cs typeface="Times New Roman" pitchFamily="18" charset="0"/>
              </a:rPr>
              <a:t>Pigments or Dyes</a:t>
            </a:r>
          </a:p>
          <a:p>
            <a:r>
              <a:rPr lang="en-US" sz="2000" dirty="0">
                <a:latin typeface="Times New Roman" pitchFamily="18" charset="0"/>
                <a:cs typeface="Times New Roman" pitchFamily="18" charset="0"/>
              </a:rPr>
              <a:t>Activators, catalysts or accelerators</a:t>
            </a:r>
          </a:p>
          <a:p>
            <a:r>
              <a:rPr lang="en-US" sz="2000" dirty="0">
                <a:latin typeface="Times New Roman" pitchFamily="18" charset="0"/>
                <a:cs typeface="Times New Roman" pitchFamily="18" charset="0"/>
              </a:rPr>
              <a:t>Lubricants</a:t>
            </a:r>
          </a:p>
          <a:p>
            <a:r>
              <a:rPr lang="en-US" sz="2000" dirty="0">
                <a:latin typeface="Times New Roman" pitchFamily="18" charset="0"/>
                <a:cs typeface="Times New Roman" pitchFamily="18" charset="0"/>
              </a:rPr>
              <a:t>Stabilizers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786800" y="4687920"/>
              <a:ext cx="360" cy="360"/>
            </p14:xfrm>
          </p:contentPart>
        </mc:Choice>
        <mc:Fallback xmlns="">
          <p:pic>
            <p:nvPicPr>
              <p:cNvPr id="4" name="Ink 3"/>
              <p:cNvPicPr/>
              <p:nvPr/>
            </p:nvPicPr>
            <p:blipFill>
              <a:blip r:embed="rId3"/>
              <a:stretch>
                <a:fillRect/>
              </a:stretch>
            </p:blipFill>
            <p:spPr>
              <a:xfrm>
                <a:off x="7777440" y="4678560"/>
                <a:ext cx="19080" cy="19080"/>
              </a:xfrm>
              <a:prstGeom prst="rect">
                <a:avLst/>
              </a:prstGeom>
            </p:spPr>
          </p:pic>
        </mc:Fallback>
      </mc:AlternateContent>
    </p:spTree>
    <p:extLst>
      <p:ext uri="{BB962C8B-B14F-4D97-AF65-F5344CB8AC3E}">
        <p14:creationId xmlns:p14="http://schemas.microsoft.com/office/powerpoint/2010/main" val="360773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762000"/>
            <a:ext cx="7498080" cy="838200"/>
          </a:xfrm>
        </p:spPr>
        <p:txBody>
          <a:bodyPr>
            <a:normAutofit/>
          </a:bodyPr>
          <a:lstStyle/>
          <a:p>
            <a:pPr algn="ctr"/>
            <a:r>
              <a:rPr lang="en-US" sz="3600" b="1" dirty="0">
                <a:solidFill>
                  <a:srgbClr val="C00000"/>
                </a:solidFill>
                <a:latin typeface="Times New Roman" pitchFamily="18" charset="0"/>
                <a:cs typeface="Times New Roman" pitchFamily="18" charset="0"/>
              </a:rPr>
              <a:t>Fabrication (Molding) of Plastics</a:t>
            </a:r>
          </a:p>
        </p:txBody>
      </p:sp>
      <p:sp>
        <p:nvSpPr>
          <p:cNvPr id="3" name="Content Placeholder 2"/>
          <p:cNvSpPr>
            <a:spLocks noGrp="1"/>
          </p:cNvSpPr>
          <p:nvPr>
            <p:ph idx="1"/>
          </p:nvPr>
        </p:nvSpPr>
        <p:spPr>
          <a:xfrm>
            <a:off x="228600" y="1447800"/>
            <a:ext cx="8610600" cy="4648200"/>
          </a:xfrm>
        </p:spPr>
        <p:txBody>
          <a:bodyPr>
            <a:noAutofit/>
          </a:bodyPr>
          <a:lstStyle/>
          <a:p>
            <a:pPr marL="82296" indent="0" algn="just">
              <a:buNone/>
            </a:pPr>
            <a:r>
              <a:rPr lang="en-US" sz="2200" dirty="0">
                <a:latin typeface="Times New Roman" pitchFamily="18" charset="0"/>
                <a:cs typeface="Times New Roman" pitchFamily="18" charset="0"/>
              </a:rPr>
              <a:t>Giving any desired shape to the plastics (granules or powders) by using mould under the application of heat and pressure. A proper method is to be selected depending on the shape and type of resin used. Methods involves partial melting of resinous mass by heating.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a:t>
            </a:r>
            <a:r>
              <a:rPr lang="en-US" sz="2200" b="1" dirty="0" err="1">
                <a:solidFill>
                  <a:srgbClr val="FF0000"/>
                </a:solidFill>
                <a:latin typeface="Times New Roman" pitchFamily="18" charset="0"/>
                <a:cs typeface="Times New Roman" pitchFamily="18" charset="0"/>
              </a:rPr>
              <a:t>plasts</a:t>
            </a:r>
            <a:r>
              <a:rPr lang="en-US" sz="2200" b="1"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molten resin is introduced in die/mould and desired shape could be achieved by compression and further cooling.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partially polymerized mass or raw materials are introduced in the die/mould, which further cured at high temperature in the mould itself to achieve desired shape.</a:t>
            </a:r>
          </a:p>
          <a:p>
            <a:pPr marL="82296" indent="0" algn="just">
              <a:buNone/>
            </a:pPr>
            <a:r>
              <a:rPr lang="en-US" sz="2200" b="1" dirty="0">
                <a:latin typeface="Times New Roman" pitchFamily="18" charset="0"/>
                <a:cs typeface="Times New Roman" pitchFamily="18" charset="0"/>
              </a:rPr>
              <a:t>Note: </a:t>
            </a:r>
          </a:p>
          <a:p>
            <a:pPr algn="just"/>
            <a:r>
              <a:rPr lang="en-US" sz="2200" dirty="0">
                <a:latin typeface="Times New Roman" pitchFamily="18" charset="0"/>
                <a:cs typeface="Times New Roman" pitchFamily="18" charset="0"/>
              </a:rPr>
              <a:t>In case of </a:t>
            </a:r>
            <a:r>
              <a:rPr lang="en-US" sz="2200" dirty="0" err="1">
                <a:solidFill>
                  <a:srgbClr val="FF0000"/>
                </a:solidFill>
                <a:latin typeface="Times New Roman" pitchFamily="18" charset="0"/>
                <a:cs typeface="Times New Roman" pitchFamily="18" charset="0"/>
              </a:rPr>
              <a:t>thermoplasts</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curing is done at </a:t>
            </a:r>
            <a:r>
              <a:rPr lang="en-US" sz="2200" u="sng" dirty="0">
                <a:latin typeface="Times New Roman" pitchFamily="18" charset="0"/>
                <a:cs typeface="Times New Roman" pitchFamily="18" charset="0"/>
              </a:rPr>
              <a:t>room temperature</a:t>
            </a:r>
            <a:r>
              <a:rPr lang="en-US" sz="2200" dirty="0">
                <a:latin typeface="Times New Roman" pitchFamily="18" charset="0"/>
                <a:cs typeface="Times New Roman" pitchFamily="18" charset="0"/>
              </a:rPr>
              <a:t> (low temperature), while in case of </a:t>
            </a:r>
            <a:r>
              <a:rPr lang="en-US" sz="2200"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curing is done at </a:t>
            </a:r>
            <a:r>
              <a:rPr lang="en-US" sz="2200" u="sng" dirty="0">
                <a:latin typeface="Times New Roman" pitchFamily="18" charset="0"/>
                <a:cs typeface="Times New Roman" pitchFamily="18" charset="0"/>
              </a:rPr>
              <a:t>high temperature</a:t>
            </a:r>
            <a:r>
              <a:rPr lang="en-US" sz="2200" dirty="0">
                <a:latin typeface="Times New Roman" pitchFamily="18" charset="0"/>
                <a:cs typeface="Times New Roman" pitchFamily="18" charset="0"/>
              </a:rPr>
              <a:t> to obtain desired cross-linking </a:t>
            </a:r>
          </a:p>
          <a:p>
            <a:pPr algn="just"/>
            <a:endParaRPr lang="en-US" sz="2200" dirty="0">
              <a:solidFill>
                <a:srgbClr val="FF0000"/>
              </a:solidFill>
              <a:latin typeface="Times New Roman" pitchFamily="18" charset="0"/>
              <a:cs typeface="Times New Roman" pitchFamily="18" charset="0"/>
            </a:endParaRPr>
          </a:p>
          <a:p>
            <a:pPr algn="just"/>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2498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86700" cy="1143000"/>
          </a:xfrm>
        </p:spPr>
        <p:txBody>
          <a:bodyPr>
            <a:noAutofit/>
          </a:bodyPr>
          <a:lstStyle/>
          <a:p>
            <a:pPr algn="ctr"/>
            <a:r>
              <a:rPr lang="en-US" sz="3600" b="1" dirty="0">
                <a:solidFill>
                  <a:srgbClr val="C00000"/>
                </a:solidFill>
                <a:latin typeface="Times New Roman" pitchFamily="18" charset="0"/>
                <a:cs typeface="Times New Roman" pitchFamily="18" charset="0"/>
              </a:rPr>
              <a:t>Four important types of </a:t>
            </a: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fabrication Methods</a:t>
            </a:r>
          </a:p>
        </p:txBody>
      </p:sp>
      <p:sp>
        <p:nvSpPr>
          <p:cNvPr id="3" name="Content Placeholder 2"/>
          <p:cNvSpPr>
            <a:spLocks noGrp="1"/>
          </p:cNvSpPr>
          <p:nvPr>
            <p:ph idx="1"/>
          </p:nvPr>
        </p:nvSpPr>
        <p:spPr>
          <a:xfrm>
            <a:off x="457200" y="2514600"/>
            <a:ext cx="8305800" cy="2590800"/>
          </a:xfrm>
        </p:spPr>
        <p:txBody>
          <a:bodyPr>
            <a:noAutofit/>
          </a:bodyPr>
          <a:lstStyle/>
          <a:p>
            <a:pPr marL="425196" indent="-342900" algn="just"/>
            <a:r>
              <a:rPr lang="en-US" sz="2400" dirty="0">
                <a:latin typeface="Times New Roman" pitchFamily="18" charset="0"/>
                <a:cs typeface="Times New Roman" pitchFamily="18" charset="0"/>
              </a:rPr>
              <a:t>Compression Molding : (Suitable for Thermosets / Thermoplasts)</a:t>
            </a:r>
          </a:p>
          <a:p>
            <a:pPr marL="425196" indent="-342900" algn="just"/>
            <a:r>
              <a:rPr lang="en-US" sz="2400" dirty="0">
                <a:latin typeface="Times New Roman" pitchFamily="18" charset="0"/>
                <a:cs typeface="Times New Roman" pitchFamily="18" charset="0"/>
              </a:rPr>
              <a:t>Injection Molding : (Suitable for Thermoplasts)</a:t>
            </a:r>
          </a:p>
          <a:p>
            <a:pPr marL="425196" indent="-342900" algn="just"/>
            <a:r>
              <a:rPr lang="en-US" sz="2400" dirty="0">
                <a:latin typeface="Times New Roman" pitchFamily="18" charset="0"/>
                <a:cs typeface="Times New Roman" pitchFamily="18" charset="0"/>
              </a:rPr>
              <a:t>Transfer Molding : (Suitable for Thermosets)</a:t>
            </a:r>
          </a:p>
          <a:p>
            <a:pPr marL="425196" indent="-342900" algn="just"/>
            <a:r>
              <a:rPr lang="en-US" sz="2400" dirty="0">
                <a:latin typeface="Times New Roman" pitchFamily="18" charset="0"/>
                <a:cs typeface="Times New Roman" pitchFamily="18" charset="0"/>
              </a:rPr>
              <a:t>Extrusion Molding : (Suitable for Thermoplasts)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8967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rmAutofit/>
          </a:bodyPr>
          <a:lstStyle/>
          <a:p>
            <a:pPr algn="ctr"/>
            <a:r>
              <a:rPr lang="en-US" sz="3200" b="1" dirty="0">
                <a:latin typeface="Times New Roman" pitchFamily="18" charset="0"/>
                <a:cs typeface="Times New Roman" pitchFamily="18" charset="0"/>
              </a:rPr>
              <a:t>Compression Molding</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5981372" cy="313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990600"/>
            <a:ext cx="8686800" cy="2862322"/>
          </a:xfrm>
          <a:prstGeom prst="rect">
            <a:avLst/>
          </a:prstGeom>
        </p:spPr>
        <p:txBody>
          <a:bodyPr wrap="square">
            <a:spAutoFit/>
          </a:bodyPr>
          <a:lstStyle/>
          <a:p>
            <a:pPr marL="539496" indent="-457200" algn="just">
              <a:buFontTx/>
              <a:buAutoNum type="arabicPeriod"/>
            </a:pPr>
            <a:r>
              <a:rPr lang="en-US" dirty="0">
                <a:solidFill>
                  <a:prstClr val="black"/>
                </a:solidFill>
                <a:latin typeface="Times New Roman" pitchFamily="18" charset="0"/>
                <a:cs typeface="Times New Roman" pitchFamily="18" charset="0"/>
              </a:rPr>
              <a:t>Common and oldest method for molding thermosetting / thermoplastic materials</a:t>
            </a:r>
          </a:p>
          <a:p>
            <a:pPr marL="539496" indent="-457200" algn="just">
              <a:buFontTx/>
              <a:buAutoNum type="arabicPeriod"/>
            </a:pPr>
            <a:r>
              <a:rPr lang="en-US" dirty="0">
                <a:solidFill>
                  <a:prstClr val="black"/>
                </a:solidFill>
                <a:latin typeface="Times New Roman" pitchFamily="18" charset="0"/>
                <a:cs typeface="Times New Roman" pitchFamily="18" charset="0"/>
              </a:rPr>
              <a:t>Compression of raw materials or soften resinous mass is done in the mould/die under heat and pressure</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Predetermined quantity of raw materials is introduced carefully in the mould, further compressed by hydraulic pressure (2000 to 10000 psi)</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Molten or soften resinous mass gets filled in the cavity of mould.</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Curing is done by heating (Thermosetting) or by cooling (Thermoplastics)</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Finally </a:t>
            </a:r>
            <a:r>
              <a:rPr lang="en-US" dirty="0" err="1">
                <a:solidFill>
                  <a:prstClr val="black"/>
                </a:solidFill>
                <a:latin typeface="Times New Roman" pitchFamily="18" charset="0"/>
                <a:cs typeface="Times New Roman" pitchFamily="18" charset="0"/>
              </a:rPr>
              <a:t>moulded</a:t>
            </a:r>
            <a:r>
              <a:rPr lang="en-US" dirty="0">
                <a:solidFill>
                  <a:prstClr val="black"/>
                </a:solidFill>
                <a:latin typeface="Times New Roman" pitchFamily="18" charset="0"/>
                <a:cs typeface="Times New Roman" pitchFamily="18" charset="0"/>
              </a:rPr>
              <a:t> article is separated from the mould by opening the mould apart.</a:t>
            </a:r>
          </a:p>
          <a:p>
            <a:pPr marL="539496" indent="-457200" algn="just">
              <a:buFont typeface="Wingdings 2"/>
              <a:buAutoNum type="arabicPeriod"/>
            </a:pPr>
            <a:r>
              <a:rPr lang="en-US" b="1" dirty="0">
                <a:solidFill>
                  <a:prstClr val="black"/>
                </a:solidFill>
                <a:latin typeface="Times New Roman" pitchFamily="18" charset="0"/>
                <a:cs typeface="Times New Roman" pitchFamily="18" charset="0"/>
              </a:rPr>
              <a:t>Applications</a:t>
            </a:r>
            <a:r>
              <a:rPr lang="en-US" dirty="0">
                <a:solidFill>
                  <a:prstClr val="black"/>
                </a:solidFill>
                <a:latin typeface="Times New Roman" pitchFamily="18" charset="0"/>
                <a:cs typeface="Times New Roman" pitchFamily="18" charset="0"/>
              </a:rPr>
              <a:t> : Electric switch boxes, Ash trays, cabinets for radio, television, computers etc.</a:t>
            </a:r>
          </a:p>
        </p:txBody>
      </p:sp>
    </p:spTree>
    <p:extLst>
      <p:ext uri="{BB962C8B-B14F-4D97-AF65-F5344CB8AC3E}">
        <p14:creationId xmlns:p14="http://schemas.microsoft.com/office/powerpoint/2010/main" val="401083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238"/>
            <a:ext cx="7498080" cy="563562"/>
          </a:xfrm>
        </p:spPr>
        <p:txBody>
          <a:bodyPr>
            <a:noAutofit/>
          </a:bodyPr>
          <a:lstStyle/>
          <a:p>
            <a:pPr algn="ctr"/>
            <a:r>
              <a:rPr lang="en-US" sz="3200" b="1" dirty="0">
                <a:latin typeface="Times New Roman" pitchFamily="18" charset="0"/>
                <a:cs typeface="Times New Roman" pitchFamily="18" charset="0"/>
              </a:rPr>
              <a:t>Injection Molding</a:t>
            </a:r>
          </a:p>
        </p:txBody>
      </p:sp>
      <p:sp>
        <p:nvSpPr>
          <p:cNvPr id="3" name="Content Placeholder 2"/>
          <p:cNvSpPr>
            <a:spLocks noGrp="1"/>
          </p:cNvSpPr>
          <p:nvPr>
            <p:ph idx="1"/>
          </p:nvPr>
        </p:nvSpPr>
        <p:spPr>
          <a:xfrm>
            <a:off x="228600" y="1143000"/>
            <a:ext cx="8763000" cy="2590800"/>
          </a:xfrm>
        </p:spPr>
        <p:txBody>
          <a:bodyPr>
            <a:noAutofit/>
          </a:bodyPr>
          <a:lstStyle/>
          <a:p>
            <a:r>
              <a:rPr lang="en-US" sz="1600" dirty="0">
                <a:latin typeface="Times New Roman" pitchFamily="18" charset="0"/>
                <a:cs typeface="Times New Roman" pitchFamily="18" charset="0"/>
              </a:rPr>
              <a:t>Especially used for </a:t>
            </a:r>
            <a:r>
              <a:rPr lang="en-US" sz="1600" u="sng" dirty="0">
                <a:latin typeface="Times New Roman" pitchFamily="18" charset="0"/>
                <a:cs typeface="Times New Roman" pitchFamily="18" charset="0"/>
              </a:rPr>
              <a:t>thermoplastic </a:t>
            </a:r>
            <a:r>
              <a:rPr lang="en-US" sz="1600" dirty="0">
                <a:latin typeface="Times New Roman" pitchFamily="18" charset="0"/>
                <a:cs typeface="Times New Roman" pitchFamily="18" charset="0"/>
              </a:rPr>
              <a:t>materials</a:t>
            </a:r>
          </a:p>
          <a:p>
            <a:r>
              <a:rPr lang="en-US" sz="1600" dirty="0">
                <a:latin typeface="Times New Roman" pitchFamily="18" charset="0"/>
                <a:cs typeface="Times New Roman" pitchFamily="18" charset="0"/>
              </a:rPr>
              <a:t>Powder or granular resin is heated in a cylinder and injected at a controlled rate in a mould</a:t>
            </a:r>
          </a:p>
          <a:p>
            <a:r>
              <a:rPr lang="en-US" sz="1600" dirty="0">
                <a:latin typeface="Times New Roman" pitchFamily="18" charset="0"/>
                <a:cs typeface="Times New Roman" pitchFamily="18" charset="0"/>
              </a:rPr>
              <a:t>Piston plunger or screw is used to force the material in mould.</a:t>
            </a:r>
          </a:p>
          <a:p>
            <a:r>
              <a:rPr lang="en-US" sz="1600" dirty="0">
                <a:latin typeface="Times New Roman" pitchFamily="18" charset="0"/>
                <a:cs typeface="Times New Roman" pitchFamily="18" charset="0"/>
              </a:rPr>
              <a:t>Pressure </a:t>
            </a:r>
            <a:r>
              <a:rPr lang="en-US" sz="1600" dirty="0" err="1">
                <a:latin typeface="Times New Roman" pitchFamily="18" charset="0"/>
                <a:cs typeface="Times New Roman" pitchFamily="18" charset="0"/>
              </a:rPr>
              <a:t>upto</a:t>
            </a:r>
            <a:r>
              <a:rPr lang="en-US" sz="1600" dirty="0">
                <a:latin typeface="Times New Roman" pitchFamily="18" charset="0"/>
                <a:cs typeface="Times New Roman" pitchFamily="18" charset="0"/>
              </a:rPr>
              <a:t> 1758 kg/cm</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(125 psi) is used</a:t>
            </a:r>
          </a:p>
          <a:p>
            <a:r>
              <a:rPr lang="en-US" sz="1600" dirty="0">
                <a:latin typeface="Times New Roman" pitchFamily="18" charset="0"/>
                <a:cs typeface="Times New Roman" pitchFamily="18" charset="0"/>
              </a:rPr>
              <a:t>Once the article is formed mould is cooled and half mould is opened to remove the finished article.</a:t>
            </a:r>
          </a:p>
          <a:p>
            <a:r>
              <a:rPr lang="en-US" sz="1600" dirty="0">
                <a:latin typeface="Times New Roman" pitchFamily="18" charset="0"/>
                <a:cs typeface="Times New Roman" pitchFamily="18" charset="0"/>
              </a:rPr>
              <a:t>Disadvantage of the method is formation of air bubbles or cavities in the articles</a:t>
            </a:r>
          </a:p>
          <a:p>
            <a:r>
              <a:rPr lang="en-US" sz="1600" b="1" dirty="0">
                <a:latin typeface="Times New Roman" pitchFamily="18" charset="0"/>
                <a:cs typeface="Times New Roman" pitchFamily="18" charset="0"/>
              </a:rPr>
              <a:t>Applications: </a:t>
            </a:r>
            <a:r>
              <a:rPr lang="en-US" sz="1600" dirty="0">
                <a:latin typeface="Times New Roman" pitchFamily="18" charset="0"/>
                <a:cs typeface="Times New Roman" pitchFamily="18" charset="0"/>
              </a:rPr>
              <a:t>Smaller but large volume articles such as, pen caps, bottle caps, cups, containers, mechanical parts</a:t>
            </a:r>
          </a:p>
          <a:p>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44832"/>
            <a:ext cx="6553200" cy="283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86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Autofit/>
          </a:bodyPr>
          <a:lstStyle/>
          <a:p>
            <a:pPr algn="ctr"/>
            <a:r>
              <a:rPr lang="en-US" sz="3200" b="1" dirty="0">
                <a:latin typeface="Times New Roman" pitchFamily="18" charset="0"/>
                <a:cs typeface="Times New Roman" pitchFamily="18" charset="0"/>
              </a:rPr>
              <a:t>Transfer Molding</a:t>
            </a:r>
          </a:p>
        </p:txBody>
      </p:sp>
      <p:sp>
        <p:nvSpPr>
          <p:cNvPr id="4" name="Rectangle 3"/>
          <p:cNvSpPr/>
          <p:nvPr/>
        </p:nvSpPr>
        <p:spPr>
          <a:xfrm>
            <a:off x="457200" y="1079242"/>
            <a:ext cx="8534400" cy="5016758"/>
          </a:xfrm>
          <a:prstGeom prst="rect">
            <a:avLst/>
          </a:prstGeom>
        </p:spPr>
        <p:txBody>
          <a:bodyPr wrap="square">
            <a:spAutoFit/>
          </a:bodyPr>
          <a:lstStyle/>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combines features of both Compression Molding (hydraulic pressing of molding materials - thermosets) and Injection Molding (ram-plunger and filling the mold through a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is used especially for molding thermosetting resins (thermosets)</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Products with relatively intricate designs could be fabricated with this method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Powdered raw materials are heated at certain low temperature to soften and then introduced through an orifice or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 in the mould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Then it is cured in the mould at high temperature for certain time</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Finally the </a:t>
            </a:r>
            <a:r>
              <a:rPr lang="en-US" sz="2000" dirty="0" err="1">
                <a:solidFill>
                  <a:prstClr val="black"/>
                </a:solidFill>
                <a:latin typeface="Times New Roman" pitchFamily="18" charset="0"/>
                <a:cs typeface="Times New Roman" pitchFamily="18" charset="0"/>
              </a:rPr>
              <a:t>moulded</a:t>
            </a:r>
            <a:r>
              <a:rPr lang="en-US" sz="2000" dirty="0">
                <a:solidFill>
                  <a:prstClr val="black"/>
                </a:solidFill>
                <a:latin typeface="Times New Roman" pitchFamily="18" charset="0"/>
                <a:cs typeface="Times New Roman" pitchFamily="18" charset="0"/>
              </a:rPr>
              <a:t> article is removed by separation of mould</a:t>
            </a:r>
          </a:p>
          <a:p>
            <a:pPr algn="just"/>
            <a:endParaRPr lang="en-US" sz="2000" b="1" dirty="0">
              <a:solidFill>
                <a:prstClr val="black"/>
              </a:solidFill>
              <a:latin typeface="Times New Roman" pitchFamily="18" charset="0"/>
              <a:cs typeface="Times New Roman" pitchFamily="18" charset="0"/>
            </a:endParaRPr>
          </a:p>
          <a:p>
            <a:pPr algn="just"/>
            <a:r>
              <a:rPr lang="en-US" sz="2000" b="1" dirty="0">
                <a:solidFill>
                  <a:prstClr val="black"/>
                </a:solidFill>
                <a:latin typeface="Times New Roman" pitchFamily="18" charset="0"/>
                <a:cs typeface="Times New Roman" pitchFamily="18" charset="0"/>
              </a:rPr>
              <a:t>Advantages: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Articles with intricate shapes could be designed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Aerospace and automobile parts, car body, helmets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The articles produced are blister free</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Fine wires and glass fibers can be inserted in the mould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Even thick pieces can be cured completely and uniformly</a:t>
            </a:r>
          </a:p>
        </p:txBody>
      </p:sp>
    </p:spTree>
    <p:extLst>
      <p:ext uri="{BB962C8B-B14F-4D97-AF65-F5344CB8AC3E}">
        <p14:creationId xmlns:p14="http://schemas.microsoft.com/office/powerpoint/2010/main" val="321565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579438"/>
            <a:ext cx="7498080" cy="639762"/>
          </a:xfrm>
        </p:spPr>
        <p:txBody>
          <a:bodyPr>
            <a:noAutofit/>
          </a:bodyPr>
          <a:lstStyle/>
          <a:p>
            <a:pPr algn="ctr"/>
            <a:r>
              <a:rPr lang="en-US" sz="3600" b="1" dirty="0">
                <a:latin typeface="Times New Roman" pitchFamily="18" charset="0"/>
                <a:cs typeface="Times New Roman" pitchFamily="18" charset="0"/>
              </a:rPr>
              <a:t>Transfer Molding</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6019800" cy="464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48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476488" cy="4800600"/>
          </a:xfrm>
        </p:spPr>
        <p:txBody>
          <a:bodyPr>
            <a:normAutofit/>
          </a:bodyPr>
          <a:lstStyle/>
          <a:p>
            <a:pPr algn="just"/>
            <a:r>
              <a:rPr lang="en-US" sz="2000" dirty="0">
                <a:latin typeface="Times New Roman" pitchFamily="18" charset="0"/>
                <a:cs typeface="Times New Roman" pitchFamily="18" charset="0"/>
              </a:rPr>
              <a:t>The method is used for the manufacturing of continuous type of thermoplastic articles with constant cross-section. </a:t>
            </a:r>
            <a:r>
              <a:rPr lang="en-US" sz="2000" b="1" dirty="0" err="1">
                <a:solidFill>
                  <a:srgbClr val="FF0000"/>
                </a:solidFill>
                <a:latin typeface="Times New Roman" pitchFamily="18" charset="0"/>
                <a:cs typeface="Times New Roman" pitchFamily="18" charset="0"/>
              </a:rPr>
              <a:t>Eg</a:t>
            </a:r>
            <a:r>
              <a:rPr lang="en-US" sz="2000" b="1" dirty="0">
                <a:solidFill>
                  <a:srgbClr val="FF0000"/>
                </a:solidFill>
                <a:latin typeface="Times New Roman" pitchFamily="18" charset="0"/>
                <a:cs typeface="Times New Roman" pitchFamily="18" charset="0"/>
              </a:rPr>
              <a:t>. Tubes, rods, strips, insulated electric cables</a:t>
            </a:r>
          </a:p>
          <a:p>
            <a:pPr algn="just"/>
            <a:r>
              <a:rPr lang="en-US" sz="2000" dirty="0">
                <a:latin typeface="Times New Roman" pitchFamily="18" charset="0"/>
                <a:cs typeface="Times New Roman" pitchFamily="18" charset="0"/>
              </a:rPr>
              <a:t>Dry powder or granules of thermoplastic materials are introduced through hopper and further melted by heating.</a:t>
            </a:r>
          </a:p>
          <a:p>
            <a:pPr algn="just"/>
            <a:r>
              <a:rPr lang="en-US" sz="2000" dirty="0">
                <a:latin typeface="Times New Roman" pitchFamily="18" charset="0"/>
                <a:cs typeface="Times New Roman" pitchFamily="18" charset="0"/>
              </a:rPr>
              <a:t>There are two types of extrusion moulding:</a:t>
            </a:r>
          </a:p>
          <a:p>
            <a:pPr marL="750888" indent="-342900" algn="just">
              <a:buFont typeface="+mj-lt"/>
              <a:buAutoNum type="arabicPeriod"/>
            </a:pPr>
            <a:r>
              <a:rPr lang="en-US" sz="2000" dirty="0">
                <a:latin typeface="Times New Roman" pitchFamily="18" charset="0"/>
                <a:cs typeface="Times New Roman" pitchFamily="18" charset="0"/>
              </a:rPr>
              <a:t>Vertical extruder moulding </a:t>
            </a:r>
          </a:p>
          <a:p>
            <a:pPr marL="750888" indent="-342900" algn="just">
              <a:buFont typeface="+mj-lt"/>
              <a:buAutoNum type="arabicPeriod"/>
            </a:pPr>
            <a:r>
              <a:rPr lang="en-US" sz="2000" dirty="0">
                <a:latin typeface="Times New Roman" pitchFamily="18" charset="0"/>
                <a:cs typeface="Times New Roman" pitchFamily="18" charset="0"/>
              </a:rPr>
              <a:t>Horizontal extruder moulding</a:t>
            </a:r>
          </a:p>
          <a:p>
            <a:pPr algn="just"/>
            <a:r>
              <a:rPr lang="en-US" sz="2000" dirty="0">
                <a:latin typeface="Times New Roman" pitchFamily="18" charset="0"/>
                <a:cs typeface="Times New Roman" pitchFamily="18" charset="0"/>
              </a:rPr>
              <a:t>Molten mass is pushed through the orifice of the die by using screw</a:t>
            </a:r>
          </a:p>
          <a:p>
            <a:pPr algn="just"/>
            <a:r>
              <a:rPr lang="en-US" sz="2000" dirty="0">
                <a:latin typeface="Times New Roman" pitchFamily="18" charset="0"/>
                <a:cs typeface="Times New Roman" pitchFamily="18" charset="0"/>
              </a:rPr>
              <a:t>Once the article leaves the orifice, it is allowed to pass through water for solidification</a:t>
            </a:r>
          </a:p>
          <a:p>
            <a:pPr algn="just"/>
            <a:r>
              <a:rPr lang="en-US" sz="2000" dirty="0">
                <a:latin typeface="Times New Roman" pitchFamily="18" charset="0"/>
                <a:cs typeface="Times New Roman" pitchFamily="18" charset="0"/>
              </a:rPr>
              <a:t>Proper temperature control of heating chamber and the speed of the screw are the major factors behind successful operation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066800" y="685800"/>
            <a:ext cx="7498080" cy="914400"/>
          </a:xfrm>
        </p:spPr>
        <p:txBody>
          <a:bodyPr>
            <a:normAutofit/>
          </a:bodyPr>
          <a:lstStyle/>
          <a:p>
            <a:pPr algn="ctr"/>
            <a:r>
              <a:rPr lang="en-US" sz="3600" b="1" dirty="0">
                <a:latin typeface="Times New Roman" pitchFamily="18" charset="0"/>
                <a:cs typeface="Times New Roman" pitchFamily="18" charset="0"/>
              </a:rPr>
              <a:t>Extrusion Molding (Horizontal)</a:t>
            </a:r>
          </a:p>
        </p:txBody>
      </p:sp>
    </p:spTree>
    <p:extLst>
      <p:ext uri="{BB962C8B-B14F-4D97-AF65-F5344CB8AC3E}">
        <p14:creationId xmlns:p14="http://schemas.microsoft.com/office/powerpoint/2010/main" val="137425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036638"/>
          </a:xfrm>
        </p:spPr>
        <p:txBody>
          <a:bodyPr>
            <a:normAutofit fontScale="90000"/>
          </a:bodyPr>
          <a:lstStyle/>
          <a:p>
            <a:pPr algn="ctr"/>
            <a:r>
              <a:rPr lang="en-US" sz="3600" b="1" dirty="0">
                <a:latin typeface="Calibri" pitchFamily="34" charset="0"/>
              </a:rPr>
              <a:t>Extrusion Molding </a:t>
            </a:r>
            <a:br>
              <a:rPr lang="en-US" sz="3600" b="1" dirty="0">
                <a:latin typeface="Calibri" pitchFamily="34" charset="0"/>
              </a:rPr>
            </a:br>
            <a:r>
              <a:rPr lang="en-US" sz="3600" b="1" dirty="0">
                <a:latin typeface="Calibri" pitchFamily="34" charset="0"/>
              </a:rPr>
              <a:t>(Horizontal)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9928"/>
            <a:ext cx="8534400" cy="563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52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08037"/>
            <a:ext cx="7886700" cy="1325563"/>
          </a:xfrm>
        </p:spPr>
        <p:txBody>
          <a:bodyPr>
            <a:normAutofit/>
          </a:bodyPr>
          <a:lstStyle/>
          <a:p>
            <a:pPr algn="ctr"/>
            <a:r>
              <a:rPr lang="en-US" sz="3600" b="1" dirty="0">
                <a:latin typeface="Calibri" pitchFamily="34" charset="0"/>
              </a:rPr>
              <a:t>Extrusion Molding (Vertical)</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531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207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28700"/>
            <a:ext cx="8382000" cy="5486400"/>
          </a:xfrm>
        </p:spPr>
        <p:txBody>
          <a:bodyPr>
            <a:normAutofit/>
          </a:bodyPr>
          <a:lstStyle/>
          <a:p>
            <a:pPr algn="just"/>
            <a:r>
              <a:rPr lang="en-US" sz="2400" dirty="0"/>
              <a:t>A polymers are macromolecule with high molecular mass compound ranging from 5000 to one million</a:t>
            </a:r>
          </a:p>
          <a:p>
            <a:pPr algn="just"/>
            <a:r>
              <a:rPr lang="en-US" sz="2400" dirty="0"/>
              <a:t>Formed by combination of one or more low molecular weight compounds. The smallest unit from which polymer is obtained is called </a:t>
            </a:r>
            <a:r>
              <a:rPr lang="en-US" sz="2400" dirty="0">
                <a:solidFill>
                  <a:srgbClr val="FF0000"/>
                </a:solidFill>
              </a:rPr>
              <a:t>monomer</a:t>
            </a:r>
            <a:r>
              <a:rPr lang="en-US" sz="2400" dirty="0"/>
              <a:t>.</a:t>
            </a:r>
          </a:p>
          <a:p>
            <a:pPr algn="just"/>
            <a:r>
              <a:rPr lang="en-US" sz="2400" dirty="0"/>
              <a:t>The process by which polymers are obtained is called polymerization</a:t>
            </a:r>
          </a:p>
          <a:p>
            <a:pPr algn="just"/>
            <a:r>
              <a:rPr lang="en-US" sz="2400" dirty="0"/>
              <a:t>For e.g. </a:t>
            </a:r>
            <a:r>
              <a:rPr lang="en-US" sz="2400" dirty="0">
                <a:solidFill>
                  <a:srgbClr val="FF0000"/>
                </a:solidFill>
              </a:rPr>
              <a:t>polyethylene</a:t>
            </a:r>
            <a:r>
              <a:rPr lang="en-US" sz="2400" dirty="0"/>
              <a:t> is obtained by repeating  ethylene unit as a result of polymerization.</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85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62029845"/>
              </p:ext>
            </p:extLst>
          </p:nvPr>
        </p:nvGraphicFramePr>
        <p:xfrm>
          <a:off x="1523999" y="944827"/>
          <a:ext cx="6553201" cy="5379773"/>
        </p:xfrm>
        <a:graphic>
          <a:graphicData uri="http://schemas.openxmlformats.org/drawingml/2006/table">
            <a:tbl>
              <a:tblPr>
                <a:tableStyleId>{5C22544A-7EE6-4342-B048-85BDC9FD1C3A}</a:tableStyleId>
              </a:tblPr>
              <a:tblGrid>
                <a:gridCol w="556535">
                  <a:extLst>
                    <a:ext uri="{9D8B030D-6E8A-4147-A177-3AD203B41FA5}">
                      <a16:colId xmlns="" xmlns:a16="http://schemas.microsoft.com/office/drawing/2014/main" val="20000"/>
                    </a:ext>
                  </a:extLst>
                </a:gridCol>
                <a:gridCol w="2727022">
                  <a:extLst>
                    <a:ext uri="{9D8B030D-6E8A-4147-A177-3AD203B41FA5}">
                      <a16:colId xmlns="" xmlns:a16="http://schemas.microsoft.com/office/drawing/2014/main" val="20001"/>
                    </a:ext>
                  </a:extLst>
                </a:gridCol>
                <a:gridCol w="542622">
                  <a:extLst>
                    <a:ext uri="{9D8B030D-6E8A-4147-A177-3AD203B41FA5}">
                      <a16:colId xmlns="" xmlns:a16="http://schemas.microsoft.com/office/drawing/2014/main" val="20002"/>
                    </a:ext>
                  </a:extLst>
                </a:gridCol>
                <a:gridCol w="2727022">
                  <a:extLst>
                    <a:ext uri="{9D8B030D-6E8A-4147-A177-3AD203B41FA5}">
                      <a16:colId xmlns="" xmlns:a16="http://schemas.microsoft.com/office/drawing/2014/main" val="20003"/>
                    </a:ext>
                  </a:extLst>
                </a:gridCol>
              </a:tblGrid>
              <a:tr h="220968">
                <a:tc>
                  <a:txBody>
                    <a:bodyPr/>
                    <a:lstStyle/>
                    <a:p>
                      <a:pPr marL="0" marR="0" algn="just">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0" marR="0" marT="0" marB="0" anchor="b"/>
                </a:tc>
                <a:tc>
                  <a:txBody>
                    <a:bodyPr/>
                    <a:lstStyle/>
                    <a:p>
                      <a:pPr marL="38100" marR="0" algn="just">
                        <a:spcBef>
                          <a:spcPts val="0"/>
                        </a:spcBef>
                        <a:spcAft>
                          <a:spcPts val="0"/>
                        </a:spcAft>
                      </a:pPr>
                      <a:r>
                        <a:rPr lang="en-US" sz="1200">
                          <a:effectLst/>
                          <a:latin typeface="Times New Roman" pitchFamily="18" charset="0"/>
                          <a:cs typeface="Times New Roman" pitchFamily="18" charset="0"/>
                        </a:rPr>
                        <a:t>Condensation 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139700" marR="0" algn="just">
                        <a:spcBef>
                          <a:spcPts val="0"/>
                        </a:spcBef>
                        <a:spcAft>
                          <a:spcPts val="0"/>
                        </a:spcAft>
                      </a:pPr>
                      <a:r>
                        <a:rPr lang="en-US" sz="1200" dirty="0" smtClean="0">
                          <a:effectLst/>
                          <a:latin typeface="Times New Roman" pitchFamily="18" charset="0"/>
                          <a:cs typeface="Times New Roman" pitchFamily="18" charset="0"/>
                        </a:rPr>
                        <a:t>Addition </a:t>
                      </a:r>
                      <a:r>
                        <a:rPr lang="en-US" sz="1200" dirty="0" err="1">
                          <a:effectLst/>
                          <a:latin typeface="Times New Roman" pitchFamily="18" charset="0"/>
                          <a:cs typeface="Times New Roman" pitchFamily="18" charset="0"/>
                        </a:rPr>
                        <a:t>polymerisation</a:t>
                      </a:r>
                      <a:endParaRPr lang="en-US" sz="1200" dirty="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step growth</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chain growth</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polymerization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in monomers having</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only in monomers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5"/>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reactive functional groups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having multiple bonds.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 elimination of</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without elimination of</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8"/>
                  </a:ext>
                </a:extLst>
              </a:tr>
              <a:tr h="156325">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 like H</a:t>
                      </a:r>
                      <a:r>
                        <a:rPr lang="en-US" sz="1200" baseline="-25000">
                          <a:effectLst/>
                          <a:latin typeface="Times New Roman" pitchFamily="18" charset="0"/>
                          <a:cs typeface="Times New Roman" pitchFamily="18" charset="0"/>
                        </a:rPr>
                        <a:t>2</a:t>
                      </a:r>
                      <a:r>
                        <a:rPr lang="en-US" sz="1200">
                          <a:effectLst/>
                          <a:latin typeface="Times New Roman" pitchFamily="18" charset="0"/>
                          <a:cs typeface="Times New Roman" pitchFamily="18" charset="0"/>
                        </a:rPr>
                        <a:t>O,NH</a:t>
                      </a:r>
                      <a:r>
                        <a:rPr lang="en-US" sz="1200" baseline="-25000">
                          <a:effectLst/>
                          <a:latin typeface="Times New Roman" pitchFamily="18" charset="0"/>
                          <a:cs typeface="Times New Roman" pitchFamily="18" charset="0"/>
                        </a:rPr>
                        <a:t>3</a:t>
                      </a:r>
                      <a:r>
                        <a:rPr lang="en-US" sz="1200">
                          <a:effectLst/>
                          <a:latin typeface="Times New Roman" pitchFamily="18" charset="0"/>
                          <a:cs typeface="Times New Roman" pitchFamily="18" charset="0"/>
                        </a:rPr>
                        <a:t>,HCl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09"/>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dirty="0">
                          <a:effectLst/>
                          <a:latin typeface="Times New Roman" pitchFamily="18" charset="0"/>
                          <a:cs typeface="Times New Roman" pitchFamily="18" charset="0"/>
                        </a:rPr>
                        <a:t>Repeat units of monomers are</a:t>
                      </a:r>
                      <a:endParaRPr lang="en-US" sz="1200" dirty="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Repeat units &amp; monomers are same.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different</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4"/>
                  </a:ext>
                </a:extLst>
              </a:tr>
              <a:tr h="211250">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polymer is formed in gradual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 is fast and polymer is formed</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steps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at once.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molecular mass of polymer</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There is very little change in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8"/>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increases throughout the reaction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molecular mass throughout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19"/>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may be</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are thermoplastic</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thermosetting/thermoplastic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 Bakelite, polyester ,polyamides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E.g:-Polyethylene, PVC, poly styrene.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0" marR="0" marT="0" marB="0" anchor="b"/>
                </a:tc>
                <a:extLst>
                  <a:ext uri="{0D108BD9-81ED-4DB2-BD59-A6C34878D82A}">
                    <a16:rowId xmlns="" xmlns:a16="http://schemas.microsoft.com/office/drawing/2014/main" val="10027"/>
                  </a:ext>
                </a:extLst>
              </a:tr>
            </a:tbl>
          </a:graphicData>
        </a:graphic>
      </p:graphicFrame>
    </p:spTree>
    <p:extLst>
      <p:ext uri="{BB962C8B-B14F-4D97-AF65-F5344CB8AC3E}">
        <p14:creationId xmlns:p14="http://schemas.microsoft.com/office/powerpoint/2010/main" val="2776106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533400"/>
            <a:ext cx="7886700" cy="762000"/>
          </a:xfrm>
        </p:spPr>
        <p:txBody>
          <a:bodyPr>
            <a:normAutofit/>
          </a:bodyPr>
          <a:lstStyle/>
          <a:p>
            <a:pPr algn="ctr"/>
            <a:r>
              <a:rPr lang="en-US" sz="3600" b="1" dirty="0">
                <a:solidFill>
                  <a:srgbClr val="C00000"/>
                </a:solidFill>
                <a:latin typeface="Times New Roman" pitchFamily="18" charset="0"/>
                <a:cs typeface="Times New Roman" pitchFamily="18" charset="0"/>
              </a:rPr>
              <a:t>Conducting Polymers</a:t>
            </a:r>
          </a:p>
        </p:txBody>
      </p:sp>
      <p:sp>
        <p:nvSpPr>
          <p:cNvPr id="3" name="Content Placeholder 2"/>
          <p:cNvSpPr>
            <a:spLocks noGrp="1"/>
          </p:cNvSpPr>
          <p:nvPr>
            <p:ph idx="1"/>
          </p:nvPr>
        </p:nvSpPr>
        <p:spPr>
          <a:xfrm>
            <a:off x="228600" y="1295400"/>
            <a:ext cx="8763000" cy="4953000"/>
          </a:xfrm>
        </p:spPr>
        <p:txBody>
          <a:bodyPr>
            <a:normAutofit lnSpcReduction="10000"/>
          </a:bodyPr>
          <a:lstStyle/>
          <a:p>
            <a:pPr algn="just"/>
            <a:r>
              <a:rPr lang="en-US" sz="2400" dirty="0">
                <a:latin typeface="Times New Roman" pitchFamily="18" charset="0"/>
                <a:cs typeface="Times New Roman" pitchFamily="18" charset="0"/>
              </a:rPr>
              <a:t>Generally  polymers are insulators because of the absence of free electrons.</a:t>
            </a:r>
          </a:p>
          <a:p>
            <a:pPr algn="just"/>
            <a:r>
              <a:rPr lang="en-US" sz="2400" dirty="0">
                <a:latin typeface="Times New Roman" pitchFamily="18" charset="0"/>
                <a:cs typeface="Times New Roman" pitchFamily="18" charset="0"/>
              </a:rPr>
              <a:t>But they can be  made conductive in certain cases by the process called doping.</a:t>
            </a:r>
          </a:p>
          <a:p>
            <a:pPr algn="just"/>
            <a:r>
              <a:rPr lang="en-US" sz="2400" dirty="0">
                <a:latin typeface="Times New Roman" pitchFamily="18" charset="0"/>
                <a:cs typeface="Times New Roman" pitchFamily="18" charset="0"/>
              </a:rPr>
              <a:t>Two conditions for the polymer to become conducting are:</a:t>
            </a:r>
          </a:p>
          <a:p>
            <a:pPr marL="854075" indent="-514350" algn="just">
              <a:buAutoNum type="arabicPeriod"/>
            </a:pPr>
            <a:r>
              <a:rPr lang="en-US" sz="2400" dirty="0">
                <a:latin typeface="Times New Roman" pitchFamily="18" charset="0"/>
                <a:cs typeface="Times New Roman" pitchFamily="18" charset="0"/>
              </a:rPr>
              <a:t>Polymers should possess conjugated double bonds</a:t>
            </a:r>
          </a:p>
          <a:p>
            <a:pPr marL="854075" indent="-514350" algn="just">
              <a:buAutoNum type="arabicPeriod"/>
            </a:pPr>
            <a:r>
              <a:rPr lang="en-US" sz="2400" dirty="0">
                <a:latin typeface="Times New Roman" pitchFamily="18" charset="0"/>
                <a:cs typeface="Times New Roman" pitchFamily="18" charset="0"/>
              </a:rPr>
              <a:t>Polymer structure has to be disturbed either by adding or removing electrons by the process of doping.</a:t>
            </a:r>
          </a:p>
          <a:p>
            <a:pPr algn="just"/>
            <a:r>
              <a:rPr lang="en-US" sz="2400" dirty="0">
                <a:latin typeface="Times New Roman" pitchFamily="18" charset="0"/>
                <a:cs typeface="Times New Roman" pitchFamily="18" charset="0"/>
              </a:rPr>
              <a:t>There are 3 major classes of conducting polymers</a:t>
            </a:r>
          </a:p>
          <a:p>
            <a:pPr marL="855663" indent="-457200" algn="just">
              <a:buAutoNum type="arabicPeriod"/>
            </a:pPr>
            <a:r>
              <a:rPr lang="en-US" sz="2400" dirty="0">
                <a:latin typeface="Times New Roman" pitchFamily="18" charset="0"/>
                <a:cs typeface="Times New Roman" pitchFamily="18" charset="0"/>
              </a:rPr>
              <a:t>Intrinsically conducting polymers</a:t>
            </a:r>
          </a:p>
          <a:p>
            <a:pPr marL="855663" indent="-457200" algn="just">
              <a:buAutoNum type="arabicPeriod"/>
            </a:pPr>
            <a:r>
              <a:rPr lang="en-US" sz="2400" dirty="0">
                <a:latin typeface="Times New Roman" pitchFamily="18" charset="0"/>
                <a:cs typeface="Times New Roman" pitchFamily="18" charset="0"/>
              </a:rPr>
              <a:t>Doped conducting polymers</a:t>
            </a:r>
          </a:p>
          <a:p>
            <a:pPr marL="855663" indent="-457200" algn="just">
              <a:buAutoNum type="arabicPeriod"/>
            </a:pPr>
            <a:r>
              <a:rPr lang="en-US" sz="2400" dirty="0">
                <a:latin typeface="Times New Roman" pitchFamily="18" charset="0"/>
                <a:cs typeface="Times New Roman" pitchFamily="18" charset="0"/>
              </a:rPr>
              <a:t>Extrinsically conducting polymers</a:t>
            </a:r>
          </a:p>
          <a:p>
            <a:pPr marL="514350" indent="-514350" algn="just">
              <a:buAutoNum type="arabicPeriod"/>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46646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886700" cy="685800"/>
          </a:xfrm>
        </p:spPr>
        <p:txBody>
          <a:bodyPr>
            <a:normAutofit/>
          </a:bodyPr>
          <a:lstStyle/>
          <a:p>
            <a:pPr algn="ctr"/>
            <a:r>
              <a:rPr lang="en-US" sz="3200" b="1" dirty="0">
                <a:solidFill>
                  <a:srgbClr val="C00000"/>
                </a:solidFill>
                <a:latin typeface="Times New Roman" pitchFamily="18" charset="0"/>
                <a:cs typeface="Times New Roman" pitchFamily="18" charset="0"/>
              </a:rPr>
              <a:t>1. Intrinsically conducting polymers</a:t>
            </a:r>
            <a:endParaRPr lang="en-US" sz="3200" b="1" dirty="0">
              <a:solidFill>
                <a:srgbClr val="C00000"/>
              </a:solidFill>
            </a:endParaRPr>
          </a:p>
        </p:txBody>
      </p:sp>
      <p:sp>
        <p:nvSpPr>
          <p:cNvPr id="3" name="Content Placeholder 2"/>
          <p:cNvSpPr>
            <a:spLocks noGrp="1"/>
          </p:cNvSpPr>
          <p:nvPr>
            <p:ph idx="1"/>
          </p:nvPr>
        </p:nvSpPr>
        <p:spPr>
          <a:xfrm>
            <a:off x="304800" y="1516062"/>
            <a:ext cx="8534400" cy="4351338"/>
          </a:xfrm>
        </p:spPr>
        <p:txBody>
          <a:bodyPr>
            <a:normAutofit/>
          </a:bodyPr>
          <a:lstStyle/>
          <a:p>
            <a:pPr algn="just"/>
            <a:r>
              <a:rPr lang="en-US" sz="2400" b="1" dirty="0">
                <a:latin typeface="Times New Roman" pitchFamily="18" charset="0"/>
                <a:cs typeface="Times New Roman" pitchFamily="18" charset="0"/>
              </a:rPr>
              <a:t>This</a:t>
            </a:r>
            <a:r>
              <a:rPr lang="en-US" sz="2400" dirty="0">
                <a:latin typeface="Times New Roman" pitchFamily="18" charset="0"/>
                <a:cs typeface="Times New Roman" pitchFamily="18" charset="0"/>
              </a:rPr>
              <a:t> belong to a class of organic materials consist of Conjugated pi-electrons in the backbone of their macromolecules which is responsible for high electrical conductivity.</a:t>
            </a:r>
          </a:p>
          <a:p>
            <a:pPr algn="just"/>
            <a:r>
              <a:rPr lang="en-US" sz="2400" dirty="0">
                <a:latin typeface="Times New Roman" pitchFamily="18" charset="0"/>
                <a:cs typeface="Times New Roman" pitchFamily="18" charset="0"/>
              </a:rPr>
              <a:t>In an electric field, conjugated pi-electrons of the polymer gets excited and can be transported through the solid polymer.</a:t>
            </a:r>
          </a:p>
          <a:p>
            <a:pPr algn="just"/>
            <a:r>
              <a:rPr lang="en-US" sz="2400" dirty="0">
                <a:latin typeface="Times New Roman" pitchFamily="18" charset="0"/>
                <a:cs typeface="Times New Roman" pitchFamily="18" charset="0"/>
              </a:rPr>
              <a:t>Overlapping of orbitals of conjugated pi-electrons over the entire backbone of the polymer results in the formation of valence bands and conduction bands. This induces conductivity in the presence of electric field.</a:t>
            </a:r>
          </a:p>
          <a:p>
            <a:pPr marL="0" indent="0" algn="just">
              <a:buNone/>
            </a:pPr>
            <a:r>
              <a:rPr lang="en-US" sz="2400" dirty="0">
                <a:latin typeface="Times New Roman" pitchFamily="18" charset="0"/>
                <a:cs typeface="Times New Roman" pitchFamily="18" charset="0"/>
              </a:rPr>
              <a:t>For example:</a:t>
            </a:r>
          </a:p>
          <a:p>
            <a:pPr marL="0" indent="0" algn="just">
              <a:buNone/>
            </a:pPr>
            <a:r>
              <a:rPr lang="en-US" sz="2400" dirty="0">
                <a:latin typeface="Times New Roman" pitchFamily="18" charset="0"/>
                <a:cs typeface="Times New Roman" pitchFamily="18" charset="0"/>
              </a:rPr>
              <a:t>Poly-acetylene, poly-aniline, poly-</a:t>
            </a:r>
            <a:r>
              <a:rPr lang="en-US" sz="2400" dirty="0" err="1">
                <a:latin typeface="Times New Roman" pitchFamily="18" charset="0"/>
                <a:cs typeface="Times New Roman" pitchFamily="18" charset="0"/>
              </a:rPr>
              <a:t>pyrolle</a:t>
            </a:r>
            <a:r>
              <a:rPr lang="en-US" sz="2400" dirty="0">
                <a:latin typeface="Times New Roman" pitchFamily="18" charset="0"/>
                <a:cs typeface="Times New Roman" pitchFamily="18" charset="0"/>
              </a:rPr>
              <a:t> and poly-</a:t>
            </a:r>
            <a:r>
              <a:rPr lang="en-US" sz="2400" dirty="0" err="1">
                <a:latin typeface="Times New Roman" pitchFamily="18" charset="0"/>
                <a:cs typeface="Times New Roman" pitchFamily="18" charset="0"/>
              </a:rPr>
              <a:t>thiophene</a:t>
            </a:r>
            <a:r>
              <a:rPr lang="en-US" sz="2400" dirty="0">
                <a:latin typeface="Times New Roman" pitchFamily="18" charset="0"/>
                <a:cs typeface="Times New Roman" pitchFamily="18" charset="0"/>
              </a:rPr>
              <a:t> etc.</a:t>
            </a:r>
            <a:endParaRPr lang="en-US" sz="2400" dirty="0"/>
          </a:p>
        </p:txBody>
      </p:sp>
    </p:spTree>
    <p:extLst>
      <p:ext uri="{BB962C8B-B14F-4D97-AF65-F5344CB8AC3E}">
        <p14:creationId xmlns:p14="http://schemas.microsoft.com/office/powerpoint/2010/main" val="1286467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2943787" cy="685800"/>
          </a:xfrm>
        </p:spPr>
        <p:txBody>
          <a:bodyPr>
            <a:normAutofit/>
          </a:bodyPr>
          <a:lstStyle/>
          <a:p>
            <a:r>
              <a:rPr lang="en-US" sz="2400" b="1" dirty="0" err="1">
                <a:latin typeface="Times New Roman" pitchFamily="18" charset="0"/>
                <a:cs typeface="Times New Roman" pitchFamily="18" charset="0"/>
              </a:rPr>
              <a:t>Polyacetylene</a:t>
            </a:r>
            <a:endParaRPr lang="en-US" sz="2400" b="1" dirty="0">
              <a:latin typeface="Times New Roman" pitchFamily="18" charset="0"/>
              <a:cs typeface="Times New Roman" pitchFamily="18" charset="0"/>
            </a:endParaRPr>
          </a:p>
        </p:txBody>
      </p:sp>
      <p:pic>
        <p:nvPicPr>
          <p:cNvPr id="2048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8" y="2553588"/>
            <a:ext cx="3772642" cy="121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957638"/>
            <a:ext cx="4005789" cy="102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Few Common Conducting Polymers&#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991" y="1143000"/>
            <a:ext cx="5062009" cy="380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73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0"/>
          </a:xfrm>
        </p:spPr>
        <p:txBody>
          <a:bodyPr>
            <a:normAutofit fontScale="92500" lnSpcReduction="10000"/>
          </a:bodyPr>
          <a:lstStyle/>
          <a:p>
            <a:pPr algn="just"/>
            <a:r>
              <a:rPr lang="en-US" dirty="0">
                <a:latin typeface="Times New Roman" pitchFamily="18" charset="0"/>
                <a:cs typeface="Times New Roman" pitchFamily="18" charset="0"/>
              </a:rPr>
              <a:t>Due to their high electrical properties, ICPs are intensively investigated for application in electronics, microelectronics, optoelectronics mainly for areas in aerospace and automobile industries. </a:t>
            </a:r>
          </a:p>
          <a:p>
            <a:pPr algn="just"/>
            <a:r>
              <a:rPr lang="en-US" dirty="0">
                <a:latin typeface="Times New Roman" pitchFamily="18" charset="0"/>
                <a:cs typeface="Times New Roman" pitchFamily="18" charset="0"/>
              </a:rPr>
              <a:t>Among the most promising applications of the ICPs are corrosion protection, solid-state charge storage devices, electromagnetic screens, antistatic coatings and gas separation coatings. </a:t>
            </a:r>
          </a:p>
          <a:p>
            <a:pPr algn="just"/>
            <a:r>
              <a:rPr lang="en-US" dirty="0">
                <a:latin typeface="Times New Roman" pitchFamily="18" charset="0"/>
                <a:cs typeface="Times New Roman" pitchFamily="18" charset="0"/>
              </a:rPr>
              <a:t>However, poor mechanical properties, environmental sensitivity, moderate stability of electrical properties with temperature significantly limit the industrial applicability of ICPs.</a:t>
            </a:r>
            <a:endParaRPr lang="en-US" dirty="0"/>
          </a:p>
        </p:txBody>
      </p:sp>
    </p:spTree>
    <p:extLst>
      <p:ext uri="{BB962C8B-B14F-4D97-AF65-F5344CB8AC3E}">
        <p14:creationId xmlns:p14="http://schemas.microsoft.com/office/powerpoint/2010/main" val="1278489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2. (DCP) Doped conducting polymer</a:t>
            </a:r>
          </a:p>
        </p:txBody>
      </p:sp>
      <p:sp>
        <p:nvSpPr>
          <p:cNvPr id="6" name="Rectangle 5"/>
          <p:cNvSpPr/>
          <p:nvPr/>
        </p:nvSpPr>
        <p:spPr>
          <a:xfrm>
            <a:off x="228600" y="1295400"/>
            <a:ext cx="8534400" cy="483209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While the addition of a donor or an acceptor molecule to the polymer is called "</a:t>
            </a:r>
            <a:r>
              <a:rPr lang="en-US" sz="2200" dirty="0" smtClean="0">
                <a:solidFill>
                  <a:srgbClr val="FF0000"/>
                </a:solidFill>
                <a:latin typeface="Times New Roman" pitchFamily="18" charset="0"/>
                <a:cs typeface="Times New Roman" pitchFamily="18" charset="0"/>
              </a:rPr>
              <a:t>doping</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reaction that takes place is actually a redox reaction. </a:t>
            </a:r>
          </a:p>
          <a:p>
            <a:pPr marL="342900" indent="-342900" algn="just">
              <a:buFont typeface="Arial" panose="020B0604020202020204" pitchFamily="34" charset="0"/>
              <a:buChar char="•"/>
            </a:pPr>
            <a:r>
              <a:rPr lang="en-US" sz="2200" dirty="0">
                <a:latin typeface="Times New Roman" pitchFamily="18" charset="0"/>
                <a:cs typeface="Times New Roman" pitchFamily="18" charset="0"/>
              </a:rPr>
              <a:t>The first step is the formation of a </a:t>
            </a:r>
            <a:r>
              <a:rPr lang="en-US" sz="2200" dirty="0" err="1">
                <a:latin typeface="Times New Roman" pitchFamily="18" charset="0"/>
                <a:cs typeface="Times New Roman" pitchFamily="18" charset="0"/>
              </a:rPr>
              <a:t>cation</a:t>
            </a:r>
            <a:r>
              <a:rPr lang="en-US" sz="2200" dirty="0">
                <a:latin typeface="Times New Roman" pitchFamily="18" charset="0"/>
                <a:cs typeface="Times New Roman" pitchFamily="18" charset="0"/>
              </a:rPr>
              <a:t> (or anion), which is called a </a:t>
            </a:r>
            <a:r>
              <a:rPr lang="en-US" sz="2200" dirty="0" err="1">
                <a:latin typeface="Times New Roman" pitchFamily="18" charset="0"/>
                <a:cs typeface="Times New Roman" pitchFamily="18" charset="0"/>
              </a:rPr>
              <a:t>soliton</a:t>
            </a:r>
            <a:r>
              <a:rPr lang="en-US" sz="2200" dirty="0">
                <a:latin typeface="Times New Roman" pitchFamily="18" charset="0"/>
                <a:cs typeface="Times New Roman" pitchFamily="18" charset="0"/>
              </a:rPr>
              <a:t> or a </a:t>
            </a:r>
            <a:r>
              <a:rPr lang="en-US" sz="2200" dirty="0" err="1">
                <a:latin typeface="Times New Roman" pitchFamily="18" charset="0"/>
                <a:cs typeface="Times New Roman" pitchFamily="18" charset="0"/>
              </a:rPr>
              <a:t>polaron</a:t>
            </a:r>
            <a:r>
              <a:rPr lang="en-US" sz="2200" dirty="0">
                <a:latin typeface="Times New Roman" pitchFamily="18" charset="0"/>
                <a:cs typeface="Times New Roman" pitchFamily="18" charset="0"/>
              </a:rPr>
              <a:t>. </a:t>
            </a:r>
          </a:p>
          <a:p>
            <a:pPr algn="ct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 – ] (reduction </a:t>
            </a:r>
            <a:r>
              <a:rPr lang="en-US" sz="2200" dirty="0" smtClean="0">
                <a:latin typeface="Times New Roman" pitchFamily="18" charset="0"/>
                <a:cs typeface="Times New Roman" pitchFamily="18" charset="0"/>
              </a:rPr>
              <a:t>- oxidation</a:t>
            </a:r>
            <a:r>
              <a:rPr lang="en-US" sz="2200" dirty="0">
                <a:latin typeface="Times New Roman" pitchFamily="18" charset="0"/>
                <a:cs typeface="Times New Roman" pitchFamily="18" charset="0"/>
              </a:rPr>
              <a:t>)</a:t>
            </a:r>
          </a:p>
          <a:p>
            <a:pPr marL="342900" indent="-342900" algn="just">
              <a:buFont typeface="Arial" panose="020B0604020202020204" pitchFamily="34" charset="0"/>
              <a:buChar char="•"/>
            </a:pPr>
            <a:r>
              <a:rPr lang="en-US" sz="2200" dirty="0">
                <a:latin typeface="Times New Roman" pitchFamily="18" charset="0"/>
                <a:cs typeface="Times New Roman" pitchFamily="18" charset="0"/>
              </a:rPr>
              <a:t>As synthesized conductive polymers exhibit very low conductivities. It is not until an electron is removed from the valence band (</a:t>
            </a:r>
            <a:r>
              <a:rPr lang="en-US" sz="2200" dirty="0">
                <a:solidFill>
                  <a:srgbClr val="0033CC"/>
                </a:solidFill>
                <a:latin typeface="Times New Roman" pitchFamily="18" charset="0"/>
                <a:cs typeface="Times New Roman" pitchFamily="18" charset="0"/>
              </a:rPr>
              <a:t>p-doping</a:t>
            </a:r>
            <a:r>
              <a:rPr lang="en-US" sz="2200" dirty="0">
                <a:latin typeface="Times New Roman" pitchFamily="18" charset="0"/>
                <a:cs typeface="Times New Roman" pitchFamily="18" charset="0"/>
              </a:rPr>
              <a:t>) or added to the conduction band (</a:t>
            </a:r>
            <a:r>
              <a:rPr lang="en-US" sz="2200" dirty="0">
                <a:solidFill>
                  <a:srgbClr val="0033CC"/>
                </a:solidFill>
                <a:latin typeface="Times New Roman" pitchFamily="18" charset="0"/>
                <a:cs typeface="Times New Roman" pitchFamily="18" charset="0"/>
              </a:rPr>
              <a:t>n-doping</a:t>
            </a:r>
            <a:r>
              <a:rPr lang="en-US" sz="2200" dirty="0">
                <a:latin typeface="Times New Roman" pitchFamily="18" charset="0"/>
                <a:cs typeface="Times New Roman" pitchFamily="18" charset="0"/>
              </a:rPr>
              <a:t>, which is far less common) does a conducting polymer become highly conductive. </a:t>
            </a:r>
          </a:p>
          <a:p>
            <a:pPr marL="342900" indent="-342900" algn="just">
              <a:buFont typeface="Arial" panose="020B0604020202020204" pitchFamily="34" charset="0"/>
              <a:buChar char="•"/>
            </a:pPr>
            <a:r>
              <a:rPr lang="en-US" sz="2200" dirty="0">
                <a:latin typeface="Times New Roman" pitchFamily="18" charset="0"/>
                <a:cs typeface="Times New Roman" pitchFamily="18" charset="0"/>
              </a:rPr>
              <a:t>Doping (p or n) generates charge carriers which move in an electric field. Positive charges (holes) and negative charges (electrons) move to opposite electrodes. This movement of charge is what is actually responsible for electrical conductivity.</a:t>
            </a:r>
          </a:p>
        </p:txBody>
      </p:sp>
    </p:spTree>
    <p:extLst>
      <p:ext uri="{BB962C8B-B14F-4D97-AF65-F5344CB8AC3E}">
        <p14:creationId xmlns:p14="http://schemas.microsoft.com/office/powerpoint/2010/main" val="4232126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351338"/>
          </a:xfrm>
        </p:spPr>
        <p:txBody>
          <a:bodyPr/>
          <a:lstStyle/>
          <a:p>
            <a:pPr algn="just"/>
            <a:r>
              <a:rPr lang="en-US" dirty="0">
                <a:latin typeface="Times New Roman" pitchFamily="18" charset="0"/>
                <a:cs typeface="Times New Roman" pitchFamily="18" charset="0"/>
              </a:rPr>
              <a:t>This is obtained by exposing a polymer to a charge transfer  agent in a gas phase or in solution.</a:t>
            </a:r>
          </a:p>
          <a:p>
            <a:pPr algn="just"/>
            <a:r>
              <a:rPr lang="en-US" dirty="0">
                <a:latin typeface="Times New Roman" pitchFamily="18" charset="0"/>
                <a:cs typeface="Times New Roman" pitchFamily="18" charset="0"/>
              </a:rPr>
              <a:t>Conductivity of ICPs can be increased by creating positive or negative charges on the polymer backbone by oxidation  or reduction by the process of doping.</a:t>
            </a:r>
          </a:p>
          <a:p>
            <a:pPr marL="0" indent="0" algn="just">
              <a:buNone/>
            </a:pPr>
            <a:r>
              <a:rPr lang="en-US" b="1" dirty="0">
                <a:latin typeface="Times New Roman" pitchFamily="18" charset="0"/>
                <a:cs typeface="Times New Roman" pitchFamily="18" charset="0"/>
              </a:rPr>
              <a:t>p</a:t>
            </a:r>
            <a:r>
              <a:rPr lang="en-US" b="1" dirty="0" smtClean="0">
                <a:latin typeface="Times New Roman" pitchFamily="18" charset="0"/>
                <a:cs typeface="Times New Roman" pitchFamily="18" charset="0"/>
              </a:rPr>
              <a:t>-doping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involves treating intrinsically conducting polymer with a Lewis acid thereby oxidation takes  place and positive charges on the polymer backbone are created. Some common P-dopants are I</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Br</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AsF</a:t>
            </a:r>
            <a:r>
              <a:rPr lang="en-US" baseline="-25000" dirty="0">
                <a:latin typeface="Times New Roman" pitchFamily="18" charset="0"/>
                <a:cs typeface="Times New Roman" pitchFamily="18" charset="0"/>
              </a:rPr>
              <a:t>5</a:t>
            </a:r>
            <a:r>
              <a:rPr lang="en-US" dirty="0">
                <a:latin typeface="Times New Roman" pitchFamily="18" charset="0"/>
                <a:cs typeface="Times New Roman" pitchFamily="18" charset="0"/>
              </a:rPr>
              <a:t>, PF</a:t>
            </a:r>
            <a:r>
              <a:rPr lang="en-US" baseline="-25000" dirty="0">
                <a:latin typeface="Times New Roman" pitchFamily="18" charset="0"/>
                <a:cs typeface="Times New Roman" pitchFamily="18" charset="0"/>
              </a:rPr>
              <a:t>6 </a:t>
            </a:r>
            <a:r>
              <a:rPr lang="en-US" dirty="0">
                <a:latin typeface="Times New Roman" pitchFamily="18" charset="0"/>
                <a:cs typeface="Times New Roman" pitchFamily="18" charset="0"/>
              </a:rPr>
              <a:t>etc.</a:t>
            </a:r>
          </a:p>
        </p:txBody>
      </p:sp>
      <p:sp>
        <p:nvSpPr>
          <p:cNvPr id="4" name="Rectangle 3"/>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(DCP) Doped conducting polymer</a:t>
            </a:r>
          </a:p>
        </p:txBody>
      </p:sp>
    </p:spTree>
    <p:extLst>
      <p:ext uri="{BB962C8B-B14F-4D97-AF65-F5344CB8AC3E}">
        <p14:creationId xmlns:p14="http://schemas.microsoft.com/office/powerpoint/2010/main" val="383835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30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440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4351338"/>
          </a:xfrm>
        </p:spPr>
        <p:txBody>
          <a:bodyPr/>
          <a:lstStyle/>
          <a:p>
            <a:pPr marL="0" indent="0" algn="just">
              <a:buNone/>
            </a:pPr>
            <a:r>
              <a:rPr lang="en-US" b="1" dirty="0" smtClean="0">
                <a:latin typeface="Times New Roman" pitchFamily="18" charset="0"/>
                <a:cs typeface="Times New Roman" pitchFamily="18" charset="0"/>
              </a:rPr>
              <a:t>n-doping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involves treating intrinsically conducting polymer with a Lewis base thereby reduction takes  place and negative charges on the polymer backbone are created. Some common N-dopants are Li, Na, </a:t>
            </a:r>
            <a:r>
              <a:rPr lang="en-US" dirty="0" err="1">
                <a:latin typeface="Times New Roman" pitchFamily="18" charset="0"/>
                <a:cs typeface="Times New Roman" pitchFamily="18" charset="0"/>
              </a:rPr>
              <a:t>Ca</a:t>
            </a:r>
            <a:r>
              <a:rPr lang="en-US" dirty="0">
                <a:latin typeface="Times New Roman" pitchFamily="18" charset="0"/>
                <a:cs typeface="Times New Roman" pitchFamily="18" charset="0"/>
              </a:rPr>
              <a:t> etc. </a:t>
            </a:r>
            <a:endParaRPr lang="en-US" baseline="-250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4" y="3314700"/>
            <a:ext cx="8964386"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801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351338"/>
          </a:xfrm>
        </p:spPr>
        <p:txBody>
          <a:bodyPr>
            <a:normAutofit/>
          </a:bodyPr>
          <a:lstStyle/>
          <a:p>
            <a:pPr marL="0" indent="0" algn="just">
              <a:buNone/>
            </a:pPr>
            <a:r>
              <a:rPr lang="en-US" sz="2400" dirty="0">
                <a:latin typeface="Times New Roman" pitchFamily="18" charset="0"/>
                <a:cs typeface="Times New Roman" pitchFamily="18" charset="0"/>
              </a:rPr>
              <a:t>This type of conducting polymers possesses conductivity due to the presence of externally mixed conducting elements or compounds. These are of the following two types: </a:t>
            </a:r>
          </a:p>
          <a:p>
            <a:pPr marL="457200" indent="-457200" algn="just">
              <a:buAutoNum type="arabicPeriod"/>
            </a:pPr>
            <a:r>
              <a:rPr lang="en-US" sz="2400" b="1" dirty="0">
                <a:latin typeface="Times New Roman" pitchFamily="18" charset="0"/>
                <a:cs typeface="Times New Roman" pitchFamily="18" charset="0"/>
              </a:rPr>
              <a:t>C</a:t>
            </a:r>
            <a:r>
              <a:rPr lang="en-US" sz="2400" b="1" dirty="0" smtClean="0">
                <a:latin typeface="Times New Roman" pitchFamily="18" charset="0"/>
                <a:cs typeface="Times New Roman" pitchFamily="18" charset="0"/>
              </a:rPr>
              <a:t>onductive </a:t>
            </a:r>
            <a:r>
              <a:rPr lang="en-US" sz="2400" b="1" dirty="0">
                <a:latin typeface="Times New Roman" pitchFamily="18" charset="0"/>
                <a:cs typeface="Times New Roman" pitchFamily="18" charset="0"/>
              </a:rPr>
              <a:t>element filled polymer: </a:t>
            </a:r>
            <a:r>
              <a:rPr lang="en-US" sz="2400" dirty="0">
                <a:latin typeface="Times New Roman" pitchFamily="18" charset="0"/>
                <a:cs typeface="Times New Roman" pitchFamily="18" charset="0"/>
              </a:rPr>
              <a:t>Such polymers contains non-conducting polymers (behaving as binder) holds the conducting elements or compounds (behaving as conducting filler) such as carbon black, metals, metal oxides, etc. Such  polymers possesses good bulk conductivity, low cost, light weight, mechanically tough and easily processable.  </a:t>
            </a:r>
          </a:p>
          <a:p>
            <a:pPr marL="457200" indent="-457200" algn="just">
              <a:buAutoNum type="arabicPeriod"/>
            </a:pPr>
            <a:r>
              <a:rPr lang="en-US" sz="2400" b="1" dirty="0">
                <a:latin typeface="Times New Roman" pitchFamily="18" charset="0"/>
                <a:cs typeface="Times New Roman" pitchFamily="18" charset="0"/>
              </a:rPr>
              <a:t>Blended conducting polymer: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uch </a:t>
            </a:r>
            <a:r>
              <a:rPr lang="en-US" sz="2400" dirty="0">
                <a:latin typeface="Times New Roman" pitchFamily="18" charset="0"/>
                <a:cs typeface="Times New Roman" pitchFamily="18" charset="0"/>
              </a:rPr>
              <a:t>polymers are obtained by blending conventional polymers with conducting polymers either through physical or chemical process.</a:t>
            </a:r>
          </a:p>
        </p:txBody>
      </p:sp>
      <p:sp>
        <p:nvSpPr>
          <p:cNvPr id="4" name="Title 1"/>
          <p:cNvSpPr>
            <a:spLocks noGrp="1"/>
          </p:cNvSpPr>
          <p:nvPr>
            <p:ph type="title"/>
          </p:nvPr>
        </p:nvSpPr>
        <p:spPr>
          <a:xfrm>
            <a:off x="685800" y="685800"/>
            <a:ext cx="7886700" cy="930274"/>
          </a:xfrm>
        </p:spPr>
        <p:txBody>
          <a:bodyPr>
            <a:normAutofit/>
          </a:bodyPr>
          <a:lstStyle/>
          <a:p>
            <a:pPr algn="ctr"/>
            <a:r>
              <a:rPr lang="en-US" sz="3200" b="1" dirty="0">
                <a:solidFill>
                  <a:srgbClr val="C00000"/>
                </a:solidFill>
                <a:latin typeface="Times New Roman" pitchFamily="18" charset="0"/>
                <a:cs typeface="Times New Roman" pitchFamily="18" charset="0"/>
              </a:rPr>
              <a:t>3. Extrinsically Conducting Polymer</a:t>
            </a:r>
          </a:p>
        </p:txBody>
      </p:sp>
    </p:spTree>
    <p:extLst>
      <p:ext uri="{BB962C8B-B14F-4D97-AF65-F5344CB8AC3E}">
        <p14:creationId xmlns:p14="http://schemas.microsoft.com/office/powerpoint/2010/main" val="300244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78281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481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9926"/>
            <a:ext cx="7886700" cy="1082674"/>
          </a:xfrm>
        </p:spPr>
        <p:txBody>
          <a:bodyPr>
            <a:normAutofit/>
          </a:bodyPr>
          <a:lstStyle/>
          <a:p>
            <a:pPr algn="ctr"/>
            <a:r>
              <a:rPr lang="en-US" sz="3200" b="1" dirty="0">
                <a:latin typeface="Times New Roman" pitchFamily="18" charset="0"/>
                <a:cs typeface="Times New Roman" pitchFamily="18" charset="0"/>
              </a:rPr>
              <a:t>Applications of conducting polymers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rechargeable light weight batteries </a:t>
            </a:r>
          </a:p>
          <a:p>
            <a:r>
              <a:rPr lang="en-US" dirty="0">
                <a:latin typeface="Times New Roman" pitchFamily="18" charset="0"/>
                <a:cs typeface="Times New Roman" pitchFamily="18" charset="0"/>
              </a:rPr>
              <a:t>In optical display devices</a:t>
            </a:r>
          </a:p>
          <a:p>
            <a:r>
              <a:rPr lang="en-US" dirty="0">
                <a:latin typeface="Times New Roman" pitchFamily="18" charset="0"/>
                <a:cs typeface="Times New Roman" pitchFamily="18" charset="0"/>
              </a:rPr>
              <a:t>In aircrafts and aerospace components</a:t>
            </a:r>
          </a:p>
          <a:p>
            <a:r>
              <a:rPr lang="en-US" dirty="0">
                <a:latin typeface="Times New Roman" pitchFamily="18" charset="0"/>
                <a:cs typeface="Times New Roman" pitchFamily="18" charset="0"/>
              </a:rPr>
              <a:t>In diodes and transistors</a:t>
            </a:r>
          </a:p>
          <a:p>
            <a:r>
              <a:rPr lang="en-US" dirty="0">
                <a:latin typeface="Times New Roman" pitchFamily="18" charset="0"/>
                <a:cs typeface="Times New Roman" pitchFamily="18" charset="0"/>
              </a:rPr>
              <a:t>In solar cells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3395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492896"/>
            <a:ext cx="7772400" cy="1470025"/>
          </a:xfrm>
          <a:solidFill>
            <a:srgbClr val="92D050"/>
          </a:solidFill>
          <a:ln>
            <a:solidFill>
              <a:schemeClr val="accent2">
                <a:lumMod val="60000"/>
                <a:lumOff val="40000"/>
              </a:schemeClr>
            </a:solidFill>
          </a:ln>
          <a:scene3d>
            <a:camera prst="orthographicFront"/>
            <a:lightRig rig="threePt" dir="t"/>
          </a:scene3d>
          <a:sp3d>
            <a:bevelT/>
          </a:sp3d>
        </p:spPr>
        <p:txBody>
          <a:bodyPr>
            <a:normAutofit fontScale="90000"/>
          </a:bodyPr>
          <a:lstStyle/>
          <a:p>
            <a:r>
              <a:rPr lang="en-US" dirty="0" smtClean="0"/>
              <a:t>BIODEGRADBALE POLYMER</a:t>
            </a:r>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71" t="16895" r="69729" b="57813"/>
          <a:stretch/>
        </p:blipFill>
        <p:spPr bwMode="auto">
          <a:xfrm>
            <a:off x="541404" y="217467"/>
            <a:ext cx="1116613"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260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Biodegradable Polymer</a:t>
            </a:r>
            <a:endParaRPr lang="en-IN" dirty="0"/>
          </a:p>
        </p:txBody>
      </p:sp>
      <p:sp>
        <p:nvSpPr>
          <p:cNvPr id="3" name="Content Placeholder 2"/>
          <p:cNvSpPr>
            <a:spLocks noGrp="1"/>
          </p:cNvSpPr>
          <p:nvPr>
            <p:ph idx="1"/>
          </p:nvPr>
        </p:nvSpPr>
        <p:spPr/>
        <p:txBody>
          <a:bodyPr/>
          <a:lstStyle/>
          <a:p>
            <a:pPr algn="just"/>
            <a:r>
              <a:rPr lang="en-US" dirty="0" smtClean="0"/>
              <a:t>Biodegradable polymers are polymers in which monomers are joined to one another by functional group linkage and has unstable link in backbone.</a:t>
            </a:r>
          </a:p>
          <a:p>
            <a:pPr algn="just"/>
            <a:r>
              <a:rPr lang="en-US" dirty="0" smtClean="0"/>
              <a:t>They are broken down to biologically accepted molecules that are metabolized and removed from the body via normal metabolic pathway.</a:t>
            </a:r>
          </a:p>
          <a:p>
            <a:pPr algn="just"/>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71" t="16895" r="69729" b="57813"/>
          <a:stretch/>
        </p:blipFill>
        <p:spPr bwMode="auto">
          <a:xfrm>
            <a:off x="541404" y="217467"/>
            <a:ext cx="1116613"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566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367" t="16097" r="26797" b="396"/>
          <a:stretch/>
        </p:blipFill>
        <p:spPr bwMode="auto">
          <a:xfrm>
            <a:off x="107505" y="548680"/>
            <a:ext cx="8863968"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443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Biodegradation</a:t>
            </a:r>
            <a:endParaRPr lang="en-IN" dirty="0"/>
          </a:p>
        </p:txBody>
      </p:sp>
      <p:sp>
        <p:nvSpPr>
          <p:cNvPr id="3" name="Content Placeholder 2"/>
          <p:cNvSpPr>
            <a:spLocks noGrp="1"/>
          </p:cNvSpPr>
          <p:nvPr>
            <p:ph idx="1"/>
          </p:nvPr>
        </p:nvSpPr>
        <p:spPr/>
        <p:txBody>
          <a:bodyPr>
            <a:normAutofit/>
          </a:bodyPr>
          <a:lstStyle/>
          <a:p>
            <a:pPr algn="just"/>
            <a:r>
              <a:rPr lang="en-US" sz="2600" dirty="0" smtClean="0">
                <a:latin typeface="Times New Roman" panose="02020603050405020304" pitchFamily="18" charset="0"/>
                <a:cs typeface="Times New Roman" panose="02020603050405020304" pitchFamily="18" charset="0"/>
              </a:rPr>
              <a:t>It is process of converting polymer material into harmless, simple and gaseous products by the action of enzymes, micro-organism and water.</a:t>
            </a:r>
          </a:p>
          <a:p>
            <a:pPr algn="just"/>
            <a:r>
              <a:rPr lang="en-US" sz="2600" dirty="0">
                <a:latin typeface="Times New Roman" panose="02020603050405020304" pitchFamily="18" charset="0"/>
                <a:cs typeface="Times New Roman" panose="02020603050405020304" pitchFamily="18" charset="0"/>
              </a:rPr>
              <a:t>The process of biodegradation is threefold: first an object undergoes </a:t>
            </a:r>
            <a:r>
              <a:rPr lang="en-US" sz="2600" dirty="0" smtClean="0">
                <a:latin typeface="Times New Roman" panose="02020603050405020304" pitchFamily="18" charset="0"/>
                <a:cs typeface="Times New Roman" panose="02020603050405020304" pitchFamily="18" charset="0"/>
              </a:rPr>
              <a:t>bio-deterioration</a:t>
            </a:r>
            <a:r>
              <a:rPr lang="en-US" sz="2600" dirty="0">
                <a:latin typeface="Times New Roman" panose="02020603050405020304" pitchFamily="18" charset="0"/>
                <a:cs typeface="Times New Roman" panose="02020603050405020304" pitchFamily="18" charset="0"/>
              </a:rPr>
              <a:t>, which is the mechanical weakening of its structure; then follows </a:t>
            </a:r>
            <a:r>
              <a:rPr lang="en-US" sz="2600" dirty="0" smtClean="0">
                <a:latin typeface="Times New Roman" panose="02020603050405020304" pitchFamily="18" charset="0"/>
                <a:cs typeface="Times New Roman" panose="02020603050405020304" pitchFamily="18" charset="0"/>
              </a:rPr>
              <a:t>bio-fragmentation</a:t>
            </a:r>
            <a:r>
              <a:rPr lang="en-US" sz="2600" dirty="0">
                <a:latin typeface="Times New Roman" panose="02020603050405020304" pitchFamily="18" charset="0"/>
                <a:cs typeface="Times New Roman" panose="02020603050405020304" pitchFamily="18" charset="0"/>
              </a:rPr>
              <a:t>, which is the breakdown of materials by microorganisms; and finally assimilation, which is the incorporation of the old material into new cells.</a:t>
            </a:r>
            <a:r>
              <a:rPr lang="en-US" sz="2600" dirty="0" smtClean="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210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6259" t="7719" r="32846" b="4605"/>
          <a:stretch/>
        </p:blipFill>
        <p:spPr bwMode="auto">
          <a:xfrm>
            <a:off x="899592" y="260648"/>
            <a:ext cx="7336001" cy="594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398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Biodegradable polymer</a:t>
            </a:r>
            <a:endParaRPr lang="en-IN" dirty="0"/>
          </a:p>
        </p:txBody>
      </p:sp>
      <p:sp>
        <p:nvSpPr>
          <p:cNvPr id="3" name="Content Placeholder 2"/>
          <p:cNvSpPr>
            <a:spLocks noGrp="1"/>
          </p:cNvSpPr>
          <p:nvPr>
            <p:ph idx="1"/>
          </p:nvPr>
        </p:nvSpPr>
        <p:spPr>
          <a:xfrm>
            <a:off x="313184" y="1351309"/>
            <a:ext cx="8507288" cy="4525963"/>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Biodegradable Plastics Produce Less </a:t>
            </a:r>
            <a:r>
              <a:rPr lang="en-US" b="1" dirty="0" smtClean="0">
                <a:latin typeface="Times New Roman" panose="02020603050405020304" pitchFamily="18" charset="0"/>
                <a:cs typeface="Times New Roman" panose="02020603050405020304" pitchFamily="18" charset="0"/>
              </a:rPr>
              <a:t>Emissions</a:t>
            </a:r>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Biodegradable Plastics = Less Waste</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Petroleum Will Eventually Run Out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Growing crops to create biodegradable plastics can theoretically last forever, if there is good farmland available.</a:t>
            </a:r>
          </a:p>
          <a:p>
            <a:pPr algn="just"/>
            <a:r>
              <a:rPr lang="en-US" dirty="0">
                <a:latin typeface="Times New Roman" panose="02020603050405020304" pitchFamily="18" charset="0"/>
                <a:cs typeface="Times New Roman" panose="02020603050405020304" pitchFamily="18" charset="0"/>
              </a:rPr>
              <a:t>Combine this with renewable energy use and you have a winning combination for environmentally friendly production.</a:t>
            </a:r>
          </a:p>
          <a:p>
            <a:pPr algn="just"/>
            <a:r>
              <a:rPr lang="en-US" b="1" dirty="0">
                <a:latin typeface="Times New Roman" panose="02020603050405020304" pitchFamily="18" charset="0"/>
                <a:cs typeface="Times New Roman" panose="02020603050405020304" pitchFamily="18" charset="0"/>
              </a:rPr>
              <a:t>Biodegradable Plastics Can Decompose Quickly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Over the cycle of their decomposition, traditional plastics can release pollutants such as methane or </a:t>
            </a:r>
            <a:r>
              <a:rPr lang="en-US" dirty="0" smtClean="0">
                <a:latin typeface="Times New Roman" panose="02020603050405020304" pitchFamily="18" charset="0"/>
                <a:cs typeface="Times New Roman" panose="02020603050405020304" pitchFamily="18" charset="0"/>
              </a:rPr>
              <a:t>bisphenol-A </a:t>
            </a:r>
            <a:r>
              <a:rPr lang="en-US" dirty="0">
                <a:latin typeface="Times New Roman" panose="02020603050405020304" pitchFamily="18" charset="0"/>
                <a:cs typeface="Times New Roman" panose="02020603050405020304" pitchFamily="18" charset="0"/>
              </a:rPr>
              <a:t>(BPA</a:t>
            </a:r>
            <a:r>
              <a:rPr lang="en-US" dirty="0" smtClean="0">
                <a:latin typeface="Times New Roman" panose="02020603050405020304" pitchFamily="18" charset="0"/>
                <a:cs typeface="Times New Roman" panose="02020603050405020304" pitchFamily="18" charset="0"/>
              </a:rPr>
              <a:t>) (other than that </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phthalates such as BBP, DBP and </a:t>
            </a:r>
            <a:r>
              <a:rPr lang="en-US" u="sng" dirty="0" smtClean="0">
                <a:latin typeface="Times New Roman" panose="02020603050405020304" pitchFamily="18" charset="0"/>
                <a:cs typeface="Times New Roman" panose="02020603050405020304" pitchFamily="18" charset="0"/>
              </a:rPr>
              <a:t>DIBP)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can harm both the environment and human health. Bio-polymers don’t contain these chemicals and so when they biodegrade, our environment and our health aren’t affected.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39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Biodegradable products are usually seen as a key part of sustainable business practices</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Application in agriculture: time controlled biodegradable olefin can be used in agriculture for mulching, netting , twine, etc.</a:t>
            </a:r>
          </a:p>
          <a:p>
            <a:pPr algn="just"/>
            <a:r>
              <a:rPr lang="en-US" sz="2600" dirty="0" smtClean="0">
                <a:latin typeface="Times New Roman" panose="02020603050405020304" pitchFamily="18" charset="0"/>
                <a:cs typeface="Times New Roman" panose="02020603050405020304" pitchFamily="18" charset="0"/>
              </a:rPr>
              <a:t>Biopolymer can be used as absorbable surgical implants, controlled release of drug</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absorbable skin grafts and bone places to support the body recovery system.</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10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84238"/>
            <a:ext cx="7498080" cy="792162"/>
          </a:xfrm>
        </p:spPr>
        <p:txBody>
          <a:bodyPr>
            <a:normAutofit/>
          </a:bodyPr>
          <a:lstStyle/>
          <a:p>
            <a:pPr algn="ctr"/>
            <a:r>
              <a:rPr lang="en-US" sz="3600" b="1" dirty="0">
                <a:latin typeface="Times New Roman" pitchFamily="18" charset="0"/>
                <a:cs typeface="Times New Roman" pitchFamily="18" charset="0"/>
              </a:rPr>
              <a:t>Classification based on source</a:t>
            </a:r>
          </a:p>
        </p:txBody>
      </p:sp>
      <p:sp>
        <p:nvSpPr>
          <p:cNvPr id="3" name="Content Placeholder 2"/>
          <p:cNvSpPr>
            <a:spLocks noGrp="1"/>
          </p:cNvSpPr>
          <p:nvPr>
            <p:ph idx="1"/>
          </p:nvPr>
        </p:nvSpPr>
        <p:spPr>
          <a:xfrm>
            <a:off x="304800" y="1676400"/>
            <a:ext cx="8552688" cy="4191000"/>
          </a:xfrm>
        </p:spPr>
        <p:txBody>
          <a:bodyPr>
            <a:normAutofit/>
          </a:bodyPr>
          <a:lstStyle/>
          <a:p>
            <a:pPr algn="just"/>
            <a:r>
              <a:rPr lang="en-US" sz="2400" b="1" dirty="0">
                <a:latin typeface="Times New Roman" pitchFamily="18" charset="0"/>
                <a:cs typeface="Times New Roman" pitchFamily="18" charset="0"/>
              </a:rPr>
              <a:t>Naturally occurring Polymers: </a:t>
            </a:r>
            <a:r>
              <a:rPr lang="en-US" sz="2400" dirty="0">
                <a:latin typeface="Times New Roman" pitchFamily="18" charset="0"/>
                <a:cs typeface="Times New Roman" pitchFamily="18" charset="0"/>
              </a:rPr>
              <a:t>These occur in plants and animals and are very essential for life e.g. starch, cellulose, amino acids,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Synthetic polymers: </a:t>
            </a:r>
            <a:r>
              <a:rPr lang="en-US" sz="2400" dirty="0">
                <a:latin typeface="Times New Roman" pitchFamily="18" charset="0"/>
                <a:cs typeface="Times New Roman" pitchFamily="18" charset="0"/>
              </a:rPr>
              <a:t>These polymers are prepared in laboratory they are man made polymers e.g. plastics, synthetic rubbers,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Semi synthetic polymers: </a:t>
            </a:r>
            <a:r>
              <a:rPr lang="en-US" sz="2400" dirty="0">
                <a:latin typeface="Times New Roman" pitchFamily="18" charset="0"/>
                <a:cs typeface="Times New Roman" pitchFamily="18" charset="0"/>
              </a:rPr>
              <a:t>These are derived from naturally occurring polymers by chemical modification.  e.g. vulcanized rubber,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silk and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rayon, etc.</a:t>
            </a:r>
          </a:p>
        </p:txBody>
      </p:sp>
    </p:spTree>
    <p:extLst>
      <p:ext uri="{BB962C8B-B14F-4D97-AF65-F5344CB8AC3E}">
        <p14:creationId xmlns:p14="http://schemas.microsoft.com/office/powerpoint/2010/main" val="186695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924800" cy="685800"/>
          </a:xfrm>
        </p:spPr>
        <p:txBody>
          <a:bodyPr>
            <a:normAutofit fontScale="90000"/>
          </a:bodyPr>
          <a:lstStyle/>
          <a:p>
            <a:pPr algn="ctr"/>
            <a:r>
              <a:rPr lang="en-US" sz="3600" b="1" dirty="0">
                <a:solidFill>
                  <a:srgbClr val="C00000"/>
                </a:solidFill>
                <a:latin typeface="Times New Roman" pitchFamily="18" charset="0"/>
                <a:cs typeface="Times New Roman" pitchFamily="18" charset="0"/>
              </a:rPr>
              <a:t>Classification based on Molecular forces</a:t>
            </a:r>
          </a:p>
        </p:txBody>
      </p:sp>
      <p:sp>
        <p:nvSpPr>
          <p:cNvPr id="3" name="Content Placeholder 2"/>
          <p:cNvSpPr>
            <a:spLocks noGrp="1"/>
          </p:cNvSpPr>
          <p:nvPr>
            <p:ph idx="1"/>
          </p:nvPr>
        </p:nvSpPr>
        <p:spPr>
          <a:xfrm>
            <a:off x="381000" y="1600200"/>
            <a:ext cx="8552688" cy="4572000"/>
          </a:xfrm>
        </p:spPr>
        <p:txBody>
          <a:bodyPr>
            <a:normAutofit/>
          </a:bodyPr>
          <a:lstStyle/>
          <a:p>
            <a:pPr marL="82296" indent="0" algn="just">
              <a:buNone/>
            </a:pPr>
            <a:r>
              <a:rPr lang="en-US" sz="2400" dirty="0">
                <a:latin typeface="Times New Roman" pitchFamily="18" charset="0"/>
                <a:cs typeface="Times New Roman" pitchFamily="18" charset="0"/>
              </a:rPr>
              <a:t>Polymers are classified into four categories based on magnitude of intermolecular forces </a:t>
            </a:r>
          </a:p>
          <a:p>
            <a:pPr algn="just"/>
            <a:r>
              <a:rPr lang="en-US" sz="2400" dirty="0">
                <a:latin typeface="Times New Roman" pitchFamily="18" charset="0"/>
                <a:cs typeface="Times New Roman" pitchFamily="18" charset="0"/>
              </a:rPr>
              <a:t>Elastomers: </a:t>
            </a:r>
            <a:r>
              <a:rPr lang="en-US" sz="2000" dirty="0">
                <a:latin typeface="Times New Roman" pitchFamily="18" charset="0"/>
                <a:cs typeface="Times New Roman" pitchFamily="18" charset="0"/>
              </a:rPr>
              <a:t>In these polymers, chain are held by weakest intermolecular forces which permits the polymers to be stretched. The polymer regains its original position when forces are released.</a:t>
            </a:r>
          </a:p>
          <a:p>
            <a:pPr algn="just"/>
            <a:r>
              <a:rPr lang="en-US" sz="2400" dirty="0">
                <a:latin typeface="Times New Roman" pitchFamily="18" charset="0"/>
                <a:cs typeface="Times New Roman" pitchFamily="18" charset="0"/>
              </a:rPr>
              <a:t>Fibers: </a:t>
            </a:r>
            <a:r>
              <a:rPr lang="en-US" sz="2000" dirty="0">
                <a:latin typeface="Times New Roman" pitchFamily="18" charset="0"/>
                <a:cs typeface="Times New Roman" pitchFamily="18" charset="0"/>
              </a:rPr>
              <a:t>In these polymers the inter molecular forces are strong due to hydrogen bonding, cross linking, cyclic structure</a:t>
            </a:r>
          </a:p>
          <a:p>
            <a:pPr algn="just"/>
            <a:r>
              <a:rPr lang="en-US" sz="2400" dirty="0">
                <a:latin typeface="Times New Roman" pitchFamily="18" charset="0"/>
                <a:cs typeface="Times New Roman" pitchFamily="18" charset="0"/>
              </a:rPr>
              <a:t>Thermoplastics</a:t>
            </a:r>
            <a:r>
              <a:rPr lang="en-US" sz="2000" dirty="0">
                <a:latin typeface="Times New Roman" pitchFamily="18" charset="0"/>
                <a:cs typeface="Times New Roman" pitchFamily="18" charset="0"/>
              </a:rPr>
              <a:t>: These are polymers for which inter molecular forces between elastomers and fibers. Due to this they can be easily molded by heating.</a:t>
            </a:r>
          </a:p>
          <a:p>
            <a:pPr algn="just"/>
            <a:r>
              <a:rPr lang="en-US" sz="2400" dirty="0">
                <a:latin typeface="Times New Roman" pitchFamily="18" charset="0"/>
                <a:cs typeface="Times New Roman" pitchFamily="18" charset="0"/>
              </a:rPr>
              <a:t>Thermosetting polymers</a:t>
            </a:r>
            <a:r>
              <a:rPr lang="en-US" sz="2000" dirty="0">
                <a:latin typeface="Times New Roman" pitchFamily="18" charset="0"/>
                <a:cs typeface="Times New Roman" pitchFamily="18" charset="0"/>
              </a:rPr>
              <a:t>:  Thermosetting polymers undergo chemical changes and cross linking on heating and become permanently hard and infusible.</a:t>
            </a:r>
          </a:p>
        </p:txBody>
      </p:sp>
    </p:spTree>
    <p:extLst>
      <p:ext uri="{BB962C8B-B14F-4D97-AF65-F5344CB8AC3E}">
        <p14:creationId xmlns:p14="http://schemas.microsoft.com/office/powerpoint/2010/main" val="207074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6788"/>
            <a:ext cx="7886700" cy="633412"/>
          </a:xfrm>
        </p:spPr>
        <p:txBody>
          <a:bodyPr>
            <a:normAutofit/>
          </a:bodyPr>
          <a:lstStyle/>
          <a:p>
            <a:pPr algn="ctr"/>
            <a:r>
              <a:rPr lang="en-US" sz="3600" b="1" dirty="0">
                <a:latin typeface="Times New Roman" pitchFamily="18" charset="0"/>
                <a:cs typeface="Times New Roman" pitchFamily="18" charset="0"/>
              </a:rPr>
              <a:t>Classification based on Tacticity </a:t>
            </a:r>
          </a:p>
        </p:txBody>
      </p:sp>
      <p:sp>
        <p:nvSpPr>
          <p:cNvPr id="3" name="Content Placeholder 2"/>
          <p:cNvSpPr>
            <a:spLocks noGrp="1"/>
          </p:cNvSpPr>
          <p:nvPr>
            <p:ph idx="1"/>
          </p:nvPr>
        </p:nvSpPr>
        <p:spPr>
          <a:xfrm>
            <a:off x="628650" y="1592262"/>
            <a:ext cx="7886700" cy="4351338"/>
          </a:xfrm>
        </p:spPr>
        <p:txBody>
          <a:bodyPr>
            <a:normAutofit/>
          </a:bodyPr>
          <a:lstStyle/>
          <a:p>
            <a:pPr algn="just"/>
            <a:r>
              <a:rPr lang="en-US" sz="2400" u="sng" dirty="0"/>
              <a:t>Isotactic polymers</a:t>
            </a:r>
            <a:r>
              <a:rPr lang="en-US" sz="2400" dirty="0"/>
              <a:t>: In isotactic, all the functional group lie on the same side of chain</a:t>
            </a:r>
          </a:p>
          <a:p>
            <a:pPr algn="just"/>
            <a:endParaRPr lang="en-US" sz="2400" dirty="0"/>
          </a:p>
          <a:p>
            <a:pPr algn="just"/>
            <a:endParaRPr lang="en-US" sz="2400" dirty="0"/>
          </a:p>
          <a:p>
            <a:pPr algn="just"/>
            <a:endParaRPr lang="en-US" sz="2400" dirty="0"/>
          </a:p>
          <a:p>
            <a:pPr algn="just"/>
            <a:r>
              <a:rPr lang="en-US" sz="2400" u="sng" dirty="0" err="1"/>
              <a:t>Syndiotactic</a:t>
            </a:r>
            <a:r>
              <a:rPr lang="en-US" sz="2400" u="sng" dirty="0"/>
              <a:t> polymers</a:t>
            </a:r>
            <a:r>
              <a:rPr lang="en-US" sz="2400" dirty="0"/>
              <a:t>: In </a:t>
            </a:r>
            <a:r>
              <a:rPr lang="en-US" sz="2400" dirty="0" err="1"/>
              <a:t>syndiotatactic</a:t>
            </a:r>
            <a:r>
              <a:rPr lang="en-US" sz="2400" dirty="0"/>
              <a:t>, functional group arrangement is alternate</a:t>
            </a:r>
          </a:p>
          <a:p>
            <a:endParaRPr lang="en-US" sz="2400" dirty="0"/>
          </a:p>
          <a:p>
            <a:endParaRPr lang="en-US" sz="2400" dirty="0"/>
          </a:p>
          <a:p>
            <a:endParaRPr lang="en-US" sz="2400" dirty="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306688033"/>
              </p:ext>
            </p:extLst>
          </p:nvPr>
        </p:nvGraphicFramePr>
        <p:xfrm>
          <a:off x="1711325" y="2430462"/>
          <a:ext cx="6061075" cy="1116013"/>
        </p:xfrm>
        <a:graphic>
          <a:graphicData uri="http://schemas.openxmlformats.org/presentationml/2006/ole">
            <mc:AlternateContent xmlns:mc="http://schemas.openxmlformats.org/markup-compatibility/2006">
              <mc:Choice xmlns:v="urn:schemas-microsoft-com:vml" Requires="v">
                <p:oleObj spid="_x0000_s1222" name="Visio" r:id="rId3" imgW="8298208" imgH="1527374" progId="Visio.Drawing.11">
                  <p:embed/>
                </p:oleObj>
              </mc:Choice>
              <mc:Fallback>
                <p:oleObj name="Visio" r:id="rId3" imgW="8298208" imgH="15273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5" y="2430462"/>
                        <a:ext cx="60610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63643293"/>
              </p:ext>
            </p:extLst>
          </p:nvPr>
        </p:nvGraphicFramePr>
        <p:xfrm>
          <a:off x="1828800" y="4640262"/>
          <a:ext cx="5951538" cy="1125537"/>
        </p:xfrm>
        <a:graphic>
          <a:graphicData uri="http://schemas.openxmlformats.org/presentationml/2006/ole">
            <mc:AlternateContent xmlns:mc="http://schemas.openxmlformats.org/markup-compatibility/2006">
              <mc:Choice xmlns:v="urn:schemas-microsoft-com:vml" Requires="v">
                <p:oleObj spid="_x0000_s1223" name="Visio" r:id="rId5" imgW="8180112" imgH="1546494" progId="Visio.Drawing.11">
                  <p:embed/>
                </p:oleObj>
              </mc:Choice>
              <mc:Fallback>
                <p:oleObj name="Visio" r:id="rId5" imgW="8180112" imgH="154649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640262"/>
                        <a:ext cx="5951538"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209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838200" y="1143000"/>
            <a:ext cx="7772400" cy="4038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nSpc>
                <a:spcPct val="90000"/>
              </a:lnSpc>
              <a:buClr>
                <a:srgbClr val="3891A7"/>
              </a:buClr>
              <a:buFont typeface="Wingdings 2"/>
              <a:buNone/>
            </a:pPr>
            <a:endParaRPr lang="en-US" sz="2800" b="1" i="1" u="sng" dirty="0">
              <a:solidFill>
                <a:srgbClr val="475A8D">
                  <a:lumMod val="75000"/>
                </a:srgbClr>
              </a:solidFill>
            </a:endParaRPr>
          </a:p>
          <a:p>
            <a:pPr algn="just">
              <a:buClr>
                <a:srgbClr val="3891A7"/>
              </a:buClr>
            </a:pPr>
            <a:r>
              <a:rPr lang="en-US" sz="2400" u="sng" dirty="0" err="1">
                <a:solidFill>
                  <a:prstClr val="black"/>
                </a:solidFill>
              </a:rPr>
              <a:t>Atactic</a:t>
            </a:r>
            <a:r>
              <a:rPr lang="en-US" sz="2400" u="sng" dirty="0">
                <a:solidFill>
                  <a:prstClr val="black"/>
                </a:solidFill>
              </a:rPr>
              <a:t> polymers</a:t>
            </a:r>
            <a:r>
              <a:rPr lang="en-US" sz="2400" dirty="0">
                <a:solidFill>
                  <a:prstClr val="black"/>
                </a:solidFill>
              </a:rPr>
              <a:t>: In </a:t>
            </a:r>
            <a:r>
              <a:rPr lang="en-US" sz="2400" dirty="0" err="1">
                <a:solidFill>
                  <a:prstClr val="black"/>
                </a:solidFill>
              </a:rPr>
              <a:t>atactic</a:t>
            </a:r>
            <a:r>
              <a:rPr lang="en-US" sz="2400" dirty="0">
                <a:solidFill>
                  <a:prstClr val="black"/>
                </a:solidFill>
              </a:rPr>
              <a:t>, functional group arrangement is random</a:t>
            </a: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None/>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marL="402336" lvl="1" indent="0">
              <a:lnSpc>
                <a:spcPct val="90000"/>
              </a:lnSpc>
              <a:buClr>
                <a:srgbClr val="3891A7"/>
              </a:buClr>
              <a:buFont typeface="Verdana"/>
              <a:buNone/>
            </a:pPr>
            <a:r>
              <a:rPr lang="en-US" sz="2000" dirty="0">
                <a:solidFill>
                  <a:prstClr val="black"/>
                </a:solidFill>
              </a:rPr>
              <a:t>Every other carbon in the chain is a stereo-center</a:t>
            </a:r>
          </a:p>
        </p:txBody>
      </p:sp>
      <p:graphicFrame>
        <p:nvGraphicFramePr>
          <p:cNvPr id="7" name="Object 6"/>
          <p:cNvGraphicFramePr>
            <a:graphicFrameLocks noChangeAspect="1"/>
          </p:cNvGraphicFramePr>
          <p:nvPr>
            <p:extLst>
              <p:ext uri="{D42A27DB-BD31-4B8C-83A1-F6EECF244321}">
                <p14:modId xmlns:p14="http://schemas.microsoft.com/office/powerpoint/2010/main" val="732379766"/>
              </p:ext>
            </p:extLst>
          </p:nvPr>
        </p:nvGraphicFramePr>
        <p:xfrm>
          <a:off x="1600200" y="2514600"/>
          <a:ext cx="6324600" cy="1194979"/>
        </p:xfrm>
        <a:graphic>
          <a:graphicData uri="http://schemas.openxmlformats.org/presentationml/2006/ole">
            <mc:AlternateContent xmlns:mc="http://schemas.openxmlformats.org/markup-compatibility/2006">
              <mc:Choice xmlns:v="urn:schemas-microsoft-com:vml" Requires="v">
                <p:oleObj spid="_x0000_s2147" name="Visio" r:id="rId3" imgW="8180280" imgH="1545480" progId="Visio.Drawing.11">
                  <p:embed/>
                </p:oleObj>
              </mc:Choice>
              <mc:Fallback>
                <p:oleObj name="Visio" r:id="rId3" imgW="8180280" imgH="15454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14600"/>
                        <a:ext cx="6324600" cy="1194979"/>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6983280" y="4536360"/>
              <a:ext cx="360" cy="360"/>
            </p14:xfrm>
          </p:contentPart>
        </mc:Choice>
        <mc:Fallback xmlns="">
          <p:pic>
            <p:nvPicPr>
              <p:cNvPr id="3" name="Ink 2"/>
              <p:cNvPicPr/>
              <p:nvPr/>
            </p:nvPicPr>
            <p:blipFill>
              <a:blip r:embed="rId8"/>
              <a:stretch>
                <a:fillRect/>
              </a:stretch>
            </p:blipFill>
            <p:spPr>
              <a:xfrm>
                <a:off x="6973920" y="4527000"/>
                <a:ext cx="19080" cy="19080"/>
              </a:xfrm>
              <a:prstGeom prst="rect">
                <a:avLst/>
              </a:prstGeom>
            </p:spPr>
          </p:pic>
        </mc:Fallback>
      </mc:AlternateContent>
    </p:spTree>
    <p:extLst>
      <p:ext uri="{BB962C8B-B14F-4D97-AF65-F5344CB8AC3E}">
        <p14:creationId xmlns:p14="http://schemas.microsoft.com/office/powerpoint/2010/main" val="78839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31480" cy="533400"/>
          </a:xfrm>
        </p:spPr>
        <p:txBody>
          <a:bodyPr>
            <a:noAutofit/>
          </a:bodyPr>
          <a:lstStyle/>
          <a:p>
            <a:pPr algn="ctr"/>
            <a:r>
              <a:rPr lang="en-US" sz="2800" b="1" dirty="0">
                <a:solidFill>
                  <a:srgbClr val="FF0000"/>
                </a:solidFill>
                <a:latin typeface="Times New Roman" pitchFamily="18" charset="0"/>
                <a:cs typeface="Times New Roman" pitchFamily="18" charset="0"/>
              </a:rPr>
              <a:t>Classification based on Polymerization method</a:t>
            </a:r>
          </a:p>
        </p:txBody>
      </p:sp>
      <p:sp>
        <p:nvSpPr>
          <p:cNvPr id="3" name="Content Placeholder 2"/>
          <p:cNvSpPr>
            <a:spLocks noGrp="1"/>
          </p:cNvSpPr>
          <p:nvPr>
            <p:ph idx="1"/>
          </p:nvPr>
        </p:nvSpPr>
        <p:spPr>
          <a:xfrm>
            <a:off x="152400" y="1447800"/>
            <a:ext cx="8839200" cy="5562600"/>
          </a:xfrm>
        </p:spPr>
        <p:txBody>
          <a:bodyPr/>
          <a:lstStyle/>
          <a:p>
            <a:pPr algn="just"/>
            <a:r>
              <a:rPr lang="en-US" sz="2000" dirty="0">
                <a:solidFill>
                  <a:srgbClr val="C00000"/>
                </a:solidFill>
              </a:rPr>
              <a:t>Addition Polymerization:</a:t>
            </a:r>
            <a:r>
              <a:rPr lang="en-US" sz="2000" dirty="0"/>
              <a:t> A polymer formed by direct repeated addition of monomers is called addition polymerization. In this types of polymers monomers are unsaturated compounds or derivatives of alkenes.</a:t>
            </a:r>
          </a:p>
          <a:p>
            <a:pPr algn="just"/>
            <a:endParaRPr lang="en-US" sz="2400" dirty="0"/>
          </a:p>
          <a:p>
            <a:endParaRPr lang="en-US" sz="2400" dirty="0"/>
          </a:p>
          <a:p>
            <a:endParaRPr lang="en-US" sz="2400" dirty="0"/>
          </a:p>
          <a:p>
            <a:pPr algn="just"/>
            <a:r>
              <a:rPr lang="en-US" sz="2000" dirty="0">
                <a:solidFill>
                  <a:srgbClr val="C00000"/>
                </a:solidFill>
              </a:rPr>
              <a:t>Condensation Polymerization:</a:t>
            </a:r>
            <a:r>
              <a:rPr lang="en-US" sz="2000" dirty="0"/>
              <a:t> Condensation polymerization involves condensation of two different  monomers which are normally bi functional group. During the process there is loss of small molecule such as water </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7391400" cy="121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4400"/>
            <a:ext cx="7620000" cy="1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170920" y="2507400"/>
              <a:ext cx="360" cy="360"/>
            </p14:xfrm>
          </p:contentPart>
        </mc:Choice>
        <mc:Fallback xmlns="">
          <p:pic>
            <p:nvPicPr>
              <p:cNvPr id="4" name="Ink 3"/>
              <p:cNvPicPr/>
              <p:nvPr/>
            </p:nvPicPr>
            <p:blipFill>
              <a:blip r:embed="rId5"/>
              <a:stretch>
                <a:fillRect/>
              </a:stretch>
            </p:blipFill>
            <p:spPr>
              <a:xfrm>
                <a:off x="8161560" y="2498040"/>
                <a:ext cx="19080" cy="19080"/>
              </a:xfrm>
              <a:prstGeom prst="rect">
                <a:avLst/>
              </a:prstGeom>
            </p:spPr>
          </p:pic>
        </mc:Fallback>
      </mc:AlternateContent>
    </p:spTree>
    <p:extLst>
      <p:ext uri="{BB962C8B-B14F-4D97-AF65-F5344CB8AC3E}">
        <p14:creationId xmlns:p14="http://schemas.microsoft.com/office/powerpoint/2010/main" val="21300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pPr algn="ctr"/>
            <a:r>
              <a:rPr lang="en-US" b="1" dirty="0">
                <a:solidFill>
                  <a:srgbClr val="C00000"/>
                </a:solidFill>
                <a:latin typeface="Times New Roman" pitchFamily="18" charset="0"/>
                <a:cs typeface="Times New Roman" pitchFamily="18" charset="0"/>
              </a:rPr>
              <a:t>Plastics</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4876800"/>
          </a:xfrm>
        </p:spPr>
        <p:txBody>
          <a:bodyPr>
            <a:noAutofit/>
          </a:bodyPr>
          <a:lstStyle/>
          <a:p>
            <a:pPr algn="just"/>
            <a:r>
              <a:rPr lang="en-US" sz="2000" dirty="0">
                <a:latin typeface="Times New Roman" pitchFamily="18" charset="0"/>
                <a:cs typeface="Times New Roman" pitchFamily="18" charset="0"/>
              </a:rPr>
              <a:t>Plastic is a substance that can be easily </a:t>
            </a:r>
            <a:r>
              <a:rPr lang="en-US" sz="2000" dirty="0" err="1">
                <a:latin typeface="Times New Roman" pitchFamily="18" charset="0"/>
                <a:cs typeface="Times New Roman" pitchFamily="18" charset="0"/>
              </a:rPr>
              <a:t>moulded</a:t>
            </a:r>
            <a:r>
              <a:rPr lang="en-US" sz="2000" dirty="0">
                <a:latin typeface="Times New Roman" pitchFamily="18" charset="0"/>
                <a:cs typeface="Times New Roman" pitchFamily="18" charset="0"/>
              </a:rPr>
              <a:t> into a desired</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shape by the effect of mechanical force &amp; heat.</a:t>
            </a:r>
          </a:p>
          <a:p>
            <a:pPr algn="just"/>
            <a:r>
              <a:rPr lang="en-US" sz="2000" dirty="0">
                <a:latin typeface="Times New Roman" pitchFamily="18" charset="0"/>
                <a:cs typeface="Times New Roman" pitchFamily="18" charset="0"/>
              </a:rPr>
              <a:t>In the manufacturing of plastic raw materials like coal, petroleum, cellulose, salt, </a:t>
            </a:r>
            <a:r>
              <a:rPr lang="en-US" sz="2000" dirty="0" err="1">
                <a:latin typeface="Times New Roman" pitchFamily="18" charset="0"/>
                <a:cs typeface="Times New Roman" pitchFamily="18" charset="0"/>
              </a:rPr>
              <a:t>sulphur</a:t>
            </a:r>
            <a:r>
              <a:rPr lang="en-US" sz="2000" dirty="0">
                <a:latin typeface="Times New Roman" pitchFamily="18" charset="0"/>
                <a:cs typeface="Times New Roman" pitchFamily="18" charset="0"/>
              </a:rPr>
              <a:t>, limestone, air, water etc. are used.</a:t>
            </a:r>
          </a:p>
          <a:p>
            <a:pPr marL="0" indent="0" algn="just">
              <a:buNone/>
            </a:pPr>
            <a:r>
              <a:rPr lang="en-US" sz="2000" b="1" dirty="0">
                <a:latin typeface="Times New Roman" pitchFamily="18" charset="0"/>
                <a:cs typeface="Times New Roman" pitchFamily="18" charset="0"/>
              </a:rPr>
              <a:t>Plastics as engineering materials:-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Low fabrication cost, low thermal &amp; electrical conductivities, high resistance to corrosion, Plastics are resistant to chemicals &amp; solvents</a:t>
            </a:r>
          </a:p>
          <a:p>
            <a:pPr lvl="0" algn="just"/>
            <a:r>
              <a:rPr lang="en-US" sz="2000" dirty="0">
                <a:latin typeface="Times New Roman" pitchFamily="18" charset="0"/>
                <a:cs typeface="Times New Roman" pitchFamily="18" charset="0"/>
              </a:rPr>
              <a:t>Plastics reduce noise &amp; vibrations in machines</a:t>
            </a:r>
          </a:p>
          <a:p>
            <a:pPr lvl="0" algn="just"/>
            <a:r>
              <a:rPr lang="en-US" sz="2000" dirty="0">
                <a:latin typeface="Times New Roman" pitchFamily="18" charset="0"/>
                <a:cs typeface="Times New Roman" pitchFamily="18" charset="0"/>
              </a:rPr>
              <a:t>Plastics are bad conductors of heat are useful for making handles used for hot objects, most plastics are inflammable.</a:t>
            </a:r>
          </a:p>
          <a:p>
            <a:pPr lvl="0" algn="just"/>
            <a:r>
              <a:rPr lang="en-US" sz="2000" dirty="0">
                <a:latin typeface="Times New Roman" pitchFamily="18" charset="0"/>
                <a:cs typeface="Times New Roman" pitchFamily="18" charset="0"/>
              </a:rPr>
              <a:t>Plastics are electrical insulators &amp; find large scale use in the electrical industry.</a:t>
            </a:r>
          </a:p>
          <a:p>
            <a:pPr lvl="0" algn="just"/>
            <a:r>
              <a:rPr lang="en-US" sz="2000" dirty="0">
                <a:latin typeface="Times New Roman" pitchFamily="18" charset="0"/>
                <a:cs typeface="Times New Roman" pitchFamily="18" charset="0"/>
              </a:rPr>
              <a:t>Plastics are clear &amp; transparent so they can be given beautiful colors.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9736825"/>
      </p:ext>
    </p:extLst>
  </p:cSld>
  <p:clrMapOvr>
    <a:masterClrMapping/>
  </p:clrMapOvr>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8BC172819F0745AF06A4C40A4AD611" ma:contentTypeVersion="4" ma:contentTypeDescription="Create a new document." ma:contentTypeScope="" ma:versionID="a96136ea8faffa127c298c9c758d29fc">
  <xsd:schema xmlns:xsd="http://www.w3.org/2001/XMLSchema" xmlns:xs="http://www.w3.org/2001/XMLSchema" xmlns:p="http://schemas.microsoft.com/office/2006/metadata/properties" xmlns:ns2="211a4994-c1dd-4d9b-8e60-db1330beab41" targetNamespace="http://schemas.microsoft.com/office/2006/metadata/properties" ma:root="true" ma:fieldsID="42d7cfa8aca548e9611896291eddd7b5" ns2:_="">
    <xsd:import namespace="211a4994-c1dd-4d9b-8e60-db1330beab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a4994-c1dd-4d9b-8e60-db1330beab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DED727-A621-4B2C-B050-99E04F24E43B}">
  <ds:schemaRefs>
    <ds:schemaRef ds:uri="http://schemas.microsoft.com/sharepoint/v3/contenttype/forms"/>
  </ds:schemaRefs>
</ds:datastoreItem>
</file>

<file path=customXml/itemProps2.xml><?xml version="1.0" encoding="utf-8"?>
<ds:datastoreItem xmlns:ds="http://schemas.openxmlformats.org/officeDocument/2006/customXml" ds:itemID="{6412619E-49FC-46E4-9782-E1B8218BA7B2}">
  <ds:schemaRefs>
    <ds:schemaRef ds:uri="http://purl.org/dc/terms/"/>
    <ds:schemaRef ds:uri="http://schemas.openxmlformats.org/package/2006/metadata/core-properties"/>
    <ds:schemaRef ds:uri="http://purl.org/dc/dcmitype/"/>
    <ds:schemaRef ds:uri="211a4994-c1dd-4d9b-8e60-db1330beab41"/>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EFA06D9-32E7-4337-8387-EBBD9F4B8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1a4994-c1dd-4d9b-8e60-db1330bea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SVU_KJSCE THEME TEMPLATE FOR PPT_Standard Screen</Template>
  <TotalTime>4270</TotalTime>
  <Words>2383</Words>
  <Application>Microsoft Office PowerPoint</Application>
  <PresentationFormat>On-screen Show (4:3)</PresentationFormat>
  <Paragraphs>288</Paragraphs>
  <Slides>37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SVU_KJSCE THEME TEMPLATE FOR PPT_Standard Screen</vt:lpstr>
      <vt:lpstr>Visio</vt:lpstr>
      <vt:lpstr>Polymers</vt:lpstr>
      <vt:lpstr>PowerPoint Presentation</vt:lpstr>
      <vt:lpstr>PowerPoint Presentation</vt:lpstr>
      <vt:lpstr>Classification based on source</vt:lpstr>
      <vt:lpstr>Classification based on Molecular forces</vt:lpstr>
      <vt:lpstr>Classification based on Tacticity </vt:lpstr>
      <vt:lpstr>PowerPoint Presentation</vt:lpstr>
      <vt:lpstr>Classification based on Polymerization method</vt:lpstr>
      <vt:lpstr>Plastics</vt:lpstr>
      <vt:lpstr>Compounding of plastics </vt:lpstr>
      <vt:lpstr>Fabrication (Molding) of Plastics</vt:lpstr>
      <vt:lpstr>Four important types of  fabrication Methods</vt:lpstr>
      <vt:lpstr>Compression Molding</vt:lpstr>
      <vt:lpstr>Injection Molding</vt:lpstr>
      <vt:lpstr>Transfer Molding</vt:lpstr>
      <vt:lpstr>Transfer Molding</vt:lpstr>
      <vt:lpstr>Extrusion Molding (Horizontal)</vt:lpstr>
      <vt:lpstr>Extrusion Molding  (Horizontal)</vt:lpstr>
      <vt:lpstr>Extrusion Molding (Vertical)</vt:lpstr>
      <vt:lpstr>PowerPoint Presentation</vt:lpstr>
      <vt:lpstr>Conducting Polymers</vt:lpstr>
      <vt:lpstr>1. Intrinsically conducting polymers</vt:lpstr>
      <vt:lpstr>Polyacetylene</vt:lpstr>
      <vt:lpstr>PowerPoint Presentation</vt:lpstr>
      <vt:lpstr>PowerPoint Presentation</vt:lpstr>
      <vt:lpstr>PowerPoint Presentation</vt:lpstr>
      <vt:lpstr>PowerPoint Presentation</vt:lpstr>
      <vt:lpstr>PowerPoint Presentation</vt:lpstr>
      <vt:lpstr>3. Extrinsically Conducting Polymer</vt:lpstr>
      <vt:lpstr>Applications of conducting polymers</vt:lpstr>
      <vt:lpstr>BIODEGRADBALE POLYMER</vt:lpstr>
      <vt:lpstr>Biodegradable Polymer</vt:lpstr>
      <vt:lpstr>PowerPoint Presentation</vt:lpstr>
      <vt:lpstr>Biodegradation</vt:lpstr>
      <vt:lpstr>PowerPoint Presentation</vt:lpstr>
      <vt:lpstr>Advantages of Biodegradable polymer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277</cp:revision>
  <dcterms:created xsi:type="dcterms:W3CDTF">2006-08-16T00:00:00Z</dcterms:created>
  <dcterms:modified xsi:type="dcterms:W3CDTF">2023-12-01T11:07:26Z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0x010100D28BC172819F0745AF06A4C40A4AD611</vt:lpwstr>
  </property>
</Properties>
</file>