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78" r:id="rId5"/>
    <p:sldId id="279" r:id="rId6"/>
    <p:sldId id="257" r:id="rId7"/>
    <p:sldId id="258" r:id="rId8"/>
    <p:sldId id="259" r:id="rId9"/>
    <p:sldId id="260" r:id="rId10"/>
    <p:sldId id="261" r:id="rId11"/>
    <p:sldId id="262" r:id="rId12"/>
    <p:sldId id="280"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3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9" r:id="rId65"/>
    <p:sldId id="320" r:id="rId66"/>
    <p:sldId id="328" r:id="rId67"/>
    <p:sldId id="321" r:id="rId68"/>
    <p:sldId id="322" r:id="rId69"/>
    <p:sldId id="323" r:id="rId70"/>
    <p:sldId id="324" r:id="rId71"/>
    <p:sldId id="325" r:id="rId72"/>
    <p:sldId id="326" r:id="rId73"/>
    <p:sldId id="327" r:id="rId74"/>
    <p:sldId id="329" r:id="rId75"/>
    <p:sldId id="330" r:id="rId76"/>
    <p:sldId id="332" r:id="rId77"/>
    <p:sldId id="333" r:id="rId78"/>
    <p:sldId id="334" r:id="rId79"/>
    <p:sldId id="335" r:id="rId80"/>
    <p:sldId id="336" r:id="rId81"/>
    <p:sldId id="337" r:id="rId82"/>
    <p:sldId id="338" r:id="rId83"/>
    <p:sldId id="331" r:id="rId84"/>
    <p:sldId id="339" r:id="rId85"/>
    <p:sldId id="343" r:id="rId86"/>
    <p:sldId id="340" r:id="rId87"/>
    <p:sldId id="341" r:id="rId88"/>
    <p:sldId id="342" r:id="rId89"/>
    <p:sldId id="366" r:id="rId9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6440CE-89A7-42DC-9E9B-983611B5EBB8}" v="4" dt="2020-12-23T12:38:46.404"/>
    <p1510:client id="{3518D735-EABD-41A8-953F-1F57A1D41AEF}" v="4" dt="2020-11-26T18:55:30.569"/>
    <p1510:client id="{4F5B8B50-89DB-42A0-8760-018F8F3EC66B}" v="4" dt="2020-12-22T17:07:18.622"/>
    <p1510:client id="{5456BB1E-DE69-491D-A815-CB4D6749B8E7}" v="5" dt="2021-01-22T12:30:43.706"/>
    <p1510:client id="{5DE7B92F-8292-414C-82A8-BEF3D6C26CC0}" v="15" dt="2020-11-29T13:35:46.619"/>
    <p1510:client id="{69C30E74-6841-4AC8-97F9-A187204BE838}" v="1" dt="2020-11-25T18:56:28.834"/>
    <p1510:client id="{ACA1AA75-A45A-403F-ABF8-3E57F73FCCB6}" v="77" dt="2020-12-01T17:20:14.6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9" d="100"/>
          <a:sy n="69" d="100"/>
        </p:scale>
        <p:origin x="-1196"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slide" Target="slides/slide85.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31" Type="http://schemas.microsoft.com/office/2016/11/relationships/changesInfo" Target="changesInfos/changesInfo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presProps" Target="presProps.xml"/><Relationship Id="rId13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6010420048_FY_Vora Yashvi Hemal" userId="S::yashvi.hv@somaiya.edu::16efe5fc-897c-4db2-926f-39054b96f46d" providerId="AD" clId="Web-{3518D735-EABD-41A8-953F-1F57A1D41AEF}"/>
    <pc:docChg chg="modSld">
      <pc:chgData name="16010420048_FY_Vora Yashvi Hemal" userId="S::yashvi.hv@somaiya.edu::16efe5fc-897c-4db2-926f-39054b96f46d" providerId="AD" clId="Web-{3518D735-EABD-41A8-953F-1F57A1D41AEF}" dt="2020-11-26T18:55:30.569" v="3" actId="20577"/>
      <pc:docMkLst>
        <pc:docMk/>
      </pc:docMkLst>
      <pc:sldChg chg="modSp">
        <pc:chgData name="16010420048_FY_Vora Yashvi Hemal" userId="S::yashvi.hv@somaiya.edu::16efe5fc-897c-4db2-926f-39054b96f46d" providerId="AD" clId="Web-{3518D735-EABD-41A8-953F-1F57A1D41AEF}" dt="2020-11-26T18:55:30.569" v="3" actId="20577"/>
        <pc:sldMkLst>
          <pc:docMk/>
          <pc:sldMk cId="2222720195" sldId="310"/>
        </pc:sldMkLst>
        <pc:spChg chg="mod">
          <ac:chgData name="16010420048_FY_Vora Yashvi Hemal" userId="S::yashvi.hv@somaiya.edu::16efe5fc-897c-4db2-926f-39054b96f46d" providerId="AD" clId="Web-{3518D735-EABD-41A8-953F-1F57A1D41AEF}" dt="2020-11-26T18:55:30.569" v="3" actId="20577"/>
          <ac:spMkLst>
            <pc:docMk/>
            <pc:sldMk cId="2222720195" sldId="310"/>
            <ac:spMk id="4" creationId="{00000000-0000-0000-0000-000000000000}"/>
          </ac:spMkLst>
        </pc:spChg>
      </pc:sldChg>
    </pc:docChg>
  </pc:docChgLst>
  <pc:docChgLst>
    <pc:chgData name="16010420085_FY_Nair Avyay Suresh" userId="S::avyay.nair@somaiya.edu::fffa1599-cf72-46cc-860e-d58da9a5ce5e" providerId="AD" clId="Web-{ACA1AA75-A45A-403F-ABF8-3E57F73FCCB6}"/>
    <pc:docChg chg="modSld">
      <pc:chgData name="16010420085_FY_Nair Avyay Suresh" userId="S::avyay.nair@somaiya.edu::fffa1599-cf72-46cc-860e-d58da9a5ce5e" providerId="AD" clId="Web-{ACA1AA75-A45A-403F-ABF8-3E57F73FCCB6}" dt="2020-12-01T17:20:14.673" v="76" actId="14100"/>
      <pc:docMkLst>
        <pc:docMk/>
      </pc:docMkLst>
      <pc:sldChg chg="modSp">
        <pc:chgData name="16010420085_FY_Nair Avyay Suresh" userId="S::avyay.nair@somaiya.edu::fffa1599-cf72-46cc-860e-d58da9a5ce5e" providerId="AD" clId="Web-{ACA1AA75-A45A-403F-ABF8-3E57F73FCCB6}" dt="2020-12-01T15:17:17.424" v="0" actId="20577"/>
        <pc:sldMkLst>
          <pc:docMk/>
          <pc:sldMk cId="2423515405" sldId="258"/>
        </pc:sldMkLst>
        <pc:spChg chg="mod">
          <ac:chgData name="16010420085_FY_Nair Avyay Suresh" userId="S::avyay.nair@somaiya.edu::fffa1599-cf72-46cc-860e-d58da9a5ce5e" providerId="AD" clId="Web-{ACA1AA75-A45A-403F-ABF8-3E57F73FCCB6}" dt="2020-12-01T15:17:17.424" v="0" actId="20577"/>
          <ac:spMkLst>
            <pc:docMk/>
            <pc:sldMk cId="2423515405" sldId="258"/>
            <ac:spMk id="4" creationId="{00000000-0000-0000-0000-000000000000}"/>
          </ac:spMkLst>
        </pc:spChg>
      </pc:sldChg>
      <pc:sldChg chg="modSp">
        <pc:chgData name="16010420085_FY_Nair Avyay Suresh" userId="S::avyay.nair@somaiya.edu::fffa1599-cf72-46cc-860e-d58da9a5ce5e" providerId="AD" clId="Web-{ACA1AA75-A45A-403F-ABF8-3E57F73FCCB6}" dt="2020-12-01T15:18:24.962" v="3" actId="20577"/>
        <pc:sldMkLst>
          <pc:docMk/>
          <pc:sldMk cId="492246174" sldId="261"/>
        </pc:sldMkLst>
        <pc:spChg chg="mod">
          <ac:chgData name="16010420085_FY_Nair Avyay Suresh" userId="S::avyay.nair@somaiya.edu::fffa1599-cf72-46cc-860e-d58da9a5ce5e" providerId="AD" clId="Web-{ACA1AA75-A45A-403F-ABF8-3E57F73FCCB6}" dt="2020-12-01T15:18:24.962" v="3" actId="20577"/>
          <ac:spMkLst>
            <pc:docMk/>
            <pc:sldMk cId="492246174" sldId="261"/>
            <ac:spMk id="2" creationId="{00000000-0000-0000-0000-000000000000}"/>
          </ac:spMkLst>
        </pc:spChg>
      </pc:sldChg>
      <pc:sldChg chg="modSp">
        <pc:chgData name="16010420085_FY_Nair Avyay Suresh" userId="S::avyay.nair@somaiya.edu::fffa1599-cf72-46cc-860e-d58da9a5ce5e" providerId="AD" clId="Web-{ACA1AA75-A45A-403F-ABF8-3E57F73FCCB6}" dt="2020-12-01T15:27:09.029" v="43" actId="20577"/>
        <pc:sldMkLst>
          <pc:docMk/>
          <pc:sldMk cId="2539084411" sldId="268"/>
        </pc:sldMkLst>
        <pc:spChg chg="mod">
          <ac:chgData name="16010420085_FY_Nair Avyay Suresh" userId="S::avyay.nair@somaiya.edu::fffa1599-cf72-46cc-860e-d58da9a5ce5e" providerId="AD" clId="Web-{ACA1AA75-A45A-403F-ABF8-3E57F73FCCB6}" dt="2020-12-01T15:27:09.029" v="43" actId="20577"/>
          <ac:spMkLst>
            <pc:docMk/>
            <pc:sldMk cId="2539084411" sldId="268"/>
            <ac:spMk id="4" creationId="{00000000-0000-0000-0000-000000000000}"/>
          </ac:spMkLst>
        </pc:spChg>
      </pc:sldChg>
      <pc:sldChg chg="modSp">
        <pc:chgData name="16010420085_FY_Nair Avyay Suresh" userId="S::avyay.nair@somaiya.edu::fffa1599-cf72-46cc-860e-d58da9a5ce5e" providerId="AD" clId="Web-{ACA1AA75-A45A-403F-ABF8-3E57F73FCCB6}" dt="2020-12-01T15:28:56.008" v="46"/>
        <pc:sldMkLst>
          <pc:docMk/>
          <pc:sldMk cId="2586643510" sldId="270"/>
        </pc:sldMkLst>
        <pc:graphicFrameChg chg="modGraphic">
          <ac:chgData name="16010420085_FY_Nair Avyay Suresh" userId="S::avyay.nair@somaiya.edu::fffa1599-cf72-46cc-860e-d58da9a5ce5e" providerId="AD" clId="Web-{ACA1AA75-A45A-403F-ABF8-3E57F73FCCB6}" dt="2020-12-01T15:28:56.008" v="46"/>
          <ac:graphicFrameMkLst>
            <pc:docMk/>
            <pc:sldMk cId="2586643510" sldId="270"/>
            <ac:graphicFrameMk id="4" creationId="{00000000-0000-0000-0000-000000000000}"/>
          </ac:graphicFrameMkLst>
        </pc:graphicFrameChg>
      </pc:sldChg>
      <pc:sldChg chg="modSp">
        <pc:chgData name="16010420085_FY_Nair Avyay Suresh" userId="S::avyay.nair@somaiya.edu::fffa1599-cf72-46cc-860e-d58da9a5ce5e" providerId="AD" clId="Web-{ACA1AA75-A45A-403F-ABF8-3E57F73FCCB6}" dt="2020-12-01T16:38:19.951" v="51" actId="20577"/>
        <pc:sldMkLst>
          <pc:docMk/>
          <pc:sldMk cId="3398867089" sldId="281"/>
        </pc:sldMkLst>
        <pc:spChg chg="mod">
          <ac:chgData name="16010420085_FY_Nair Avyay Suresh" userId="S::avyay.nair@somaiya.edu::fffa1599-cf72-46cc-860e-d58da9a5ce5e" providerId="AD" clId="Web-{ACA1AA75-A45A-403F-ABF8-3E57F73FCCB6}" dt="2020-12-01T16:38:19.951" v="51" actId="20577"/>
          <ac:spMkLst>
            <pc:docMk/>
            <pc:sldMk cId="3398867089" sldId="281"/>
            <ac:spMk id="2" creationId="{00000000-0000-0000-0000-000000000000}"/>
          </ac:spMkLst>
        </pc:spChg>
      </pc:sldChg>
      <pc:sldChg chg="modSp">
        <pc:chgData name="16010420085_FY_Nair Avyay Suresh" userId="S::avyay.nair@somaiya.edu::fffa1599-cf72-46cc-860e-d58da9a5ce5e" providerId="AD" clId="Web-{ACA1AA75-A45A-403F-ABF8-3E57F73FCCB6}" dt="2020-12-01T16:38:34.686" v="53" actId="20577"/>
        <pc:sldMkLst>
          <pc:docMk/>
          <pc:sldMk cId="1076518219" sldId="283"/>
        </pc:sldMkLst>
        <pc:spChg chg="mod">
          <ac:chgData name="16010420085_FY_Nair Avyay Suresh" userId="S::avyay.nair@somaiya.edu::fffa1599-cf72-46cc-860e-d58da9a5ce5e" providerId="AD" clId="Web-{ACA1AA75-A45A-403F-ABF8-3E57F73FCCB6}" dt="2020-12-01T16:38:34.686" v="53" actId="20577"/>
          <ac:spMkLst>
            <pc:docMk/>
            <pc:sldMk cId="1076518219" sldId="283"/>
            <ac:spMk id="4" creationId="{00000000-0000-0000-0000-000000000000}"/>
          </ac:spMkLst>
        </pc:spChg>
      </pc:sldChg>
      <pc:sldChg chg="modSp">
        <pc:chgData name="16010420085_FY_Nair Avyay Suresh" userId="S::avyay.nair@somaiya.edu::fffa1599-cf72-46cc-860e-d58da9a5ce5e" providerId="AD" clId="Web-{ACA1AA75-A45A-403F-ABF8-3E57F73FCCB6}" dt="2020-12-01T16:41:17.580" v="62" actId="20577"/>
        <pc:sldMkLst>
          <pc:docMk/>
          <pc:sldMk cId="3929746108" sldId="284"/>
        </pc:sldMkLst>
        <pc:spChg chg="mod">
          <ac:chgData name="16010420085_FY_Nair Avyay Suresh" userId="S::avyay.nair@somaiya.edu::fffa1599-cf72-46cc-860e-d58da9a5ce5e" providerId="AD" clId="Web-{ACA1AA75-A45A-403F-ABF8-3E57F73FCCB6}" dt="2020-12-01T16:41:17.580" v="62" actId="20577"/>
          <ac:spMkLst>
            <pc:docMk/>
            <pc:sldMk cId="3929746108" sldId="284"/>
            <ac:spMk id="4" creationId="{00000000-0000-0000-0000-000000000000}"/>
          </ac:spMkLst>
        </pc:spChg>
      </pc:sldChg>
      <pc:sldChg chg="modSp">
        <pc:chgData name="16010420085_FY_Nair Avyay Suresh" userId="S::avyay.nair@somaiya.edu::fffa1599-cf72-46cc-860e-d58da9a5ce5e" providerId="AD" clId="Web-{ACA1AA75-A45A-403F-ABF8-3E57F73FCCB6}" dt="2020-12-01T17:17:27.440" v="72" actId="20577"/>
        <pc:sldMkLst>
          <pc:docMk/>
          <pc:sldMk cId="3941208233" sldId="292"/>
        </pc:sldMkLst>
        <pc:spChg chg="mod">
          <ac:chgData name="16010420085_FY_Nair Avyay Suresh" userId="S::avyay.nair@somaiya.edu::fffa1599-cf72-46cc-860e-d58da9a5ce5e" providerId="AD" clId="Web-{ACA1AA75-A45A-403F-ABF8-3E57F73FCCB6}" dt="2020-12-01T17:17:27.440" v="72" actId="20577"/>
          <ac:spMkLst>
            <pc:docMk/>
            <pc:sldMk cId="3941208233" sldId="292"/>
            <ac:spMk id="4" creationId="{00000000-0000-0000-0000-000000000000}"/>
          </ac:spMkLst>
        </pc:spChg>
      </pc:sldChg>
      <pc:sldChg chg="modSp">
        <pc:chgData name="16010420085_FY_Nair Avyay Suresh" userId="S::avyay.nair@somaiya.edu::fffa1599-cf72-46cc-860e-d58da9a5ce5e" providerId="AD" clId="Web-{ACA1AA75-A45A-403F-ABF8-3E57F73FCCB6}" dt="2020-12-01T17:20:14.673" v="76" actId="14100"/>
        <pc:sldMkLst>
          <pc:docMk/>
          <pc:sldMk cId="1231749265" sldId="295"/>
        </pc:sldMkLst>
        <pc:spChg chg="mod">
          <ac:chgData name="16010420085_FY_Nair Avyay Suresh" userId="S::avyay.nair@somaiya.edu::fffa1599-cf72-46cc-860e-d58da9a5ce5e" providerId="AD" clId="Web-{ACA1AA75-A45A-403F-ABF8-3E57F73FCCB6}" dt="2020-12-01T17:20:14.673" v="76" actId="14100"/>
          <ac:spMkLst>
            <pc:docMk/>
            <pc:sldMk cId="1231749265" sldId="295"/>
            <ac:spMk id="4" creationId="{00000000-0000-0000-0000-000000000000}"/>
          </ac:spMkLst>
        </pc:spChg>
      </pc:sldChg>
    </pc:docChg>
  </pc:docChgLst>
  <pc:docChgLst>
    <pc:chgData name="16010420047_FY_Mehta Niyati Bimal" userId="S::mehta.nb@somaiya.edu::8ec9ce92-26b0-47f0-8d76-1ff115e4ab64" providerId="AD" clId="Web-{48DE8719-F250-44BC-B578-C380021FEA9D}"/>
    <pc:docChg chg="addSld delSld">
      <pc:chgData name="16010420047_FY_Mehta Niyati Bimal" userId="S::mehta.nb@somaiya.edu::8ec9ce92-26b0-47f0-8d76-1ff115e4ab64" providerId="AD" clId="Web-{48DE8719-F250-44BC-B578-C380021FEA9D}" dt="2020-11-24T03:53:55.029" v="1"/>
      <pc:docMkLst>
        <pc:docMk/>
      </pc:docMkLst>
      <pc:sldChg chg="new del">
        <pc:chgData name="16010420047_FY_Mehta Niyati Bimal" userId="S::mehta.nb@somaiya.edu::8ec9ce92-26b0-47f0-8d76-1ff115e4ab64" providerId="AD" clId="Web-{48DE8719-F250-44BC-B578-C380021FEA9D}" dt="2020-11-24T03:53:55.029" v="1"/>
        <pc:sldMkLst>
          <pc:docMk/>
          <pc:sldMk cId="1819523325" sldId="355"/>
        </pc:sldMkLst>
      </pc:sldChg>
    </pc:docChg>
  </pc:docChgLst>
  <pc:docChgLst>
    <pc:chgData name="16010120191_FY_Karamchandani Anushka Sachin" userId="S::a.karamchandani@somaiya.edu::61887ab8-ddea-45e2-8aa7-54cd7abc2906" providerId="AD" clId="Web-{5456BB1E-DE69-491D-A815-CB4D6749B8E7}"/>
    <pc:docChg chg="modSld">
      <pc:chgData name="16010120191_FY_Karamchandani Anushka Sachin" userId="S::a.karamchandani@somaiya.edu::61887ab8-ddea-45e2-8aa7-54cd7abc2906" providerId="AD" clId="Web-{5456BB1E-DE69-491D-A815-CB4D6749B8E7}" dt="2021-01-22T12:30:43.706" v="4" actId="14100"/>
      <pc:docMkLst>
        <pc:docMk/>
      </pc:docMkLst>
      <pc:sldChg chg="modSp">
        <pc:chgData name="16010120191_FY_Karamchandani Anushka Sachin" userId="S::a.karamchandani@somaiya.edu::61887ab8-ddea-45e2-8aa7-54cd7abc2906" providerId="AD" clId="Web-{5456BB1E-DE69-491D-A815-CB4D6749B8E7}" dt="2021-01-22T12:30:43.706" v="4" actId="14100"/>
        <pc:sldMkLst>
          <pc:docMk/>
          <pc:sldMk cId="3927728688" sldId="351"/>
        </pc:sldMkLst>
        <pc:spChg chg="mod">
          <ac:chgData name="16010120191_FY_Karamchandani Anushka Sachin" userId="S::a.karamchandani@somaiya.edu::61887ab8-ddea-45e2-8aa7-54cd7abc2906" providerId="AD" clId="Web-{5456BB1E-DE69-491D-A815-CB4D6749B8E7}" dt="2021-01-22T12:30:43.706" v="4" actId="14100"/>
          <ac:spMkLst>
            <pc:docMk/>
            <pc:sldMk cId="3927728688" sldId="351"/>
            <ac:spMk id="4" creationId="{00000000-0000-0000-0000-000000000000}"/>
          </ac:spMkLst>
        </pc:spChg>
      </pc:sldChg>
    </pc:docChg>
  </pc:docChgLst>
  <pc:docChgLst>
    <pc:chgData name="16010420087_FY_Shah Surin Mayank" userId="S::surin.shah@somaiya.edu::a7d8ccb4-e16f-4fcb-b42b-8aa4a90b951d" providerId="AD" clId="Web-{32588807-2E57-4483-8B39-70DF91D9B6E7}"/>
    <pc:docChg chg="modSld">
      <pc:chgData name="16010420087_FY_Shah Surin Mayank" userId="S::surin.shah@somaiya.edu::a7d8ccb4-e16f-4fcb-b42b-8aa4a90b951d" providerId="AD" clId="Web-{32588807-2E57-4483-8B39-70DF91D9B6E7}" dt="2020-11-22T06:00:02.033" v="11" actId="1076"/>
      <pc:docMkLst>
        <pc:docMk/>
      </pc:docMkLst>
      <pc:sldChg chg="modSp">
        <pc:chgData name="16010420087_FY_Shah Surin Mayank" userId="S::surin.shah@somaiya.edu::a7d8ccb4-e16f-4fcb-b42b-8aa4a90b951d" providerId="AD" clId="Web-{32588807-2E57-4483-8B39-70DF91D9B6E7}" dt="2020-11-22T05:53:58.744" v="6" actId="20577"/>
        <pc:sldMkLst>
          <pc:docMk/>
          <pc:sldMk cId="2423515405" sldId="258"/>
        </pc:sldMkLst>
        <pc:spChg chg="mod">
          <ac:chgData name="16010420087_FY_Shah Surin Mayank" userId="S::surin.shah@somaiya.edu::a7d8ccb4-e16f-4fcb-b42b-8aa4a90b951d" providerId="AD" clId="Web-{32588807-2E57-4483-8B39-70DF91D9B6E7}" dt="2020-11-22T05:53:58.744" v="6" actId="20577"/>
          <ac:spMkLst>
            <pc:docMk/>
            <pc:sldMk cId="2423515405" sldId="258"/>
            <ac:spMk id="4" creationId="{00000000-0000-0000-0000-000000000000}"/>
          </ac:spMkLst>
        </pc:spChg>
      </pc:sldChg>
      <pc:sldChg chg="modSp">
        <pc:chgData name="16010420087_FY_Shah Surin Mayank" userId="S::surin.shah@somaiya.edu::a7d8ccb4-e16f-4fcb-b42b-8aa4a90b951d" providerId="AD" clId="Web-{32588807-2E57-4483-8B39-70DF91D9B6E7}" dt="2020-11-22T06:00:02.033" v="11" actId="1076"/>
        <pc:sldMkLst>
          <pc:docMk/>
          <pc:sldMk cId="859021592" sldId="263"/>
        </pc:sldMkLst>
        <pc:spChg chg="mod">
          <ac:chgData name="16010420087_FY_Shah Surin Mayank" userId="S::surin.shah@somaiya.edu::a7d8ccb4-e16f-4fcb-b42b-8aa4a90b951d" providerId="AD" clId="Web-{32588807-2E57-4483-8B39-70DF91D9B6E7}" dt="2020-11-22T06:00:02.033" v="11" actId="1076"/>
          <ac:spMkLst>
            <pc:docMk/>
            <pc:sldMk cId="859021592" sldId="263"/>
            <ac:spMk id="4" creationId="{00000000-0000-0000-0000-000000000000}"/>
          </ac:spMkLst>
        </pc:spChg>
      </pc:sldChg>
    </pc:docChg>
  </pc:docChgLst>
  <pc:docChgLst>
    <pc:chgData name="16010420084_FY_Chotalia Sagar Dayalji" userId="S::sagar.chotalia@somaiya.edu::26c8961c-14f5-4777-b767-d4e0ce7efef4" providerId="AD" clId="Web-{4F5B8B50-89DB-42A0-8760-018F8F3EC66B}"/>
    <pc:docChg chg="modSld">
      <pc:chgData name="16010420084_FY_Chotalia Sagar Dayalji" userId="S::sagar.chotalia@somaiya.edu::26c8961c-14f5-4777-b767-d4e0ce7efef4" providerId="AD" clId="Web-{4F5B8B50-89DB-42A0-8760-018F8F3EC66B}" dt="2020-12-22T17:07:18.622" v="3" actId="20577"/>
      <pc:docMkLst>
        <pc:docMk/>
      </pc:docMkLst>
      <pc:sldChg chg="modSp">
        <pc:chgData name="16010420084_FY_Chotalia Sagar Dayalji" userId="S::sagar.chotalia@somaiya.edu::26c8961c-14f5-4777-b767-d4e0ce7efef4" providerId="AD" clId="Web-{4F5B8B50-89DB-42A0-8760-018F8F3EC66B}" dt="2020-12-22T17:07:18.622" v="2" actId="20577"/>
        <pc:sldMkLst>
          <pc:docMk/>
          <pc:sldMk cId="1330718930" sldId="278"/>
        </pc:sldMkLst>
        <pc:spChg chg="mod">
          <ac:chgData name="16010420084_FY_Chotalia Sagar Dayalji" userId="S::sagar.chotalia@somaiya.edu::26c8961c-14f5-4777-b767-d4e0ce7efef4" providerId="AD" clId="Web-{4F5B8B50-89DB-42A0-8760-018F8F3EC66B}" dt="2020-12-22T17:07:18.622" v="2" actId="20577"/>
          <ac:spMkLst>
            <pc:docMk/>
            <pc:sldMk cId="1330718930" sldId="278"/>
            <ac:spMk id="2" creationId="{00000000-0000-0000-0000-000000000000}"/>
          </ac:spMkLst>
        </pc:spChg>
      </pc:sldChg>
    </pc:docChg>
  </pc:docChgLst>
  <pc:docChgLst>
    <pc:chgData name="16010420066_FY_Shah Aayush Vinod" userId="S::aayush28@somaiya.edu::b5cc6768-d81a-466c-b3e5-ff3cf59e6bf5" providerId="AD" clId="Web-{2BF829C1-B6FA-4A24-9426-EAF4AF6B0819}"/>
    <pc:docChg chg="modSld">
      <pc:chgData name="16010420066_FY_Shah Aayush Vinod" userId="S::aayush28@somaiya.edu::b5cc6768-d81a-466c-b3e5-ff3cf59e6bf5" providerId="AD" clId="Web-{2BF829C1-B6FA-4A24-9426-EAF4AF6B0819}" dt="2020-11-18T16:45:43.724" v="0" actId="1076"/>
      <pc:docMkLst>
        <pc:docMk/>
      </pc:docMkLst>
      <pc:sldChg chg="modSp">
        <pc:chgData name="16010420066_FY_Shah Aayush Vinod" userId="S::aayush28@somaiya.edu::b5cc6768-d81a-466c-b3e5-ff3cf59e6bf5" providerId="AD" clId="Web-{2BF829C1-B6FA-4A24-9426-EAF4AF6B0819}" dt="2020-11-18T16:45:43.724" v="0" actId="1076"/>
        <pc:sldMkLst>
          <pc:docMk/>
          <pc:sldMk cId="2259064229" sldId="282"/>
        </pc:sldMkLst>
        <pc:picChg chg="mod">
          <ac:chgData name="16010420066_FY_Shah Aayush Vinod" userId="S::aayush28@somaiya.edu::b5cc6768-d81a-466c-b3e5-ff3cf59e6bf5" providerId="AD" clId="Web-{2BF829C1-B6FA-4A24-9426-EAF4AF6B0819}" dt="2020-11-18T16:45:43.724" v="0" actId="1076"/>
          <ac:picMkLst>
            <pc:docMk/>
            <pc:sldMk cId="2259064229" sldId="282"/>
            <ac:picMk id="1028" creationId="{00000000-0000-0000-0000-000000000000}"/>
          </ac:picMkLst>
        </pc:picChg>
      </pc:sldChg>
    </pc:docChg>
  </pc:docChgLst>
  <pc:docChgLst>
    <pc:chgData name="16010420118_FY_Singh Parthsarthi" userId="S::parthsarthi.s@somaiya.edu::c26d3b5f-822b-4ffe-b0e1-8141ba9e30ce" providerId="AD" clId="Web-{6942DAB6-16A0-4B9B-8221-1A859A2C2B08}"/>
    <pc:docChg chg="modSld">
      <pc:chgData name="16010420118_FY_Singh Parthsarthi" userId="S::parthsarthi.s@somaiya.edu::c26d3b5f-822b-4ffe-b0e1-8141ba9e30ce" providerId="AD" clId="Web-{6942DAB6-16A0-4B9B-8221-1A859A2C2B08}" dt="2020-11-23T13:25:06.541" v="13" actId="20577"/>
      <pc:docMkLst>
        <pc:docMk/>
      </pc:docMkLst>
      <pc:sldChg chg="modSp">
        <pc:chgData name="16010420118_FY_Singh Parthsarthi" userId="S::parthsarthi.s@somaiya.edu::c26d3b5f-822b-4ffe-b0e1-8141ba9e30ce" providerId="AD" clId="Web-{6942DAB6-16A0-4B9B-8221-1A859A2C2B08}" dt="2020-11-23T13:25:06.525" v="12" actId="20577"/>
        <pc:sldMkLst>
          <pc:docMk/>
          <pc:sldMk cId="2539084411" sldId="268"/>
        </pc:sldMkLst>
        <pc:spChg chg="mod">
          <ac:chgData name="16010420118_FY_Singh Parthsarthi" userId="S::parthsarthi.s@somaiya.edu::c26d3b5f-822b-4ffe-b0e1-8141ba9e30ce" providerId="AD" clId="Web-{6942DAB6-16A0-4B9B-8221-1A859A2C2B08}" dt="2020-11-23T13:25:06.525" v="12" actId="20577"/>
          <ac:spMkLst>
            <pc:docMk/>
            <pc:sldMk cId="2539084411" sldId="268"/>
            <ac:spMk id="4" creationId="{00000000-0000-0000-0000-000000000000}"/>
          </ac:spMkLst>
        </pc:spChg>
      </pc:sldChg>
      <pc:sldChg chg="modSp">
        <pc:chgData name="16010420118_FY_Singh Parthsarthi" userId="S::parthsarthi.s@somaiya.edu::c26d3b5f-822b-4ffe-b0e1-8141ba9e30ce" providerId="AD" clId="Web-{6942DAB6-16A0-4B9B-8221-1A859A2C2B08}" dt="2020-11-23T12:56:06.678" v="6" actId="20577"/>
        <pc:sldMkLst>
          <pc:docMk/>
          <pc:sldMk cId="319549905" sldId="279"/>
        </pc:sldMkLst>
        <pc:spChg chg="mod">
          <ac:chgData name="16010420118_FY_Singh Parthsarthi" userId="S::parthsarthi.s@somaiya.edu::c26d3b5f-822b-4ffe-b0e1-8141ba9e30ce" providerId="AD" clId="Web-{6942DAB6-16A0-4B9B-8221-1A859A2C2B08}" dt="2020-11-23T12:56:06.678" v="6" actId="20577"/>
          <ac:spMkLst>
            <pc:docMk/>
            <pc:sldMk cId="319549905" sldId="279"/>
            <ac:spMk id="4" creationId="{00000000-0000-0000-0000-000000000000}"/>
          </ac:spMkLst>
        </pc:spChg>
      </pc:sldChg>
    </pc:docChg>
  </pc:docChgLst>
  <pc:docChgLst>
    <pc:chgData name="16010420054_FY_Londhe Rohit Vinit" userId="S::rohit.londhe@somaiya.edu::865dc74f-cc1a-426f-a4c9-26f9513af7d1" providerId="AD" clId="Web-{256440CE-89A7-42DC-9E9B-983611B5EBB8}"/>
    <pc:docChg chg="modSld">
      <pc:chgData name="16010420054_FY_Londhe Rohit Vinit" userId="S::rohit.londhe@somaiya.edu::865dc74f-cc1a-426f-a4c9-26f9513af7d1" providerId="AD" clId="Web-{256440CE-89A7-42DC-9E9B-983611B5EBB8}" dt="2020-12-23T12:38:46.404" v="3" actId="20577"/>
      <pc:docMkLst>
        <pc:docMk/>
      </pc:docMkLst>
      <pc:sldChg chg="modSp">
        <pc:chgData name="16010420054_FY_Londhe Rohit Vinit" userId="S::rohit.londhe@somaiya.edu::865dc74f-cc1a-426f-a4c9-26f9513af7d1" providerId="AD" clId="Web-{256440CE-89A7-42DC-9E9B-983611B5EBB8}" dt="2020-12-23T12:38:46.389" v="2" actId="20577"/>
        <pc:sldMkLst>
          <pc:docMk/>
          <pc:sldMk cId="492246174" sldId="261"/>
        </pc:sldMkLst>
        <pc:spChg chg="mod">
          <ac:chgData name="16010420054_FY_Londhe Rohit Vinit" userId="S::rohit.londhe@somaiya.edu::865dc74f-cc1a-426f-a4c9-26f9513af7d1" providerId="AD" clId="Web-{256440CE-89A7-42DC-9E9B-983611B5EBB8}" dt="2020-12-23T12:38:46.389" v="2" actId="20577"/>
          <ac:spMkLst>
            <pc:docMk/>
            <pc:sldMk cId="492246174" sldId="261"/>
            <ac:spMk id="2" creationId="{00000000-0000-0000-0000-000000000000}"/>
          </ac:spMkLst>
        </pc:spChg>
      </pc:sldChg>
    </pc:docChg>
  </pc:docChgLst>
  <pc:docChgLst>
    <pc:chgData name="16010420015_FY_Desai Pratyush Amit" userId="S::pratyush.d@somaiya.edu::0222a673-a301-4322-9b11-4e45ad9ca4a8" providerId="AD" clId="Web-{5E502148-E8A6-4D38-8AAC-D36D81B541D4}"/>
    <pc:docChg chg="addSld">
      <pc:chgData name="16010420015_FY_Desai Pratyush Amit" userId="S::pratyush.d@somaiya.edu::0222a673-a301-4322-9b11-4e45ad9ca4a8" providerId="AD" clId="Web-{5E502148-E8A6-4D38-8AAC-D36D81B541D4}" dt="2020-11-17T10:02:26.170" v="0"/>
      <pc:docMkLst>
        <pc:docMk/>
      </pc:docMkLst>
      <pc:sldChg chg="new">
        <pc:chgData name="16010420015_FY_Desai Pratyush Amit" userId="S::pratyush.d@somaiya.edu::0222a673-a301-4322-9b11-4e45ad9ca4a8" providerId="AD" clId="Web-{5E502148-E8A6-4D38-8AAC-D36D81B541D4}" dt="2020-11-17T10:02:26.170" v="0"/>
        <pc:sldMkLst>
          <pc:docMk/>
          <pc:sldMk cId="307113344" sldId="354"/>
        </pc:sldMkLst>
      </pc:sldChg>
    </pc:docChg>
  </pc:docChgLst>
  <pc:docChgLst>
    <pc:chgData name="16010420048_FY_Vora Yashvi Hemal" userId="S::yashvi.hv@somaiya.edu::16efe5fc-897c-4db2-926f-39054b96f46d" providerId="AD" clId="Web-{69C30E74-6841-4AC8-97F9-A187204BE838}"/>
    <pc:docChg chg="modSld">
      <pc:chgData name="16010420048_FY_Vora Yashvi Hemal" userId="S::yashvi.hv@somaiya.edu::16efe5fc-897c-4db2-926f-39054b96f46d" providerId="AD" clId="Web-{69C30E74-6841-4AC8-97F9-A187204BE838}" dt="2020-11-25T18:56:28.834" v="0" actId="1076"/>
      <pc:docMkLst>
        <pc:docMk/>
      </pc:docMkLst>
      <pc:sldChg chg="modSp">
        <pc:chgData name="16010420048_FY_Vora Yashvi Hemal" userId="S::yashvi.hv@somaiya.edu::16efe5fc-897c-4db2-926f-39054b96f46d" providerId="AD" clId="Web-{69C30E74-6841-4AC8-97F9-A187204BE838}" dt="2020-11-25T18:56:28.834" v="0" actId="1076"/>
        <pc:sldMkLst>
          <pc:docMk/>
          <pc:sldMk cId="1859404142" sldId="299"/>
        </pc:sldMkLst>
        <pc:spChg chg="mod">
          <ac:chgData name="16010420048_FY_Vora Yashvi Hemal" userId="S::yashvi.hv@somaiya.edu::16efe5fc-897c-4db2-926f-39054b96f46d" providerId="AD" clId="Web-{69C30E74-6841-4AC8-97F9-A187204BE838}" dt="2020-11-25T18:56:28.834" v="0" actId="1076"/>
          <ac:spMkLst>
            <pc:docMk/>
            <pc:sldMk cId="1859404142" sldId="299"/>
            <ac:spMk id="4" creationId="{00000000-0000-0000-0000-000000000000}"/>
          </ac:spMkLst>
        </pc:spChg>
      </pc:sldChg>
    </pc:docChg>
  </pc:docChgLst>
  <pc:docChgLst>
    <pc:chgData name="16010420048_FY_Vora Yashvi Hemal" userId="S::yashvi.hv@somaiya.edu::16efe5fc-897c-4db2-926f-39054b96f46d" providerId="AD" clId="Web-{5DE7B92F-8292-414C-82A8-BEF3D6C26CC0}"/>
    <pc:docChg chg="modSld sldOrd">
      <pc:chgData name="16010420048_FY_Vora Yashvi Hemal" userId="S::yashvi.hv@somaiya.edu::16efe5fc-897c-4db2-926f-39054b96f46d" providerId="AD" clId="Web-{5DE7B92F-8292-414C-82A8-BEF3D6C26CC0}" dt="2020-11-29T13:35:46.619" v="4"/>
      <pc:docMkLst>
        <pc:docMk/>
      </pc:docMkLst>
      <pc:sldChg chg="ord">
        <pc:chgData name="16010420048_FY_Vora Yashvi Hemal" userId="S::yashvi.hv@somaiya.edu::16efe5fc-897c-4db2-926f-39054b96f46d" providerId="AD" clId="Web-{5DE7B92F-8292-414C-82A8-BEF3D6C26CC0}" dt="2020-11-29T13:35:08.900" v="3"/>
        <pc:sldMkLst>
          <pc:docMk/>
          <pc:sldMk cId="859021592" sldId="263"/>
        </pc:sldMkLst>
      </pc:sldChg>
      <pc:sldChg chg="ord">
        <pc:chgData name="16010420048_FY_Vora Yashvi Hemal" userId="S::yashvi.hv@somaiya.edu::16efe5fc-897c-4db2-926f-39054b96f46d" providerId="AD" clId="Web-{5DE7B92F-8292-414C-82A8-BEF3D6C26CC0}" dt="2020-11-29T13:35:46.619" v="4"/>
        <pc:sldMkLst>
          <pc:docMk/>
          <pc:sldMk cId="3341736801" sldId="309"/>
        </pc:sldMkLst>
      </pc:sldChg>
      <pc:sldChg chg="modSp">
        <pc:chgData name="16010420048_FY_Vora Yashvi Hemal" userId="S::yashvi.hv@somaiya.edu::16efe5fc-897c-4db2-926f-39054b96f46d" providerId="AD" clId="Web-{5DE7B92F-8292-414C-82A8-BEF3D6C26CC0}" dt="2020-11-29T13:32:57.084" v="2"/>
        <pc:sldMkLst>
          <pc:docMk/>
          <pc:sldMk cId="2638439574" sldId="328"/>
        </pc:sldMkLst>
        <pc:graphicFrameChg chg="mod modGraphic">
          <ac:chgData name="16010420048_FY_Vora Yashvi Hemal" userId="S::yashvi.hv@somaiya.edu::16efe5fc-897c-4db2-926f-39054b96f46d" providerId="AD" clId="Web-{5DE7B92F-8292-414C-82A8-BEF3D6C26CC0}" dt="2020-11-29T13:32:57.084" v="2"/>
          <ac:graphicFrameMkLst>
            <pc:docMk/>
            <pc:sldMk cId="2638439574" sldId="328"/>
            <ac:graphicFrameMk id="4" creationId="{00000000-0000-0000-0000-000000000000}"/>
          </ac:graphicFrameMkLst>
        </pc:graphicFrameChg>
      </pc:sldChg>
    </pc:docChg>
  </pc:docChgLst>
  <pc:docChgLst>
    <pc:chgData name="16010420033_FY_Jani Tanmay Kalpesh" userId="S::tanmay.jani@somaiya.edu::214031da-c746-41bd-8f2a-71a88f814cc1" providerId="AD" clId="Web-{0F0B3776-39E6-4D55-982E-A00B37214BA6}"/>
    <pc:docChg chg="addSld delSld">
      <pc:chgData name="16010420033_FY_Jani Tanmay Kalpesh" userId="S::tanmay.jani@somaiya.edu::214031da-c746-41bd-8f2a-71a88f814cc1" providerId="AD" clId="Web-{0F0B3776-39E6-4D55-982E-A00B37214BA6}" dt="2020-11-23T05:22:32.599" v="1"/>
      <pc:docMkLst>
        <pc:docMk/>
      </pc:docMkLst>
      <pc:sldChg chg="new del">
        <pc:chgData name="16010420033_FY_Jani Tanmay Kalpesh" userId="S::tanmay.jani@somaiya.edu::214031da-c746-41bd-8f2a-71a88f814cc1" providerId="AD" clId="Web-{0F0B3776-39E6-4D55-982E-A00B37214BA6}" dt="2020-11-23T05:22:32.599" v="1"/>
        <pc:sldMkLst>
          <pc:docMk/>
          <pc:sldMk cId="346924662" sldId="35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8/31/2023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0"/>
            <a:ext cx="8229600" cy="1143000"/>
          </a:xfrm>
        </p:spPr>
        <p:txBody>
          <a:bodyPr/>
          <a:lstStyle/>
          <a:p>
            <a:r>
              <a:rPr lang="en-US" b="1">
                <a:solidFill>
                  <a:srgbClr val="0070C0"/>
                </a:solidFill>
              </a:rPr>
              <a:t>Water</a:t>
            </a:r>
          </a:p>
        </p:txBody>
      </p:sp>
      <p:sp>
        <p:nvSpPr>
          <p:cNvPr id="3" name="Content Placeholder 2"/>
          <p:cNvSpPr>
            <a:spLocks noGrp="1"/>
          </p:cNvSpPr>
          <p:nvPr>
            <p:ph idx="1"/>
          </p:nvPr>
        </p:nvSpPr>
        <p:spPr>
          <a:xfrm>
            <a:off x="3429000" y="3886200"/>
            <a:ext cx="2514600" cy="1524000"/>
          </a:xfrm>
        </p:spPr>
        <p:txBody>
          <a:bodyPr>
            <a:normAutofit/>
          </a:bodyPr>
          <a:lstStyle/>
          <a:p>
            <a:pPr marL="0" indent="0" algn="ctr">
              <a:buNone/>
            </a:pPr>
            <a:r>
              <a:rPr lang="en-US" sz="1800" b="1"/>
              <a:t>Dr. Bharati Choudhari</a:t>
            </a:r>
          </a:p>
          <a:p>
            <a:pPr marL="0" indent="0" algn="ctr">
              <a:buNone/>
            </a:pPr>
            <a:r>
              <a:rPr lang="en-US" sz="1800" b="1"/>
              <a:t>Asst. Professor- S&amp;H</a:t>
            </a:r>
          </a:p>
          <a:p>
            <a:pPr marL="0" indent="0" algn="ctr">
              <a:buNone/>
            </a:pPr>
            <a:r>
              <a:rPr lang="en-US" sz="1800" b="1"/>
              <a:t>KJSCE, SVU,</a:t>
            </a:r>
          </a:p>
          <a:p>
            <a:pPr marL="0" indent="0" algn="ctr">
              <a:buNone/>
            </a:pPr>
            <a:r>
              <a:rPr lang="en-US" sz="1800" b="1"/>
              <a:t>Vidyavihar.</a:t>
            </a:r>
          </a:p>
        </p:txBody>
      </p:sp>
    </p:spTree>
    <p:extLst>
      <p:ext uri="{BB962C8B-B14F-4D97-AF65-F5344CB8AC3E}">
        <p14:creationId xmlns:p14="http://schemas.microsoft.com/office/powerpoint/2010/main" val="13307189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533400"/>
            <a:ext cx="8305800" cy="5509200"/>
          </a:xfrm>
          <a:prstGeom prst="rect">
            <a:avLst/>
          </a:prstGeom>
        </p:spPr>
        <p:txBody>
          <a:bodyPr wrap="square">
            <a:spAutoFit/>
          </a:bodyPr>
          <a:lstStyle/>
          <a:p>
            <a:pPr algn="just"/>
            <a:r>
              <a:rPr lang="en-US" sz="3200" b="1"/>
              <a:t>HARDNESS OF WATER (OR) HARDWATER AND SOFT WATER:</a:t>
            </a:r>
            <a:r>
              <a:rPr lang="en-US" sz="3200"/>
              <a:t> </a:t>
            </a:r>
          </a:p>
          <a:p>
            <a:pPr algn="just"/>
            <a:r>
              <a:rPr lang="en-US" sz="3200">
                <a:solidFill>
                  <a:srgbClr val="FF0000"/>
                </a:solidFill>
              </a:rPr>
              <a:t>Hard Water:</a:t>
            </a:r>
            <a:r>
              <a:rPr lang="en-US" sz="3200"/>
              <a:t> The water which does not produce lather (or) very little lather with soap is called Hard Water.</a:t>
            </a:r>
          </a:p>
          <a:p>
            <a:pPr algn="just"/>
            <a:r>
              <a:rPr lang="en-US" sz="3200">
                <a:solidFill>
                  <a:srgbClr val="FF0000"/>
                </a:solidFill>
              </a:rPr>
              <a:t>Soft Water:</a:t>
            </a:r>
            <a:r>
              <a:rPr lang="en-US" sz="3200"/>
              <a:t> Soft water readily produces a lot of lather when mixed with little soap. </a:t>
            </a:r>
          </a:p>
          <a:p>
            <a:pPr algn="just"/>
            <a:r>
              <a:rPr lang="en-US" sz="3200"/>
              <a:t>The Hardness of water is caused by the presence of dissolved salts such as Bicarbonates, Sulphates, Chlorides and Nitrates of bivalent metal ions like Ca</a:t>
            </a:r>
            <a:r>
              <a:rPr lang="en-US" sz="3200" baseline="30000"/>
              <a:t>+2</a:t>
            </a:r>
            <a:r>
              <a:rPr lang="en-US" sz="3200"/>
              <a:t> &amp; Mg</a:t>
            </a:r>
            <a:r>
              <a:rPr lang="en-US" sz="3200" baseline="30000"/>
              <a:t>+2</a:t>
            </a:r>
            <a:r>
              <a:rPr lang="en-US" sz="3200"/>
              <a:t>.</a:t>
            </a:r>
          </a:p>
        </p:txBody>
      </p:sp>
    </p:spTree>
    <p:extLst>
      <p:ext uri="{BB962C8B-B14F-4D97-AF65-F5344CB8AC3E}">
        <p14:creationId xmlns:p14="http://schemas.microsoft.com/office/powerpoint/2010/main" val="8590215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066800"/>
            <a:ext cx="8382000" cy="4031873"/>
          </a:xfrm>
          <a:prstGeom prst="rect">
            <a:avLst/>
          </a:prstGeom>
        </p:spPr>
        <p:txBody>
          <a:bodyPr wrap="square">
            <a:spAutoFit/>
          </a:bodyPr>
          <a:lstStyle/>
          <a:p>
            <a:pPr algn="just"/>
            <a:r>
              <a:rPr lang="en-US" sz="3200"/>
              <a:t>Soap is sodium/ potassium salt of higher fatty acids like stearic, oleic and </a:t>
            </a:r>
            <a:r>
              <a:rPr lang="en-US" sz="3200" err="1"/>
              <a:t>palmetic</a:t>
            </a:r>
            <a:r>
              <a:rPr lang="en-US" sz="3200"/>
              <a:t> acids. When soap is mixed with soft water lather is produced due to stearic acid and sodium stearate.</a:t>
            </a:r>
          </a:p>
          <a:p>
            <a:pPr algn="just"/>
            <a:r>
              <a:rPr lang="en-US" sz="3200"/>
              <a:t> Na – Stearate + H</a:t>
            </a:r>
            <a:r>
              <a:rPr lang="en-US" sz="3200" baseline="-25000"/>
              <a:t>2</a:t>
            </a:r>
            <a:r>
              <a:rPr lang="en-US" sz="3200"/>
              <a:t>O </a:t>
            </a:r>
            <a:r>
              <a:rPr lang="en-US" sz="3200">
                <a:sym typeface="Wingdings" pitchFamily="2" charset="2"/>
              </a:rPr>
              <a:t></a:t>
            </a:r>
            <a:r>
              <a:rPr lang="en-US" sz="3200"/>
              <a:t>  </a:t>
            </a:r>
            <a:r>
              <a:rPr lang="en-US" sz="3200" err="1"/>
              <a:t>NaOH</a:t>
            </a:r>
            <a:r>
              <a:rPr lang="en-US" sz="3200"/>
              <a:t> + Stearic Acid</a:t>
            </a:r>
          </a:p>
          <a:p>
            <a:pPr algn="just"/>
            <a:r>
              <a:rPr lang="en-US" sz="3200"/>
              <a:t>                                                          [C</a:t>
            </a:r>
            <a:r>
              <a:rPr lang="en-US" sz="3200" baseline="-25000"/>
              <a:t>17</a:t>
            </a:r>
            <a:r>
              <a:rPr lang="en-US" sz="3200"/>
              <a:t>H</a:t>
            </a:r>
            <a:r>
              <a:rPr lang="en-US" sz="3200" baseline="-25000"/>
              <a:t>35</a:t>
            </a:r>
            <a:r>
              <a:rPr lang="en-US" sz="3200"/>
              <a:t>COOH] </a:t>
            </a:r>
          </a:p>
          <a:p>
            <a:pPr algn="just"/>
            <a:r>
              <a:rPr lang="en-US" sz="3200"/>
              <a:t> Stearic Acid + Na-Stearate </a:t>
            </a:r>
            <a:r>
              <a:rPr lang="en-US" sz="3200">
                <a:sym typeface="Wingdings" pitchFamily="2" charset="2"/>
              </a:rPr>
              <a:t>  </a:t>
            </a:r>
            <a:r>
              <a:rPr lang="en-US" sz="3200"/>
              <a:t> Formation of lather. </a:t>
            </a:r>
          </a:p>
        </p:txBody>
      </p:sp>
    </p:spTree>
    <p:extLst>
      <p:ext uri="{BB962C8B-B14F-4D97-AF65-F5344CB8AC3E}">
        <p14:creationId xmlns:p14="http://schemas.microsoft.com/office/powerpoint/2010/main" val="11896933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915174"/>
            <a:ext cx="8382000" cy="4647426"/>
          </a:xfrm>
          <a:prstGeom prst="rect">
            <a:avLst/>
          </a:prstGeom>
        </p:spPr>
        <p:txBody>
          <a:bodyPr wrap="square">
            <a:spAutoFit/>
          </a:bodyPr>
          <a:lstStyle/>
          <a:p>
            <a:pPr algn="just"/>
            <a:r>
              <a:rPr lang="en-US" sz="3200"/>
              <a:t>When soap comes in contact with HARD WATER, Sodium stearate will react with dissolved calcium and magnesium salts and produce calcium stearate or magnesium stearate which is white precipitate.</a:t>
            </a:r>
          </a:p>
          <a:p>
            <a:pPr algn="just"/>
            <a:r>
              <a:rPr lang="en-US" sz="3200"/>
              <a:t>2Na– Stearate + Ca</a:t>
            </a:r>
            <a:r>
              <a:rPr lang="en-US" sz="3200" baseline="30000"/>
              <a:t>+2</a:t>
            </a:r>
            <a:r>
              <a:rPr lang="en-US" sz="3200"/>
              <a:t> </a:t>
            </a:r>
            <a:r>
              <a:rPr lang="en-US" sz="3200">
                <a:sym typeface="Wingdings" pitchFamily="2" charset="2"/>
              </a:rPr>
              <a:t></a:t>
            </a:r>
            <a:r>
              <a:rPr lang="en-US" sz="3200"/>
              <a:t> Ca– Stearate↓ + 2Na</a:t>
            </a:r>
            <a:r>
              <a:rPr lang="en-US" sz="3200" baseline="30000"/>
              <a:t>+</a:t>
            </a:r>
          </a:p>
          <a:p>
            <a:pPr algn="just"/>
            <a:r>
              <a:rPr lang="en-US" sz="2800"/>
              <a:t>[2C</a:t>
            </a:r>
            <a:r>
              <a:rPr lang="en-US" sz="2800" baseline="-25000"/>
              <a:t>17</a:t>
            </a:r>
            <a:r>
              <a:rPr lang="en-US" sz="2800"/>
              <a:t>H</a:t>
            </a:r>
            <a:r>
              <a:rPr lang="en-US" sz="2800" baseline="-25000"/>
              <a:t>35</a:t>
            </a:r>
            <a:r>
              <a:rPr lang="en-US" sz="2800"/>
              <a:t>COONa] + Ca</a:t>
            </a:r>
            <a:r>
              <a:rPr lang="en-US" sz="2800" baseline="30000"/>
              <a:t>+2</a:t>
            </a:r>
            <a:r>
              <a:rPr lang="en-US" sz="2800"/>
              <a:t> </a:t>
            </a:r>
            <a:r>
              <a:rPr lang="en-US" sz="2800">
                <a:sym typeface="Wingdings" pitchFamily="2" charset="2"/>
              </a:rPr>
              <a:t></a:t>
            </a:r>
            <a:r>
              <a:rPr lang="en-US" sz="2800"/>
              <a:t> [(C</a:t>
            </a:r>
            <a:r>
              <a:rPr lang="en-US" sz="2800" baseline="-25000"/>
              <a:t>17</a:t>
            </a:r>
            <a:r>
              <a:rPr lang="en-US" sz="2800"/>
              <a:t>H</a:t>
            </a:r>
            <a:r>
              <a:rPr lang="en-US" sz="2800" baseline="-25000"/>
              <a:t>35</a:t>
            </a:r>
            <a:r>
              <a:rPr lang="en-US" sz="2800"/>
              <a:t>COO)</a:t>
            </a:r>
            <a:r>
              <a:rPr lang="en-US" sz="2800" baseline="-25000"/>
              <a:t>2</a:t>
            </a:r>
            <a:r>
              <a:rPr lang="en-US" sz="2800"/>
              <a:t>Ca]↓ + 2Na</a:t>
            </a:r>
            <a:r>
              <a:rPr lang="en-US" sz="2800" baseline="30000"/>
              <a:t>+</a:t>
            </a:r>
            <a:r>
              <a:rPr lang="en-US" sz="3200"/>
              <a:t>           </a:t>
            </a:r>
            <a:r>
              <a:rPr lang="en-US" sz="2000"/>
              <a:t>(Soap)                                   (Soluble)                          (Insoluble)                   (Soluble)</a:t>
            </a:r>
          </a:p>
          <a:p>
            <a:pPr algn="just"/>
            <a:r>
              <a:rPr lang="en-US" sz="3200"/>
              <a:t> </a:t>
            </a:r>
            <a:r>
              <a:rPr lang="en-US" sz="2800"/>
              <a:t>[2C</a:t>
            </a:r>
            <a:r>
              <a:rPr lang="en-US" sz="2800" baseline="-25000"/>
              <a:t>17</a:t>
            </a:r>
            <a:r>
              <a:rPr lang="en-US" sz="2800"/>
              <a:t>H</a:t>
            </a:r>
            <a:r>
              <a:rPr lang="en-US" sz="2800" baseline="-25000"/>
              <a:t>35</a:t>
            </a:r>
            <a:r>
              <a:rPr lang="en-US" sz="2800"/>
              <a:t>COONa] + Mg</a:t>
            </a:r>
            <a:r>
              <a:rPr lang="en-US" sz="2800" baseline="30000"/>
              <a:t>+2</a:t>
            </a:r>
            <a:r>
              <a:rPr lang="en-US" sz="2800"/>
              <a:t> </a:t>
            </a:r>
            <a:r>
              <a:rPr lang="en-US" sz="2800">
                <a:sym typeface="Wingdings" pitchFamily="2" charset="2"/>
              </a:rPr>
              <a:t></a:t>
            </a:r>
            <a:r>
              <a:rPr lang="en-US" sz="2800"/>
              <a:t> [(C</a:t>
            </a:r>
            <a:r>
              <a:rPr lang="en-US" sz="2800" baseline="-25000"/>
              <a:t>17</a:t>
            </a:r>
            <a:r>
              <a:rPr lang="en-US" sz="2800"/>
              <a:t>H</a:t>
            </a:r>
            <a:r>
              <a:rPr lang="en-US" sz="2800" baseline="-25000"/>
              <a:t>35</a:t>
            </a:r>
            <a:r>
              <a:rPr lang="en-US" sz="2800"/>
              <a:t>COO)</a:t>
            </a:r>
            <a:r>
              <a:rPr lang="en-US" sz="2800" baseline="-25000"/>
              <a:t>2</a:t>
            </a:r>
            <a:r>
              <a:rPr lang="en-US" sz="2800"/>
              <a:t>Mg]↓ + 2Na</a:t>
            </a:r>
            <a:r>
              <a:rPr lang="en-US" sz="2800" baseline="30000"/>
              <a:t>+</a:t>
            </a:r>
            <a:r>
              <a:rPr lang="en-US" sz="3200"/>
              <a:t>   </a:t>
            </a:r>
            <a:r>
              <a:rPr lang="en-US" sz="2000"/>
              <a:t>(Soluble)                              (Soluble)                         (Insoluble)                     (Soluble) </a:t>
            </a:r>
          </a:p>
        </p:txBody>
      </p:sp>
    </p:spTree>
    <p:extLst>
      <p:ext uri="{BB962C8B-B14F-4D97-AF65-F5344CB8AC3E}">
        <p14:creationId xmlns:p14="http://schemas.microsoft.com/office/powerpoint/2010/main" val="28486867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81000"/>
            <a:ext cx="8382000" cy="6186309"/>
          </a:xfrm>
          <a:prstGeom prst="rect">
            <a:avLst/>
          </a:prstGeom>
        </p:spPr>
        <p:txBody>
          <a:bodyPr wrap="square">
            <a:spAutoFit/>
          </a:bodyPr>
          <a:lstStyle/>
          <a:p>
            <a:pPr algn="just"/>
            <a:r>
              <a:rPr lang="en-US" sz="3200" b="1"/>
              <a:t>TYPES OF HARDNESS</a:t>
            </a:r>
          </a:p>
          <a:p>
            <a:pPr algn="just"/>
            <a:r>
              <a:rPr lang="en-US" sz="3200"/>
              <a:t>The hardness of water is of two types-</a:t>
            </a:r>
          </a:p>
          <a:p>
            <a:pPr marL="514350" indent="-514350" algn="just">
              <a:buAutoNum type="arabicParenBoth"/>
            </a:pPr>
            <a:r>
              <a:rPr lang="en-US" sz="3200"/>
              <a:t>Temporary hardness (or) Carbonate hardness </a:t>
            </a:r>
          </a:p>
          <a:p>
            <a:pPr marL="514350" indent="-514350" algn="just">
              <a:buAutoNum type="arabicParenBoth"/>
            </a:pPr>
            <a:r>
              <a:rPr lang="en-US" sz="3200"/>
              <a:t>Permanent hardness (or) Non-Carbonate hardness </a:t>
            </a:r>
          </a:p>
          <a:p>
            <a:pPr algn="just"/>
            <a:endParaRPr lang="en-US" sz="1200"/>
          </a:p>
          <a:p>
            <a:pPr algn="just"/>
            <a:r>
              <a:rPr lang="en-US" sz="3200">
                <a:solidFill>
                  <a:srgbClr val="FF0000"/>
                </a:solidFill>
              </a:rPr>
              <a:t>(1) Temporary Hardness:</a:t>
            </a:r>
            <a:r>
              <a:rPr lang="en-US" sz="3200"/>
              <a:t> Temporary hardness is caused by two dissolved bicarbonate salts Ca(HCO</a:t>
            </a:r>
            <a:r>
              <a:rPr lang="en-US" sz="3200" baseline="-25000"/>
              <a:t>3</a:t>
            </a:r>
            <a:r>
              <a:rPr lang="en-US" sz="3200"/>
              <a:t>)</a:t>
            </a:r>
            <a:r>
              <a:rPr lang="en-US" sz="3200" baseline="-25000"/>
              <a:t>2</a:t>
            </a:r>
            <a:r>
              <a:rPr lang="en-US" sz="3200"/>
              <a:t> and Mg(HCO</a:t>
            </a:r>
            <a:r>
              <a:rPr lang="en-US" sz="3200" baseline="-25000"/>
              <a:t>3</a:t>
            </a:r>
            <a:r>
              <a:rPr lang="en-US" sz="3200"/>
              <a:t>)</a:t>
            </a:r>
            <a:r>
              <a:rPr lang="en-US" sz="3200" baseline="-25000"/>
              <a:t>2</a:t>
            </a:r>
            <a:r>
              <a:rPr lang="en-US" sz="3200"/>
              <a:t>. The hardness is called “Temporary Hardness” because it can be removed easily by means of </a:t>
            </a:r>
            <a:r>
              <a:rPr lang="en-US" sz="3200">
                <a:solidFill>
                  <a:srgbClr val="FF0000"/>
                </a:solidFill>
              </a:rPr>
              <a:t>boiling</a:t>
            </a:r>
            <a:r>
              <a:rPr lang="en-US" sz="3200"/>
              <a:t>.</a:t>
            </a:r>
          </a:p>
          <a:p>
            <a:pPr algn="just"/>
            <a:r>
              <a:rPr lang="en-US" sz="3200"/>
              <a:t>Ca(HCO</a:t>
            </a:r>
            <a:r>
              <a:rPr lang="en-US" sz="3200" baseline="-25000"/>
              <a:t>3</a:t>
            </a:r>
            <a:r>
              <a:rPr lang="en-US" sz="3200"/>
              <a:t>)</a:t>
            </a:r>
            <a:r>
              <a:rPr lang="en-US" sz="3200" baseline="-25000"/>
              <a:t>2</a:t>
            </a:r>
            <a:r>
              <a:rPr lang="en-US" sz="3200"/>
              <a:t> + Heating  </a:t>
            </a:r>
            <a:r>
              <a:rPr lang="en-US" sz="3200">
                <a:sym typeface="Wingdings" pitchFamily="2" charset="2"/>
              </a:rPr>
              <a:t></a:t>
            </a:r>
            <a:r>
              <a:rPr lang="en-US" sz="3200"/>
              <a:t> CaCO</a:t>
            </a:r>
            <a:r>
              <a:rPr lang="en-US" sz="3200" baseline="-25000"/>
              <a:t>3</a:t>
            </a:r>
            <a:r>
              <a:rPr lang="en-US" sz="3200"/>
              <a:t>↓ + H</a:t>
            </a:r>
            <a:r>
              <a:rPr lang="en-US" sz="3200" baseline="-25000"/>
              <a:t>2</a:t>
            </a:r>
            <a:r>
              <a:rPr lang="en-US" sz="3200"/>
              <a:t>O + CO</a:t>
            </a:r>
            <a:r>
              <a:rPr lang="en-US" sz="3200" baseline="-25000"/>
              <a:t>2</a:t>
            </a:r>
            <a:r>
              <a:rPr lang="en-US" sz="3200"/>
              <a:t>↑ Mg(HCO</a:t>
            </a:r>
            <a:r>
              <a:rPr lang="en-US" sz="3200" baseline="-25000"/>
              <a:t>3</a:t>
            </a:r>
            <a:r>
              <a:rPr lang="en-US" sz="3200"/>
              <a:t>)</a:t>
            </a:r>
            <a:r>
              <a:rPr lang="en-US" sz="3200" baseline="-25000"/>
              <a:t>2 </a:t>
            </a:r>
            <a:r>
              <a:rPr lang="en-US" sz="3200"/>
              <a:t>+ Heating  </a:t>
            </a:r>
            <a:r>
              <a:rPr lang="en-US" sz="3200">
                <a:sym typeface="Wingdings" pitchFamily="2" charset="2"/>
              </a:rPr>
              <a:t> </a:t>
            </a:r>
            <a:r>
              <a:rPr lang="en-US" sz="3200"/>
              <a:t>Mg(OH)</a:t>
            </a:r>
            <a:r>
              <a:rPr lang="en-US" sz="3200" baseline="-25000"/>
              <a:t>2</a:t>
            </a:r>
            <a:r>
              <a:rPr lang="en-US" sz="3200"/>
              <a:t>↓ + 2CO</a:t>
            </a:r>
            <a:r>
              <a:rPr lang="en-US" sz="3200" baseline="-25000"/>
              <a:t>2</a:t>
            </a:r>
            <a:r>
              <a:rPr lang="en-US" sz="3200"/>
              <a:t>↑</a:t>
            </a:r>
          </a:p>
        </p:txBody>
      </p:sp>
    </p:spTree>
    <p:extLst>
      <p:ext uri="{BB962C8B-B14F-4D97-AF65-F5344CB8AC3E}">
        <p14:creationId xmlns:p14="http://schemas.microsoft.com/office/powerpoint/2010/main" val="40902111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381000"/>
            <a:ext cx="8229600" cy="4832092"/>
          </a:xfrm>
          <a:prstGeom prst="rect">
            <a:avLst/>
          </a:prstGeom>
        </p:spPr>
        <p:txBody>
          <a:bodyPr wrap="square">
            <a:spAutoFit/>
          </a:bodyPr>
          <a:lstStyle/>
          <a:p>
            <a:pPr algn="just"/>
            <a:r>
              <a:rPr lang="en-US" sz="3200"/>
              <a:t>(2) </a:t>
            </a:r>
            <a:r>
              <a:rPr lang="en-US" sz="3200">
                <a:solidFill>
                  <a:srgbClr val="FF0000"/>
                </a:solidFill>
              </a:rPr>
              <a:t>Permanent Hardness:</a:t>
            </a:r>
            <a:r>
              <a:rPr lang="en-US" sz="3200"/>
              <a:t> Permanent hardness of water is due to the dissolved chlorides, </a:t>
            </a:r>
            <a:r>
              <a:rPr lang="en-US" sz="3200" err="1"/>
              <a:t>sulphates</a:t>
            </a:r>
            <a:r>
              <a:rPr lang="en-US" sz="3200"/>
              <a:t> and nitrates of calcium and magnesium. These salts are CaCl</a:t>
            </a:r>
            <a:r>
              <a:rPr lang="en-US" sz="3200" baseline="-25000"/>
              <a:t>2</a:t>
            </a:r>
            <a:r>
              <a:rPr lang="en-US" sz="3200"/>
              <a:t>, CaSO</a:t>
            </a:r>
            <a:r>
              <a:rPr lang="en-US" sz="3200" baseline="-25000"/>
              <a:t>4</a:t>
            </a:r>
            <a:r>
              <a:rPr lang="en-US" sz="3200"/>
              <a:t>, Ca(NO</a:t>
            </a:r>
            <a:r>
              <a:rPr lang="en-US" sz="3200" baseline="-25000"/>
              <a:t>3</a:t>
            </a:r>
            <a:r>
              <a:rPr lang="en-US" sz="3200"/>
              <a:t>)</a:t>
            </a:r>
            <a:r>
              <a:rPr lang="en-US" sz="3200" baseline="-25000"/>
              <a:t>2</a:t>
            </a:r>
            <a:r>
              <a:rPr lang="en-US" sz="3200"/>
              <a:t>, MgCl</a:t>
            </a:r>
            <a:r>
              <a:rPr lang="en-US" sz="3200" baseline="-25000"/>
              <a:t>2,</a:t>
            </a:r>
            <a:r>
              <a:rPr lang="en-US" sz="3200"/>
              <a:t> MgSO</a:t>
            </a:r>
            <a:r>
              <a:rPr lang="en-US" sz="3200" baseline="-25000"/>
              <a:t>4</a:t>
            </a:r>
            <a:r>
              <a:rPr lang="en-US" sz="3200"/>
              <a:t>, Mg(NO</a:t>
            </a:r>
            <a:r>
              <a:rPr lang="en-US" sz="3200" baseline="-25000"/>
              <a:t>3</a:t>
            </a:r>
            <a:r>
              <a:rPr lang="en-US" sz="3200"/>
              <a:t>)</a:t>
            </a:r>
            <a:r>
              <a:rPr lang="en-US" sz="3200" baseline="-25000"/>
              <a:t>2.</a:t>
            </a:r>
            <a:r>
              <a:rPr lang="en-US" sz="3200"/>
              <a:t> These hardness cannot be removed easily by boiling. Hence it is called “Permanent Hardness”. Only </a:t>
            </a:r>
            <a:r>
              <a:rPr lang="en-US" sz="3200">
                <a:solidFill>
                  <a:srgbClr val="FF0000"/>
                </a:solidFill>
              </a:rPr>
              <a:t>chemical treatment </a:t>
            </a:r>
            <a:r>
              <a:rPr lang="en-US" sz="3200"/>
              <a:t>can remove this hardness.</a:t>
            </a:r>
          </a:p>
          <a:p>
            <a:pPr algn="just"/>
            <a:r>
              <a:rPr lang="en-US" sz="3200"/>
              <a:t> </a:t>
            </a:r>
          </a:p>
          <a:p>
            <a:pPr algn="just"/>
            <a:r>
              <a:rPr lang="en-US" sz="2000" b="1">
                <a:solidFill>
                  <a:srgbClr val="0070C0"/>
                </a:solidFill>
              </a:rPr>
              <a:t>Total Hardness Of Water = Temporary Hardness +  Permanent Hardness</a:t>
            </a:r>
          </a:p>
        </p:txBody>
      </p:sp>
    </p:spTree>
    <p:extLst>
      <p:ext uri="{BB962C8B-B14F-4D97-AF65-F5344CB8AC3E}">
        <p14:creationId xmlns:p14="http://schemas.microsoft.com/office/powerpoint/2010/main" val="28025491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609600"/>
            <a:ext cx="8305800" cy="5509200"/>
          </a:xfrm>
          <a:prstGeom prst="rect">
            <a:avLst/>
          </a:prstGeom>
        </p:spPr>
        <p:txBody>
          <a:bodyPr wrap="square" lIns="91440" tIns="45720" rIns="91440" bIns="45720" anchor="t">
            <a:spAutoFit/>
          </a:bodyPr>
          <a:lstStyle/>
          <a:p>
            <a:pPr algn="just"/>
            <a:r>
              <a:rPr lang="en-US" sz="3200" b="1"/>
              <a:t>DEGREE OF HARDNESS:</a:t>
            </a:r>
            <a:r>
              <a:rPr lang="en-US" sz="3200"/>
              <a:t> </a:t>
            </a:r>
          </a:p>
          <a:p>
            <a:pPr algn="just"/>
            <a:r>
              <a:rPr lang="en-US" sz="3200"/>
              <a:t>• The Concentration of hardness as well as non-hardness constituting ions are, usually expressed in the term of </a:t>
            </a:r>
            <a:r>
              <a:rPr lang="en-US" sz="3200">
                <a:solidFill>
                  <a:srgbClr val="FF0000"/>
                </a:solidFill>
              </a:rPr>
              <a:t>“Equivalent amount of CaCO</a:t>
            </a:r>
            <a:r>
              <a:rPr lang="en-US" sz="3200" baseline="-25000">
                <a:solidFill>
                  <a:srgbClr val="FF0000"/>
                </a:solidFill>
              </a:rPr>
              <a:t>3</a:t>
            </a:r>
            <a:r>
              <a:rPr lang="en-US" sz="3200">
                <a:solidFill>
                  <a:srgbClr val="FF0000"/>
                </a:solidFill>
              </a:rPr>
              <a:t>”</a:t>
            </a:r>
            <a:r>
              <a:rPr lang="en-US" sz="3200"/>
              <a:t> </a:t>
            </a:r>
            <a:endParaRPr lang="en-US" sz="3200">
              <a:cs typeface="Calibri"/>
            </a:endParaRPr>
          </a:p>
          <a:p>
            <a:pPr algn="just"/>
            <a:r>
              <a:rPr lang="en-US" sz="3200"/>
              <a:t>• Since this mode permits the multiplication and division concentration, when required. </a:t>
            </a:r>
            <a:endParaRPr lang="en-US" sz="3200">
              <a:cs typeface="Calibri"/>
            </a:endParaRPr>
          </a:p>
          <a:p>
            <a:pPr algn="just"/>
            <a:r>
              <a:rPr lang="en-US" sz="3200"/>
              <a:t>• The choice of CaCO</a:t>
            </a:r>
            <a:r>
              <a:rPr lang="en-US" sz="3200" baseline="-25000"/>
              <a:t>3</a:t>
            </a:r>
            <a:r>
              <a:rPr lang="en-US" sz="3200"/>
              <a:t> in particular is due to its molecular weight (</a:t>
            </a:r>
            <a:r>
              <a:rPr lang="en-US" sz="3200" err="1"/>
              <a:t>m.wt</a:t>
            </a:r>
            <a:r>
              <a:rPr lang="en-US" sz="3200"/>
              <a:t>.) is “100” (Equivalent wt. = 50), and </a:t>
            </a:r>
          </a:p>
          <a:p>
            <a:pPr algn="just"/>
            <a:r>
              <a:rPr lang="en-US" sz="3200"/>
              <a:t>• Moreover, it is insoluble salt that can be precipitated in water treatment.</a:t>
            </a:r>
            <a:endParaRPr lang="en-US" sz="3200">
              <a:cs typeface="Calibri"/>
            </a:endParaRPr>
          </a:p>
        </p:txBody>
      </p:sp>
    </p:spTree>
    <p:extLst>
      <p:ext uri="{BB962C8B-B14F-4D97-AF65-F5344CB8AC3E}">
        <p14:creationId xmlns:p14="http://schemas.microsoft.com/office/powerpoint/2010/main" val="25390844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774442"/>
            <a:ext cx="7924800" cy="5016758"/>
          </a:xfrm>
          <a:prstGeom prst="rect">
            <a:avLst/>
          </a:prstGeom>
        </p:spPr>
        <p:txBody>
          <a:bodyPr wrap="square">
            <a:spAutoFit/>
          </a:bodyPr>
          <a:lstStyle/>
          <a:p>
            <a:r>
              <a:rPr lang="en-US" sz="3200" dirty="0"/>
              <a:t>Therefore, 100 parts by weight of CaCO</a:t>
            </a:r>
            <a:r>
              <a:rPr lang="en-US" sz="3200" baseline="-25000" dirty="0"/>
              <a:t>3</a:t>
            </a:r>
            <a:r>
              <a:rPr lang="en-US" sz="3200" dirty="0"/>
              <a:t> hardness must be equivalent to-</a:t>
            </a:r>
          </a:p>
          <a:p>
            <a:pPr marL="457200" indent="-457200">
              <a:buFont typeface="Arial" pitchFamily="34" charset="0"/>
              <a:buChar char="•"/>
            </a:pPr>
            <a:r>
              <a:rPr lang="en-US" sz="3200" dirty="0"/>
              <a:t>162 parts by weight of Ca(HCO</a:t>
            </a:r>
            <a:r>
              <a:rPr lang="en-US" sz="3200" baseline="-25000" dirty="0"/>
              <a:t>3</a:t>
            </a:r>
            <a:r>
              <a:rPr lang="en-US" sz="3200" dirty="0"/>
              <a:t>)</a:t>
            </a:r>
            <a:r>
              <a:rPr lang="en-US" sz="3200" baseline="-25000" dirty="0"/>
              <a:t>2</a:t>
            </a:r>
            <a:r>
              <a:rPr lang="en-US" sz="3200" dirty="0"/>
              <a:t> hardness</a:t>
            </a:r>
          </a:p>
          <a:p>
            <a:pPr marL="457200" indent="-457200">
              <a:buFont typeface="Arial" pitchFamily="34" charset="0"/>
              <a:buChar char="•"/>
            </a:pPr>
            <a:r>
              <a:rPr lang="en-US" sz="3200" dirty="0"/>
              <a:t>146 parts by weight of Mg(HCO</a:t>
            </a:r>
            <a:r>
              <a:rPr lang="en-US" sz="3200" baseline="-25000" dirty="0"/>
              <a:t>3</a:t>
            </a:r>
            <a:r>
              <a:rPr lang="en-US" sz="3200" dirty="0"/>
              <a:t>)</a:t>
            </a:r>
            <a:r>
              <a:rPr lang="en-US" sz="3200" baseline="-25000" dirty="0"/>
              <a:t>2</a:t>
            </a:r>
            <a:r>
              <a:rPr lang="en-US" sz="3200" dirty="0"/>
              <a:t> hardness</a:t>
            </a:r>
          </a:p>
          <a:p>
            <a:pPr marL="457200" indent="-457200">
              <a:buFont typeface="Arial" pitchFamily="34" charset="0"/>
              <a:buChar char="•"/>
            </a:pPr>
            <a:r>
              <a:rPr lang="en-US" sz="3200" dirty="0"/>
              <a:t>136 parts by weight of CaSO</a:t>
            </a:r>
            <a:r>
              <a:rPr lang="en-US" sz="3200" baseline="-25000" dirty="0"/>
              <a:t>4</a:t>
            </a:r>
            <a:r>
              <a:rPr lang="en-US" sz="3200" dirty="0"/>
              <a:t> hardness</a:t>
            </a:r>
          </a:p>
          <a:p>
            <a:pPr marL="457200" indent="-457200">
              <a:buFont typeface="Arial" pitchFamily="34" charset="0"/>
              <a:buChar char="•"/>
            </a:pPr>
            <a:r>
              <a:rPr lang="en-US" sz="3200" dirty="0"/>
              <a:t>111 parts by weight of CaCl</a:t>
            </a:r>
            <a:r>
              <a:rPr lang="en-US" sz="3200" baseline="-25000" dirty="0"/>
              <a:t>2</a:t>
            </a:r>
            <a:r>
              <a:rPr lang="en-US" sz="3200" dirty="0"/>
              <a:t> hardness</a:t>
            </a:r>
          </a:p>
          <a:p>
            <a:pPr marL="457200" indent="-457200">
              <a:buFont typeface="Arial" pitchFamily="34" charset="0"/>
              <a:buChar char="•"/>
            </a:pPr>
            <a:r>
              <a:rPr lang="en-US" sz="3200" dirty="0"/>
              <a:t>164 parts by weight of Ca(NO</a:t>
            </a:r>
            <a:r>
              <a:rPr lang="en-US" sz="3200" baseline="-25000" dirty="0"/>
              <a:t>3</a:t>
            </a:r>
            <a:r>
              <a:rPr lang="en-US" sz="3200" dirty="0"/>
              <a:t>)</a:t>
            </a:r>
            <a:r>
              <a:rPr lang="en-US" sz="3200" baseline="-25000" dirty="0"/>
              <a:t>2</a:t>
            </a:r>
            <a:r>
              <a:rPr lang="en-US" sz="3200" dirty="0"/>
              <a:t> hardness</a:t>
            </a:r>
          </a:p>
          <a:p>
            <a:pPr marL="457200" indent="-457200">
              <a:buFont typeface="Arial" pitchFamily="34" charset="0"/>
              <a:buChar char="•"/>
            </a:pPr>
            <a:r>
              <a:rPr lang="en-US" sz="3200" dirty="0"/>
              <a:t>120 parts by weight of MgSO</a:t>
            </a:r>
            <a:r>
              <a:rPr lang="en-US" sz="3200" baseline="-25000" dirty="0"/>
              <a:t>4</a:t>
            </a:r>
            <a:r>
              <a:rPr lang="en-US" sz="3200" dirty="0"/>
              <a:t> hardness</a:t>
            </a:r>
          </a:p>
          <a:p>
            <a:pPr marL="457200" indent="-457200">
              <a:buFont typeface="Arial" pitchFamily="34" charset="0"/>
              <a:buChar char="•"/>
            </a:pPr>
            <a:r>
              <a:rPr lang="en-US" sz="3200" dirty="0" smtClean="0"/>
              <a:t>95</a:t>
            </a:r>
            <a:r>
              <a:rPr lang="en-US" sz="3200" dirty="0" smtClean="0">
                <a:solidFill>
                  <a:srgbClr val="FF0000"/>
                </a:solidFill>
              </a:rPr>
              <a:t> </a:t>
            </a:r>
            <a:r>
              <a:rPr lang="en-US" sz="3200" dirty="0"/>
              <a:t>parts by weight of MgCl</a:t>
            </a:r>
            <a:r>
              <a:rPr lang="en-US" sz="3200" baseline="-25000" dirty="0"/>
              <a:t>2</a:t>
            </a:r>
            <a:r>
              <a:rPr lang="en-US" sz="3200" dirty="0"/>
              <a:t> hardness</a:t>
            </a:r>
          </a:p>
          <a:p>
            <a:pPr marL="457200" indent="-457200">
              <a:buFont typeface="Arial" pitchFamily="34" charset="0"/>
              <a:buChar char="•"/>
            </a:pPr>
            <a:r>
              <a:rPr lang="en-US" sz="3200" dirty="0"/>
              <a:t>148 parts by weight of Mg(NO</a:t>
            </a:r>
            <a:r>
              <a:rPr lang="en-US" sz="3200" baseline="-25000" dirty="0"/>
              <a:t>3</a:t>
            </a:r>
            <a:r>
              <a:rPr lang="en-US" sz="3200" dirty="0"/>
              <a:t>)</a:t>
            </a:r>
            <a:r>
              <a:rPr lang="en-US" sz="3200" baseline="-25000" dirty="0"/>
              <a:t>2</a:t>
            </a:r>
            <a:r>
              <a:rPr lang="en-US" sz="3200" dirty="0"/>
              <a:t> hardness</a:t>
            </a:r>
          </a:p>
        </p:txBody>
      </p:sp>
    </p:spTree>
    <p:extLst>
      <p:ext uri="{BB962C8B-B14F-4D97-AF65-F5344CB8AC3E}">
        <p14:creationId xmlns:p14="http://schemas.microsoft.com/office/powerpoint/2010/main" val="21452666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120487983"/>
              </p:ext>
            </p:extLst>
          </p:nvPr>
        </p:nvGraphicFramePr>
        <p:xfrm>
          <a:off x="381000" y="381000"/>
          <a:ext cx="8382000" cy="5928360"/>
        </p:xfrm>
        <a:graphic>
          <a:graphicData uri="http://schemas.openxmlformats.org/drawingml/2006/table">
            <a:tbl>
              <a:tblPr firstRow="1" bandRow="1">
                <a:tableStyleId>{5C22544A-7EE6-4342-B048-85BDC9FD1C3A}</a:tableStyleId>
              </a:tblPr>
              <a:tblGrid>
                <a:gridCol w="1524000">
                  <a:extLst>
                    <a:ext uri="{9D8B030D-6E8A-4147-A177-3AD203B41FA5}">
                      <a16:colId xmlns="" xmlns:a16="http://schemas.microsoft.com/office/drawing/2014/main" val="20000"/>
                    </a:ext>
                  </a:extLst>
                </a:gridCol>
                <a:gridCol w="1600200">
                  <a:extLst>
                    <a:ext uri="{9D8B030D-6E8A-4147-A177-3AD203B41FA5}">
                      <a16:colId xmlns="" xmlns:a16="http://schemas.microsoft.com/office/drawing/2014/main" val="20001"/>
                    </a:ext>
                  </a:extLst>
                </a:gridCol>
                <a:gridCol w="2438400">
                  <a:extLst>
                    <a:ext uri="{9D8B030D-6E8A-4147-A177-3AD203B41FA5}">
                      <a16:colId xmlns="" xmlns:a16="http://schemas.microsoft.com/office/drawing/2014/main" val="20002"/>
                    </a:ext>
                  </a:extLst>
                </a:gridCol>
                <a:gridCol w="2819400">
                  <a:extLst>
                    <a:ext uri="{9D8B030D-6E8A-4147-A177-3AD203B41FA5}">
                      <a16:colId xmlns="" xmlns:a16="http://schemas.microsoft.com/office/drawing/2014/main" val="20003"/>
                    </a:ext>
                  </a:extLst>
                </a:gridCol>
              </a:tblGrid>
              <a:tr h="370840">
                <a:tc>
                  <a:txBody>
                    <a:bodyPr/>
                    <a:lstStyle/>
                    <a:p>
                      <a:r>
                        <a:rPr lang="en-US"/>
                        <a:t>Salt</a:t>
                      </a:r>
                    </a:p>
                  </a:txBody>
                  <a:tcPr/>
                </a:tc>
                <a:tc>
                  <a:txBody>
                    <a:bodyPr/>
                    <a:lstStyle/>
                    <a:p>
                      <a:r>
                        <a:rPr lang="en-US"/>
                        <a:t>Molar Mass</a:t>
                      </a:r>
                    </a:p>
                  </a:txBody>
                  <a:tcPr/>
                </a:tc>
                <a:tc>
                  <a:txBody>
                    <a:bodyPr/>
                    <a:lstStyle/>
                    <a:p>
                      <a:r>
                        <a:rPr lang="en-US"/>
                        <a:t>Chemical Equivalent</a:t>
                      </a:r>
                    </a:p>
                  </a:txBody>
                  <a:tcPr/>
                </a:tc>
                <a:tc>
                  <a:txBody>
                    <a:bodyPr/>
                    <a:lstStyle/>
                    <a:p>
                      <a:r>
                        <a:rPr lang="en-US"/>
                        <a:t>Multiplication Factor</a:t>
                      </a:r>
                    </a:p>
                  </a:txBody>
                  <a:tcPr/>
                </a:tc>
                <a:extLst>
                  <a:ext uri="{0D108BD9-81ED-4DB2-BD59-A6C34878D82A}">
                    <a16:rowId xmlns="" xmlns:a16="http://schemas.microsoft.com/office/drawing/2014/main" val="10000"/>
                  </a:ext>
                </a:extLst>
              </a:tr>
              <a:tr h="370840">
                <a:tc>
                  <a:txBody>
                    <a:bodyPr/>
                    <a:lstStyle/>
                    <a:p>
                      <a:r>
                        <a:rPr lang="en-US"/>
                        <a:t>Ca(HCO</a:t>
                      </a:r>
                      <a:r>
                        <a:rPr lang="en-US" baseline="-25000"/>
                        <a:t>3</a:t>
                      </a:r>
                      <a:r>
                        <a:rPr lang="en-US"/>
                        <a:t>)</a:t>
                      </a:r>
                      <a:r>
                        <a:rPr lang="en-US" baseline="-25000"/>
                        <a:t>2</a:t>
                      </a:r>
                    </a:p>
                  </a:txBody>
                  <a:tcPr/>
                </a:tc>
                <a:tc>
                  <a:txBody>
                    <a:bodyPr/>
                    <a:lstStyle/>
                    <a:p>
                      <a:r>
                        <a:rPr lang="en-US"/>
                        <a:t>162</a:t>
                      </a:r>
                    </a:p>
                  </a:txBody>
                  <a:tcPr/>
                </a:tc>
                <a:tc>
                  <a:txBody>
                    <a:bodyPr/>
                    <a:lstStyle/>
                    <a:p>
                      <a:r>
                        <a:rPr lang="en-US"/>
                        <a:t>81</a:t>
                      </a:r>
                    </a:p>
                  </a:txBody>
                  <a:tcPr/>
                </a:tc>
                <a:tc>
                  <a:txBody>
                    <a:bodyPr/>
                    <a:lstStyle/>
                    <a:p>
                      <a:r>
                        <a:rPr lang="en-US"/>
                        <a:t>100/ 162</a:t>
                      </a:r>
                    </a:p>
                  </a:txBody>
                  <a:tcPr/>
                </a:tc>
                <a:extLst>
                  <a:ext uri="{0D108BD9-81ED-4DB2-BD59-A6C34878D82A}">
                    <a16:rowId xmlns="" xmlns:a16="http://schemas.microsoft.com/office/drawing/2014/main" val="10001"/>
                  </a:ext>
                </a:extLst>
              </a:tr>
              <a:tr h="370840">
                <a:tc>
                  <a:txBody>
                    <a:bodyPr/>
                    <a:lstStyle/>
                    <a:p>
                      <a:r>
                        <a:rPr lang="en-US"/>
                        <a:t>Mg(HCO</a:t>
                      </a:r>
                      <a:r>
                        <a:rPr lang="en-US" baseline="-25000"/>
                        <a:t>3</a:t>
                      </a:r>
                      <a:r>
                        <a:rPr lang="en-US"/>
                        <a:t>)</a:t>
                      </a:r>
                      <a:r>
                        <a:rPr lang="en-US" baseline="-25000"/>
                        <a:t>2</a:t>
                      </a:r>
                    </a:p>
                  </a:txBody>
                  <a:tcPr/>
                </a:tc>
                <a:tc>
                  <a:txBody>
                    <a:bodyPr/>
                    <a:lstStyle/>
                    <a:p>
                      <a:r>
                        <a:rPr lang="en-US"/>
                        <a:t>142</a:t>
                      </a:r>
                    </a:p>
                  </a:txBody>
                  <a:tcPr/>
                </a:tc>
                <a:tc>
                  <a:txBody>
                    <a:bodyPr/>
                    <a:lstStyle/>
                    <a:p>
                      <a:r>
                        <a:rPr lang="en-US"/>
                        <a:t>73</a:t>
                      </a:r>
                    </a:p>
                  </a:txBody>
                  <a:tcPr/>
                </a:tc>
                <a:tc>
                  <a:txBody>
                    <a:bodyPr/>
                    <a:lstStyle/>
                    <a:p>
                      <a:r>
                        <a:rPr lang="en-US"/>
                        <a:t>100/ 142</a:t>
                      </a:r>
                    </a:p>
                  </a:txBody>
                  <a:tcPr/>
                </a:tc>
                <a:extLst>
                  <a:ext uri="{0D108BD9-81ED-4DB2-BD59-A6C34878D82A}">
                    <a16:rowId xmlns="" xmlns:a16="http://schemas.microsoft.com/office/drawing/2014/main" val="10002"/>
                  </a:ext>
                </a:extLst>
              </a:tr>
              <a:tr h="370840">
                <a:tc>
                  <a:txBody>
                    <a:bodyPr/>
                    <a:lstStyle/>
                    <a:p>
                      <a:r>
                        <a:rPr lang="en-US"/>
                        <a:t>CaSO</a:t>
                      </a:r>
                      <a:r>
                        <a:rPr lang="en-US" baseline="-25000"/>
                        <a:t>4</a:t>
                      </a:r>
                    </a:p>
                  </a:txBody>
                  <a:tcPr/>
                </a:tc>
                <a:tc>
                  <a:txBody>
                    <a:bodyPr/>
                    <a:lstStyle/>
                    <a:p>
                      <a:r>
                        <a:rPr lang="en-US"/>
                        <a:t>136</a:t>
                      </a:r>
                    </a:p>
                  </a:txBody>
                  <a:tcPr/>
                </a:tc>
                <a:tc>
                  <a:txBody>
                    <a:bodyPr/>
                    <a:lstStyle/>
                    <a:p>
                      <a:r>
                        <a:rPr lang="en-US"/>
                        <a:t>68</a:t>
                      </a:r>
                    </a:p>
                  </a:txBody>
                  <a:tcPr/>
                </a:tc>
                <a:tc>
                  <a:txBody>
                    <a:bodyPr/>
                    <a:lstStyle/>
                    <a:p>
                      <a:r>
                        <a:rPr lang="en-US"/>
                        <a:t>100/ 136</a:t>
                      </a:r>
                    </a:p>
                  </a:txBody>
                  <a:tcPr/>
                </a:tc>
                <a:extLst>
                  <a:ext uri="{0D108BD9-81ED-4DB2-BD59-A6C34878D82A}">
                    <a16:rowId xmlns="" xmlns:a16="http://schemas.microsoft.com/office/drawing/2014/main" val="10003"/>
                  </a:ext>
                </a:extLst>
              </a:tr>
              <a:tr h="370840">
                <a:tc>
                  <a:txBody>
                    <a:bodyPr/>
                    <a:lstStyle/>
                    <a:p>
                      <a:r>
                        <a:rPr lang="en-US"/>
                        <a:t>FeCl</a:t>
                      </a:r>
                      <a:r>
                        <a:rPr lang="en-US" baseline="-25000"/>
                        <a:t>2</a:t>
                      </a:r>
                    </a:p>
                  </a:txBody>
                  <a:tcPr/>
                </a:tc>
                <a:tc>
                  <a:txBody>
                    <a:bodyPr/>
                    <a:lstStyle/>
                    <a:p>
                      <a:r>
                        <a:rPr lang="en-US"/>
                        <a:t>127</a:t>
                      </a:r>
                    </a:p>
                  </a:txBody>
                  <a:tcPr/>
                </a:tc>
                <a:tc>
                  <a:txBody>
                    <a:bodyPr/>
                    <a:lstStyle/>
                    <a:p>
                      <a:r>
                        <a:rPr lang="en-US"/>
                        <a:t>63.5</a:t>
                      </a:r>
                    </a:p>
                  </a:txBody>
                  <a:tcPr/>
                </a:tc>
                <a:tc>
                  <a:txBody>
                    <a:bodyPr/>
                    <a:lstStyle/>
                    <a:p>
                      <a:r>
                        <a:rPr lang="en-US"/>
                        <a:t>100/ 127</a:t>
                      </a:r>
                    </a:p>
                  </a:txBody>
                  <a:tcPr/>
                </a:tc>
                <a:extLst>
                  <a:ext uri="{0D108BD9-81ED-4DB2-BD59-A6C34878D82A}">
                    <a16:rowId xmlns="" xmlns:a16="http://schemas.microsoft.com/office/drawing/2014/main" val="10004"/>
                  </a:ext>
                </a:extLst>
              </a:tr>
              <a:tr h="370840">
                <a:tc>
                  <a:txBody>
                    <a:bodyPr/>
                    <a:lstStyle/>
                    <a:p>
                      <a:r>
                        <a:rPr lang="en-US"/>
                        <a:t>CaCl</a:t>
                      </a:r>
                      <a:r>
                        <a:rPr lang="en-US" baseline="-25000"/>
                        <a:t>2</a:t>
                      </a:r>
                    </a:p>
                  </a:txBody>
                  <a:tcPr/>
                </a:tc>
                <a:tc>
                  <a:txBody>
                    <a:bodyPr/>
                    <a:lstStyle/>
                    <a:p>
                      <a:r>
                        <a:rPr lang="en-US"/>
                        <a:t>111</a:t>
                      </a:r>
                    </a:p>
                  </a:txBody>
                  <a:tcPr/>
                </a:tc>
                <a:tc>
                  <a:txBody>
                    <a:bodyPr/>
                    <a:lstStyle/>
                    <a:p>
                      <a:r>
                        <a:rPr lang="en-US"/>
                        <a:t>55.5</a:t>
                      </a:r>
                    </a:p>
                  </a:txBody>
                  <a:tcPr/>
                </a:tc>
                <a:tc>
                  <a:txBody>
                    <a:bodyPr/>
                    <a:lstStyle/>
                    <a:p>
                      <a:r>
                        <a:rPr lang="en-US"/>
                        <a:t>100/ 111</a:t>
                      </a:r>
                    </a:p>
                  </a:txBody>
                  <a:tcPr/>
                </a:tc>
                <a:extLst>
                  <a:ext uri="{0D108BD9-81ED-4DB2-BD59-A6C34878D82A}">
                    <a16:rowId xmlns="" xmlns:a16="http://schemas.microsoft.com/office/drawing/2014/main" val="10005"/>
                  </a:ext>
                </a:extLst>
              </a:tr>
              <a:tr h="370840">
                <a:tc>
                  <a:txBody>
                    <a:bodyPr/>
                    <a:lstStyle/>
                    <a:p>
                      <a:r>
                        <a:rPr lang="en-US"/>
                        <a:t>MgSO</a:t>
                      </a:r>
                      <a:r>
                        <a:rPr lang="en-US" baseline="-25000"/>
                        <a:t>4</a:t>
                      </a:r>
                    </a:p>
                  </a:txBody>
                  <a:tcPr/>
                </a:tc>
                <a:tc>
                  <a:txBody>
                    <a:bodyPr/>
                    <a:lstStyle/>
                    <a:p>
                      <a:r>
                        <a:rPr lang="en-US"/>
                        <a:t>120</a:t>
                      </a:r>
                    </a:p>
                  </a:txBody>
                  <a:tcPr/>
                </a:tc>
                <a:tc>
                  <a:txBody>
                    <a:bodyPr/>
                    <a:lstStyle/>
                    <a:p>
                      <a:r>
                        <a:rPr lang="en-US"/>
                        <a:t>60</a:t>
                      </a:r>
                    </a:p>
                  </a:txBody>
                  <a:tcPr/>
                </a:tc>
                <a:tc>
                  <a:txBody>
                    <a:bodyPr/>
                    <a:lstStyle/>
                    <a:p>
                      <a:r>
                        <a:rPr lang="en-US"/>
                        <a:t>100/ 120</a:t>
                      </a:r>
                    </a:p>
                  </a:txBody>
                  <a:tcPr/>
                </a:tc>
                <a:extLst>
                  <a:ext uri="{0D108BD9-81ED-4DB2-BD59-A6C34878D82A}">
                    <a16:rowId xmlns="" xmlns:a16="http://schemas.microsoft.com/office/drawing/2014/main" val="10006"/>
                  </a:ext>
                </a:extLst>
              </a:tr>
              <a:tr h="370840">
                <a:tc>
                  <a:txBody>
                    <a:bodyPr/>
                    <a:lstStyle/>
                    <a:p>
                      <a:r>
                        <a:rPr lang="en-US"/>
                        <a:t>MgCl</a:t>
                      </a:r>
                      <a:r>
                        <a:rPr lang="en-US" baseline="-25000"/>
                        <a:t>2</a:t>
                      </a:r>
                    </a:p>
                  </a:txBody>
                  <a:tcPr/>
                </a:tc>
                <a:tc>
                  <a:txBody>
                    <a:bodyPr/>
                    <a:lstStyle/>
                    <a:p>
                      <a:r>
                        <a:rPr lang="en-US"/>
                        <a:t>95</a:t>
                      </a:r>
                    </a:p>
                  </a:txBody>
                  <a:tcPr/>
                </a:tc>
                <a:tc>
                  <a:txBody>
                    <a:bodyPr/>
                    <a:lstStyle/>
                    <a:p>
                      <a:r>
                        <a:rPr lang="en-US"/>
                        <a:t>47.5</a:t>
                      </a:r>
                    </a:p>
                  </a:txBody>
                  <a:tcPr/>
                </a:tc>
                <a:tc>
                  <a:txBody>
                    <a:bodyPr/>
                    <a:lstStyle/>
                    <a:p>
                      <a:r>
                        <a:rPr lang="en-US"/>
                        <a:t>100/ 95</a:t>
                      </a:r>
                    </a:p>
                  </a:txBody>
                  <a:tcPr/>
                </a:tc>
                <a:extLst>
                  <a:ext uri="{0D108BD9-81ED-4DB2-BD59-A6C34878D82A}">
                    <a16:rowId xmlns="" xmlns:a16="http://schemas.microsoft.com/office/drawing/2014/main" val="10007"/>
                  </a:ext>
                </a:extLst>
              </a:tr>
              <a:tr h="370840">
                <a:tc>
                  <a:txBody>
                    <a:bodyPr/>
                    <a:lstStyle/>
                    <a:p>
                      <a:r>
                        <a:rPr lang="en-US"/>
                        <a:t>CaCO</a:t>
                      </a:r>
                      <a:r>
                        <a:rPr lang="en-US" baseline="-25000"/>
                        <a:t>3</a:t>
                      </a:r>
                    </a:p>
                  </a:txBody>
                  <a:tcPr/>
                </a:tc>
                <a:tc>
                  <a:txBody>
                    <a:bodyPr/>
                    <a:lstStyle/>
                    <a:p>
                      <a:r>
                        <a:rPr lang="en-US"/>
                        <a:t>100</a:t>
                      </a:r>
                    </a:p>
                  </a:txBody>
                  <a:tcPr/>
                </a:tc>
                <a:tc>
                  <a:txBody>
                    <a:bodyPr/>
                    <a:lstStyle/>
                    <a:p>
                      <a:r>
                        <a:rPr lang="en-US"/>
                        <a:t>50</a:t>
                      </a:r>
                    </a:p>
                  </a:txBody>
                  <a:tcPr/>
                </a:tc>
                <a:tc>
                  <a:txBody>
                    <a:bodyPr/>
                    <a:lstStyle/>
                    <a:p>
                      <a:r>
                        <a:rPr lang="en-US"/>
                        <a:t>100/ 100</a:t>
                      </a:r>
                    </a:p>
                  </a:txBody>
                  <a:tcPr/>
                </a:tc>
                <a:extLst>
                  <a:ext uri="{0D108BD9-81ED-4DB2-BD59-A6C34878D82A}">
                    <a16:rowId xmlns="" xmlns:a16="http://schemas.microsoft.com/office/drawing/2014/main" val="10008"/>
                  </a:ext>
                </a:extLst>
              </a:tr>
              <a:tr h="370840">
                <a:tc>
                  <a:txBody>
                    <a:bodyPr/>
                    <a:lstStyle/>
                    <a:p>
                      <a:r>
                        <a:rPr lang="en-US"/>
                        <a:t>MgCO</a:t>
                      </a:r>
                      <a:r>
                        <a:rPr lang="en-US" baseline="-25000"/>
                        <a:t>3</a:t>
                      </a:r>
                    </a:p>
                  </a:txBody>
                  <a:tcPr/>
                </a:tc>
                <a:tc>
                  <a:txBody>
                    <a:bodyPr/>
                    <a:lstStyle/>
                    <a:p>
                      <a:r>
                        <a:rPr lang="en-US"/>
                        <a:t>84</a:t>
                      </a:r>
                    </a:p>
                  </a:txBody>
                  <a:tcPr/>
                </a:tc>
                <a:tc>
                  <a:txBody>
                    <a:bodyPr/>
                    <a:lstStyle/>
                    <a:p>
                      <a:r>
                        <a:rPr lang="en-US"/>
                        <a:t>42</a:t>
                      </a:r>
                    </a:p>
                  </a:txBody>
                  <a:tcPr/>
                </a:tc>
                <a:tc>
                  <a:txBody>
                    <a:bodyPr/>
                    <a:lstStyle/>
                    <a:p>
                      <a:r>
                        <a:rPr lang="en-US"/>
                        <a:t>100/ 84</a:t>
                      </a:r>
                    </a:p>
                  </a:txBody>
                  <a:tcPr/>
                </a:tc>
                <a:extLst>
                  <a:ext uri="{0D108BD9-81ED-4DB2-BD59-A6C34878D82A}">
                    <a16:rowId xmlns="" xmlns:a16="http://schemas.microsoft.com/office/drawing/2014/main" val="10009"/>
                  </a:ext>
                </a:extLst>
              </a:tr>
              <a:tr h="370840">
                <a:tc>
                  <a:txBody>
                    <a:bodyPr/>
                    <a:lstStyle/>
                    <a:p>
                      <a:r>
                        <a:rPr lang="en-US"/>
                        <a:t>CO</a:t>
                      </a:r>
                      <a:r>
                        <a:rPr lang="en-US" baseline="-25000"/>
                        <a:t>2</a:t>
                      </a:r>
                    </a:p>
                  </a:txBody>
                  <a:tcPr/>
                </a:tc>
                <a:tc>
                  <a:txBody>
                    <a:bodyPr/>
                    <a:lstStyle/>
                    <a:p>
                      <a:r>
                        <a:rPr lang="en-US"/>
                        <a:t>44</a:t>
                      </a:r>
                    </a:p>
                  </a:txBody>
                  <a:tcPr/>
                </a:tc>
                <a:tc>
                  <a:txBody>
                    <a:bodyPr/>
                    <a:lstStyle/>
                    <a:p>
                      <a:r>
                        <a:rPr lang="en-US"/>
                        <a:t>22</a:t>
                      </a:r>
                    </a:p>
                  </a:txBody>
                  <a:tcPr/>
                </a:tc>
                <a:tc>
                  <a:txBody>
                    <a:bodyPr/>
                    <a:lstStyle/>
                    <a:p>
                      <a:r>
                        <a:rPr lang="en-US"/>
                        <a:t>100/ 44</a:t>
                      </a:r>
                    </a:p>
                  </a:txBody>
                  <a:tcPr/>
                </a:tc>
                <a:extLst>
                  <a:ext uri="{0D108BD9-81ED-4DB2-BD59-A6C34878D82A}">
                    <a16:rowId xmlns="" xmlns:a16="http://schemas.microsoft.com/office/drawing/2014/main" val="10010"/>
                  </a:ext>
                </a:extLst>
              </a:tr>
              <a:tr h="370840">
                <a:tc>
                  <a:txBody>
                    <a:bodyPr/>
                    <a:lstStyle/>
                    <a:p>
                      <a:r>
                        <a:rPr lang="en-US"/>
                        <a:t>Ca(NO</a:t>
                      </a:r>
                      <a:r>
                        <a:rPr lang="en-US" baseline="-25000"/>
                        <a:t>3</a:t>
                      </a:r>
                      <a:r>
                        <a:rPr lang="en-US"/>
                        <a:t>)</a:t>
                      </a:r>
                      <a:r>
                        <a:rPr lang="en-US" baseline="-25000"/>
                        <a:t>2</a:t>
                      </a:r>
                    </a:p>
                  </a:txBody>
                  <a:tcPr/>
                </a:tc>
                <a:tc>
                  <a:txBody>
                    <a:bodyPr/>
                    <a:lstStyle/>
                    <a:p>
                      <a:r>
                        <a:rPr lang="en-US"/>
                        <a:t>164</a:t>
                      </a:r>
                    </a:p>
                  </a:txBody>
                  <a:tcPr/>
                </a:tc>
                <a:tc>
                  <a:txBody>
                    <a:bodyPr/>
                    <a:lstStyle/>
                    <a:p>
                      <a:r>
                        <a:rPr lang="en-US"/>
                        <a:t>82</a:t>
                      </a:r>
                    </a:p>
                  </a:txBody>
                  <a:tcPr/>
                </a:tc>
                <a:tc>
                  <a:txBody>
                    <a:bodyPr/>
                    <a:lstStyle/>
                    <a:p>
                      <a:r>
                        <a:rPr lang="en-US"/>
                        <a:t>100/164</a:t>
                      </a:r>
                    </a:p>
                  </a:txBody>
                  <a:tcPr/>
                </a:tc>
                <a:extLst>
                  <a:ext uri="{0D108BD9-81ED-4DB2-BD59-A6C34878D82A}">
                    <a16:rowId xmlns="" xmlns:a16="http://schemas.microsoft.com/office/drawing/2014/main" val="10011"/>
                  </a:ext>
                </a:extLst>
              </a:tr>
              <a:tr h="370840">
                <a:tc>
                  <a:txBody>
                    <a:bodyPr/>
                    <a:lstStyle/>
                    <a:p>
                      <a:r>
                        <a:rPr lang="en-US"/>
                        <a:t>Mg(NO</a:t>
                      </a:r>
                      <a:r>
                        <a:rPr lang="en-US" baseline="-25000"/>
                        <a:t>3</a:t>
                      </a:r>
                      <a:r>
                        <a:rPr lang="en-US"/>
                        <a:t>)</a:t>
                      </a:r>
                      <a:r>
                        <a:rPr lang="en-US" baseline="-25000"/>
                        <a:t>2</a:t>
                      </a:r>
                    </a:p>
                  </a:txBody>
                  <a:tcPr/>
                </a:tc>
                <a:tc>
                  <a:txBody>
                    <a:bodyPr/>
                    <a:lstStyle/>
                    <a:p>
                      <a:r>
                        <a:rPr lang="en-US"/>
                        <a:t>148</a:t>
                      </a:r>
                    </a:p>
                  </a:txBody>
                  <a:tcPr/>
                </a:tc>
                <a:tc>
                  <a:txBody>
                    <a:bodyPr/>
                    <a:lstStyle/>
                    <a:p>
                      <a:r>
                        <a:rPr lang="en-US"/>
                        <a:t>74</a:t>
                      </a:r>
                    </a:p>
                  </a:txBody>
                  <a:tcPr/>
                </a:tc>
                <a:tc>
                  <a:txBody>
                    <a:bodyPr/>
                    <a:lstStyle/>
                    <a:p>
                      <a:r>
                        <a:rPr lang="en-US"/>
                        <a:t>100/ 148</a:t>
                      </a:r>
                    </a:p>
                  </a:txBody>
                  <a:tcPr/>
                </a:tc>
                <a:extLst>
                  <a:ext uri="{0D108BD9-81ED-4DB2-BD59-A6C34878D82A}">
                    <a16:rowId xmlns="" xmlns:a16="http://schemas.microsoft.com/office/drawing/2014/main" val="10012"/>
                  </a:ext>
                </a:extLst>
              </a:tr>
              <a:tr h="370840">
                <a:tc>
                  <a:txBody>
                    <a:bodyPr/>
                    <a:lstStyle/>
                    <a:p>
                      <a:r>
                        <a:rPr lang="en-US"/>
                        <a:t>HCO</a:t>
                      </a:r>
                      <a:r>
                        <a:rPr lang="en-US" baseline="-25000"/>
                        <a:t>3</a:t>
                      </a:r>
                      <a:r>
                        <a:rPr lang="en-US" baseline="30000"/>
                        <a:t>-</a:t>
                      </a:r>
                    </a:p>
                  </a:txBody>
                  <a:tcPr/>
                </a:tc>
                <a:tc>
                  <a:txBody>
                    <a:bodyPr/>
                    <a:lstStyle/>
                    <a:p>
                      <a:r>
                        <a:rPr lang="en-US"/>
                        <a:t>61</a:t>
                      </a:r>
                    </a:p>
                  </a:txBody>
                  <a:tcPr/>
                </a:tc>
                <a:tc>
                  <a:txBody>
                    <a:bodyPr/>
                    <a:lstStyle/>
                    <a:p>
                      <a:r>
                        <a:rPr lang="en-US"/>
                        <a:t>61</a:t>
                      </a:r>
                    </a:p>
                  </a:txBody>
                  <a:tcPr/>
                </a:tc>
                <a:tc>
                  <a:txBody>
                    <a:bodyPr/>
                    <a:lstStyle/>
                    <a:p>
                      <a:r>
                        <a:rPr lang="en-US"/>
                        <a:t>100/ 122</a:t>
                      </a:r>
                    </a:p>
                  </a:txBody>
                  <a:tcPr/>
                </a:tc>
                <a:extLst>
                  <a:ext uri="{0D108BD9-81ED-4DB2-BD59-A6C34878D82A}">
                    <a16:rowId xmlns="" xmlns:a16="http://schemas.microsoft.com/office/drawing/2014/main" val="10013"/>
                  </a:ext>
                </a:extLst>
              </a:tr>
              <a:tr h="297098">
                <a:tc>
                  <a:txBody>
                    <a:bodyPr/>
                    <a:lstStyle/>
                    <a:p>
                      <a:r>
                        <a:rPr lang="en-US"/>
                        <a:t>OH</a:t>
                      </a:r>
                      <a:r>
                        <a:rPr lang="en-US" baseline="30000"/>
                        <a:t>-</a:t>
                      </a:r>
                    </a:p>
                  </a:txBody>
                  <a:tcPr/>
                </a:tc>
                <a:tc>
                  <a:txBody>
                    <a:bodyPr/>
                    <a:lstStyle/>
                    <a:p>
                      <a:r>
                        <a:rPr lang="en-US"/>
                        <a:t>17</a:t>
                      </a:r>
                    </a:p>
                  </a:txBody>
                  <a:tcPr/>
                </a:tc>
                <a:tc>
                  <a:txBody>
                    <a:bodyPr/>
                    <a:lstStyle/>
                    <a:p>
                      <a:r>
                        <a:rPr lang="en-US"/>
                        <a:t>17</a:t>
                      </a:r>
                    </a:p>
                  </a:txBody>
                  <a:tcPr/>
                </a:tc>
                <a:tc>
                  <a:txBody>
                    <a:bodyPr/>
                    <a:lstStyle/>
                    <a:p>
                      <a:r>
                        <a:rPr lang="en-US"/>
                        <a:t>100/ 34</a:t>
                      </a:r>
                    </a:p>
                  </a:txBody>
                  <a:tcPr/>
                </a:tc>
                <a:extLst>
                  <a:ext uri="{0D108BD9-81ED-4DB2-BD59-A6C34878D82A}">
                    <a16:rowId xmlns="" xmlns:a16="http://schemas.microsoft.com/office/drawing/2014/main" val="10014"/>
                  </a:ext>
                </a:extLst>
              </a:tr>
              <a:tr h="370840">
                <a:tc>
                  <a:txBody>
                    <a:bodyPr/>
                    <a:lstStyle/>
                    <a:p>
                      <a:r>
                        <a:rPr lang="en-US"/>
                        <a:t>CO</a:t>
                      </a:r>
                      <a:r>
                        <a:rPr lang="en-US" baseline="-25000"/>
                        <a:t>3</a:t>
                      </a:r>
                      <a:r>
                        <a:rPr lang="en-US" baseline="30000"/>
                        <a:t>2-</a:t>
                      </a:r>
                    </a:p>
                  </a:txBody>
                  <a:tcPr/>
                </a:tc>
                <a:tc>
                  <a:txBody>
                    <a:bodyPr/>
                    <a:lstStyle/>
                    <a:p>
                      <a:r>
                        <a:rPr lang="en-US"/>
                        <a:t>60</a:t>
                      </a:r>
                    </a:p>
                  </a:txBody>
                  <a:tcPr/>
                </a:tc>
                <a:tc>
                  <a:txBody>
                    <a:bodyPr/>
                    <a:lstStyle/>
                    <a:p>
                      <a:r>
                        <a:rPr lang="en-US"/>
                        <a:t>30</a:t>
                      </a:r>
                    </a:p>
                  </a:txBody>
                  <a:tcPr/>
                </a:tc>
                <a:tc>
                  <a:txBody>
                    <a:bodyPr/>
                    <a:lstStyle/>
                    <a:p>
                      <a:r>
                        <a:rPr lang="en-US" dirty="0"/>
                        <a:t>100/ 60</a:t>
                      </a:r>
                    </a:p>
                  </a:txBody>
                  <a:tcPr/>
                </a:tc>
                <a:extLst>
                  <a:ext uri="{0D108BD9-81ED-4DB2-BD59-A6C34878D82A}">
                    <a16:rowId xmlns="" xmlns:a16="http://schemas.microsoft.com/office/drawing/2014/main" val="10015"/>
                  </a:ext>
                </a:extLst>
              </a:tr>
            </a:tbl>
          </a:graphicData>
        </a:graphic>
      </p:graphicFrame>
    </p:spTree>
    <p:extLst>
      <p:ext uri="{BB962C8B-B14F-4D97-AF65-F5344CB8AC3E}">
        <p14:creationId xmlns:p14="http://schemas.microsoft.com/office/powerpoint/2010/main" val="25866435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24073339"/>
              </p:ext>
            </p:extLst>
          </p:nvPr>
        </p:nvGraphicFramePr>
        <p:xfrm>
          <a:off x="381000" y="381000"/>
          <a:ext cx="8382000" cy="2225040"/>
        </p:xfrm>
        <a:graphic>
          <a:graphicData uri="http://schemas.openxmlformats.org/drawingml/2006/table">
            <a:tbl>
              <a:tblPr firstRow="1" bandRow="1">
                <a:tableStyleId>{5C22544A-7EE6-4342-B048-85BDC9FD1C3A}</a:tableStyleId>
              </a:tblPr>
              <a:tblGrid>
                <a:gridCol w="1524000">
                  <a:extLst>
                    <a:ext uri="{9D8B030D-6E8A-4147-A177-3AD203B41FA5}">
                      <a16:colId xmlns="" xmlns:a16="http://schemas.microsoft.com/office/drawing/2014/main" val="20000"/>
                    </a:ext>
                  </a:extLst>
                </a:gridCol>
                <a:gridCol w="1600200">
                  <a:extLst>
                    <a:ext uri="{9D8B030D-6E8A-4147-A177-3AD203B41FA5}">
                      <a16:colId xmlns="" xmlns:a16="http://schemas.microsoft.com/office/drawing/2014/main" val="20001"/>
                    </a:ext>
                  </a:extLst>
                </a:gridCol>
                <a:gridCol w="2438400">
                  <a:extLst>
                    <a:ext uri="{9D8B030D-6E8A-4147-A177-3AD203B41FA5}">
                      <a16:colId xmlns="" xmlns:a16="http://schemas.microsoft.com/office/drawing/2014/main" val="20002"/>
                    </a:ext>
                  </a:extLst>
                </a:gridCol>
                <a:gridCol w="2819400">
                  <a:extLst>
                    <a:ext uri="{9D8B030D-6E8A-4147-A177-3AD203B41FA5}">
                      <a16:colId xmlns="" xmlns:a16="http://schemas.microsoft.com/office/drawing/2014/main" val="20003"/>
                    </a:ext>
                  </a:extLst>
                </a:gridCol>
              </a:tblGrid>
              <a:tr h="370840">
                <a:tc>
                  <a:txBody>
                    <a:bodyPr/>
                    <a:lstStyle/>
                    <a:p>
                      <a:r>
                        <a:rPr lang="en-US"/>
                        <a:t>Salt</a:t>
                      </a:r>
                    </a:p>
                  </a:txBody>
                  <a:tcPr/>
                </a:tc>
                <a:tc>
                  <a:txBody>
                    <a:bodyPr/>
                    <a:lstStyle/>
                    <a:p>
                      <a:r>
                        <a:rPr lang="en-US"/>
                        <a:t>Molar Mass</a:t>
                      </a:r>
                    </a:p>
                  </a:txBody>
                  <a:tcPr/>
                </a:tc>
                <a:tc>
                  <a:txBody>
                    <a:bodyPr/>
                    <a:lstStyle/>
                    <a:p>
                      <a:r>
                        <a:rPr lang="en-US"/>
                        <a:t>Chemical Equivalent</a:t>
                      </a:r>
                    </a:p>
                  </a:txBody>
                  <a:tcPr/>
                </a:tc>
                <a:tc>
                  <a:txBody>
                    <a:bodyPr/>
                    <a:lstStyle/>
                    <a:p>
                      <a:r>
                        <a:rPr lang="en-US"/>
                        <a:t>Multiplication Factor</a:t>
                      </a:r>
                    </a:p>
                  </a:txBody>
                  <a:tcPr/>
                </a:tc>
                <a:extLst>
                  <a:ext uri="{0D108BD9-81ED-4DB2-BD59-A6C34878D82A}">
                    <a16:rowId xmlns="" xmlns:a16="http://schemas.microsoft.com/office/drawing/2014/main" val="10000"/>
                  </a:ext>
                </a:extLst>
              </a:tr>
              <a:tr h="370840">
                <a:tc>
                  <a:txBody>
                    <a:bodyPr/>
                    <a:lstStyle/>
                    <a:p>
                      <a:r>
                        <a:rPr lang="en-US"/>
                        <a:t>NaAlO</a:t>
                      </a:r>
                      <a:r>
                        <a:rPr lang="en-US" baseline="-25000"/>
                        <a:t>2</a:t>
                      </a:r>
                    </a:p>
                  </a:txBody>
                  <a:tcPr/>
                </a:tc>
                <a:tc>
                  <a:txBody>
                    <a:bodyPr/>
                    <a:lstStyle/>
                    <a:p>
                      <a:r>
                        <a:rPr lang="en-US"/>
                        <a:t>82</a:t>
                      </a:r>
                    </a:p>
                  </a:txBody>
                  <a:tcPr/>
                </a:tc>
                <a:tc>
                  <a:txBody>
                    <a:bodyPr/>
                    <a:lstStyle/>
                    <a:p>
                      <a:r>
                        <a:rPr lang="en-US"/>
                        <a:t>82</a:t>
                      </a:r>
                    </a:p>
                  </a:txBody>
                  <a:tcPr/>
                </a:tc>
                <a:tc>
                  <a:txBody>
                    <a:bodyPr/>
                    <a:lstStyle/>
                    <a:p>
                      <a:r>
                        <a:rPr lang="en-US"/>
                        <a:t>100/ 164</a:t>
                      </a:r>
                    </a:p>
                  </a:txBody>
                  <a:tcPr/>
                </a:tc>
                <a:extLst>
                  <a:ext uri="{0D108BD9-81ED-4DB2-BD59-A6C34878D82A}">
                    <a16:rowId xmlns="" xmlns:a16="http://schemas.microsoft.com/office/drawing/2014/main" val="10001"/>
                  </a:ext>
                </a:extLst>
              </a:tr>
              <a:tr h="370840">
                <a:tc>
                  <a:txBody>
                    <a:bodyPr/>
                    <a:lstStyle/>
                    <a:p>
                      <a:r>
                        <a:rPr lang="en-US"/>
                        <a:t>Al</a:t>
                      </a:r>
                      <a:r>
                        <a:rPr lang="en-US" baseline="-25000"/>
                        <a:t>2</a:t>
                      </a:r>
                      <a:r>
                        <a:rPr lang="en-US"/>
                        <a:t>(SO</a:t>
                      </a:r>
                      <a:r>
                        <a:rPr lang="en-US" baseline="-25000"/>
                        <a:t>4</a:t>
                      </a:r>
                      <a:r>
                        <a:rPr lang="en-US"/>
                        <a:t>)</a:t>
                      </a:r>
                      <a:r>
                        <a:rPr lang="en-US" baseline="-25000"/>
                        <a:t>3</a:t>
                      </a:r>
                    </a:p>
                  </a:txBody>
                  <a:tcPr/>
                </a:tc>
                <a:tc>
                  <a:txBody>
                    <a:bodyPr/>
                    <a:lstStyle/>
                    <a:p>
                      <a:r>
                        <a:rPr lang="en-US"/>
                        <a:t>342</a:t>
                      </a:r>
                    </a:p>
                  </a:txBody>
                  <a:tcPr/>
                </a:tc>
                <a:tc>
                  <a:txBody>
                    <a:bodyPr/>
                    <a:lstStyle/>
                    <a:p>
                      <a:r>
                        <a:rPr lang="en-US"/>
                        <a:t>57</a:t>
                      </a:r>
                    </a:p>
                  </a:txBody>
                  <a:tcPr/>
                </a:tc>
                <a:tc>
                  <a:txBody>
                    <a:bodyPr/>
                    <a:lstStyle/>
                    <a:p>
                      <a:r>
                        <a:rPr lang="en-US"/>
                        <a:t>100/ 114</a:t>
                      </a:r>
                    </a:p>
                  </a:txBody>
                  <a:tcPr/>
                </a:tc>
                <a:extLst>
                  <a:ext uri="{0D108BD9-81ED-4DB2-BD59-A6C34878D82A}">
                    <a16:rowId xmlns="" xmlns:a16="http://schemas.microsoft.com/office/drawing/2014/main" val="10002"/>
                  </a:ext>
                </a:extLst>
              </a:tr>
              <a:tr h="370840">
                <a:tc>
                  <a:txBody>
                    <a:bodyPr/>
                    <a:lstStyle/>
                    <a:p>
                      <a:r>
                        <a:rPr lang="en-US"/>
                        <a:t>FeSO</a:t>
                      </a:r>
                      <a:r>
                        <a:rPr lang="en-US" baseline="-25000"/>
                        <a:t>4</a:t>
                      </a:r>
                      <a:r>
                        <a:rPr lang="en-US"/>
                        <a:t>.7H</a:t>
                      </a:r>
                      <a:r>
                        <a:rPr lang="en-US" baseline="-25000"/>
                        <a:t>2</a:t>
                      </a:r>
                      <a:r>
                        <a:rPr lang="en-US"/>
                        <a:t>O</a:t>
                      </a:r>
                    </a:p>
                  </a:txBody>
                  <a:tcPr/>
                </a:tc>
                <a:tc>
                  <a:txBody>
                    <a:bodyPr/>
                    <a:lstStyle/>
                    <a:p>
                      <a:r>
                        <a:rPr lang="en-US"/>
                        <a:t>278</a:t>
                      </a:r>
                    </a:p>
                  </a:txBody>
                  <a:tcPr/>
                </a:tc>
                <a:tc>
                  <a:txBody>
                    <a:bodyPr/>
                    <a:lstStyle/>
                    <a:p>
                      <a:r>
                        <a:rPr lang="en-US"/>
                        <a:t>139</a:t>
                      </a:r>
                    </a:p>
                  </a:txBody>
                  <a:tcPr/>
                </a:tc>
                <a:tc>
                  <a:txBody>
                    <a:bodyPr/>
                    <a:lstStyle/>
                    <a:p>
                      <a:r>
                        <a:rPr lang="en-US"/>
                        <a:t>100/ 278</a:t>
                      </a:r>
                    </a:p>
                  </a:txBody>
                  <a:tcPr/>
                </a:tc>
                <a:extLst>
                  <a:ext uri="{0D108BD9-81ED-4DB2-BD59-A6C34878D82A}">
                    <a16:rowId xmlns="" xmlns:a16="http://schemas.microsoft.com/office/drawing/2014/main" val="10003"/>
                  </a:ext>
                </a:extLst>
              </a:tr>
              <a:tr h="370840">
                <a:tc>
                  <a:txBody>
                    <a:bodyPr/>
                    <a:lstStyle/>
                    <a:p>
                      <a:r>
                        <a:rPr lang="en-US"/>
                        <a:t>H</a:t>
                      </a:r>
                      <a:r>
                        <a:rPr lang="en-US" baseline="30000"/>
                        <a:t>+</a:t>
                      </a:r>
                    </a:p>
                  </a:txBody>
                  <a:tcPr/>
                </a:tc>
                <a:tc>
                  <a:txBody>
                    <a:bodyPr/>
                    <a:lstStyle/>
                    <a:p>
                      <a:r>
                        <a:rPr lang="en-US"/>
                        <a:t>1</a:t>
                      </a:r>
                    </a:p>
                  </a:txBody>
                  <a:tcPr/>
                </a:tc>
                <a:tc>
                  <a:txBody>
                    <a:bodyPr/>
                    <a:lstStyle/>
                    <a:p>
                      <a:r>
                        <a:rPr lang="en-US"/>
                        <a:t>1</a:t>
                      </a:r>
                    </a:p>
                  </a:txBody>
                  <a:tcPr/>
                </a:tc>
                <a:tc>
                  <a:txBody>
                    <a:bodyPr/>
                    <a:lstStyle/>
                    <a:p>
                      <a:r>
                        <a:rPr lang="en-US"/>
                        <a:t>100/ 2</a:t>
                      </a:r>
                    </a:p>
                  </a:txBody>
                  <a:tcPr/>
                </a:tc>
                <a:extLst>
                  <a:ext uri="{0D108BD9-81ED-4DB2-BD59-A6C34878D82A}">
                    <a16:rowId xmlns="" xmlns:a16="http://schemas.microsoft.com/office/drawing/2014/main" val="10004"/>
                  </a:ext>
                </a:extLst>
              </a:tr>
              <a:tr h="370840">
                <a:tc>
                  <a:txBody>
                    <a:bodyPr/>
                    <a:lstStyle/>
                    <a:p>
                      <a:r>
                        <a:rPr lang="en-US"/>
                        <a:t>HCl</a:t>
                      </a:r>
                    </a:p>
                  </a:txBody>
                  <a:tcPr/>
                </a:tc>
                <a:tc>
                  <a:txBody>
                    <a:bodyPr/>
                    <a:lstStyle/>
                    <a:p>
                      <a:r>
                        <a:rPr lang="en-US"/>
                        <a:t>36.5</a:t>
                      </a:r>
                    </a:p>
                  </a:txBody>
                  <a:tcPr/>
                </a:tc>
                <a:tc>
                  <a:txBody>
                    <a:bodyPr/>
                    <a:lstStyle/>
                    <a:p>
                      <a:r>
                        <a:rPr lang="en-US"/>
                        <a:t>36.5</a:t>
                      </a:r>
                    </a:p>
                  </a:txBody>
                  <a:tcPr/>
                </a:tc>
                <a:tc>
                  <a:txBody>
                    <a:bodyPr/>
                    <a:lstStyle/>
                    <a:p>
                      <a:r>
                        <a:rPr lang="en-US"/>
                        <a:t>100/ 73</a:t>
                      </a:r>
                    </a:p>
                  </a:txBody>
                  <a:tcPr/>
                </a:tc>
                <a:extLst>
                  <a:ext uri="{0D108BD9-81ED-4DB2-BD59-A6C34878D82A}">
                    <a16:rowId xmlns="" xmlns:a16="http://schemas.microsoft.com/office/drawing/2014/main" val="10005"/>
                  </a:ext>
                </a:extLst>
              </a:tr>
            </a:tbl>
          </a:graphicData>
        </a:graphic>
      </p:graphicFrame>
      <p:sp>
        <p:nvSpPr>
          <p:cNvPr id="5" name="Rectangle 4"/>
          <p:cNvSpPr/>
          <p:nvPr/>
        </p:nvSpPr>
        <p:spPr>
          <a:xfrm>
            <a:off x="457200" y="2931855"/>
            <a:ext cx="8305800" cy="3046988"/>
          </a:xfrm>
          <a:prstGeom prst="rect">
            <a:avLst/>
          </a:prstGeom>
        </p:spPr>
        <p:txBody>
          <a:bodyPr wrap="square">
            <a:spAutoFit/>
          </a:bodyPr>
          <a:lstStyle/>
          <a:p>
            <a:pPr algn="just"/>
            <a:r>
              <a:rPr lang="en-US" sz="3200"/>
              <a:t>The method of calculating degree of hardness is  given by the following formula</a:t>
            </a:r>
          </a:p>
          <a:p>
            <a:pPr algn="just"/>
            <a:r>
              <a:rPr lang="en-US" sz="3200"/>
              <a:t>•</a:t>
            </a:r>
            <a:r>
              <a:rPr lang="en-US" sz="3200" b="1">
                <a:solidFill>
                  <a:srgbClr val="FF0000"/>
                </a:solidFill>
              </a:rPr>
              <a:t>Hardness causing salt in terms of equivalent of CaCO</a:t>
            </a:r>
            <a:r>
              <a:rPr lang="en-US" sz="3200" b="1" baseline="-25000">
                <a:solidFill>
                  <a:srgbClr val="FF0000"/>
                </a:solidFill>
              </a:rPr>
              <a:t>3</a:t>
            </a:r>
            <a:r>
              <a:rPr lang="en-US" sz="3200" b="1">
                <a:solidFill>
                  <a:srgbClr val="FF0000"/>
                </a:solidFill>
              </a:rPr>
              <a:t>=  (Amount (</a:t>
            </a:r>
            <a:r>
              <a:rPr lang="en-US" sz="3200" b="1">
                <a:solidFill>
                  <a:srgbClr val="00B0F0"/>
                </a:solidFill>
              </a:rPr>
              <a:t>Mass</a:t>
            </a:r>
            <a:r>
              <a:rPr lang="en-US" sz="3200" b="1">
                <a:solidFill>
                  <a:srgbClr val="FF0000"/>
                </a:solidFill>
              </a:rPr>
              <a:t>) of the hardness causing salt x 100)/ Molecular weight of hardness causing salt </a:t>
            </a:r>
          </a:p>
        </p:txBody>
      </p:sp>
    </p:spTree>
    <p:extLst>
      <p:ext uri="{BB962C8B-B14F-4D97-AF65-F5344CB8AC3E}">
        <p14:creationId xmlns:p14="http://schemas.microsoft.com/office/powerpoint/2010/main" val="39773722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533400"/>
            <a:ext cx="8458200" cy="4031873"/>
          </a:xfrm>
          <a:prstGeom prst="rect">
            <a:avLst/>
          </a:prstGeom>
        </p:spPr>
        <p:txBody>
          <a:bodyPr wrap="square">
            <a:spAutoFit/>
          </a:bodyPr>
          <a:lstStyle/>
          <a:p>
            <a:pPr algn="just"/>
            <a:r>
              <a:rPr lang="en-US" sz="3200" b="1"/>
              <a:t>UNITS OF HARDNESS: </a:t>
            </a:r>
          </a:p>
          <a:p>
            <a:pPr algn="just"/>
            <a:r>
              <a:rPr lang="en-US" sz="3200"/>
              <a:t>The 5 different units in which the hardness of water is expressed as given below-</a:t>
            </a:r>
          </a:p>
          <a:p>
            <a:pPr algn="just"/>
            <a:r>
              <a:rPr lang="en-US" sz="3200"/>
              <a:t> (1) </a:t>
            </a:r>
            <a:r>
              <a:rPr lang="en-US" sz="3200">
                <a:solidFill>
                  <a:srgbClr val="FF0000"/>
                </a:solidFill>
              </a:rPr>
              <a:t>Parts per million (PPM)</a:t>
            </a:r>
            <a:r>
              <a:rPr lang="en-US" sz="3200"/>
              <a:t>: PPM is the number of parts of CaCO</a:t>
            </a:r>
            <a:r>
              <a:rPr lang="en-US" sz="3200" baseline="-25000"/>
              <a:t>3</a:t>
            </a:r>
            <a:r>
              <a:rPr lang="en-US" sz="3200"/>
              <a:t> equivalent hardness per 10</a:t>
            </a:r>
            <a:r>
              <a:rPr lang="en-US" sz="3200" baseline="30000"/>
              <a:t>6</a:t>
            </a:r>
            <a:r>
              <a:rPr lang="en-US" sz="3200"/>
              <a:t> parts of water. </a:t>
            </a:r>
          </a:p>
          <a:p>
            <a:pPr algn="just"/>
            <a:r>
              <a:rPr lang="en-US" sz="3200"/>
              <a:t>i.e., 1 PPM = 1 part of CaCO</a:t>
            </a:r>
            <a:r>
              <a:rPr lang="en-US" sz="3200" baseline="-25000"/>
              <a:t>3</a:t>
            </a:r>
            <a:r>
              <a:rPr lang="en-US" sz="3200"/>
              <a:t> equivalent hardness in 10</a:t>
            </a:r>
            <a:r>
              <a:rPr lang="en-US" sz="3200" baseline="30000"/>
              <a:t>6</a:t>
            </a:r>
            <a:r>
              <a:rPr lang="en-US" sz="3200"/>
              <a:t> parts of water.</a:t>
            </a:r>
          </a:p>
        </p:txBody>
      </p:sp>
    </p:spTree>
    <p:extLst>
      <p:ext uri="{BB962C8B-B14F-4D97-AF65-F5344CB8AC3E}">
        <p14:creationId xmlns:p14="http://schemas.microsoft.com/office/powerpoint/2010/main" val="26770287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533400"/>
            <a:ext cx="7924800" cy="5755422"/>
          </a:xfrm>
          <a:prstGeom prst="rect">
            <a:avLst/>
          </a:prstGeom>
        </p:spPr>
        <p:txBody>
          <a:bodyPr wrap="square" lIns="91440" tIns="45720" rIns="91440" bIns="45720" anchor="t">
            <a:spAutoFit/>
          </a:bodyPr>
          <a:lstStyle/>
          <a:p>
            <a:r>
              <a:rPr lang="en-US" sz="3200" b="1"/>
              <a:t>Introduction</a:t>
            </a:r>
          </a:p>
          <a:p>
            <a:pPr algn="ctr"/>
            <a:endParaRPr lang="en-US" sz="2400" b="1"/>
          </a:p>
          <a:p>
            <a:pPr algn="just"/>
            <a:r>
              <a:rPr lang="en-US" sz="2400" b="1"/>
              <a:t>1). Like air, water is one of the few basic materials which is of prime importance for the preservation of life on this earth. </a:t>
            </a:r>
          </a:p>
          <a:p>
            <a:pPr algn="just"/>
            <a:endParaRPr lang="en-US" sz="2400" b="1">
              <a:cs typeface="Calibri"/>
            </a:endParaRPr>
          </a:p>
          <a:p>
            <a:pPr algn="just"/>
            <a:r>
              <a:rPr lang="en-US" sz="2400" b="1"/>
              <a:t>2). All are aware of the uses of water for drinking, cooking, cooking, bathing &amp; for farming etc. </a:t>
            </a:r>
            <a:endParaRPr lang="en-US" sz="2400" b="1">
              <a:cs typeface="Calibri"/>
            </a:endParaRPr>
          </a:p>
          <a:p>
            <a:pPr algn="just"/>
            <a:endParaRPr lang="en-US" sz="2400" b="1"/>
          </a:p>
          <a:p>
            <a:pPr algn="just"/>
            <a:r>
              <a:rPr lang="en-US" sz="2400" b="1"/>
              <a:t>3). But few know the importance of water as an engineering material. </a:t>
            </a:r>
            <a:endParaRPr lang="en-US" sz="2400" b="1">
              <a:cs typeface="Calibri"/>
            </a:endParaRPr>
          </a:p>
          <a:p>
            <a:pPr algn="just"/>
            <a:endParaRPr lang="en-US" sz="2400" b="1"/>
          </a:p>
          <a:p>
            <a:pPr algn="just"/>
            <a:r>
              <a:rPr lang="en-US" sz="2400" b="1"/>
              <a:t>4). </a:t>
            </a:r>
            <a:r>
              <a:rPr lang="en-US" sz="2400" b="1">
                <a:solidFill>
                  <a:srgbClr val="7030A0"/>
                </a:solidFill>
              </a:rPr>
              <a:t>As an engineering material water is used for producing steam, in boilers to generate hydro-electric power, furnishing steam for engines, for construction of concrete structures for manufacturing purposes &amp; as a solvent in chemical process.</a:t>
            </a:r>
            <a:endParaRPr lang="en-US" sz="2400" b="1">
              <a:solidFill>
                <a:srgbClr val="7030A0"/>
              </a:solidFill>
              <a:cs typeface="Calibri"/>
            </a:endParaRPr>
          </a:p>
        </p:txBody>
      </p:sp>
    </p:spTree>
    <p:extLst>
      <p:ext uri="{BB962C8B-B14F-4D97-AF65-F5344CB8AC3E}">
        <p14:creationId xmlns:p14="http://schemas.microsoft.com/office/powerpoint/2010/main" val="3195499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457200"/>
            <a:ext cx="8382000" cy="4647426"/>
          </a:xfrm>
          <a:prstGeom prst="rect">
            <a:avLst/>
          </a:prstGeom>
        </p:spPr>
        <p:txBody>
          <a:bodyPr wrap="square">
            <a:spAutoFit/>
          </a:bodyPr>
          <a:lstStyle/>
          <a:p>
            <a:pPr algn="just"/>
            <a:r>
              <a:rPr lang="en-US" sz="3200"/>
              <a:t>(2) </a:t>
            </a:r>
            <a:r>
              <a:rPr lang="en-US" sz="3200">
                <a:solidFill>
                  <a:srgbClr val="FF0000"/>
                </a:solidFill>
              </a:rPr>
              <a:t>Milli grams Per Litre (mg/litre):</a:t>
            </a:r>
            <a:r>
              <a:rPr lang="en-US" sz="3200"/>
              <a:t> mg/L is the number of milligrams of CaCO</a:t>
            </a:r>
            <a:r>
              <a:rPr lang="en-US" sz="3200" baseline="-25000"/>
              <a:t>3</a:t>
            </a:r>
            <a:r>
              <a:rPr lang="en-US" sz="3200"/>
              <a:t> equivalent hardness present per litre of water.</a:t>
            </a:r>
          </a:p>
          <a:p>
            <a:pPr algn="just"/>
            <a:r>
              <a:rPr lang="en-US" sz="2800"/>
              <a:t>i.e., 1 mg/L = 1 mg of CaCO</a:t>
            </a:r>
            <a:r>
              <a:rPr lang="en-US" sz="2800" baseline="-25000"/>
              <a:t>3</a:t>
            </a:r>
            <a:r>
              <a:rPr lang="en-US" sz="2800"/>
              <a:t> equivalent hardness in 1L of water. </a:t>
            </a:r>
          </a:p>
          <a:p>
            <a:pPr algn="just"/>
            <a:r>
              <a:rPr lang="en-US" sz="2800"/>
              <a:t>But 1 L water weighs = 1 kg of water</a:t>
            </a:r>
          </a:p>
          <a:p>
            <a:pPr algn="just"/>
            <a:r>
              <a:rPr lang="en-US" sz="2800"/>
              <a:t>1 kg = 1000 </a:t>
            </a:r>
            <a:r>
              <a:rPr lang="en-US" sz="2800" err="1"/>
              <a:t>gms</a:t>
            </a:r>
            <a:r>
              <a:rPr lang="en-US" sz="2800"/>
              <a:t> = 1000 x 1000 mg = 10</a:t>
            </a:r>
            <a:r>
              <a:rPr lang="en-US" sz="2800" baseline="30000"/>
              <a:t>6</a:t>
            </a:r>
            <a:r>
              <a:rPr lang="en-US" sz="2800"/>
              <a:t> mg </a:t>
            </a:r>
          </a:p>
          <a:p>
            <a:pPr algn="just"/>
            <a:r>
              <a:rPr lang="en-US" sz="2800"/>
              <a:t>∴ 1 mg/L = 1mg of CaCO</a:t>
            </a:r>
            <a:r>
              <a:rPr lang="en-US" sz="2800" baseline="-25000"/>
              <a:t>3</a:t>
            </a:r>
            <a:r>
              <a:rPr lang="en-US" sz="2800"/>
              <a:t> equivalent per 10</a:t>
            </a:r>
            <a:r>
              <a:rPr lang="en-US" sz="2800" baseline="30000"/>
              <a:t>6 </a:t>
            </a:r>
            <a:r>
              <a:rPr lang="en-US" sz="2800"/>
              <a:t>mg of water </a:t>
            </a:r>
          </a:p>
          <a:p>
            <a:pPr algn="just"/>
            <a:r>
              <a:rPr lang="en-US" sz="2800"/>
              <a:t>= 1 part of CaCO</a:t>
            </a:r>
            <a:r>
              <a:rPr lang="en-US" sz="2800" baseline="-25000"/>
              <a:t>3</a:t>
            </a:r>
            <a:r>
              <a:rPr lang="en-US" sz="2800"/>
              <a:t> equivalent per 10</a:t>
            </a:r>
            <a:r>
              <a:rPr lang="en-US" sz="2800" baseline="30000"/>
              <a:t>6</a:t>
            </a:r>
            <a:r>
              <a:rPr lang="en-US" sz="2800"/>
              <a:t> parts of water </a:t>
            </a:r>
          </a:p>
          <a:p>
            <a:pPr algn="just"/>
            <a:r>
              <a:rPr lang="en-US" sz="3200">
                <a:solidFill>
                  <a:srgbClr val="FF0000"/>
                </a:solidFill>
              </a:rPr>
              <a:t>∴ 1 mg/L = 1 ppm</a:t>
            </a:r>
          </a:p>
        </p:txBody>
      </p:sp>
    </p:spTree>
    <p:extLst>
      <p:ext uri="{BB962C8B-B14F-4D97-AF65-F5344CB8AC3E}">
        <p14:creationId xmlns:p14="http://schemas.microsoft.com/office/powerpoint/2010/main" val="18822456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503872"/>
            <a:ext cx="8305800" cy="5016758"/>
          </a:xfrm>
          <a:prstGeom prst="rect">
            <a:avLst/>
          </a:prstGeom>
        </p:spPr>
        <p:txBody>
          <a:bodyPr wrap="square">
            <a:spAutoFit/>
          </a:bodyPr>
          <a:lstStyle/>
          <a:p>
            <a:pPr algn="just"/>
            <a:r>
              <a:rPr lang="en-US" sz="3200"/>
              <a:t>(3) </a:t>
            </a:r>
            <a:r>
              <a:rPr lang="en-US" sz="3200">
                <a:solidFill>
                  <a:srgbClr val="FF0000"/>
                </a:solidFill>
              </a:rPr>
              <a:t>Degree Of Clarke (</a:t>
            </a:r>
            <a:r>
              <a:rPr lang="en-US" sz="3200" baseline="30000" err="1">
                <a:solidFill>
                  <a:srgbClr val="FF0000"/>
                </a:solidFill>
              </a:rPr>
              <a:t>o</a:t>
            </a:r>
            <a:r>
              <a:rPr lang="en-US" sz="3200" err="1">
                <a:solidFill>
                  <a:srgbClr val="FF0000"/>
                </a:solidFill>
              </a:rPr>
              <a:t>Cl</a:t>
            </a:r>
            <a:r>
              <a:rPr lang="en-US" sz="3200">
                <a:solidFill>
                  <a:srgbClr val="FF0000"/>
                </a:solidFill>
              </a:rPr>
              <a:t>):</a:t>
            </a:r>
            <a:r>
              <a:rPr lang="en-US" sz="3200"/>
              <a:t> It is number of grains (1/7000 </a:t>
            </a:r>
            <a:r>
              <a:rPr lang="en-US" sz="3200" err="1"/>
              <a:t>lb</a:t>
            </a:r>
            <a:r>
              <a:rPr lang="en-US" sz="3200"/>
              <a:t>) of CaCO</a:t>
            </a:r>
            <a:r>
              <a:rPr lang="en-US" sz="3200" baseline="-25000"/>
              <a:t>3</a:t>
            </a:r>
            <a:r>
              <a:rPr lang="en-US" sz="3200"/>
              <a:t> equivalent hardness per gallon (10 </a:t>
            </a:r>
            <a:r>
              <a:rPr lang="en-US" sz="3200" err="1"/>
              <a:t>lb</a:t>
            </a:r>
            <a:r>
              <a:rPr lang="en-US" sz="3200"/>
              <a:t>) of water. </a:t>
            </a:r>
          </a:p>
          <a:p>
            <a:pPr algn="just"/>
            <a:r>
              <a:rPr lang="en-US" sz="3200"/>
              <a:t>(or) It is defined as the number of parts of CaCO</a:t>
            </a:r>
            <a:r>
              <a:rPr lang="en-US" sz="3200" baseline="-25000"/>
              <a:t>3</a:t>
            </a:r>
            <a:r>
              <a:rPr lang="en-US" sz="3200"/>
              <a:t> equivalent hardness per 70,000 parts of water. </a:t>
            </a:r>
          </a:p>
          <a:p>
            <a:pPr algn="just"/>
            <a:r>
              <a:rPr lang="en-US" sz="3200"/>
              <a:t>∴ 1 </a:t>
            </a:r>
            <a:r>
              <a:rPr lang="en-US" sz="3200" baseline="30000" err="1"/>
              <a:t>o</a:t>
            </a:r>
            <a:r>
              <a:rPr lang="en-US" sz="3200" err="1"/>
              <a:t>Cl</a:t>
            </a:r>
            <a:r>
              <a:rPr lang="en-US" sz="3200"/>
              <a:t> = 1 grain of CaCO</a:t>
            </a:r>
            <a:r>
              <a:rPr lang="en-US" sz="3200" baseline="-25000"/>
              <a:t>3</a:t>
            </a:r>
            <a:r>
              <a:rPr lang="en-US" sz="3200"/>
              <a:t> eq. hardness per gallon of water. </a:t>
            </a:r>
          </a:p>
          <a:p>
            <a:pPr algn="just"/>
            <a:r>
              <a:rPr lang="en-US" sz="3200"/>
              <a:t>(or) 1 </a:t>
            </a:r>
            <a:r>
              <a:rPr lang="en-US" sz="3200" baseline="30000" err="1"/>
              <a:t>o</a:t>
            </a:r>
            <a:r>
              <a:rPr lang="en-US" sz="3200" err="1"/>
              <a:t>Cl</a:t>
            </a:r>
            <a:r>
              <a:rPr lang="en-US" sz="3200"/>
              <a:t> = 1 part of CaCO</a:t>
            </a:r>
            <a:r>
              <a:rPr lang="en-US" sz="3200" baseline="-25000"/>
              <a:t>3</a:t>
            </a:r>
            <a:r>
              <a:rPr lang="en-US" sz="3200"/>
              <a:t> eq. hardness per 70,000 parts of water </a:t>
            </a:r>
          </a:p>
          <a:p>
            <a:pPr algn="just"/>
            <a:r>
              <a:rPr lang="en-US" sz="3200">
                <a:solidFill>
                  <a:srgbClr val="FF0000"/>
                </a:solidFill>
              </a:rPr>
              <a:t>∴ 1 ppm = 0.07 </a:t>
            </a:r>
            <a:r>
              <a:rPr lang="en-US" sz="3200" baseline="30000" err="1">
                <a:solidFill>
                  <a:srgbClr val="FF0000"/>
                </a:solidFill>
              </a:rPr>
              <a:t>o</a:t>
            </a:r>
            <a:r>
              <a:rPr lang="en-US" sz="3200" err="1">
                <a:solidFill>
                  <a:srgbClr val="FF0000"/>
                </a:solidFill>
              </a:rPr>
              <a:t>Cl</a:t>
            </a:r>
            <a:r>
              <a:rPr lang="en-US" sz="3200">
                <a:solidFill>
                  <a:srgbClr val="FF0000"/>
                </a:solidFill>
              </a:rPr>
              <a:t> </a:t>
            </a:r>
          </a:p>
        </p:txBody>
      </p:sp>
    </p:spTree>
    <p:extLst>
      <p:ext uri="{BB962C8B-B14F-4D97-AF65-F5344CB8AC3E}">
        <p14:creationId xmlns:p14="http://schemas.microsoft.com/office/powerpoint/2010/main" val="32131626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457200"/>
            <a:ext cx="8305800" cy="5693866"/>
          </a:xfrm>
          <a:prstGeom prst="rect">
            <a:avLst/>
          </a:prstGeom>
        </p:spPr>
        <p:txBody>
          <a:bodyPr wrap="square">
            <a:spAutoFit/>
          </a:bodyPr>
          <a:lstStyle/>
          <a:p>
            <a:pPr algn="just"/>
            <a:r>
              <a:rPr lang="en-US" sz="3200"/>
              <a:t>(4) </a:t>
            </a:r>
            <a:r>
              <a:rPr lang="en-US" sz="3200">
                <a:solidFill>
                  <a:srgbClr val="FF0000"/>
                </a:solidFill>
              </a:rPr>
              <a:t>Degree Of French (</a:t>
            </a:r>
            <a:r>
              <a:rPr lang="en-US" sz="3200" baseline="30000" err="1">
                <a:solidFill>
                  <a:srgbClr val="FF0000"/>
                </a:solidFill>
              </a:rPr>
              <a:t>o</a:t>
            </a:r>
            <a:r>
              <a:rPr lang="en-US" sz="3200" err="1">
                <a:solidFill>
                  <a:srgbClr val="FF0000"/>
                </a:solidFill>
              </a:rPr>
              <a:t>Fr</a:t>
            </a:r>
            <a:r>
              <a:rPr lang="en-US" sz="3200">
                <a:solidFill>
                  <a:srgbClr val="FF0000"/>
                </a:solidFill>
              </a:rPr>
              <a:t>):</a:t>
            </a:r>
            <a:r>
              <a:rPr lang="en-US" sz="3200"/>
              <a:t> It is the number of parts of CaCO</a:t>
            </a:r>
            <a:r>
              <a:rPr lang="en-US" sz="3200" baseline="-25000"/>
              <a:t>3</a:t>
            </a:r>
            <a:r>
              <a:rPr lang="en-US" sz="3200"/>
              <a:t> equivalent hardness per 10</a:t>
            </a:r>
            <a:r>
              <a:rPr lang="en-US" sz="3200" baseline="30000"/>
              <a:t>5</a:t>
            </a:r>
            <a:r>
              <a:rPr lang="en-US" sz="3200"/>
              <a:t> parts of water. </a:t>
            </a:r>
          </a:p>
          <a:p>
            <a:pPr algn="just"/>
            <a:r>
              <a:rPr lang="en-US" sz="3200"/>
              <a:t>1 </a:t>
            </a:r>
            <a:r>
              <a:rPr lang="en-US" sz="3200" baseline="30000" err="1"/>
              <a:t>o</a:t>
            </a:r>
            <a:r>
              <a:rPr lang="en-US" sz="3200" err="1"/>
              <a:t>Fr</a:t>
            </a:r>
            <a:r>
              <a:rPr lang="en-US" sz="3200"/>
              <a:t> = 1 part of CaCO</a:t>
            </a:r>
            <a:r>
              <a:rPr lang="en-US" sz="3200" baseline="-25000"/>
              <a:t>3</a:t>
            </a:r>
            <a:r>
              <a:rPr lang="en-US" sz="3200"/>
              <a:t> equivalent hardness per 10</a:t>
            </a:r>
            <a:r>
              <a:rPr lang="en-US" sz="3200" baseline="30000"/>
              <a:t>5</a:t>
            </a:r>
            <a:r>
              <a:rPr lang="en-US" sz="3200"/>
              <a:t> parts of water </a:t>
            </a:r>
          </a:p>
          <a:p>
            <a:pPr algn="just"/>
            <a:r>
              <a:rPr lang="en-US" sz="3200">
                <a:solidFill>
                  <a:srgbClr val="FF0000"/>
                </a:solidFill>
              </a:rPr>
              <a:t>∴ 0.1 </a:t>
            </a:r>
            <a:r>
              <a:rPr lang="en-US" sz="3200" baseline="30000" err="1">
                <a:solidFill>
                  <a:srgbClr val="FF0000"/>
                </a:solidFill>
              </a:rPr>
              <a:t>o</a:t>
            </a:r>
            <a:r>
              <a:rPr lang="en-US" sz="3200" err="1">
                <a:solidFill>
                  <a:srgbClr val="FF0000"/>
                </a:solidFill>
              </a:rPr>
              <a:t>Fr</a:t>
            </a:r>
            <a:r>
              <a:rPr lang="en-US" sz="3200">
                <a:solidFill>
                  <a:srgbClr val="FF0000"/>
                </a:solidFill>
              </a:rPr>
              <a:t> = 1 ppm</a:t>
            </a:r>
          </a:p>
          <a:p>
            <a:pPr algn="just"/>
            <a:endParaRPr lang="en-US" sz="1200">
              <a:solidFill>
                <a:srgbClr val="FF0000"/>
              </a:solidFill>
            </a:endParaRPr>
          </a:p>
          <a:p>
            <a:pPr algn="just"/>
            <a:r>
              <a:rPr lang="en-US" sz="3200" u="sng"/>
              <a:t>Note:</a:t>
            </a:r>
            <a:r>
              <a:rPr lang="en-US" sz="3200"/>
              <a:t> The hardness of water can be converted into all the four units by making use of the following </a:t>
            </a:r>
            <a:r>
              <a:rPr lang="en-US" sz="3200" err="1"/>
              <a:t>interconversion</a:t>
            </a:r>
            <a:r>
              <a:rPr lang="en-US" sz="3200"/>
              <a:t> formula-</a:t>
            </a:r>
          </a:p>
          <a:p>
            <a:pPr algn="just"/>
            <a:r>
              <a:rPr lang="en-US" sz="3200">
                <a:solidFill>
                  <a:srgbClr val="FF0000"/>
                </a:solidFill>
              </a:rPr>
              <a:t>1 ppm = 1mg/L = 0.07</a:t>
            </a:r>
            <a:r>
              <a:rPr lang="en-US" sz="3200" baseline="30000">
                <a:solidFill>
                  <a:srgbClr val="FF0000"/>
                </a:solidFill>
              </a:rPr>
              <a:t>o</a:t>
            </a:r>
            <a:r>
              <a:rPr lang="en-US" sz="3200">
                <a:solidFill>
                  <a:srgbClr val="FF0000"/>
                </a:solidFill>
              </a:rPr>
              <a:t>Cl = 0.1</a:t>
            </a:r>
            <a:r>
              <a:rPr lang="en-US" sz="3200" baseline="30000">
                <a:solidFill>
                  <a:srgbClr val="FF0000"/>
                </a:solidFill>
              </a:rPr>
              <a:t>o</a:t>
            </a:r>
            <a:r>
              <a:rPr lang="en-US" sz="3200">
                <a:solidFill>
                  <a:srgbClr val="FF0000"/>
                </a:solidFill>
              </a:rPr>
              <a:t>Fr</a:t>
            </a:r>
          </a:p>
          <a:p>
            <a:pPr algn="just"/>
            <a:r>
              <a:rPr lang="en-US" sz="3200">
                <a:solidFill>
                  <a:srgbClr val="FF0000"/>
                </a:solidFill>
              </a:rPr>
              <a:t>1 </a:t>
            </a:r>
            <a:r>
              <a:rPr lang="en-US" sz="3200" baseline="30000" err="1">
                <a:solidFill>
                  <a:srgbClr val="FF0000"/>
                </a:solidFill>
              </a:rPr>
              <a:t>o</a:t>
            </a:r>
            <a:r>
              <a:rPr lang="en-US" sz="3200" err="1">
                <a:solidFill>
                  <a:srgbClr val="FF0000"/>
                </a:solidFill>
              </a:rPr>
              <a:t>Cl</a:t>
            </a:r>
            <a:r>
              <a:rPr lang="en-US" sz="3200">
                <a:solidFill>
                  <a:srgbClr val="FF0000"/>
                </a:solidFill>
              </a:rPr>
              <a:t> = 1.43</a:t>
            </a:r>
            <a:r>
              <a:rPr lang="en-US" sz="3200" baseline="30000">
                <a:solidFill>
                  <a:srgbClr val="FF0000"/>
                </a:solidFill>
              </a:rPr>
              <a:t>o</a:t>
            </a:r>
            <a:r>
              <a:rPr lang="en-US" sz="3200">
                <a:solidFill>
                  <a:srgbClr val="FF0000"/>
                </a:solidFill>
              </a:rPr>
              <a:t>Fr = 14.3 ppm = 14.3 mg/L </a:t>
            </a:r>
          </a:p>
        </p:txBody>
      </p:sp>
    </p:spTree>
    <p:extLst>
      <p:ext uri="{BB962C8B-B14F-4D97-AF65-F5344CB8AC3E}">
        <p14:creationId xmlns:p14="http://schemas.microsoft.com/office/powerpoint/2010/main" val="13295890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457200"/>
            <a:ext cx="8686800" cy="5509200"/>
          </a:xfrm>
          <a:prstGeom prst="rect">
            <a:avLst/>
          </a:prstGeom>
          <a:noFill/>
        </p:spPr>
        <p:txBody>
          <a:bodyPr wrap="square" rtlCol="0">
            <a:spAutoFit/>
          </a:bodyPr>
          <a:lstStyle/>
          <a:p>
            <a:r>
              <a:rPr lang="en-US" sz="3200"/>
              <a:t>(5) </a:t>
            </a:r>
            <a:r>
              <a:rPr lang="en-US" sz="3200" err="1">
                <a:solidFill>
                  <a:srgbClr val="FF0000"/>
                </a:solidFill>
              </a:rPr>
              <a:t>Milliequivalent</a:t>
            </a:r>
            <a:r>
              <a:rPr lang="en-US" sz="3200">
                <a:solidFill>
                  <a:srgbClr val="FF0000"/>
                </a:solidFill>
              </a:rPr>
              <a:t> per Litre (</a:t>
            </a:r>
            <a:r>
              <a:rPr lang="en-US" sz="3200" err="1">
                <a:solidFill>
                  <a:srgbClr val="FF0000"/>
                </a:solidFill>
              </a:rPr>
              <a:t>meq</a:t>
            </a:r>
            <a:r>
              <a:rPr lang="en-US" sz="3200">
                <a:solidFill>
                  <a:srgbClr val="FF0000"/>
                </a:solidFill>
              </a:rPr>
              <a:t>/L):</a:t>
            </a:r>
            <a:r>
              <a:rPr lang="en-US" sz="3200"/>
              <a:t> It is the number of </a:t>
            </a:r>
            <a:r>
              <a:rPr lang="en-US" sz="3200" err="1"/>
              <a:t>milliequivalent</a:t>
            </a:r>
            <a:r>
              <a:rPr lang="en-US" sz="3200"/>
              <a:t> of hardness present per litre of water.</a:t>
            </a:r>
          </a:p>
          <a:p>
            <a:r>
              <a:rPr lang="en-US" sz="3200"/>
              <a:t>1 </a:t>
            </a:r>
            <a:r>
              <a:rPr lang="en-US" sz="3200" err="1"/>
              <a:t>meq</a:t>
            </a:r>
            <a:r>
              <a:rPr lang="en-US" sz="3200"/>
              <a:t>/L= 1 </a:t>
            </a:r>
            <a:r>
              <a:rPr lang="en-US" sz="3200" err="1"/>
              <a:t>meq</a:t>
            </a:r>
            <a:r>
              <a:rPr lang="en-US" sz="3200"/>
              <a:t> of CaCO</a:t>
            </a:r>
            <a:r>
              <a:rPr lang="en-US" sz="3200" baseline="-25000"/>
              <a:t>3</a:t>
            </a:r>
            <a:r>
              <a:rPr lang="en-US" sz="3200"/>
              <a:t> per litre of water</a:t>
            </a:r>
          </a:p>
          <a:p>
            <a:r>
              <a:rPr lang="en-US" sz="3200"/>
              <a:t>           = 10</a:t>
            </a:r>
            <a:r>
              <a:rPr lang="en-US" sz="3200" baseline="30000"/>
              <a:t>-3</a:t>
            </a:r>
            <a:r>
              <a:rPr lang="en-US" sz="3200"/>
              <a:t> x 50 g of CaCO</a:t>
            </a:r>
            <a:r>
              <a:rPr lang="en-US" sz="3200" baseline="-25000"/>
              <a:t>3</a:t>
            </a:r>
            <a:r>
              <a:rPr lang="en-US" sz="3200"/>
              <a:t> eq. of hardness per litre of water</a:t>
            </a:r>
          </a:p>
          <a:p>
            <a:r>
              <a:rPr lang="en-US" sz="3200"/>
              <a:t>          = 50 mg of CaCO</a:t>
            </a:r>
            <a:r>
              <a:rPr lang="en-US" sz="3200" baseline="-25000"/>
              <a:t>3</a:t>
            </a:r>
            <a:r>
              <a:rPr lang="en-US" sz="3200"/>
              <a:t> eq. of hardness per litre of water</a:t>
            </a:r>
          </a:p>
          <a:p>
            <a:r>
              <a:rPr lang="en-US" sz="3200"/>
              <a:t>          = 50 mg/L of CaCO</a:t>
            </a:r>
            <a:r>
              <a:rPr lang="en-US" sz="3200" baseline="-25000"/>
              <a:t>3</a:t>
            </a:r>
            <a:r>
              <a:rPr lang="en-US" sz="3200"/>
              <a:t> eq.</a:t>
            </a:r>
          </a:p>
          <a:p>
            <a:r>
              <a:rPr lang="en-US" sz="3200"/>
              <a:t>          = 50 ppm</a:t>
            </a:r>
          </a:p>
          <a:p>
            <a:r>
              <a:rPr lang="en-US" sz="3200">
                <a:solidFill>
                  <a:srgbClr val="FF0000"/>
                </a:solidFill>
                <a:sym typeface="Symbol"/>
              </a:rPr>
              <a:t>1 </a:t>
            </a:r>
            <a:r>
              <a:rPr lang="en-US" sz="3200" err="1">
                <a:solidFill>
                  <a:srgbClr val="FF0000"/>
                </a:solidFill>
                <a:sym typeface="Symbol"/>
              </a:rPr>
              <a:t>meq</a:t>
            </a:r>
            <a:r>
              <a:rPr lang="en-US" sz="3200">
                <a:solidFill>
                  <a:srgbClr val="FF0000"/>
                </a:solidFill>
                <a:sym typeface="Symbol"/>
              </a:rPr>
              <a:t>/L= 50 ppm</a:t>
            </a:r>
            <a:endParaRPr lang="en-US" sz="3200">
              <a:solidFill>
                <a:srgbClr val="FF0000"/>
              </a:solidFill>
            </a:endParaRPr>
          </a:p>
        </p:txBody>
      </p:sp>
    </p:spTree>
    <p:extLst>
      <p:ext uri="{BB962C8B-B14F-4D97-AF65-F5344CB8AC3E}">
        <p14:creationId xmlns:p14="http://schemas.microsoft.com/office/powerpoint/2010/main" val="20838558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9546" y="450273"/>
            <a:ext cx="8305800" cy="6124754"/>
          </a:xfrm>
          <a:prstGeom prst="rect">
            <a:avLst/>
          </a:prstGeom>
        </p:spPr>
        <p:txBody>
          <a:bodyPr wrap="square">
            <a:spAutoFit/>
          </a:bodyPr>
          <a:lstStyle/>
          <a:p>
            <a:pPr algn="just"/>
            <a:r>
              <a:rPr lang="en-US" sz="2800" b="1" dirty="0"/>
              <a:t>PROBLEM: </a:t>
            </a:r>
          </a:p>
          <a:p>
            <a:pPr marL="514350" indent="-514350" algn="just">
              <a:buAutoNum type="arabicParenBoth"/>
            </a:pPr>
            <a:r>
              <a:rPr lang="en-US" sz="2800" dirty="0"/>
              <a:t>A sample of water gives an analysis 13.6 mg/L of CaSO</a:t>
            </a:r>
            <a:r>
              <a:rPr lang="en-US" sz="2800" baseline="-25000" dirty="0"/>
              <a:t>4</a:t>
            </a:r>
            <a:r>
              <a:rPr lang="en-US" sz="2800" dirty="0"/>
              <a:t> </a:t>
            </a:r>
            <a:r>
              <a:rPr lang="en-US" sz="2800" dirty="0" smtClean="0"/>
              <a:t>, </a:t>
            </a:r>
            <a:r>
              <a:rPr lang="en-US" sz="2800" dirty="0"/>
              <a:t>7.3 mg/L of Mg(HCO</a:t>
            </a:r>
            <a:r>
              <a:rPr lang="en-US" sz="2800" baseline="-25000" dirty="0"/>
              <a:t>3</a:t>
            </a:r>
            <a:r>
              <a:rPr lang="en-US" sz="2800" dirty="0"/>
              <a:t>)</a:t>
            </a:r>
            <a:r>
              <a:rPr lang="en-US" sz="2800" baseline="-25000" dirty="0"/>
              <a:t>2</a:t>
            </a:r>
            <a:r>
              <a:rPr lang="en-US" sz="2800" dirty="0"/>
              <a:t> . Calculate the total hardness and permanent hardness. </a:t>
            </a:r>
          </a:p>
          <a:p>
            <a:pPr algn="just"/>
            <a:r>
              <a:rPr lang="en-US" sz="2800" dirty="0"/>
              <a:t>Sol:</a:t>
            </a:r>
          </a:p>
          <a:p>
            <a:pPr algn="just"/>
            <a:endParaRPr lang="en-US" sz="2800" dirty="0"/>
          </a:p>
          <a:p>
            <a:pPr algn="just"/>
            <a:r>
              <a:rPr lang="en-US" sz="2800" dirty="0"/>
              <a:t> </a:t>
            </a:r>
          </a:p>
          <a:p>
            <a:pPr algn="just"/>
            <a:endParaRPr lang="en-US" sz="2800" dirty="0"/>
          </a:p>
          <a:p>
            <a:pPr algn="just"/>
            <a:endParaRPr lang="en-US" sz="2800" dirty="0"/>
          </a:p>
          <a:p>
            <a:pPr algn="just"/>
            <a:endParaRPr lang="en-US" sz="2800" dirty="0"/>
          </a:p>
          <a:p>
            <a:pPr algn="just"/>
            <a:r>
              <a:rPr lang="en-US" sz="2800" dirty="0"/>
              <a:t>Total hardness= Temporary hardness + Permanent Hardness = 5 + 10 = 15 mg/L = 15 ppm</a:t>
            </a:r>
          </a:p>
          <a:p>
            <a:pPr algn="just"/>
            <a:r>
              <a:rPr lang="en-US" sz="2800" dirty="0"/>
              <a:t>Permanent hardness = 10 ppm </a:t>
            </a:r>
          </a:p>
          <a:p>
            <a:pPr algn="just"/>
            <a:r>
              <a:rPr lang="en-US" sz="2800" dirty="0"/>
              <a:t>Temporary hardness= 5 ppm</a:t>
            </a:r>
          </a:p>
        </p:txBody>
      </p:sp>
      <p:graphicFrame>
        <p:nvGraphicFramePr>
          <p:cNvPr id="5" name="Table 4"/>
          <p:cNvGraphicFramePr>
            <a:graphicFrameLocks noGrp="1"/>
          </p:cNvGraphicFramePr>
          <p:nvPr>
            <p:extLst>
              <p:ext uri="{D42A27DB-BD31-4B8C-83A1-F6EECF244321}">
                <p14:modId xmlns:p14="http://schemas.microsoft.com/office/powerpoint/2010/main" val="3752056836"/>
              </p:ext>
            </p:extLst>
          </p:nvPr>
        </p:nvGraphicFramePr>
        <p:xfrm>
          <a:off x="1447801" y="2286000"/>
          <a:ext cx="7010398" cy="2194560"/>
        </p:xfrm>
        <a:graphic>
          <a:graphicData uri="http://schemas.openxmlformats.org/drawingml/2006/table">
            <a:tbl>
              <a:tblPr firstRow="1" bandRow="1">
                <a:tableStyleId>{5C22544A-7EE6-4342-B048-85BDC9FD1C3A}</a:tableStyleId>
              </a:tblPr>
              <a:tblGrid>
                <a:gridCol w="1216795">
                  <a:extLst>
                    <a:ext uri="{9D8B030D-6E8A-4147-A177-3AD203B41FA5}">
                      <a16:colId xmlns="" xmlns:a16="http://schemas.microsoft.com/office/drawing/2014/main" val="20000"/>
                    </a:ext>
                  </a:extLst>
                </a:gridCol>
                <a:gridCol w="1069204">
                  <a:extLst>
                    <a:ext uri="{9D8B030D-6E8A-4147-A177-3AD203B41FA5}">
                      <a16:colId xmlns="" xmlns:a16="http://schemas.microsoft.com/office/drawing/2014/main" val="20001"/>
                    </a:ext>
                  </a:extLst>
                </a:gridCol>
                <a:gridCol w="762000">
                  <a:extLst>
                    <a:ext uri="{9D8B030D-6E8A-4147-A177-3AD203B41FA5}">
                      <a16:colId xmlns="" xmlns:a16="http://schemas.microsoft.com/office/drawing/2014/main" val="20002"/>
                    </a:ext>
                  </a:extLst>
                </a:gridCol>
                <a:gridCol w="1524000">
                  <a:extLst>
                    <a:ext uri="{9D8B030D-6E8A-4147-A177-3AD203B41FA5}">
                      <a16:colId xmlns="" xmlns:a16="http://schemas.microsoft.com/office/drawing/2014/main" val="20003"/>
                    </a:ext>
                  </a:extLst>
                </a:gridCol>
                <a:gridCol w="1221604">
                  <a:extLst>
                    <a:ext uri="{9D8B030D-6E8A-4147-A177-3AD203B41FA5}">
                      <a16:colId xmlns="" xmlns:a16="http://schemas.microsoft.com/office/drawing/2014/main" val="20004"/>
                    </a:ext>
                  </a:extLst>
                </a:gridCol>
                <a:gridCol w="1216795">
                  <a:extLst>
                    <a:ext uri="{9D8B030D-6E8A-4147-A177-3AD203B41FA5}">
                      <a16:colId xmlns="" xmlns:a16="http://schemas.microsoft.com/office/drawing/2014/main" val="20005"/>
                    </a:ext>
                  </a:extLst>
                </a:gridCol>
              </a:tblGrid>
              <a:tr h="370840">
                <a:tc>
                  <a:txBody>
                    <a:bodyPr/>
                    <a:lstStyle/>
                    <a:p>
                      <a:r>
                        <a:rPr lang="en-US" dirty="0"/>
                        <a:t>Salt</a:t>
                      </a:r>
                    </a:p>
                  </a:txBody>
                  <a:tcPr/>
                </a:tc>
                <a:tc>
                  <a:txBody>
                    <a:bodyPr/>
                    <a:lstStyle/>
                    <a:p>
                      <a:r>
                        <a:rPr lang="en-US"/>
                        <a:t>Quantity (mg/L)</a:t>
                      </a:r>
                    </a:p>
                  </a:txBody>
                  <a:tcPr/>
                </a:tc>
                <a:tc>
                  <a:txBody>
                    <a:bodyPr/>
                    <a:lstStyle/>
                    <a:p>
                      <a:r>
                        <a:rPr lang="en-US"/>
                        <a:t>M. Wt.</a:t>
                      </a:r>
                    </a:p>
                  </a:txBody>
                  <a:tcPr/>
                </a:tc>
                <a:tc>
                  <a:txBody>
                    <a:bodyPr/>
                    <a:lstStyle/>
                    <a:p>
                      <a:r>
                        <a:rPr lang="en-US" dirty="0"/>
                        <a:t>Multiplication Factor</a:t>
                      </a:r>
                    </a:p>
                  </a:txBody>
                  <a:tcPr/>
                </a:tc>
                <a:tc>
                  <a:txBody>
                    <a:bodyPr/>
                    <a:lstStyle/>
                    <a:p>
                      <a:r>
                        <a:rPr lang="en-US"/>
                        <a:t>Eq. of CaCO</a:t>
                      </a:r>
                      <a:r>
                        <a:rPr lang="en-US" baseline="-25000"/>
                        <a:t>3</a:t>
                      </a:r>
                    </a:p>
                  </a:txBody>
                  <a:tcPr/>
                </a:tc>
                <a:tc>
                  <a:txBody>
                    <a:bodyPr/>
                    <a:lstStyle/>
                    <a:p>
                      <a:r>
                        <a:rPr lang="en-US"/>
                        <a:t>Hardness</a:t>
                      </a:r>
                    </a:p>
                  </a:txBody>
                  <a:tcPr/>
                </a:tc>
                <a:extLst>
                  <a:ext uri="{0D108BD9-81ED-4DB2-BD59-A6C34878D82A}">
                    <a16:rowId xmlns="" xmlns:a16="http://schemas.microsoft.com/office/drawing/2014/main" val="10000"/>
                  </a:ext>
                </a:extLst>
              </a:tr>
              <a:tr h="370840">
                <a:tc>
                  <a:txBody>
                    <a:bodyPr/>
                    <a:lstStyle/>
                    <a:p>
                      <a:r>
                        <a:rPr lang="en-US" sz="1800"/>
                        <a:t> CaSO</a:t>
                      </a:r>
                      <a:r>
                        <a:rPr lang="en-US" sz="1800" baseline="-25000"/>
                        <a:t>4</a:t>
                      </a:r>
                      <a:r>
                        <a:rPr lang="en-US" sz="1800"/>
                        <a:t> </a:t>
                      </a:r>
                      <a:endParaRPr lang="en-US"/>
                    </a:p>
                  </a:txBody>
                  <a:tcPr/>
                </a:tc>
                <a:tc>
                  <a:txBody>
                    <a:bodyPr/>
                    <a:lstStyle/>
                    <a:p>
                      <a:r>
                        <a:rPr lang="en-US"/>
                        <a:t>13.6</a:t>
                      </a:r>
                    </a:p>
                  </a:txBody>
                  <a:tcPr/>
                </a:tc>
                <a:tc>
                  <a:txBody>
                    <a:bodyPr/>
                    <a:lstStyle/>
                    <a:p>
                      <a:r>
                        <a:rPr lang="en-US"/>
                        <a:t>136</a:t>
                      </a:r>
                    </a:p>
                  </a:txBody>
                  <a:tcPr/>
                </a:tc>
                <a:tc>
                  <a:txBody>
                    <a:bodyPr/>
                    <a:lstStyle/>
                    <a:p>
                      <a:r>
                        <a:rPr lang="en-US" dirty="0"/>
                        <a:t>100/ 136</a:t>
                      </a:r>
                    </a:p>
                  </a:txBody>
                  <a:tcPr/>
                </a:tc>
                <a:tc>
                  <a:txBody>
                    <a:bodyPr/>
                    <a:lstStyle/>
                    <a:p>
                      <a:r>
                        <a:rPr lang="en-US"/>
                        <a:t>13.6 x (100/ 136)= 10</a:t>
                      </a:r>
                    </a:p>
                  </a:txBody>
                  <a:tcPr/>
                </a:tc>
                <a:tc>
                  <a:txBody>
                    <a:bodyPr/>
                    <a:lstStyle/>
                    <a:p>
                      <a:r>
                        <a:rPr lang="en-US"/>
                        <a:t>P</a:t>
                      </a:r>
                    </a:p>
                  </a:txBody>
                  <a:tcPr/>
                </a:tc>
                <a:extLst>
                  <a:ext uri="{0D108BD9-81ED-4DB2-BD59-A6C34878D82A}">
                    <a16:rowId xmlns="" xmlns:a16="http://schemas.microsoft.com/office/drawing/2014/main" val="10001"/>
                  </a:ext>
                </a:extLst>
              </a:tr>
              <a:tr h="370840">
                <a:tc>
                  <a:txBody>
                    <a:bodyPr/>
                    <a:lstStyle/>
                    <a:p>
                      <a:r>
                        <a:rPr lang="en-US" sz="1800"/>
                        <a:t>Mg(HCO</a:t>
                      </a:r>
                      <a:r>
                        <a:rPr lang="en-US" sz="1800" baseline="-25000"/>
                        <a:t>3</a:t>
                      </a:r>
                      <a:r>
                        <a:rPr lang="en-US" sz="1800"/>
                        <a:t>)</a:t>
                      </a:r>
                      <a:r>
                        <a:rPr lang="en-US" sz="1800" baseline="-25000"/>
                        <a:t>2</a:t>
                      </a:r>
                      <a:endParaRPr lang="en-US"/>
                    </a:p>
                  </a:txBody>
                  <a:tcPr/>
                </a:tc>
                <a:tc>
                  <a:txBody>
                    <a:bodyPr/>
                    <a:lstStyle/>
                    <a:p>
                      <a:r>
                        <a:rPr lang="en-US"/>
                        <a:t>7.3</a:t>
                      </a:r>
                    </a:p>
                  </a:txBody>
                  <a:tcPr/>
                </a:tc>
                <a:tc>
                  <a:txBody>
                    <a:bodyPr/>
                    <a:lstStyle/>
                    <a:p>
                      <a:r>
                        <a:rPr lang="en-US" dirty="0"/>
                        <a:t>146</a:t>
                      </a:r>
                    </a:p>
                  </a:txBody>
                  <a:tcPr/>
                </a:tc>
                <a:tc>
                  <a:txBody>
                    <a:bodyPr/>
                    <a:lstStyle/>
                    <a:p>
                      <a:r>
                        <a:rPr lang="en-US"/>
                        <a:t>100/ 146</a:t>
                      </a:r>
                    </a:p>
                  </a:txBody>
                  <a:tcPr/>
                </a:tc>
                <a:tc>
                  <a:txBody>
                    <a:bodyPr/>
                    <a:lstStyle/>
                    <a:p>
                      <a:r>
                        <a:rPr lang="en-US"/>
                        <a:t>7.3 x (100/ 146)= 5</a:t>
                      </a:r>
                    </a:p>
                  </a:txBody>
                  <a:tcPr/>
                </a:tc>
                <a:tc>
                  <a:txBody>
                    <a:bodyPr/>
                    <a:lstStyle/>
                    <a:p>
                      <a:r>
                        <a:rPr lang="en-US" dirty="0"/>
                        <a:t>T</a:t>
                      </a:r>
                    </a:p>
                  </a:txBody>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42809375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200"/>
            <a:ext cx="8382000" cy="5509200"/>
          </a:xfrm>
          <a:prstGeom prst="rect">
            <a:avLst/>
          </a:prstGeom>
        </p:spPr>
        <p:txBody>
          <a:bodyPr wrap="square" lIns="91440" tIns="45720" rIns="91440" bIns="45720" anchor="t">
            <a:spAutoFit/>
          </a:bodyPr>
          <a:lstStyle/>
          <a:p>
            <a:pPr algn="just"/>
            <a:r>
              <a:rPr lang="en-US" sz="3200" b="1"/>
              <a:t>DETERMINATION OF HARDNESS OF WATER BY EDTA METHOD:- </a:t>
            </a:r>
          </a:p>
          <a:p>
            <a:pPr marL="514350" indent="-514350" algn="just">
              <a:buAutoNum type="arabicPeriod"/>
            </a:pPr>
            <a:r>
              <a:rPr lang="en-US" sz="3200"/>
              <a:t>This is a </a:t>
            </a:r>
            <a:r>
              <a:rPr lang="en-US" sz="3200" err="1"/>
              <a:t>Complexometric</a:t>
            </a:r>
            <a:r>
              <a:rPr lang="en-US" sz="3200"/>
              <a:t> titration method where Ethylenediamine tetraacetic acid (EDTA) is used.</a:t>
            </a:r>
          </a:p>
          <a:p>
            <a:pPr marL="514350" indent="-514350" algn="just">
              <a:buAutoNum type="arabicPeriod"/>
            </a:pPr>
            <a:r>
              <a:rPr lang="en-US" sz="3200"/>
              <a:t>EDTA forms complexes with different metal ions at different </a:t>
            </a:r>
            <a:r>
              <a:rPr lang="en-US" sz="3200" err="1"/>
              <a:t>pH.</a:t>
            </a:r>
            <a:r>
              <a:rPr lang="en-US" sz="3200"/>
              <a:t> </a:t>
            </a:r>
            <a:endParaRPr lang="en-US" sz="3200">
              <a:cs typeface="Calibri"/>
            </a:endParaRPr>
          </a:p>
          <a:p>
            <a:pPr marL="514350" indent="-514350" algn="just">
              <a:buAutoNum type="arabicPeriod"/>
            </a:pPr>
            <a:r>
              <a:rPr lang="en-US" sz="3200"/>
              <a:t>Calcium &amp; Magnesium ions form complexes with EDTA at pH 9- 10. </a:t>
            </a:r>
          </a:p>
          <a:p>
            <a:pPr algn="just"/>
            <a:r>
              <a:rPr lang="en-US" sz="3200"/>
              <a:t>     To maintain the pH 9- 10 NH</a:t>
            </a:r>
            <a:r>
              <a:rPr lang="en-US" sz="3200" baseline="-25000"/>
              <a:t>4</a:t>
            </a:r>
            <a:r>
              <a:rPr lang="en-US" sz="3200"/>
              <a:t>Cl, NH</a:t>
            </a:r>
            <a:r>
              <a:rPr lang="en-US" sz="3200" baseline="-25000"/>
              <a:t>4</a:t>
            </a:r>
            <a:r>
              <a:rPr lang="en-US" sz="3200"/>
              <a:t>OH buffer   solution is used. </a:t>
            </a:r>
          </a:p>
        </p:txBody>
      </p:sp>
    </p:spTree>
    <p:extLst>
      <p:ext uri="{BB962C8B-B14F-4D97-AF65-F5344CB8AC3E}">
        <p14:creationId xmlns:p14="http://schemas.microsoft.com/office/powerpoint/2010/main" val="33988670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496669"/>
            <a:ext cx="8229600" cy="2062103"/>
          </a:xfrm>
          <a:prstGeom prst="rect">
            <a:avLst/>
          </a:prstGeom>
        </p:spPr>
        <p:txBody>
          <a:bodyPr wrap="square">
            <a:spAutoFit/>
          </a:bodyPr>
          <a:lstStyle/>
          <a:p>
            <a:pPr algn="just"/>
            <a:r>
              <a:rPr lang="en-US" sz="3200"/>
              <a:t>4. The disodium salt of EDTA is used for </a:t>
            </a:r>
            <a:r>
              <a:rPr lang="en-US" sz="3200" err="1"/>
              <a:t>complexation</a:t>
            </a:r>
            <a:r>
              <a:rPr lang="en-US" sz="3200"/>
              <a:t>.</a:t>
            </a:r>
          </a:p>
          <a:p>
            <a:pPr algn="just"/>
            <a:r>
              <a:rPr lang="en-US" sz="3200"/>
              <a:t>5. An alcoholic solution of </a:t>
            </a:r>
            <a:r>
              <a:rPr lang="en-US" sz="3200" err="1"/>
              <a:t>Eriochrome</a:t>
            </a:r>
            <a:r>
              <a:rPr lang="en-US" sz="3200"/>
              <a:t> Black-T (EBT) is used as an indicator.</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14600"/>
            <a:ext cx="2914717" cy="1119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057400" y="3581400"/>
            <a:ext cx="664221" cy="369332"/>
          </a:xfrm>
          <a:prstGeom prst="rect">
            <a:avLst/>
          </a:prstGeom>
          <a:noFill/>
        </p:spPr>
        <p:txBody>
          <a:bodyPr wrap="none" rtlCol="0">
            <a:spAutoFit/>
          </a:bodyPr>
          <a:lstStyle/>
          <a:p>
            <a:r>
              <a:rPr lang="en-US"/>
              <a:t>EDTA</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2652580"/>
            <a:ext cx="3381375" cy="1005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804938" y="3733800"/>
            <a:ext cx="1967462" cy="369332"/>
          </a:xfrm>
          <a:prstGeom prst="rect">
            <a:avLst/>
          </a:prstGeom>
          <a:noFill/>
        </p:spPr>
        <p:txBody>
          <a:bodyPr wrap="none" rtlCol="0">
            <a:spAutoFit/>
          </a:bodyPr>
          <a:lstStyle/>
          <a:p>
            <a:r>
              <a:rPr lang="en-US"/>
              <a:t>EDTA disodium salt</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2176" y="3706066"/>
            <a:ext cx="1800225"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114251" y="5726668"/>
            <a:ext cx="2124749" cy="369332"/>
          </a:xfrm>
          <a:prstGeom prst="rect">
            <a:avLst/>
          </a:prstGeom>
          <a:noFill/>
        </p:spPr>
        <p:txBody>
          <a:bodyPr wrap="none" rtlCol="0">
            <a:spAutoFit/>
          </a:bodyPr>
          <a:lstStyle/>
          <a:p>
            <a:r>
              <a:rPr lang="en-US"/>
              <a:t>Metal-EDTA complex</a:t>
            </a:r>
          </a:p>
        </p:txBody>
      </p:sp>
    </p:spTree>
    <p:extLst>
      <p:ext uri="{BB962C8B-B14F-4D97-AF65-F5344CB8AC3E}">
        <p14:creationId xmlns:p14="http://schemas.microsoft.com/office/powerpoint/2010/main" val="22590642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524470"/>
            <a:ext cx="8077200" cy="3046988"/>
          </a:xfrm>
          <a:prstGeom prst="rect">
            <a:avLst/>
          </a:prstGeom>
        </p:spPr>
        <p:txBody>
          <a:bodyPr wrap="square" lIns="91440" tIns="45720" rIns="91440" bIns="45720" anchor="t">
            <a:spAutoFit/>
          </a:bodyPr>
          <a:lstStyle/>
          <a:p>
            <a:pPr algn="just"/>
            <a:r>
              <a:rPr lang="en-US" sz="3200">
                <a:solidFill>
                  <a:srgbClr val="FF0000"/>
                </a:solidFill>
              </a:rPr>
              <a:t>BASIC PRINCIPLE: </a:t>
            </a:r>
          </a:p>
          <a:p>
            <a:pPr algn="just"/>
            <a:r>
              <a:rPr lang="en-US" sz="3200"/>
              <a:t>When hard water comes in contact with EDTA, at pH 9- 10, the Ca</a:t>
            </a:r>
            <a:r>
              <a:rPr lang="en-US" sz="3200" baseline="30000"/>
              <a:t>+2</a:t>
            </a:r>
            <a:r>
              <a:rPr lang="en-US" sz="3200"/>
              <a:t> &amp; Mg</a:t>
            </a:r>
            <a:r>
              <a:rPr lang="en-US" sz="3200" baseline="30000"/>
              <a:t>+2</a:t>
            </a:r>
            <a:r>
              <a:rPr lang="en-US" sz="3200"/>
              <a:t> forms stable, </a:t>
            </a:r>
            <a:r>
              <a:rPr lang="en-US" sz="3200" err="1"/>
              <a:t>colourless</a:t>
            </a:r>
            <a:r>
              <a:rPr lang="en-US" sz="3200"/>
              <a:t> complex with EDTA. </a:t>
            </a:r>
          </a:p>
          <a:p>
            <a:pPr algn="just"/>
            <a:r>
              <a:rPr lang="en-US" sz="3200"/>
              <a:t>Ca</a:t>
            </a:r>
            <a:r>
              <a:rPr lang="en-US" sz="3200" baseline="30000"/>
              <a:t>+2</a:t>
            </a:r>
            <a:r>
              <a:rPr lang="en-US" sz="3200"/>
              <a:t> + EDTA + pH 9-10 </a:t>
            </a:r>
            <a:r>
              <a:rPr lang="en-US" sz="3200">
                <a:sym typeface="Wingdings" pitchFamily="2" charset="2"/>
              </a:rPr>
              <a:t></a:t>
            </a:r>
            <a:r>
              <a:rPr lang="en-US" sz="3200"/>
              <a:t> Ca-EDTA</a:t>
            </a:r>
          </a:p>
          <a:p>
            <a:pPr algn="just"/>
            <a:r>
              <a:rPr lang="en-US" sz="3200"/>
              <a:t>Mg</a:t>
            </a:r>
            <a:r>
              <a:rPr lang="en-US" sz="3200" baseline="30000"/>
              <a:t>+2</a:t>
            </a:r>
            <a:r>
              <a:rPr lang="en-US" sz="3200"/>
              <a:t> + EDTA + pH 9-10 </a:t>
            </a:r>
            <a:r>
              <a:rPr lang="en-US" sz="3200">
                <a:sym typeface="Wingdings" pitchFamily="2" charset="2"/>
              </a:rPr>
              <a:t></a:t>
            </a:r>
            <a:r>
              <a:rPr lang="en-US" sz="3200"/>
              <a:t> Mg-EDTA</a:t>
            </a:r>
          </a:p>
        </p:txBody>
      </p:sp>
    </p:spTree>
    <p:extLst>
      <p:ext uri="{BB962C8B-B14F-4D97-AF65-F5344CB8AC3E}">
        <p14:creationId xmlns:p14="http://schemas.microsoft.com/office/powerpoint/2010/main" val="10765182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81000"/>
            <a:ext cx="8382000" cy="6309420"/>
          </a:xfrm>
          <a:prstGeom prst="rect">
            <a:avLst/>
          </a:prstGeom>
        </p:spPr>
        <p:txBody>
          <a:bodyPr wrap="square" lIns="91440" tIns="45720" rIns="91440" bIns="45720" anchor="t">
            <a:spAutoFit/>
          </a:bodyPr>
          <a:lstStyle/>
          <a:p>
            <a:pPr algn="just"/>
            <a:r>
              <a:rPr lang="en-US" sz="2400" b="1"/>
              <a:t>Working:-</a:t>
            </a:r>
          </a:p>
          <a:p>
            <a:pPr algn="just"/>
            <a:r>
              <a:rPr lang="en-US" sz="2400"/>
              <a:t>To the hard water sample, the alcoholic blue coloured EBT indicator is added along with the NH</a:t>
            </a:r>
            <a:r>
              <a:rPr lang="en-US" sz="2400" baseline="-25000"/>
              <a:t>4</a:t>
            </a:r>
            <a:r>
              <a:rPr lang="en-US" sz="2400"/>
              <a:t>Cl +  NH</a:t>
            </a:r>
            <a:r>
              <a:rPr lang="en-US" sz="2400" baseline="-25000"/>
              <a:t>4</a:t>
            </a:r>
            <a:r>
              <a:rPr lang="en-US" sz="2400"/>
              <a:t>OH buffer (pH 9- 10) solution. </a:t>
            </a:r>
          </a:p>
          <a:p>
            <a:pPr algn="just"/>
            <a:r>
              <a:rPr lang="en-US" sz="2400"/>
              <a:t>EBT forms an unstable wine-red complex with Ca</a:t>
            </a:r>
            <a:r>
              <a:rPr lang="en-US" sz="2400" baseline="30000"/>
              <a:t>+2</a:t>
            </a:r>
            <a:r>
              <a:rPr lang="en-US" sz="2400"/>
              <a:t> &amp; Mg</a:t>
            </a:r>
            <a:r>
              <a:rPr lang="en-US" sz="2400" baseline="30000"/>
              <a:t>+2</a:t>
            </a:r>
            <a:r>
              <a:rPr lang="en-US" sz="2400"/>
              <a:t>.</a:t>
            </a:r>
          </a:p>
          <a:p>
            <a:pPr algn="just"/>
            <a:endParaRPr lang="en-US" sz="1200"/>
          </a:p>
          <a:p>
            <a:pPr algn="just"/>
            <a:r>
              <a:rPr lang="en-US" sz="2000"/>
              <a:t>(Ca</a:t>
            </a:r>
            <a:r>
              <a:rPr lang="en-US" sz="2000" baseline="30000"/>
              <a:t>+2</a:t>
            </a:r>
            <a:r>
              <a:rPr lang="en-US" sz="2000"/>
              <a:t> + Mg</a:t>
            </a:r>
            <a:r>
              <a:rPr lang="en-US" sz="2000" baseline="30000"/>
              <a:t>+2</a:t>
            </a:r>
            <a:r>
              <a:rPr lang="en-US" sz="2000"/>
              <a:t>) + EBT +  Buffer (pH 9-10) </a:t>
            </a:r>
            <a:r>
              <a:rPr lang="en-US" sz="2000">
                <a:sym typeface="Wingdings" pitchFamily="2" charset="2"/>
              </a:rPr>
              <a:t></a:t>
            </a:r>
            <a:r>
              <a:rPr lang="en-US" sz="2000"/>
              <a:t> (Ca-EBT + Mg-EBT) complex</a:t>
            </a:r>
          </a:p>
          <a:p>
            <a:pPr algn="just"/>
            <a:r>
              <a:rPr lang="en-US" sz="2000"/>
              <a:t>(Hard water)  (Indicator)                               (Unstable </a:t>
            </a:r>
            <a:r>
              <a:rPr lang="en-US" sz="2000" b="1">
                <a:solidFill>
                  <a:srgbClr val="D60093"/>
                </a:solidFill>
              </a:rPr>
              <a:t>wine-red</a:t>
            </a:r>
            <a:r>
              <a:rPr lang="en-US" sz="2000"/>
              <a:t> complex)</a:t>
            </a:r>
          </a:p>
          <a:p>
            <a:pPr algn="just"/>
            <a:endParaRPr lang="en-US" sz="2000"/>
          </a:p>
          <a:p>
            <a:pPr algn="just"/>
            <a:r>
              <a:rPr lang="en-US" sz="2400"/>
              <a:t>This wine-red coloured [Ca-EBT &amp; Mg-EBT] complex is then titrated against EDTA; when EDTA replaces EBT from Ca-EBT &amp; Mg-EBT complex and forms stable colourless [Ca-EDTA] &amp; [Mg-EDTA] complex releasing the blue coloured indicator EBT into H</a:t>
            </a:r>
            <a:r>
              <a:rPr lang="en-US" sz="2400" baseline="-25000"/>
              <a:t>2</a:t>
            </a:r>
            <a:r>
              <a:rPr lang="en-US" sz="2400"/>
              <a:t>O.</a:t>
            </a:r>
            <a:endParaRPr lang="en-US" sz="2400">
              <a:cs typeface="Calibri"/>
            </a:endParaRPr>
          </a:p>
          <a:p>
            <a:pPr algn="just"/>
            <a:endParaRPr lang="en-US" sz="1200"/>
          </a:p>
          <a:p>
            <a:pPr algn="just"/>
            <a:r>
              <a:rPr lang="en-US" sz="2000"/>
              <a:t>[Ca-EBT + Mg-EBT] complex + EDTA </a:t>
            </a:r>
            <a:r>
              <a:rPr lang="en-US" sz="2000">
                <a:sym typeface="Wingdings" pitchFamily="2" charset="2"/>
              </a:rPr>
              <a:t> EBT + </a:t>
            </a:r>
            <a:r>
              <a:rPr lang="en-US" sz="2000"/>
              <a:t>[Ca-EDTA + Mg-EDTA] complex</a:t>
            </a:r>
            <a:r>
              <a:rPr lang="en-US" sz="2400"/>
              <a:t> </a:t>
            </a:r>
          </a:p>
          <a:p>
            <a:pPr algn="just"/>
            <a:r>
              <a:rPr lang="en-US" sz="2000"/>
              <a:t>(Unstable </a:t>
            </a:r>
            <a:r>
              <a:rPr lang="en-US" sz="2000" b="1">
                <a:solidFill>
                  <a:srgbClr val="D60093"/>
                </a:solidFill>
              </a:rPr>
              <a:t>wine-red</a:t>
            </a:r>
            <a:r>
              <a:rPr lang="en-US" sz="2000"/>
              <a:t> complex)               (</a:t>
            </a:r>
            <a:r>
              <a:rPr lang="en-US" sz="2000" b="1">
                <a:solidFill>
                  <a:srgbClr val="0070C0"/>
                </a:solidFill>
              </a:rPr>
              <a:t>Blue</a:t>
            </a:r>
            <a:r>
              <a:rPr lang="en-US" sz="2000"/>
              <a:t>) (Stable </a:t>
            </a:r>
            <a:r>
              <a:rPr lang="en-US" sz="2000" err="1"/>
              <a:t>colourless</a:t>
            </a:r>
            <a:r>
              <a:rPr lang="en-US" sz="2000"/>
              <a:t> complex)</a:t>
            </a:r>
          </a:p>
          <a:p>
            <a:pPr algn="just"/>
            <a:endParaRPr lang="en-US" sz="1200"/>
          </a:p>
          <a:p>
            <a:pPr algn="just"/>
            <a:r>
              <a:rPr lang="en-US" sz="2400"/>
              <a:t>Hence the colour change at the end point is wine-red to blue colour.</a:t>
            </a:r>
          </a:p>
        </p:txBody>
      </p:sp>
    </p:spTree>
    <p:extLst>
      <p:ext uri="{BB962C8B-B14F-4D97-AF65-F5344CB8AC3E}">
        <p14:creationId xmlns:p14="http://schemas.microsoft.com/office/powerpoint/2010/main" val="39297461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457200"/>
            <a:ext cx="8153400" cy="5509200"/>
          </a:xfrm>
          <a:prstGeom prst="rect">
            <a:avLst/>
          </a:prstGeom>
        </p:spPr>
        <p:txBody>
          <a:bodyPr wrap="square">
            <a:spAutoFit/>
          </a:bodyPr>
          <a:lstStyle/>
          <a:p>
            <a:pPr algn="just"/>
            <a:r>
              <a:rPr lang="en-US" sz="3200"/>
              <a:t>The titration is carried out in the following steps 1. </a:t>
            </a:r>
            <a:r>
              <a:rPr lang="en-US" sz="3200">
                <a:solidFill>
                  <a:srgbClr val="FF0000"/>
                </a:solidFill>
              </a:rPr>
              <a:t>PREPARATION OF STANDARD HARD WATER</a:t>
            </a:r>
            <a:r>
              <a:rPr lang="en-US" sz="3200"/>
              <a:t>: Dissolve 1gm of pure, dry CaCO</a:t>
            </a:r>
            <a:r>
              <a:rPr lang="en-US" sz="3200" baseline="-25000"/>
              <a:t>3</a:t>
            </a:r>
            <a:r>
              <a:rPr lang="en-US" sz="3200"/>
              <a:t> in minimum quantity of dilute HCl and evaporate the solution to dryness on a water-bath. Dissolve the residue in distilled water to make 1 litre in a standard flask and shake well. </a:t>
            </a:r>
          </a:p>
          <a:p>
            <a:pPr algn="just"/>
            <a:endParaRPr lang="en-US" sz="3200"/>
          </a:p>
          <a:p>
            <a:pPr algn="just"/>
            <a:r>
              <a:rPr lang="en-US" sz="3200"/>
              <a:t>Molarity of standard hard water solution = </a:t>
            </a:r>
          </a:p>
          <a:p>
            <a:pPr algn="just"/>
            <a:r>
              <a:rPr lang="en-US" sz="3200" u="sng"/>
              <a:t>wt. of CaCO</a:t>
            </a:r>
            <a:r>
              <a:rPr lang="en-US" sz="3200" u="sng" baseline="-25000"/>
              <a:t>3</a:t>
            </a:r>
            <a:r>
              <a:rPr lang="en-US" sz="3200" baseline="-25000"/>
              <a:t>        </a:t>
            </a:r>
            <a:r>
              <a:rPr lang="en-US" sz="3200"/>
              <a:t>=  </a:t>
            </a:r>
            <a:r>
              <a:rPr lang="en-US" sz="3200" u="sng"/>
              <a:t>1    </a:t>
            </a:r>
            <a:r>
              <a:rPr lang="en-US" sz="3200"/>
              <a:t> =  0.01M</a:t>
            </a:r>
          </a:p>
          <a:p>
            <a:pPr algn="just"/>
            <a:r>
              <a:rPr lang="en-US" sz="3200" err="1"/>
              <a:t>M.wt</a:t>
            </a:r>
            <a:r>
              <a:rPr lang="en-US" sz="3200"/>
              <a:t>. of CaCO</a:t>
            </a:r>
            <a:r>
              <a:rPr lang="en-US" sz="3200" baseline="-25000"/>
              <a:t>3</a:t>
            </a:r>
            <a:r>
              <a:rPr lang="en-US" sz="3200"/>
              <a:t>    100   </a:t>
            </a:r>
          </a:p>
        </p:txBody>
      </p:sp>
    </p:spTree>
    <p:extLst>
      <p:ext uri="{BB962C8B-B14F-4D97-AF65-F5344CB8AC3E}">
        <p14:creationId xmlns:p14="http://schemas.microsoft.com/office/powerpoint/2010/main" val="11047459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457200"/>
            <a:ext cx="7848600" cy="3046988"/>
          </a:xfrm>
          <a:prstGeom prst="rect">
            <a:avLst/>
          </a:prstGeom>
        </p:spPr>
        <p:txBody>
          <a:bodyPr wrap="square">
            <a:spAutoFit/>
          </a:bodyPr>
          <a:lstStyle/>
          <a:p>
            <a:pPr algn="just"/>
            <a:r>
              <a:rPr lang="en-US" sz="3200" b="1"/>
              <a:t>Sources of Water:</a:t>
            </a:r>
          </a:p>
          <a:p>
            <a:pPr algn="just"/>
            <a:r>
              <a:rPr lang="en-US" sz="3200"/>
              <a:t>The Main Sources Of Water Are: </a:t>
            </a:r>
          </a:p>
          <a:p>
            <a:pPr algn="just"/>
            <a:r>
              <a:rPr lang="en-US" sz="3200"/>
              <a:t>1). Rain water </a:t>
            </a:r>
          </a:p>
          <a:p>
            <a:pPr algn="just"/>
            <a:r>
              <a:rPr lang="en-US" sz="3200"/>
              <a:t>2). River water </a:t>
            </a:r>
          </a:p>
          <a:p>
            <a:pPr algn="just"/>
            <a:r>
              <a:rPr lang="en-US" sz="3200"/>
              <a:t>3). Spring or well water </a:t>
            </a:r>
          </a:p>
          <a:p>
            <a:pPr algn="just"/>
            <a:r>
              <a:rPr lang="en-US" sz="3200"/>
              <a:t>4). Sea water</a:t>
            </a:r>
          </a:p>
        </p:txBody>
      </p:sp>
    </p:spTree>
    <p:extLst>
      <p:ext uri="{BB962C8B-B14F-4D97-AF65-F5344CB8AC3E}">
        <p14:creationId xmlns:p14="http://schemas.microsoft.com/office/powerpoint/2010/main" val="14238948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457200"/>
            <a:ext cx="8153400" cy="5509200"/>
          </a:xfrm>
          <a:prstGeom prst="rect">
            <a:avLst/>
          </a:prstGeom>
        </p:spPr>
        <p:txBody>
          <a:bodyPr wrap="square">
            <a:spAutoFit/>
          </a:bodyPr>
          <a:lstStyle/>
          <a:p>
            <a:pPr algn="just"/>
            <a:r>
              <a:rPr lang="en-US" sz="3200"/>
              <a:t>(2) </a:t>
            </a:r>
            <a:r>
              <a:rPr lang="en-US" sz="3200">
                <a:solidFill>
                  <a:srgbClr val="FF0000"/>
                </a:solidFill>
              </a:rPr>
              <a:t>PREPARATION OF EDTA SOLUTION: </a:t>
            </a:r>
          </a:p>
          <a:p>
            <a:pPr algn="just"/>
            <a:r>
              <a:rPr lang="en-US" sz="3200"/>
              <a:t>Dissolve 4 </a:t>
            </a:r>
            <a:r>
              <a:rPr lang="en-US" sz="3200" err="1"/>
              <a:t>gms</a:t>
            </a:r>
            <a:r>
              <a:rPr lang="en-US" sz="3200"/>
              <a:t> of pure EDTA-disodium salt crystals along with 0.1 gm of MgCl</a:t>
            </a:r>
            <a:r>
              <a:rPr lang="en-US" sz="3200" baseline="-25000"/>
              <a:t>2</a:t>
            </a:r>
            <a:r>
              <a:rPr lang="en-US" sz="3200"/>
              <a:t> in one litre of distilled water.</a:t>
            </a:r>
          </a:p>
          <a:p>
            <a:pPr algn="just"/>
            <a:r>
              <a:rPr lang="en-US" sz="3200"/>
              <a:t>(3) </a:t>
            </a:r>
            <a:r>
              <a:rPr lang="en-US" sz="3200">
                <a:solidFill>
                  <a:srgbClr val="FF0000"/>
                </a:solidFill>
              </a:rPr>
              <a:t>PREPARATION OF INDICATOR (EBT): </a:t>
            </a:r>
          </a:p>
          <a:p>
            <a:pPr algn="just"/>
            <a:r>
              <a:rPr lang="en-US" sz="3200"/>
              <a:t>Dissolve 0.5 </a:t>
            </a:r>
            <a:r>
              <a:rPr lang="en-US" sz="3200" err="1"/>
              <a:t>gms</a:t>
            </a:r>
            <a:r>
              <a:rPr lang="en-US" sz="3200"/>
              <a:t> of </a:t>
            </a:r>
            <a:r>
              <a:rPr lang="en-US" sz="3200" err="1"/>
              <a:t>Erichrome</a:t>
            </a:r>
            <a:r>
              <a:rPr lang="en-US" sz="3200"/>
              <a:t> Black-T in 100 ml of alcohol. </a:t>
            </a:r>
          </a:p>
          <a:p>
            <a:pPr algn="just"/>
            <a:r>
              <a:rPr lang="en-US" sz="3200"/>
              <a:t>(4) </a:t>
            </a:r>
            <a:r>
              <a:rPr lang="en-US" sz="3200">
                <a:solidFill>
                  <a:srgbClr val="FF0000"/>
                </a:solidFill>
              </a:rPr>
              <a:t>PREPARATION OF BUFFER SOLUTION: </a:t>
            </a:r>
            <a:r>
              <a:rPr lang="en-US" sz="3200"/>
              <a:t>Add 67.5 gm of NH</a:t>
            </a:r>
            <a:r>
              <a:rPr lang="en-US" sz="3200" baseline="-25000"/>
              <a:t>4</a:t>
            </a:r>
            <a:r>
              <a:rPr lang="en-US" sz="3200"/>
              <a:t>Cl to 570 ml of concentrated ammonia solution and dilute with distilled water to one litre</a:t>
            </a:r>
          </a:p>
        </p:txBody>
      </p:sp>
    </p:spTree>
    <p:extLst>
      <p:ext uri="{BB962C8B-B14F-4D97-AF65-F5344CB8AC3E}">
        <p14:creationId xmlns:p14="http://schemas.microsoft.com/office/powerpoint/2010/main" val="37051670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457200"/>
            <a:ext cx="8153400" cy="5509200"/>
          </a:xfrm>
          <a:prstGeom prst="rect">
            <a:avLst/>
          </a:prstGeom>
        </p:spPr>
        <p:txBody>
          <a:bodyPr wrap="square">
            <a:spAutoFit/>
          </a:bodyPr>
          <a:lstStyle/>
          <a:p>
            <a:pPr algn="just"/>
            <a:r>
              <a:rPr lang="en-US" sz="3200"/>
              <a:t>(5) </a:t>
            </a:r>
            <a:r>
              <a:rPr lang="en-US" sz="3200">
                <a:solidFill>
                  <a:srgbClr val="FF0000"/>
                </a:solidFill>
              </a:rPr>
              <a:t>STANDARDISATION OF EDTA SOLUTION: </a:t>
            </a:r>
            <a:r>
              <a:rPr lang="en-US" sz="3200"/>
              <a:t>Pipette out 20 ml of standard hard water solution into a conical flask. Add 2- 3 ml of buffer (pH 9- 10) solution and 2- 3 drops of EBT indicator. Titrate the wine-red coloured complex with EDTA taken in a burette after rinsing it with EDTA solution till the wine red colour changes to clear blue.</a:t>
            </a:r>
          </a:p>
          <a:p>
            <a:pPr algn="just"/>
            <a:r>
              <a:rPr lang="en-US" sz="3200"/>
              <a:t>Note the burette reading and let the volume be “</a:t>
            </a:r>
            <a:r>
              <a:rPr lang="en-US" sz="3200" err="1"/>
              <a:t>x”ml</a:t>
            </a:r>
            <a:r>
              <a:rPr lang="en-US" sz="3200"/>
              <a:t>. Repeat the titration to get concurrent values.</a:t>
            </a:r>
          </a:p>
        </p:txBody>
      </p:sp>
    </p:spTree>
    <p:extLst>
      <p:ext uri="{BB962C8B-B14F-4D97-AF65-F5344CB8AC3E}">
        <p14:creationId xmlns:p14="http://schemas.microsoft.com/office/powerpoint/2010/main" val="1295391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533400"/>
            <a:ext cx="8305800" cy="4524315"/>
          </a:xfrm>
          <a:prstGeom prst="rect">
            <a:avLst/>
          </a:prstGeom>
        </p:spPr>
        <p:txBody>
          <a:bodyPr wrap="square">
            <a:spAutoFit/>
          </a:bodyPr>
          <a:lstStyle/>
          <a:p>
            <a:pPr algn="just"/>
            <a:r>
              <a:rPr lang="en-US" sz="3200"/>
              <a:t>(6) </a:t>
            </a:r>
            <a:r>
              <a:rPr lang="en-US" sz="3200">
                <a:solidFill>
                  <a:srgbClr val="FF0000"/>
                </a:solidFill>
              </a:rPr>
              <a:t>TITRATION OF SAMPLE HARD WATER (Total) : </a:t>
            </a:r>
          </a:p>
          <a:p>
            <a:pPr algn="just"/>
            <a:r>
              <a:rPr lang="en-US" sz="3200"/>
              <a:t>Pipette out 20 ml of the water sample into a 250ml conical flask, add 2- 3 ml of buffer (pH 9- 10) solution and 2- 3 drops of EBT indicator. Titrate the wine-red coloured solution with EDTA taken in the burette till a clear blue coloured end point is obtained.</a:t>
            </a:r>
          </a:p>
          <a:p>
            <a:pPr algn="just"/>
            <a:r>
              <a:rPr lang="en-US" sz="3200"/>
              <a:t>Let the volume of EDTA be “y” ml. Repeat the titration to get concurrent values</a:t>
            </a:r>
          </a:p>
        </p:txBody>
      </p:sp>
    </p:spTree>
    <p:extLst>
      <p:ext uri="{BB962C8B-B14F-4D97-AF65-F5344CB8AC3E}">
        <p14:creationId xmlns:p14="http://schemas.microsoft.com/office/powerpoint/2010/main" val="31636231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04800"/>
            <a:ext cx="8534400" cy="6494085"/>
          </a:xfrm>
          <a:prstGeom prst="rect">
            <a:avLst/>
          </a:prstGeom>
        </p:spPr>
        <p:txBody>
          <a:bodyPr wrap="square">
            <a:spAutoFit/>
          </a:bodyPr>
          <a:lstStyle/>
          <a:p>
            <a:pPr algn="just"/>
            <a:r>
              <a:rPr lang="en-US" sz="3200"/>
              <a:t>(7) </a:t>
            </a:r>
            <a:r>
              <a:rPr lang="en-US" sz="3200">
                <a:solidFill>
                  <a:srgbClr val="FF0000"/>
                </a:solidFill>
              </a:rPr>
              <a:t>TITRATION FOR PERMANENT HARDNESS:</a:t>
            </a:r>
          </a:p>
          <a:p>
            <a:pPr algn="just"/>
            <a:r>
              <a:rPr lang="en-US" sz="3200"/>
              <a:t> Pipette out 100 ml of hard water sample in a beaker and boil till the volume reduces to 20 ml. All the bicarbonates of Ca</a:t>
            </a:r>
            <a:r>
              <a:rPr lang="en-US" sz="3200" baseline="30000"/>
              <a:t>++</a:t>
            </a:r>
            <a:r>
              <a:rPr lang="en-US" sz="3200"/>
              <a:t> and Mg</a:t>
            </a:r>
            <a:r>
              <a:rPr lang="en-US" sz="3200" baseline="30000"/>
              <a:t>++</a:t>
            </a:r>
            <a:r>
              <a:rPr lang="en-US" sz="3200"/>
              <a:t> decomposes to CaCO</a:t>
            </a:r>
            <a:r>
              <a:rPr lang="en-US" sz="3200" baseline="-25000"/>
              <a:t>3</a:t>
            </a:r>
            <a:r>
              <a:rPr lang="en-US" sz="3200"/>
              <a:t> and Mg(OH)</a:t>
            </a:r>
            <a:r>
              <a:rPr lang="en-US" sz="3200" baseline="-25000"/>
              <a:t>2</a:t>
            </a:r>
            <a:r>
              <a:rPr lang="en-US" sz="3200"/>
              <a:t>. Cool the solution and filter the water into a flask, wash the beaker and precipitate with distilled water and add the washing to conical flask. Add 2- 3 ml of buffer (pH 9- 10) solution and 2- 3 drops of EBT indicator and titrate with EDTA solution taken in the burette till a clear blue colour end point is obtained.</a:t>
            </a:r>
          </a:p>
          <a:p>
            <a:pPr algn="just"/>
            <a:r>
              <a:rPr lang="en-US" sz="3200"/>
              <a:t>Note the burette reading. Let the volume be “z” ml.</a:t>
            </a:r>
          </a:p>
        </p:txBody>
      </p:sp>
    </p:spTree>
    <p:extLst>
      <p:ext uri="{BB962C8B-B14F-4D97-AF65-F5344CB8AC3E}">
        <p14:creationId xmlns:p14="http://schemas.microsoft.com/office/powerpoint/2010/main" val="8943611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533400"/>
            <a:ext cx="8153400" cy="5755422"/>
          </a:xfrm>
          <a:prstGeom prst="rect">
            <a:avLst/>
          </a:prstGeom>
        </p:spPr>
        <p:txBody>
          <a:bodyPr wrap="square">
            <a:spAutoFit/>
          </a:bodyPr>
          <a:lstStyle/>
          <a:p>
            <a:pPr algn="just"/>
            <a:r>
              <a:rPr lang="en-US" sz="3200" b="1"/>
              <a:t>CALCULATIONS:</a:t>
            </a:r>
          </a:p>
          <a:p>
            <a:pPr algn="just"/>
            <a:r>
              <a:rPr lang="en-US" sz="2800">
                <a:solidFill>
                  <a:srgbClr val="FF0000"/>
                </a:solidFill>
              </a:rPr>
              <a:t>Molarity of standard hard water solution </a:t>
            </a:r>
            <a:r>
              <a:rPr lang="en-US" sz="2800"/>
              <a:t>= 0.01 M.</a:t>
            </a:r>
          </a:p>
          <a:p>
            <a:pPr algn="just"/>
            <a:r>
              <a:rPr lang="en-US"/>
              <a:t>(Calculated in the preparation of standard hard water)</a:t>
            </a:r>
            <a:r>
              <a:rPr lang="en-US" sz="2800"/>
              <a:t> </a:t>
            </a:r>
          </a:p>
          <a:p>
            <a:pPr algn="just"/>
            <a:r>
              <a:rPr lang="en-US" sz="2800">
                <a:solidFill>
                  <a:srgbClr val="FF0000"/>
                </a:solidFill>
              </a:rPr>
              <a:t>Molarity of EDTA solution </a:t>
            </a:r>
            <a:r>
              <a:rPr lang="en-US" sz="2800"/>
              <a:t>(M2 ): </a:t>
            </a:r>
            <a:r>
              <a:rPr lang="en-US" sz="2800" u="sng"/>
              <a:t>V</a:t>
            </a:r>
            <a:r>
              <a:rPr lang="en-US" sz="2800" u="sng" baseline="-25000"/>
              <a:t>1</a:t>
            </a:r>
            <a:r>
              <a:rPr lang="en-US" sz="2800" u="sng"/>
              <a:t>M</a:t>
            </a:r>
            <a:r>
              <a:rPr lang="en-US" sz="2800" u="sng" baseline="-25000"/>
              <a:t>1</a:t>
            </a:r>
            <a:r>
              <a:rPr lang="en-US" sz="2800"/>
              <a:t> = </a:t>
            </a:r>
            <a:r>
              <a:rPr lang="en-US" sz="2800" u="sng"/>
              <a:t>V</a:t>
            </a:r>
            <a:r>
              <a:rPr lang="en-US" sz="2800" u="sng" baseline="-25000"/>
              <a:t>2</a:t>
            </a:r>
            <a:r>
              <a:rPr lang="en-US" sz="2800" u="sng"/>
              <a:t>M</a:t>
            </a:r>
            <a:r>
              <a:rPr lang="en-US" sz="2800" u="sng" baseline="-25000"/>
              <a:t>2</a:t>
            </a:r>
            <a:r>
              <a:rPr lang="en-US" sz="2800"/>
              <a:t> </a:t>
            </a:r>
          </a:p>
          <a:p>
            <a:pPr algn="just"/>
            <a:r>
              <a:rPr lang="en-US" sz="2800"/>
              <a:t>                                                             n</a:t>
            </a:r>
            <a:r>
              <a:rPr lang="en-US" sz="2800" baseline="-25000"/>
              <a:t>1</a:t>
            </a:r>
            <a:r>
              <a:rPr lang="en-US" sz="2800"/>
              <a:t>         n</a:t>
            </a:r>
            <a:r>
              <a:rPr lang="en-US" sz="2800" baseline="-25000"/>
              <a:t>2</a:t>
            </a:r>
          </a:p>
          <a:p>
            <a:pPr algn="just"/>
            <a:r>
              <a:rPr lang="en-US" sz="2800"/>
              <a:t>n</a:t>
            </a:r>
            <a:r>
              <a:rPr lang="en-US" sz="2800" baseline="-25000"/>
              <a:t>1</a:t>
            </a:r>
            <a:r>
              <a:rPr lang="en-US" sz="2800"/>
              <a:t> &amp; n</a:t>
            </a:r>
            <a:r>
              <a:rPr lang="en-US" sz="2800" baseline="-25000"/>
              <a:t>2</a:t>
            </a:r>
            <a:r>
              <a:rPr lang="en-US" sz="2800"/>
              <a:t> are no. of moles of Ca</a:t>
            </a:r>
            <a:r>
              <a:rPr lang="en-US" sz="2800" baseline="30000"/>
              <a:t>+2</a:t>
            </a:r>
            <a:r>
              <a:rPr lang="en-US" sz="2800"/>
              <a:t> and EDTA = 1 each </a:t>
            </a:r>
          </a:p>
          <a:p>
            <a:pPr algn="just"/>
            <a:r>
              <a:rPr lang="en-US" sz="2800"/>
              <a:t>i.e., n</a:t>
            </a:r>
            <a:r>
              <a:rPr lang="en-US" sz="2800" baseline="-25000"/>
              <a:t>1</a:t>
            </a:r>
            <a:r>
              <a:rPr lang="en-US" sz="2800"/>
              <a:t>=1, n</a:t>
            </a:r>
            <a:r>
              <a:rPr lang="en-US" sz="2800" baseline="-25000"/>
              <a:t>2</a:t>
            </a:r>
            <a:r>
              <a:rPr lang="en-US" sz="2800"/>
              <a:t>=1</a:t>
            </a:r>
          </a:p>
          <a:p>
            <a:pPr algn="just"/>
            <a:r>
              <a:rPr lang="en-US" sz="2800"/>
              <a:t>V</a:t>
            </a:r>
            <a:r>
              <a:rPr lang="en-US" sz="2800" baseline="-25000"/>
              <a:t>1</a:t>
            </a:r>
            <a:r>
              <a:rPr lang="en-US" sz="2800"/>
              <a:t> = volume of standard hard water </a:t>
            </a:r>
          </a:p>
          <a:p>
            <a:pPr algn="just"/>
            <a:r>
              <a:rPr lang="en-US" sz="2800"/>
              <a:t>M</a:t>
            </a:r>
            <a:r>
              <a:rPr lang="en-US" sz="2800" baseline="-25000"/>
              <a:t>1</a:t>
            </a:r>
            <a:r>
              <a:rPr lang="en-US" sz="2800"/>
              <a:t>= Molarity of standard hard water </a:t>
            </a:r>
          </a:p>
          <a:p>
            <a:pPr algn="just"/>
            <a:r>
              <a:rPr lang="en-US" sz="2800"/>
              <a:t>V</a:t>
            </a:r>
            <a:r>
              <a:rPr lang="en-US" sz="2800" baseline="-25000"/>
              <a:t>2</a:t>
            </a:r>
            <a:r>
              <a:rPr lang="en-US" sz="2800"/>
              <a:t>= volume of EDTA </a:t>
            </a:r>
          </a:p>
          <a:p>
            <a:pPr algn="just"/>
            <a:r>
              <a:rPr lang="en-US" sz="2800"/>
              <a:t>M</a:t>
            </a:r>
            <a:r>
              <a:rPr lang="en-US" sz="2800" baseline="-25000"/>
              <a:t>2</a:t>
            </a:r>
            <a:r>
              <a:rPr lang="en-US" sz="2800"/>
              <a:t>= molarity of EDTA </a:t>
            </a:r>
          </a:p>
          <a:p>
            <a:pPr algn="just"/>
            <a:r>
              <a:rPr lang="en-US" sz="2800"/>
              <a:t>M</a:t>
            </a:r>
            <a:r>
              <a:rPr lang="en-US" sz="2800" baseline="-25000"/>
              <a:t>2</a:t>
            </a:r>
            <a:r>
              <a:rPr lang="en-US" sz="2800"/>
              <a:t> = </a:t>
            </a:r>
            <a:r>
              <a:rPr lang="en-US" sz="2800" u="sng"/>
              <a:t>V</a:t>
            </a:r>
            <a:r>
              <a:rPr lang="en-US" sz="2800" u="sng" baseline="-25000"/>
              <a:t>1</a:t>
            </a:r>
            <a:r>
              <a:rPr lang="en-US" sz="2800" u="sng"/>
              <a:t>M</a:t>
            </a:r>
            <a:r>
              <a:rPr lang="en-US" sz="2800" u="sng" baseline="-25000"/>
              <a:t>1</a:t>
            </a:r>
            <a:r>
              <a:rPr lang="en-US" sz="2800"/>
              <a:t> = </a:t>
            </a:r>
            <a:r>
              <a:rPr lang="en-US" sz="2800" u="sng"/>
              <a:t>20 X 0.01  </a:t>
            </a:r>
            <a:endParaRPr lang="en-US" sz="2800"/>
          </a:p>
          <a:p>
            <a:pPr algn="just"/>
            <a:r>
              <a:rPr lang="en-US" sz="2800"/>
              <a:t>              V</a:t>
            </a:r>
            <a:r>
              <a:rPr lang="en-US" sz="2800" baseline="-25000"/>
              <a:t>2</a:t>
            </a:r>
            <a:r>
              <a:rPr lang="en-US" sz="2800"/>
              <a:t>             x (</a:t>
            </a:r>
            <a:r>
              <a:rPr lang="en-US" sz="2800" err="1"/>
              <a:t>titre</a:t>
            </a:r>
            <a:r>
              <a:rPr lang="en-US" sz="2800"/>
              <a:t> value)</a:t>
            </a:r>
          </a:p>
        </p:txBody>
      </p:sp>
    </p:spTree>
    <p:extLst>
      <p:ext uri="{BB962C8B-B14F-4D97-AF65-F5344CB8AC3E}">
        <p14:creationId xmlns:p14="http://schemas.microsoft.com/office/powerpoint/2010/main" val="4977711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457200"/>
            <a:ext cx="8382000" cy="5693866"/>
          </a:xfrm>
          <a:prstGeom prst="rect">
            <a:avLst/>
          </a:prstGeom>
        </p:spPr>
        <p:txBody>
          <a:bodyPr wrap="square">
            <a:spAutoFit/>
          </a:bodyPr>
          <a:lstStyle/>
          <a:p>
            <a:pPr algn="just"/>
            <a:r>
              <a:rPr lang="en-US" sz="2800">
                <a:solidFill>
                  <a:srgbClr val="FF0000"/>
                </a:solidFill>
              </a:rPr>
              <a:t>Molarity of sample hard water </a:t>
            </a:r>
            <a:r>
              <a:rPr lang="en-US" sz="2800"/>
              <a:t>(M</a:t>
            </a:r>
            <a:r>
              <a:rPr lang="en-US" sz="2800" baseline="-25000"/>
              <a:t>3</a:t>
            </a:r>
            <a:r>
              <a:rPr lang="en-US" sz="2800"/>
              <a:t> ):</a:t>
            </a:r>
          </a:p>
          <a:p>
            <a:pPr algn="just"/>
            <a:r>
              <a:rPr lang="en-US" sz="2800"/>
              <a:t> </a:t>
            </a:r>
            <a:r>
              <a:rPr lang="en-US" sz="2800" u="sng"/>
              <a:t>V</a:t>
            </a:r>
            <a:r>
              <a:rPr lang="en-US" sz="2800" u="sng" baseline="-25000"/>
              <a:t>2</a:t>
            </a:r>
            <a:r>
              <a:rPr lang="en-US" sz="2800" u="sng"/>
              <a:t>M</a:t>
            </a:r>
            <a:r>
              <a:rPr lang="en-US" sz="2800" u="sng" baseline="-25000"/>
              <a:t>2</a:t>
            </a:r>
            <a:r>
              <a:rPr lang="en-US" sz="2800"/>
              <a:t> = </a:t>
            </a:r>
            <a:r>
              <a:rPr lang="en-US" sz="2800" u="sng"/>
              <a:t>V</a:t>
            </a:r>
            <a:r>
              <a:rPr lang="en-US" sz="2800" u="sng" baseline="-25000"/>
              <a:t>3</a:t>
            </a:r>
            <a:r>
              <a:rPr lang="en-US" sz="2800" u="sng"/>
              <a:t>M</a:t>
            </a:r>
            <a:r>
              <a:rPr lang="en-US" sz="2800" u="sng" baseline="-25000"/>
              <a:t>3</a:t>
            </a:r>
            <a:r>
              <a:rPr lang="en-US" sz="2800"/>
              <a:t>  </a:t>
            </a:r>
          </a:p>
          <a:p>
            <a:pPr algn="just"/>
            <a:r>
              <a:rPr lang="en-US" sz="2800"/>
              <a:t>    n</a:t>
            </a:r>
            <a:r>
              <a:rPr lang="en-US" sz="2800" baseline="-25000"/>
              <a:t>2</a:t>
            </a:r>
            <a:r>
              <a:rPr lang="en-US" sz="2800"/>
              <a:t>           n</a:t>
            </a:r>
            <a:r>
              <a:rPr lang="en-US" sz="2800" baseline="-25000"/>
              <a:t>3</a:t>
            </a:r>
          </a:p>
          <a:p>
            <a:pPr algn="just"/>
            <a:r>
              <a:rPr lang="en-US" sz="2800"/>
              <a:t>V</a:t>
            </a:r>
            <a:r>
              <a:rPr lang="en-US" sz="2800" baseline="-25000"/>
              <a:t>2</a:t>
            </a:r>
            <a:r>
              <a:rPr lang="en-US" sz="2800"/>
              <a:t>= volume of EDTA </a:t>
            </a:r>
          </a:p>
          <a:p>
            <a:pPr algn="just"/>
            <a:r>
              <a:rPr lang="en-US" sz="2800"/>
              <a:t>M</a:t>
            </a:r>
            <a:r>
              <a:rPr lang="en-US" sz="2800" baseline="-25000"/>
              <a:t>2</a:t>
            </a:r>
            <a:r>
              <a:rPr lang="en-US" sz="2800"/>
              <a:t>= molarity of EDTA </a:t>
            </a:r>
          </a:p>
          <a:p>
            <a:pPr algn="just"/>
            <a:r>
              <a:rPr lang="en-US" sz="2800"/>
              <a:t>V</a:t>
            </a:r>
            <a:r>
              <a:rPr lang="en-US" sz="2800" baseline="-25000"/>
              <a:t>3</a:t>
            </a:r>
            <a:r>
              <a:rPr lang="en-US" sz="2800"/>
              <a:t>= volume of sample hard water</a:t>
            </a:r>
          </a:p>
          <a:p>
            <a:pPr algn="just"/>
            <a:r>
              <a:rPr lang="en-US" sz="2800"/>
              <a:t>M</a:t>
            </a:r>
            <a:r>
              <a:rPr lang="en-US" sz="2800" baseline="-25000"/>
              <a:t>3</a:t>
            </a:r>
            <a:r>
              <a:rPr lang="en-US" sz="2800"/>
              <a:t>= Molarity of sample hard water </a:t>
            </a:r>
          </a:p>
          <a:p>
            <a:pPr algn="just"/>
            <a:endParaRPr lang="en-US" sz="2800"/>
          </a:p>
          <a:p>
            <a:pPr algn="just"/>
            <a:r>
              <a:rPr lang="en-US" sz="2800"/>
              <a:t>M</a:t>
            </a:r>
            <a:r>
              <a:rPr lang="en-US" sz="2800" baseline="-25000"/>
              <a:t>3</a:t>
            </a:r>
            <a:r>
              <a:rPr lang="en-US" sz="2800"/>
              <a:t> = </a:t>
            </a:r>
            <a:r>
              <a:rPr lang="en-US" sz="2800" u="sng"/>
              <a:t>V</a:t>
            </a:r>
            <a:r>
              <a:rPr lang="en-US" sz="2800" u="sng" baseline="-25000"/>
              <a:t>2</a:t>
            </a:r>
            <a:r>
              <a:rPr lang="en-US" sz="2800" u="sng"/>
              <a:t>M</a:t>
            </a:r>
            <a:r>
              <a:rPr lang="en-US" sz="2800" u="sng" baseline="-25000"/>
              <a:t>2</a:t>
            </a:r>
            <a:r>
              <a:rPr lang="en-US" sz="2800"/>
              <a:t> = </a:t>
            </a:r>
            <a:r>
              <a:rPr lang="en-US" sz="2800" u="sng"/>
              <a:t>M</a:t>
            </a:r>
            <a:r>
              <a:rPr lang="en-US" sz="2800" u="sng" baseline="-25000"/>
              <a:t>2</a:t>
            </a:r>
            <a:r>
              <a:rPr lang="en-US" sz="2800" u="sng"/>
              <a:t> x y (</a:t>
            </a:r>
            <a:r>
              <a:rPr lang="en-US" sz="2800" u="sng" err="1"/>
              <a:t>titre</a:t>
            </a:r>
            <a:r>
              <a:rPr lang="en-US" sz="2800" u="sng"/>
              <a:t> value</a:t>
            </a:r>
            <a:r>
              <a:rPr lang="en-US" sz="2800"/>
              <a:t>)= </a:t>
            </a:r>
            <a:r>
              <a:rPr lang="en-US" sz="2800" u="sng"/>
              <a:t>y x 0.01</a:t>
            </a:r>
            <a:r>
              <a:rPr lang="en-US" sz="2800"/>
              <a:t> </a:t>
            </a:r>
          </a:p>
          <a:p>
            <a:pPr algn="just"/>
            <a:r>
              <a:rPr lang="en-US" sz="2800"/>
              <a:t>             V</a:t>
            </a:r>
            <a:r>
              <a:rPr lang="en-US" sz="2800" baseline="-25000"/>
              <a:t>3</a:t>
            </a:r>
            <a:r>
              <a:rPr lang="en-US" sz="2800"/>
              <a:t>                 20                            x</a:t>
            </a:r>
          </a:p>
          <a:p>
            <a:pPr algn="just"/>
            <a:r>
              <a:rPr lang="en-US" sz="2800">
                <a:solidFill>
                  <a:srgbClr val="FF0000"/>
                </a:solidFill>
              </a:rPr>
              <a:t>Total Hardness Of Water</a:t>
            </a:r>
            <a:r>
              <a:rPr lang="en-US" sz="2800"/>
              <a:t> </a:t>
            </a:r>
          </a:p>
          <a:p>
            <a:pPr algn="just"/>
            <a:r>
              <a:rPr lang="en-US" sz="2800"/>
              <a:t>= M</a:t>
            </a:r>
            <a:r>
              <a:rPr lang="en-US" sz="2800" baseline="-25000"/>
              <a:t>3</a:t>
            </a:r>
            <a:r>
              <a:rPr lang="en-US" sz="2800"/>
              <a:t> x 100 </a:t>
            </a:r>
            <a:r>
              <a:rPr lang="en-US" sz="2800" err="1"/>
              <a:t>gms</a:t>
            </a:r>
            <a:r>
              <a:rPr lang="en-US" sz="2800"/>
              <a:t>/1 litre </a:t>
            </a:r>
          </a:p>
          <a:p>
            <a:pPr algn="just"/>
            <a:r>
              <a:rPr lang="en-US" sz="2800"/>
              <a:t>=M</a:t>
            </a:r>
            <a:r>
              <a:rPr lang="en-US" sz="2800" baseline="-25000"/>
              <a:t>3</a:t>
            </a:r>
            <a:r>
              <a:rPr lang="en-US" sz="2800"/>
              <a:t> X 100 X 1000mg/L or ppm= (y/ x) X 1000ppm</a:t>
            </a:r>
          </a:p>
        </p:txBody>
      </p:sp>
    </p:spTree>
    <p:extLst>
      <p:ext uri="{BB962C8B-B14F-4D97-AF65-F5344CB8AC3E}">
        <p14:creationId xmlns:p14="http://schemas.microsoft.com/office/powerpoint/2010/main" val="35573017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476071"/>
            <a:ext cx="8382000" cy="5447645"/>
          </a:xfrm>
          <a:prstGeom prst="rect">
            <a:avLst/>
          </a:prstGeom>
        </p:spPr>
        <p:txBody>
          <a:bodyPr wrap="square" lIns="91440" tIns="45720" rIns="91440" bIns="45720" anchor="t">
            <a:spAutoFit/>
          </a:bodyPr>
          <a:lstStyle/>
          <a:p>
            <a:pPr algn="just"/>
            <a:r>
              <a:rPr lang="en-US" sz="2800">
                <a:solidFill>
                  <a:srgbClr val="FF0000"/>
                </a:solidFill>
              </a:rPr>
              <a:t>Permanent Hardness Of Water</a:t>
            </a:r>
            <a:r>
              <a:rPr lang="en-US" sz="2800"/>
              <a:t>: </a:t>
            </a:r>
          </a:p>
          <a:p>
            <a:pPr algn="just"/>
            <a:r>
              <a:rPr lang="en-US" sz="2800"/>
              <a:t> </a:t>
            </a:r>
            <a:r>
              <a:rPr lang="en-US" sz="2800" u="sng"/>
              <a:t>V</a:t>
            </a:r>
            <a:r>
              <a:rPr lang="en-US" sz="2800" u="sng" baseline="-25000"/>
              <a:t>2</a:t>
            </a:r>
            <a:r>
              <a:rPr lang="en-US" sz="2800" u="sng"/>
              <a:t>M</a:t>
            </a:r>
            <a:r>
              <a:rPr lang="en-US" sz="2800" u="sng" baseline="-25000"/>
              <a:t>2</a:t>
            </a:r>
            <a:r>
              <a:rPr lang="en-US" sz="2800"/>
              <a:t> = </a:t>
            </a:r>
            <a:r>
              <a:rPr lang="en-US" sz="2800" u="sng"/>
              <a:t>V</a:t>
            </a:r>
            <a:r>
              <a:rPr lang="en-US" sz="2800" u="sng" baseline="-25000"/>
              <a:t>4</a:t>
            </a:r>
            <a:r>
              <a:rPr lang="en-US" sz="2800" u="sng"/>
              <a:t>M</a:t>
            </a:r>
            <a:r>
              <a:rPr lang="en-US" sz="2800" u="sng" baseline="-25000"/>
              <a:t>4</a:t>
            </a:r>
            <a:r>
              <a:rPr lang="en-US" sz="2800"/>
              <a:t>     M</a:t>
            </a:r>
            <a:r>
              <a:rPr lang="en-US" sz="2800" baseline="-25000"/>
              <a:t>4</a:t>
            </a:r>
            <a:r>
              <a:rPr lang="en-US" sz="2800"/>
              <a:t>= </a:t>
            </a:r>
            <a:r>
              <a:rPr lang="en-US" sz="2800" u="sng"/>
              <a:t>V</a:t>
            </a:r>
            <a:r>
              <a:rPr lang="en-US" sz="2800" u="sng" baseline="-25000"/>
              <a:t>2</a:t>
            </a:r>
            <a:r>
              <a:rPr lang="en-US" sz="2800" u="sng"/>
              <a:t>M</a:t>
            </a:r>
            <a:r>
              <a:rPr lang="en-US" sz="2800" u="sng" baseline="-25000"/>
              <a:t>2</a:t>
            </a:r>
            <a:r>
              <a:rPr lang="en-US" sz="2800"/>
              <a:t> = </a:t>
            </a:r>
            <a:r>
              <a:rPr lang="en-US" sz="2800" u="sng"/>
              <a:t>zM</a:t>
            </a:r>
            <a:r>
              <a:rPr lang="en-US" sz="2800" u="sng" baseline="-25000"/>
              <a:t>2</a:t>
            </a:r>
            <a:r>
              <a:rPr lang="en-US" sz="2800"/>
              <a:t>  = </a:t>
            </a:r>
            <a:r>
              <a:rPr lang="en-US" sz="2800" u="sng"/>
              <a:t>z</a:t>
            </a:r>
            <a:r>
              <a:rPr lang="en-US" sz="2800"/>
              <a:t> X 0.01 </a:t>
            </a:r>
            <a:endParaRPr lang="en-US" sz="2800" u="sng"/>
          </a:p>
          <a:p>
            <a:pPr algn="just"/>
            <a:r>
              <a:rPr lang="en-US" sz="2800"/>
              <a:t>     n</a:t>
            </a:r>
            <a:r>
              <a:rPr lang="en-US" sz="2800" baseline="-25000"/>
              <a:t>2</a:t>
            </a:r>
            <a:r>
              <a:rPr lang="en-US" sz="2800"/>
              <a:t>        n</a:t>
            </a:r>
            <a:r>
              <a:rPr lang="en-US" sz="2800" baseline="-25000"/>
              <a:t>4</a:t>
            </a:r>
            <a:r>
              <a:rPr lang="en-US" sz="2800"/>
              <a:t>                   V</a:t>
            </a:r>
            <a:r>
              <a:rPr lang="en-US" sz="2800" baseline="-25000"/>
              <a:t>4</a:t>
            </a:r>
            <a:r>
              <a:rPr lang="en-US" sz="2800"/>
              <a:t>        20       x                 </a:t>
            </a:r>
          </a:p>
          <a:p>
            <a:pPr algn="just"/>
            <a:r>
              <a:rPr lang="en-US" sz="2800"/>
              <a:t>V</a:t>
            </a:r>
            <a:r>
              <a:rPr lang="en-US" sz="2800" baseline="-25000"/>
              <a:t>2</a:t>
            </a:r>
            <a:r>
              <a:rPr lang="en-US" sz="2800"/>
              <a:t>= volume of EDTA </a:t>
            </a:r>
          </a:p>
          <a:p>
            <a:pPr algn="just"/>
            <a:r>
              <a:rPr lang="en-US" sz="2800"/>
              <a:t>M</a:t>
            </a:r>
            <a:r>
              <a:rPr lang="en-US" sz="2800" baseline="-25000"/>
              <a:t>2</a:t>
            </a:r>
            <a:r>
              <a:rPr lang="en-US" sz="2800"/>
              <a:t>= molarity of EDTA </a:t>
            </a:r>
          </a:p>
          <a:p>
            <a:pPr algn="just"/>
            <a:r>
              <a:rPr lang="en-US" sz="2800"/>
              <a:t>V</a:t>
            </a:r>
            <a:r>
              <a:rPr lang="en-US" sz="2800" baseline="-25000"/>
              <a:t>4</a:t>
            </a:r>
            <a:r>
              <a:rPr lang="en-US" sz="2800"/>
              <a:t> = volume of water sample containing permanent hardness (100 ml) </a:t>
            </a:r>
          </a:p>
          <a:p>
            <a:pPr algn="just"/>
            <a:r>
              <a:rPr lang="en-US" sz="2800"/>
              <a:t>M</a:t>
            </a:r>
            <a:r>
              <a:rPr lang="en-US" sz="2800" baseline="-25000"/>
              <a:t>4</a:t>
            </a:r>
            <a:r>
              <a:rPr lang="en-US" sz="2800"/>
              <a:t>= Molarity of water sample containing permanent hardness </a:t>
            </a:r>
          </a:p>
          <a:p>
            <a:pPr algn="just"/>
            <a:endParaRPr lang="en-US" sz="1200"/>
          </a:p>
          <a:p>
            <a:pPr algn="just"/>
            <a:r>
              <a:rPr lang="en-US" sz="2800">
                <a:solidFill>
                  <a:srgbClr val="FF0000"/>
                </a:solidFill>
              </a:rPr>
              <a:t>Permanent Hardness </a:t>
            </a:r>
            <a:r>
              <a:rPr lang="en-US" sz="2800"/>
              <a:t>Of The Water Sample</a:t>
            </a:r>
          </a:p>
          <a:p>
            <a:pPr algn="just"/>
            <a:r>
              <a:rPr lang="en-US" sz="2800"/>
              <a:t>= M</a:t>
            </a:r>
            <a:r>
              <a:rPr lang="en-US" sz="2800" baseline="-25000"/>
              <a:t>4</a:t>
            </a:r>
            <a:r>
              <a:rPr lang="en-US" sz="2800"/>
              <a:t> x 100 x 1000 ppm </a:t>
            </a:r>
          </a:p>
          <a:p>
            <a:pPr algn="just"/>
            <a:r>
              <a:rPr lang="en-US" sz="2800"/>
              <a:t>= z/ x X 1000ppm</a:t>
            </a:r>
          </a:p>
        </p:txBody>
      </p:sp>
    </p:spTree>
    <p:extLst>
      <p:ext uri="{BB962C8B-B14F-4D97-AF65-F5344CB8AC3E}">
        <p14:creationId xmlns:p14="http://schemas.microsoft.com/office/powerpoint/2010/main" val="39412082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533400"/>
            <a:ext cx="8077200" cy="3231654"/>
          </a:xfrm>
          <a:prstGeom prst="rect">
            <a:avLst/>
          </a:prstGeom>
        </p:spPr>
        <p:txBody>
          <a:bodyPr wrap="square">
            <a:spAutoFit/>
          </a:bodyPr>
          <a:lstStyle/>
          <a:p>
            <a:pPr algn="just"/>
            <a:endParaRPr lang="en-US" sz="1200"/>
          </a:p>
          <a:p>
            <a:pPr algn="just"/>
            <a:r>
              <a:rPr lang="en-US" sz="3200">
                <a:solidFill>
                  <a:srgbClr val="FF0000"/>
                </a:solidFill>
              </a:rPr>
              <a:t>Temporary Hardness</a:t>
            </a:r>
            <a:r>
              <a:rPr lang="en-US" sz="3200"/>
              <a:t> Of The Water Sample</a:t>
            </a:r>
          </a:p>
          <a:p>
            <a:pPr algn="just"/>
            <a:r>
              <a:rPr lang="en-US" sz="3200"/>
              <a:t>= (Total Hardness – Permanent Hardness) </a:t>
            </a:r>
          </a:p>
          <a:p>
            <a:pPr algn="just"/>
            <a:r>
              <a:rPr lang="en-US" sz="3200"/>
              <a:t>= (M</a:t>
            </a:r>
            <a:r>
              <a:rPr lang="en-US" sz="3200" baseline="-25000"/>
              <a:t>3</a:t>
            </a:r>
            <a:r>
              <a:rPr lang="en-US" sz="3200"/>
              <a:t> x 100 x1000 – M</a:t>
            </a:r>
            <a:r>
              <a:rPr lang="en-US" sz="3200" baseline="-25000"/>
              <a:t>4</a:t>
            </a:r>
            <a:r>
              <a:rPr lang="en-US" sz="3200"/>
              <a:t> x 100 x1000) ppm</a:t>
            </a:r>
          </a:p>
          <a:p>
            <a:pPr algn="just"/>
            <a:r>
              <a:rPr lang="en-US" sz="3200"/>
              <a:t>= (M</a:t>
            </a:r>
            <a:r>
              <a:rPr lang="en-US" sz="3200" baseline="-25000"/>
              <a:t>3</a:t>
            </a:r>
            <a:r>
              <a:rPr lang="en-US" sz="3200"/>
              <a:t> – M</a:t>
            </a:r>
            <a:r>
              <a:rPr lang="en-US" sz="3200" baseline="-25000"/>
              <a:t>4</a:t>
            </a:r>
            <a:r>
              <a:rPr lang="en-US" sz="3200"/>
              <a:t>) x 100 x1000 ppm</a:t>
            </a:r>
          </a:p>
          <a:p>
            <a:pPr algn="just"/>
            <a:r>
              <a:rPr lang="en-US" sz="3200"/>
              <a:t>= </a:t>
            </a:r>
            <a:r>
              <a:rPr lang="en-US" sz="3200" u="sng"/>
              <a:t>(y-z)</a:t>
            </a:r>
            <a:r>
              <a:rPr lang="en-US" sz="3200"/>
              <a:t> X 1000 ppm</a:t>
            </a:r>
          </a:p>
          <a:p>
            <a:pPr algn="just"/>
            <a:r>
              <a:rPr lang="en-US" sz="3200"/>
              <a:t>     x</a:t>
            </a:r>
          </a:p>
        </p:txBody>
      </p:sp>
    </p:spTree>
    <p:extLst>
      <p:ext uri="{BB962C8B-B14F-4D97-AF65-F5344CB8AC3E}">
        <p14:creationId xmlns:p14="http://schemas.microsoft.com/office/powerpoint/2010/main" val="8200920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81000"/>
            <a:ext cx="8305800" cy="5016758"/>
          </a:xfrm>
          <a:prstGeom prst="rect">
            <a:avLst/>
          </a:prstGeom>
        </p:spPr>
        <p:txBody>
          <a:bodyPr wrap="square">
            <a:spAutoFit/>
          </a:bodyPr>
          <a:lstStyle/>
          <a:p>
            <a:pPr algn="just"/>
            <a:r>
              <a:rPr lang="en-US" sz="3200" b="1"/>
              <a:t>Problem:</a:t>
            </a:r>
          </a:p>
          <a:p>
            <a:pPr algn="just"/>
            <a:r>
              <a:rPr lang="en-US" sz="3200"/>
              <a:t>1 gm of CaCO</a:t>
            </a:r>
            <a:r>
              <a:rPr lang="en-US" sz="3200" baseline="-25000"/>
              <a:t>3</a:t>
            </a:r>
            <a:r>
              <a:rPr lang="en-US" sz="3200"/>
              <a:t> was dissolved in HCl and the solution was made </a:t>
            </a:r>
            <a:r>
              <a:rPr lang="en-US" sz="3200" err="1"/>
              <a:t>upto</a:t>
            </a:r>
            <a:r>
              <a:rPr lang="en-US" sz="3200"/>
              <a:t> 1 Lit with distilled water. 50 ml of the above solution required 30 ml of EDTA solution for titration. 50 ml of hard water sample required 40 ml of the same solution of EDTA for titration. 50 ml of the hard water after boiling, filtering, etc. required 30 ml of the same EDTA solution for titration. Calculate the temporary hardness of the water. </a:t>
            </a:r>
          </a:p>
        </p:txBody>
      </p:sp>
    </p:spTree>
    <p:extLst>
      <p:ext uri="{BB962C8B-B14F-4D97-AF65-F5344CB8AC3E}">
        <p14:creationId xmlns:p14="http://schemas.microsoft.com/office/powerpoint/2010/main" val="27642352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52400"/>
            <a:ext cx="8413031" cy="6001643"/>
          </a:xfrm>
          <a:prstGeom prst="rect">
            <a:avLst/>
          </a:prstGeom>
        </p:spPr>
        <p:txBody>
          <a:bodyPr wrap="square">
            <a:spAutoFit/>
          </a:bodyPr>
          <a:lstStyle/>
          <a:p>
            <a:pPr algn="just"/>
            <a:r>
              <a:rPr lang="en-US" sz="2800" err="1"/>
              <a:t>Soln</a:t>
            </a:r>
            <a:r>
              <a:rPr lang="en-US" sz="2800"/>
              <a:t>: </a:t>
            </a:r>
          </a:p>
          <a:p>
            <a:pPr algn="just"/>
            <a:r>
              <a:rPr lang="en-US" sz="2800">
                <a:solidFill>
                  <a:srgbClr val="FF0000"/>
                </a:solidFill>
              </a:rPr>
              <a:t>Molarity of CaCO</a:t>
            </a:r>
            <a:r>
              <a:rPr lang="en-US" sz="2800" baseline="-25000">
                <a:solidFill>
                  <a:srgbClr val="FF0000"/>
                </a:solidFill>
              </a:rPr>
              <a:t>3 </a:t>
            </a:r>
            <a:r>
              <a:rPr lang="en-US" sz="2800">
                <a:solidFill>
                  <a:srgbClr val="FF0000"/>
                </a:solidFill>
              </a:rPr>
              <a:t>(SHW) solution </a:t>
            </a:r>
            <a:r>
              <a:rPr lang="en-US" sz="2800"/>
              <a:t>(M</a:t>
            </a:r>
            <a:r>
              <a:rPr lang="en-US" sz="2800" baseline="-25000"/>
              <a:t>1</a:t>
            </a:r>
            <a:r>
              <a:rPr lang="en-US" sz="2800"/>
              <a:t>)= 1/100= 0.01 M </a:t>
            </a:r>
            <a:r>
              <a:rPr lang="en-US" sz="2800">
                <a:solidFill>
                  <a:srgbClr val="FF0000"/>
                </a:solidFill>
              </a:rPr>
              <a:t>Molarity of EDTA solution </a:t>
            </a:r>
            <a:r>
              <a:rPr lang="en-US" sz="2800"/>
              <a:t>(M</a:t>
            </a:r>
            <a:r>
              <a:rPr lang="en-US" sz="2800" baseline="-25000"/>
              <a:t>2</a:t>
            </a:r>
            <a:r>
              <a:rPr lang="en-US" sz="2800"/>
              <a:t> ) = V</a:t>
            </a:r>
            <a:r>
              <a:rPr lang="en-US" sz="2800" baseline="-25000"/>
              <a:t>1</a:t>
            </a:r>
            <a:r>
              <a:rPr lang="en-US" sz="2800"/>
              <a:t> M</a:t>
            </a:r>
            <a:r>
              <a:rPr lang="en-US" sz="2800" baseline="-25000"/>
              <a:t>1</a:t>
            </a:r>
            <a:r>
              <a:rPr lang="en-US" sz="2800"/>
              <a:t>/ V</a:t>
            </a:r>
            <a:r>
              <a:rPr lang="en-US" sz="2800" baseline="-25000"/>
              <a:t>2</a:t>
            </a:r>
            <a:r>
              <a:rPr lang="en-US" sz="2800"/>
              <a:t> </a:t>
            </a:r>
          </a:p>
          <a:p>
            <a:pPr algn="just"/>
            <a:endParaRPr lang="en-US" sz="1200"/>
          </a:p>
          <a:p>
            <a:pPr algn="just"/>
            <a:r>
              <a:rPr lang="en-US" sz="2800"/>
              <a:t>V</a:t>
            </a:r>
            <a:r>
              <a:rPr lang="en-US" sz="2800" baseline="-25000"/>
              <a:t>1</a:t>
            </a:r>
            <a:r>
              <a:rPr lang="en-US" sz="2800"/>
              <a:t>= volume of CaCO</a:t>
            </a:r>
            <a:r>
              <a:rPr lang="en-US" sz="2800" baseline="-25000"/>
              <a:t>3</a:t>
            </a:r>
            <a:r>
              <a:rPr lang="en-US" sz="2800"/>
              <a:t> solution = 50 ml </a:t>
            </a:r>
          </a:p>
          <a:p>
            <a:pPr algn="just"/>
            <a:r>
              <a:rPr lang="en-US" sz="2800"/>
              <a:t>M</a:t>
            </a:r>
            <a:r>
              <a:rPr lang="en-US" sz="2800" baseline="-25000"/>
              <a:t>1</a:t>
            </a:r>
            <a:r>
              <a:rPr lang="en-US" sz="2800"/>
              <a:t>= Molarity of CaCO</a:t>
            </a:r>
            <a:r>
              <a:rPr lang="en-US" sz="2800" baseline="-25000"/>
              <a:t>3</a:t>
            </a:r>
            <a:r>
              <a:rPr lang="en-US" sz="2800"/>
              <a:t> solution = 0.01 M </a:t>
            </a:r>
          </a:p>
          <a:p>
            <a:pPr algn="just"/>
            <a:r>
              <a:rPr lang="en-US" sz="2800"/>
              <a:t>V</a:t>
            </a:r>
            <a:r>
              <a:rPr lang="en-US" sz="2800" baseline="-25000"/>
              <a:t>2</a:t>
            </a:r>
            <a:r>
              <a:rPr lang="en-US" sz="2800"/>
              <a:t>= volume of EDTA = 30 ml</a:t>
            </a:r>
          </a:p>
          <a:p>
            <a:pPr algn="just"/>
            <a:endParaRPr lang="en-US" sz="1200"/>
          </a:p>
          <a:p>
            <a:pPr algn="just"/>
            <a:r>
              <a:rPr lang="pt-BR" sz="2800"/>
              <a:t>M</a:t>
            </a:r>
            <a:r>
              <a:rPr lang="pt-BR" sz="2800" baseline="-25000"/>
              <a:t>2</a:t>
            </a:r>
            <a:r>
              <a:rPr lang="pt-BR" sz="2800"/>
              <a:t>= 50 x 0.01/ 30 = 0.016 M</a:t>
            </a:r>
          </a:p>
          <a:p>
            <a:pPr algn="just"/>
            <a:endParaRPr lang="pt-BR" sz="1200"/>
          </a:p>
          <a:p>
            <a:pPr algn="just"/>
            <a:r>
              <a:rPr lang="en-US" sz="2800">
                <a:solidFill>
                  <a:srgbClr val="FF0000"/>
                </a:solidFill>
              </a:rPr>
              <a:t>Molarity of Hard Water</a:t>
            </a:r>
            <a:r>
              <a:rPr lang="en-US" sz="2800"/>
              <a:t> Sample Sol.(M</a:t>
            </a:r>
            <a:r>
              <a:rPr lang="en-US" sz="2800" baseline="-25000"/>
              <a:t>3</a:t>
            </a:r>
            <a:r>
              <a:rPr lang="en-US" sz="2800"/>
              <a:t> )= V</a:t>
            </a:r>
            <a:r>
              <a:rPr lang="en-US" sz="2800" baseline="-25000"/>
              <a:t>2</a:t>
            </a:r>
            <a:r>
              <a:rPr lang="en-US" sz="2800"/>
              <a:t>M</a:t>
            </a:r>
            <a:r>
              <a:rPr lang="en-US" sz="2800" baseline="-25000"/>
              <a:t>2</a:t>
            </a:r>
            <a:r>
              <a:rPr lang="en-US" sz="2800"/>
              <a:t>/ V</a:t>
            </a:r>
            <a:r>
              <a:rPr lang="en-US" sz="2800" baseline="-25000"/>
              <a:t>3</a:t>
            </a:r>
          </a:p>
          <a:p>
            <a:pPr algn="just"/>
            <a:endParaRPr lang="en-US" sz="1200"/>
          </a:p>
          <a:p>
            <a:pPr algn="just"/>
            <a:r>
              <a:rPr lang="en-US" sz="2800"/>
              <a:t>V</a:t>
            </a:r>
            <a:r>
              <a:rPr lang="en-US" sz="2800" baseline="-25000"/>
              <a:t>2</a:t>
            </a:r>
            <a:r>
              <a:rPr lang="en-US" sz="2800"/>
              <a:t>= volume of EDTA = 40 ml </a:t>
            </a:r>
          </a:p>
          <a:p>
            <a:pPr algn="just"/>
            <a:r>
              <a:rPr lang="en-US" sz="2800"/>
              <a:t>M</a:t>
            </a:r>
            <a:r>
              <a:rPr lang="en-US" sz="2800" baseline="-25000"/>
              <a:t>2</a:t>
            </a:r>
            <a:r>
              <a:rPr lang="en-US" sz="2800"/>
              <a:t>= Molarity of EDTA = 0.016 M </a:t>
            </a:r>
          </a:p>
          <a:p>
            <a:pPr algn="just"/>
            <a:r>
              <a:rPr lang="en-US" sz="2800"/>
              <a:t>V</a:t>
            </a:r>
            <a:r>
              <a:rPr lang="en-US" sz="2800" baseline="-25000"/>
              <a:t>3</a:t>
            </a:r>
            <a:r>
              <a:rPr lang="en-US" sz="2800"/>
              <a:t>= volume of hard water sample= 50 ml </a:t>
            </a:r>
          </a:p>
          <a:p>
            <a:pPr algn="just"/>
            <a:r>
              <a:rPr lang="en-US" sz="2800"/>
              <a:t>M</a:t>
            </a:r>
            <a:r>
              <a:rPr lang="en-US" sz="2800" baseline="-25000"/>
              <a:t>3</a:t>
            </a:r>
            <a:r>
              <a:rPr lang="en-US" sz="2800"/>
              <a:t>= 40 x 0.016/ 50 = 0.0128 M </a:t>
            </a:r>
          </a:p>
        </p:txBody>
      </p:sp>
    </p:spTree>
    <p:extLst>
      <p:ext uri="{BB962C8B-B14F-4D97-AF65-F5344CB8AC3E}">
        <p14:creationId xmlns:p14="http://schemas.microsoft.com/office/powerpoint/2010/main" val="12317492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457200"/>
            <a:ext cx="8077200" cy="5509200"/>
          </a:xfrm>
          <a:prstGeom prst="rect">
            <a:avLst/>
          </a:prstGeom>
        </p:spPr>
        <p:txBody>
          <a:bodyPr wrap="square" lIns="91440" tIns="45720" rIns="91440" bIns="45720" anchor="t">
            <a:spAutoFit/>
          </a:bodyPr>
          <a:lstStyle/>
          <a:p>
            <a:pPr algn="just"/>
            <a:r>
              <a:rPr lang="en-US" sz="3200" b="1"/>
              <a:t>Types of impurities in water: </a:t>
            </a:r>
          </a:p>
          <a:p>
            <a:pPr algn="just"/>
            <a:r>
              <a:rPr lang="en-US" sz="3200"/>
              <a:t>The impurities present in water are classified as: </a:t>
            </a:r>
          </a:p>
          <a:p>
            <a:pPr algn="just"/>
            <a:r>
              <a:rPr lang="en-US" sz="3200"/>
              <a:t>1). </a:t>
            </a:r>
            <a:r>
              <a:rPr lang="en-US" sz="3200" u="sng"/>
              <a:t>Dissolved impurities: </a:t>
            </a:r>
            <a:r>
              <a:rPr lang="en-US" sz="3200"/>
              <a:t>dissolved impurities may organic or inorganic. </a:t>
            </a:r>
            <a:endParaRPr lang="en-US" sz="3200">
              <a:cs typeface="Calibri"/>
            </a:endParaRPr>
          </a:p>
          <a:p>
            <a:pPr algn="just"/>
            <a:r>
              <a:rPr lang="en-US" sz="3200">
                <a:solidFill>
                  <a:srgbClr val="FF0000"/>
                </a:solidFill>
              </a:rPr>
              <a:t>Inorganic impurities: </a:t>
            </a:r>
            <a:r>
              <a:rPr lang="en-US" sz="3200"/>
              <a:t>the carbonates, bicarbonates, sulphates, chlorides of calcium, magnesium, iron potassium and aluminium. </a:t>
            </a:r>
          </a:p>
          <a:p>
            <a:pPr algn="just"/>
            <a:r>
              <a:rPr lang="en-US" sz="3200">
                <a:solidFill>
                  <a:srgbClr val="FF0000"/>
                </a:solidFill>
              </a:rPr>
              <a:t>Organic impurities: </a:t>
            </a:r>
            <a:r>
              <a:rPr lang="en-US" sz="3200"/>
              <a:t>Organic water products, amino acids, proteins, etc. Gases: O</a:t>
            </a:r>
            <a:r>
              <a:rPr lang="en-US" sz="3200" baseline="-25000"/>
              <a:t>2</a:t>
            </a:r>
            <a:r>
              <a:rPr lang="en-US" sz="3200"/>
              <a:t>, CO</a:t>
            </a:r>
            <a:r>
              <a:rPr lang="en-US" sz="3200" baseline="-25000"/>
              <a:t>2</a:t>
            </a:r>
            <a:r>
              <a:rPr lang="en-US" sz="3200"/>
              <a:t>, Oxides of nitrogen and sulphur, H</a:t>
            </a:r>
            <a:r>
              <a:rPr lang="en-US" sz="3200" baseline="-25000"/>
              <a:t>2</a:t>
            </a:r>
            <a:r>
              <a:rPr lang="en-US" sz="3200"/>
              <a:t>S etc. </a:t>
            </a:r>
          </a:p>
        </p:txBody>
      </p:sp>
    </p:spTree>
    <p:extLst>
      <p:ext uri="{BB962C8B-B14F-4D97-AF65-F5344CB8AC3E}">
        <p14:creationId xmlns:p14="http://schemas.microsoft.com/office/powerpoint/2010/main" val="24235154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533400"/>
            <a:ext cx="8153400" cy="5693866"/>
          </a:xfrm>
          <a:prstGeom prst="rect">
            <a:avLst/>
          </a:prstGeom>
        </p:spPr>
        <p:txBody>
          <a:bodyPr wrap="square">
            <a:spAutoFit/>
          </a:bodyPr>
          <a:lstStyle/>
          <a:p>
            <a:pPr algn="just"/>
            <a:r>
              <a:rPr lang="en-US" sz="3200">
                <a:solidFill>
                  <a:srgbClr val="FF0000"/>
                </a:solidFill>
              </a:rPr>
              <a:t>Total Hardness </a:t>
            </a:r>
            <a:r>
              <a:rPr lang="en-US" sz="3200"/>
              <a:t>of water </a:t>
            </a:r>
          </a:p>
          <a:p>
            <a:pPr algn="just"/>
            <a:r>
              <a:rPr lang="en-US" sz="3200"/>
              <a:t>= 0.0128 x 100 x 1000 </a:t>
            </a:r>
          </a:p>
          <a:p>
            <a:pPr algn="just"/>
            <a:r>
              <a:rPr lang="en-US" sz="3200"/>
              <a:t>= 1280 ppm </a:t>
            </a:r>
          </a:p>
          <a:p>
            <a:pPr algn="just"/>
            <a:endParaRPr lang="en-US" sz="1200"/>
          </a:p>
          <a:p>
            <a:pPr algn="just"/>
            <a:r>
              <a:rPr lang="en-US" sz="3200">
                <a:solidFill>
                  <a:srgbClr val="FF0000"/>
                </a:solidFill>
              </a:rPr>
              <a:t>Permanent hardness </a:t>
            </a:r>
            <a:r>
              <a:rPr lang="en-US" sz="3200"/>
              <a:t>of water: = </a:t>
            </a:r>
            <a:r>
              <a:rPr lang="en-US" sz="3200" u="sng"/>
              <a:t>V</a:t>
            </a:r>
            <a:r>
              <a:rPr lang="en-US" sz="3200" u="sng" baseline="-25000"/>
              <a:t>4</a:t>
            </a:r>
            <a:r>
              <a:rPr lang="en-US" sz="3200" u="sng"/>
              <a:t> M</a:t>
            </a:r>
            <a:r>
              <a:rPr lang="en-US" sz="3200" u="sng" baseline="-25000"/>
              <a:t>4</a:t>
            </a:r>
            <a:r>
              <a:rPr lang="en-US" sz="3200" u="sng"/>
              <a:t> </a:t>
            </a:r>
            <a:r>
              <a:rPr lang="en-US" sz="3200"/>
              <a:t>= </a:t>
            </a:r>
            <a:r>
              <a:rPr lang="en-US" sz="3200" u="sng"/>
              <a:t>V</a:t>
            </a:r>
            <a:r>
              <a:rPr lang="en-US" sz="3200" u="sng" baseline="-25000"/>
              <a:t>2</a:t>
            </a:r>
            <a:r>
              <a:rPr lang="en-US" sz="3200" u="sng"/>
              <a:t> M</a:t>
            </a:r>
            <a:r>
              <a:rPr lang="en-US" sz="3200" u="sng" baseline="-25000"/>
              <a:t>2</a:t>
            </a:r>
            <a:r>
              <a:rPr lang="en-US" sz="3200"/>
              <a:t>                      </a:t>
            </a:r>
          </a:p>
          <a:p>
            <a:pPr algn="just"/>
            <a:r>
              <a:rPr lang="en-US" sz="3200"/>
              <a:t>                                                              n</a:t>
            </a:r>
            <a:r>
              <a:rPr lang="en-US" sz="3200" baseline="-25000"/>
              <a:t>4</a:t>
            </a:r>
            <a:r>
              <a:rPr lang="en-US" sz="3200"/>
              <a:t>        n</a:t>
            </a:r>
            <a:r>
              <a:rPr lang="en-US" sz="3200" baseline="-25000"/>
              <a:t>2</a:t>
            </a:r>
            <a:r>
              <a:rPr lang="en-US" sz="3200"/>
              <a:t> </a:t>
            </a:r>
          </a:p>
          <a:p>
            <a:pPr algn="just"/>
            <a:r>
              <a:rPr lang="en-US" sz="3200"/>
              <a:t>M</a:t>
            </a:r>
            <a:r>
              <a:rPr lang="en-US" sz="3200" baseline="-25000"/>
              <a:t>4</a:t>
            </a:r>
            <a:r>
              <a:rPr lang="en-US" sz="3200"/>
              <a:t> = V</a:t>
            </a:r>
            <a:r>
              <a:rPr lang="en-US" sz="3200" baseline="-25000"/>
              <a:t>2</a:t>
            </a:r>
            <a:r>
              <a:rPr lang="en-US" sz="3200"/>
              <a:t>M</a:t>
            </a:r>
            <a:r>
              <a:rPr lang="en-US" sz="3200" baseline="-25000"/>
              <a:t>2</a:t>
            </a:r>
            <a:r>
              <a:rPr lang="en-US" sz="3200"/>
              <a:t>/ V</a:t>
            </a:r>
            <a:r>
              <a:rPr lang="en-US" sz="3200" baseline="-25000"/>
              <a:t>4</a:t>
            </a:r>
          </a:p>
          <a:p>
            <a:pPr algn="just"/>
            <a:r>
              <a:rPr lang="en-US" sz="3200"/>
              <a:t>n</a:t>
            </a:r>
            <a:r>
              <a:rPr lang="en-US" sz="3200" baseline="-25000"/>
              <a:t>4</a:t>
            </a:r>
            <a:r>
              <a:rPr lang="en-US" sz="3200"/>
              <a:t>=1; V</a:t>
            </a:r>
            <a:r>
              <a:rPr lang="en-US" sz="3200" baseline="-25000"/>
              <a:t>2</a:t>
            </a:r>
            <a:r>
              <a:rPr lang="en-US" sz="3200"/>
              <a:t>= volume of EDTA = 30 ml </a:t>
            </a:r>
          </a:p>
          <a:p>
            <a:pPr algn="just"/>
            <a:r>
              <a:rPr lang="en-US" sz="3200"/>
              <a:t>n</a:t>
            </a:r>
            <a:r>
              <a:rPr lang="en-US" sz="3200" baseline="-25000"/>
              <a:t>2</a:t>
            </a:r>
            <a:r>
              <a:rPr lang="en-US" sz="3200"/>
              <a:t>=1; M</a:t>
            </a:r>
            <a:r>
              <a:rPr lang="en-US" sz="3200" baseline="-25000"/>
              <a:t>2</a:t>
            </a:r>
            <a:r>
              <a:rPr lang="en-US" sz="3200"/>
              <a:t>= molarity of EDTA = 0.016 </a:t>
            </a:r>
          </a:p>
          <a:p>
            <a:pPr algn="just"/>
            <a:r>
              <a:rPr lang="en-US" sz="3200"/>
              <a:t>V</a:t>
            </a:r>
            <a:r>
              <a:rPr lang="en-US" sz="3200" baseline="-25000"/>
              <a:t>4</a:t>
            </a:r>
            <a:r>
              <a:rPr lang="en-US" sz="3200"/>
              <a:t>= volume of permanent hardness containing water = 50 </a:t>
            </a:r>
          </a:p>
          <a:p>
            <a:pPr algn="just"/>
            <a:r>
              <a:rPr lang="en-US" sz="3200"/>
              <a:t>M</a:t>
            </a:r>
            <a:r>
              <a:rPr lang="en-US" sz="3200" baseline="-25000"/>
              <a:t>4</a:t>
            </a:r>
            <a:r>
              <a:rPr lang="en-US" sz="3200"/>
              <a:t> = 30 x 0.016/ 50= 0.0096 M</a:t>
            </a:r>
          </a:p>
        </p:txBody>
      </p:sp>
    </p:spTree>
    <p:extLst>
      <p:ext uri="{BB962C8B-B14F-4D97-AF65-F5344CB8AC3E}">
        <p14:creationId xmlns:p14="http://schemas.microsoft.com/office/powerpoint/2010/main" val="33061485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533400"/>
            <a:ext cx="8229600" cy="2739211"/>
          </a:xfrm>
          <a:prstGeom prst="rect">
            <a:avLst/>
          </a:prstGeom>
        </p:spPr>
        <p:txBody>
          <a:bodyPr wrap="square">
            <a:spAutoFit/>
          </a:bodyPr>
          <a:lstStyle/>
          <a:p>
            <a:pPr algn="just"/>
            <a:r>
              <a:rPr lang="en-US" sz="3200"/>
              <a:t>Permanent hardness of water</a:t>
            </a:r>
          </a:p>
          <a:p>
            <a:pPr algn="just"/>
            <a:r>
              <a:rPr lang="en-US" sz="3200"/>
              <a:t> = 0.0096 x 100 x 1000 = 960 ppm </a:t>
            </a:r>
          </a:p>
          <a:p>
            <a:pPr algn="just"/>
            <a:endParaRPr lang="en-US" sz="1200"/>
          </a:p>
          <a:p>
            <a:pPr algn="just"/>
            <a:r>
              <a:rPr lang="en-US" sz="3200">
                <a:solidFill>
                  <a:srgbClr val="FF0000"/>
                </a:solidFill>
              </a:rPr>
              <a:t>Temporary hardness</a:t>
            </a:r>
          </a:p>
          <a:p>
            <a:pPr algn="just"/>
            <a:r>
              <a:rPr lang="en-US" sz="3200"/>
              <a:t> = Total hardness – Permanent hardness </a:t>
            </a:r>
          </a:p>
          <a:p>
            <a:pPr algn="just"/>
            <a:r>
              <a:rPr lang="en-US" sz="3200"/>
              <a:t>= 1280 – 960 = 320 ppm</a:t>
            </a:r>
          </a:p>
        </p:txBody>
      </p:sp>
    </p:spTree>
    <p:extLst>
      <p:ext uri="{BB962C8B-B14F-4D97-AF65-F5344CB8AC3E}">
        <p14:creationId xmlns:p14="http://schemas.microsoft.com/office/powerpoint/2010/main" val="39793294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3384"/>
            <a:ext cx="8511702" cy="4525963"/>
          </a:xfrm>
        </p:spPr>
        <p:txBody>
          <a:bodyPr>
            <a:noAutofit/>
          </a:bodyPr>
          <a:lstStyle/>
          <a:p>
            <a:pPr marL="0" indent="0">
              <a:buNone/>
            </a:pPr>
            <a:r>
              <a:rPr lang="en-IN" sz="2000" dirty="0" smtClean="0"/>
              <a:t>20ml of SHW containing 1.2gm CaCO</a:t>
            </a:r>
            <a:r>
              <a:rPr lang="en-IN" sz="2000" baseline="-25000" dirty="0" smtClean="0"/>
              <a:t>3</a:t>
            </a:r>
            <a:r>
              <a:rPr lang="en-IN" sz="2000" dirty="0" smtClean="0"/>
              <a:t> per litre required 35ml of EDTA. 50ml of hard water sample required 30ml of same EDTA. 100ml of hard water sample after boiling, cooling required 25ml of same EDTA. Calculate the hardness.</a:t>
            </a:r>
          </a:p>
          <a:p>
            <a:pPr marL="0" indent="0">
              <a:buNone/>
            </a:pPr>
            <a:r>
              <a:rPr lang="en-IN" sz="2000" dirty="0" smtClean="0">
                <a:solidFill>
                  <a:srgbClr val="FF0000"/>
                </a:solidFill>
              </a:rPr>
              <a:t>Solution: </a:t>
            </a:r>
            <a:r>
              <a:rPr lang="en-IN" sz="2000" dirty="0" smtClean="0"/>
              <a:t>Strength of SHW= 1.2gm/ lit = 1200mg/ 1000ml = </a:t>
            </a:r>
            <a:r>
              <a:rPr lang="en-IN" sz="2000" dirty="0" smtClean="0">
                <a:solidFill>
                  <a:srgbClr val="FF0000"/>
                </a:solidFill>
              </a:rPr>
              <a:t>1.2mg/ ml</a:t>
            </a:r>
          </a:p>
          <a:p>
            <a:pPr marL="0" indent="0">
              <a:buNone/>
            </a:pPr>
            <a:r>
              <a:rPr lang="en-IN" sz="2000" dirty="0"/>
              <a:t> </a:t>
            </a:r>
            <a:r>
              <a:rPr lang="en-IN" sz="2000" dirty="0" smtClean="0"/>
              <a:t>                 Volume of SHW= 20ml = 20 x 1.2 = 24mg of CaCO</a:t>
            </a:r>
            <a:r>
              <a:rPr lang="en-IN" sz="2000" baseline="-25000" dirty="0" smtClean="0"/>
              <a:t>3</a:t>
            </a:r>
            <a:r>
              <a:rPr lang="en-IN" sz="2000" dirty="0" smtClean="0"/>
              <a:t> </a:t>
            </a:r>
            <a:r>
              <a:rPr lang="en-IN" sz="2000" dirty="0" err="1" smtClean="0"/>
              <a:t>eq</a:t>
            </a:r>
            <a:r>
              <a:rPr lang="en-IN" sz="2000" dirty="0" smtClean="0"/>
              <a:t> hardness</a:t>
            </a:r>
          </a:p>
          <a:p>
            <a:pPr marL="0" indent="0">
              <a:buNone/>
            </a:pPr>
            <a:r>
              <a:rPr lang="en-IN" sz="2000" dirty="0" smtClean="0"/>
              <a:t>Now, 20ml SHW = 35ml EDTA; i.e. 35ml EDTA = </a:t>
            </a:r>
            <a:r>
              <a:rPr lang="en-IN" sz="2000" dirty="0"/>
              <a:t>24mg of CaCO</a:t>
            </a:r>
            <a:r>
              <a:rPr lang="en-IN" sz="2000" baseline="-25000" dirty="0"/>
              <a:t>3</a:t>
            </a:r>
            <a:r>
              <a:rPr lang="en-IN" sz="2000" dirty="0"/>
              <a:t> </a:t>
            </a:r>
            <a:r>
              <a:rPr lang="en-IN" sz="2000" dirty="0" err="1" smtClean="0"/>
              <a:t>eq</a:t>
            </a:r>
            <a:r>
              <a:rPr lang="en-IN" sz="2000" dirty="0" smtClean="0"/>
              <a:t> hardness</a:t>
            </a:r>
          </a:p>
          <a:p>
            <a:pPr marL="0" indent="0">
              <a:buNone/>
            </a:pPr>
            <a:r>
              <a:rPr lang="en-IN" sz="2000" dirty="0" smtClean="0"/>
              <a:t>So, </a:t>
            </a:r>
            <a:r>
              <a:rPr lang="en-IN" sz="2000" dirty="0" smtClean="0">
                <a:solidFill>
                  <a:srgbClr val="FF0000"/>
                </a:solidFill>
              </a:rPr>
              <a:t>1 ml EDTA= 24/35 mg</a:t>
            </a:r>
            <a:r>
              <a:rPr lang="en-IN" sz="2000" dirty="0" smtClean="0"/>
              <a:t> CaCO</a:t>
            </a:r>
            <a:r>
              <a:rPr lang="en-IN" sz="2000" baseline="-25000" dirty="0" smtClean="0"/>
              <a:t>3</a:t>
            </a:r>
            <a:r>
              <a:rPr lang="en-IN" sz="2000" dirty="0" smtClean="0"/>
              <a:t> hardness</a:t>
            </a:r>
          </a:p>
          <a:p>
            <a:pPr marL="0" indent="0">
              <a:buNone/>
            </a:pPr>
            <a:endParaRPr lang="en-IN" sz="1000" dirty="0" smtClean="0"/>
          </a:p>
          <a:p>
            <a:pPr marL="0" indent="0">
              <a:buNone/>
            </a:pPr>
            <a:r>
              <a:rPr lang="en-IN" sz="2000" dirty="0" smtClean="0"/>
              <a:t>50ml WS = 30ml EDTA = 30 x 24/35 mg CaCO</a:t>
            </a:r>
            <a:r>
              <a:rPr lang="en-IN" sz="2000" baseline="-25000" dirty="0" smtClean="0"/>
              <a:t>3</a:t>
            </a:r>
            <a:r>
              <a:rPr lang="en-IN" sz="2000" dirty="0" smtClean="0"/>
              <a:t> hardness= 20.57mg</a:t>
            </a:r>
          </a:p>
          <a:p>
            <a:pPr marL="0" indent="0">
              <a:buNone/>
            </a:pPr>
            <a:r>
              <a:rPr lang="en-IN" sz="2000" dirty="0" smtClean="0"/>
              <a:t>Thus, 1 lit WS= 1000ml = 1000 x 20.57/50 = 411.4mg</a:t>
            </a:r>
          </a:p>
          <a:p>
            <a:pPr marL="0" indent="0">
              <a:buNone/>
            </a:pPr>
            <a:r>
              <a:rPr lang="en-IN" sz="2000" dirty="0" smtClean="0"/>
              <a:t>So, </a:t>
            </a:r>
            <a:r>
              <a:rPr lang="en-IN" sz="2000" dirty="0" smtClean="0">
                <a:solidFill>
                  <a:srgbClr val="FF0000"/>
                </a:solidFill>
              </a:rPr>
              <a:t>Total hardness = 411.40ppm</a:t>
            </a:r>
          </a:p>
          <a:p>
            <a:pPr marL="0" indent="0">
              <a:buNone/>
            </a:pPr>
            <a:endParaRPr lang="en-IN" sz="1000" dirty="0" smtClean="0">
              <a:solidFill>
                <a:srgbClr val="FF0000"/>
              </a:solidFill>
            </a:endParaRPr>
          </a:p>
          <a:p>
            <a:pPr marL="0" indent="0">
              <a:buNone/>
            </a:pPr>
            <a:r>
              <a:rPr lang="en-IN" sz="2000" dirty="0" smtClean="0"/>
              <a:t>100ml of boiled sample= 25ml EDTA = 25 x 24/35 = 17.14mg CaCO</a:t>
            </a:r>
            <a:r>
              <a:rPr lang="en-IN" sz="2000" baseline="-25000" dirty="0" smtClean="0"/>
              <a:t>3</a:t>
            </a:r>
            <a:r>
              <a:rPr lang="en-IN" sz="2000" dirty="0" smtClean="0"/>
              <a:t> hardness</a:t>
            </a:r>
          </a:p>
          <a:p>
            <a:pPr marL="0" indent="0">
              <a:buNone/>
            </a:pPr>
            <a:r>
              <a:rPr lang="en-IN" sz="2000" dirty="0" smtClean="0"/>
              <a:t>Thus, 1 lit BWS= 1000ml = 1000 x 17.14/100 = 171.4mg</a:t>
            </a:r>
          </a:p>
          <a:p>
            <a:pPr marL="0" indent="0">
              <a:buNone/>
            </a:pPr>
            <a:r>
              <a:rPr lang="en-IN" sz="2000" dirty="0" smtClean="0"/>
              <a:t>So, </a:t>
            </a:r>
            <a:r>
              <a:rPr lang="en-IN" sz="2000" dirty="0" smtClean="0">
                <a:solidFill>
                  <a:srgbClr val="FF0000"/>
                </a:solidFill>
              </a:rPr>
              <a:t>Permanent hardness = 171.40ppm</a:t>
            </a:r>
          </a:p>
          <a:p>
            <a:pPr marL="0" indent="0">
              <a:buNone/>
            </a:pPr>
            <a:endParaRPr lang="en-IN" sz="1000" dirty="0" smtClean="0"/>
          </a:p>
          <a:p>
            <a:pPr marL="0" indent="0">
              <a:buNone/>
            </a:pPr>
            <a:r>
              <a:rPr lang="en-IN" sz="2000" dirty="0" smtClean="0">
                <a:solidFill>
                  <a:srgbClr val="FF0000"/>
                </a:solidFill>
              </a:rPr>
              <a:t>Temporary Hardness </a:t>
            </a:r>
            <a:r>
              <a:rPr lang="en-IN" sz="2000" dirty="0" smtClean="0"/>
              <a:t>= Total hardness – Permanent hardness</a:t>
            </a:r>
          </a:p>
          <a:p>
            <a:pPr marL="0" indent="0">
              <a:buNone/>
            </a:pPr>
            <a:r>
              <a:rPr lang="en-IN" sz="2000" dirty="0"/>
              <a:t> </a:t>
            </a:r>
            <a:r>
              <a:rPr lang="en-IN" sz="2000" dirty="0" smtClean="0"/>
              <a:t>                                      411.40 – 171.40 = </a:t>
            </a:r>
            <a:r>
              <a:rPr lang="en-IN" sz="2000" dirty="0" smtClean="0">
                <a:solidFill>
                  <a:srgbClr val="FF0000"/>
                </a:solidFill>
              </a:rPr>
              <a:t>240.00ppm</a:t>
            </a:r>
            <a:endParaRPr lang="en-IN" sz="2000" dirty="0">
              <a:solidFill>
                <a:srgbClr val="FF0000"/>
              </a:solidFill>
            </a:endParaRPr>
          </a:p>
        </p:txBody>
      </p:sp>
    </p:spTree>
    <p:extLst>
      <p:ext uri="{BB962C8B-B14F-4D97-AF65-F5344CB8AC3E}">
        <p14:creationId xmlns:p14="http://schemas.microsoft.com/office/powerpoint/2010/main" val="5703777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533400"/>
            <a:ext cx="7696200" cy="6001643"/>
          </a:xfrm>
          <a:prstGeom prst="rect">
            <a:avLst/>
          </a:prstGeom>
        </p:spPr>
        <p:txBody>
          <a:bodyPr wrap="square">
            <a:spAutoFit/>
          </a:bodyPr>
          <a:lstStyle/>
          <a:p>
            <a:pPr algn="just"/>
            <a:r>
              <a:rPr lang="en-US" sz="3200" b="1"/>
              <a:t>BOILER TROUBLES: </a:t>
            </a:r>
          </a:p>
          <a:p>
            <a:pPr algn="just"/>
            <a:r>
              <a:rPr lang="en-US" sz="3200"/>
              <a:t>Water finds a great use in various industries for generation of steam in boilers. When water is continuously evaporated to generate steam, the concentration of the dissolved salts increase progressively causing bad effects for steam boilers. The following are the boiler troubles that arise: </a:t>
            </a:r>
          </a:p>
          <a:p>
            <a:pPr marL="514350" indent="-514350" algn="just">
              <a:buAutoNum type="arabicParenBoth"/>
            </a:pPr>
            <a:r>
              <a:rPr lang="en-US" sz="3200"/>
              <a:t>Priming and foaming </a:t>
            </a:r>
          </a:p>
          <a:p>
            <a:pPr marL="514350" indent="-514350" algn="just">
              <a:buAutoNum type="arabicParenBoth"/>
            </a:pPr>
            <a:r>
              <a:rPr lang="en-US" sz="3200"/>
              <a:t>Caustic embrittlement </a:t>
            </a:r>
          </a:p>
          <a:p>
            <a:pPr marL="514350" indent="-514350" algn="just">
              <a:buAutoNum type="arabicParenBoth"/>
            </a:pPr>
            <a:r>
              <a:rPr lang="en-US" sz="3200"/>
              <a:t>Boiler corrosion </a:t>
            </a:r>
          </a:p>
          <a:p>
            <a:pPr marL="514350" indent="-514350" algn="just">
              <a:buAutoNum type="arabicParenBoth"/>
            </a:pPr>
            <a:r>
              <a:rPr lang="en-US" sz="3200"/>
              <a:t>Scale and sludge formation</a:t>
            </a:r>
          </a:p>
        </p:txBody>
      </p:sp>
    </p:spTree>
    <p:extLst>
      <p:ext uri="{BB962C8B-B14F-4D97-AF65-F5344CB8AC3E}">
        <p14:creationId xmlns:p14="http://schemas.microsoft.com/office/powerpoint/2010/main" val="35521558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5635" y="457200"/>
            <a:ext cx="8382000" cy="5509200"/>
          </a:xfrm>
          <a:prstGeom prst="rect">
            <a:avLst/>
          </a:prstGeom>
        </p:spPr>
        <p:txBody>
          <a:bodyPr wrap="square">
            <a:spAutoFit/>
          </a:bodyPr>
          <a:lstStyle/>
          <a:p>
            <a:pPr algn="just"/>
            <a:r>
              <a:rPr lang="en-US" sz="3200">
                <a:solidFill>
                  <a:srgbClr val="FF0000"/>
                </a:solidFill>
              </a:rPr>
              <a:t>PRIMING &amp; FOAMING:</a:t>
            </a:r>
            <a:r>
              <a:rPr lang="en-US" sz="3200"/>
              <a:t> </a:t>
            </a:r>
          </a:p>
          <a:p>
            <a:pPr algn="just"/>
            <a:r>
              <a:rPr lang="en-US" sz="3200" u="sng"/>
              <a:t>Priming: </a:t>
            </a:r>
            <a:r>
              <a:rPr lang="en-US" sz="3200"/>
              <a:t>When a boiler is steaming rapidly, some particles of the liquid water are carried along with the steam. This process of “WET STEAM” formation is called ‘PRIMING’. Priming is caused by: </a:t>
            </a:r>
          </a:p>
          <a:p>
            <a:pPr marL="514350" indent="-514350" algn="just">
              <a:buAutoNum type="arabicParenBoth"/>
            </a:pPr>
            <a:r>
              <a:rPr lang="en-US" sz="3200"/>
              <a:t>Presence of large amount of dissolved solids </a:t>
            </a:r>
          </a:p>
          <a:p>
            <a:pPr marL="514350" indent="-514350" algn="just">
              <a:buAutoNum type="arabicParenBoth"/>
            </a:pPr>
            <a:r>
              <a:rPr lang="en-US" sz="3200"/>
              <a:t>High steam velocities</a:t>
            </a:r>
          </a:p>
          <a:p>
            <a:pPr marL="514350" indent="-514350" algn="just">
              <a:buAutoNum type="arabicParenBoth"/>
            </a:pPr>
            <a:r>
              <a:rPr lang="en-US" sz="3200"/>
              <a:t>Sudden boiling</a:t>
            </a:r>
          </a:p>
          <a:p>
            <a:pPr marL="514350" indent="-514350" algn="just">
              <a:buAutoNum type="arabicParenBoth"/>
            </a:pPr>
            <a:r>
              <a:rPr lang="en-US" sz="3200"/>
              <a:t>Improper boiler design</a:t>
            </a:r>
          </a:p>
          <a:p>
            <a:pPr marL="514350" indent="-514350" algn="just">
              <a:buAutoNum type="arabicParenBoth"/>
            </a:pPr>
            <a:r>
              <a:rPr lang="en-US" sz="3200"/>
              <a:t>Sudden increase in steam production rate</a:t>
            </a:r>
          </a:p>
        </p:txBody>
      </p:sp>
    </p:spTree>
    <p:extLst>
      <p:ext uri="{BB962C8B-B14F-4D97-AF65-F5344CB8AC3E}">
        <p14:creationId xmlns:p14="http://schemas.microsoft.com/office/powerpoint/2010/main" val="18594041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533400"/>
            <a:ext cx="7848600" cy="3108543"/>
          </a:xfrm>
          <a:prstGeom prst="rect">
            <a:avLst/>
          </a:prstGeom>
        </p:spPr>
        <p:txBody>
          <a:bodyPr wrap="square">
            <a:spAutoFit/>
          </a:bodyPr>
          <a:lstStyle/>
          <a:p>
            <a:pPr algn="just"/>
            <a:r>
              <a:rPr lang="en-US" sz="2800"/>
              <a:t>It can be avoided by: (</a:t>
            </a:r>
            <a:r>
              <a:rPr lang="en-US" sz="2800" u="sng"/>
              <a:t>Preventions</a:t>
            </a:r>
            <a:r>
              <a:rPr lang="en-US" sz="2800"/>
              <a:t>)</a:t>
            </a:r>
          </a:p>
          <a:p>
            <a:pPr marL="514350" indent="-514350" algn="just">
              <a:buAutoNum type="arabicParenBoth"/>
            </a:pPr>
            <a:r>
              <a:rPr lang="en-US" sz="2800"/>
              <a:t>Maintaining low water level </a:t>
            </a:r>
          </a:p>
          <a:p>
            <a:pPr marL="514350" indent="-514350" algn="just">
              <a:buAutoNum type="arabicParenBoth"/>
            </a:pPr>
            <a:r>
              <a:rPr lang="en-US" sz="2800"/>
              <a:t>Using softened water </a:t>
            </a:r>
          </a:p>
          <a:p>
            <a:pPr marL="514350" indent="-514350" algn="just">
              <a:buAutoNum type="arabicParenBoth"/>
            </a:pPr>
            <a:r>
              <a:rPr lang="en-US" sz="2800"/>
              <a:t>Fitting mechanical steam purifiers </a:t>
            </a:r>
          </a:p>
          <a:p>
            <a:pPr marL="514350" indent="-514350" algn="just">
              <a:buAutoNum type="arabicParenBoth"/>
            </a:pPr>
            <a:r>
              <a:rPr lang="en-US" sz="2800"/>
              <a:t>Using a well-designed boiler </a:t>
            </a:r>
          </a:p>
          <a:p>
            <a:pPr marL="514350" indent="-514350" algn="just">
              <a:buAutoNum type="arabicParenBoth"/>
            </a:pPr>
            <a:r>
              <a:rPr lang="en-US" sz="2800"/>
              <a:t>Avoiding rapid change in steam rate </a:t>
            </a:r>
          </a:p>
          <a:p>
            <a:pPr marL="514350" indent="-514350" algn="just">
              <a:buAutoNum type="arabicParenBoth"/>
            </a:pPr>
            <a:r>
              <a:rPr lang="en-US" sz="2800"/>
              <a:t>Blow-down of the boiler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75" y="3528828"/>
            <a:ext cx="6038850" cy="3252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34375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680621"/>
            <a:ext cx="8305800" cy="5262979"/>
          </a:xfrm>
          <a:prstGeom prst="rect">
            <a:avLst/>
          </a:prstGeom>
        </p:spPr>
        <p:txBody>
          <a:bodyPr wrap="square">
            <a:spAutoFit/>
          </a:bodyPr>
          <a:lstStyle/>
          <a:p>
            <a:pPr algn="just"/>
            <a:r>
              <a:rPr lang="en-US" sz="2800" dirty="0">
                <a:solidFill>
                  <a:srgbClr val="FF0000"/>
                </a:solidFill>
              </a:rPr>
              <a:t>FOAMING: </a:t>
            </a:r>
          </a:p>
          <a:p>
            <a:pPr algn="just"/>
            <a:r>
              <a:rPr lang="en-US" sz="2800" u="sng" dirty="0"/>
              <a:t>Foaming</a:t>
            </a:r>
            <a:r>
              <a:rPr lang="en-US" sz="2800" dirty="0"/>
              <a:t> is phenomenon of formation of foam or bubbles on the surface of water inside the boiler with the result that the foam may pass along with the steam. </a:t>
            </a:r>
          </a:p>
          <a:p>
            <a:pPr algn="just"/>
            <a:r>
              <a:rPr lang="en-US" sz="2800" u="sng" dirty="0"/>
              <a:t>Causes:</a:t>
            </a:r>
            <a:r>
              <a:rPr lang="en-US" sz="2800" dirty="0"/>
              <a:t> The presence of large quantity of suspended impurities and oils lowers the surface tension producing foam. </a:t>
            </a:r>
          </a:p>
          <a:p>
            <a:pPr algn="just"/>
            <a:r>
              <a:rPr lang="en-US" sz="2800" u="sng" dirty="0"/>
              <a:t>Preventions:</a:t>
            </a:r>
            <a:r>
              <a:rPr lang="en-US" sz="2800" dirty="0"/>
              <a:t> Foaming can be avoided by-</a:t>
            </a:r>
          </a:p>
          <a:p>
            <a:pPr marL="514350" indent="-514350" algn="just">
              <a:buAutoNum type="arabicParenBoth"/>
            </a:pPr>
            <a:r>
              <a:rPr lang="en-US" sz="2800" dirty="0"/>
              <a:t>Adding anti foaming chemicals like castor oil </a:t>
            </a:r>
          </a:p>
          <a:p>
            <a:pPr marL="514350" indent="-514350" algn="just">
              <a:buAutoNum type="arabicParenBoth"/>
            </a:pPr>
            <a:r>
              <a:rPr lang="en-US" sz="2800" dirty="0"/>
              <a:t>Removing oil </a:t>
            </a:r>
            <a:r>
              <a:rPr lang="en-US" sz="2800" dirty="0" smtClean="0"/>
              <a:t>from </a:t>
            </a:r>
            <a:r>
              <a:rPr lang="en-US" sz="2800" dirty="0"/>
              <a:t>boiler water by adding compounds like “NaAlO</a:t>
            </a:r>
            <a:r>
              <a:rPr lang="en-US" sz="2800" baseline="-25000" dirty="0"/>
              <a:t>2</a:t>
            </a:r>
            <a:r>
              <a:rPr lang="en-US" sz="2800" dirty="0"/>
              <a:t> ”</a:t>
            </a:r>
          </a:p>
          <a:p>
            <a:pPr marL="514350" indent="-514350" algn="just">
              <a:buAutoNum type="arabicParenBoth"/>
            </a:pPr>
            <a:r>
              <a:rPr lang="en-US" sz="2800" dirty="0"/>
              <a:t>Blow down of the boiler can prevent the foaming </a:t>
            </a:r>
          </a:p>
        </p:txBody>
      </p:sp>
    </p:spTree>
    <p:extLst>
      <p:ext uri="{BB962C8B-B14F-4D97-AF65-F5344CB8AC3E}">
        <p14:creationId xmlns:p14="http://schemas.microsoft.com/office/powerpoint/2010/main" val="40512278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552271"/>
            <a:ext cx="8229600" cy="4031873"/>
          </a:xfrm>
          <a:prstGeom prst="rect">
            <a:avLst/>
          </a:prstGeom>
        </p:spPr>
        <p:txBody>
          <a:bodyPr wrap="square">
            <a:spAutoFit/>
          </a:bodyPr>
          <a:lstStyle/>
          <a:p>
            <a:pPr algn="just"/>
            <a:r>
              <a:rPr lang="en-US" sz="3200">
                <a:solidFill>
                  <a:srgbClr val="FF0000"/>
                </a:solidFill>
              </a:rPr>
              <a:t>Disadvantages Of Priming &amp; Foaming:</a:t>
            </a:r>
          </a:p>
          <a:p>
            <a:pPr algn="just"/>
            <a:r>
              <a:rPr lang="en-US" sz="3200"/>
              <a:t>Priming &amp; Foaming may cause the following boiler troubles:- </a:t>
            </a:r>
          </a:p>
          <a:p>
            <a:pPr marL="514350" indent="-514350" algn="just">
              <a:buAutoNum type="arabicParenBoth"/>
            </a:pPr>
            <a:r>
              <a:rPr lang="en-US" sz="3200"/>
              <a:t>The actual height of the water in boiler is not judged </a:t>
            </a:r>
          </a:p>
          <a:p>
            <a:pPr marL="514350" indent="-514350" algn="just">
              <a:buAutoNum type="arabicParenBoth"/>
            </a:pPr>
            <a:r>
              <a:rPr lang="en-US" sz="3200"/>
              <a:t>Wastage of heat with the result that it becomes difficult to keep up steam pressure and efficiency of the boiler is lowered </a:t>
            </a:r>
          </a:p>
        </p:txBody>
      </p:sp>
    </p:spTree>
    <p:extLst>
      <p:ext uri="{BB962C8B-B14F-4D97-AF65-F5344CB8AC3E}">
        <p14:creationId xmlns:p14="http://schemas.microsoft.com/office/powerpoint/2010/main" val="50914355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457200"/>
            <a:ext cx="8077200" cy="3539430"/>
          </a:xfrm>
          <a:prstGeom prst="rect">
            <a:avLst/>
          </a:prstGeom>
        </p:spPr>
        <p:txBody>
          <a:bodyPr wrap="square">
            <a:spAutoFit/>
          </a:bodyPr>
          <a:lstStyle/>
          <a:p>
            <a:pPr algn="just"/>
            <a:r>
              <a:rPr lang="en-US" sz="2800">
                <a:solidFill>
                  <a:srgbClr val="FF0000"/>
                </a:solidFill>
              </a:rPr>
              <a:t>CAUSTIC EMBRITTLEMENT:</a:t>
            </a:r>
            <a:r>
              <a:rPr lang="en-US" sz="2800"/>
              <a:t> </a:t>
            </a:r>
          </a:p>
          <a:p>
            <a:pPr algn="just"/>
            <a:r>
              <a:rPr lang="en-US" sz="2800"/>
              <a:t>Caustic embrittlement is a term used for the appearance of cracks inside the boiler particularly at those places which are under stress such as </a:t>
            </a:r>
            <a:r>
              <a:rPr lang="en-US" sz="2800" err="1"/>
              <a:t>rivetted</a:t>
            </a:r>
            <a:r>
              <a:rPr lang="en-US" sz="2800"/>
              <a:t> joints due to the high concentration of alkali leading to the failure of the boiler. The cracks have appearance of brittle fracture. Hence, the failure is called “Caustic Embrittlement”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3657600"/>
            <a:ext cx="28194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55224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457200"/>
            <a:ext cx="8305800" cy="5262979"/>
          </a:xfrm>
          <a:prstGeom prst="rect">
            <a:avLst/>
          </a:prstGeom>
        </p:spPr>
        <p:txBody>
          <a:bodyPr wrap="square">
            <a:spAutoFit/>
          </a:bodyPr>
          <a:lstStyle/>
          <a:p>
            <a:pPr algn="just"/>
            <a:r>
              <a:rPr lang="en-US" sz="2400" u="sng" dirty="0"/>
              <a:t>Reasons for the formation of Caustic Embrittlement: </a:t>
            </a:r>
          </a:p>
          <a:p>
            <a:pPr algn="just"/>
            <a:r>
              <a:rPr lang="en-US" sz="2400" dirty="0"/>
              <a:t>The boiler feed water containing carbonates and bicarbonates of alkali metals, sodium hydroxide (</a:t>
            </a:r>
            <a:r>
              <a:rPr lang="en-US" sz="2400" dirty="0" err="1"/>
              <a:t>NaOH</a:t>
            </a:r>
            <a:r>
              <a:rPr lang="en-US" sz="2400" dirty="0"/>
              <a:t>) and a small quantity of silica or sodium </a:t>
            </a:r>
            <a:r>
              <a:rPr lang="en-US" sz="2400" dirty="0" smtClean="0"/>
              <a:t>silicate; it </a:t>
            </a:r>
            <a:r>
              <a:rPr lang="en-US" sz="2400" dirty="0"/>
              <a:t>is purified by Lime-Soda Process. </a:t>
            </a:r>
          </a:p>
          <a:p>
            <a:pPr algn="just"/>
            <a:r>
              <a:rPr lang="en-US" sz="2400" dirty="0"/>
              <a:t>During the softening process by lime soda process, free Na</a:t>
            </a:r>
            <a:r>
              <a:rPr lang="en-US" sz="2400" baseline="-25000" dirty="0"/>
              <a:t>2</a:t>
            </a:r>
            <a:r>
              <a:rPr lang="en-US" sz="2400" dirty="0"/>
              <a:t>CO</a:t>
            </a:r>
            <a:r>
              <a:rPr lang="en-US" sz="2400" baseline="-25000" dirty="0"/>
              <a:t>3</a:t>
            </a:r>
            <a:r>
              <a:rPr lang="en-US" sz="2400" dirty="0"/>
              <a:t> is usually present in small portion in the soft water which decomposes to give </a:t>
            </a:r>
            <a:r>
              <a:rPr lang="en-US" sz="2400" dirty="0" err="1"/>
              <a:t>NaOH</a:t>
            </a:r>
            <a:r>
              <a:rPr lang="en-US" sz="2400" dirty="0"/>
              <a:t> and CO</a:t>
            </a:r>
            <a:r>
              <a:rPr lang="en-US" sz="2400" baseline="-25000" dirty="0"/>
              <a:t>2</a:t>
            </a:r>
            <a:r>
              <a:rPr lang="en-US" sz="2400" dirty="0"/>
              <a:t> at high pressure of the boilers.</a:t>
            </a:r>
          </a:p>
          <a:p>
            <a:pPr algn="just"/>
            <a:r>
              <a:rPr lang="en-US" sz="2400" b="1" dirty="0"/>
              <a:t>Na</a:t>
            </a:r>
            <a:r>
              <a:rPr lang="en-US" sz="2400" b="1" baseline="-25000" dirty="0"/>
              <a:t>2</a:t>
            </a:r>
            <a:r>
              <a:rPr lang="en-US" sz="2400" b="1" dirty="0"/>
              <a:t>CO</a:t>
            </a:r>
            <a:r>
              <a:rPr lang="en-US" sz="2400" b="1" baseline="-25000" dirty="0"/>
              <a:t>3</a:t>
            </a:r>
            <a:r>
              <a:rPr lang="en-US" sz="2400" b="1" dirty="0"/>
              <a:t> + H</a:t>
            </a:r>
            <a:r>
              <a:rPr lang="en-US" sz="2400" b="1" baseline="-25000" dirty="0"/>
              <a:t>2</a:t>
            </a:r>
            <a:r>
              <a:rPr lang="en-US" sz="2400" b="1" dirty="0"/>
              <a:t>O </a:t>
            </a:r>
            <a:r>
              <a:rPr lang="en-US" sz="2400" b="1" dirty="0">
                <a:sym typeface="Wingdings" pitchFamily="2" charset="2"/>
              </a:rPr>
              <a:t></a:t>
            </a:r>
            <a:r>
              <a:rPr lang="en-US" sz="2400" b="1" dirty="0"/>
              <a:t> 2NaOH + CO</a:t>
            </a:r>
            <a:r>
              <a:rPr lang="en-US" sz="2400" b="1" baseline="-25000" dirty="0"/>
              <a:t>2</a:t>
            </a:r>
            <a:r>
              <a:rPr lang="en-US" sz="2400" b="1" dirty="0"/>
              <a:t> </a:t>
            </a:r>
          </a:p>
          <a:p>
            <a:pPr algn="just"/>
            <a:r>
              <a:rPr lang="en-US" sz="2400" dirty="0"/>
              <a:t>The precipitation of </a:t>
            </a:r>
            <a:r>
              <a:rPr lang="en-US" sz="2400" dirty="0" err="1"/>
              <a:t>NaOH</a:t>
            </a:r>
            <a:r>
              <a:rPr lang="en-US" sz="2400" dirty="0"/>
              <a:t> makes the boiler water </a:t>
            </a:r>
            <a:r>
              <a:rPr lang="en-US" sz="2400" b="1" dirty="0"/>
              <a:t>“Caustic</a:t>
            </a:r>
            <a:r>
              <a:rPr lang="en-US" sz="2400" dirty="0"/>
              <a:t>”</a:t>
            </a:r>
          </a:p>
          <a:p>
            <a:pPr algn="just"/>
            <a:r>
              <a:rPr lang="en-US" sz="2400" dirty="0"/>
              <a:t>The </a:t>
            </a:r>
            <a:r>
              <a:rPr lang="en-US" sz="2400" dirty="0" err="1"/>
              <a:t>NaOH</a:t>
            </a:r>
            <a:r>
              <a:rPr lang="en-US" sz="2400" dirty="0"/>
              <a:t> containing water flows into the small pits and minute </a:t>
            </a:r>
            <a:r>
              <a:rPr lang="en-US" sz="2400" dirty="0" err="1"/>
              <a:t>haircracks</a:t>
            </a:r>
            <a:r>
              <a:rPr lang="en-US" sz="2400" dirty="0"/>
              <a:t> present on the inner walls of the boiler.</a:t>
            </a:r>
          </a:p>
          <a:p>
            <a:pPr algn="just"/>
            <a:r>
              <a:rPr lang="en-US" sz="2400" dirty="0"/>
              <a:t>As the water evaporates, the concentration of caustic soda (</a:t>
            </a:r>
            <a:r>
              <a:rPr lang="en-US" sz="2400" dirty="0" err="1"/>
              <a:t>NaOH</a:t>
            </a:r>
            <a:r>
              <a:rPr lang="en-US" sz="2400" dirty="0"/>
              <a:t>) increases progressively, creating a </a:t>
            </a:r>
            <a:r>
              <a:rPr lang="en-US" sz="2400" b="1" dirty="0"/>
              <a:t>“Concentration Cell</a:t>
            </a:r>
            <a:r>
              <a:rPr lang="en-US" sz="2400" dirty="0"/>
              <a:t>”</a:t>
            </a:r>
          </a:p>
        </p:txBody>
      </p:sp>
    </p:spTree>
    <p:extLst>
      <p:ext uri="{BB962C8B-B14F-4D97-AF65-F5344CB8AC3E}">
        <p14:creationId xmlns:p14="http://schemas.microsoft.com/office/powerpoint/2010/main" val="10674030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609600"/>
            <a:ext cx="8229600" cy="3046988"/>
          </a:xfrm>
          <a:prstGeom prst="rect">
            <a:avLst/>
          </a:prstGeom>
        </p:spPr>
        <p:txBody>
          <a:bodyPr wrap="square">
            <a:spAutoFit/>
          </a:bodyPr>
          <a:lstStyle/>
          <a:p>
            <a:r>
              <a:rPr lang="en-US" sz="3200"/>
              <a:t>2). </a:t>
            </a:r>
            <a:r>
              <a:rPr lang="en-US" sz="3200" b="1"/>
              <a:t>Suspended impurities:</a:t>
            </a:r>
            <a:r>
              <a:rPr lang="en-US" sz="3200"/>
              <a:t> It is of two types: </a:t>
            </a:r>
          </a:p>
          <a:p>
            <a:pPr marL="514350" indent="-514350">
              <a:buAutoNum type="arabicPeriod"/>
            </a:pPr>
            <a:r>
              <a:rPr lang="en-US" sz="3200">
                <a:solidFill>
                  <a:srgbClr val="FF0000"/>
                </a:solidFill>
              </a:rPr>
              <a:t>Inorganic-</a:t>
            </a:r>
            <a:r>
              <a:rPr lang="en-US" sz="3200"/>
              <a:t> sand &amp; clay; </a:t>
            </a:r>
          </a:p>
          <a:p>
            <a:pPr marL="514350" indent="-514350">
              <a:buAutoNum type="arabicPeriod"/>
            </a:pPr>
            <a:r>
              <a:rPr lang="en-US" sz="3200">
                <a:solidFill>
                  <a:srgbClr val="FF0000"/>
                </a:solidFill>
              </a:rPr>
              <a:t>Organic-</a:t>
            </a:r>
            <a:r>
              <a:rPr lang="en-US" sz="3200"/>
              <a:t> vegetable and animal matter. </a:t>
            </a:r>
          </a:p>
          <a:p>
            <a:endParaRPr lang="en-US" sz="3200"/>
          </a:p>
          <a:p>
            <a:r>
              <a:rPr lang="en-US" sz="3200"/>
              <a:t>3) </a:t>
            </a:r>
            <a:r>
              <a:rPr lang="en-US" sz="3200" b="1"/>
              <a:t>Biological Impurities: </a:t>
            </a:r>
            <a:r>
              <a:rPr lang="en-US" sz="3200"/>
              <a:t>Micro-organisms like pathogenic bacteria, fungi, algae, etc.</a:t>
            </a:r>
          </a:p>
        </p:txBody>
      </p:sp>
    </p:spTree>
    <p:extLst>
      <p:ext uri="{BB962C8B-B14F-4D97-AF65-F5344CB8AC3E}">
        <p14:creationId xmlns:p14="http://schemas.microsoft.com/office/powerpoint/2010/main" val="369628208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94109"/>
            <a:ext cx="8305800" cy="6370975"/>
          </a:xfrm>
          <a:prstGeom prst="rect">
            <a:avLst/>
          </a:prstGeom>
        </p:spPr>
        <p:txBody>
          <a:bodyPr wrap="square">
            <a:spAutoFit/>
          </a:bodyPr>
          <a:lstStyle/>
          <a:p>
            <a:pPr algn="just"/>
            <a:r>
              <a:rPr lang="en-US" sz="2400" dirty="0"/>
              <a:t>Thus, dissolving the iron of the boiler as Sodium Ferrate.</a:t>
            </a:r>
          </a:p>
          <a:p>
            <a:pPr algn="just"/>
            <a:r>
              <a:rPr lang="en-US" sz="2400" dirty="0"/>
              <a:t> </a:t>
            </a:r>
            <a:r>
              <a:rPr lang="en-US" sz="2400" b="1" dirty="0"/>
              <a:t>Fe + 2NaOH </a:t>
            </a:r>
            <a:r>
              <a:rPr lang="en-US" sz="2400" b="1" dirty="0">
                <a:sym typeface="Wingdings" pitchFamily="2" charset="2"/>
              </a:rPr>
              <a:t></a:t>
            </a:r>
            <a:r>
              <a:rPr lang="en-US" sz="2400" b="1" dirty="0"/>
              <a:t> Na</a:t>
            </a:r>
            <a:r>
              <a:rPr lang="en-US" sz="2400" b="1" baseline="-25000" dirty="0"/>
              <a:t>2</a:t>
            </a:r>
            <a:r>
              <a:rPr lang="en-US" sz="2400" b="1" dirty="0"/>
              <a:t>FeO</a:t>
            </a:r>
            <a:r>
              <a:rPr lang="en-US" sz="2400" b="1" baseline="-25000" dirty="0"/>
              <a:t>2</a:t>
            </a:r>
            <a:r>
              <a:rPr lang="en-US" sz="2400" b="1" dirty="0"/>
              <a:t> + H</a:t>
            </a:r>
            <a:r>
              <a:rPr lang="en-US" sz="2400" b="1" baseline="-25000" dirty="0"/>
              <a:t>2</a:t>
            </a:r>
            <a:r>
              <a:rPr lang="en-US" sz="2400" b="1" dirty="0"/>
              <a:t> </a:t>
            </a:r>
          </a:p>
          <a:p>
            <a:pPr algn="just"/>
            <a:r>
              <a:rPr lang="en-US" sz="2400" dirty="0"/>
              <a:t>The cracking of the boiler occurs particularly at stressed parts like bends, joints, rivets, etc. causing the failure of the boiler.</a:t>
            </a:r>
          </a:p>
          <a:p>
            <a:pPr algn="just"/>
            <a:r>
              <a:rPr lang="en-US" sz="2400" dirty="0"/>
              <a:t>The </a:t>
            </a:r>
            <a:r>
              <a:rPr lang="en-US" sz="2400" b="1" dirty="0"/>
              <a:t>iron</a:t>
            </a:r>
            <a:r>
              <a:rPr lang="en-US" sz="2400" dirty="0"/>
              <a:t> at plane surfaces </a:t>
            </a:r>
            <a:r>
              <a:rPr lang="en-US" sz="2400" b="1" dirty="0"/>
              <a:t>surrounded by dilute </a:t>
            </a:r>
            <a:r>
              <a:rPr lang="en-US" sz="2400" b="1" dirty="0" err="1"/>
              <a:t>NaOH</a:t>
            </a:r>
            <a:r>
              <a:rPr lang="en-US" sz="2400" b="1" dirty="0"/>
              <a:t> </a:t>
            </a:r>
            <a:r>
              <a:rPr lang="en-US" sz="2400" dirty="0"/>
              <a:t>becomes </a:t>
            </a:r>
            <a:r>
              <a:rPr lang="en-US" sz="2400" b="1" dirty="0"/>
              <a:t>Cathodic</a:t>
            </a:r>
            <a:r>
              <a:rPr lang="en-US" sz="2400" dirty="0"/>
              <a:t>; while the </a:t>
            </a:r>
            <a:r>
              <a:rPr lang="en-US" sz="2400" b="1" dirty="0"/>
              <a:t>Iron</a:t>
            </a:r>
            <a:r>
              <a:rPr lang="en-US" sz="2400" dirty="0"/>
              <a:t> at bends, rivets and joints is surrounded by </a:t>
            </a:r>
            <a:r>
              <a:rPr lang="en-US" sz="2400" b="1" dirty="0"/>
              <a:t>highly concentrated </a:t>
            </a:r>
            <a:r>
              <a:rPr lang="en-US" sz="2400" b="1" dirty="0" err="1"/>
              <a:t>NaOH</a:t>
            </a:r>
            <a:r>
              <a:rPr lang="en-US" sz="2400" dirty="0"/>
              <a:t> becomes </a:t>
            </a:r>
            <a:r>
              <a:rPr lang="en-US" sz="2400" b="1" dirty="0"/>
              <a:t>Anodic</a:t>
            </a:r>
            <a:r>
              <a:rPr lang="en-US" sz="2400" dirty="0"/>
              <a:t> which consequently decayed or </a:t>
            </a:r>
            <a:r>
              <a:rPr lang="en-US" sz="2400" dirty="0" smtClean="0"/>
              <a:t>corroded</a:t>
            </a:r>
          </a:p>
          <a:p>
            <a:pPr algn="ctr"/>
            <a:r>
              <a:rPr lang="en-US" dirty="0">
                <a:solidFill>
                  <a:srgbClr val="FF0000"/>
                </a:solidFill>
              </a:rPr>
              <a:t>(Anodic site) </a:t>
            </a:r>
            <a:r>
              <a:rPr lang="en-US" dirty="0" err="1">
                <a:solidFill>
                  <a:srgbClr val="FF0000"/>
                </a:solidFill>
              </a:rPr>
              <a:t>Conc</a:t>
            </a:r>
            <a:r>
              <a:rPr lang="en-US" dirty="0">
                <a:solidFill>
                  <a:srgbClr val="FF0000"/>
                </a:solidFill>
              </a:rPr>
              <a:t> </a:t>
            </a:r>
            <a:r>
              <a:rPr lang="en-US" dirty="0" err="1">
                <a:solidFill>
                  <a:srgbClr val="FF0000"/>
                </a:solidFill>
              </a:rPr>
              <a:t>NaoH</a:t>
            </a:r>
            <a:r>
              <a:rPr lang="en-US" dirty="0">
                <a:solidFill>
                  <a:srgbClr val="FF0000"/>
                </a:solidFill>
              </a:rPr>
              <a:t> || </a:t>
            </a:r>
            <a:r>
              <a:rPr lang="en-US" dirty="0" err="1">
                <a:solidFill>
                  <a:srgbClr val="FF0000"/>
                </a:solidFill>
              </a:rPr>
              <a:t>dil</a:t>
            </a:r>
            <a:r>
              <a:rPr lang="en-US" dirty="0">
                <a:solidFill>
                  <a:srgbClr val="FF0000"/>
                </a:solidFill>
              </a:rPr>
              <a:t> </a:t>
            </a:r>
            <a:r>
              <a:rPr lang="en-US" dirty="0" err="1">
                <a:solidFill>
                  <a:srgbClr val="FF0000"/>
                </a:solidFill>
              </a:rPr>
              <a:t>NaoH</a:t>
            </a:r>
            <a:r>
              <a:rPr lang="en-US" dirty="0">
                <a:solidFill>
                  <a:srgbClr val="FF0000"/>
                </a:solidFill>
              </a:rPr>
              <a:t> (Cathodic site) </a:t>
            </a:r>
            <a:endParaRPr lang="en-US" dirty="0" smtClean="0">
              <a:solidFill>
                <a:srgbClr val="FF0000"/>
              </a:solidFill>
            </a:endParaRPr>
          </a:p>
          <a:p>
            <a:pPr algn="ctr"/>
            <a:r>
              <a:rPr lang="en-US" dirty="0" smtClean="0">
                <a:solidFill>
                  <a:srgbClr val="FF0000"/>
                </a:solidFill>
              </a:rPr>
              <a:t>Iron </a:t>
            </a:r>
            <a:r>
              <a:rPr lang="en-US" dirty="0">
                <a:solidFill>
                  <a:srgbClr val="FF0000"/>
                </a:solidFill>
              </a:rPr>
              <a:t>at Joints &amp;</a:t>
            </a:r>
            <a:r>
              <a:rPr lang="en-US" dirty="0" smtClean="0">
                <a:solidFill>
                  <a:srgbClr val="FF0000"/>
                </a:solidFill>
              </a:rPr>
              <a:t>bends    </a:t>
            </a:r>
            <a:r>
              <a:rPr lang="en-US" dirty="0">
                <a:solidFill>
                  <a:srgbClr val="FF0000"/>
                </a:solidFill>
              </a:rPr>
              <a:t>Iron at Plane surface </a:t>
            </a:r>
          </a:p>
          <a:p>
            <a:pPr algn="just"/>
            <a:endParaRPr lang="en-US" sz="2400" dirty="0"/>
          </a:p>
          <a:p>
            <a:pPr algn="just"/>
            <a:r>
              <a:rPr lang="en-US" sz="2400" u="sng" dirty="0"/>
              <a:t>Prevention Of Caustic </a:t>
            </a:r>
            <a:r>
              <a:rPr lang="en-US" sz="2400" u="sng" dirty="0" err="1"/>
              <a:t>Embrittlement</a:t>
            </a:r>
            <a:r>
              <a:rPr lang="en-US" sz="2400" u="sng" dirty="0"/>
              <a:t>: </a:t>
            </a:r>
          </a:p>
          <a:p>
            <a:pPr marL="457200" indent="-457200" algn="just">
              <a:buAutoNum type="arabicParenBoth"/>
            </a:pPr>
            <a:r>
              <a:rPr lang="en-US" sz="2400" dirty="0"/>
              <a:t>By adding Na</a:t>
            </a:r>
            <a:r>
              <a:rPr lang="en-US" sz="2400" baseline="-25000" dirty="0"/>
              <a:t>2</a:t>
            </a:r>
            <a:r>
              <a:rPr lang="en-US" sz="2400" dirty="0"/>
              <a:t>SO</a:t>
            </a:r>
            <a:r>
              <a:rPr lang="en-US" sz="2400" baseline="-25000" dirty="0"/>
              <a:t>4</a:t>
            </a:r>
            <a:r>
              <a:rPr lang="en-US" sz="2400" dirty="0"/>
              <a:t> , tannin, etc. to the boiler water which blocks hair cracks. There by preventing infiltration of caustic soda solution </a:t>
            </a:r>
          </a:p>
          <a:p>
            <a:pPr marL="457200" indent="-457200" algn="just">
              <a:buAutoNum type="arabicParenBoth"/>
            </a:pPr>
            <a:r>
              <a:rPr lang="en-US" sz="2400" dirty="0"/>
              <a:t>By using sodium phosphate as the softening agent instead of sodium carbonate</a:t>
            </a:r>
          </a:p>
        </p:txBody>
      </p:sp>
    </p:spTree>
    <p:extLst>
      <p:ext uri="{BB962C8B-B14F-4D97-AF65-F5344CB8AC3E}">
        <p14:creationId xmlns:p14="http://schemas.microsoft.com/office/powerpoint/2010/main" val="53207053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533400"/>
            <a:ext cx="8153400" cy="5016758"/>
          </a:xfrm>
          <a:prstGeom prst="rect">
            <a:avLst/>
          </a:prstGeom>
        </p:spPr>
        <p:txBody>
          <a:bodyPr wrap="square">
            <a:spAutoFit/>
          </a:bodyPr>
          <a:lstStyle/>
          <a:p>
            <a:pPr algn="just"/>
            <a:r>
              <a:rPr lang="en-US" sz="3200" u="sng" dirty="0"/>
              <a:t>DISADVANTAGES OF CAUSTIC EMBRITLLEMENT:</a:t>
            </a:r>
          </a:p>
          <a:p>
            <a:pPr algn="just"/>
            <a:r>
              <a:rPr lang="en-US" sz="3200" dirty="0"/>
              <a:t>The cracking or weakening of the boiler metal causes failure of the boiler </a:t>
            </a:r>
          </a:p>
          <a:p>
            <a:pPr algn="just"/>
            <a:endParaRPr lang="en-US" sz="3200" dirty="0"/>
          </a:p>
          <a:p>
            <a:pPr algn="just"/>
            <a:r>
              <a:rPr lang="en-US" sz="3200" dirty="0"/>
              <a:t>(3) </a:t>
            </a:r>
            <a:r>
              <a:rPr lang="en-US" sz="3200" dirty="0">
                <a:solidFill>
                  <a:srgbClr val="FF0000"/>
                </a:solidFill>
              </a:rPr>
              <a:t>BOILER CORROSION:</a:t>
            </a:r>
            <a:r>
              <a:rPr lang="en-US" sz="3200" dirty="0"/>
              <a:t> The decay of boiler material by chemical/ electro- chemical attack by its environment is called “Boiler Corrosion”. </a:t>
            </a:r>
          </a:p>
          <a:p>
            <a:pPr algn="just"/>
            <a:r>
              <a:rPr lang="en-US" sz="3200" dirty="0"/>
              <a:t>Reasons for boiler corrosion are: (a) Dissolved oxygen (b) Dissolved </a:t>
            </a:r>
            <a:r>
              <a:rPr lang="en-US" sz="3200" dirty="0" smtClean="0"/>
              <a:t>CO</a:t>
            </a:r>
            <a:r>
              <a:rPr lang="en-US" sz="3200" baseline="-25000" dirty="0" smtClean="0"/>
              <a:t>2</a:t>
            </a:r>
            <a:r>
              <a:rPr lang="en-US" sz="3200" dirty="0" smtClean="0"/>
              <a:t> </a:t>
            </a:r>
            <a:r>
              <a:rPr lang="en-US" sz="3200" dirty="0"/>
              <a:t>(c) Acids from dissolved salts.</a:t>
            </a:r>
          </a:p>
        </p:txBody>
      </p:sp>
    </p:spTree>
    <p:extLst>
      <p:ext uri="{BB962C8B-B14F-4D97-AF65-F5344CB8AC3E}">
        <p14:creationId xmlns:p14="http://schemas.microsoft.com/office/powerpoint/2010/main" val="101407362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457200"/>
            <a:ext cx="8153400" cy="6124754"/>
          </a:xfrm>
          <a:prstGeom prst="rect">
            <a:avLst/>
          </a:prstGeom>
        </p:spPr>
        <p:txBody>
          <a:bodyPr wrap="square">
            <a:spAutoFit/>
          </a:bodyPr>
          <a:lstStyle/>
          <a:p>
            <a:pPr marL="514350" indent="-514350" algn="just">
              <a:buAutoNum type="alphaLcParenBoth"/>
            </a:pPr>
            <a:r>
              <a:rPr lang="en-US" sz="2800" u="sng" dirty="0"/>
              <a:t>Dissolved Oxygen:</a:t>
            </a:r>
            <a:r>
              <a:rPr lang="en-US" sz="2800" dirty="0"/>
              <a:t> Water usually contains about 8 mg/L of dissolved oxygen at room temperature. Dissolved O</a:t>
            </a:r>
            <a:r>
              <a:rPr lang="en-US" sz="2800" baseline="-25000" dirty="0"/>
              <a:t>2</a:t>
            </a:r>
            <a:r>
              <a:rPr lang="en-US" sz="2800" dirty="0"/>
              <a:t> at high temperature attacks boiler material.</a:t>
            </a:r>
          </a:p>
          <a:p>
            <a:pPr algn="just"/>
            <a:r>
              <a:rPr lang="en-US" sz="2800" dirty="0"/>
              <a:t> </a:t>
            </a:r>
            <a:r>
              <a:rPr lang="en-US" sz="2800" b="1" dirty="0"/>
              <a:t>2Fe + 2H</a:t>
            </a:r>
            <a:r>
              <a:rPr lang="en-US" sz="2800" b="1" baseline="-25000" dirty="0"/>
              <a:t>2</a:t>
            </a:r>
            <a:r>
              <a:rPr lang="en-US" sz="2800" b="1" dirty="0"/>
              <a:t>O + O</a:t>
            </a:r>
            <a:r>
              <a:rPr lang="en-US" sz="2800" b="1" baseline="-25000" dirty="0"/>
              <a:t>2</a:t>
            </a:r>
            <a:r>
              <a:rPr lang="en-US" sz="2800" b="1" dirty="0"/>
              <a:t> </a:t>
            </a:r>
            <a:r>
              <a:rPr lang="en-US" sz="2800" b="1" dirty="0">
                <a:sym typeface="Wingdings" pitchFamily="2" charset="2"/>
              </a:rPr>
              <a:t></a:t>
            </a:r>
            <a:r>
              <a:rPr lang="en-US" sz="2800" b="1" dirty="0"/>
              <a:t> 2Fe(OH)</a:t>
            </a:r>
            <a:r>
              <a:rPr lang="en-US" sz="2800" b="1" baseline="-25000" dirty="0"/>
              <a:t>2</a:t>
            </a:r>
            <a:r>
              <a:rPr lang="en-US" sz="2800" b="1" dirty="0"/>
              <a:t>↓ (ferrous hydroxide) </a:t>
            </a:r>
          </a:p>
          <a:p>
            <a:pPr algn="just"/>
            <a:r>
              <a:rPr lang="en-US" sz="2800" b="1" dirty="0"/>
              <a:t>4Fe(OH)</a:t>
            </a:r>
            <a:r>
              <a:rPr lang="en-US" sz="2800" b="1" baseline="-25000" dirty="0"/>
              <a:t>2</a:t>
            </a:r>
            <a:r>
              <a:rPr lang="en-US" sz="2800" b="1" dirty="0"/>
              <a:t>↓ + O</a:t>
            </a:r>
            <a:r>
              <a:rPr lang="en-US" sz="2800" b="1" baseline="-25000" dirty="0"/>
              <a:t>2</a:t>
            </a:r>
            <a:r>
              <a:rPr lang="en-US" sz="2800" b="1" dirty="0"/>
              <a:t> </a:t>
            </a:r>
            <a:r>
              <a:rPr lang="en-US" sz="2800" b="1" dirty="0">
                <a:sym typeface="Wingdings" pitchFamily="2" charset="2"/>
              </a:rPr>
              <a:t></a:t>
            </a:r>
            <a:r>
              <a:rPr lang="en-US" sz="2800" b="1" dirty="0"/>
              <a:t> 2[Fe</a:t>
            </a:r>
            <a:r>
              <a:rPr lang="en-US" sz="2800" b="1" baseline="-25000" dirty="0"/>
              <a:t>2</a:t>
            </a:r>
            <a:r>
              <a:rPr lang="en-US" sz="2800" b="1" dirty="0"/>
              <a:t>O</a:t>
            </a:r>
            <a:r>
              <a:rPr lang="en-US" sz="2800" b="1" baseline="-25000" dirty="0"/>
              <a:t>3</a:t>
            </a:r>
            <a:r>
              <a:rPr lang="en-US" sz="2800" b="1" dirty="0"/>
              <a:t>.2H</a:t>
            </a:r>
            <a:r>
              <a:rPr lang="en-US" sz="2800" b="1" baseline="-25000" dirty="0"/>
              <a:t>2</a:t>
            </a:r>
            <a:r>
              <a:rPr lang="en-US" sz="2800" b="1" dirty="0"/>
              <a:t>O]↓ (ferric oxide) </a:t>
            </a:r>
            <a:r>
              <a:rPr lang="en-US" sz="2800" u="sng" dirty="0"/>
              <a:t>Removal of dissolved O</a:t>
            </a:r>
            <a:r>
              <a:rPr lang="en-US" sz="2800" u="sng" baseline="-25000" dirty="0"/>
              <a:t>2</a:t>
            </a:r>
            <a:r>
              <a:rPr lang="en-US" sz="2800" u="sng" dirty="0"/>
              <a:t> : </a:t>
            </a:r>
          </a:p>
          <a:p>
            <a:pPr algn="just"/>
            <a:r>
              <a:rPr lang="en-US" sz="2800" dirty="0"/>
              <a:t>By adding calculated quantity of sodium </a:t>
            </a:r>
            <a:r>
              <a:rPr lang="en-US" sz="2800" dirty="0" err="1"/>
              <a:t>sulphate</a:t>
            </a:r>
            <a:r>
              <a:rPr lang="en-US" sz="2800" dirty="0"/>
              <a:t> (or) hydrazine (or) sodium </a:t>
            </a:r>
            <a:r>
              <a:rPr lang="en-US" sz="2800" dirty="0" err="1"/>
              <a:t>sulphide</a:t>
            </a:r>
            <a:r>
              <a:rPr lang="en-US" sz="2800" dirty="0"/>
              <a:t> </a:t>
            </a:r>
          </a:p>
          <a:p>
            <a:pPr algn="just"/>
            <a:r>
              <a:rPr lang="en-US" sz="2800" dirty="0"/>
              <a:t>2Na</a:t>
            </a:r>
            <a:r>
              <a:rPr lang="en-US" sz="2800" baseline="-25000" dirty="0"/>
              <a:t>2</a:t>
            </a:r>
            <a:r>
              <a:rPr lang="en-US" sz="2800" dirty="0"/>
              <a:t>SO</a:t>
            </a:r>
            <a:r>
              <a:rPr lang="en-US" sz="2800" baseline="-25000" dirty="0"/>
              <a:t>3</a:t>
            </a:r>
            <a:r>
              <a:rPr lang="en-US" sz="2800" dirty="0"/>
              <a:t> + O</a:t>
            </a:r>
            <a:r>
              <a:rPr lang="en-US" sz="2800" baseline="-25000" dirty="0"/>
              <a:t>2</a:t>
            </a:r>
            <a:r>
              <a:rPr lang="en-US" sz="2800" dirty="0"/>
              <a:t> </a:t>
            </a:r>
            <a:r>
              <a:rPr lang="en-US" sz="2800" dirty="0">
                <a:sym typeface="Wingdings" pitchFamily="2" charset="2"/>
              </a:rPr>
              <a:t></a:t>
            </a:r>
            <a:r>
              <a:rPr lang="en-US" sz="2800" dirty="0"/>
              <a:t> 2Na</a:t>
            </a:r>
            <a:r>
              <a:rPr lang="en-US" sz="2800" baseline="-25000" dirty="0"/>
              <a:t>2</a:t>
            </a:r>
            <a:r>
              <a:rPr lang="en-US" sz="2800" dirty="0"/>
              <a:t>SO</a:t>
            </a:r>
            <a:r>
              <a:rPr lang="en-US" sz="2800" baseline="-25000" dirty="0"/>
              <a:t>4</a:t>
            </a:r>
          </a:p>
          <a:p>
            <a:pPr algn="just"/>
            <a:r>
              <a:rPr lang="en-US" sz="2000" dirty="0"/>
              <a:t>Sodium </a:t>
            </a:r>
            <a:r>
              <a:rPr lang="en-US" sz="2000" dirty="0" err="1"/>
              <a:t>Sulphite</a:t>
            </a:r>
            <a:r>
              <a:rPr lang="en-US" sz="2000" dirty="0"/>
              <a:t> </a:t>
            </a:r>
          </a:p>
          <a:p>
            <a:pPr algn="just"/>
            <a:r>
              <a:rPr lang="en-US" sz="2800" dirty="0"/>
              <a:t>N</a:t>
            </a:r>
            <a:r>
              <a:rPr lang="en-US" sz="2800" baseline="-25000" dirty="0"/>
              <a:t>2</a:t>
            </a:r>
            <a:r>
              <a:rPr lang="en-US" sz="2800" dirty="0"/>
              <a:t>H</a:t>
            </a:r>
            <a:r>
              <a:rPr lang="en-US" sz="2800" baseline="-25000" dirty="0"/>
              <a:t>4</a:t>
            </a:r>
            <a:r>
              <a:rPr lang="en-US" sz="2800" dirty="0"/>
              <a:t> + O</a:t>
            </a:r>
            <a:r>
              <a:rPr lang="en-US" sz="2800" baseline="-25000" dirty="0"/>
              <a:t>2</a:t>
            </a:r>
            <a:r>
              <a:rPr lang="en-US" sz="2800" dirty="0"/>
              <a:t> </a:t>
            </a:r>
            <a:r>
              <a:rPr lang="en-US" sz="2800" dirty="0">
                <a:sym typeface="Wingdings" pitchFamily="2" charset="2"/>
              </a:rPr>
              <a:t></a:t>
            </a:r>
            <a:r>
              <a:rPr lang="en-US" sz="2800" dirty="0"/>
              <a:t> N</a:t>
            </a:r>
            <a:r>
              <a:rPr lang="en-US" sz="2800" baseline="-25000" dirty="0"/>
              <a:t>2</a:t>
            </a:r>
            <a:r>
              <a:rPr lang="en-US" sz="2800" dirty="0"/>
              <a:t> + 2H</a:t>
            </a:r>
            <a:r>
              <a:rPr lang="en-US" sz="2800" baseline="-25000" dirty="0"/>
              <a:t>2</a:t>
            </a:r>
            <a:r>
              <a:rPr lang="en-US" sz="2800" dirty="0"/>
              <a:t>O </a:t>
            </a:r>
          </a:p>
          <a:p>
            <a:pPr algn="just"/>
            <a:r>
              <a:rPr lang="en-US" sz="2000" dirty="0"/>
              <a:t>Hydrazine</a:t>
            </a:r>
            <a:r>
              <a:rPr lang="en-US" sz="2800" dirty="0"/>
              <a:t> </a:t>
            </a:r>
          </a:p>
          <a:p>
            <a:pPr algn="just"/>
            <a:r>
              <a:rPr lang="en-US" sz="2800" dirty="0"/>
              <a:t>Na</a:t>
            </a:r>
            <a:r>
              <a:rPr lang="en-US" sz="2800" baseline="-25000" dirty="0"/>
              <a:t>2</a:t>
            </a:r>
            <a:r>
              <a:rPr lang="en-US" sz="2800" dirty="0"/>
              <a:t>S + 2O</a:t>
            </a:r>
            <a:r>
              <a:rPr lang="en-US" sz="2800" baseline="-25000" dirty="0"/>
              <a:t>2</a:t>
            </a:r>
            <a:r>
              <a:rPr lang="en-US" sz="2800" dirty="0"/>
              <a:t> </a:t>
            </a:r>
            <a:r>
              <a:rPr lang="en-US" sz="2800" dirty="0">
                <a:sym typeface="Wingdings" pitchFamily="2" charset="2"/>
              </a:rPr>
              <a:t></a:t>
            </a:r>
            <a:r>
              <a:rPr lang="en-US" sz="2800" dirty="0"/>
              <a:t> Na</a:t>
            </a:r>
            <a:r>
              <a:rPr lang="en-US" sz="2800" baseline="-25000" dirty="0"/>
              <a:t>2</a:t>
            </a:r>
            <a:r>
              <a:rPr lang="en-US" sz="2800" dirty="0"/>
              <a:t>SO</a:t>
            </a:r>
            <a:r>
              <a:rPr lang="en-US" sz="2800" baseline="-25000" dirty="0"/>
              <a:t>4</a:t>
            </a:r>
            <a:r>
              <a:rPr lang="en-US" sz="2800" dirty="0"/>
              <a:t> </a:t>
            </a:r>
          </a:p>
        </p:txBody>
      </p:sp>
    </p:spTree>
    <p:extLst>
      <p:ext uri="{BB962C8B-B14F-4D97-AF65-F5344CB8AC3E}">
        <p14:creationId xmlns:p14="http://schemas.microsoft.com/office/powerpoint/2010/main" val="253347676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457200"/>
            <a:ext cx="8382000" cy="4832092"/>
          </a:xfrm>
          <a:prstGeom prst="rect">
            <a:avLst/>
          </a:prstGeom>
        </p:spPr>
        <p:txBody>
          <a:bodyPr wrap="square">
            <a:spAutoFit/>
          </a:bodyPr>
          <a:lstStyle/>
          <a:p>
            <a:pPr algn="just"/>
            <a:r>
              <a:rPr lang="en-US" sz="2800" u="sng" dirty="0" smtClean="0"/>
              <a:t>(b) Dissolved </a:t>
            </a:r>
            <a:r>
              <a:rPr lang="en-US" sz="2800" u="sng" dirty="0"/>
              <a:t>CO</a:t>
            </a:r>
            <a:r>
              <a:rPr lang="en-US" sz="2800" u="sng" baseline="-25000" dirty="0"/>
              <a:t>2</a:t>
            </a:r>
            <a:r>
              <a:rPr lang="en-US" sz="2800" u="sng" dirty="0"/>
              <a:t>:</a:t>
            </a:r>
            <a:r>
              <a:rPr lang="en-US" sz="2800" dirty="0"/>
              <a:t> </a:t>
            </a:r>
          </a:p>
          <a:p>
            <a:pPr algn="just"/>
            <a:r>
              <a:rPr lang="en-US" sz="2800" dirty="0"/>
              <a:t>Dissolved CO</a:t>
            </a:r>
            <a:r>
              <a:rPr lang="en-US" sz="2800" baseline="-25000" dirty="0"/>
              <a:t>2</a:t>
            </a:r>
            <a:r>
              <a:rPr lang="en-US" sz="2800" dirty="0"/>
              <a:t> has slow corrosive effect on the materials of boiler plate. Source of CO</a:t>
            </a:r>
            <a:r>
              <a:rPr lang="en-US" sz="2800" baseline="-25000" dirty="0"/>
              <a:t>2</a:t>
            </a:r>
            <a:r>
              <a:rPr lang="en-US" sz="2800" dirty="0"/>
              <a:t> into water is the boiler feed water which contains bicarbonates. Under the high temperature and pressure, maintained in the boiler the bicarbonates decompose to produce CO</a:t>
            </a:r>
            <a:r>
              <a:rPr lang="en-US" sz="2800" baseline="-25000" dirty="0"/>
              <a:t>2</a:t>
            </a:r>
            <a:r>
              <a:rPr lang="en-US" sz="2800" dirty="0"/>
              <a:t>.</a:t>
            </a:r>
          </a:p>
          <a:p>
            <a:pPr algn="just"/>
            <a:r>
              <a:rPr lang="en-US" sz="2800" dirty="0"/>
              <a:t> </a:t>
            </a:r>
            <a:r>
              <a:rPr lang="en-US" sz="2800" b="1" dirty="0"/>
              <a:t>Ca(HCO</a:t>
            </a:r>
            <a:r>
              <a:rPr lang="en-US" sz="2800" b="1" baseline="-25000" dirty="0"/>
              <a:t>3</a:t>
            </a:r>
            <a:r>
              <a:rPr lang="en-US" sz="2800" b="1" dirty="0"/>
              <a:t> )</a:t>
            </a:r>
            <a:r>
              <a:rPr lang="en-US" sz="2800" b="1" baseline="-25000" dirty="0"/>
              <a:t>2</a:t>
            </a:r>
            <a:r>
              <a:rPr lang="en-US" sz="2800" b="1" dirty="0"/>
              <a:t> </a:t>
            </a:r>
            <a:r>
              <a:rPr lang="en-US" sz="2800" b="1" dirty="0">
                <a:sym typeface="Wingdings" pitchFamily="2" charset="2"/>
              </a:rPr>
              <a:t></a:t>
            </a:r>
            <a:r>
              <a:rPr lang="en-US" sz="2800" b="1" dirty="0"/>
              <a:t> CaCO</a:t>
            </a:r>
            <a:r>
              <a:rPr lang="en-US" sz="2800" b="1" baseline="-25000" dirty="0"/>
              <a:t>3</a:t>
            </a:r>
            <a:r>
              <a:rPr lang="en-US" sz="2800" b="1" dirty="0"/>
              <a:t> + CO</a:t>
            </a:r>
            <a:r>
              <a:rPr lang="en-US" sz="2800" b="1" baseline="-25000" dirty="0"/>
              <a:t>2</a:t>
            </a:r>
            <a:r>
              <a:rPr lang="en-US" sz="2800" b="1" dirty="0"/>
              <a:t> ↑ + H</a:t>
            </a:r>
            <a:r>
              <a:rPr lang="en-US" sz="2800" b="1" baseline="-25000" dirty="0"/>
              <a:t>2</a:t>
            </a:r>
            <a:r>
              <a:rPr lang="en-US" sz="2800" b="1" dirty="0"/>
              <a:t>O </a:t>
            </a:r>
          </a:p>
          <a:p>
            <a:pPr algn="just"/>
            <a:r>
              <a:rPr lang="en-US" sz="2800" b="1" dirty="0"/>
              <a:t>Mg(HCO</a:t>
            </a:r>
            <a:r>
              <a:rPr lang="en-US" sz="2800" b="1" baseline="-25000" dirty="0"/>
              <a:t>3</a:t>
            </a:r>
            <a:r>
              <a:rPr lang="en-US" sz="2800" b="1" dirty="0"/>
              <a:t> )</a:t>
            </a:r>
            <a:r>
              <a:rPr lang="en-US" sz="2800" b="1" baseline="-25000" dirty="0"/>
              <a:t>2</a:t>
            </a:r>
            <a:r>
              <a:rPr lang="en-US" sz="2800" b="1" dirty="0"/>
              <a:t> </a:t>
            </a:r>
            <a:r>
              <a:rPr lang="en-US" sz="2800" b="1" dirty="0">
                <a:sym typeface="Wingdings" pitchFamily="2" charset="2"/>
              </a:rPr>
              <a:t></a:t>
            </a:r>
            <a:r>
              <a:rPr lang="en-US" sz="2800" b="1" dirty="0"/>
              <a:t> Mg(OH)</a:t>
            </a:r>
            <a:r>
              <a:rPr lang="en-US" sz="2800" b="1" baseline="-25000" dirty="0"/>
              <a:t>2</a:t>
            </a:r>
            <a:r>
              <a:rPr lang="en-US" sz="2800" b="1" dirty="0"/>
              <a:t> + 2CO</a:t>
            </a:r>
            <a:r>
              <a:rPr lang="en-US" sz="2800" b="1" baseline="-25000" dirty="0"/>
              <a:t>2</a:t>
            </a:r>
            <a:r>
              <a:rPr lang="en-US" sz="2800" b="1" dirty="0"/>
              <a:t> ↑ </a:t>
            </a:r>
          </a:p>
          <a:p>
            <a:pPr algn="just"/>
            <a:r>
              <a:rPr lang="en-US" sz="2800" dirty="0"/>
              <a:t>The disadvantage of the CO</a:t>
            </a:r>
            <a:r>
              <a:rPr lang="en-US" sz="2800" baseline="-25000" dirty="0"/>
              <a:t>2</a:t>
            </a:r>
            <a:r>
              <a:rPr lang="en-US" sz="2800" dirty="0"/>
              <a:t> is slow corrosive effect on boiler plates by producing </a:t>
            </a:r>
            <a:r>
              <a:rPr lang="en-US" sz="2800" b="1" dirty="0">
                <a:solidFill>
                  <a:srgbClr val="FF0000"/>
                </a:solidFill>
              </a:rPr>
              <a:t>carbonic acid</a:t>
            </a:r>
            <a:r>
              <a:rPr lang="en-US" sz="2800" dirty="0">
                <a:solidFill>
                  <a:srgbClr val="FF0000"/>
                </a:solidFill>
              </a:rPr>
              <a:t> </a:t>
            </a:r>
          </a:p>
          <a:p>
            <a:pPr algn="just"/>
            <a:r>
              <a:rPr lang="en-US" sz="2800" b="1" dirty="0"/>
              <a:t>CO</a:t>
            </a:r>
            <a:r>
              <a:rPr lang="en-US" sz="2800" b="1" baseline="-25000" dirty="0"/>
              <a:t>2</a:t>
            </a:r>
            <a:r>
              <a:rPr lang="en-US" sz="2800" b="1" dirty="0"/>
              <a:t> + H</a:t>
            </a:r>
            <a:r>
              <a:rPr lang="en-US" sz="2800" b="1" baseline="-25000" dirty="0"/>
              <a:t>2</a:t>
            </a:r>
            <a:r>
              <a:rPr lang="en-US" sz="2800" b="1" dirty="0"/>
              <a:t>O </a:t>
            </a:r>
            <a:r>
              <a:rPr lang="en-US" sz="2800" b="1" dirty="0">
                <a:sym typeface="Wingdings" pitchFamily="2" charset="2"/>
              </a:rPr>
              <a:t></a:t>
            </a:r>
            <a:r>
              <a:rPr lang="en-US" sz="2800" b="1" dirty="0"/>
              <a:t> H</a:t>
            </a:r>
            <a:r>
              <a:rPr lang="en-US" sz="2800" b="1" baseline="-25000" dirty="0"/>
              <a:t>2</a:t>
            </a:r>
            <a:r>
              <a:rPr lang="en-US" sz="2800" b="1" dirty="0"/>
              <a:t>CO</a:t>
            </a:r>
            <a:r>
              <a:rPr lang="en-US" sz="2800" b="1" baseline="-25000" dirty="0"/>
              <a:t>3</a:t>
            </a:r>
            <a:r>
              <a:rPr lang="en-US" sz="2800" b="1" dirty="0"/>
              <a:t> </a:t>
            </a:r>
          </a:p>
        </p:txBody>
      </p:sp>
    </p:spTree>
    <p:extLst>
      <p:ext uri="{BB962C8B-B14F-4D97-AF65-F5344CB8AC3E}">
        <p14:creationId xmlns:p14="http://schemas.microsoft.com/office/powerpoint/2010/main" val="199838430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457200"/>
            <a:ext cx="8458200" cy="6124754"/>
          </a:xfrm>
          <a:prstGeom prst="rect">
            <a:avLst/>
          </a:prstGeom>
        </p:spPr>
        <p:txBody>
          <a:bodyPr wrap="square">
            <a:spAutoFit/>
          </a:bodyPr>
          <a:lstStyle/>
          <a:p>
            <a:pPr algn="just"/>
            <a:r>
              <a:rPr lang="en-US" sz="2800" u="sng" dirty="0"/>
              <a:t>Removal of CO</a:t>
            </a:r>
            <a:r>
              <a:rPr lang="en-US" sz="2800" u="sng" baseline="-25000" dirty="0"/>
              <a:t>2</a:t>
            </a:r>
            <a:r>
              <a:rPr lang="en-US" sz="2800" u="sng" dirty="0"/>
              <a:t>:</a:t>
            </a:r>
            <a:r>
              <a:rPr lang="en-US" sz="2800" dirty="0"/>
              <a:t> </a:t>
            </a:r>
          </a:p>
          <a:p>
            <a:pPr algn="just"/>
            <a:r>
              <a:rPr lang="en-US" sz="2800" dirty="0"/>
              <a:t>By the addition of calculated quantity of ammonia. </a:t>
            </a:r>
          </a:p>
          <a:p>
            <a:pPr algn="just"/>
            <a:r>
              <a:rPr lang="en-US" sz="2800" dirty="0"/>
              <a:t>2NH</a:t>
            </a:r>
            <a:r>
              <a:rPr lang="en-US" sz="2800" baseline="-25000" dirty="0"/>
              <a:t>4</a:t>
            </a:r>
            <a:r>
              <a:rPr lang="en-US" sz="2800" dirty="0"/>
              <a:t>OH + CO</a:t>
            </a:r>
            <a:r>
              <a:rPr lang="en-US" sz="2800" baseline="-25000" dirty="0"/>
              <a:t>2</a:t>
            </a:r>
            <a:r>
              <a:rPr lang="en-US" sz="2800" dirty="0"/>
              <a:t> </a:t>
            </a:r>
            <a:r>
              <a:rPr lang="en-US" sz="2800" dirty="0">
                <a:sym typeface="Wingdings" pitchFamily="2" charset="2"/>
              </a:rPr>
              <a:t></a:t>
            </a:r>
            <a:r>
              <a:rPr lang="en-US" sz="2800" dirty="0"/>
              <a:t> (NH</a:t>
            </a:r>
            <a:r>
              <a:rPr lang="en-US" sz="2800" baseline="-25000" dirty="0"/>
              <a:t>4</a:t>
            </a:r>
            <a:r>
              <a:rPr lang="en-US" sz="2800" dirty="0"/>
              <a:t> )</a:t>
            </a:r>
            <a:r>
              <a:rPr lang="en-US" sz="2800" baseline="-25000" dirty="0"/>
              <a:t>2</a:t>
            </a:r>
            <a:r>
              <a:rPr lang="en-US" sz="2800" dirty="0"/>
              <a:t>CO</a:t>
            </a:r>
            <a:r>
              <a:rPr lang="en-US" sz="2800" baseline="-25000" dirty="0"/>
              <a:t>3</a:t>
            </a:r>
            <a:r>
              <a:rPr lang="en-US" sz="2800" dirty="0"/>
              <a:t> + H</a:t>
            </a:r>
            <a:r>
              <a:rPr lang="en-US" sz="2800" baseline="-25000" dirty="0"/>
              <a:t>2</a:t>
            </a:r>
            <a:r>
              <a:rPr lang="en-US" sz="2800" dirty="0"/>
              <a:t>O </a:t>
            </a:r>
          </a:p>
          <a:p>
            <a:pPr algn="just"/>
            <a:endParaRPr lang="en-US" sz="2800" dirty="0"/>
          </a:p>
          <a:p>
            <a:pPr algn="just"/>
            <a:r>
              <a:rPr lang="en-US" sz="2800" dirty="0"/>
              <a:t>(c) </a:t>
            </a:r>
            <a:r>
              <a:rPr lang="en-US" sz="2800" u="sng" dirty="0"/>
              <a:t>Acids from dissolved salts:</a:t>
            </a:r>
            <a:r>
              <a:rPr lang="en-US" sz="2800" dirty="0"/>
              <a:t> </a:t>
            </a:r>
          </a:p>
          <a:p>
            <a:pPr algn="just"/>
            <a:r>
              <a:rPr lang="en-US" sz="2800" dirty="0"/>
              <a:t>Water containing dissolved Mg-salts liberate acids on hydrolysis </a:t>
            </a:r>
          </a:p>
          <a:p>
            <a:pPr algn="just"/>
            <a:r>
              <a:rPr lang="en-US" sz="2800" b="1" dirty="0"/>
              <a:t>MgCl</a:t>
            </a:r>
            <a:r>
              <a:rPr lang="en-US" sz="2800" b="1" baseline="-25000" dirty="0"/>
              <a:t>2</a:t>
            </a:r>
            <a:r>
              <a:rPr lang="en-US" sz="2800" b="1" dirty="0"/>
              <a:t> + 2H</a:t>
            </a:r>
            <a:r>
              <a:rPr lang="en-US" sz="2800" b="1" baseline="-25000" dirty="0"/>
              <a:t>2</a:t>
            </a:r>
            <a:r>
              <a:rPr lang="en-US" sz="2800" b="1" dirty="0"/>
              <a:t>O </a:t>
            </a:r>
            <a:r>
              <a:rPr lang="en-US" sz="2800" b="1" dirty="0">
                <a:sym typeface="Wingdings" pitchFamily="2" charset="2"/>
              </a:rPr>
              <a:t></a:t>
            </a:r>
            <a:r>
              <a:rPr lang="en-US" sz="2800" b="1" dirty="0"/>
              <a:t> Mg(OH)</a:t>
            </a:r>
            <a:r>
              <a:rPr lang="en-US" sz="2800" b="1" baseline="-25000" dirty="0"/>
              <a:t>2</a:t>
            </a:r>
            <a:r>
              <a:rPr lang="en-US" sz="2800" b="1" dirty="0"/>
              <a:t>↓ + </a:t>
            </a:r>
            <a:r>
              <a:rPr lang="en-US" sz="2800" b="1" dirty="0">
                <a:solidFill>
                  <a:srgbClr val="FF0000"/>
                </a:solidFill>
              </a:rPr>
              <a:t>2HCl </a:t>
            </a:r>
          </a:p>
          <a:p>
            <a:pPr algn="just"/>
            <a:r>
              <a:rPr lang="en-US" sz="2800" dirty="0"/>
              <a:t>Disadvantages of the acid production is that the acids react with Iron of the boiler plate in a chain reaction to produce decay of the metal. </a:t>
            </a:r>
          </a:p>
          <a:p>
            <a:pPr algn="just"/>
            <a:r>
              <a:rPr lang="en-US" sz="2800" b="1" dirty="0"/>
              <a:t>Fe + 2HCl </a:t>
            </a:r>
            <a:r>
              <a:rPr lang="en-US" sz="2800" b="1" dirty="0">
                <a:sym typeface="Wingdings" pitchFamily="2" charset="2"/>
              </a:rPr>
              <a:t></a:t>
            </a:r>
            <a:r>
              <a:rPr lang="en-US" sz="2800" b="1" dirty="0"/>
              <a:t> FeCl</a:t>
            </a:r>
            <a:r>
              <a:rPr lang="en-US" sz="2800" b="1" baseline="-25000" dirty="0"/>
              <a:t>2</a:t>
            </a:r>
            <a:r>
              <a:rPr lang="en-US" sz="2800" b="1" dirty="0"/>
              <a:t> + H</a:t>
            </a:r>
            <a:r>
              <a:rPr lang="en-US" sz="2800" b="1" baseline="-25000" dirty="0"/>
              <a:t>2</a:t>
            </a:r>
            <a:r>
              <a:rPr lang="en-US" sz="2800" b="1" dirty="0"/>
              <a:t> </a:t>
            </a:r>
          </a:p>
          <a:p>
            <a:pPr algn="just"/>
            <a:r>
              <a:rPr lang="en-US" sz="2800" b="1" dirty="0"/>
              <a:t>FeCl</a:t>
            </a:r>
            <a:r>
              <a:rPr lang="en-US" sz="2800" b="1" baseline="-25000" dirty="0"/>
              <a:t>2</a:t>
            </a:r>
            <a:r>
              <a:rPr lang="en-US" sz="2800" b="1" dirty="0"/>
              <a:t> + H</a:t>
            </a:r>
            <a:r>
              <a:rPr lang="en-US" sz="2800" b="1" baseline="-25000" dirty="0"/>
              <a:t>2</a:t>
            </a:r>
            <a:r>
              <a:rPr lang="en-US" sz="2800" b="1" dirty="0"/>
              <a:t>O </a:t>
            </a:r>
            <a:r>
              <a:rPr lang="en-US" sz="2800" b="1" dirty="0">
                <a:sym typeface="Wingdings" pitchFamily="2" charset="2"/>
              </a:rPr>
              <a:t></a:t>
            </a:r>
            <a:r>
              <a:rPr lang="en-US" sz="2800" b="1" dirty="0"/>
              <a:t> Fe(OH)</a:t>
            </a:r>
            <a:r>
              <a:rPr lang="en-US" sz="2800" b="1" baseline="-25000" dirty="0"/>
              <a:t>2</a:t>
            </a:r>
            <a:r>
              <a:rPr lang="en-US" sz="2800" b="1" dirty="0"/>
              <a:t> + 2</a:t>
            </a:r>
            <a:r>
              <a:rPr lang="en-US" sz="2800" b="1" dirty="0">
                <a:solidFill>
                  <a:srgbClr val="FF0000"/>
                </a:solidFill>
              </a:rPr>
              <a:t>HCl</a:t>
            </a:r>
            <a:r>
              <a:rPr lang="en-US" sz="2800" b="1" dirty="0"/>
              <a:t> </a:t>
            </a:r>
          </a:p>
          <a:p>
            <a:pPr algn="just"/>
            <a:r>
              <a:rPr lang="en-US" sz="2800" b="1" dirty="0"/>
              <a:t>Fe(OH)</a:t>
            </a:r>
            <a:r>
              <a:rPr lang="en-US" sz="2800" b="1" baseline="-25000" dirty="0"/>
              <a:t>2</a:t>
            </a:r>
            <a:r>
              <a:rPr lang="en-US" sz="2800" b="1" dirty="0"/>
              <a:t> + H</a:t>
            </a:r>
            <a:r>
              <a:rPr lang="en-US" sz="2800" b="1" baseline="-25000" dirty="0"/>
              <a:t>2</a:t>
            </a:r>
            <a:r>
              <a:rPr lang="en-US" sz="2800" b="1" dirty="0"/>
              <a:t>O + 1/2O</a:t>
            </a:r>
            <a:r>
              <a:rPr lang="en-US" sz="2800" b="1" baseline="-25000" dirty="0"/>
              <a:t>2</a:t>
            </a:r>
            <a:r>
              <a:rPr lang="en-US" sz="2800" b="1" dirty="0"/>
              <a:t> </a:t>
            </a:r>
            <a:r>
              <a:rPr lang="en-US" sz="2800" b="1" dirty="0">
                <a:sym typeface="Wingdings" pitchFamily="2" charset="2"/>
              </a:rPr>
              <a:t></a:t>
            </a:r>
            <a:r>
              <a:rPr lang="en-US" sz="2800" b="1" dirty="0"/>
              <a:t> Fe</a:t>
            </a:r>
            <a:r>
              <a:rPr lang="en-US" sz="2800" b="1" baseline="-25000" dirty="0"/>
              <a:t>2</a:t>
            </a:r>
            <a:r>
              <a:rPr lang="en-US" sz="2800" b="1" dirty="0"/>
              <a:t>O</a:t>
            </a:r>
            <a:r>
              <a:rPr lang="en-US" sz="2800" b="1" baseline="-25000" dirty="0"/>
              <a:t>3</a:t>
            </a:r>
            <a:r>
              <a:rPr lang="en-US" sz="2800" b="1" dirty="0"/>
              <a:t> .3H</a:t>
            </a:r>
            <a:r>
              <a:rPr lang="en-US" sz="2800" b="1" baseline="-25000" dirty="0"/>
              <a:t>2</a:t>
            </a:r>
            <a:r>
              <a:rPr lang="en-US" sz="2800" b="1" dirty="0"/>
              <a:t>O (ferric oxide)</a:t>
            </a:r>
          </a:p>
        </p:txBody>
      </p:sp>
    </p:spTree>
    <p:extLst>
      <p:ext uri="{BB962C8B-B14F-4D97-AF65-F5344CB8AC3E}">
        <p14:creationId xmlns:p14="http://schemas.microsoft.com/office/powerpoint/2010/main" val="334173680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457200"/>
            <a:ext cx="8458200" cy="6093976"/>
          </a:xfrm>
          <a:prstGeom prst="rect">
            <a:avLst/>
          </a:prstGeom>
        </p:spPr>
        <p:txBody>
          <a:bodyPr wrap="square" lIns="91440" tIns="45720" rIns="91440" bIns="45720" anchor="t">
            <a:spAutoFit/>
          </a:bodyPr>
          <a:lstStyle/>
          <a:p>
            <a:pPr algn="just"/>
            <a:r>
              <a:rPr lang="en-US" sz="2600" dirty="0"/>
              <a:t>Consequently even a small amount of MgCl</a:t>
            </a:r>
            <a:r>
              <a:rPr lang="en-US" sz="2600" baseline="-25000" dirty="0"/>
              <a:t>2</a:t>
            </a:r>
            <a:r>
              <a:rPr lang="en-US" sz="2600" dirty="0"/>
              <a:t> can cause corrosion to a large extent. </a:t>
            </a:r>
          </a:p>
          <a:p>
            <a:pPr algn="just"/>
            <a:endParaRPr lang="en-US" sz="2600" dirty="0"/>
          </a:p>
          <a:p>
            <a:pPr algn="just"/>
            <a:r>
              <a:rPr lang="en-US" sz="2600" u="sng" dirty="0"/>
              <a:t>Preventions:</a:t>
            </a:r>
            <a:r>
              <a:rPr lang="en-US" sz="2600" dirty="0"/>
              <a:t> </a:t>
            </a:r>
            <a:endParaRPr lang="en-US" sz="2600" dirty="0">
              <a:cs typeface="Calibri"/>
            </a:endParaRPr>
          </a:p>
          <a:p>
            <a:pPr marL="514350" indent="-514350" algn="just">
              <a:buAutoNum type="arabicParenBoth"/>
            </a:pPr>
            <a:r>
              <a:rPr lang="en-US" sz="2600" dirty="0"/>
              <a:t>Softening of boiler water to remove MgCl</a:t>
            </a:r>
            <a:r>
              <a:rPr lang="en-US" sz="2600" baseline="-25000" dirty="0"/>
              <a:t>2</a:t>
            </a:r>
            <a:r>
              <a:rPr lang="en-US" sz="2600" dirty="0"/>
              <a:t> from the water </a:t>
            </a:r>
            <a:endParaRPr lang="en-US" sz="2600" dirty="0">
              <a:cs typeface="Calibri"/>
            </a:endParaRPr>
          </a:p>
          <a:p>
            <a:pPr marL="514350" indent="-514350" algn="just">
              <a:buAutoNum type="arabicParenBoth"/>
            </a:pPr>
            <a:r>
              <a:rPr lang="en-US" sz="2600" dirty="0"/>
              <a:t>Addition of corrosion inhibitors like sodium silicates, sodium phosphate &amp; sodium chromate </a:t>
            </a:r>
            <a:endParaRPr lang="en-US" sz="2600" dirty="0">
              <a:cs typeface="Calibri"/>
            </a:endParaRPr>
          </a:p>
          <a:p>
            <a:pPr marL="514350" indent="-514350" algn="just">
              <a:buAutoNum type="arabicParenBoth"/>
            </a:pPr>
            <a:r>
              <a:rPr lang="en-US" sz="2600" dirty="0"/>
              <a:t>By frequent </a:t>
            </a:r>
            <a:r>
              <a:rPr lang="en-US" sz="2600" b="1" dirty="0"/>
              <a:t>blow-down operation </a:t>
            </a:r>
            <a:r>
              <a:rPr lang="en-US" sz="2600" dirty="0"/>
              <a:t>i.e., removal of water, concentrated with dissolved salts and feeding the boiler with fresh soft water. </a:t>
            </a:r>
            <a:endParaRPr lang="en-US" sz="2600" dirty="0">
              <a:cs typeface="Calibri"/>
            </a:endParaRPr>
          </a:p>
          <a:p>
            <a:pPr marL="514350" indent="-514350" algn="just">
              <a:buAutoNum type="arabicParenBoth"/>
            </a:pPr>
            <a:r>
              <a:rPr lang="en-US" sz="2600" dirty="0" err="1"/>
              <a:t>Sludges</a:t>
            </a:r>
            <a:r>
              <a:rPr lang="en-US" sz="2600" dirty="0"/>
              <a:t> and Scales formation: In boiler, water evaporates continuously and the concentration reaches saturation point, they form precipitates (scale or sludge) on the inner wall of the boiler </a:t>
            </a:r>
            <a:endParaRPr lang="en-US" sz="2600" dirty="0">
              <a:cs typeface="Calibri"/>
            </a:endParaRPr>
          </a:p>
        </p:txBody>
      </p:sp>
    </p:spTree>
    <p:extLst>
      <p:ext uri="{BB962C8B-B14F-4D97-AF65-F5344CB8AC3E}">
        <p14:creationId xmlns:p14="http://schemas.microsoft.com/office/powerpoint/2010/main" val="222272019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81000"/>
            <a:ext cx="8458200" cy="4093428"/>
          </a:xfrm>
          <a:prstGeom prst="rect">
            <a:avLst/>
          </a:prstGeom>
        </p:spPr>
        <p:txBody>
          <a:bodyPr wrap="square">
            <a:spAutoFit/>
          </a:bodyPr>
          <a:lstStyle/>
          <a:p>
            <a:pPr algn="just"/>
            <a:r>
              <a:rPr lang="en-US" sz="2600">
                <a:solidFill>
                  <a:srgbClr val="FF0000"/>
                </a:solidFill>
              </a:rPr>
              <a:t>SLUDGE: </a:t>
            </a:r>
            <a:r>
              <a:rPr lang="en-US" sz="2600"/>
              <a:t>“Sludge is a soft, loose and slimy precipitate formed within the boiler”. Sludge are formed by substances which have greater solubility in hot water than in cold water. Salts like MgCO</a:t>
            </a:r>
            <a:r>
              <a:rPr lang="en-US" sz="2600" baseline="-25000"/>
              <a:t>3</a:t>
            </a:r>
            <a:r>
              <a:rPr lang="en-US" sz="2600"/>
              <a:t> , MgSO</a:t>
            </a:r>
            <a:r>
              <a:rPr lang="en-US" sz="2600" baseline="-25000"/>
              <a:t>4</a:t>
            </a:r>
            <a:r>
              <a:rPr lang="en-US" sz="2600"/>
              <a:t> , MgCl</a:t>
            </a:r>
            <a:r>
              <a:rPr lang="en-US" sz="2600" baseline="-25000"/>
              <a:t>2</a:t>
            </a:r>
            <a:r>
              <a:rPr lang="en-US" sz="2600"/>
              <a:t> , CaCl</a:t>
            </a:r>
            <a:r>
              <a:rPr lang="en-US" sz="2600" baseline="-25000"/>
              <a:t>2</a:t>
            </a:r>
            <a:r>
              <a:rPr lang="en-US" sz="2600"/>
              <a:t> etc., are responsible for sludge formation in boilers.</a:t>
            </a:r>
          </a:p>
          <a:p>
            <a:pPr algn="just"/>
            <a:r>
              <a:rPr lang="en-US" sz="2600"/>
              <a:t>Disadvantages: </a:t>
            </a:r>
          </a:p>
          <a:p>
            <a:pPr marL="514350" indent="-514350" algn="just">
              <a:buAutoNum type="alphaLcParenBoth"/>
            </a:pPr>
            <a:r>
              <a:rPr lang="en-US" sz="2600"/>
              <a:t>Sludge is a bad conductor of heat, hence it wastes a portion of heat generated.</a:t>
            </a:r>
          </a:p>
          <a:p>
            <a:pPr marL="514350" indent="-514350" algn="just">
              <a:buAutoNum type="alphaLcParenBoth"/>
            </a:pPr>
            <a:r>
              <a:rPr lang="en-US" sz="2600"/>
              <a:t>Excessive sludge formation reduces the efficiency of the boiler.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4114801"/>
            <a:ext cx="3912461"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7461" y="4665954"/>
            <a:ext cx="3097939" cy="1734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537066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352246"/>
            <a:ext cx="8153400" cy="4832092"/>
          </a:xfrm>
          <a:prstGeom prst="rect">
            <a:avLst/>
          </a:prstGeom>
        </p:spPr>
        <p:txBody>
          <a:bodyPr wrap="square">
            <a:spAutoFit/>
          </a:bodyPr>
          <a:lstStyle/>
          <a:p>
            <a:pPr algn="just"/>
            <a:r>
              <a:rPr lang="en-US" sz="2800"/>
              <a:t>Prevention:</a:t>
            </a:r>
          </a:p>
          <a:p>
            <a:pPr algn="just"/>
            <a:r>
              <a:rPr lang="en-US" sz="2800"/>
              <a:t>(a) Frequent blow-down operation should be carried out.</a:t>
            </a:r>
          </a:p>
          <a:p>
            <a:pPr algn="just"/>
            <a:r>
              <a:rPr lang="en-US" sz="2800"/>
              <a:t>(b) Use well-softened water.</a:t>
            </a:r>
          </a:p>
          <a:p>
            <a:pPr algn="just"/>
            <a:endParaRPr lang="en-US" sz="2800"/>
          </a:p>
          <a:p>
            <a:pPr algn="just"/>
            <a:r>
              <a:rPr lang="en-US" sz="2800">
                <a:solidFill>
                  <a:srgbClr val="FF0000"/>
                </a:solidFill>
              </a:rPr>
              <a:t>SCALES:</a:t>
            </a:r>
            <a:r>
              <a:rPr lang="en-US" sz="2800"/>
              <a:t> “Scales are the hard, adhering </a:t>
            </a:r>
            <a:r>
              <a:rPr lang="en-US" sz="2800" err="1"/>
              <a:t>ppt</a:t>
            </a:r>
            <a:r>
              <a:rPr lang="en-US" sz="2800"/>
              <a:t> formed on the inner wall of the boiler”. Very difficult to remove once they are deposited on Inner wall of the boiler.</a:t>
            </a:r>
          </a:p>
          <a:p>
            <a:pPr algn="just"/>
            <a:r>
              <a:rPr lang="en-US" sz="2800"/>
              <a:t>They formed due to decomposition of Calcium bicarbonate, Calcium sulphate etc..,</a:t>
            </a:r>
          </a:p>
          <a:p>
            <a:pPr algn="just"/>
            <a:r>
              <a:rPr lang="en-US" sz="2800"/>
              <a:t>Ca(HCO</a:t>
            </a:r>
            <a:r>
              <a:rPr lang="en-US" sz="2800" baseline="-25000"/>
              <a:t>3</a:t>
            </a:r>
            <a:r>
              <a:rPr lang="en-US" sz="2800"/>
              <a:t>)</a:t>
            </a:r>
            <a:r>
              <a:rPr lang="en-US" sz="2800" baseline="-25000"/>
              <a:t>2</a:t>
            </a:r>
            <a:r>
              <a:rPr lang="en-US" sz="2800"/>
              <a:t>   </a:t>
            </a:r>
            <a:r>
              <a:rPr lang="en-US" sz="2800">
                <a:sym typeface="Wingdings" pitchFamily="2" charset="2"/>
              </a:rPr>
              <a:t> </a:t>
            </a:r>
            <a:r>
              <a:rPr lang="en-US" sz="2800"/>
              <a:t> CaCO</a:t>
            </a:r>
            <a:r>
              <a:rPr lang="en-US" sz="2800" baseline="-25000"/>
              <a:t>3</a:t>
            </a:r>
            <a:r>
              <a:rPr lang="en-US" sz="2800"/>
              <a:t> ↓ + H</a:t>
            </a:r>
            <a:r>
              <a:rPr lang="en-US" sz="2800" baseline="-25000"/>
              <a:t>2</a:t>
            </a:r>
            <a:r>
              <a:rPr lang="en-US" sz="2800"/>
              <a:t>O + CO</a:t>
            </a:r>
            <a:r>
              <a:rPr lang="en-US" sz="2800" baseline="-25000"/>
              <a:t>2</a:t>
            </a:r>
            <a:r>
              <a:rPr lang="en-US" sz="2800"/>
              <a:t> ↑</a:t>
            </a:r>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5191125"/>
            <a:ext cx="300990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6576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381000"/>
            <a:ext cx="8077200" cy="4031873"/>
          </a:xfrm>
          <a:prstGeom prst="rect">
            <a:avLst/>
          </a:prstGeom>
        </p:spPr>
        <p:txBody>
          <a:bodyPr wrap="square">
            <a:spAutoFit/>
          </a:bodyPr>
          <a:lstStyle/>
          <a:p>
            <a:pPr algn="just"/>
            <a:r>
              <a:rPr lang="en-US" sz="3200"/>
              <a:t>REMOVAL OF SCALES:</a:t>
            </a:r>
          </a:p>
          <a:p>
            <a:pPr marL="514350" indent="-514350" algn="just">
              <a:buAutoNum type="arabicParenBoth"/>
            </a:pPr>
            <a:r>
              <a:rPr lang="en-US" sz="3200"/>
              <a:t>Frequent blow-down operation can remove the scales which are loosely adhering.</a:t>
            </a:r>
          </a:p>
          <a:p>
            <a:pPr marL="514350" indent="-514350" algn="just">
              <a:buAutoNum type="arabicParenBoth"/>
            </a:pPr>
            <a:r>
              <a:rPr lang="en-US" sz="3200"/>
              <a:t>By chemical treatment </a:t>
            </a:r>
            <a:r>
              <a:rPr lang="en-US" sz="3200" err="1"/>
              <a:t>eg</a:t>
            </a:r>
            <a:r>
              <a:rPr lang="en-US" sz="3200"/>
              <a:t>: CaCO</a:t>
            </a:r>
            <a:r>
              <a:rPr lang="en-US" sz="3200" baseline="-25000"/>
              <a:t>3</a:t>
            </a:r>
            <a:r>
              <a:rPr lang="en-US" sz="3200"/>
              <a:t> scale removed by washing with 5-10% of HCl.</a:t>
            </a:r>
          </a:p>
          <a:p>
            <a:pPr marL="514350" indent="-514350" algn="just">
              <a:buAutoNum type="arabicParenBoth"/>
            </a:pPr>
            <a:r>
              <a:rPr lang="en-US" sz="3200"/>
              <a:t>By giving thermal shocks.</a:t>
            </a:r>
          </a:p>
          <a:p>
            <a:pPr algn="just"/>
            <a:endParaRPr lang="en-US" sz="3200"/>
          </a:p>
          <a:p>
            <a:pPr algn="just"/>
            <a:r>
              <a:rPr lang="en-US" sz="3200"/>
              <a:t>Prevention: Use soft water.</a:t>
            </a:r>
          </a:p>
        </p:txBody>
      </p:sp>
    </p:spTree>
    <p:extLst>
      <p:ext uri="{BB962C8B-B14F-4D97-AF65-F5344CB8AC3E}">
        <p14:creationId xmlns:p14="http://schemas.microsoft.com/office/powerpoint/2010/main" val="105382970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609600"/>
            <a:ext cx="8153400" cy="4031873"/>
          </a:xfrm>
          <a:prstGeom prst="rect">
            <a:avLst/>
          </a:prstGeom>
        </p:spPr>
        <p:txBody>
          <a:bodyPr wrap="square">
            <a:spAutoFit/>
          </a:bodyPr>
          <a:lstStyle/>
          <a:p>
            <a:pPr algn="just"/>
            <a:r>
              <a:rPr lang="en-US" sz="3200" b="1"/>
              <a:t>SOFTENING OF WATER:</a:t>
            </a:r>
          </a:p>
          <a:p>
            <a:pPr algn="just"/>
            <a:r>
              <a:rPr lang="en-US" sz="3200"/>
              <a:t>The removal of hardness causing salts from water is called “Softening of water”.</a:t>
            </a:r>
          </a:p>
          <a:p>
            <a:pPr algn="just"/>
            <a:r>
              <a:rPr lang="en-US" sz="3200"/>
              <a:t>The 3 Industrial methods employed for softening of water are:</a:t>
            </a:r>
          </a:p>
          <a:p>
            <a:pPr marL="514350" indent="-514350" algn="just">
              <a:buAutoNum type="arabicParenBoth"/>
            </a:pPr>
            <a:r>
              <a:rPr lang="en-US" sz="3200"/>
              <a:t>Lime-Soda Process</a:t>
            </a:r>
          </a:p>
          <a:p>
            <a:pPr marL="514350" indent="-514350" algn="just">
              <a:buAutoNum type="arabicParenBoth"/>
            </a:pPr>
            <a:r>
              <a:rPr lang="en-US" sz="3200"/>
              <a:t>Zeolite (or) </a:t>
            </a:r>
            <a:r>
              <a:rPr lang="en-US" sz="3200" err="1"/>
              <a:t>Permutite</a:t>
            </a:r>
            <a:r>
              <a:rPr lang="en-US" sz="3200"/>
              <a:t> Process</a:t>
            </a:r>
          </a:p>
          <a:p>
            <a:pPr marL="514350" indent="-514350" algn="just">
              <a:buAutoNum type="arabicParenBoth"/>
            </a:pPr>
            <a:r>
              <a:rPr lang="en-US" sz="3200"/>
              <a:t>Ion-Exchange (or) Demineralization process </a:t>
            </a:r>
          </a:p>
        </p:txBody>
      </p:sp>
    </p:spTree>
    <p:extLst>
      <p:ext uri="{BB962C8B-B14F-4D97-AF65-F5344CB8AC3E}">
        <p14:creationId xmlns:p14="http://schemas.microsoft.com/office/powerpoint/2010/main" val="22906473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685800"/>
            <a:ext cx="8001000" cy="5509200"/>
          </a:xfrm>
          <a:prstGeom prst="rect">
            <a:avLst/>
          </a:prstGeom>
        </p:spPr>
        <p:txBody>
          <a:bodyPr wrap="square">
            <a:spAutoFit/>
          </a:bodyPr>
          <a:lstStyle/>
          <a:p>
            <a:pPr algn="just"/>
            <a:r>
              <a:rPr lang="en-US" sz="3200" b="1"/>
              <a:t>DISADVANTAGES OF HARDWATER/ CAUSES OF HARDNESS: </a:t>
            </a:r>
          </a:p>
          <a:p>
            <a:pPr algn="just"/>
            <a:r>
              <a:rPr lang="en-US" sz="3200"/>
              <a:t>The following are the disadvantages when hard water is used for various purpose: </a:t>
            </a:r>
          </a:p>
          <a:p>
            <a:pPr marL="571500" indent="-571500" algn="just">
              <a:buAutoNum type="romanLcParenBoth"/>
            </a:pPr>
            <a:r>
              <a:rPr lang="en-US" sz="3200">
                <a:solidFill>
                  <a:srgbClr val="FF0000"/>
                </a:solidFill>
              </a:rPr>
              <a:t>DOMESTIC USE: </a:t>
            </a:r>
          </a:p>
          <a:p>
            <a:pPr marL="514350" indent="-514350" algn="just">
              <a:buAutoNum type="alphaLcParenBoth"/>
            </a:pPr>
            <a:r>
              <a:rPr lang="en-US" sz="3200" u="sng"/>
              <a:t>Washing and Bathing: </a:t>
            </a:r>
            <a:r>
              <a:rPr lang="en-US" sz="3200"/>
              <a:t>Hard water does not form lather easily with soap, so soap is wasted </a:t>
            </a:r>
          </a:p>
          <a:p>
            <a:pPr algn="just"/>
            <a:r>
              <a:rPr lang="en-US" sz="3200"/>
              <a:t>(b) </a:t>
            </a:r>
            <a:r>
              <a:rPr lang="en-US" sz="3200" u="sng"/>
              <a:t>Drinking: </a:t>
            </a:r>
            <a:r>
              <a:rPr lang="en-US" sz="3200"/>
              <a:t>Hard water causes bad effects on our digestive system. Sometimes, stone formation takes place in kidneys</a:t>
            </a:r>
          </a:p>
        </p:txBody>
      </p:sp>
    </p:spTree>
    <p:extLst>
      <p:ext uri="{BB962C8B-B14F-4D97-AF65-F5344CB8AC3E}">
        <p14:creationId xmlns:p14="http://schemas.microsoft.com/office/powerpoint/2010/main" val="340531928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457200"/>
            <a:ext cx="8382000" cy="5016758"/>
          </a:xfrm>
          <a:prstGeom prst="rect">
            <a:avLst/>
          </a:prstGeom>
        </p:spPr>
        <p:txBody>
          <a:bodyPr wrap="square">
            <a:spAutoFit/>
          </a:bodyPr>
          <a:lstStyle/>
          <a:p>
            <a:pPr marL="514350" indent="-514350" algn="just">
              <a:buAutoNum type="arabicParenBoth"/>
            </a:pPr>
            <a:r>
              <a:rPr lang="en-US" sz="3200" b="1"/>
              <a:t>LIME-SODA PROCESS: </a:t>
            </a:r>
          </a:p>
          <a:p>
            <a:pPr algn="just"/>
            <a:r>
              <a:rPr lang="en-US" sz="3200"/>
              <a:t>This process is based on converting the soluble calcium and magnesium salts into Insoluble calcium carbonate and magnesium hydroxide precipitates by addition of calculated amount of </a:t>
            </a:r>
            <a:r>
              <a:rPr lang="en-US" sz="3200">
                <a:solidFill>
                  <a:srgbClr val="FF0000"/>
                </a:solidFill>
              </a:rPr>
              <a:t>lime (Ca(OH)</a:t>
            </a:r>
            <a:r>
              <a:rPr lang="en-US" sz="3200" baseline="-25000">
                <a:solidFill>
                  <a:srgbClr val="FF0000"/>
                </a:solidFill>
              </a:rPr>
              <a:t>2</a:t>
            </a:r>
            <a:r>
              <a:rPr lang="en-US" sz="3200">
                <a:solidFill>
                  <a:srgbClr val="FF0000"/>
                </a:solidFill>
              </a:rPr>
              <a:t>) </a:t>
            </a:r>
            <a:r>
              <a:rPr lang="en-US" sz="3200"/>
              <a:t>and </a:t>
            </a:r>
            <a:r>
              <a:rPr lang="en-US" sz="3200">
                <a:solidFill>
                  <a:srgbClr val="FF0000"/>
                </a:solidFill>
              </a:rPr>
              <a:t>Soda (Na</a:t>
            </a:r>
            <a:r>
              <a:rPr lang="en-US" sz="3200" baseline="-25000">
                <a:solidFill>
                  <a:srgbClr val="FF0000"/>
                </a:solidFill>
              </a:rPr>
              <a:t>2</a:t>
            </a:r>
            <a:r>
              <a:rPr lang="en-US" sz="3200">
                <a:solidFill>
                  <a:srgbClr val="FF0000"/>
                </a:solidFill>
              </a:rPr>
              <a:t>CO</a:t>
            </a:r>
            <a:r>
              <a:rPr lang="en-US" sz="3200" baseline="-25000">
                <a:solidFill>
                  <a:srgbClr val="FF0000"/>
                </a:solidFill>
              </a:rPr>
              <a:t>3</a:t>
            </a:r>
            <a:r>
              <a:rPr lang="en-US" sz="3200">
                <a:solidFill>
                  <a:srgbClr val="FF0000"/>
                </a:solidFill>
              </a:rPr>
              <a:t>)</a:t>
            </a:r>
            <a:r>
              <a:rPr lang="en-US" sz="3200"/>
              <a:t>. The precipitate are removed by filtration. Any free dissolved CO</a:t>
            </a:r>
            <a:r>
              <a:rPr lang="en-US" sz="3200" baseline="-25000"/>
              <a:t>2</a:t>
            </a:r>
            <a:r>
              <a:rPr lang="en-US" sz="3200"/>
              <a:t> and acids are also removed by this process. The various chemical reactions involved in this process are:</a:t>
            </a:r>
          </a:p>
        </p:txBody>
      </p:sp>
    </p:spTree>
    <p:extLst>
      <p:ext uri="{BB962C8B-B14F-4D97-AF65-F5344CB8AC3E}">
        <p14:creationId xmlns:p14="http://schemas.microsoft.com/office/powerpoint/2010/main" val="354686153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835997"/>
            <a:ext cx="8305800" cy="4955203"/>
          </a:xfrm>
          <a:prstGeom prst="rect">
            <a:avLst/>
          </a:prstGeom>
        </p:spPr>
        <p:txBody>
          <a:bodyPr wrap="square">
            <a:spAutoFit/>
          </a:bodyPr>
          <a:lstStyle/>
          <a:p>
            <a:pPr marL="514350" indent="-514350" algn="just">
              <a:buAutoNum type="alphaLcParenBoth"/>
            </a:pPr>
            <a:r>
              <a:rPr lang="en-US" sz="2800"/>
              <a:t>For Calcium and Magnesium bicarbonates, only lime is required </a:t>
            </a:r>
          </a:p>
          <a:p>
            <a:pPr marL="571500" indent="-571500" algn="just">
              <a:buAutoNum type="romanLcParenBoth"/>
            </a:pPr>
            <a:r>
              <a:rPr lang="en-US" sz="2800"/>
              <a:t>Ca(HCO</a:t>
            </a:r>
            <a:r>
              <a:rPr lang="en-US" sz="2800" baseline="-25000"/>
              <a:t>3</a:t>
            </a:r>
            <a:r>
              <a:rPr lang="en-US" sz="2800"/>
              <a:t>)</a:t>
            </a:r>
            <a:r>
              <a:rPr lang="en-US" sz="2800" baseline="-25000"/>
              <a:t>2</a:t>
            </a:r>
            <a:r>
              <a:rPr lang="en-US" sz="2800"/>
              <a:t> + Ca(OH)</a:t>
            </a:r>
            <a:r>
              <a:rPr lang="en-US" sz="2800" baseline="-25000"/>
              <a:t>2</a:t>
            </a:r>
            <a:r>
              <a:rPr lang="en-US" sz="2800"/>
              <a:t> </a:t>
            </a:r>
            <a:r>
              <a:rPr lang="en-US" sz="2800">
                <a:sym typeface="Wingdings" pitchFamily="2" charset="2"/>
              </a:rPr>
              <a:t> </a:t>
            </a:r>
            <a:r>
              <a:rPr lang="en-US" sz="2800"/>
              <a:t>2CaCO</a:t>
            </a:r>
            <a:r>
              <a:rPr lang="en-US" sz="2800" baseline="-25000"/>
              <a:t>3</a:t>
            </a:r>
            <a:r>
              <a:rPr lang="en-US" sz="2800"/>
              <a:t>↓ + 2H</a:t>
            </a:r>
            <a:r>
              <a:rPr lang="en-US" sz="2800" baseline="-25000"/>
              <a:t>2</a:t>
            </a:r>
            <a:r>
              <a:rPr lang="en-US" sz="2800"/>
              <a:t>O </a:t>
            </a:r>
            <a:endParaRPr lang="en-US" sz="2400"/>
          </a:p>
          <a:p>
            <a:pPr marL="571500" indent="-571500" algn="just">
              <a:buAutoNum type="romanLcParenBoth"/>
            </a:pPr>
            <a:r>
              <a:rPr lang="en-US" sz="2400"/>
              <a:t>Mg(HCO</a:t>
            </a:r>
            <a:r>
              <a:rPr lang="en-US" sz="2400" baseline="-25000"/>
              <a:t>3</a:t>
            </a:r>
            <a:r>
              <a:rPr lang="en-US" sz="2400"/>
              <a:t>)</a:t>
            </a:r>
            <a:r>
              <a:rPr lang="en-US" sz="2400" baseline="-25000"/>
              <a:t>2</a:t>
            </a:r>
            <a:r>
              <a:rPr lang="en-US" sz="2400"/>
              <a:t> + 2Ca(OH)</a:t>
            </a:r>
            <a:r>
              <a:rPr lang="en-US" sz="2400" baseline="-25000"/>
              <a:t>2</a:t>
            </a:r>
            <a:r>
              <a:rPr lang="en-US" sz="2400"/>
              <a:t> </a:t>
            </a:r>
            <a:r>
              <a:rPr lang="en-US" sz="2400">
                <a:sym typeface="Wingdings" pitchFamily="2" charset="2"/>
              </a:rPr>
              <a:t></a:t>
            </a:r>
            <a:r>
              <a:rPr lang="en-US" sz="2400"/>
              <a:t> 2CaCO</a:t>
            </a:r>
            <a:r>
              <a:rPr lang="en-US" sz="2400" baseline="-25000"/>
              <a:t>3</a:t>
            </a:r>
            <a:r>
              <a:rPr lang="en-US" sz="2400"/>
              <a:t>↓ + Mg(OH)</a:t>
            </a:r>
            <a:r>
              <a:rPr lang="en-US" sz="2400" baseline="-25000"/>
              <a:t>2</a:t>
            </a:r>
            <a:r>
              <a:rPr lang="en-US" sz="2400"/>
              <a:t>↓ + 2H</a:t>
            </a:r>
            <a:r>
              <a:rPr lang="en-US" sz="2400" baseline="-25000"/>
              <a:t>2</a:t>
            </a:r>
            <a:r>
              <a:rPr lang="en-US" sz="2400"/>
              <a:t>O</a:t>
            </a:r>
            <a:r>
              <a:rPr lang="en-US" sz="2800"/>
              <a:t> </a:t>
            </a:r>
          </a:p>
          <a:p>
            <a:pPr algn="just"/>
            <a:endParaRPr lang="en-US" sz="2800"/>
          </a:p>
          <a:p>
            <a:pPr algn="just"/>
            <a:r>
              <a:rPr lang="en-US" sz="2800"/>
              <a:t>(b) For MgSO</a:t>
            </a:r>
            <a:r>
              <a:rPr lang="en-US" sz="2800" baseline="-25000"/>
              <a:t>4</a:t>
            </a:r>
            <a:r>
              <a:rPr lang="en-US" sz="2800"/>
              <a:t> &amp; MgCl</a:t>
            </a:r>
            <a:r>
              <a:rPr lang="en-US" sz="2800" baseline="-25000"/>
              <a:t>2</a:t>
            </a:r>
            <a:r>
              <a:rPr lang="en-US" sz="2800"/>
              <a:t> , both lime &amp; soda are required </a:t>
            </a:r>
          </a:p>
          <a:p>
            <a:pPr algn="just"/>
            <a:r>
              <a:rPr lang="en-US" sz="2800"/>
              <a:t>(iii) </a:t>
            </a:r>
            <a:r>
              <a:rPr lang="en-US" sz="2200"/>
              <a:t>MgSO</a:t>
            </a:r>
            <a:r>
              <a:rPr lang="en-US" sz="2200" baseline="-25000"/>
              <a:t>4</a:t>
            </a:r>
            <a:r>
              <a:rPr lang="en-US" sz="2200"/>
              <a:t> + Na</a:t>
            </a:r>
            <a:r>
              <a:rPr lang="en-US" sz="2200" baseline="-25000"/>
              <a:t>2</a:t>
            </a:r>
            <a:r>
              <a:rPr lang="en-US" sz="2200"/>
              <a:t>CO</a:t>
            </a:r>
            <a:r>
              <a:rPr lang="en-US" sz="2200" baseline="-25000"/>
              <a:t>3</a:t>
            </a:r>
            <a:r>
              <a:rPr lang="en-US" sz="2200"/>
              <a:t> + Ca(OH)</a:t>
            </a:r>
            <a:r>
              <a:rPr lang="en-US" sz="2200" baseline="-25000"/>
              <a:t>2</a:t>
            </a:r>
            <a:r>
              <a:rPr lang="en-US" sz="2200"/>
              <a:t> </a:t>
            </a:r>
            <a:r>
              <a:rPr lang="en-US" sz="2200">
                <a:sym typeface="Wingdings" pitchFamily="2" charset="2"/>
              </a:rPr>
              <a:t></a:t>
            </a:r>
            <a:r>
              <a:rPr lang="en-US" sz="2200"/>
              <a:t> Mg(OH)</a:t>
            </a:r>
            <a:r>
              <a:rPr lang="en-US" sz="2200" baseline="-25000"/>
              <a:t>2</a:t>
            </a:r>
            <a:r>
              <a:rPr lang="en-US" sz="2200"/>
              <a:t>↓ + CaCO</a:t>
            </a:r>
            <a:r>
              <a:rPr lang="en-US" sz="2200" baseline="-25000"/>
              <a:t>3</a:t>
            </a:r>
            <a:r>
              <a:rPr lang="en-US" sz="2200"/>
              <a:t>↓ + Na</a:t>
            </a:r>
            <a:r>
              <a:rPr lang="en-US" sz="2200" baseline="-25000"/>
              <a:t>2</a:t>
            </a:r>
            <a:r>
              <a:rPr lang="en-US" sz="2200"/>
              <a:t>SO</a:t>
            </a:r>
            <a:r>
              <a:rPr lang="en-US" sz="2200" baseline="-25000"/>
              <a:t>4</a:t>
            </a:r>
            <a:r>
              <a:rPr lang="en-US" sz="2200"/>
              <a:t> </a:t>
            </a:r>
          </a:p>
          <a:p>
            <a:pPr algn="just"/>
            <a:r>
              <a:rPr lang="en-US" sz="2400"/>
              <a:t>(iv) MgCl</a:t>
            </a:r>
            <a:r>
              <a:rPr lang="en-US" sz="2400" baseline="-25000"/>
              <a:t>2</a:t>
            </a:r>
            <a:r>
              <a:rPr lang="en-US" sz="2400"/>
              <a:t> + Na</a:t>
            </a:r>
            <a:r>
              <a:rPr lang="en-US" sz="2400" baseline="-25000"/>
              <a:t>2</a:t>
            </a:r>
            <a:r>
              <a:rPr lang="en-US" sz="2400"/>
              <a:t>CO</a:t>
            </a:r>
            <a:r>
              <a:rPr lang="en-US" sz="2400" baseline="-25000"/>
              <a:t>3</a:t>
            </a:r>
            <a:r>
              <a:rPr lang="en-US" sz="2400"/>
              <a:t> + Ca(OH)</a:t>
            </a:r>
            <a:r>
              <a:rPr lang="en-US" sz="2400" baseline="-25000"/>
              <a:t>2</a:t>
            </a:r>
            <a:r>
              <a:rPr lang="en-US" sz="2400"/>
              <a:t> </a:t>
            </a:r>
            <a:r>
              <a:rPr lang="en-US" sz="2400">
                <a:sym typeface="Wingdings" pitchFamily="2" charset="2"/>
              </a:rPr>
              <a:t></a:t>
            </a:r>
            <a:r>
              <a:rPr lang="en-US" sz="2400"/>
              <a:t> Mg(OH</a:t>
            </a:r>
            <a:r>
              <a:rPr lang="en-US" sz="2400" baseline="-25000"/>
              <a:t>2</a:t>
            </a:r>
            <a:r>
              <a:rPr lang="en-US" sz="2400"/>
              <a:t>)↓ + CaCO</a:t>
            </a:r>
            <a:r>
              <a:rPr lang="en-US" sz="2400" baseline="-25000"/>
              <a:t>3</a:t>
            </a:r>
            <a:r>
              <a:rPr lang="en-US" sz="2400"/>
              <a:t> + 2NaCl</a:t>
            </a:r>
          </a:p>
          <a:p>
            <a:pPr algn="just"/>
            <a:endParaRPr lang="en-US" sz="2400"/>
          </a:p>
          <a:p>
            <a:pPr algn="just"/>
            <a:r>
              <a:rPr lang="en-US" sz="2400"/>
              <a:t>(c) For CaSO</a:t>
            </a:r>
            <a:r>
              <a:rPr lang="en-US" sz="2400" baseline="-25000"/>
              <a:t>4</a:t>
            </a:r>
            <a:r>
              <a:rPr lang="en-US" sz="2400"/>
              <a:t> &amp; CaCl</a:t>
            </a:r>
            <a:r>
              <a:rPr lang="en-US" sz="2400" baseline="-25000"/>
              <a:t>2</a:t>
            </a:r>
            <a:r>
              <a:rPr lang="en-US" sz="2400"/>
              <a:t>, only Soda is required </a:t>
            </a:r>
          </a:p>
          <a:p>
            <a:pPr algn="just"/>
            <a:r>
              <a:rPr lang="en-US" sz="2400"/>
              <a:t>(v) CaSO</a:t>
            </a:r>
            <a:r>
              <a:rPr lang="en-US" sz="2400" baseline="-25000"/>
              <a:t>4</a:t>
            </a:r>
            <a:r>
              <a:rPr lang="en-US" sz="2400"/>
              <a:t> + Na</a:t>
            </a:r>
            <a:r>
              <a:rPr lang="en-US" sz="2400" baseline="-25000"/>
              <a:t>2</a:t>
            </a:r>
            <a:r>
              <a:rPr lang="en-US" sz="2400"/>
              <a:t>CO</a:t>
            </a:r>
            <a:r>
              <a:rPr lang="en-US" sz="2400" baseline="-25000"/>
              <a:t>3</a:t>
            </a:r>
            <a:r>
              <a:rPr lang="en-US" sz="2400"/>
              <a:t> </a:t>
            </a:r>
            <a:r>
              <a:rPr lang="en-US" sz="2400">
                <a:sym typeface="Wingdings" pitchFamily="2" charset="2"/>
              </a:rPr>
              <a:t></a:t>
            </a:r>
            <a:r>
              <a:rPr lang="en-US" sz="2400"/>
              <a:t> CaCO</a:t>
            </a:r>
            <a:r>
              <a:rPr lang="en-US" sz="2400" baseline="-25000"/>
              <a:t>3</a:t>
            </a:r>
            <a:r>
              <a:rPr lang="en-US" sz="2400"/>
              <a:t>↓ + Na</a:t>
            </a:r>
            <a:r>
              <a:rPr lang="en-US" sz="2400" baseline="-25000"/>
              <a:t>2</a:t>
            </a:r>
            <a:r>
              <a:rPr lang="en-US" sz="2400"/>
              <a:t>SO</a:t>
            </a:r>
            <a:r>
              <a:rPr lang="en-US" sz="2400" baseline="-25000"/>
              <a:t>4</a:t>
            </a:r>
            <a:r>
              <a:rPr lang="en-US" sz="2400"/>
              <a:t> </a:t>
            </a:r>
          </a:p>
          <a:p>
            <a:pPr algn="just"/>
            <a:r>
              <a:rPr lang="en-US" sz="2400"/>
              <a:t>(vi) CaCl</a:t>
            </a:r>
            <a:r>
              <a:rPr lang="en-US" sz="2400" baseline="-25000"/>
              <a:t>2</a:t>
            </a:r>
            <a:r>
              <a:rPr lang="en-US" sz="2400"/>
              <a:t> + Na</a:t>
            </a:r>
            <a:r>
              <a:rPr lang="en-US" sz="2400" baseline="-25000"/>
              <a:t>2</a:t>
            </a:r>
            <a:r>
              <a:rPr lang="en-US" sz="2400"/>
              <a:t>CO</a:t>
            </a:r>
            <a:r>
              <a:rPr lang="en-US" sz="2400" baseline="-25000"/>
              <a:t>3</a:t>
            </a:r>
            <a:r>
              <a:rPr lang="en-US" sz="2400"/>
              <a:t> </a:t>
            </a:r>
            <a:r>
              <a:rPr lang="en-US" sz="2400">
                <a:sym typeface="Wingdings" pitchFamily="2" charset="2"/>
              </a:rPr>
              <a:t></a:t>
            </a:r>
            <a:r>
              <a:rPr lang="en-US" sz="2400"/>
              <a:t> CaCO</a:t>
            </a:r>
            <a:r>
              <a:rPr lang="en-US" sz="2400" baseline="-25000"/>
              <a:t>3</a:t>
            </a:r>
            <a:r>
              <a:rPr lang="en-US" sz="2400"/>
              <a:t>↓ + 2NaCl </a:t>
            </a:r>
          </a:p>
        </p:txBody>
      </p:sp>
    </p:spTree>
    <p:extLst>
      <p:ext uri="{BB962C8B-B14F-4D97-AF65-F5344CB8AC3E}">
        <p14:creationId xmlns:p14="http://schemas.microsoft.com/office/powerpoint/2010/main" val="80582199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587276"/>
            <a:ext cx="7772400" cy="3046988"/>
          </a:xfrm>
          <a:prstGeom prst="rect">
            <a:avLst/>
          </a:prstGeom>
        </p:spPr>
        <p:txBody>
          <a:bodyPr wrap="square">
            <a:spAutoFit/>
          </a:bodyPr>
          <a:lstStyle/>
          <a:p>
            <a:pPr algn="just"/>
            <a:r>
              <a:rPr lang="en-US" sz="2400"/>
              <a:t>(d) Other Reactions: Free acids, CO2 , H2S dissolved iron and aluminium salts </a:t>
            </a:r>
            <a:r>
              <a:rPr lang="en-US" sz="2400" err="1"/>
              <a:t>etc</a:t>
            </a:r>
            <a:r>
              <a:rPr lang="en-US" sz="2400"/>
              <a:t> are also removed in this process</a:t>
            </a:r>
          </a:p>
          <a:p>
            <a:pPr algn="just"/>
            <a:r>
              <a:rPr lang="en-US" sz="2400"/>
              <a:t>2HCl + Na</a:t>
            </a:r>
            <a:r>
              <a:rPr lang="en-US" sz="2400" baseline="-25000"/>
              <a:t>2</a:t>
            </a:r>
            <a:r>
              <a:rPr lang="en-US" sz="2400"/>
              <a:t>CO</a:t>
            </a:r>
            <a:r>
              <a:rPr lang="en-US" sz="2400" baseline="-25000"/>
              <a:t>3</a:t>
            </a:r>
            <a:r>
              <a:rPr lang="en-US" sz="2400"/>
              <a:t> </a:t>
            </a:r>
            <a:r>
              <a:rPr lang="en-US" sz="2400">
                <a:sym typeface="Wingdings" pitchFamily="2" charset="2"/>
              </a:rPr>
              <a:t></a:t>
            </a:r>
            <a:r>
              <a:rPr lang="en-US" sz="2400"/>
              <a:t> 2NaCl + H</a:t>
            </a:r>
            <a:r>
              <a:rPr lang="en-US" sz="2400" baseline="-25000"/>
              <a:t>2</a:t>
            </a:r>
            <a:r>
              <a:rPr lang="en-US" sz="2400"/>
              <a:t>O + CO</a:t>
            </a:r>
            <a:r>
              <a:rPr lang="en-US" sz="2400" baseline="-25000"/>
              <a:t>2</a:t>
            </a:r>
            <a:r>
              <a:rPr lang="en-US" sz="2400"/>
              <a:t>↑ </a:t>
            </a:r>
          </a:p>
          <a:p>
            <a:pPr algn="just"/>
            <a:r>
              <a:rPr lang="en-US" sz="2400"/>
              <a:t>H</a:t>
            </a:r>
            <a:r>
              <a:rPr lang="en-US" sz="2400" baseline="-25000"/>
              <a:t>2</a:t>
            </a:r>
            <a:r>
              <a:rPr lang="en-US" sz="2400"/>
              <a:t>SO</a:t>
            </a:r>
            <a:r>
              <a:rPr lang="en-US" sz="2400" baseline="-25000"/>
              <a:t>4</a:t>
            </a:r>
            <a:r>
              <a:rPr lang="en-US" sz="2400"/>
              <a:t> + Na</a:t>
            </a:r>
            <a:r>
              <a:rPr lang="en-US" sz="2400" baseline="-25000"/>
              <a:t>2</a:t>
            </a:r>
            <a:r>
              <a:rPr lang="en-US" sz="2400"/>
              <a:t>CO</a:t>
            </a:r>
            <a:r>
              <a:rPr lang="en-US" sz="2400" baseline="-25000"/>
              <a:t>3</a:t>
            </a:r>
            <a:r>
              <a:rPr lang="en-US" sz="2400"/>
              <a:t> </a:t>
            </a:r>
            <a:r>
              <a:rPr lang="en-US" sz="2400">
                <a:sym typeface="Wingdings" pitchFamily="2" charset="2"/>
              </a:rPr>
              <a:t></a:t>
            </a:r>
            <a:r>
              <a:rPr lang="en-US" sz="2400"/>
              <a:t> Na</a:t>
            </a:r>
            <a:r>
              <a:rPr lang="en-US" sz="2400" baseline="-25000"/>
              <a:t>2</a:t>
            </a:r>
            <a:r>
              <a:rPr lang="en-US" sz="2400"/>
              <a:t>SO</a:t>
            </a:r>
            <a:r>
              <a:rPr lang="en-US" sz="2400" baseline="-25000"/>
              <a:t>4</a:t>
            </a:r>
            <a:r>
              <a:rPr lang="en-US" sz="2400"/>
              <a:t> + H</a:t>
            </a:r>
            <a:r>
              <a:rPr lang="en-US" sz="2400" baseline="-25000"/>
              <a:t>2</a:t>
            </a:r>
            <a:r>
              <a:rPr lang="en-US" sz="2400"/>
              <a:t>O + CO</a:t>
            </a:r>
            <a:r>
              <a:rPr lang="en-US" sz="2400" baseline="-25000"/>
              <a:t>2</a:t>
            </a:r>
            <a:r>
              <a:rPr lang="en-US" sz="2400"/>
              <a:t>↑ </a:t>
            </a:r>
          </a:p>
          <a:p>
            <a:pPr algn="just"/>
            <a:r>
              <a:rPr lang="en-US" sz="2400"/>
              <a:t>CO</a:t>
            </a:r>
            <a:r>
              <a:rPr lang="en-US" sz="2400" baseline="-25000"/>
              <a:t>2</a:t>
            </a:r>
            <a:r>
              <a:rPr lang="en-US" sz="2400"/>
              <a:t> + Ca(OH)</a:t>
            </a:r>
            <a:r>
              <a:rPr lang="en-US" sz="2400" baseline="-25000"/>
              <a:t>2</a:t>
            </a:r>
            <a:r>
              <a:rPr lang="en-US" sz="2400"/>
              <a:t> </a:t>
            </a:r>
            <a:r>
              <a:rPr lang="en-US" sz="2400">
                <a:sym typeface="Wingdings" pitchFamily="2" charset="2"/>
              </a:rPr>
              <a:t></a:t>
            </a:r>
            <a:r>
              <a:rPr lang="en-US" sz="2400"/>
              <a:t> CaCO</a:t>
            </a:r>
            <a:r>
              <a:rPr lang="en-US" sz="2400" baseline="-25000"/>
              <a:t>3</a:t>
            </a:r>
            <a:r>
              <a:rPr lang="en-US" sz="2400"/>
              <a:t>↓ + H</a:t>
            </a:r>
            <a:r>
              <a:rPr lang="en-US" sz="2400" baseline="-25000"/>
              <a:t>2</a:t>
            </a:r>
            <a:r>
              <a:rPr lang="en-US" sz="2400"/>
              <a:t>O </a:t>
            </a:r>
          </a:p>
          <a:p>
            <a:pPr algn="just"/>
            <a:r>
              <a:rPr lang="en-US" sz="2400"/>
              <a:t>H</a:t>
            </a:r>
            <a:r>
              <a:rPr lang="en-US" sz="2400" baseline="-25000"/>
              <a:t>2</a:t>
            </a:r>
            <a:r>
              <a:rPr lang="en-US" sz="2400"/>
              <a:t>S + Ca(OH)</a:t>
            </a:r>
            <a:r>
              <a:rPr lang="en-US" sz="2400" baseline="-25000"/>
              <a:t>2</a:t>
            </a:r>
            <a:r>
              <a:rPr lang="en-US" sz="2400"/>
              <a:t> </a:t>
            </a:r>
            <a:r>
              <a:rPr lang="en-US" sz="2400">
                <a:sym typeface="Wingdings" pitchFamily="2" charset="2"/>
              </a:rPr>
              <a:t></a:t>
            </a:r>
            <a:r>
              <a:rPr lang="en-US" sz="2400"/>
              <a:t> </a:t>
            </a:r>
            <a:r>
              <a:rPr lang="en-US" sz="2400" err="1"/>
              <a:t>CaS</a:t>
            </a:r>
            <a:r>
              <a:rPr lang="en-US" sz="2400"/>
              <a:t>↓ + 2H</a:t>
            </a:r>
            <a:r>
              <a:rPr lang="en-US" sz="2400" baseline="-25000"/>
              <a:t>2</a:t>
            </a:r>
            <a:r>
              <a:rPr lang="en-US" sz="2400"/>
              <a:t>O </a:t>
            </a:r>
          </a:p>
          <a:p>
            <a:pPr algn="just"/>
            <a:r>
              <a:rPr lang="en-US" sz="2400"/>
              <a:t>FeSO</a:t>
            </a:r>
            <a:r>
              <a:rPr lang="en-US" sz="2400" baseline="-25000"/>
              <a:t>4</a:t>
            </a:r>
            <a:r>
              <a:rPr lang="en-US" sz="2400"/>
              <a:t> + Ca(OH)</a:t>
            </a:r>
            <a:r>
              <a:rPr lang="en-US" sz="2400" baseline="-25000"/>
              <a:t>2</a:t>
            </a:r>
            <a:r>
              <a:rPr lang="en-US" sz="2400"/>
              <a:t> </a:t>
            </a:r>
            <a:r>
              <a:rPr lang="en-US" sz="2400">
                <a:sym typeface="Wingdings" pitchFamily="2" charset="2"/>
              </a:rPr>
              <a:t></a:t>
            </a:r>
            <a:r>
              <a:rPr lang="en-US" sz="2400"/>
              <a:t> Fe(OH)</a:t>
            </a:r>
            <a:r>
              <a:rPr lang="en-US" sz="2400" baseline="-25000"/>
              <a:t>2</a:t>
            </a:r>
            <a:r>
              <a:rPr lang="en-US" sz="2400"/>
              <a:t>↓ + CaSO</a:t>
            </a:r>
            <a:r>
              <a:rPr lang="en-US" sz="2400" baseline="-25000"/>
              <a:t>4</a:t>
            </a:r>
            <a:r>
              <a:rPr lang="en-US" sz="2400"/>
              <a:t> </a:t>
            </a:r>
          </a:p>
          <a:p>
            <a:pPr algn="just"/>
            <a:r>
              <a:rPr lang="en-US" sz="2400"/>
              <a:t>Al</a:t>
            </a:r>
            <a:r>
              <a:rPr lang="en-US" sz="2400" baseline="-25000"/>
              <a:t>2</a:t>
            </a:r>
            <a:r>
              <a:rPr lang="en-US" sz="2400"/>
              <a:t>(SO</a:t>
            </a:r>
            <a:r>
              <a:rPr lang="en-US" sz="2400" baseline="-25000"/>
              <a:t>4</a:t>
            </a:r>
            <a:r>
              <a:rPr lang="en-US" sz="2400"/>
              <a:t>)</a:t>
            </a:r>
            <a:r>
              <a:rPr lang="en-US" sz="2400" baseline="-25000"/>
              <a:t>3</a:t>
            </a:r>
            <a:r>
              <a:rPr lang="en-US" sz="2400"/>
              <a:t> + 3Ca(OH)</a:t>
            </a:r>
            <a:r>
              <a:rPr lang="en-US" sz="2400" baseline="-25000"/>
              <a:t>2 </a:t>
            </a:r>
            <a:r>
              <a:rPr lang="en-US" sz="2400">
                <a:sym typeface="Wingdings" pitchFamily="2" charset="2"/>
              </a:rPr>
              <a:t> </a:t>
            </a:r>
            <a:r>
              <a:rPr lang="en-US" sz="2400"/>
              <a:t> 2Al(OH)</a:t>
            </a:r>
            <a:r>
              <a:rPr lang="en-US" sz="2400" baseline="-25000"/>
              <a:t>3</a:t>
            </a:r>
            <a:r>
              <a:rPr lang="en-US" sz="2400"/>
              <a:t>↓ + 3CaSO</a:t>
            </a:r>
            <a:r>
              <a:rPr lang="en-US" sz="2400" baseline="-25000"/>
              <a:t>4</a:t>
            </a:r>
            <a:r>
              <a:rPr lang="en-US" sz="2400"/>
              <a:t> + H</a:t>
            </a:r>
            <a:r>
              <a:rPr lang="en-US" sz="2400" baseline="-25000"/>
              <a:t>2</a:t>
            </a:r>
            <a:r>
              <a:rPr lang="en-US" sz="2400"/>
              <a:t>O</a:t>
            </a:r>
          </a:p>
        </p:txBody>
      </p:sp>
    </p:spTree>
    <p:extLst>
      <p:ext uri="{BB962C8B-B14F-4D97-AF65-F5344CB8AC3E}">
        <p14:creationId xmlns:p14="http://schemas.microsoft.com/office/powerpoint/2010/main" val="29135196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89680041"/>
              </p:ext>
            </p:extLst>
          </p:nvPr>
        </p:nvGraphicFramePr>
        <p:xfrm>
          <a:off x="379594" y="86533"/>
          <a:ext cx="8534400" cy="6778527"/>
        </p:xfrm>
        <a:graphic>
          <a:graphicData uri="http://schemas.openxmlformats.org/drawingml/2006/table">
            <a:tbl>
              <a:tblPr firstRow="1" bandRow="1">
                <a:tableStyleId>{5C22544A-7EE6-4342-B048-85BDC9FD1C3A}</a:tableStyleId>
              </a:tblPr>
              <a:tblGrid>
                <a:gridCol w="1449238">
                  <a:extLst>
                    <a:ext uri="{9D8B030D-6E8A-4147-A177-3AD203B41FA5}">
                      <a16:colId xmlns="" xmlns:a16="http://schemas.microsoft.com/office/drawing/2014/main" val="20000"/>
                    </a:ext>
                  </a:extLst>
                </a:gridCol>
                <a:gridCol w="5637362">
                  <a:extLst>
                    <a:ext uri="{9D8B030D-6E8A-4147-A177-3AD203B41FA5}">
                      <a16:colId xmlns="" xmlns:a16="http://schemas.microsoft.com/office/drawing/2014/main" val="20001"/>
                    </a:ext>
                  </a:extLst>
                </a:gridCol>
                <a:gridCol w="1447800">
                  <a:extLst>
                    <a:ext uri="{9D8B030D-6E8A-4147-A177-3AD203B41FA5}">
                      <a16:colId xmlns="" xmlns:a16="http://schemas.microsoft.com/office/drawing/2014/main" val="20002"/>
                    </a:ext>
                  </a:extLst>
                </a:gridCol>
              </a:tblGrid>
              <a:tr h="359509">
                <a:tc>
                  <a:txBody>
                    <a:bodyPr/>
                    <a:lstStyle/>
                    <a:p>
                      <a:pPr algn="ctr"/>
                      <a:r>
                        <a:rPr lang="en-US" dirty="0"/>
                        <a:t>Constituent</a:t>
                      </a:r>
                    </a:p>
                  </a:txBody>
                  <a:tcPr/>
                </a:tc>
                <a:tc>
                  <a:txBody>
                    <a:bodyPr/>
                    <a:lstStyle/>
                    <a:p>
                      <a:pPr algn="ctr"/>
                      <a:r>
                        <a:rPr lang="en-US"/>
                        <a:t>Reaction</a:t>
                      </a:r>
                    </a:p>
                  </a:txBody>
                  <a:tcPr/>
                </a:tc>
                <a:tc>
                  <a:txBody>
                    <a:bodyPr/>
                    <a:lstStyle/>
                    <a:p>
                      <a:pPr algn="ctr"/>
                      <a:r>
                        <a:rPr lang="en-US"/>
                        <a:t>Requirement</a:t>
                      </a:r>
                    </a:p>
                  </a:txBody>
                  <a:tcPr/>
                </a:tc>
                <a:extLst>
                  <a:ext uri="{0D108BD9-81ED-4DB2-BD59-A6C34878D82A}">
                    <a16:rowId xmlns="" xmlns:a16="http://schemas.microsoft.com/office/drawing/2014/main" val="10000"/>
                  </a:ext>
                </a:extLst>
              </a:tr>
              <a:tr h="677931">
                <a:tc>
                  <a:txBody>
                    <a:bodyPr/>
                    <a:lstStyle/>
                    <a:p>
                      <a:r>
                        <a:rPr lang="en-US"/>
                        <a:t>Ca</a:t>
                      </a:r>
                      <a:r>
                        <a:rPr lang="en-US" baseline="30000"/>
                        <a:t>+2</a:t>
                      </a:r>
                    </a:p>
                    <a:p>
                      <a:r>
                        <a:rPr lang="en-US"/>
                        <a:t>(Permanent)</a:t>
                      </a:r>
                    </a:p>
                  </a:txBody>
                  <a:tcPr/>
                </a:tc>
                <a:tc>
                  <a:txBody>
                    <a:bodyPr/>
                    <a:lstStyle/>
                    <a:p>
                      <a:pPr marL="400050" indent="-400050">
                        <a:buAutoNum type="romanLcParenBoth"/>
                      </a:pPr>
                      <a:r>
                        <a:rPr lang="en-US"/>
                        <a:t>CaSO</a:t>
                      </a:r>
                      <a:r>
                        <a:rPr lang="en-US" baseline="-25000"/>
                        <a:t>4</a:t>
                      </a:r>
                      <a:r>
                        <a:rPr lang="en-US"/>
                        <a:t> + Na</a:t>
                      </a:r>
                      <a:r>
                        <a:rPr lang="en-US" baseline="-25000"/>
                        <a:t>2</a:t>
                      </a:r>
                      <a:r>
                        <a:rPr lang="en-US"/>
                        <a:t>CO</a:t>
                      </a:r>
                      <a:r>
                        <a:rPr lang="en-US" baseline="-25000"/>
                        <a:t>3</a:t>
                      </a:r>
                      <a:r>
                        <a:rPr lang="en-US"/>
                        <a:t> </a:t>
                      </a:r>
                      <a:r>
                        <a:rPr lang="en-US">
                          <a:sym typeface="Wingdings" pitchFamily="2" charset="2"/>
                        </a:rPr>
                        <a:t></a:t>
                      </a:r>
                      <a:r>
                        <a:rPr lang="en-US"/>
                        <a:t> CaCO</a:t>
                      </a:r>
                      <a:r>
                        <a:rPr lang="en-US" baseline="-25000"/>
                        <a:t>3</a:t>
                      </a:r>
                      <a:r>
                        <a:rPr lang="en-US"/>
                        <a:t>↓ + Na</a:t>
                      </a:r>
                      <a:r>
                        <a:rPr lang="en-US" baseline="-25000"/>
                        <a:t>2</a:t>
                      </a:r>
                      <a:r>
                        <a:rPr lang="en-US"/>
                        <a:t>SO</a:t>
                      </a:r>
                      <a:r>
                        <a:rPr lang="en-US" baseline="-25000"/>
                        <a:t>4</a:t>
                      </a:r>
                    </a:p>
                    <a:p>
                      <a:pPr marL="400050" indent="-400050">
                        <a:buAutoNum type="romanLcParenBoth"/>
                      </a:pPr>
                      <a:r>
                        <a:rPr lang="en-US"/>
                        <a:t>CaCl</a:t>
                      </a:r>
                      <a:r>
                        <a:rPr lang="en-US" baseline="-25000"/>
                        <a:t>2</a:t>
                      </a:r>
                      <a:r>
                        <a:rPr lang="en-US"/>
                        <a:t> + Na</a:t>
                      </a:r>
                      <a:r>
                        <a:rPr lang="en-US" baseline="-25000"/>
                        <a:t>2</a:t>
                      </a:r>
                      <a:r>
                        <a:rPr lang="en-US"/>
                        <a:t>CO</a:t>
                      </a:r>
                      <a:r>
                        <a:rPr lang="en-US" baseline="-25000"/>
                        <a:t>3</a:t>
                      </a:r>
                      <a:r>
                        <a:rPr lang="en-US"/>
                        <a:t> </a:t>
                      </a:r>
                      <a:r>
                        <a:rPr lang="en-US">
                          <a:sym typeface="Wingdings" pitchFamily="2" charset="2"/>
                        </a:rPr>
                        <a:t></a:t>
                      </a:r>
                      <a:r>
                        <a:rPr lang="en-US"/>
                        <a:t> CaCO</a:t>
                      </a:r>
                      <a:r>
                        <a:rPr lang="en-US" baseline="-25000"/>
                        <a:t>3</a:t>
                      </a:r>
                      <a:r>
                        <a:rPr lang="en-US"/>
                        <a:t>↓ + 2NaCl </a:t>
                      </a:r>
                    </a:p>
                  </a:txBody>
                  <a:tcPr/>
                </a:tc>
                <a:tc>
                  <a:txBody>
                    <a:bodyPr/>
                    <a:lstStyle/>
                    <a:p>
                      <a:pPr algn="ctr"/>
                      <a:r>
                        <a:rPr lang="en-US"/>
                        <a:t>S</a:t>
                      </a:r>
                    </a:p>
                  </a:txBody>
                  <a:tcPr/>
                </a:tc>
                <a:extLst>
                  <a:ext uri="{0D108BD9-81ED-4DB2-BD59-A6C34878D82A}">
                    <a16:rowId xmlns="" xmlns:a16="http://schemas.microsoft.com/office/drawing/2014/main" val="10001"/>
                  </a:ext>
                </a:extLst>
              </a:tr>
              <a:tr h="1222335">
                <a:tc>
                  <a:txBody>
                    <a:bodyPr/>
                    <a:lstStyle/>
                    <a:p>
                      <a:r>
                        <a:rPr lang="en-US"/>
                        <a:t>Mg</a:t>
                      </a:r>
                      <a:r>
                        <a:rPr lang="en-US" baseline="30000"/>
                        <a:t>+2</a:t>
                      </a:r>
                    </a:p>
                    <a:p>
                      <a:r>
                        <a:rPr lang="en-US"/>
                        <a:t>(Permanent)</a:t>
                      </a:r>
                    </a:p>
                  </a:txBody>
                  <a:tcPr/>
                </a:tc>
                <a:tc>
                  <a:txBody>
                    <a:bodyPr/>
                    <a:lstStyle/>
                    <a:p>
                      <a:r>
                        <a:rPr lang="en-US"/>
                        <a:t>(iii) MgSO</a:t>
                      </a:r>
                      <a:r>
                        <a:rPr lang="en-US" baseline="-25000"/>
                        <a:t>4</a:t>
                      </a:r>
                      <a:r>
                        <a:rPr lang="en-US"/>
                        <a:t> + Na</a:t>
                      </a:r>
                      <a:r>
                        <a:rPr lang="en-US" baseline="-25000"/>
                        <a:t>2</a:t>
                      </a:r>
                      <a:r>
                        <a:rPr lang="en-US"/>
                        <a:t>CO</a:t>
                      </a:r>
                      <a:r>
                        <a:rPr lang="en-US" baseline="-25000"/>
                        <a:t>3</a:t>
                      </a:r>
                      <a:r>
                        <a:rPr lang="en-US"/>
                        <a:t> + Ca(OH)</a:t>
                      </a:r>
                      <a:r>
                        <a:rPr lang="en-US" baseline="-25000"/>
                        <a:t>2</a:t>
                      </a:r>
                      <a:r>
                        <a:rPr lang="en-US"/>
                        <a:t> </a:t>
                      </a:r>
                      <a:r>
                        <a:rPr lang="en-US">
                          <a:sym typeface="Wingdings" pitchFamily="2" charset="2"/>
                        </a:rPr>
                        <a:t></a:t>
                      </a:r>
                      <a:r>
                        <a:rPr lang="en-US"/>
                        <a:t> Mg(OH)</a:t>
                      </a:r>
                      <a:r>
                        <a:rPr lang="en-US" baseline="-25000"/>
                        <a:t>2</a:t>
                      </a:r>
                      <a:r>
                        <a:rPr lang="en-US"/>
                        <a:t> ↓ +  CaCO</a:t>
                      </a:r>
                      <a:r>
                        <a:rPr lang="en-US" baseline="-25000"/>
                        <a:t>3</a:t>
                      </a:r>
                      <a:r>
                        <a:rPr lang="en-US"/>
                        <a:t>↓ + Na</a:t>
                      </a:r>
                      <a:r>
                        <a:rPr lang="en-US" baseline="-25000"/>
                        <a:t>2</a:t>
                      </a:r>
                      <a:r>
                        <a:rPr lang="en-US"/>
                        <a:t>SO</a:t>
                      </a:r>
                      <a:r>
                        <a:rPr lang="en-US" baseline="-25000"/>
                        <a:t>4</a:t>
                      </a:r>
                      <a:r>
                        <a:rPr lang="en-US"/>
                        <a:t> </a:t>
                      </a:r>
                    </a:p>
                    <a:p>
                      <a:r>
                        <a:rPr lang="en-US"/>
                        <a:t>(iv) MgC</a:t>
                      </a:r>
                      <a:r>
                        <a:rPr lang="en-US" baseline="0"/>
                        <a:t>l</a:t>
                      </a:r>
                      <a:r>
                        <a:rPr lang="en-US" baseline="-25000"/>
                        <a:t>2</a:t>
                      </a:r>
                      <a:r>
                        <a:rPr lang="en-US"/>
                        <a:t> + Na</a:t>
                      </a:r>
                      <a:r>
                        <a:rPr lang="en-US" baseline="-25000"/>
                        <a:t>2</a:t>
                      </a:r>
                      <a:r>
                        <a:rPr lang="en-US"/>
                        <a:t>CO</a:t>
                      </a:r>
                      <a:r>
                        <a:rPr lang="en-US" baseline="-25000"/>
                        <a:t>3</a:t>
                      </a:r>
                      <a:r>
                        <a:rPr lang="en-US"/>
                        <a:t> + Ca(OH)</a:t>
                      </a:r>
                      <a:r>
                        <a:rPr lang="en-US" baseline="-25000"/>
                        <a:t>2</a:t>
                      </a:r>
                      <a:r>
                        <a:rPr lang="en-US"/>
                        <a:t> </a:t>
                      </a:r>
                      <a:r>
                        <a:rPr lang="en-US">
                          <a:sym typeface="Wingdings" pitchFamily="2" charset="2"/>
                        </a:rPr>
                        <a:t></a:t>
                      </a:r>
                      <a:r>
                        <a:rPr lang="en-US"/>
                        <a:t> Mg(OH</a:t>
                      </a:r>
                      <a:r>
                        <a:rPr lang="en-US" baseline="-25000"/>
                        <a:t>2</a:t>
                      </a:r>
                      <a:r>
                        <a:rPr lang="en-US"/>
                        <a:t> ) ↓ + CaCO</a:t>
                      </a:r>
                      <a:r>
                        <a:rPr lang="en-US" baseline="-25000"/>
                        <a:t>3</a:t>
                      </a:r>
                      <a:r>
                        <a:rPr lang="en-US"/>
                        <a:t> + 2NaCl</a:t>
                      </a:r>
                    </a:p>
                  </a:txBody>
                  <a:tcPr/>
                </a:tc>
                <a:tc>
                  <a:txBody>
                    <a:bodyPr/>
                    <a:lstStyle/>
                    <a:p>
                      <a:pPr algn="ctr"/>
                      <a:r>
                        <a:rPr lang="en-US"/>
                        <a:t>L + S</a:t>
                      </a:r>
                    </a:p>
                  </a:txBody>
                  <a:tcPr/>
                </a:tc>
                <a:extLst>
                  <a:ext uri="{0D108BD9-81ED-4DB2-BD59-A6C34878D82A}">
                    <a16:rowId xmlns="" xmlns:a16="http://schemas.microsoft.com/office/drawing/2014/main" val="10002"/>
                  </a:ext>
                </a:extLst>
              </a:tr>
              <a:tr h="390323">
                <a:tc>
                  <a:txBody>
                    <a:bodyPr/>
                    <a:lstStyle/>
                    <a:p>
                      <a:r>
                        <a:rPr lang="en-US"/>
                        <a:t>HCO3</a:t>
                      </a:r>
                      <a:r>
                        <a:rPr lang="en-US" baseline="30000"/>
                        <a:t>-</a:t>
                      </a:r>
                      <a:endParaRPr lang="en-US"/>
                    </a:p>
                  </a:txBody>
                  <a:tcPr/>
                </a:tc>
                <a:tc>
                  <a:txBody>
                    <a:bodyPr/>
                    <a:lstStyle/>
                    <a:p>
                      <a:r>
                        <a:rPr lang="en-US"/>
                        <a:t>(v) 2NaHCO</a:t>
                      </a:r>
                      <a:r>
                        <a:rPr lang="en-US" baseline="-25000"/>
                        <a:t>3</a:t>
                      </a:r>
                      <a:r>
                        <a:rPr lang="en-US"/>
                        <a:t> + Ca(OH)</a:t>
                      </a:r>
                      <a:r>
                        <a:rPr lang="en-US" baseline="-25000"/>
                        <a:t>2</a:t>
                      </a:r>
                      <a:r>
                        <a:rPr lang="en-US"/>
                        <a:t> </a:t>
                      </a:r>
                      <a:r>
                        <a:rPr lang="en-US">
                          <a:sym typeface="Wingdings" pitchFamily="2" charset="2"/>
                        </a:rPr>
                        <a:t> CaCO</a:t>
                      </a:r>
                      <a:r>
                        <a:rPr lang="en-US" baseline="-25000">
                          <a:sym typeface="Wingdings" pitchFamily="2" charset="2"/>
                        </a:rPr>
                        <a:t>3</a:t>
                      </a:r>
                      <a:r>
                        <a:rPr lang="en-US">
                          <a:sym typeface="Wingdings" pitchFamily="2" charset="2"/>
                        </a:rPr>
                        <a:t> + H</a:t>
                      </a:r>
                      <a:r>
                        <a:rPr lang="en-US" baseline="-25000">
                          <a:sym typeface="Wingdings" pitchFamily="2" charset="2"/>
                        </a:rPr>
                        <a:t>2</a:t>
                      </a:r>
                      <a:r>
                        <a:rPr lang="en-US">
                          <a:sym typeface="Wingdings" pitchFamily="2" charset="2"/>
                        </a:rPr>
                        <a:t>O + Na</a:t>
                      </a:r>
                      <a:r>
                        <a:rPr lang="en-US" baseline="-25000">
                          <a:sym typeface="Wingdings" pitchFamily="2" charset="2"/>
                        </a:rPr>
                        <a:t>2</a:t>
                      </a:r>
                      <a:r>
                        <a:rPr lang="en-US">
                          <a:sym typeface="Wingdings" pitchFamily="2" charset="2"/>
                        </a:rPr>
                        <a:t>CO</a:t>
                      </a:r>
                      <a:r>
                        <a:rPr lang="en-US" baseline="-25000">
                          <a:sym typeface="Wingdings" pitchFamily="2" charset="2"/>
                        </a:rPr>
                        <a:t>3</a:t>
                      </a:r>
                      <a:endParaRPr lang="en-US" baseline="-25000"/>
                    </a:p>
                  </a:txBody>
                  <a:tcPr/>
                </a:tc>
                <a:tc>
                  <a:txBody>
                    <a:bodyPr/>
                    <a:lstStyle/>
                    <a:p>
                      <a:pPr algn="ctr"/>
                      <a:r>
                        <a:rPr lang="en-US"/>
                        <a:t>L - S</a:t>
                      </a:r>
                    </a:p>
                  </a:txBody>
                  <a:tcPr/>
                </a:tc>
                <a:extLst>
                  <a:ext uri="{0D108BD9-81ED-4DB2-BD59-A6C34878D82A}">
                    <a16:rowId xmlns="" xmlns:a16="http://schemas.microsoft.com/office/drawing/2014/main" val="10003"/>
                  </a:ext>
                </a:extLst>
              </a:tr>
              <a:tr h="636845">
                <a:tc>
                  <a:txBody>
                    <a:bodyPr/>
                    <a:lstStyle/>
                    <a:p>
                      <a:r>
                        <a:rPr lang="en-US"/>
                        <a:t>Ca(HCO</a:t>
                      </a:r>
                      <a:r>
                        <a:rPr lang="en-US" baseline="-25000"/>
                        <a:t>3</a:t>
                      </a:r>
                      <a:r>
                        <a:rPr lang="en-US"/>
                        <a:t>)</a:t>
                      </a:r>
                      <a:r>
                        <a:rPr lang="en-US" baseline="-25000"/>
                        <a:t>2</a:t>
                      </a:r>
                    </a:p>
                    <a:p>
                      <a:r>
                        <a:rPr lang="en-US"/>
                        <a:t>(Temporary)</a:t>
                      </a:r>
                    </a:p>
                  </a:txBody>
                  <a:tcPr/>
                </a:tc>
                <a:tc>
                  <a:txBody>
                    <a:bodyPr/>
                    <a:lstStyle/>
                    <a:p>
                      <a:r>
                        <a:rPr lang="pt-BR"/>
                        <a:t>(vi) Ca(HCO</a:t>
                      </a:r>
                      <a:r>
                        <a:rPr lang="pt-BR" baseline="-25000"/>
                        <a:t>3</a:t>
                      </a:r>
                      <a:r>
                        <a:rPr lang="pt-BR"/>
                        <a:t> )</a:t>
                      </a:r>
                      <a:r>
                        <a:rPr lang="pt-BR" baseline="-25000"/>
                        <a:t>2</a:t>
                      </a:r>
                      <a:r>
                        <a:rPr lang="pt-BR"/>
                        <a:t> + Ca(OH)</a:t>
                      </a:r>
                      <a:r>
                        <a:rPr lang="pt-BR" baseline="-25000"/>
                        <a:t>2</a:t>
                      </a:r>
                      <a:r>
                        <a:rPr lang="pt-BR"/>
                        <a:t> </a:t>
                      </a:r>
                      <a:r>
                        <a:rPr lang="pt-BR">
                          <a:sym typeface="Wingdings" pitchFamily="2" charset="2"/>
                        </a:rPr>
                        <a:t></a:t>
                      </a:r>
                      <a:r>
                        <a:rPr lang="pt-BR"/>
                        <a:t> 2CaCO</a:t>
                      </a:r>
                      <a:r>
                        <a:rPr lang="pt-BR" baseline="-25000"/>
                        <a:t>3</a:t>
                      </a:r>
                      <a:r>
                        <a:rPr lang="pt-BR"/>
                        <a:t>↓ + 2H</a:t>
                      </a:r>
                      <a:r>
                        <a:rPr lang="pt-BR" baseline="-25000"/>
                        <a:t>2</a:t>
                      </a:r>
                      <a:r>
                        <a:rPr lang="pt-BR"/>
                        <a:t>O </a:t>
                      </a:r>
                      <a:endParaRPr lang="en-US"/>
                    </a:p>
                  </a:txBody>
                  <a:tcPr/>
                </a:tc>
                <a:tc>
                  <a:txBody>
                    <a:bodyPr/>
                    <a:lstStyle/>
                    <a:p>
                      <a:pPr algn="ctr"/>
                      <a:r>
                        <a:rPr lang="en-US"/>
                        <a:t>L</a:t>
                      </a:r>
                    </a:p>
                  </a:txBody>
                  <a:tcPr/>
                </a:tc>
                <a:extLst>
                  <a:ext uri="{0D108BD9-81ED-4DB2-BD59-A6C34878D82A}">
                    <a16:rowId xmlns="" xmlns:a16="http://schemas.microsoft.com/office/drawing/2014/main" val="10004"/>
                  </a:ext>
                </a:extLst>
              </a:tr>
              <a:tr h="667659">
                <a:tc>
                  <a:txBody>
                    <a:bodyPr/>
                    <a:lstStyle/>
                    <a:p>
                      <a:r>
                        <a:rPr lang="en-US"/>
                        <a:t>Mg(HCO</a:t>
                      </a:r>
                      <a:r>
                        <a:rPr lang="en-US" baseline="-25000"/>
                        <a:t>3</a:t>
                      </a:r>
                      <a:r>
                        <a:rPr lang="en-US"/>
                        <a:t>)</a:t>
                      </a:r>
                      <a:r>
                        <a:rPr lang="en-US" baseline="-25000"/>
                        <a:t>2</a:t>
                      </a:r>
                    </a:p>
                    <a:p>
                      <a:r>
                        <a:rPr lang="en-US"/>
                        <a:t>(Temporary)</a:t>
                      </a:r>
                    </a:p>
                  </a:txBody>
                  <a:tcPr/>
                </a:tc>
                <a:tc>
                  <a:txBody>
                    <a:bodyPr/>
                    <a:lstStyle/>
                    <a:p>
                      <a:r>
                        <a:rPr lang="pt-BR"/>
                        <a:t>(vii) Mg(HCO</a:t>
                      </a:r>
                      <a:r>
                        <a:rPr lang="pt-BR" baseline="-25000"/>
                        <a:t>3</a:t>
                      </a:r>
                      <a:r>
                        <a:rPr lang="pt-BR"/>
                        <a:t>)</a:t>
                      </a:r>
                      <a:r>
                        <a:rPr lang="pt-BR" baseline="-25000"/>
                        <a:t>2</a:t>
                      </a:r>
                      <a:r>
                        <a:rPr lang="pt-BR"/>
                        <a:t> + 2Ca(OH)</a:t>
                      </a:r>
                      <a:r>
                        <a:rPr lang="pt-BR" baseline="-25000"/>
                        <a:t>2</a:t>
                      </a:r>
                      <a:r>
                        <a:rPr lang="pt-BR"/>
                        <a:t> </a:t>
                      </a:r>
                      <a:r>
                        <a:rPr lang="pt-BR">
                          <a:sym typeface="Wingdings" pitchFamily="2" charset="2"/>
                        </a:rPr>
                        <a:t></a:t>
                      </a:r>
                      <a:r>
                        <a:rPr lang="pt-BR"/>
                        <a:t> 2CaCO</a:t>
                      </a:r>
                      <a:r>
                        <a:rPr lang="pt-BR" baseline="-25000"/>
                        <a:t>3</a:t>
                      </a:r>
                      <a:r>
                        <a:rPr lang="pt-BR"/>
                        <a:t>↓ + Mg(OH)</a:t>
                      </a:r>
                      <a:r>
                        <a:rPr lang="pt-BR" baseline="-25000"/>
                        <a:t>2</a:t>
                      </a:r>
                      <a:r>
                        <a:rPr lang="pt-BR"/>
                        <a:t>↓ + 2H</a:t>
                      </a:r>
                      <a:r>
                        <a:rPr lang="pt-BR" baseline="-25000"/>
                        <a:t>2</a:t>
                      </a:r>
                      <a:r>
                        <a:rPr lang="pt-BR"/>
                        <a:t>O</a:t>
                      </a:r>
                      <a:endParaRPr lang="en-US"/>
                    </a:p>
                  </a:txBody>
                  <a:tcPr/>
                </a:tc>
                <a:tc>
                  <a:txBody>
                    <a:bodyPr/>
                    <a:lstStyle/>
                    <a:p>
                      <a:pPr algn="ctr"/>
                      <a:r>
                        <a:rPr lang="en-US"/>
                        <a:t>2L</a:t>
                      </a:r>
                    </a:p>
                  </a:txBody>
                  <a:tcPr/>
                </a:tc>
                <a:extLst>
                  <a:ext uri="{0D108BD9-81ED-4DB2-BD59-A6C34878D82A}">
                    <a16:rowId xmlns="" xmlns:a16="http://schemas.microsoft.com/office/drawing/2014/main" val="10005"/>
                  </a:ext>
                </a:extLst>
              </a:tr>
              <a:tr h="390323">
                <a:tc>
                  <a:txBody>
                    <a:bodyPr/>
                    <a:lstStyle/>
                    <a:p>
                      <a:r>
                        <a:rPr lang="en-US"/>
                        <a:t>CO</a:t>
                      </a:r>
                      <a:r>
                        <a:rPr lang="en-US" baseline="-25000"/>
                        <a:t>2</a:t>
                      </a:r>
                    </a:p>
                  </a:txBody>
                  <a:tcPr/>
                </a:tc>
                <a:tc>
                  <a:txBody>
                    <a:bodyPr/>
                    <a:lstStyle/>
                    <a:p>
                      <a:r>
                        <a:rPr lang="en-US" dirty="0"/>
                        <a:t>(viii) CO</a:t>
                      </a:r>
                      <a:r>
                        <a:rPr lang="en-US" baseline="-25000" dirty="0"/>
                        <a:t>2</a:t>
                      </a:r>
                      <a:r>
                        <a:rPr lang="en-US" dirty="0"/>
                        <a:t> + Ca(OH)</a:t>
                      </a:r>
                      <a:r>
                        <a:rPr lang="en-US" baseline="-25000" dirty="0"/>
                        <a:t>2</a:t>
                      </a:r>
                      <a:r>
                        <a:rPr lang="en-US" dirty="0"/>
                        <a:t> </a:t>
                      </a:r>
                      <a:r>
                        <a:rPr lang="en-US" dirty="0">
                          <a:sym typeface="Wingdings" pitchFamily="2" charset="2"/>
                        </a:rPr>
                        <a:t></a:t>
                      </a:r>
                      <a:r>
                        <a:rPr lang="en-US" dirty="0"/>
                        <a:t> CaCO</a:t>
                      </a:r>
                      <a:r>
                        <a:rPr lang="en-US" baseline="-25000" dirty="0"/>
                        <a:t>3</a:t>
                      </a:r>
                      <a:r>
                        <a:rPr lang="en-US" dirty="0"/>
                        <a:t>↓ + H</a:t>
                      </a:r>
                      <a:r>
                        <a:rPr lang="en-US" baseline="-25000" dirty="0"/>
                        <a:t>2</a:t>
                      </a:r>
                      <a:r>
                        <a:rPr lang="en-US" dirty="0"/>
                        <a:t>O </a:t>
                      </a:r>
                    </a:p>
                  </a:txBody>
                  <a:tcPr/>
                </a:tc>
                <a:tc>
                  <a:txBody>
                    <a:bodyPr/>
                    <a:lstStyle/>
                    <a:p>
                      <a:pPr algn="ctr"/>
                      <a:r>
                        <a:rPr lang="en-US"/>
                        <a:t>L</a:t>
                      </a:r>
                    </a:p>
                  </a:txBody>
                  <a:tcPr/>
                </a:tc>
                <a:extLst>
                  <a:ext uri="{0D108BD9-81ED-4DB2-BD59-A6C34878D82A}">
                    <a16:rowId xmlns="" xmlns:a16="http://schemas.microsoft.com/office/drawing/2014/main" val="10006"/>
                  </a:ext>
                </a:extLst>
              </a:tr>
              <a:tr h="390323">
                <a:tc>
                  <a:txBody>
                    <a:bodyPr/>
                    <a:lstStyle/>
                    <a:p>
                      <a:r>
                        <a:rPr lang="en-US"/>
                        <a:t>H</a:t>
                      </a:r>
                      <a:r>
                        <a:rPr lang="en-US" baseline="30000"/>
                        <a:t>+</a:t>
                      </a:r>
                    </a:p>
                  </a:txBody>
                  <a:tcPr/>
                </a:tc>
                <a:tc>
                  <a:txBody>
                    <a:bodyPr/>
                    <a:lstStyle/>
                    <a:p>
                      <a:r>
                        <a:rPr lang="en-US"/>
                        <a:t>(ix) 2HCl + Ca(OH)</a:t>
                      </a:r>
                      <a:r>
                        <a:rPr lang="en-US" baseline="-25000"/>
                        <a:t>2</a:t>
                      </a:r>
                      <a:r>
                        <a:rPr lang="en-US"/>
                        <a:t> + Na</a:t>
                      </a:r>
                      <a:r>
                        <a:rPr lang="en-US" baseline="-25000"/>
                        <a:t>2</a:t>
                      </a:r>
                      <a:r>
                        <a:rPr lang="en-US"/>
                        <a:t>CO</a:t>
                      </a:r>
                      <a:r>
                        <a:rPr lang="en-US" baseline="-25000"/>
                        <a:t>3</a:t>
                      </a:r>
                      <a:r>
                        <a:rPr lang="en-US"/>
                        <a:t> </a:t>
                      </a:r>
                      <a:r>
                        <a:rPr lang="en-US">
                          <a:sym typeface="Wingdings" pitchFamily="2" charset="2"/>
                        </a:rPr>
                        <a:t> CaCO</a:t>
                      </a:r>
                      <a:r>
                        <a:rPr lang="en-US" baseline="-25000">
                          <a:sym typeface="Wingdings" pitchFamily="2" charset="2"/>
                        </a:rPr>
                        <a:t>3</a:t>
                      </a:r>
                      <a:r>
                        <a:rPr lang="en-US">
                          <a:sym typeface="Wingdings" pitchFamily="2" charset="2"/>
                        </a:rPr>
                        <a:t> + 2NaCl + H</a:t>
                      </a:r>
                      <a:r>
                        <a:rPr lang="en-US" baseline="-25000">
                          <a:sym typeface="Wingdings" pitchFamily="2" charset="2"/>
                        </a:rPr>
                        <a:t>2</a:t>
                      </a:r>
                      <a:r>
                        <a:rPr lang="en-US">
                          <a:sym typeface="Wingdings" pitchFamily="2" charset="2"/>
                        </a:rPr>
                        <a:t>O</a:t>
                      </a:r>
                      <a:endParaRPr lang="en-US"/>
                    </a:p>
                  </a:txBody>
                  <a:tcPr/>
                </a:tc>
                <a:tc>
                  <a:txBody>
                    <a:bodyPr/>
                    <a:lstStyle/>
                    <a:p>
                      <a:pPr algn="ctr"/>
                      <a:r>
                        <a:rPr lang="en-US"/>
                        <a:t>L +</a:t>
                      </a:r>
                      <a:r>
                        <a:rPr lang="en-US" baseline="0"/>
                        <a:t> S</a:t>
                      </a:r>
                      <a:endParaRPr lang="en-US"/>
                    </a:p>
                  </a:txBody>
                  <a:tcPr/>
                </a:tc>
                <a:extLst>
                  <a:ext uri="{0D108BD9-81ED-4DB2-BD59-A6C34878D82A}">
                    <a16:rowId xmlns="" xmlns:a16="http://schemas.microsoft.com/office/drawing/2014/main" val="10007"/>
                  </a:ext>
                </a:extLst>
              </a:tr>
              <a:tr h="965539">
                <a:tc>
                  <a:txBody>
                    <a:bodyPr/>
                    <a:lstStyle/>
                    <a:p>
                      <a:r>
                        <a:rPr lang="en-US"/>
                        <a:t>Coagulants</a:t>
                      </a:r>
                    </a:p>
                    <a:p>
                      <a:r>
                        <a:rPr lang="en-US"/>
                        <a:t>FeSO</a:t>
                      </a:r>
                      <a:r>
                        <a:rPr lang="en-US" baseline="-25000"/>
                        <a:t>4</a:t>
                      </a:r>
                    </a:p>
                  </a:txBody>
                  <a:tcPr/>
                </a:tc>
                <a:tc>
                  <a:txBody>
                    <a:bodyPr/>
                    <a:lstStyle/>
                    <a:p>
                      <a:r>
                        <a:rPr lang="en-US"/>
                        <a:t>(x) FeSO</a:t>
                      </a:r>
                      <a:r>
                        <a:rPr lang="en-US" baseline="-25000"/>
                        <a:t>4</a:t>
                      </a:r>
                      <a:r>
                        <a:rPr lang="en-US"/>
                        <a:t> + Ca(OH)</a:t>
                      </a:r>
                      <a:r>
                        <a:rPr lang="en-US" baseline="-25000"/>
                        <a:t>2</a:t>
                      </a:r>
                      <a:r>
                        <a:rPr lang="en-US"/>
                        <a:t> </a:t>
                      </a:r>
                      <a:r>
                        <a:rPr lang="en-US">
                          <a:sym typeface="Wingdings" pitchFamily="2" charset="2"/>
                        </a:rPr>
                        <a:t> Fe(OH)</a:t>
                      </a:r>
                      <a:r>
                        <a:rPr lang="en-US" baseline="-25000">
                          <a:sym typeface="Wingdings" pitchFamily="2" charset="2"/>
                        </a:rPr>
                        <a:t>2</a:t>
                      </a:r>
                      <a:r>
                        <a:rPr lang="en-US">
                          <a:sym typeface="Wingdings" pitchFamily="2" charset="2"/>
                        </a:rPr>
                        <a:t> + CaSO</a:t>
                      </a:r>
                      <a:r>
                        <a:rPr lang="en-US" baseline="-25000">
                          <a:sym typeface="Wingdings" pitchFamily="2" charset="2"/>
                        </a:rPr>
                        <a:t>4</a:t>
                      </a:r>
                    </a:p>
                    <a:p>
                      <a:r>
                        <a:rPr lang="en-US">
                          <a:sym typeface="Wingdings" pitchFamily="2" charset="2"/>
                        </a:rPr>
                        <a:t>2Fe(OH)</a:t>
                      </a:r>
                      <a:r>
                        <a:rPr lang="en-US" baseline="-25000">
                          <a:sym typeface="Wingdings" pitchFamily="2" charset="2"/>
                        </a:rPr>
                        <a:t>2</a:t>
                      </a:r>
                      <a:r>
                        <a:rPr lang="en-US">
                          <a:sym typeface="Wingdings" pitchFamily="2" charset="2"/>
                        </a:rPr>
                        <a:t> + H</a:t>
                      </a:r>
                      <a:r>
                        <a:rPr lang="en-US" baseline="-25000">
                          <a:sym typeface="Wingdings" pitchFamily="2" charset="2"/>
                        </a:rPr>
                        <a:t>2</a:t>
                      </a:r>
                      <a:r>
                        <a:rPr lang="en-US">
                          <a:sym typeface="Wingdings" pitchFamily="2" charset="2"/>
                        </a:rPr>
                        <a:t>O + O</a:t>
                      </a:r>
                      <a:r>
                        <a:rPr lang="en-US" baseline="-25000">
                          <a:sym typeface="Wingdings" pitchFamily="2" charset="2"/>
                        </a:rPr>
                        <a:t>2</a:t>
                      </a:r>
                      <a:r>
                        <a:rPr lang="en-US">
                          <a:sym typeface="Wingdings" pitchFamily="2" charset="2"/>
                        </a:rPr>
                        <a:t> 2Fe(OH)</a:t>
                      </a:r>
                      <a:r>
                        <a:rPr lang="en-US" baseline="-25000">
                          <a:sym typeface="Wingdings" pitchFamily="2" charset="2"/>
                        </a:rPr>
                        <a:t>3</a:t>
                      </a:r>
                    </a:p>
                    <a:p>
                      <a:r>
                        <a:rPr lang="en-US">
                          <a:sym typeface="Wingdings" pitchFamily="2" charset="2"/>
                        </a:rPr>
                        <a:t>CaSO</a:t>
                      </a:r>
                      <a:r>
                        <a:rPr lang="en-US" baseline="-25000">
                          <a:sym typeface="Wingdings" pitchFamily="2" charset="2"/>
                        </a:rPr>
                        <a:t>4</a:t>
                      </a:r>
                      <a:r>
                        <a:rPr lang="en-US">
                          <a:sym typeface="Wingdings" pitchFamily="2" charset="2"/>
                        </a:rPr>
                        <a:t> + Na</a:t>
                      </a:r>
                      <a:r>
                        <a:rPr lang="en-US" baseline="-25000">
                          <a:sym typeface="Wingdings" pitchFamily="2" charset="2"/>
                        </a:rPr>
                        <a:t>2</a:t>
                      </a:r>
                      <a:r>
                        <a:rPr lang="en-US">
                          <a:sym typeface="Wingdings" pitchFamily="2" charset="2"/>
                        </a:rPr>
                        <a:t>CO</a:t>
                      </a:r>
                      <a:r>
                        <a:rPr lang="en-US" baseline="-25000">
                          <a:sym typeface="Wingdings" pitchFamily="2" charset="2"/>
                        </a:rPr>
                        <a:t>3</a:t>
                      </a:r>
                      <a:r>
                        <a:rPr lang="en-US">
                          <a:sym typeface="Wingdings" pitchFamily="2" charset="2"/>
                        </a:rPr>
                        <a:t>  CaCO</a:t>
                      </a:r>
                      <a:r>
                        <a:rPr lang="en-US" baseline="-25000">
                          <a:sym typeface="Wingdings" pitchFamily="2" charset="2"/>
                        </a:rPr>
                        <a:t>3</a:t>
                      </a:r>
                      <a:r>
                        <a:rPr lang="en-US">
                          <a:sym typeface="Wingdings" pitchFamily="2" charset="2"/>
                        </a:rPr>
                        <a:t> + Na</a:t>
                      </a:r>
                      <a:r>
                        <a:rPr lang="en-US" baseline="-25000">
                          <a:sym typeface="Wingdings" pitchFamily="2" charset="2"/>
                        </a:rPr>
                        <a:t>2</a:t>
                      </a:r>
                      <a:r>
                        <a:rPr lang="en-US">
                          <a:sym typeface="Wingdings" pitchFamily="2" charset="2"/>
                        </a:rPr>
                        <a:t>SO</a:t>
                      </a:r>
                      <a:r>
                        <a:rPr lang="en-US" baseline="-25000">
                          <a:sym typeface="Wingdings" pitchFamily="2" charset="2"/>
                        </a:rPr>
                        <a:t>4</a:t>
                      </a:r>
                      <a:endParaRPr lang="en-US" baseline="-25000"/>
                    </a:p>
                  </a:txBody>
                  <a:tcPr/>
                </a:tc>
                <a:tc>
                  <a:txBody>
                    <a:bodyPr/>
                    <a:lstStyle/>
                    <a:p>
                      <a:pPr algn="ctr"/>
                      <a:r>
                        <a:rPr lang="en-US"/>
                        <a:t>L + S</a:t>
                      </a:r>
                    </a:p>
                  </a:txBody>
                  <a:tcPr/>
                </a:tc>
                <a:extLst>
                  <a:ext uri="{0D108BD9-81ED-4DB2-BD59-A6C34878D82A}">
                    <a16:rowId xmlns="" xmlns:a16="http://schemas.microsoft.com/office/drawing/2014/main" val="10008"/>
                  </a:ext>
                </a:extLst>
              </a:tr>
              <a:tr h="677931">
                <a:tc>
                  <a:txBody>
                    <a:bodyPr/>
                    <a:lstStyle/>
                    <a:p>
                      <a:r>
                        <a:rPr lang="en-US"/>
                        <a:t>Al</a:t>
                      </a:r>
                      <a:r>
                        <a:rPr lang="en-US" baseline="-25000"/>
                        <a:t>2</a:t>
                      </a:r>
                      <a:r>
                        <a:rPr lang="en-US"/>
                        <a:t>(SO</a:t>
                      </a:r>
                      <a:r>
                        <a:rPr lang="en-US" baseline="-25000"/>
                        <a:t>4</a:t>
                      </a:r>
                      <a:r>
                        <a:rPr lang="en-US"/>
                        <a:t>)</a:t>
                      </a:r>
                      <a:r>
                        <a:rPr lang="en-US" baseline="-25000"/>
                        <a:t>3</a:t>
                      </a:r>
                    </a:p>
                  </a:txBody>
                  <a:tcPr/>
                </a:tc>
                <a:tc>
                  <a:txBody>
                    <a:bodyPr/>
                    <a:lstStyle/>
                    <a:p>
                      <a:r>
                        <a:rPr lang="en-US"/>
                        <a:t>(xi) Al</a:t>
                      </a:r>
                      <a:r>
                        <a:rPr lang="en-US" baseline="-25000"/>
                        <a:t>2</a:t>
                      </a:r>
                      <a:r>
                        <a:rPr lang="en-US"/>
                        <a:t>(SO</a:t>
                      </a:r>
                      <a:r>
                        <a:rPr lang="en-US" baseline="-25000"/>
                        <a:t>4</a:t>
                      </a:r>
                      <a:r>
                        <a:rPr lang="en-US"/>
                        <a:t> )</a:t>
                      </a:r>
                      <a:r>
                        <a:rPr lang="en-US" baseline="-25000"/>
                        <a:t>3</a:t>
                      </a:r>
                      <a:r>
                        <a:rPr lang="en-US"/>
                        <a:t> + 3Ca(OH)</a:t>
                      </a:r>
                      <a:r>
                        <a:rPr lang="en-US" baseline="-25000"/>
                        <a:t>2</a:t>
                      </a:r>
                      <a:r>
                        <a:rPr lang="en-US"/>
                        <a:t> </a:t>
                      </a:r>
                      <a:r>
                        <a:rPr lang="en-US">
                          <a:sym typeface="Wingdings" pitchFamily="2" charset="2"/>
                        </a:rPr>
                        <a:t></a:t>
                      </a:r>
                      <a:r>
                        <a:rPr lang="en-US"/>
                        <a:t> 2Al(OH)</a:t>
                      </a:r>
                      <a:r>
                        <a:rPr lang="en-US" baseline="-25000"/>
                        <a:t>3</a:t>
                      </a:r>
                      <a:r>
                        <a:rPr lang="en-US"/>
                        <a:t>↓ + 3CaSO</a:t>
                      </a:r>
                      <a:r>
                        <a:rPr lang="en-US" baseline="-25000"/>
                        <a:t>4</a:t>
                      </a:r>
                      <a:r>
                        <a:rPr lang="en-US"/>
                        <a:t> + H</a:t>
                      </a:r>
                      <a:r>
                        <a:rPr lang="en-US" baseline="-25000"/>
                        <a:t>2</a:t>
                      </a:r>
                      <a:r>
                        <a:rPr lang="en-US"/>
                        <a:t>O</a:t>
                      </a:r>
                    </a:p>
                    <a:p>
                      <a:pPr marL="0" marR="0" indent="0" algn="l" defTabSz="914400" rtl="0" eaLnBrk="1" fontAlgn="auto" latinLnBrk="0" hangingPunct="1">
                        <a:lnSpc>
                          <a:spcPct val="100000"/>
                        </a:lnSpc>
                        <a:spcBef>
                          <a:spcPts val="0"/>
                        </a:spcBef>
                        <a:spcAft>
                          <a:spcPts val="0"/>
                        </a:spcAft>
                        <a:buClrTx/>
                        <a:buSzTx/>
                        <a:buFontTx/>
                        <a:buNone/>
                        <a:tabLst/>
                        <a:defRPr/>
                      </a:pPr>
                      <a:r>
                        <a:rPr lang="en-US"/>
                        <a:t>3CaSO</a:t>
                      </a:r>
                      <a:r>
                        <a:rPr lang="en-US" baseline="-25000"/>
                        <a:t>4</a:t>
                      </a:r>
                      <a:r>
                        <a:rPr lang="en-US"/>
                        <a:t> + 3</a:t>
                      </a:r>
                      <a:r>
                        <a:rPr lang="en-US">
                          <a:sym typeface="Wingdings" pitchFamily="2" charset="2"/>
                        </a:rPr>
                        <a:t>Na</a:t>
                      </a:r>
                      <a:r>
                        <a:rPr lang="en-US" baseline="-25000">
                          <a:sym typeface="Wingdings" pitchFamily="2" charset="2"/>
                        </a:rPr>
                        <a:t>2</a:t>
                      </a:r>
                      <a:r>
                        <a:rPr lang="en-US">
                          <a:sym typeface="Wingdings" pitchFamily="2" charset="2"/>
                        </a:rPr>
                        <a:t>CO</a:t>
                      </a:r>
                      <a:r>
                        <a:rPr lang="en-US" baseline="-25000">
                          <a:sym typeface="Wingdings" pitchFamily="2" charset="2"/>
                        </a:rPr>
                        <a:t>3</a:t>
                      </a:r>
                      <a:r>
                        <a:rPr lang="en-US">
                          <a:sym typeface="Wingdings" pitchFamily="2" charset="2"/>
                        </a:rPr>
                        <a:t>  3CaCO</a:t>
                      </a:r>
                      <a:r>
                        <a:rPr lang="en-US" baseline="-25000">
                          <a:sym typeface="Wingdings" pitchFamily="2" charset="2"/>
                        </a:rPr>
                        <a:t>3</a:t>
                      </a:r>
                      <a:r>
                        <a:rPr lang="en-US">
                          <a:sym typeface="Wingdings" pitchFamily="2" charset="2"/>
                        </a:rPr>
                        <a:t> + 3Na</a:t>
                      </a:r>
                      <a:r>
                        <a:rPr lang="en-US" baseline="-25000">
                          <a:sym typeface="Wingdings" pitchFamily="2" charset="2"/>
                        </a:rPr>
                        <a:t>2</a:t>
                      </a:r>
                      <a:r>
                        <a:rPr lang="en-US">
                          <a:sym typeface="Wingdings" pitchFamily="2" charset="2"/>
                        </a:rPr>
                        <a:t>SO</a:t>
                      </a:r>
                      <a:r>
                        <a:rPr lang="en-US" baseline="-25000">
                          <a:sym typeface="Wingdings" pitchFamily="2" charset="2"/>
                        </a:rPr>
                        <a:t>4</a:t>
                      </a:r>
                      <a:endParaRPr lang="en-US" baseline="-25000"/>
                    </a:p>
                  </a:txBody>
                  <a:tcPr/>
                </a:tc>
                <a:tc>
                  <a:txBody>
                    <a:bodyPr/>
                    <a:lstStyle/>
                    <a:p>
                      <a:pPr algn="ctr"/>
                      <a:r>
                        <a:rPr lang="en-US"/>
                        <a:t>L + S</a:t>
                      </a:r>
                    </a:p>
                  </a:txBody>
                  <a:tcPr/>
                </a:tc>
                <a:extLst>
                  <a:ext uri="{0D108BD9-81ED-4DB2-BD59-A6C34878D82A}">
                    <a16:rowId xmlns="" xmlns:a16="http://schemas.microsoft.com/office/drawing/2014/main" val="10009"/>
                  </a:ext>
                </a:extLst>
              </a:tr>
              <a:tr h="390323">
                <a:tc>
                  <a:txBody>
                    <a:bodyPr/>
                    <a:lstStyle/>
                    <a:p>
                      <a:r>
                        <a:rPr lang="en-US"/>
                        <a:t>NaAlO</a:t>
                      </a:r>
                      <a:r>
                        <a:rPr lang="en-US" baseline="-25000"/>
                        <a:t>2</a:t>
                      </a:r>
                    </a:p>
                  </a:txBody>
                  <a:tcPr/>
                </a:tc>
                <a:tc>
                  <a:txBody>
                    <a:bodyPr/>
                    <a:lstStyle/>
                    <a:p>
                      <a:r>
                        <a:rPr lang="en-US"/>
                        <a:t>(xii) NaAlO</a:t>
                      </a:r>
                      <a:r>
                        <a:rPr lang="en-US" baseline="-25000"/>
                        <a:t>2</a:t>
                      </a:r>
                      <a:r>
                        <a:rPr lang="en-US"/>
                        <a:t> + H</a:t>
                      </a:r>
                      <a:r>
                        <a:rPr lang="en-US" baseline="-25000"/>
                        <a:t>2</a:t>
                      </a:r>
                      <a:r>
                        <a:rPr lang="en-US"/>
                        <a:t>O </a:t>
                      </a:r>
                      <a:r>
                        <a:rPr lang="en-US">
                          <a:sym typeface="Wingdings" pitchFamily="2" charset="2"/>
                        </a:rPr>
                        <a:t> Al(OH)</a:t>
                      </a:r>
                      <a:r>
                        <a:rPr lang="en-US" baseline="-25000">
                          <a:sym typeface="Wingdings" pitchFamily="2" charset="2"/>
                        </a:rPr>
                        <a:t>3</a:t>
                      </a:r>
                      <a:r>
                        <a:rPr lang="en-US">
                          <a:sym typeface="Wingdings" pitchFamily="2" charset="2"/>
                        </a:rPr>
                        <a:t> + </a:t>
                      </a:r>
                      <a:r>
                        <a:rPr lang="en-US" err="1">
                          <a:sym typeface="Wingdings" pitchFamily="2" charset="2"/>
                        </a:rPr>
                        <a:t>NaOH</a:t>
                      </a:r>
                      <a:endParaRPr lang="en-US"/>
                    </a:p>
                  </a:txBody>
                  <a:tcPr/>
                </a:tc>
                <a:tc>
                  <a:txBody>
                    <a:bodyPr/>
                    <a:lstStyle/>
                    <a:p>
                      <a:pPr algn="ctr"/>
                      <a:r>
                        <a:rPr lang="en-US" dirty="0"/>
                        <a:t>-L</a:t>
                      </a:r>
                    </a:p>
                  </a:txBody>
                  <a:tcPr/>
                </a:tc>
                <a:extLst>
                  <a:ext uri="{0D108BD9-81ED-4DB2-BD59-A6C34878D82A}">
                    <a16:rowId xmlns="" xmlns:a16="http://schemas.microsoft.com/office/drawing/2014/main" val="10010"/>
                  </a:ext>
                </a:extLst>
              </a:tr>
            </a:tbl>
          </a:graphicData>
        </a:graphic>
      </p:graphicFrame>
    </p:spTree>
    <p:extLst>
      <p:ext uri="{BB962C8B-B14F-4D97-AF65-F5344CB8AC3E}">
        <p14:creationId xmlns:p14="http://schemas.microsoft.com/office/powerpoint/2010/main" val="263843957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457260"/>
            <a:ext cx="8382000" cy="6001643"/>
          </a:xfrm>
          <a:prstGeom prst="rect">
            <a:avLst/>
          </a:prstGeom>
        </p:spPr>
        <p:txBody>
          <a:bodyPr wrap="square">
            <a:spAutoFit/>
          </a:bodyPr>
          <a:lstStyle/>
          <a:p>
            <a:pPr algn="just"/>
            <a:r>
              <a:rPr lang="en-US" sz="3200" dirty="0">
                <a:solidFill>
                  <a:srgbClr val="FF0000"/>
                </a:solidFill>
              </a:rPr>
              <a:t>Calculation: </a:t>
            </a:r>
          </a:p>
          <a:p>
            <a:pPr algn="just"/>
            <a:r>
              <a:rPr lang="en-US" sz="3200" dirty="0"/>
              <a:t>100 parts by mass of CaCO</a:t>
            </a:r>
            <a:r>
              <a:rPr lang="en-US" sz="3200" baseline="-25000" dirty="0"/>
              <a:t>3</a:t>
            </a:r>
            <a:r>
              <a:rPr lang="en-US" sz="3200" dirty="0"/>
              <a:t> are equivalent to 74 parts of Ca(OH)</a:t>
            </a:r>
            <a:r>
              <a:rPr lang="en-US" sz="3200" baseline="-25000" dirty="0"/>
              <a:t>2</a:t>
            </a:r>
            <a:r>
              <a:rPr lang="en-US" sz="3200" dirty="0"/>
              <a:t> and 106 parts of Na</a:t>
            </a:r>
            <a:r>
              <a:rPr lang="en-US" sz="3200" baseline="-25000" dirty="0"/>
              <a:t>2</a:t>
            </a:r>
            <a:r>
              <a:rPr lang="en-US" sz="3200" dirty="0"/>
              <a:t>CO</a:t>
            </a:r>
            <a:r>
              <a:rPr lang="en-US" sz="3200" baseline="-25000" dirty="0"/>
              <a:t>3</a:t>
            </a:r>
            <a:r>
              <a:rPr lang="en-US" sz="3200" dirty="0"/>
              <a:t>.</a:t>
            </a:r>
          </a:p>
          <a:p>
            <a:pPr algn="just"/>
            <a:endParaRPr lang="en-US" sz="3200" dirty="0"/>
          </a:p>
          <a:p>
            <a:pPr marL="514350" indent="-514350" algn="just">
              <a:buAutoNum type="alphaLcParenBoth"/>
            </a:pPr>
            <a:r>
              <a:rPr lang="en-US" sz="3200" dirty="0"/>
              <a:t>Amount of </a:t>
            </a:r>
            <a:r>
              <a:rPr lang="en-US" sz="3200" dirty="0">
                <a:solidFill>
                  <a:srgbClr val="FF0000"/>
                </a:solidFill>
              </a:rPr>
              <a:t>lime</a:t>
            </a:r>
            <a:r>
              <a:rPr lang="en-US" sz="3200" dirty="0"/>
              <a:t> required for softening = 74/100 (Temp Ca</a:t>
            </a:r>
            <a:r>
              <a:rPr lang="en-US" sz="3200" baseline="30000" dirty="0"/>
              <a:t>2+</a:t>
            </a:r>
            <a:r>
              <a:rPr lang="en-US" sz="3200" dirty="0"/>
              <a:t> + 2 x Temp. Mg</a:t>
            </a:r>
            <a:r>
              <a:rPr lang="en-US" sz="3200" baseline="30000" dirty="0"/>
              <a:t>2+</a:t>
            </a:r>
            <a:r>
              <a:rPr lang="en-US" sz="3200" dirty="0"/>
              <a:t> + Perm. (Mg</a:t>
            </a:r>
            <a:r>
              <a:rPr lang="en-US" sz="3200" baseline="30000" dirty="0"/>
              <a:t>+2</a:t>
            </a:r>
            <a:r>
              <a:rPr lang="en-US" sz="3200" dirty="0"/>
              <a:t> + Fe</a:t>
            </a:r>
            <a:r>
              <a:rPr lang="en-US" sz="3200" baseline="30000" dirty="0"/>
              <a:t>+2</a:t>
            </a:r>
            <a:r>
              <a:rPr lang="en-US" sz="3200" dirty="0"/>
              <a:t> + Al</a:t>
            </a:r>
            <a:r>
              <a:rPr lang="en-US" sz="3200" baseline="30000" dirty="0"/>
              <a:t>3+</a:t>
            </a:r>
            <a:r>
              <a:rPr lang="en-US" sz="3200" dirty="0"/>
              <a:t>) + CO</a:t>
            </a:r>
            <a:r>
              <a:rPr lang="en-US" sz="3200" baseline="-25000" dirty="0"/>
              <a:t>2</a:t>
            </a:r>
            <a:r>
              <a:rPr lang="en-US" sz="3200" dirty="0"/>
              <a:t> + H</a:t>
            </a:r>
            <a:r>
              <a:rPr lang="en-US" sz="3200" baseline="30000" dirty="0"/>
              <a:t>+</a:t>
            </a:r>
            <a:r>
              <a:rPr lang="en-US" sz="3200" dirty="0"/>
              <a:t> (HCl/H</a:t>
            </a:r>
            <a:r>
              <a:rPr lang="en-US" sz="3200" baseline="-25000" dirty="0"/>
              <a:t>2</a:t>
            </a:r>
            <a:r>
              <a:rPr lang="en-US" sz="3200" dirty="0"/>
              <a:t>SO</a:t>
            </a:r>
            <a:r>
              <a:rPr lang="en-US" sz="3200" baseline="-25000" dirty="0"/>
              <a:t>4</a:t>
            </a:r>
            <a:r>
              <a:rPr lang="en-US" sz="3200" dirty="0"/>
              <a:t> ) + HCO</a:t>
            </a:r>
            <a:r>
              <a:rPr lang="en-US" sz="3200" baseline="-25000" dirty="0"/>
              <a:t>3</a:t>
            </a:r>
            <a:r>
              <a:rPr lang="en-US" sz="3200" dirty="0"/>
              <a:t> - all in terms of CaCO</a:t>
            </a:r>
            <a:r>
              <a:rPr lang="en-US" sz="3200" baseline="-25000" dirty="0"/>
              <a:t>3</a:t>
            </a:r>
            <a:r>
              <a:rPr lang="en-US" sz="3200" dirty="0"/>
              <a:t> equivalent) </a:t>
            </a:r>
          </a:p>
          <a:p>
            <a:pPr marL="514350" indent="-514350" algn="just">
              <a:buAutoNum type="alphaLcParenBoth"/>
            </a:pPr>
            <a:endParaRPr lang="en-US" sz="3200" dirty="0"/>
          </a:p>
          <a:p>
            <a:pPr marL="514350" indent="-514350" algn="just">
              <a:buAutoNum type="alphaLcParenBoth"/>
            </a:pPr>
            <a:r>
              <a:rPr lang="en-US" sz="3200" dirty="0"/>
              <a:t>Amount of </a:t>
            </a:r>
            <a:r>
              <a:rPr lang="en-US" sz="3200" dirty="0">
                <a:solidFill>
                  <a:srgbClr val="FF0000"/>
                </a:solidFill>
              </a:rPr>
              <a:t>soda</a:t>
            </a:r>
            <a:r>
              <a:rPr lang="en-US" sz="3200" dirty="0"/>
              <a:t> required for softening = 106/100 (Perm. (Ca</a:t>
            </a:r>
            <a:r>
              <a:rPr lang="en-US" sz="3200" baseline="30000" dirty="0"/>
              <a:t>2+</a:t>
            </a:r>
            <a:r>
              <a:rPr lang="en-US" sz="3200" dirty="0"/>
              <a:t> + Mg</a:t>
            </a:r>
            <a:r>
              <a:rPr lang="en-US" sz="3200" baseline="30000" dirty="0"/>
              <a:t>2+</a:t>
            </a:r>
            <a:r>
              <a:rPr lang="en-US" sz="3200" dirty="0"/>
              <a:t> + Fe</a:t>
            </a:r>
            <a:r>
              <a:rPr lang="en-US" sz="3200" baseline="30000" dirty="0"/>
              <a:t>+2</a:t>
            </a:r>
            <a:r>
              <a:rPr lang="en-US" sz="3200" dirty="0"/>
              <a:t> + Al</a:t>
            </a:r>
            <a:r>
              <a:rPr lang="en-US" sz="3200" baseline="30000" dirty="0"/>
              <a:t>3+</a:t>
            </a:r>
            <a:r>
              <a:rPr lang="en-US" sz="3200" dirty="0"/>
              <a:t>) + H</a:t>
            </a:r>
            <a:r>
              <a:rPr lang="en-US" sz="3200" baseline="30000" dirty="0"/>
              <a:t>+</a:t>
            </a:r>
            <a:r>
              <a:rPr lang="en-US" sz="3200" dirty="0"/>
              <a:t> (HCl/H</a:t>
            </a:r>
            <a:r>
              <a:rPr lang="en-US" sz="3200" baseline="-25000" dirty="0"/>
              <a:t>2</a:t>
            </a:r>
            <a:r>
              <a:rPr lang="en-US" sz="3200" dirty="0"/>
              <a:t>SO</a:t>
            </a:r>
            <a:r>
              <a:rPr lang="en-US" sz="3200" baseline="-25000" dirty="0"/>
              <a:t>4</a:t>
            </a:r>
            <a:r>
              <a:rPr lang="en-US" sz="3200" dirty="0"/>
              <a:t>) + HCO</a:t>
            </a:r>
            <a:r>
              <a:rPr lang="en-US" sz="3200" baseline="-25000" dirty="0"/>
              <a:t>3</a:t>
            </a:r>
            <a:r>
              <a:rPr lang="en-US" sz="3200" dirty="0"/>
              <a:t> - all in terms of CaCO</a:t>
            </a:r>
            <a:r>
              <a:rPr lang="en-US" sz="3200" baseline="-25000" dirty="0"/>
              <a:t>3</a:t>
            </a:r>
            <a:r>
              <a:rPr lang="en-US" sz="3200" dirty="0"/>
              <a:t> eq.)</a:t>
            </a:r>
          </a:p>
        </p:txBody>
      </p:sp>
    </p:spTree>
    <p:extLst>
      <p:ext uri="{BB962C8B-B14F-4D97-AF65-F5344CB8AC3E}">
        <p14:creationId xmlns:p14="http://schemas.microsoft.com/office/powerpoint/2010/main" val="292536119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25235" y="304800"/>
            <a:ext cx="4899226" cy="584775"/>
          </a:xfrm>
          <a:prstGeom prst="rect">
            <a:avLst/>
          </a:prstGeom>
        </p:spPr>
        <p:txBody>
          <a:bodyPr wrap="none">
            <a:spAutoFit/>
          </a:bodyPr>
          <a:lstStyle/>
          <a:p>
            <a:pPr algn="just"/>
            <a:r>
              <a:rPr lang="en-US" sz="3200" b="1"/>
              <a:t>COLD-LIME-SODA PROCESS: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43000"/>
            <a:ext cx="8629403"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34577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459224"/>
            <a:ext cx="8610600" cy="6370975"/>
          </a:xfrm>
          <a:prstGeom prst="rect">
            <a:avLst/>
          </a:prstGeom>
        </p:spPr>
        <p:txBody>
          <a:bodyPr wrap="square">
            <a:spAutoFit/>
          </a:bodyPr>
          <a:lstStyle/>
          <a:p>
            <a:pPr marL="457200" indent="-457200" algn="just">
              <a:buFont typeface="Arial" pitchFamily="34" charset="0"/>
              <a:buChar char="•"/>
            </a:pPr>
            <a:r>
              <a:rPr lang="en-US" sz="2400"/>
              <a:t>In this method the lime &amp; soda are mixed with hard water at room temperature with constant stirring.</a:t>
            </a:r>
          </a:p>
          <a:p>
            <a:pPr marL="457200" indent="-457200" algn="just">
              <a:buFont typeface="Arial" pitchFamily="34" charset="0"/>
              <a:buChar char="•"/>
            </a:pPr>
            <a:r>
              <a:rPr lang="en-US" sz="2400"/>
              <a:t>Generally the precipitates formed by this process are finely divided and in order to settle the precipitates, coagulants like alum, ferrous sulphate, etc. are added.</a:t>
            </a:r>
          </a:p>
          <a:p>
            <a:pPr marL="457200" indent="-457200" algn="just">
              <a:buFont typeface="Arial" pitchFamily="34" charset="0"/>
              <a:buChar char="•"/>
            </a:pPr>
            <a:r>
              <a:rPr lang="en-US" sz="2400"/>
              <a:t>The hard water to be softened is mixed with calculated quantity of chemicals (Lime + Soda + Coagulant) from the top into the inner chamber on vigorous stirring. The chemical reactions takes place and the hardness producing salts get converted into insoluble precipitates.</a:t>
            </a:r>
          </a:p>
          <a:p>
            <a:pPr marL="457200" indent="-457200" algn="just">
              <a:buFont typeface="Arial" pitchFamily="34" charset="0"/>
              <a:buChar char="•"/>
            </a:pPr>
            <a:r>
              <a:rPr lang="en-US" sz="2400"/>
              <a:t>The sludge is removed from the bottom of the outer chamber while the softened water passes through a wood </a:t>
            </a:r>
            <a:r>
              <a:rPr lang="en-US" sz="2400" err="1"/>
              <a:t>fibre</a:t>
            </a:r>
            <a:r>
              <a:rPr lang="en-US" sz="2400"/>
              <a:t> filter to ensure the complete removal of any residual sludge particles.</a:t>
            </a:r>
          </a:p>
          <a:p>
            <a:pPr marL="457200" indent="-457200" algn="just">
              <a:buFont typeface="Arial" pitchFamily="34" charset="0"/>
              <a:buChar char="•"/>
            </a:pPr>
            <a:r>
              <a:rPr lang="en-US" sz="2400"/>
              <a:t>The clear softened water is withdrawn from the top of the outer chamber. </a:t>
            </a:r>
          </a:p>
          <a:p>
            <a:pPr marL="457200" indent="-457200" algn="just">
              <a:buFont typeface="Arial" pitchFamily="34" charset="0"/>
              <a:buChar char="•"/>
            </a:pPr>
            <a:r>
              <a:rPr lang="en-US" sz="2400">
                <a:solidFill>
                  <a:srgbClr val="FF0000"/>
                </a:solidFill>
              </a:rPr>
              <a:t>The softened water from this process contains a residual hardness of 50-60ppm</a:t>
            </a:r>
          </a:p>
        </p:txBody>
      </p:sp>
    </p:spTree>
    <p:extLst>
      <p:ext uri="{BB962C8B-B14F-4D97-AF65-F5344CB8AC3E}">
        <p14:creationId xmlns:p14="http://schemas.microsoft.com/office/powerpoint/2010/main" val="191414803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61423" y="457200"/>
            <a:ext cx="4707251" cy="584775"/>
          </a:xfrm>
          <a:prstGeom prst="rect">
            <a:avLst/>
          </a:prstGeom>
        </p:spPr>
        <p:txBody>
          <a:bodyPr wrap="none">
            <a:spAutoFit/>
          </a:bodyPr>
          <a:lstStyle/>
          <a:p>
            <a:pPr algn="just"/>
            <a:r>
              <a:rPr lang="en-US" sz="3200" b="1"/>
              <a:t>HOT-LIME-SODA PROCESS: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423988"/>
            <a:ext cx="8786920" cy="474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735797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04800"/>
            <a:ext cx="8534400" cy="6186309"/>
          </a:xfrm>
          <a:prstGeom prst="rect">
            <a:avLst/>
          </a:prstGeom>
        </p:spPr>
        <p:txBody>
          <a:bodyPr wrap="square">
            <a:spAutoFit/>
          </a:bodyPr>
          <a:lstStyle/>
          <a:p>
            <a:pPr marL="342900" indent="-342900" algn="just">
              <a:buFont typeface="Arial" pitchFamily="34" charset="0"/>
              <a:buChar char="•"/>
            </a:pPr>
            <a:r>
              <a:rPr lang="en-US" sz="2200"/>
              <a:t>This process is similar to the cold lime-soda process, but no coagulant is needed.</a:t>
            </a:r>
          </a:p>
          <a:p>
            <a:pPr marL="342900" indent="-342900" algn="just">
              <a:buFont typeface="Arial" pitchFamily="34" charset="0"/>
              <a:buChar char="•"/>
            </a:pPr>
            <a:r>
              <a:rPr lang="en-US" sz="2200"/>
              <a:t>Here the process is carried at a temperature of 80</a:t>
            </a:r>
            <a:r>
              <a:rPr lang="en-US" sz="2200" baseline="30000"/>
              <a:t>o</a:t>
            </a:r>
            <a:r>
              <a:rPr lang="en-US" sz="2200"/>
              <a:t> to 150</a:t>
            </a:r>
            <a:r>
              <a:rPr lang="en-US" sz="2200" baseline="30000"/>
              <a:t>o</a:t>
            </a:r>
            <a:r>
              <a:rPr lang="en-US" sz="2200"/>
              <a:t>C. Since the reaction carried out at high temperature. </a:t>
            </a:r>
          </a:p>
          <a:p>
            <a:pPr algn="just"/>
            <a:r>
              <a:rPr lang="en-US" sz="2200"/>
              <a:t>	(a) The reaction takes place faster </a:t>
            </a:r>
          </a:p>
          <a:p>
            <a:pPr algn="just"/>
            <a:r>
              <a:rPr lang="en-US" sz="2200"/>
              <a:t>	(b) The sludge settles rapidly </a:t>
            </a:r>
          </a:p>
          <a:p>
            <a:pPr algn="just"/>
            <a:r>
              <a:rPr lang="en-US" sz="2200"/>
              <a:t>	(c) Viscosity of soft water is lower, hence filtered easily </a:t>
            </a:r>
          </a:p>
          <a:p>
            <a:pPr algn="just"/>
            <a:r>
              <a:rPr lang="en-US" sz="2200"/>
              <a:t>	(d) The dissolved gases such as CO</a:t>
            </a:r>
            <a:r>
              <a:rPr lang="en-US" sz="2200" baseline="-25000"/>
              <a:t>2</a:t>
            </a:r>
            <a:r>
              <a:rPr lang="en-US" sz="2200"/>
              <a:t>, air, etc. driven out of 	the water </a:t>
            </a:r>
          </a:p>
          <a:p>
            <a:pPr algn="just"/>
            <a:r>
              <a:rPr lang="en-US" sz="2200"/>
              <a:t>	(e) The residual hardness is low, compared to cold lime-	soda 	process. </a:t>
            </a:r>
          </a:p>
          <a:p>
            <a:pPr algn="just"/>
            <a:r>
              <a:rPr lang="en-US" sz="2200"/>
              <a:t>Hot lime soda process consists of three parts-</a:t>
            </a:r>
          </a:p>
          <a:p>
            <a:pPr marL="342900" indent="-342900" algn="just">
              <a:buFont typeface="Arial" pitchFamily="34" charset="0"/>
              <a:buChar char="•"/>
            </a:pPr>
            <a:r>
              <a:rPr lang="en-US" sz="2200"/>
              <a:t>“REACTION TANK” in which complete mixing of water, chemicals and steam takes place and water gets softened.</a:t>
            </a:r>
          </a:p>
          <a:p>
            <a:pPr marL="342900" indent="-342900" algn="just">
              <a:buFont typeface="Arial" pitchFamily="34" charset="0"/>
              <a:buChar char="•"/>
            </a:pPr>
            <a:r>
              <a:rPr lang="en-US" sz="2200"/>
              <a:t>“Conical Sedimentation Vessel” where the sludge settle down.</a:t>
            </a:r>
          </a:p>
          <a:p>
            <a:pPr marL="342900" indent="-342900" algn="just">
              <a:buFont typeface="Arial" pitchFamily="34" charset="0"/>
              <a:buChar char="•"/>
            </a:pPr>
            <a:r>
              <a:rPr lang="en-US" sz="2200"/>
              <a:t>“SAND FILTER” where sludge is completely removed.</a:t>
            </a:r>
          </a:p>
          <a:p>
            <a:pPr algn="just"/>
            <a:r>
              <a:rPr lang="en-US" sz="2200">
                <a:solidFill>
                  <a:srgbClr val="FF0000"/>
                </a:solidFill>
              </a:rPr>
              <a:t>The softened water from this process contains a residual hardness of 15-30 ppm.</a:t>
            </a:r>
          </a:p>
        </p:txBody>
      </p:sp>
    </p:spTree>
    <p:extLst>
      <p:ext uri="{BB962C8B-B14F-4D97-AF65-F5344CB8AC3E}">
        <p14:creationId xmlns:p14="http://schemas.microsoft.com/office/powerpoint/2010/main" val="195123357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481072"/>
            <a:ext cx="8229600" cy="6124754"/>
          </a:xfrm>
          <a:prstGeom prst="rect">
            <a:avLst/>
          </a:prstGeom>
        </p:spPr>
        <p:txBody>
          <a:bodyPr wrap="square">
            <a:spAutoFit/>
          </a:bodyPr>
          <a:lstStyle/>
          <a:p>
            <a:pPr algn="just"/>
            <a:r>
              <a:rPr lang="en-US" sz="2800">
                <a:solidFill>
                  <a:srgbClr val="FF0000"/>
                </a:solidFill>
              </a:rPr>
              <a:t>ADVANTAGES OF LIME-SODA PROCESS: </a:t>
            </a:r>
          </a:p>
          <a:p>
            <a:pPr marL="571500" indent="-571500" algn="just">
              <a:buAutoNum type="romanUcPeriod"/>
            </a:pPr>
            <a:r>
              <a:rPr lang="en-US" sz="2800"/>
              <a:t>This process is economical.</a:t>
            </a:r>
          </a:p>
          <a:p>
            <a:pPr marL="571500" indent="-571500" algn="just">
              <a:buAutoNum type="romanUcPeriod"/>
            </a:pPr>
            <a:r>
              <a:rPr lang="en-US" sz="2800"/>
              <a:t>Mineral content of the water is reduced.</a:t>
            </a:r>
          </a:p>
          <a:p>
            <a:pPr marL="571500" indent="-571500" algn="just">
              <a:buAutoNum type="romanUcPeriod"/>
            </a:pPr>
            <a:r>
              <a:rPr lang="en-US" sz="2800"/>
              <a:t>The process increases the pH value of water, which reduces the content of pathogenic bacteria.</a:t>
            </a:r>
          </a:p>
          <a:p>
            <a:pPr marL="571500" indent="-571500" algn="just">
              <a:buAutoNum type="romanUcPeriod"/>
            </a:pPr>
            <a:r>
              <a:rPr lang="en-US" sz="2800"/>
              <a:t>Manganese and Iron salts are also removed by this process.</a:t>
            </a:r>
          </a:p>
          <a:p>
            <a:pPr marL="571500" indent="-571500" algn="just">
              <a:buAutoNum type="romanUcPeriod"/>
            </a:pPr>
            <a:r>
              <a:rPr lang="en-US" sz="2800"/>
              <a:t>The process improves the corrosion resistance of the water.</a:t>
            </a:r>
          </a:p>
          <a:p>
            <a:pPr algn="just"/>
            <a:r>
              <a:rPr lang="en-US" sz="2800">
                <a:solidFill>
                  <a:srgbClr val="FF0000"/>
                </a:solidFill>
              </a:rPr>
              <a:t>DISADVANTAGES OF LIME-SODA PROCESS:</a:t>
            </a:r>
            <a:r>
              <a:rPr lang="en-US" sz="2800"/>
              <a:t> </a:t>
            </a:r>
          </a:p>
          <a:p>
            <a:pPr marL="514350" indent="-514350" algn="just">
              <a:buAutoNum type="arabicParenR"/>
            </a:pPr>
            <a:r>
              <a:rPr lang="en-US" sz="2800"/>
              <a:t>Due to residual hardness, water is not useful for high pressure boilers.</a:t>
            </a:r>
          </a:p>
          <a:p>
            <a:pPr marL="514350" indent="-514350" algn="just">
              <a:buAutoNum type="arabicParenR"/>
            </a:pPr>
            <a:r>
              <a:rPr lang="en-US" sz="2800"/>
              <a:t>Large amount of sludge is formed which create disposal problem.</a:t>
            </a:r>
          </a:p>
        </p:txBody>
      </p:sp>
    </p:spTree>
    <p:extLst>
      <p:ext uri="{BB962C8B-B14F-4D97-AF65-F5344CB8AC3E}">
        <p14:creationId xmlns:p14="http://schemas.microsoft.com/office/powerpoint/2010/main" val="39672145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533400"/>
            <a:ext cx="8382000" cy="1569660"/>
          </a:xfrm>
          <a:prstGeom prst="rect">
            <a:avLst/>
          </a:prstGeom>
        </p:spPr>
        <p:txBody>
          <a:bodyPr wrap="square">
            <a:spAutoFit/>
          </a:bodyPr>
          <a:lstStyle/>
          <a:p>
            <a:pPr algn="just"/>
            <a:r>
              <a:rPr lang="en-US" sz="3200"/>
              <a:t>(c) </a:t>
            </a:r>
            <a:r>
              <a:rPr lang="en-US" sz="3200" u="sng"/>
              <a:t>Cooking: </a:t>
            </a:r>
            <a:r>
              <a:rPr lang="en-US" sz="3200"/>
              <a:t>The boiling point of water is increased due to the presence of salts. Hence, more fuel and time are required for cooking.</a:t>
            </a:r>
          </a:p>
        </p:txBody>
      </p:sp>
      <p:sp>
        <p:nvSpPr>
          <p:cNvPr id="2" name="Rectangle 1"/>
          <p:cNvSpPr/>
          <p:nvPr/>
        </p:nvSpPr>
        <p:spPr>
          <a:xfrm>
            <a:off x="381000" y="2263200"/>
            <a:ext cx="8382000" cy="4031873"/>
          </a:xfrm>
          <a:prstGeom prst="rect">
            <a:avLst/>
          </a:prstGeom>
        </p:spPr>
        <p:txBody>
          <a:bodyPr wrap="square" lIns="91440" tIns="45720" rIns="91440" bIns="45720" anchor="t">
            <a:spAutoFit/>
          </a:bodyPr>
          <a:lstStyle/>
          <a:p>
            <a:pPr algn="just"/>
            <a:r>
              <a:rPr lang="en-US" sz="3200"/>
              <a:t>(ii) </a:t>
            </a:r>
            <a:r>
              <a:rPr lang="en-US" sz="3200">
                <a:solidFill>
                  <a:srgbClr val="FF0000"/>
                </a:solidFill>
              </a:rPr>
              <a:t>INDUSTRIAL USE: </a:t>
            </a:r>
          </a:p>
          <a:p>
            <a:pPr marL="514350" indent="-514350" algn="just">
              <a:buAutoNum type="alphaLcParenBoth"/>
            </a:pPr>
            <a:r>
              <a:rPr lang="en-US" sz="3200" u="sng"/>
              <a:t>Textile Industry:</a:t>
            </a:r>
            <a:r>
              <a:rPr lang="en-US" sz="3200"/>
              <a:t> Hard water causes wastage of soap. Precipitates of calcium and magnesium soap adhere to the fabrics and cause problem such difference in color shades, dull shades, patches, etc. </a:t>
            </a:r>
            <a:endParaRPr lang="en-US" sz="3200">
              <a:cs typeface="Calibri"/>
            </a:endParaRPr>
          </a:p>
          <a:p>
            <a:pPr marL="514350" indent="-514350" algn="just">
              <a:buAutoNum type="alphaLcParenBoth"/>
            </a:pPr>
            <a:r>
              <a:rPr lang="en-US" sz="3200" u="sng"/>
              <a:t>Paper Industry:</a:t>
            </a:r>
            <a:r>
              <a:rPr lang="en-US" sz="3200"/>
              <a:t> Calcium and Magnesium salts in water may affect the quality of paper. </a:t>
            </a:r>
            <a:endParaRPr lang="en-US" sz="3200">
              <a:cs typeface="Calibri"/>
            </a:endParaRPr>
          </a:p>
        </p:txBody>
      </p:sp>
    </p:spTree>
    <p:extLst>
      <p:ext uri="{BB962C8B-B14F-4D97-AF65-F5344CB8AC3E}">
        <p14:creationId xmlns:p14="http://schemas.microsoft.com/office/powerpoint/2010/main" val="49224617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04800"/>
            <a:ext cx="8610600" cy="3539430"/>
          </a:xfrm>
          <a:prstGeom prst="rect">
            <a:avLst/>
          </a:prstGeom>
        </p:spPr>
        <p:txBody>
          <a:bodyPr wrap="square">
            <a:spAutoFit/>
          </a:bodyPr>
          <a:lstStyle/>
          <a:p>
            <a:pPr algn="just"/>
            <a:r>
              <a:rPr lang="en-US" sz="2800">
                <a:solidFill>
                  <a:srgbClr val="FF0000"/>
                </a:solidFill>
              </a:rPr>
              <a:t>PROBLEMS: </a:t>
            </a:r>
          </a:p>
          <a:p>
            <a:pPr marL="514350" indent="-514350" algn="just">
              <a:buAutoNum type="arabicParenR"/>
            </a:pPr>
            <a:r>
              <a:rPr lang="en-US" sz="2800"/>
              <a:t>Calculate the quantities of Lime &amp; Soda required to soften 5000 litres of water containing the following salts: MgCl</a:t>
            </a:r>
            <a:r>
              <a:rPr lang="en-US" sz="2800" baseline="-25000"/>
              <a:t>2</a:t>
            </a:r>
            <a:r>
              <a:rPr lang="en-US" sz="2800"/>
              <a:t> = 15.5 ppm; Ca(HCO</a:t>
            </a:r>
            <a:r>
              <a:rPr lang="en-US" sz="2800" baseline="-25000"/>
              <a:t>3</a:t>
            </a:r>
            <a:r>
              <a:rPr lang="en-US" sz="2800"/>
              <a:t>)</a:t>
            </a:r>
            <a:r>
              <a:rPr lang="en-US" sz="2800" baseline="-25000"/>
              <a:t>2</a:t>
            </a:r>
            <a:r>
              <a:rPr lang="en-US" sz="2800"/>
              <a:t> = 32.5 ppm, CaSO</a:t>
            </a:r>
            <a:r>
              <a:rPr lang="en-US" sz="2800" baseline="-25000"/>
              <a:t>4</a:t>
            </a:r>
            <a:r>
              <a:rPr lang="en-US" sz="2800"/>
              <a:t> = 22.4 ppm; Mg(HCO</a:t>
            </a:r>
            <a:r>
              <a:rPr lang="en-US" sz="2800" baseline="-25000"/>
              <a:t>3</a:t>
            </a:r>
            <a:r>
              <a:rPr lang="en-US" sz="2800"/>
              <a:t>)</a:t>
            </a:r>
            <a:r>
              <a:rPr lang="en-US" sz="2800" baseline="-25000"/>
              <a:t>2</a:t>
            </a:r>
            <a:r>
              <a:rPr lang="en-US" sz="2800"/>
              <a:t> = 14.6 ppm; NaCl = 50 ppm </a:t>
            </a:r>
          </a:p>
          <a:p>
            <a:pPr algn="just"/>
            <a:r>
              <a:rPr lang="en-US" sz="2800" err="1">
                <a:solidFill>
                  <a:srgbClr val="FF0000"/>
                </a:solidFill>
              </a:rPr>
              <a:t>Soln</a:t>
            </a:r>
            <a:r>
              <a:rPr lang="en-US" sz="2800">
                <a:solidFill>
                  <a:srgbClr val="FF0000"/>
                </a:solidFill>
              </a:rPr>
              <a:t>: </a:t>
            </a:r>
            <a:r>
              <a:rPr lang="en-US" sz="2800"/>
              <a:t>Calculation of Calcium Carbonate Equivalents: </a:t>
            </a:r>
          </a:p>
          <a:p>
            <a:pPr algn="just"/>
            <a:endParaRPr lang="en-US" sz="2800"/>
          </a:p>
          <a:p>
            <a:pPr algn="just"/>
            <a:endParaRPr lang="en-US" sz="2800"/>
          </a:p>
        </p:txBody>
      </p:sp>
      <p:graphicFrame>
        <p:nvGraphicFramePr>
          <p:cNvPr id="5" name="Table 4"/>
          <p:cNvGraphicFramePr>
            <a:graphicFrameLocks noGrp="1"/>
          </p:cNvGraphicFramePr>
          <p:nvPr>
            <p:extLst>
              <p:ext uri="{D42A27DB-BD31-4B8C-83A1-F6EECF244321}">
                <p14:modId xmlns:p14="http://schemas.microsoft.com/office/powerpoint/2010/main" val="2258292850"/>
              </p:ext>
            </p:extLst>
          </p:nvPr>
        </p:nvGraphicFramePr>
        <p:xfrm>
          <a:off x="1143000" y="3175000"/>
          <a:ext cx="6934200" cy="2494280"/>
        </p:xfrm>
        <a:graphic>
          <a:graphicData uri="http://schemas.openxmlformats.org/drawingml/2006/table">
            <a:tbl>
              <a:tblPr firstRow="1" bandRow="1">
                <a:tableStyleId>{5C22544A-7EE6-4342-B048-85BDC9FD1C3A}</a:tableStyleId>
              </a:tblPr>
              <a:tblGrid>
                <a:gridCol w="1905000">
                  <a:extLst>
                    <a:ext uri="{9D8B030D-6E8A-4147-A177-3AD203B41FA5}">
                      <a16:colId xmlns="" xmlns:a16="http://schemas.microsoft.com/office/drawing/2014/main" val="20000"/>
                    </a:ext>
                  </a:extLst>
                </a:gridCol>
                <a:gridCol w="914400">
                  <a:extLst>
                    <a:ext uri="{9D8B030D-6E8A-4147-A177-3AD203B41FA5}">
                      <a16:colId xmlns="" xmlns:a16="http://schemas.microsoft.com/office/drawing/2014/main" val="20001"/>
                    </a:ext>
                  </a:extLst>
                </a:gridCol>
                <a:gridCol w="2590800">
                  <a:extLst>
                    <a:ext uri="{9D8B030D-6E8A-4147-A177-3AD203B41FA5}">
                      <a16:colId xmlns="" xmlns:a16="http://schemas.microsoft.com/office/drawing/2014/main" val="20002"/>
                    </a:ext>
                  </a:extLst>
                </a:gridCol>
                <a:gridCol w="1524000">
                  <a:extLst>
                    <a:ext uri="{9D8B030D-6E8A-4147-A177-3AD203B41FA5}">
                      <a16:colId xmlns="" xmlns:a16="http://schemas.microsoft.com/office/drawing/2014/main" val="20003"/>
                    </a:ext>
                  </a:extLst>
                </a:gridCol>
              </a:tblGrid>
              <a:tr h="370840">
                <a:tc>
                  <a:txBody>
                    <a:bodyPr/>
                    <a:lstStyle/>
                    <a:p>
                      <a:r>
                        <a:rPr lang="en-US"/>
                        <a:t>Impurity</a:t>
                      </a:r>
                    </a:p>
                    <a:p>
                      <a:r>
                        <a:rPr lang="en-US"/>
                        <a:t>mg/L</a:t>
                      </a:r>
                    </a:p>
                  </a:txBody>
                  <a:tcPr/>
                </a:tc>
                <a:tc>
                  <a:txBody>
                    <a:bodyPr/>
                    <a:lstStyle/>
                    <a:p>
                      <a:r>
                        <a:rPr lang="en-US"/>
                        <a:t>M. Wt.</a:t>
                      </a:r>
                    </a:p>
                  </a:txBody>
                  <a:tcPr/>
                </a:tc>
                <a:tc>
                  <a:txBody>
                    <a:bodyPr/>
                    <a:lstStyle/>
                    <a:p>
                      <a:r>
                        <a:rPr lang="en-US"/>
                        <a:t>CaCO3 eq.</a:t>
                      </a:r>
                    </a:p>
                  </a:txBody>
                  <a:tcPr/>
                </a:tc>
                <a:tc>
                  <a:txBody>
                    <a:bodyPr/>
                    <a:lstStyle/>
                    <a:p>
                      <a:pPr algn="ctr"/>
                      <a:r>
                        <a:rPr lang="en-US"/>
                        <a:t>Requirement</a:t>
                      </a:r>
                    </a:p>
                  </a:txBody>
                  <a:tcPr/>
                </a:tc>
                <a:extLst>
                  <a:ext uri="{0D108BD9-81ED-4DB2-BD59-A6C34878D82A}">
                    <a16:rowId xmlns="" xmlns:a16="http://schemas.microsoft.com/office/drawing/2014/main" val="10000"/>
                  </a:ext>
                </a:extLst>
              </a:tr>
              <a:tr h="370840">
                <a:tc>
                  <a:txBody>
                    <a:bodyPr/>
                    <a:lstStyle/>
                    <a:p>
                      <a:r>
                        <a:rPr lang="en-US" sz="1800"/>
                        <a:t>MgCl</a:t>
                      </a:r>
                      <a:r>
                        <a:rPr lang="en-US" sz="1800" baseline="-25000"/>
                        <a:t>2</a:t>
                      </a:r>
                      <a:r>
                        <a:rPr lang="en-US" sz="1800"/>
                        <a:t> = 15.5 </a:t>
                      </a:r>
                      <a:endParaRPr lang="en-US"/>
                    </a:p>
                  </a:txBody>
                  <a:tcPr/>
                </a:tc>
                <a:tc>
                  <a:txBody>
                    <a:bodyPr/>
                    <a:lstStyle/>
                    <a:p>
                      <a:r>
                        <a:rPr lang="en-US"/>
                        <a:t>95</a:t>
                      </a:r>
                    </a:p>
                  </a:txBody>
                  <a:tcPr/>
                </a:tc>
                <a:tc>
                  <a:txBody>
                    <a:bodyPr/>
                    <a:lstStyle/>
                    <a:p>
                      <a:r>
                        <a:rPr lang="en-US"/>
                        <a:t>15.5 x 100 ÷ 95= 16.31 </a:t>
                      </a:r>
                    </a:p>
                  </a:txBody>
                  <a:tcPr/>
                </a:tc>
                <a:tc>
                  <a:txBody>
                    <a:bodyPr/>
                    <a:lstStyle/>
                    <a:p>
                      <a:pPr algn="ctr"/>
                      <a:r>
                        <a:rPr lang="en-US"/>
                        <a:t>L + S</a:t>
                      </a:r>
                    </a:p>
                  </a:txBody>
                  <a:tcPr/>
                </a:tc>
                <a:extLst>
                  <a:ext uri="{0D108BD9-81ED-4DB2-BD59-A6C34878D82A}">
                    <a16:rowId xmlns="" xmlns:a16="http://schemas.microsoft.com/office/drawing/2014/main" val="10001"/>
                  </a:ext>
                </a:extLst>
              </a:tr>
              <a:tr h="370840">
                <a:tc>
                  <a:txBody>
                    <a:bodyPr/>
                    <a:lstStyle/>
                    <a:p>
                      <a:r>
                        <a:rPr lang="en-US" sz="1800"/>
                        <a:t>Ca(HCO</a:t>
                      </a:r>
                      <a:r>
                        <a:rPr lang="en-US" sz="1800" baseline="-25000"/>
                        <a:t>3</a:t>
                      </a:r>
                      <a:r>
                        <a:rPr lang="en-US" sz="1800"/>
                        <a:t>)</a:t>
                      </a:r>
                      <a:r>
                        <a:rPr lang="en-US" sz="1800" baseline="-25000"/>
                        <a:t>2</a:t>
                      </a:r>
                      <a:r>
                        <a:rPr lang="en-US" sz="1800"/>
                        <a:t> = 32.5 </a:t>
                      </a:r>
                      <a:endParaRPr lang="en-US"/>
                    </a:p>
                  </a:txBody>
                  <a:tcPr/>
                </a:tc>
                <a:tc>
                  <a:txBody>
                    <a:bodyPr/>
                    <a:lstStyle/>
                    <a:p>
                      <a:r>
                        <a:rPr lang="en-US"/>
                        <a:t>162</a:t>
                      </a:r>
                    </a:p>
                  </a:txBody>
                  <a:tcPr/>
                </a:tc>
                <a:tc>
                  <a:txBody>
                    <a:bodyPr/>
                    <a:lstStyle/>
                    <a:p>
                      <a:r>
                        <a:rPr lang="en-US"/>
                        <a:t>32.5 x 100 ÷ 162= 20.06</a:t>
                      </a:r>
                    </a:p>
                  </a:txBody>
                  <a:tcPr/>
                </a:tc>
                <a:tc>
                  <a:txBody>
                    <a:bodyPr/>
                    <a:lstStyle/>
                    <a:p>
                      <a:pPr algn="ctr"/>
                      <a:r>
                        <a:rPr lang="en-US"/>
                        <a:t>L</a:t>
                      </a:r>
                    </a:p>
                  </a:txBody>
                  <a:tcPr/>
                </a:tc>
                <a:extLst>
                  <a:ext uri="{0D108BD9-81ED-4DB2-BD59-A6C34878D82A}">
                    <a16:rowId xmlns="" xmlns:a16="http://schemas.microsoft.com/office/drawing/2014/main" val="10002"/>
                  </a:ext>
                </a:extLst>
              </a:tr>
              <a:tr h="370840">
                <a:tc>
                  <a:txBody>
                    <a:bodyPr/>
                    <a:lstStyle/>
                    <a:p>
                      <a:r>
                        <a:rPr lang="en-US" sz="1800"/>
                        <a:t>CaSO</a:t>
                      </a:r>
                      <a:r>
                        <a:rPr lang="en-US" sz="1800" baseline="-25000"/>
                        <a:t>4</a:t>
                      </a:r>
                      <a:r>
                        <a:rPr lang="en-US" sz="1800"/>
                        <a:t> = 22.4</a:t>
                      </a:r>
                      <a:endParaRPr lang="en-US"/>
                    </a:p>
                  </a:txBody>
                  <a:tcPr/>
                </a:tc>
                <a:tc>
                  <a:txBody>
                    <a:bodyPr/>
                    <a:lstStyle/>
                    <a:p>
                      <a:r>
                        <a:rPr lang="en-US"/>
                        <a:t>136</a:t>
                      </a:r>
                    </a:p>
                  </a:txBody>
                  <a:tcPr/>
                </a:tc>
                <a:tc>
                  <a:txBody>
                    <a:bodyPr/>
                    <a:lstStyle/>
                    <a:p>
                      <a:r>
                        <a:rPr lang="en-US"/>
                        <a:t>22.4 x 100 ÷ 136= 16.47</a:t>
                      </a:r>
                    </a:p>
                  </a:txBody>
                  <a:tcPr/>
                </a:tc>
                <a:tc>
                  <a:txBody>
                    <a:bodyPr/>
                    <a:lstStyle/>
                    <a:p>
                      <a:pPr algn="ctr"/>
                      <a:r>
                        <a:rPr lang="en-US"/>
                        <a:t>S</a:t>
                      </a:r>
                    </a:p>
                  </a:txBody>
                  <a:tcPr/>
                </a:tc>
                <a:extLst>
                  <a:ext uri="{0D108BD9-81ED-4DB2-BD59-A6C34878D82A}">
                    <a16:rowId xmlns="" xmlns:a16="http://schemas.microsoft.com/office/drawing/2014/main" val="10003"/>
                  </a:ext>
                </a:extLst>
              </a:tr>
              <a:tr h="370840">
                <a:tc>
                  <a:txBody>
                    <a:bodyPr/>
                    <a:lstStyle/>
                    <a:p>
                      <a:r>
                        <a:rPr lang="en-US" sz="1800"/>
                        <a:t>Mg(HCO</a:t>
                      </a:r>
                      <a:r>
                        <a:rPr lang="en-US" sz="1800" baseline="-25000"/>
                        <a:t>3</a:t>
                      </a:r>
                      <a:r>
                        <a:rPr lang="en-US" sz="1800"/>
                        <a:t>)</a:t>
                      </a:r>
                      <a:r>
                        <a:rPr lang="en-US" sz="1800" baseline="-25000"/>
                        <a:t>2</a:t>
                      </a:r>
                      <a:r>
                        <a:rPr lang="en-US" sz="1800"/>
                        <a:t> = 14.6</a:t>
                      </a:r>
                      <a:endParaRPr lang="en-US"/>
                    </a:p>
                  </a:txBody>
                  <a:tcPr/>
                </a:tc>
                <a:tc>
                  <a:txBody>
                    <a:bodyPr/>
                    <a:lstStyle/>
                    <a:p>
                      <a:r>
                        <a:rPr lang="en-US"/>
                        <a:t>146</a:t>
                      </a:r>
                    </a:p>
                  </a:txBody>
                  <a:tcPr/>
                </a:tc>
                <a:tc>
                  <a:txBody>
                    <a:bodyPr/>
                    <a:lstStyle/>
                    <a:p>
                      <a:r>
                        <a:rPr lang="en-US"/>
                        <a:t>14.6 x 100 ÷ 146= 10</a:t>
                      </a:r>
                    </a:p>
                  </a:txBody>
                  <a:tcPr/>
                </a:tc>
                <a:tc>
                  <a:txBody>
                    <a:bodyPr/>
                    <a:lstStyle/>
                    <a:p>
                      <a:pPr algn="ctr"/>
                      <a:r>
                        <a:rPr lang="en-US"/>
                        <a:t>2L</a:t>
                      </a:r>
                    </a:p>
                  </a:txBody>
                  <a:tcPr/>
                </a:tc>
                <a:extLst>
                  <a:ext uri="{0D108BD9-81ED-4DB2-BD59-A6C34878D82A}">
                    <a16:rowId xmlns="" xmlns:a16="http://schemas.microsoft.com/office/drawing/2014/main" val="10004"/>
                  </a:ext>
                </a:extLst>
              </a:tr>
              <a:tr h="370840">
                <a:tc>
                  <a:txBody>
                    <a:bodyPr/>
                    <a:lstStyle/>
                    <a:p>
                      <a:r>
                        <a:rPr lang="en-US" sz="1800"/>
                        <a:t>NaCl = 50 </a:t>
                      </a:r>
                      <a:endParaRPr lang="en-US"/>
                    </a:p>
                  </a:txBody>
                  <a:tcPr/>
                </a:tc>
                <a:tc>
                  <a:txBody>
                    <a:bodyPr/>
                    <a:lstStyle/>
                    <a:p>
                      <a:r>
                        <a:rPr lang="en-US"/>
                        <a:t>-</a:t>
                      </a:r>
                    </a:p>
                  </a:txBody>
                  <a:tcPr/>
                </a:tc>
                <a:tc>
                  <a:txBody>
                    <a:bodyPr/>
                    <a:lstStyle/>
                    <a:p>
                      <a:endParaRPr lang="en-US"/>
                    </a:p>
                  </a:txBody>
                  <a:tcPr/>
                </a:tc>
                <a:tc>
                  <a:txBody>
                    <a:bodyPr/>
                    <a:lstStyle/>
                    <a:p>
                      <a:pPr algn="ctr"/>
                      <a:endParaRPr lang="en-US"/>
                    </a:p>
                  </a:txBody>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284715931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381000"/>
            <a:ext cx="8229600" cy="6124754"/>
          </a:xfrm>
          <a:prstGeom prst="rect">
            <a:avLst/>
          </a:prstGeom>
        </p:spPr>
        <p:txBody>
          <a:bodyPr wrap="square">
            <a:spAutoFit/>
          </a:bodyPr>
          <a:lstStyle/>
          <a:p>
            <a:pPr algn="just"/>
            <a:r>
              <a:rPr lang="en-US" sz="2800" dirty="0" smtClean="0">
                <a:solidFill>
                  <a:srgbClr val="FF0000"/>
                </a:solidFill>
              </a:rPr>
              <a:t>Lime </a:t>
            </a:r>
            <a:r>
              <a:rPr lang="en-US" sz="2800" dirty="0">
                <a:solidFill>
                  <a:srgbClr val="FF0000"/>
                </a:solidFill>
              </a:rPr>
              <a:t>= 74/100 (Temp Ca</a:t>
            </a:r>
            <a:r>
              <a:rPr lang="en-US" sz="2800" baseline="30000" dirty="0">
                <a:solidFill>
                  <a:srgbClr val="FF0000"/>
                </a:solidFill>
              </a:rPr>
              <a:t>2+</a:t>
            </a:r>
            <a:r>
              <a:rPr lang="en-US" sz="2800" dirty="0">
                <a:solidFill>
                  <a:srgbClr val="FF0000"/>
                </a:solidFill>
              </a:rPr>
              <a:t> + 2 x Temp. Mg</a:t>
            </a:r>
            <a:r>
              <a:rPr lang="en-US" sz="2800" baseline="30000" dirty="0">
                <a:solidFill>
                  <a:srgbClr val="FF0000"/>
                </a:solidFill>
              </a:rPr>
              <a:t>2+</a:t>
            </a:r>
            <a:r>
              <a:rPr lang="en-US" sz="2800" dirty="0">
                <a:solidFill>
                  <a:srgbClr val="FF0000"/>
                </a:solidFill>
              </a:rPr>
              <a:t> + Perm. (Mg</a:t>
            </a:r>
            <a:r>
              <a:rPr lang="en-US" sz="2800" baseline="30000" dirty="0">
                <a:solidFill>
                  <a:srgbClr val="FF0000"/>
                </a:solidFill>
              </a:rPr>
              <a:t>+2</a:t>
            </a:r>
            <a:r>
              <a:rPr lang="en-US" sz="2800" dirty="0">
                <a:solidFill>
                  <a:srgbClr val="FF0000"/>
                </a:solidFill>
              </a:rPr>
              <a:t> + Fe</a:t>
            </a:r>
            <a:r>
              <a:rPr lang="en-US" sz="2800" baseline="30000" dirty="0">
                <a:solidFill>
                  <a:srgbClr val="FF0000"/>
                </a:solidFill>
              </a:rPr>
              <a:t>+2</a:t>
            </a:r>
            <a:r>
              <a:rPr lang="en-US" sz="2800" dirty="0">
                <a:solidFill>
                  <a:srgbClr val="FF0000"/>
                </a:solidFill>
              </a:rPr>
              <a:t> + Al</a:t>
            </a:r>
            <a:r>
              <a:rPr lang="en-US" sz="2800" baseline="30000" dirty="0">
                <a:solidFill>
                  <a:srgbClr val="FF0000"/>
                </a:solidFill>
              </a:rPr>
              <a:t>3+</a:t>
            </a:r>
            <a:r>
              <a:rPr lang="en-US" sz="2800" dirty="0">
                <a:solidFill>
                  <a:srgbClr val="FF0000"/>
                </a:solidFill>
              </a:rPr>
              <a:t>) + CO</a:t>
            </a:r>
            <a:r>
              <a:rPr lang="en-US" sz="2800" baseline="-25000" dirty="0">
                <a:solidFill>
                  <a:srgbClr val="FF0000"/>
                </a:solidFill>
              </a:rPr>
              <a:t>2</a:t>
            </a:r>
            <a:r>
              <a:rPr lang="en-US" sz="2800" dirty="0">
                <a:solidFill>
                  <a:srgbClr val="FF0000"/>
                </a:solidFill>
              </a:rPr>
              <a:t> + H</a:t>
            </a:r>
            <a:r>
              <a:rPr lang="en-US" sz="2800" baseline="30000" dirty="0">
                <a:solidFill>
                  <a:srgbClr val="FF0000"/>
                </a:solidFill>
              </a:rPr>
              <a:t>+</a:t>
            </a:r>
            <a:r>
              <a:rPr lang="en-US" sz="2800" dirty="0">
                <a:solidFill>
                  <a:srgbClr val="FF0000"/>
                </a:solidFill>
              </a:rPr>
              <a:t> (HCl/H</a:t>
            </a:r>
            <a:r>
              <a:rPr lang="en-US" sz="2800" baseline="-25000" dirty="0">
                <a:solidFill>
                  <a:srgbClr val="FF0000"/>
                </a:solidFill>
              </a:rPr>
              <a:t>2</a:t>
            </a:r>
            <a:r>
              <a:rPr lang="en-US" sz="2800" dirty="0">
                <a:solidFill>
                  <a:srgbClr val="FF0000"/>
                </a:solidFill>
              </a:rPr>
              <a:t>SO</a:t>
            </a:r>
            <a:r>
              <a:rPr lang="en-US" sz="2800" baseline="-25000" dirty="0">
                <a:solidFill>
                  <a:srgbClr val="FF0000"/>
                </a:solidFill>
              </a:rPr>
              <a:t>4</a:t>
            </a:r>
            <a:r>
              <a:rPr lang="en-US" sz="2800" dirty="0">
                <a:solidFill>
                  <a:srgbClr val="FF0000"/>
                </a:solidFill>
              </a:rPr>
              <a:t> ) + HCO</a:t>
            </a:r>
            <a:r>
              <a:rPr lang="en-US" sz="2800" baseline="-25000" dirty="0">
                <a:solidFill>
                  <a:srgbClr val="FF0000"/>
                </a:solidFill>
              </a:rPr>
              <a:t>3</a:t>
            </a:r>
            <a:r>
              <a:rPr lang="en-US" sz="2800" dirty="0">
                <a:solidFill>
                  <a:srgbClr val="FF0000"/>
                </a:solidFill>
              </a:rPr>
              <a:t> - all in terms of CaCO</a:t>
            </a:r>
            <a:r>
              <a:rPr lang="en-US" sz="2800" baseline="-25000" dirty="0">
                <a:solidFill>
                  <a:srgbClr val="FF0000"/>
                </a:solidFill>
              </a:rPr>
              <a:t>3</a:t>
            </a:r>
            <a:r>
              <a:rPr lang="en-US" sz="2800" dirty="0">
                <a:solidFill>
                  <a:srgbClr val="FF0000"/>
                </a:solidFill>
              </a:rPr>
              <a:t> equivalent</a:t>
            </a:r>
            <a:r>
              <a:rPr lang="en-US" sz="2800" dirty="0" smtClean="0">
                <a:solidFill>
                  <a:srgbClr val="FF0000"/>
                </a:solidFill>
              </a:rPr>
              <a:t>) x (</a:t>
            </a:r>
            <a:r>
              <a:rPr lang="en-US" sz="2800" dirty="0" err="1" smtClean="0">
                <a:solidFill>
                  <a:srgbClr val="FF0000"/>
                </a:solidFill>
              </a:rPr>
              <a:t>Vol</a:t>
            </a:r>
            <a:r>
              <a:rPr lang="en-US" sz="2800" dirty="0" smtClean="0">
                <a:solidFill>
                  <a:srgbClr val="FF0000"/>
                </a:solidFill>
              </a:rPr>
              <a:t> of water/ 1000) x (100/ %P) </a:t>
            </a:r>
            <a:endParaRPr lang="en-US" sz="2800" dirty="0">
              <a:solidFill>
                <a:srgbClr val="FF0000"/>
              </a:solidFill>
            </a:endParaRPr>
          </a:p>
          <a:p>
            <a:pPr algn="just"/>
            <a:endParaRPr lang="en-US" sz="2800" dirty="0" smtClean="0"/>
          </a:p>
          <a:p>
            <a:pPr algn="just"/>
            <a:r>
              <a:rPr lang="en-US" sz="2800" dirty="0" smtClean="0"/>
              <a:t>Lime </a:t>
            </a:r>
            <a:r>
              <a:rPr lang="en-US" sz="2800" dirty="0"/>
              <a:t>required for </a:t>
            </a:r>
            <a:r>
              <a:rPr lang="en-US" sz="2800" dirty="0" err="1"/>
              <a:t>litre</a:t>
            </a:r>
            <a:r>
              <a:rPr lang="en-US" sz="2800" dirty="0"/>
              <a:t> of water: </a:t>
            </a:r>
          </a:p>
          <a:p>
            <a:pPr algn="just"/>
            <a:r>
              <a:rPr lang="en-US" sz="2800" dirty="0"/>
              <a:t>= 74/100 </a:t>
            </a:r>
            <a:r>
              <a:rPr lang="pt-BR" sz="2800" dirty="0"/>
              <a:t>(Ca(HCO</a:t>
            </a:r>
            <a:r>
              <a:rPr lang="pt-BR" sz="2800" baseline="-25000" dirty="0"/>
              <a:t>3</a:t>
            </a:r>
            <a:r>
              <a:rPr lang="pt-BR" sz="2800" dirty="0"/>
              <a:t>)</a:t>
            </a:r>
            <a:r>
              <a:rPr lang="pt-BR" sz="2800" baseline="-25000" dirty="0"/>
              <a:t>2</a:t>
            </a:r>
            <a:r>
              <a:rPr lang="pt-BR" sz="2800" dirty="0"/>
              <a:t> + 2 x Mg(HCO</a:t>
            </a:r>
            <a:r>
              <a:rPr lang="pt-BR" sz="2800" baseline="-25000" dirty="0"/>
              <a:t>3</a:t>
            </a:r>
            <a:r>
              <a:rPr lang="pt-BR" sz="2800" dirty="0"/>
              <a:t>)</a:t>
            </a:r>
            <a:r>
              <a:rPr lang="pt-BR" sz="2800" baseline="-25000" dirty="0"/>
              <a:t>2</a:t>
            </a:r>
            <a:r>
              <a:rPr lang="pt-BR" sz="2800" dirty="0"/>
              <a:t> + MgCl</a:t>
            </a:r>
            <a:r>
              <a:rPr lang="pt-BR" sz="2800" baseline="-25000" dirty="0"/>
              <a:t>2</a:t>
            </a:r>
            <a:r>
              <a:rPr lang="pt-BR" sz="2800" dirty="0"/>
              <a:t>) as CaCO</a:t>
            </a:r>
            <a:r>
              <a:rPr lang="pt-BR" sz="2800" baseline="-25000" dirty="0"/>
              <a:t>3</a:t>
            </a:r>
            <a:r>
              <a:rPr lang="pt-BR" sz="2800" dirty="0"/>
              <a:t> eq. </a:t>
            </a:r>
          </a:p>
          <a:p>
            <a:pPr algn="just"/>
            <a:r>
              <a:rPr lang="en-US" sz="2800" dirty="0"/>
              <a:t>= 74/100 (20.06 + 2x10 + 16.31)</a:t>
            </a:r>
          </a:p>
          <a:p>
            <a:pPr algn="just"/>
            <a:r>
              <a:rPr lang="en-US" sz="2800" dirty="0"/>
              <a:t>= 74/100 x 56.37</a:t>
            </a:r>
          </a:p>
          <a:p>
            <a:pPr algn="just"/>
            <a:r>
              <a:rPr lang="en-US" sz="2800" dirty="0"/>
              <a:t>= 41.71 mg</a:t>
            </a:r>
          </a:p>
          <a:p>
            <a:pPr algn="just"/>
            <a:endParaRPr lang="en-US" sz="2800" dirty="0"/>
          </a:p>
          <a:p>
            <a:pPr algn="just"/>
            <a:r>
              <a:rPr lang="en-US" sz="2800" dirty="0"/>
              <a:t>Lime </a:t>
            </a:r>
            <a:r>
              <a:rPr lang="en-US" sz="2800" dirty="0" err="1"/>
              <a:t>req’d</a:t>
            </a:r>
            <a:r>
              <a:rPr lang="en-US" sz="2800" dirty="0"/>
              <a:t> for 5000 </a:t>
            </a:r>
            <a:r>
              <a:rPr lang="en-US" sz="2800" dirty="0" err="1"/>
              <a:t>litres</a:t>
            </a:r>
            <a:r>
              <a:rPr lang="en-US" sz="2800" dirty="0"/>
              <a:t> of water </a:t>
            </a:r>
          </a:p>
          <a:p>
            <a:pPr algn="just"/>
            <a:r>
              <a:rPr lang="en-US" sz="2800" dirty="0"/>
              <a:t>= 41.71 x 5000 ÷ 1000 = 208.55 g= 0.208 kg</a:t>
            </a:r>
          </a:p>
        </p:txBody>
      </p:sp>
    </p:spTree>
    <p:extLst>
      <p:ext uri="{BB962C8B-B14F-4D97-AF65-F5344CB8AC3E}">
        <p14:creationId xmlns:p14="http://schemas.microsoft.com/office/powerpoint/2010/main" val="76791996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463927"/>
            <a:ext cx="8305800" cy="6001643"/>
          </a:xfrm>
          <a:prstGeom prst="rect">
            <a:avLst/>
          </a:prstGeom>
        </p:spPr>
        <p:txBody>
          <a:bodyPr wrap="square">
            <a:spAutoFit/>
          </a:bodyPr>
          <a:lstStyle/>
          <a:p>
            <a:pPr algn="just"/>
            <a:r>
              <a:rPr lang="en-US" sz="3200" dirty="0" smtClean="0">
                <a:solidFill>
                  <a:srgbClr val="FF0000"/>
                </a:solidFill>
              </a:rPr>
              <a:t>Soda </a:t>
            </a:r>
            <a:r>
              <a:rPr lang="en-US" sz="3200" dirty="0">
                <a:solidFill>
                  <a:srgbClr val="FF0000"/>
                </a:solidFill>
              </a:rPr>
              <a:t>= 106/100 (Perm. (Ca</a:t>
            </a:r>
            <a:r>
              <a:rPr lang="en-US" sz="3200" baseline="30000" dirty="0">
                <a:solidFill>
                  <a:srgbClr val="FF0000"/>
                </a:solidFill>
              </a:rPr>
              <a:t>2+</a:t>
            </a:r>
            <a:r>
              <a:rPr lang="en-US" sz="3200" dirty="0">
                <a:solidFill>
                  <a:srgbClr val="FF0000"/>
                </a:solidFill>
              </a:rPr>
              <a:t> + Mg</a:t>
            </a:r>
            <a:r>
              <a:rPr lang="en-US" sz="3200" baseline="30000" dirty="0">
                <a:solidFill>
                  <a:srgbClr val="FF0000"/>
                </a:solidFill>
              </a:rPr>
              <a:t>2+</a:t>
            </a:r>
            <a:r>
              <a:rPr lang="en-US" sz="3200" dirty="0">
                <a:solidFill>
                  <a:srgbClr val="FF0000"/>
                </a:solidFill>
              </a:rPr>
              <a:t> + Fe</a:t>
            </a:r>
            <a:r>
              <a:rPr lang="en-US" sz="3200" baseline="30000" dirty="0">
                <a:solidFill>
                  <a:srgbClr val="FF0000"/>
                </a:solidFill>
              </a:rPr>
              <a:t>+2</a:t>
            </a:r>
            <a:r>
              <a:rPr lang="en-US" sz="3200" dirty="0">
                <a:solidFill>
                  <a:srgbClr val="FF0000"/>
                </a:solidFill>
              </a:rPr>
              <a:t> + Al</a:t>
            </a:r>
            <a:r>
              <a:rPr lang="en-US" sz="3200" baseline="30000" dirty="0">
                <a:solidFill>
                  <a:srgbClr val="FF0000"/>
                </a:solidFill>
              </a:rPr>
              <a:t>3+</a:t>
            </a:r>
            <a:r>
              <a:rPr lang="en-US" sz="3200" dirty="0">
                <a:solidFill>
                  <a:srgbClr val="FF0000"/>
                </a:solidFill>
              </a:rPr>
              <a:t>) + H</a:t>
            </a:r>
            <a:r>
              <a:rPr lang="en-US" sz="3200" baseline="30000" dirty="0">
                <a:solidFill>
                  <a:srgbClr val="FF0000"/>
                </a:solidFill>
              </a:rPr>
              <a:t>+</a:t>
            </a:r>
            <a:r>
              <a:rPr lang="en-US" sz="3200" dirty="0">
                <a:solidFill>
                  <a:srgbClr val="FF0000"/>
                </a:solidFill>
              </a:rPr>
              <a:t> (HCl/H</a:t>
            </a:r>
            <a:r>
              <a:rPr lang="en-US" sz="3200" baseline="-25000" dirty="0">
                <a:solidFill>
                  <a:srgbClr val="FF0000"/>
                </a:solidFill>
              </a:rPr>
              <a:t>2</a:t>
            </a:r>
            <a:r>
              <a:rPr lang="en-US" sz="3200" dirty="0">
                <a:solidFill>
                  <a:srgbClr val="FF0000"/>
                </a:solidFill>
              </a:rPr>
              <a:t>SO</a:t>
            </a:r>
            <a:r>
              <a:rPr lang="en-US" sz="3200" baseline="-25000" dirty="0">
                <a:solidFill>
                  <a:srgbClr val="FF0000"/>
                </a:solidFill>
              </a:rPr>
              <a:t>4</a:t>
            </a:r>
            <a:r>
              <a:rPr lang="en-US" sz="3200" dirty="0">
                <a:solidFill>
                  <a:srgbClr val="FF0000"/>
                </a:solidFill>
              </a:rPr>
              <a:t>) + HCO</a:t>
            </a:r>
            <a:r>
              <a:rPr lang="en-US" sz="3200" baseline="-25000" dirty="0">
                <a:solidFill>
                  <a:srgbClr val="FF0000"/>
                </a:solidFill>
              </a:rPr>
              <a:t>3</a:t>
            </a:r>
            <a:r>
              <a:rPr lang="en-US" sz="3200" dirty="0">
                <a:solidFill>
                  <a:srgbClr val="FF0000"/>
                </a:solidFill>
              </a:rPr>
              <a:t> - all in terms of CaCO</a:t>
            </a:r>
            <a:r>
              <a:rPr lang="en-US" sz="3200" baseline="-25000" dirty="0">
                <a:solidFill>
                  <a:srgbClr val="FF0000"/>
                </a:solidFill>
              </a:rPr>
              <a:t>3</a:t>
            </a:r>
            <a:r>
              <a:rPr lang="en-US" sz="3200" dirty="0">
                <a:solidFill>
                  <a:srgbClr val="FF0000"/>
                </a:solidFill>
              </a:rPr>
              <a:t> eq</a:t>
            </a:r>
            <a:r>
              <a:rPr lang="en-US" sz="3200" dirty="0" smtClean="0">
                <a:solidFill>
                  <a:srgbClr val="FF0000"/>
                </a:solidFill>
              </a:rPr>
              <a:t>.) </a:t>
            </a:r>
            <a:r>
              <a:rPr lang="en-US" sz="3200" dirty="0">
                <a:solidFill>
                  <a:srgbClr val="FF0000"/>
                </a:solidFill>
              </a:rPr>
              <a:t>x (</a:t>
            </a:r>
            <a:r>
              <a:rPr lang="en-US" sz="3200" dirty="0" err="1">
                <a:solidFill>
                  <a:srgbClr val="FF0000"/>
                </a:solidFill>
              </a:rPr>
              <a:t>Vol</a:t>
            </a:r>
            <a:r>
              <a:rPr lang="en-US" sz="3200" dirty="0">
                <a:solidFill>
                  <a:srgbClr val="FF0000"/>
                </a:solidFill>
              </a:rPr>
              <a:t> of water/ 1000) x (100/ %P) </a:t>
            </a:r>
          </a:p>
          <a:p>
            <a:pPr algn="just"/>
            <a:endParaRPr lang="en-US" sz="3200" dirty="0" smtClean="0"/>
          </a:p>
          <a:p>
            <a:pPr algn="just"/>
            <a:r>
              <a:rPr lang="en-US" sz="3200" dirty="0" smtClean="0"/>
              <a:t>Soda </a:t>
            </a:r>
            <a:r>
              <a:rPr lang="en-US" sz="3200" dirty="0" err="1"/>
              <a:t>req’d</a:t>
            </a:r>
            <a:r>
              <a:rPr lang="en-US" sz="3200" dirty="0"/>
              <a:t> for </a:t>
            </a:r>
            <a:r>
              <a:rPr lang="en-US" sz="3200" dirty="0" err="1"/>
              <a:t>litre</a:t>
            </a:r>
            <a:r>
              <a:rPr lang="en-US" sz="3200" dirty="0"/>
              <a:t> of water </a:t>
            </a:r>
          </a:p>
          <a:p>
            <a:pPr algn="just"/>
            <a:r>
              <a:rPr lang="en-US" sz="3200" dirty="0"/>
              <a:t>= 106/100 [MgCl</a:t>
            </a:r>
            <a:r>
              <a:rPr lang="en-US" sz="3200" baseline="-25000" dirty="0"/>
              <a:t>2</a:t>
            </a:r>
            <a:r>
              <a:rPr lang="en-US" sz="3200" dirty="0"/>
              <a:t> + CaSO</a:t>
            </a:r>
            <a:r>
              <a:rPr lang="en-US" sz="3200" baseline="-25000" dirty="0"/>
              <a:t>4</a:t>
            </a:r>
            <a:r>
              <a:rPr lang="en-US" sz="3200" dirty="0"/>
              <a:t>] as CaCO</a:t>
            </a:r>
            <a:r>
              <a:rPr lang="en-US" sz="3200" baseline="-25000" dirty="0"/>
              <a:t>3</a:t>
            </a:r>
            <a:r>
              <a:rPr lang="en-US" sz="3200" dirty="0"/>
              <a:t> eq.</a:t>
            </a:r>
          </a:p>
          <a:p>
            <a:pPr algn="just"/>
            <a:r>
              <a:rPr lang="en-US" sz="3200" dirty="0"/>
              <a:t>= 106/100 [16.31 + 16.47] </a:t>
            </a:r>
          </a:p>
          <a:p>
            <a:pPr algn="just"/>
            <a:r>
              <a:rPr lang="en-US" sz="3200" dirty="0"/>
              <a:t>= 106/100 [32.78] </a:t>
            </a:r>
          </a:p>
          <a:p>
            <a:pPr algn="just"/>
            <a:r>
              <a:rPr lang="en-US" sz="3200" dirty="0"/>
              <a:t>= 34.74 mg </a:t>
            </a:r>
          </a:p>
          <a:p>
            <a:pPr algn="just"/>
            <a:endParaRPr lang="en-US" sz="3200" dirty="0"/>
          </a:p>
          <a:p>
            <a:pPr algn="just"/>
            <a:r>
              <a:rPr lang="en-US" sz="3200" dirty="0"/>
              <a:t>Soda </a:t>
            </a:r>
            <a:r>
              <a:rPr lang="en-US" sz="3200" dirty="0" err="1"/>
              <a:t>req’d</a:t>
            </a:r>
            <a:r>
              <a:rPr lang="en-US" sz="3200" dirty="0"/>
              <a:t> for 5000 </a:t>
            </a:r>
            <a:r>
              <a:rPr lang="en-US" sz="3200" dirty="0" err="1"/>
              <a:t>litres</a:t>
            </a:r>
            <a:r>
              <a:rPr lang="en-US" sz="3200" dirty="0"/>
              <a:t> of water: </a:t>
            </a:r>
          </a:p>
          <a:p>
            <a:pPr algn="just"/>
            <a:r>
              <a:rPr lang="en-US" sz="3200" dirty="0"/>
              <a:t>= 34.74 x 5000 ÷ 1000 = 173.70 </a:t>
            </a:r>
            <a:r>
              <a:rPr lang="en-US" sz="3200" dirty="0" err="1"/>
              <a:t>gm</a:t>
            </a:r>
            <a:r>
              <a:rPr lang="en-US" sz="3200" dirty="0"/>
              <a:t>= 0.173 kg</a:t>
            </a:r>
          </a:p>
        </p:txBody>
      </p:sp>
    </p:spTree>
    <p:extLst>
      <p:ext uri="{BB962C8B-B14F-4D97-AF65-F5344CB8AC3E}">
        <p14:creationId xmlns:p14="http://schemas.microsoft.com/office/powerpoint/2010/main" val="181180660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457200"/>
            <a:ext cx="8305800" cy="5509200"/>
          </a:xfrm>
          <a:prstGeom prst="rect">
            <a:avLst/>
          </a:prstGeom>
        </p:spPr>
        <p:txBody>
          <a:bodyPr wrap="square">
            <a:spAutoFit/>
          </a:bodyPr>
          <a:lstStyle/>
          <a:p>
            <a:pPr algn="just"/>
            <a:r>
              <a:rPr lang="en-US" sz="3200" b="1"/>
              <a:t>Zeolite or </a:t>
            </a:r>
            <a:r>
              <a:rPr lang="en-US" sz="3200" b="1" err="1"/>
              <a:t>Permutit</a:t>
            </a:r>
            <a:r>
              <a:rPr lang="en-US" sz="3200" b="1"/>
              <a:t> Process:</a:t>
            </a:r>
          </a:p>
          <a:p>
            <a:pPr algn="just"/>
            <a:r>
              <a:rPr lang="en-US" sz="3200"/>
              <a:t>Zeolite is “Hydrated sodium </a:t>
            </a:r>
            <a:r>
              <a:rPr lang="en-US" sz="3200" err="1"/>
              <a:t>alumino</a:t>
            </a:r>
            <a:r>
              <a:rPr lang="en-US" sz="3200"/>
              <a:t> silicate”. Its general formula is: Na</a:t>
            </a:r>
            <a:r>
              <a:rPr lang="en-US" sz="3200" baseline="-25000"/>
              <a:t>2</a:t>
            </a:r>
            <a:r>
              <a:rPr lang="en-US" sz="3200"/>
              <a:t>O.Al</a:t>
            </a:r>
            <a:r>
              <a:rPr lang="en-US" sz="3200" baseline="-25000"/>
              <a:t>2</a:t>
            </a:r>
            <a:r>
              <a:rPr lang="en-US" sz="3200"/>
              <a:t>O</a:t>
            </a:r>
            <a:r>
              <a:rPr lang="en-US" sz="3200" baseline="-25000"/>
              <a:t>3</a:t>
            </a:r>
            <a:r>
              <a:rPr lang="en-US" sz="3200"/>
              <a:t>.xSiO</a:t>
            </a:r>
            <a:r>
              <a:rPr lang="en-US" sz="3200" baseline="-25000"/>
              <a:t>2</a:t>
            </a:r>
            <a:r>
              <a:rPr lang="en-US" sz="3200"/>
              <a:t>.yH</a:t>
            </a:r>
            <a:r>
              <a:rPr lang="en-US" sz="3200" baseline="-25000"/>
              <a:t>2</a:t>
            </a:r>
            <a:r>
              <a:rPr lang="en-US" sz="3200"/>
              <a:t>O; x= 2- 10 y= 2- 6. Eg: </a:t>
            </a:r>
            <a:r>
              <a:rPr lang="en-US" sz="3200" err="1"/>
              <a:t>Natrolite</a:t>
            </a:r>
            <a:r>
              <a:rPr lang="en-US" sz="3200"/>
              <a:t>: Na</a:t>
            </a:r>
            <a:r>
              <a:rPr lang="en-US" sz="3200" baseline="-25000"/>
              <a:t>2</a:t>
            </a:r>
            <a:r>
              <a:rPr lang="en-US" sz="3200"/>
              <a:t>O.Al</a:t>
            </a:r>
            <a:r>
              <a:rPr lang="en-US" sz="3200" baseline="-25000"/>
              <a:t>2</a:t>
            </a:r>
            <a:r>
              <a:rPr lang="en-US" sz="3200"/>
              <a:t>O</a:t>
            </a:r>
            <a:r>
              <a:rPr lang="en-US" sz="3200" baseline="-25000"/>
              <a:t>3</a:t>
            </a:r>
            <a:r>
              <a:rPr lang="en-US" sz="3200"/>
              <a:t>.3SiO</a:t>
            </a:r>
            <a:r>
              <a:rPr lang="en-US" sz="3200" baseline="-25000"/>
              <a:t>2</a:t>
            </a:r>
            <a:r>
              <a:rPr lang="en-US" sz="3200"/>
              <a:t>.2H</a:t>
            </a:r>
            <a:r>
              <a:rPr lang="en-US" sz="3200" baseline="-25000"/>
              <a:t>2</a:t>
            </a:r>
            <a:r>
              <a:rPr lang="en-US" sz="3200"/>
              <a:t>O.</a:t>
            </a:r>
          </a:p>
          <a:p>
            <a:pPr algn="just"/>
            <a:r>
              <a:rPr lang="en-US" sz="3200"/>
              <a:t>Natural zeolites are generally non-porous.</a:t>
            </a:r>
          </a:p>
          <a:p>
            <a:pPr algn="just"/>
            <a:endParaRPr lang="en-US" sz="3200"/>
          </a:p>
          <a:p>
            <a:pPr algn="just"/>
            <a:r>
              <a:rPr lang="en-US" sz="3200"/>
              <a:t>The artificial zeolite is called </a:t>
            </a:r>
            <a:r>
              <a:rPr lang="en-US" sz="3200" err="1">
                <a:solidFill>
                  <a:srgbClr val="FF0000"/>
                </a:solidFill>
              </a:rPr>
              <a:t>Permutit</a:t>
            </a:r>
            <a:r>
              <a:rPr lang="en-US" sz="3200"/>
              <a:t>. These are prepared by heating together with chain clay, feldspar and soda ash. These are porous and have greater softening capacity than natural zeolite.</a:t>
            </a:r>
          </a:p>
        </p:txBody>
      </p:sp>
    </p:spTree>
    <p:extLst>
      <p:ext uri="{BB962C8B-B14F-4D97-AF65-F5344CB8AC3E}">
        <p14:creationId xmlns:p14="http://schemas.microsoft.com/office/powerpoint/2010/main" val="129428736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45817"/>
            <a:ext cx="8458200" cy="6001643"/>
          </a:xfrm>
          <a:prstGeom prst="rect">
            <a:avLst/>
          </a:prstGeom>
        </p:spPr>
        <p:txBody>
          <a:bodyPr wrap="square">
            <a:spAutoFit/>
          </a:bodyPr>
          <a:lstStyle/>
          <a:p>
            <a:pPr algn="just"/>
            <a:r>
              <a:rPr lang="en-US" sz="3200" b="1"/>
              <a:t>Working:</a:t>
            </a:r>
          </a:p>
          <a:p>
            <a:pPr algn="just"/>
            <a:r>
              <a:rPr lang="en-US" sz="3200"/>
              <a:t>They exchange Na</a:t>
            </a:r>
            <a:r>
              <a:rPr lang="en-US" sz="3200" baseline="30000"/>
              <a:t>+</a:t>
            </a:r>
            <a:r>
              <a:rPr lang="en-US" sz="3200"/>
              <a:t> ions with the hardness, producing ions (Ca</a:t>
            </a:r>
            <a:r>
              <a:rPr lang="en-US" sz="3200" baseline="30000"/>
              <a:t>2+</a:t>
            </a:r>
            <a:r>
              <a:rPr lang="en-US" sz="3200"/>
              <a:t>, Mg</a:t>
            </a:r>
            <a:r>
              <a:rPr lang="en-US" sz="3200" baseline="30000"/>
              <a:t>2+</a:t>
            </a:r>
            <a:r>
              <a:rPr lang="en-US" sz="3200"/>
              <a:t>, etc.) in water.</a:t>
            </a:r>
          </a:p>
          <a:p>
            <a:pPr algn="just"/>
            <a:r>
              <a:rPr lang="en-US" sz="3200"/>
              <a:t>Sodium Zeolite is denoted as </a:t>
            </a:r>
            <a:r>
              <a:rPr lang="en-US" sz="3200">
                <a:solidFill>
                  <a:srgbClr val="FF0000"/>
                </a:solidFill>
              </a:rPr>
              <a:t>Na</a:t>
            </a:r>
            <a:r>
              <a:rPr lang="en-US" sz="3200" baseline="-25000">
                <a:solidFill>
                  <a:srgbClr val="FF0000"/>
                </a:solidFill>
              </a:rPr>
              <a:t>2</a:t>
            </a:r>
            <a:r>
              <a:rPr lang="en-US" sz="3200">
                <a:solidFill>
                  <a:srgbClr val="FF0000"/>
                </a:solidFill>
              </a:rPr>
              <a:t>Ze</a:t>
            </a:r>
            <a:r>
              <a:rPr lang="en-US" sz="3200"/>
              <a:t>.</a:t>
            </a:r>
          </a:p>
          <a:p>
            <a:pPr algn="just"/>
            <a:r>
              <a:rPr lang="en-US" sz="3200">
                <a:solidFill>
                  <a:srgbClr val="FF0000"/>
                </a:solidFill>
              </a:rPr>
              <a:t>PROCESS:</a:t>
            </a:r>
            <a:r>
              <a:rPr lang="en-US" sz="3200"/>
              <a:t> In this process hard water is passed through a bed of zeolite at ordinary temperature. The hard water percolates (filtered), Ca</a:t>
            </a:r>
            <a:r>
              <a:rPr lang="en-US" sz="3200" baseline="30000"/>
              <a:t>+2</a:t>
            </a:r>
            <a:r>
              <a:rPr lang="en-US" sz="3200"/>
              <a:t>, Mg</a:t>
            </a:r>
            <a:r>
              <a:rPr lang="en-US" sz="3200" baseline="30000"/>
              <a:t>2+</a:t>
            </a:r>
            <a:r>
              <a:rPr lang="en-US" sz="3200"/>
              <a:t> present in hard water are exchanged with Na</a:t>
            </a:r>
            <a:r>
              <a:rPr lang="en-US" sz="3200" baseline="30000"/>
              <a:t>+</a:t>
            </a:r>
            <a:r>
              <a:rPr lang="en-US" sz="3200"/>
              <a:t> ions. The following reactions taking place: </a:t>
            </a:r>
          </a:p>
          <a:p>
            <a:pPr algn="just"/>
            <a:r>
              <a:rPr lang="en-US" sz="3200"/>
              <a:t>MgCl</a:t>
            </a:r>
            <a:r>
              <a:rPr lang="en-US" sz="3200" baseline="-25000"/>
              <a:t>2</a:t>
            </a:r>
            <a:r>
              <a:rPr lang="en-US" sz="3200"/>
              <a:t> + Na</a:t>
            </a:r>
            <a:r>
              <a:rPr lang="en-US" sz="3200" baseline="-25000"/>
              <a:t>2</a:t>
            </a:r>
            <a:r>
              <a:rPr lang="en-US" sz="3200"/>
              <a:t>Ze </a:t>
            </a:r>
            <a:r>
              <a:rPr lang="en-US" sz="3200">
                <a:sym typeface="Wingdings" pitchFamily="2" charset="2"/>
              </a:rPr>
              <a:t> </a:t>
            </a:r>
            <a:r>
              <a:rPr lang="en-US" sz="3200" err="1"/>
              <a:t>MgZe</a:t>
            </a:r>
            <a:r>
              <a:rPr lang="en-US" sz="3200"/>
              <a:t> + 2NaCl </a:t>
            </a:r>
          </a:p>
          <a:p>
            <a:pPr algn="just"/>
            <a:r>
              <a:rPr lang="en-US" sz="3200"/>
              <a:t>MgSO</a:t>
            </a:r>
            <a:r>
              <a:rPr lang="en-US" sz="3200" baseline="-25000"/>
              <a:t>4</a:t>
            </a:r>
            <a:r>
              <a:rPr lang="en-US" sz="3200"/>
              <a:t> + Na</a:t>
            </a:r>
            <a:r>
              <a:rPr lang="en-US" sz="3200" baseline="-25000"/>
              <a:t>2</a:t>
            </a:r>
            <a:r>
              <a:rPr lang="en-US" sz="3200"/>
              <a:t>Ze </a:t>
            </a:r>
            <a:r>
              <a:rPr lang="en-US" sz="3200">
                <a:sym typeface="Wingdings" pitchFamily="2" charset="2"/>
              </a:rPr>
              <a:t> </a:t>
            </a:r>
            <a:r>
              <a:rPr lang="en-US" sz="3200" err="1">
                <a:sym typeface="Wingdings" pitchFamily="2" charset="2"/>
              </a:rPr>
              <a:t>M</a:t>
            </a:r>
            <a:r>
              <a:rPr lang="en-US" sz="3200" err="1"/>
              <a:t>gZe</a:t>
            </a:r>
            <a:r>
              <a:rPr lang="en-US" sz="3200"/>
              <a:t> + Na</a:t>
            </a:r>
            <a:r>
              <a:rPr lang="en-US" sz="3200" baseline="-25000"/>
              <a:t>2</a:t>
            </a:r>
            <a:r>
              <a:rPr lang="en-US" sz="3200"/>
              <a:t>SO</a:t>
            </a:r>
            <a:r>
              <a:rPr lang="en-US" sz="3200" baseline="-25000"/>
              <a:t>4</a:t>
            </a:r>
            <a:r>
              <a:rPr lang="en-US" sz="3200"/>
              <a:t> </a:t>
            </a:r>
          </a:p>
          <a:p>
            <a:pPr algn="just"/>
            <a:r>
              <a:rPr lang="en-US" sz="3200"/>
              <a:t>CaCl</a:t>
            </a:r>
            <a:r>
              <a:rPr lang="en-US" sz="3200" baseline="-25000"/>
              <a:t>2</a:t>
            </a:r>
            <a:r>
              <a:rPr lang="en-US" sz="3200"/>
              <a:t> + Na</a:t>
            </a:r>
            <a:r>
              <a:rPr lang="en-US" sz="3200" baseline="-25000"/>
              <a:t>2</a:t>
            </a:r>
            <a:r>
              <a:rPr lang="en-US" sz="3200"/>
              <a:t>Ze </a:t>
            </a:r>
            <a:r>
              <a:rPr lang="en-US" sz="3200">
                <a:sym typeface="Wingdings" pitchFamily="2" charset="2"/>
              </a:rPr>
              <a:t> </a:t>
            </a:r>
            <a:r>
              <a:rPr lang="en-US" sz="3200" err="1"/>
              <a:t>CaZe</a:t>
            </a:r>
            <a:r>
              <a:rPr lang="en-US" sz="3200"/>
              <a:t> + 2NaCl</a:t>
            </a:r>
          </a:p>
        </p:txBody>
      </p:sp>
    </p:spTree>
    <p:extLst>
      <p:ext uri="{BB962C8B-B14F-4D97-AF65-F5344CB8AC3E}">
        <p14:creationId xmlns:p14="http://schemas.microsoft.com/office/powerpoint/2010/main" val="90740025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04800"/>
            <a:ext cx="8229600" cy="6494085"/>
          </a:xfrm>
          <a:prstGeom prst="rect">
            <a:avLst/>
          </a:prstGeom>
        </p:spPr>
        <p:txBody>
          <a:bodyPr wrap="square">
            <a:spAutoFit/>
          </a:bodyPr>
          <a:lstStyle/>
          <a:p>
            <a:pPr algn="just"/>
            <a:r>
              <a:rPr lang="en-US" sz="3200"/>
              <a:t>CaSO</a:t>
            </a:r>
            <a:r>
              <a:rPr lang="en-US" sz="3200" baseline="-25000"/>
              <a:t>4</a:t>
            </a:r>
            <a:r>
              <a:rPr lang="en-US" sz="3200"/>
              <a:t> + Na</a:t>
            </a:r>
            <a:r>
              <a:rPr lang="en-US" sz="3200" baseline="-25000"/>
              <a:t>2</a:t>
            </a:r>
            <a:r>
              <a:rPr lang="en-US" sz="3200"/>
              <a:t>Ze </a:t>
            </a:r>
            <a:r>
              <a:rPr lang="en-US" sz="3200">
                <a:sym typeface="Wingdings" pitchFamily="2" charset="2"/>
              </a:rPr>
              <a:t> </a:t>
            </a:r>
            <a:r>
              <a:rPr lang="en-US" sz="3200" err="1"/>
              <a:t>CaZe</a:t>
            </a:r>
            <a:r>
              <a:rPr lang="en-US" sz="3200"/>
              <a:t> + Na</a:t>
            </a:r>
            <a:r>
              <a:rPr lang="en-US" sz="3200" baseline="-25000"/>
              <a:t>2</a:t>
            </a:r>
            <a:r>
              <a:rPr lang="en-US" sz="3200"/>
              <a:t>SO</a:t>
            </a:r>
            <a:r>
              <a:rPr lang="en-US" sz="3200" baseline="-25000"/>
              <a:t>4</a:t>
            </a:r>
            <a:r>
              <a:rPr lang="en-US" sz="3200"/>
              <a:t> </a:t>
            </a:r>
          </a:p>
          <a:p>
            <a:pPr algn="just"/>
            <a:r>
              <a:rPr lang="en-US" sz="3200"/>
              <a:t>Mg(HCO</a:t>
            </a:r>
            <a:r>
              <a:rPr lang="en-US" sz="3200" baseline="-25000"/>
              <a:t>3</a:t>
            </a:r>
            <a:r>
              <a:rPr lang="en-US" sz="3200"/>
              <a:t>)</a:t>
            </a:r>
            <a:r>
              <a:rPr lang="en-US" sz="3200" baseline="-25000"/>
              <a:t>2</a:t>
            </a:r>
            <a:r>
              <a:rPr lang="en-US" sz="3200"/>
              <a:t> + Na</a:t>
            </a:r>
            <a:r>
              <a:rPr lang="en-US" sz="3200" baseline="-25000"/>
              <a:t>2</a:t>
            </a:r>
            <a:r>
              <a:rPr lang="en-US" sz="3200"/>
              <a:t>Ze </a:t>
            </a:r>
            <a:r>
              <a:rPr lang="en-US" sz="3200">
                <a:sym typeface="Wingdings" pitchFamily="2" charset="2"/>
              </a:rPr>
              <a:t> </a:t>
            </a:r>
            <a:r>
              <a:rPr lang="en-US" sz="3200" err="1"/>
              <a:t>MgZe</a:t>
            </a:r>
            <a:r>
              <a:rPr lang="en-US" sz="3200"/>
              <a:t> + 2NaHCO</a:t>
            </a:r>
            <a:r>
              <a:rPr lang="en-US" sz="3200" baseline="-25000"/>
              <a:t>3</a:t>
            </a:r>
            <a:r>
              <a:rPr lang="en-US" sz="3200"/>
              <a:t> </a:t>
            </a:r>
          </a:p>
          <a:p>
            <a:pPr algn="just"/>
            <a:r>
              <a:rPr lang="en-US" sz="3200"/>
              <a:t>Ca(HCO</a:t>
            </a:r>
            <a:r>
              <a:rPr lang="en-US" sz="3200" baseline="-25000"/>
              <a:t>3</a:t>
            </a:r>
            <a:r>
              <a:rPr lang="en-US" sz="3200"/>
              <a:t>)2 + Na</a:t>
            </a:r>
            <a:r>
              <a:rPr lang="en-US" sz="3200" baseline="-25000"/>
              <a:t>2</a:t>
            </a:r>
            <a:r>
              <a:rPr lang="en-US" sz="3200"/>
              <a:t>Ze </a:t>
            </a:r>
            <a:r>
              <a:rPr lang="en-US" sz="3200">
                <a:sym typeface="Wingdings" pitchFamily="2" charset="2"/>
              </a:rPr>
              <a:t></a:t>
            </a:r>
            <a:r>
              <a:rPr lang="en-US" sz="3200"/>
              <a:t> </a:t>
            </a:r>
            <a:r>
              <a:rPr lang="en-US" sz="3200" err="1"/>
              <a:t>CaZe</a:t>
            </a:r>
            <a:r>
              <a:rPr lang="en-US" sz="3200"/>
              <a:t> + 2NaHCO</a:t>
            </a:r>
            <a:r>
              <a:rPr lang="en-US" sz="3200" baseline="-25000"/>
              <a:t>3</a:t>
            </a:r>
          </a:p>
          <a:p>
            <a:pPr algn="just"/>
            <a:endParaRPr lang="en-US" sz="3200"/>
          </a:p>
          <a:p>
            <a:pPr algn="just"/>
            <a:r>
              <a:rPr lang="en-US" sz="3200">
                <a:solidFill>
                  <a:srgbClr val="FF0000"/>
                </a:solidFill>
              </a:rPr>
              <a:t>Regeneration Of Zeolite:</a:t>
            </a:r>
            <a:r>
              <a:rPr lang="en-US" sz="3200"/>
              <a:t> On continuous passing of hard water through sodium zeolite bed it is converted to calcium and magnesium zeolite which is known as ‘Exhausted Bed’. Hence, it must be regenerated. This can be done by washing zeolite bed with </a:t>
            </a:r>
            <a:r>
              <a:rPr lang="en-US" sz="3200">
                <a:solidFill>
                  <a:srgbClr val="FF0000"/>
                </a:solidFill>
              </a:rPr>
              <a:t>10% sodium chloride </a:t>
            </a:r>
            <a:r>
              <a:rPr lang="en-US" sz="3200"/>
              <a:t>solution. </a:t>
            </a:r>
          </a:p>
          <a:p>
            <a:pPr algn="just"/>
            <a:r>
              <a:rPr lang="en-US" sz="3200" err="1"/>
              <a:t>CaZe</a:t>
            </a:r>
            <a:r>
              <a:rPr lang="en-US" sz="3200"/>
              <a:t> + 2NaCl </a:t>
            </a:r>
            <a:r>
              <a:rPr lang="en-US" sz="3200">
                <a:sym typeface="Wingdings" pitchFamily="2" charset="2"/>
              </a:rPr>
              <a:t></a:t>
            </a:r>
            <a:r>
              <a:rPr lang="en-US" sz="3200"/>
              <a:t> </a:t>
            </a:r>
            <a:r>
              <a:rPr lang="en-US" sz="3200">
                <a:solidFill>
                  <a:srgbClr val="FF0000"/>
                </a:solidFill>
              </a:rPr>
              <a:t>Na</a:t>
            </a:r>
            <a:r>
              <a:rPr lang="en-US" sz="3200" baseline="-25000">
                <a:solidFill>
                  <a:srgbClr val="FF0000"/>
                </a:solidFill>
              </a:rPr>
              <a:t>2</a:t>
            </a:r>
            <a:r>
              <a:rPr lang="en-US" sz="3200">
                <a:solidFill>
                  <a:srgbClr val="FF0000"/>
                </a:solidFill>
              </a:rPr>
              <a:t>Z</a:t>
            </a:r>
            <a:r>
              <a:rPr lang="en-US" sz="3200"/>
              <a:t>e + CaCl</a:t>
            </a:r>
            <a:r>
              <a:rPr lang="en-US" sz="3200" baseline="-25000"/>
              <a:t>2</a:t>
            </a:r>
            <a:r>
              <a:rPr lang="en-US" sz="3200"/>
              <a:t> </a:t>
            </a:r>
          </a:p>
          <a:p>
            <a:pPr algn="just"/>
            <a:r>
              <a:rPr lang="en-US" sz="3200" err="1"/>
              <a:t>MgZe</a:t>
            </a:r>
            <a:r>
              <a:rPr lang="en-US" sz="3200"/>
              <a:t> + 2NaCl </a:t>
            </a:r>
            <a:r>
              <a:rPr lang="en-US" sz="3200">
                <a:sym typeface="Wingdings" pitchFamily="2" charset="2"/>
              </a:rPr>
              <a:t></a:t>
            </a:r>
            <a:r>
              <a:rPr lang="en-US" sz="3200"/>
              <a:t> </a:t>
            </a:r>
            <a:r>
              <a:rPr lang="en-US" sz="3200">
                <a:solidFill>
                  <a:srgbClr val="FF0000"/>
                </a:solidFill>
              </a:rPr>
              <a:t>Na</a:t>
            </a:r>
            <a:r>
              <a:rPr lang="en-US" sz="3200" baseline="-25000">
                <a:solidFill>
                  <a:srgbClr val="FF0000"/>
                </a:solidFill>
              </a:rPr>
              <a:t>2</a:t>
            </a:r>
            <a:r>
              <a:rPr lang="en-US" sz="3200">
                <a:solidFill>
                  <a:srgbClr val="FF0000"/>
                </a:solidFill>
              </a:rPr>
              <a:t>Ze</a:t>
            </a:r>
            <a:r>
              <a:rPr lang="en-US" sz="3200"/>
              <a:t> + MgCl</a:t>
            </a:r>
            <a:r>
              <a:rPr lang="en-US" sz="3200" baseline="-25000"/>
              <a:t>2</a:t>
            </a:r>
            <a:r>
              <a:rPr lang="en-US" sz="3200"/>
              <a:t> </a:t>
            </a:r>
          </a:p>
        </p:txBody>
      </p:sp>
    </p:spTree>
    <p:extLst>
      <p:ext uri="{BB962C8B-B14F-4D97-AF65-F5344CB8AC3E}">
        <p14:creationId xmlns:p14="http://schemas.microsoft.com/office/powerpoint/2010/main" val="56167224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762000"/>
            <a:ext cx="6400800" cy="5286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405013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533400"/>
            <a:ext cx="8001000" cy="5632311"/>
          </a:xfrm>
          <a:prstGeom prst="rect">
            <a:avLst/>
          </a:prstGeom>
        </p:spPr>
        <p:txBody>
          <a:bodyPr wrap="square">
            <a:spAutoFit/>
          </a:bodyPr>
          <a:lstStyle/>
          <a:p>
            <a:pPr algn="just"/>
            <a:r>
              <a:rPr lang="en-US" sz="2000">
                <a:solidFill>
                  <a:srgbClr val="FF0000"/>
                </a:solidFill>
              </a:rPr>
              <a:t>ADVANTAGES:</a:t>
            </a:r>
          </a:p>
          <a:p>
            <a:pPr marL="514350" indent="-514350" algn="just">
              <a:buAutoNum type="arabicParenR"/>
            </a:pPr>
            <a:r>
              <a:rPr lang="en-US" sz="2000"/>
              <a:t>The equipment is small and easy to handle.</a:t>
            </a:r>
          </a:p>
          <a:p>
            <a:pPr marL="514350" indent="-514350" algn="just">
              <a:buAutoNum type="arabicParenR"/>
            </a:pPr>
            <a:r>
              <a:rPr lang="en-US" sz="2000"/>
              <a:t>It requires less time for softening.</a:t>
            </a:r>
          </a:p>
          <a:p>
            <a:pPr marL="514350" indent="-514350" algn="just">
              <a:buAutoNum type="arabicParenR"/>
            </a:pPr>
            <a:r>
              <a:rPr lang="en-US" sz="2000"/>
              <a:t>Water obtained from this process contains a residual hardness </a:t>
            </a:r>
            <a:r>
              <a:rPr lang="en-US" sz="2000" err="1"/>
              <a:t>upto</a:t>
            </a:r>
            <a:r>
              <a:rPr lang="en-US" sz="2000"/>
              <a:t> </a:t>
            </a:r>
            <a:r>
              <a:rPr lang="en-US" sz="2000">
                <a:solidFill>
                  <a:srgbClr val="FF0000"/>
                </a:solidFill>
              </a:rPr>
              <a:t>10 ppm</a:t>
            </a:r>
            <a:r>
              <a:rPr lang="en-US" sz="2000"/>
              <a:t>.</a:t>
            </a:r>
          </a:p>
          <a:p>
            <a:pPr marL="514350" indent="-514350" algn="just">
              <a:buAutoNum type="arabicParenR"/>
            </a:pPr>
            <a:r>
              <a:rPr lang="en-US" sz="2000"/>
              <a:t>Easy to regenerate.</a:t>
            </a:r>
          </a:p>
          <a:p>
            <a:pPr marL="514350" indent="-514350" algn="just">
              <a:buAutoNum type="arabicParenR"/>
            </a:pPr>
            <a:r>
              <a:rPr lang="en-US" sz="2000"/>
              <a:t>No sludge is formed in this process.</a:t>
            </a:r>
          </a:p>
          <a:p>
            <a:pPr algn="just"/>
            <a:endParaRPr lang="en-US" sz="2000"/>
          </a:p>
          <a:p>
            <a:pPr algn="just"/>
            <a:r>
              <a:rPr lang="en-US" sz="2000">
                <a:solidFill>
                  <a:srgbClr val="FF0000"/>
                </a:solidFill>
              </a:rPr>
              <a:t>DISADVANTAGES:</a:t>
            </a:r>
            <a:r>
              <a:rPr lang="en-US" sz="2000"/>
              <a:t> </a:t>
            </a:r>
          </a:p>
          <a:p>
            <a:pPr marL="457200" indent="-457200" algn="just">
              <a:buAutoNum type="arabicParenR"/>
            </a:pPr>
            <a:r>
              <a:rPr lang="en-US" sz="2000"/>
              <a:t>Highly turbid water cannot be treated by this process.</a:t>
            </a:r>
          </a:p>
          <a:p>
            <a:pPr marL="457200" indent="-457200" algn="just">
              <a:buAutoNum type="arabicParenR"/>
            </a:pPr>
            <a:r>
              <a:rPr lang="en-US" sz="2000"/>
              <a:t>The process exchanges only Ca</a:t>
            </a:r>
            <a:r>
              <a:rPr lang="en-US" sz="2000" baseline="30000"/>
              <a:t>+2</a:t>
            </a:r>
            <a:r>
              <a:rPr lang="en-US" sz="2000"/>
              <a:t> &amp; Mg</a:t>
            </a:r>
            <a:r>
              <a:rPr lang="en-US" sz="2000" baseline="30000"/>
              <a:t>2+</a:t>
            </a:r>
            <a:r>
              <a:rPr lang="en-US" sz="2000"/>
              <a:t> ions by sodium ions and hence the softened water contains more sodium salts.</a:t>
            </a:r>
          </a:p>
          <a:p>
            <a:pPr marL="457200" indent="-457200" algn="just">
              <a:buAutoNum type="arabicParenR"/>
            </a:pPr>
            <a:r>
              <a:rPr lang="en-US" sz="2000"/>
              <a:t>All the acidic ions like HCO3</a:t>
            </a:r>
            <a:r>
              <a:rPr lang="en-US" sz="2000" baseline="30000"/>
              <a:t>-</a:t>
            </a:r>
            <a:r>
              <a:rPr lang="en-US" sz="2000"/>
              <a:t> , CO3</a:t>
            </a:r>
            <a:r>
              <a:rPr lang="en-US" sz="2000" baseline="30000"/>
              <a:t>2-</a:t>
            </a:r>
            <a:r>
              <a:rPr lang="en-US" sz="2000"/>
              <a:t>, etc. are not removed by this process. </a:t>
            </a:r>
          </a:p>
          <a:p>
            <a:pPr marL="457200" indent="-457200" algn="just">
              <a:buAutoNum type="arabicParenR"/>
            </a:pPr>
            <a:r>
              <a:rPr lang="en-US" sz="2000"/>
              <a:t>Sodium bicarbonate decomposes in the boiler releasing CO</a:t>
            </a:r>
            <a:r>
              <a:rPr lang="en-US" sz="2000" baseline="-25000"/>
              <a:t>2</a:t>
            </a:r>
            <a:r>
              <a:rPr lang="en-US" sz="2000"/>
              <a:t> which leads to corrosion. </a:t>
            </a:r>
          </a:p>
          <a:p>
            <a:pPr marL="457200" indent="-457200" algn="just">
              <a:buAutoNum type="arabicParenR"/>
            </a:pPr>
            <a:r>
              <a:rPr lang="en-US" sz="2000"/>
              <a:t>While Na</a:t>
            </a:r>
            <a:r>
              <a:rPr lang="en-US" sz="2000" baseline="-25000"/>
              <a:t>2</a:t>
            </a:r>
            <a:r>
              <a:rPr lang="en-US" sz="2000"/>
              <a:t>CO</a:t>
            </a:r>
            <a:r>
              <a:rPr lang="en-US" sz="2000" baseline="-25000"/>
              <a:t>3</a:t>
            </a:r>
            <a:r>
              <a:rPr lang="en-US" sz="2000"/>
              <a:t> is </a:t>
            </a:r>
            <a:r>
              <a:rPr lang="en-US" sz="2000" err="1"/>
              <a:t>hydrolysed</a:t>
            </a:r>
            <a:r>
              <a:rPr lang="en-US" sz="2000"/>
              <a:t> to </a:t>
            </a:r>
            <a:r>
              <a:rPr lang="en-US" sz="2000" err="1"/>
              <a:t>NaOH</a:t>
            </a:r>
            <a:r>
              <a:rPr lang="en-US" sz="2000"/>
              <a:t> which creates caustic embrittlement of boiler.</a:t>
            </a:r>
          </a:p>
        </p:txBody>
      </p:sp>
    </p:spTree>
    <p:extLst>
      <p:ext uri="{BB962C8B-B14F-4D97-AF65-F5344CB8AC3E}">
        <p14:creationId xmlns:p14="http://schemas.microsoft.com/office/powerpoint/2010/main" val="375339192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1" y="685800"/>
            <a:ext cx="8458200" cy="4893647"/>
          </a:xfrm>
          <a:prstGeom prst="rect">
            <a:avLst/>
          </a:prstGeom>
          <a:noFill/>
        </p:spPr>
        <p:txBody>
          <a:bodyPr wrap="square" rtlCol="0">
            <a:spAutoFit/>
          </a:bodyPr>
          <a:lstStyle/>
          <a:p>
            <a:pPr algn="just"/>
            <a:r>
              <a:rPr lang="en-US" sz="2400" b="1"/>
              <a:t>Problem-1:</a:t>
            </a:r>
          </a:p>
          <a:p>
            <a:pPr algn="just"/>
            <a:r>
              <a:rPr lang="en-US" sz="2400"/>
              <a:t>The hardness of 10,000 Lit of hard water was completely removed by passing it through a zeolite </a:t>
            </a:r>
            <a:r>
              <a:rPr lang="en-US" sz="2400" err="1"/>
              <a:t>softner</a:t>
            </a:r>
            <a:r>
              <a:rPr lang="en-US" sz="2400"/>
              <a:t>. The zeolite </a:t>
            </a:r>
            <a:r>
              <a:rPr lang="en-US" sz="2400" err="1"/>
              <a:t>softner</a:t>
            </a:r>
            <a:r>
              <a:rPr lang="en-US" sz="2400"/>
              <a:t> required 5000Lit of NaCl solution containing 1170mg/Lit. Determine the hardness of water sample.</a:t>
            </a:r>
          </a:p>
          <a:p>
            <a:pPr algn="just"/>
            <a:r>
              <a:rPr lang="en-US" sz="2400">
                <a:solidFill>
                  <a:srgbClr val="FF0000"/>
                </a:solidFill>
              </a:rPr>
              <a:t>Solution:</a:t>
            </a:r>
            <a:r>
              <a:rPr lang="en-US" sz="2400"/>
              <a:t> 5000L of NaCl solution= 5000 x 1170mg/Lit</a:t>
            </a:r>
          </a:p>
          <a:p>
            <a:pPr algn="just"/>
            <a:r>
              <a:rPr lang="en-US" sz="2400"/>
              <a:t>                                                   = 5850000mg</a:t>
            </a:r>
          </a:p>
          <a:p>
            <a:pPr algn="just"/>
            <a:r>
              <a:rPr lang="en-US" sz="2400"/>
              <a:t>                                             = 5850000 x </a:t>
            </a:r>
            <a:r>
              <a:rPr lang="en-US" sz="2400" u="sng"/>
              <a:t>50  </a:t>
            </a:r>
            <a:r>
              <a:rPr lang="en-US" sz="2400"/>
              <a:t>  mg CaCO</a:t>
            </a:r>
            <a:r>
              <a:rPr lang="en-US" sz="2400" baseline="-25000"/>
              <a:t>3</a:t>
            </a:r>
            <a:r>
              <a:rPr lang="en-US" sz="2400"/>
              <a:t> eq.</a:t>
            </a:r>
          </a:p>
          <a:p>
            <a:pPr algn="just"/>
            <a:r>
              <a:rPr lang="en-US" sz="2400"/>
              <a:t>                                                                   58.5</a:t>
            </a:r>
          </a:p>
          <a:p>
            <a:pPr algn="just"/>
            <a:r>
              <a:rPr lang="en-US" sz="2400"/>
              <a:t>                                             = 5000000mg</a:t>
            </a:r>
          </a:p>
          <a:p>
            <a:pPr algn="just"/>
            <a:r>
              <a:rPr lang="en-US" sz="2400"/>
              <a:t>Hardness of 10000Lit water= 5000000mg</a:t>
            </a:r>
          </a:p>
          <a:p>
            <a:pPr algn="just"/>
            <a:r>
              <a:rPr lang="en-US" sz="2400"/>
              <a:t>Thus, hardness for 1Lit= 5000000/ 10000 = 500mg CaCO</a:t>
            </a:r>
            <a:r>
              <a:rPr lang="en-US" sz="2400" baseline="-25000"/>
              <a:t>3</a:t>
            </a:r>
            <a:r>
              <a:rPr lang="en-US" sz="2400"/>
              <a:t> </a:t>
            </a:r>
            <a:r>
              <a:rPr lang="en-US" sz="2400" err="1"/>
              <a:t>eq</a:t>
            </a:r>
            <a:endParaRPr lang="en-US" sz="2400"/>
          </a:p>
          <a:p>
            <a:pPr algn="just"/>
            <a:r>
              <a:rPr lang="en-US" sz="2400"/>
              <a:t>Hence, </a:t>
            </a:r>
            <a:r>
              <a:rPr lang="en-US" sz="2400">
                <a:solidFill>
                  <a:srgbClr val="FF0000"/>
                </a:solidFill>
              </a:rPr>
              <a:t>Hardness = 500ppm</a:t>
            </a:r>
          </a:p>
        </p:txBody>
      </p:sp>
    </p:spTree>
    <p:extLst>
      <p:ext uri="{BB962C8B-B14F-4D97-AF65-F5344CB8AC3E}">
        <p14:creationId xmlns:p14="http://schemas.microsoft.com/office/powerpoint/2010/main" val="305240744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81000"/>
            <a:ext cx="8839200" cy="4524315"/>
          </a:xfrm>
          <a:prstGeom prst="rect">
            <a:avLst/>
          </a:prstGeom>
          <a:noFill/>
        </p:spPr>
        <p:txBody>
          <a:bodyPr wrap="square" rtlCol="0">
            <a:spAutoFit/>
          </a:bodyPr>
          <a:lstStyle/>
          <a:p>
            <a:pPr algn="just"/>
            <a:r>
              <a:rPr lang="en-US" sz="2400" b="1"/>
              <a:t>Problem-2:</a:t>
            </a:r>
          </a:p>
          <a:p>
            <a:pPr algn="just"/>
            <a:r>
              <a:rPr lang="en-US" sz="2400"/>
              <a:t>An exhausted zeolite </a:t>
            </a:r>
            <a:r>
              <a:rPr lang="en-US" sz="2400" err="1"/>
              <a:t>softner</a:t>
            </a:r>
            <a:r>
              <a:rPr lang="en-US" sz="2400"/>
              <a:t> was regenerated by passing 75Lit of NaCl solution having strength 75g/Lit. If hardness of water is 300ppm, then calculate the total volume that can be softened by the zeolite.</a:t>
            </a:r>
          </a:p>
          <a:p>
            <a:pPr algn="just"/>
            <a:r>
              <a:rPr lang="en-US" sz="2400">
                <a:solidFill>
                  <a:srgbClr val="FF0000"/>
                </a:solidFill>
              </a:rPr>
              <a:t>Solution: </a:t>
            </a:r>
            <a:r>
              <a:rPr lang="en-US" sz="2400"/>
              <a:t>Amount of NaCl in 75Lit= 75 x 75 = 5625gm of NaCl</a:t>
            </a:r>
          </a:p>
          <a:p>
            <a:pPr algn="just"/>
            <a:r>
              <a:rPr lang="en-US" sz="2400"/>
              <a:t>Quantity of NaCl= 5625 x </a:t>
            </a:r>
            <a:r>
              <a:rPr lang="en-US" sz="2400" u="sng"/>
              <a:t>100</a:t>
            </a:r>
            <a:r>
              <a:rPr lang="en-US" sz="2400"/>
              <a:t>  =  4807.69gm= 4.81 x 10</a:t>
            </a:r>
            <a:r>
              <a:rPr lang="en-US" sz="2400" baseline="30000"/>
              <a:t>6</a:t>
            </a:r>
            <a:r>
              <a:rPr lang="en-US" sz="2400"/>
              <a:t>mg CaCO</a:t>
            </a:r>
            <a:r>
              <a:rPr lang="en-US" sz="2400" baseline="-25000"/>
              <a:t>3</a:t>
            </a:r>
            <a:r>
              <a:rPr lang="en-US" sz="2400"/>
              <a:t> eq.</a:t>
            </a:r>
          </a:p>
          <a:p>
            <a:pPr algn="just"/>
            <a:r>
              <a:rPr lang="en-US" sz="2400"/>
              <a:t>                                               117</a:t>
            </a:r>
          </a:p>
          <a:p>
            <a:pPr algn="just"/>
            <a:r>
              <a:rPr lang="en-US" sz="2400"/>
              <a:t>Hardness= 300ppm</a:t>
            </a:r>
          </a:p>
          <a:p>
            <a:pPr algn="just"/>
            <a:r>
              <a:rPr lang="en-US" sz="2400"/>
              <a:t>So, 4.81 x 10</a:t>
            </a:r>
            <a:r>
              <a:rPr lang="en-US" sz="2400" baseline="30000"/>
              <a:t>6</a:t>
            </a:r>
            <a:r>
              <a:rPr lang="en-US" sz="2400"/>
              <a:t> ppm is present in </a:t>
            </a:r>
            <a:r>
              <a:rPr lang="en-US" sz="2400" u="sng"/>
              <a:t>4.81 x 10</a:t>
            </a:r>
            <a:r>
              <a:rPr lang="en-US" sz="2400" u="sng" baseline="30000"/>
              <a:t>6</a:t>
            </a:r>
            <a:r>
              <a:rPr lang="en-US" sz="2400"/>
              <a:t> Lit of water </a:t>
            </a:r>
          </a:p>
          <a:p>
            <a:pPr algn="just"/>
            <a:r>
              <a:rPr lang="en-US" sz="2400"/>
              <a:t>                                                             300</a:t>
            </a:r>
          </a:p>
          <a:p>
            <a:pPr algn="just"/>
            <a:r>
              <a:rPr lang="en-US" sz="2400"/>
              <a:t>                                                         = 1.6 x 10</a:t>
            </a:r>
            <a:r>
              <a:rPr lang="en-US" sz="2400" baseline="30000"/>
              <a:t>4</a:t>
            </a:r>
            <a:r>
              <a:rPr lang="en-US" sz="2400"/>
              <a:t> Lit</a:t>
            </a:r>
          </a:p>
          <a:p>
            <a:pPr algn="just"/>
            <a:r>
              <a:rPr lang="en-US" sz="2400"/>
              <a:t>Th</a:t>
            </a:r>
            <a:r>
              <a:rPr lang="en-US" sz="2400">
                <a:solidFill>
                  <a:srgbClr val="FF0000"/>
                </a:solidFill>
              </a:rPr>
              <a:t>us, Zeolite can soften 1.6 x 10</a:t>
            </a:r>
            <a:r>
              <a:rPr lang="en-US" sz="2400" baseline="30000">
                <a:solidFill>
                  <a:srgbClr val="FF0000"/>
                </a:solidFill>
              </a:rPr>
              <a:t>4</a:t>
            </a:r>
            <a:r>
              <a:rPr lang="en-US" sz="2400">
                <a:solidFill>
                  <a:srgbClr val="FF0000"/>
                </a:solidFill>
              </a:rPr>
              <a:t> Lit of water</a:t>
            </a:r>
          </a:p>
        </p:txBody>
      </p:sp>
    </p:spTree>
    <p:extLst>
      <p:ext uri="{BB962C8B-B14F-4D97-AF65-F5344CB8AC3E}">
        <p14:creationId xmlns:p14="http://schemas.microsoft.com/office/powerpoint/2010/main" val="13249775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533400"/>
            <a:ext cx="8458200" cy="3046988"/>
          </a:xfrm>
          <a:prstGeom prst="rect">
            <a:avLst/>
          </a:prstGeom>
        </p:spPr>
        <p:txBody>
          <a:bodyPr wrap="square">
            <a:spAutoFit/>
          </a:bodyPr>
          <a:lstStyle/>
          <a:p>
            <a:pPr algn="just"/>
            <a:r>
              <a:rPr lang="en-US" sz="3200" u="sng"/>
              <a:t>(c) Sugar Industry:</a:t>
            </a:r>
            <a:r>
              <a:rPr lang="en-US" sz="3200"/>
              <a:t> Water containing </a:t>
            </a:r>
            <a:r>
              <a:rPr lang="en-US" sz="3200" err="1"/>
              <a:t>sulphates</a:t>
            </a:r>
            <a:r>
              <a:rPr lang="en-US" sz="3200"/>
              <a:t>, carbonates, nitrates affects the </a:t>
            </a:r>
            <a:r>
              <a:rPr lang="en-US" sz="3200" err="1"/>
              <a:t>crystallisation</a:t>
            </a:r>
            <a:r>
              <a:rPr lang="en-US" sz="3200"/>
              <a:t> of sugar. </a:t>
            </a:r>
          </a:p>
          <a:p>
            <a:pPr algn="just"/>
            <a:r>
              <a:rPr lang="en-US" sz="3200"/>
              <a:t>(d) </a:t>
            </a:r>
            <a:r>
              <a:rPr lang="en-US" sz="3200" u="sng"/>
              <a:t>Pharmaceutical Industry:</a:t>
            </a:r>
            <a:r>
              <a:rPr lang="en-US" sz="3200"/>
              <a:t> Hard water may form some undesirable products while preparation of pharmaceutical products. </a:t>
            </a:r>
          </a:p>
        </p:txBody>
      </p:sp>
    </p:spTree>
    <p:extLst>
      <p:ext uri="{BB962C8B-B14F-4D97-AF65-F5344CB8AC3E}">
        <p14:creationId xmlns:p14="http://schemas.microsoft.com/office/powerpoint/2010/main" val="345122287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5800" y="721578"/>
            <a:ext cx="7924800" cy="5755422"/>
          </a:xfrm>
          <a:prstGeom prst="rect">
            <a:avLst/>
          </a:prstGeom>
        </p:spPr>
        <p:txBody>
          <a:bodyPr wrap="square">
            <a:spAutoFit/>
          </a:bodyPr>
          <a:lstStyle/>
          <a:p>
            <a:pPr algn="just"/>
            <a:r>
              <a:rPr lang="en-US" sz="2800" b="1"/>
              <a:t>ION EXCHANGE PROCESS/ DEMINERALISATION PROCESS:</a:t>
            </a:r>
          </a:p>
          <a:p>
            <a:pPr algn="just"/>
            <a:r>
              <a:rPr lang="en-US" sz="2400"/>
              <a:t>Ion exchange resins are insoluble, cross-linked, long chain organic polymers.</a:t>
            </a:r>
          </a:p>
          <a:p>
            <a:pPr algn="just"/>
            <a:r>
              <a:rPr lang="en-US" sz="2400"/>
              <a:t>The functional groups attached to the chains can exchange hardness producing </a:t>
            </a:r>
            <a:r>
              <a:rPr lang="en-US" sz="2400" err="1"/>
              <a:t>cations</a:t>
            </a:r>
            <a:r>
              <a:rPr lang="en-US" sz="2400"/>
              <a:t> and anions present in the water.</a:t>
            </a:r>
          </a:p>
          <a:p>
            <a:pPr algn="just"/>
            <a:r>
              <a:rPr lang="en-US" sz="2400">
                <a:solidFill>
                  <a:srgbClr val="FF0000"/>
                </a:solidFill>
              </a:rPr>
              <a:t>PROCESS: </a:t>
            </a:r>
            <a:r>
              <a:rPr lang="en-US" sz="2400"/>
              <a:t>The process involves the following steps:</a:t>
            </a:r>
          </a:p>
          <a:p>
            <a:pPr algn="just"/>
            <a:r>
              <a:rPr lang="en-US" sz="2400"/>
              <a:t>1) The first chamber is packed with </a:t>
            </a:r>
            <a:r>
              <a:rPr lang="en-US" sz="2400" err="1"/>
              <a:t>cation</a:t>
            </a:r>
            <a:r>
              <a:rPr lang="en-US" sz="2400"/>
              <a:t> exchange resin (</a:t>
            </a:r>
            <a:r>
              <a:rPr lang="en-US" sz="2400">
                <a:solidFill>
                  <a:srgbClr val="FF0000"/>
                </a:solidFill>
              </a:rPr>
              <a:t>RH</a:t>
            </a:r>
            <a:r>
              <a:rPr lang="en-US" sz="2400" baseline="30000">
                <a:solidFill>
                  <a:srgbClr val="FF0000"/>
                </a:solidFill>
              </a:rPr>
              <a:t>+</a:t>
            </a:r>
            <a:r>
              <a:rPr lang="en-US" sz="2400"/>
              <a:t>). When the hard water is passed through a bed of </a:t>
            </a:r>
            <a:r>
              <a:rPr lang="en-US" sz="2400" err="1"/>
              <a:t>cation</a:t>
            </a:r>
            <a:r>
              <a:rPr lang="en-US" sz="2400"/>
              <a:t> exchange resin it exchanges H</a:t>
            </a:r>
            <a:r>
              <a:rPr lang="en-US" sz="2400" baseline="30000"/>
              <a:t>+</a:t>
            </a:r>
            <a:r>
              <a:rPr lang="en-US" sz="2400"/>
              <a:t> with Ca</a:t>
            </a:r>
            <a:r>
              <a:rPr lang="en-US" sz="2400" baseline="30000"/>
              <a:t>+2</a:t>
            </a:r>
            <a:r>
              <a:rPr lang="en-US" sz="2400"/>
              <a:t>, Mg</a:t>
            </a:r>
            <a:r>
              <a:rPr lang="en-US" sz="2400" baseline="30000"/>
              <a:t>+2</a:t>
            </a:r>
            <a:r>
              <a:rPr lang="en-US" sz="2400"/>
              <a:t>, K</a:t>
            </a:r>
            <a:r>
              <a:rPr lang="en-US" sz="2400" baseline="30000"/>
              <a:t>+</a:t>
            </a:r>
            <a:r>
              <a:rPr lang="en-US" sz="2400"/>
              <a:t>, Na</a:t>
            </a:r>
            <a:r>
              <a:rPr lang="en-US" sz="2400" baseline="30000"/>
              <a:t>+</a:t>
            </a:r>
            <a:r>
              <a:rPr lang="en-US" sz="2400"/>
              <a:t> etc. of hard water.</a:t>
            </a:r>
          </a:p>
          <a:p>
            <a:pPr algn="just"/>
            <a:r>
              <a:rPr lang="en-US" sz="2400"/>
              <a:t>2RH</a:t>
            </a:r>
            <a:r>
              <a:rPr lang="en-US" sz="2400" baseline="30000"/>
              <a:t>+</a:t>
            </a:r>
            <a:r>
              <a:rPr lang="en-US" sz="2400"/>
              <a:t> + Mg</a:t>
            </a:r>
            <a:r>
              <a:rPr lang="en-US" sz="2400" baseline="30000"/>
              <a:t>+2</a:t>
            </a:r>
            <a:r>
              <a:rPr lang="en-US" sz="2400"/>
              <a:t>Cl</a:t>
            </a:r>
            <a:r>
              <a:rPr lang="en-US" sz="2400" baseline="-25000"/>
              <a:t>2  </a:t>
            </a:r>
            <a:r>
              <a:rPr lang="en-US" sz="2400" baseline="-25000">
                <a:sym typeface="Wingdings" pitchFamily="2" charset="2"/>
              </a:rPr>
              <a:t> </a:t>
            </a:r>
            <a:r>
              <a:rPr lang="en-US" sz="2400"/>
              <a:t>R</a:t>
            </a:r>
            <a:r>
              <a:rPr lang="en-US" sz="2400" baseline="-25000"/>
              <a:t>2</a:t>
            </a:r>
            <a:r>
              <a:rPr lang="en-US" sz="2400"/>
              <a:t>Mg</a:t>
            </a:r>
            <a:r>
              <a:rPr lang="en-US" sz="2400" baseline="30000"/>
              <a:t>2+</a:t>
            </a:r>
            <a:r>
              <a:rPr lang="en-US" sz="2400"/>
              <a:t> + 2H</a:t>
            </a:r>
            <a:r>
              <a:rPr lang="en-US" sz="2400" baseline="30000"/>
              <a:t>+</a:t>
            </a:r>
            <a:r>
              <a:rPr lang="en-US" sz="2400"/>
              <a:t>Cl</a:t>
            </a:r>
          </a:p>
          <a:p>
            <a:pPr algn="just"/>
            <a:r>
              <a:rPr lang="en-US" sz="2400"/>
              <a:t>2RH</a:t>
            </a:r>
            <a:r>
              <a:rPr lang="en-US" sz="2400" baseline="30000"/>
              <a:t>+</a:t>
            </a:r>
            <a:r>
              <a:rPr lang="en-US" sz="2400"/>
              <a:t> + Ca</a:t>
            </a:r>
            <a:r>
              <a:rPr lang="en-US" sz="2400" baseline="30000"/>
              <a:t>2+</a:t>
            </a:r>
            <a:r>
              <a:rPr lang="en-US" sz="2400"/>
              <a:t>Cl</a:t>
            </a:r>
            <a:r>
              <a:rPr lang="en-US" sz="2400" baseline="-25000"/>
              <a:t>2  </a:t>
            </a:r>
            <a:r>
              <a:rPr lang="en-US" sz="2400" baseline="-25000">
                <a:sym typeface="Wingdings" pitchFamily="2" charset="2"/>
              </a:rPr>
              <a:t> </a:t>
            </a:r>
            <a:r>
              <a:rPr lang="en-US" sz="2400"/>
              <a:t>R</a:t>
            </a:r>
            <a:r>
              <a:rPr lang="en-US" sz="2400" baseline="-25000"/>
              <a:t>2</a:t>
            </a:r>
            <a:r>
              <a:rPr lang="en-US" sz="2400"/>
              <a:t>Ca</a:t>
            </a:r>
            <a:r>
              <a:rPr lang="en-US" sz="2400" baseline="30000"/>
              <a:t>2+</a:t>
            </a:r>
            <a:r>
              <a:rPr lang="en-US" sz="2400"/>
              <a:t> + 2H</a:t>
            </a:r>
            <a:r>
              <a:rPr lang="en-US" sz="2400" baseline="30000"/>
              <a:t>+</a:t>
            </a:r>
            <a:r>
              <a:rPr lang="en-US" sz="2400"/>
              <a:t>Cl </a:t>
            </a:r>
          </a:p>
          <a:p>
            <a:pPr algn="just"/>
            <a:r>
              <a:rPr lang="en-US" sz="2400"/>
              <a:t>Thus, the hardness producing </a:t>
            </a:r>
            <a:r>
              <a:rPr lang="en-US" sz="2400" err="1"/>
              <a:t>cations</a:t>
            </a:r>
            <a:r>
              <a:rPr lang="en-US" sz="2400"/>
              <a:t> (Ca</a:t>
            </a:r>
            <a:r>
              <a:rPr lang="en-US" sz="2400" baseline="30000"/>
              <a:t>2+</a:t>
            </a:r>
            <a:r>
              <a:rPr lang="en-US" sz="2400"/>
              <a:t>, Mg</a:t>
            </a:r>
            <a:r>
              <a:rPr lang="en-US" sz="2400" baseline="30000"/>
              <a:t>2+</a:t>
            </a:r>
            <a:r>
              <a:rPr lang="en-US" sz="2400"/>
              <a:t> </a:t>
            </a:r>
            <a:r>
              <a:rPr lang="en-US" sz="2400" err="1"/>
              <a:t>etc</a:t>
            </a:r>
            <a:r>
              <a:rPr lang="en-US" sz="2400"/>
              <a:t>) are removed</a:t>
            </a:r>
          </a:p>
        </p:txBody>
      </p:sp>
    </p:spTree>
    <p:extLst>
      <p:ext uri="{BB962C8B-B14F-4D97-AF65-F5344CB8AC3E}">
        <p14:creationId xmlns:p14="http://schemas.microsoft.com/office/powerpoint/2010/main" val="371373767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612845"/>
            <a:ext cx="8153400" cy="3416320"/>
          </a:xfrm>
          <a:prstGeom prst="rect">
            <a:avLst/>
          </a:prstGeom>
        </p:spPr>
        <p:txBody>
          <a:bodyPr wrap="square">
            <a:spAutoFit/>
          </a:bodyPr>
          <a:lstStyle/>
          <a:p>
            <a:pPr algn="just"/>
            <a:r>
              <a:rPr lang="en-US" sz="2400"/>
              <a:t>1) The second chamber is packed with anion exchange resin. The water coming out of the first chamber contains H</a:t>
            </a:r>
            <a:r>
              <a:rPr lang="en-US" sz="2400" baseline="30000"/>
              <a:t>+</a:t>
            </a:r>
            <a:r>
              <a:rPr lang="en-US" sz="2400"/>
              <a:t>, Cl</a:t>
            </a:r>
            <a:r>
              <a:rPr lang="en-US" sz="2400" baseline="30000"/>
              <a:t>-</a:t>
            </a:r>
            <a:r>
              <a:rPr lang="en-US" sz="2400"/>
              <a:t>, SO</a:t>
            </a:r>
            <a:r>
              <a:rPr lang="en-US" sz="2400" baseline="-25000"/>
              <a:t>4</a:t>
            </a:r>
            <a:r>
              <a:rPr lang="en-US" sz="2400" baseline="30000"/>
              <a:t>2-</a:t>
            </a:r>
            <a:r>
              <a:rPr lang="en-US" sz="2400"/>
              <a:t> and HCO</a:t>
            </a:r>
            <a:r>
              <a:rPr lang="en-US" sz="2400" baseline="-25000"/>
              <a:t>3</a:t>
            </a:r>
            <a:r>
              <a:rPr lang="en-US" sz="2400" baseline="30000"/>
              <a:t>-</a:t>
            </a:r>
            <a:r>
              <a:rPr lang="en-US" sz="2400"/>
              <a:t> ions.</a:t>
            </a:r>
          </a:p>
          <a:p>
            <a:pPr algn="just"/>
            <a:r>
              <a:rPr lang="en-US" sz="2400"/>
              <a:t>It is now passed through anion exchange resin bed which can exchange OH</a:t>
            </a:r>
            <a:r>
              <a:rPr lang="en-US" sz="2400" baseline="30000"/>
              <a:t>-</a:t>
            </a:r>
            <a:r>
              <a:rPr lang="en-US" sz="2400"/>
              <a:t> ions with anions like Cl</a:t>
            </a:r>
            <a:r>
              <a:rPr lang="en-US" sz="2400" baseline="30000"/>
              <a:t>-</a:t>
            </a:r>
            <a:r>
              <a:rPr lang="en-US" sz="2400"/>
              <a:t>, SO</a:t>
            </a:r>
            <a:r>
              <a:rPr lang="en-US" sz="2400" baseline="-25000"/>
              <a:t>4</a:t>
            </a:r>
            <a:r>
              <a:rPr lang="en-US" sz="2400" baseline="30000"/>
              <a:t>2-</a:t>
            </a:r>
            <a:r>
              <a:rPr lang="en-US" sz="2400"/>
              <a:t> and HCO</a:t>
            </a:r>
            <a:r>
              <a:rPr lang="en-US" sz="2400" baseline="-25000"/>
              <a:t>3</a:t>
            </a:r>
            <a:r>
              <a:rPr lang="en-US" sz="2400" baseline="30000"/>
              <a:t>-</a:t>
            </a:r>
          </a:p>
          <a:p>
            <a:pPr algn="just"/>
            <a:r>
              <a:rPr lang="en-US" sz="2400">
                <a:solidFill>
                  <a:srgbClr val="FF0000"/>
                </a:solidFill>
              </a:rPr>
              <a:t>R-OH</a:t>
            </a:r>
            <a:r>
              <a:rPr lang="en-US" sz="2400"/>
              <a:t> + Cl</a:t>
            </a:r>
            <a:r>
              <a:rPr lang="en-US" sz="2400" baseline="30000"/>
              <a:t>- </a:t>
            </a:r>
            <a:r>
              <a:rPr lang="en-US" sz="2400">
                <a:sym typeface="Wingdings" pitchFamily="2" charset="2"/>
              </a:rPr>
              <a:t> </a:t>
            </a:r>
            <a:r>
              <a:rPr lang="en-US" sz="2400" baseline="30000">
                <a:sym typeface="Wingdings" pitchFamily="2" charset="2"/>
              </a:rPr>
              <a:t> </a:t>
            </a:r>
            <a:r>
              <a:rPr lang="en-US" sz="2400"/>
              <a:t> </a:t>
            </a:r>
            <a:r>
              <a:rPr lang="en-US" sz="2400" err="1"/>
              <a:t>RCl</a:t>
            </a:r>
            <a:r>
              <a:rPr lang="en-US" sz="2400"/>
              <a:t> + OH</a:t>
            </a:r>
            <a:r>
              <a:rPr lang="en-US" sz="2400" baseline="30000"/>
              <a:t>-</a:t>
            </a:r>
          </a:p>
          <a:p>
            <a:pPr algn="just"/>
            <a:r>
              <a:rPr lang="en-US" sz="2400"/>
              <a:t>2R-OH + SO</a:t>
            </a:r>
            <a:r>
              <a:rPr lang="en-US" sz="2400" baseline="-25000"/>
              <a:t>4</a:t>
            </a:r>
            <a:r>
              <a:rPr lang="en-US" sz="2400" baseline="30000"/>
              <a:t>2-  </a:t>
            </a:r>
            <a:r>
              <a:rPr lang="en-US" sz="2400">
                <a:sym typeface="Wingdings" pitchFamily="2" charset="2"/>
              </a:rPr>
              <a:t></a:t>
            </a:r>
            <a:r>
              <a:rPr lang="en-US" sz="2400"/>
              <a:t> R</a:t>
            </a:r>
            <a:r>
              <a:rPr lang="en-US" sz="2400" baseline="-25000"/>
              <a:t>2</a:t>
            </a:r>
            <a:r>
              <a:rPr lang="en-US" sz="2400"/>
              <a:t>SO</a:t>
            </a:r>
            <a:r>
              <a:rPr lang="en-US" sz="2400" baseline="-25000"/>
              <a:t>4 </a:t>
            </a:r>
            <a:r>
              <a:rPr lang="en-US" sz="2400"/>
              <a:t>+ 2OH</a:t>
            </a:r>
            <a:r>
              <a:rPr lang="en-US" sz="2400" baseline="30000"/>
              <a:t>-</a:t>
            </a:r>
          </a:p>
          <a:p>
            <a:pPr algn="just"/>
            <a:r>
              <a:rPr lang="en-US" sz="2400"/>
              <a:t>Thus, hardness producing anions like Cl</a:t>
            </a:r>
            <a:r>
              <a:rPr lang="en-US" sz="2400" baseline="30000"/>
              <a:t>-</a:t>
            </a:r>
            <a:r>
              <a:rPr lang="en-US" sz="2400"/>
              <a:t>, SO</a:t>
            </a:r>
            <a:r>
              <a:rPr lang="en-US" sz="2400" baseline="-25000"/>
              <a:t>4</a:t>
            </a:r>
            <a:r>
              <a:rPr lang="en-US" sz="2400" baseline="30000"/>
              <a:t>2-</a:t>
            </a:r>
            <a:r>
              <a:rPr lang="en-US" sz="2400"/>
              <a:t> and HCO</a:t>
            </a:r>
            <a:r>
              <a:rPr lang="en-US" sz="2400" baseline="-25000"/>
              <a:t>3</a:t>
            </a:r>
            <a:r>
              <a:rPr lang="en-US" sz="2400" baseline="30000"/>
              <a:t>-</a:t>
            </a:r>
            <a:r>
              <a:rPr lang="en-US" sz="2400"/>
              <a:t> are removed.</a:t>
            </a:r>
          </a:p>
        </p:txBody>
      </p:sp>
      <p:sp>
        <p:nvSpPr>
          <p:cNvPr id="5" name="Rectangle 4"/>
          <p:cNvSpPr/>
          <p:nvPr/>
        </p:nvSpPr>
        <p:spPr>
          <a:xfrm>
            <a:off x="457200" y="3962400"/>
            <a:ext cx="8153400" cy="1938992"/>
          </a:xfrm>
          <a:prstGeom prst="rect">
            <a:avLst/>
          </a:prstGeom>
        </p:spPr>
        <p:txBody>
          <a:bodyPr wrap="square">
            <a:spAutoFit/>
          </a:bodyPr>
          <a:lstStyle/>
          <a:p>
            <a:pPr algn="just"/>
            <a:r>
              <a:rPr lang="en-US" sz="2400"/>
              <a:t>3) Thus, H</a:t>
            </a:r>
            <a:r>
              <a:rPr lang="en-US" sz="2400" baseline="30000"/>
              <a:t>+</a:t>
            </a:r>
            <a:r>
              <a:rPr lang="en-US" sz="2400"/>
              <a:t> ions produced from first chamber combine with OH</a:t>
            </a:r>
            <a:r>
              <a:rPr lang="en-US" sz="2400" baseline="30000"/>
              <a:t>-</a:t>
            </a:r>
            <a:r>
              <a:rPr lang="en-US" sz="2400"/>
              <a:t> ions produced from second chamber to form water.</a:t>
            </a:r>
          </a:p>
          <a:p>
            <a:pPr algn="just"/>
            <a:r>
              <a:rPr lang="en-US" sz="2400"/>
              <a:t>H</a:t>
            </a:r>
            <a:r>
              <a:rPr lang="en-US" sz="2400" baseline="30000"/>
              <a:t>+</a:t>
            </a:r>
            <a:r>
              <a:rPr lang="en-US" sz="2400"/>
              <a:t> + OH</a:t>
            </a:r>
            <a:r>
              <a:rPr lang="en-US" sz="2400" baseline="30000"/>
              <a:t>-</a:t>
            </a:r>
            <a:r>
              <a:rPr lang="en-US" sz="2400"/>
              <a:t> </a:t>
            </a:r>
            <a:r>
              <a:rPr lang="en-US" sz="2400">
                <a:sym typeface="Wingdings" pitchFamily="2" charset="2"/>
              </a:rPr>
              <a:t> </a:t>
            </a:r>
            <a:r>
              <a:rPr lang="en-US" sz="2400"/>
              <a:t> H</a:t>
            </a:r>
            <a:r>
              <a:rPr lang="en-US" sz="2400" baseline="-25000"/>
              <a:t>2</a:t>
            </a:r>
            <a:r>
              <a:rPr lang="en-US" sz="2400"/>
              <a:t>O</a:t>
            </a:r>
          </a:p>
          <a:p>
            <a:pPr algn="just"/>
            <a:r>
              <a:rPr lang="en-US" sz="2400"/>
              <a:t>Hence, the water produced from ion-exchange process is completely free from all </a:t>
            </a:r>
            <a:r>
              <a:rPr lang="en-US" sz="2400" err="1"/>
              <a:t>cations</a:t>
            </a:r>
            <a:r>
              <a:rPr lang="en-US" sz="2400"/>
              <a:t> and anions of salts.</a:t>
            </a:r>
          </a:p>
        </p:txBody>
      </p:sp>
    </p:spTree>
    <p:extLst>
      <p:ext uri="{BB962C8B-B14F-4D97-AF65-F5344CB8AC3E}">
        <p14:creationId xmlns:p14="http://schemas.microsoft.com/office/powerpoint/2010/main" val="150092788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3620"/>
          <a:stretch/>
        </p:blipFill>
        <p:spPr bwMode="auto">
          <a:xfrm>
            <a:off x="1000125" y="496351"/>
            <a:ext cx="7143750" cy="3644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1433" y="4276680"/>
            <a:ext cx="21431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686459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2772" t="9229" r="12503"/>
          <a:stretch/>
        </p:blipFill>
        <p:spPr bwMode="auto">
          <a:xfrm>
            <a:off x="1214846" y="718454"/>
            <a:ext cx="6662057" cy="5524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4925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04800"/>
            <a:ext cx="8458200" cy="4524315"/>
          </a:xfrm>
          <a:prstGeom prst="rect">
            <a:avLst/>
          </a:prstGeom>
        </p:spPr>
        <p:txBody>
          <a:bodyPr wrap="square">
            <a:spAutoFit/>
          </a:bodyPr>
          <a:lstStyle/>
          <a:p>
            <a:pPr algn="just"/>
            <a:r>
              <a:rPr lang="en-US" sz="2400" b="1"/>
              <a:t>REGENERATION OF RESINS:</a:t>
            </a:r>
          </a:p>
          <a:p>
            <a:pPr algn="just"/>
            <a:r>
              <a:rPr lang="en-US" sz="2400"/>
              <a:t>The resin bed gets exhausted, when used for a long period and can be regenerated:</a:t>
            </a:r>
          </a:p>
          <a:p>
            <a:pPr algn="just"/>
            <a:r>
              <a:rPr lang="en-US" sz="2400"/>
              <a:t>(a) The exhausted </a:t>
            </a:r>
            <a:r>
              <a:rPr lang="en-US" sz="2400" err="1"/>
              <a:t>cation</a:t>
            </a:r>
            <a:r>
              <a:rPr lang="en-US" sz="2400"/>
              <a:t> exchange resin can be regenerated by passing </a:t>
            </a:r>
            <a:r>
              <a:rPr lang="en-US" sz="2400">
                <a:solidFill>
                  <a:srgbClr val="FF0000"/>
                </a:solidFill>
              </a:rPr>
              <a:t>dil. HCl </a:t>
            </a:r>
            <a:r>
              <a:rPr lang="en-US" sz="2400"/>
              <a:t>(H</a:t>
            </a:r>
            <a:r>
              <a:rPr lang="en-US" sz="2400" baseline="30000"/>
              <a:t>+</a:t>
            </a:r>
            <a:r>
              <a:rPr lang="en-US" sz="2400"/>
              <a:t>)</a:t>
            </a:r>
          </a:p>
          <a:p>
            <a:pPr algn="just"/>
            <a:r>
              <a:rPr lang="en-US" sz="2400"/>
              <a:t>R</a:t>
            </a:r>
            <a:r>
              <a:rPr lang="en-US" sz="2400" baseline="-25000"/>
              <a:t>2</a:t>
            </a:r>
            <a:r>
              <a:rPr lang="en-US" sz="2400"/>
              <a:t>Mg</a:t>
            </a:r>
            <a:r>
              <a:rPr lang="en-US" sz="2400" baseline="30000"/>
              <a:t>2+</a:t>
            </a:r>
            <a:r>
              <a:rPr lang="en-US" sz="2400"/>
              <a:t> + 2H</a:t>
            </a:r>
            <a:r>
              <a:rPr lang="en-US" sz="2400" baseline="30000"/>
              <a:t>+</a:t>
            </a:r>
            <a:r>
              <a:rPr lang="en-US" sz="2400"/>
              <a:t> </a:t>
            </a:r>
            <a:r>
              <a:rPr lang="en-US" sz="2400">
                <a:sym typeface="Wingdings" pitchFamily="2" charset="2"/>
              </a:rPr>
              <a:t></a:t>
            </a:r>
            <a:r>
              <a:rPr lang="en-US" sz="2400"/>
              <a:t> 2RH</a:t>
            </a:r>
            <a:r>
              <a:rPr lang="en-US" sz="2400" baseline="30000"/>
              <a:t>+</a:t>
            </a:r>
            <a:r>
              <a:rPr lang="en-US" sz="2400"/>
              <a:t> + Mg</a:t>
            </a:r>
            <a:r>
              <a:rPr lang="en-US" sz="2400" baseline="30000"/>
              <a:t>2+</a:t>
            </a:r>
          </a:p>
          <a:p>
            <a:pPr algn="just"/>
            <a:r>
              <a:rPr lang="en-US" sz="2400"/>
              <a:t>R</a:t>
            </a:r>
            <a:r>
              <a:rPr lang="en-US" sz="2400" baseline="-25000"/>
              <a:t>2</a:t>
            </a:r>
            <a:r>
              <a:rPr lang="en-US" sz="2400"/>
              <a:t>Ca</a:t>
            </a:r>
            <a:r>
              <a:rPr lang="en-US" sz="2400" baseline="30000"/>
              <a:t>2+</a:t>
            </a:r>
            <a:r>
              <a:rPr lang="en-US" sz="2400"/>
              <a:t> + 2H</a:t>
            </a:r>
            <a:r>
              <a:rPr lang="en-US" sz="2400" baseline="30000"/>
              <a:t>+</a:t>
            </a:r>
            <a:r>
              <a:rPr lang="en-US" sz="2400"/>
              <a:t> </a:t>
            </a:r>
            <a:r>
              <a:rPr lang="en-US" sz="2400">
                <a:sym typeface="Wingdings" pitchFamily="2" charset="2"/>
              </a:rPr>
              <a:t> </a:t>
            </a:r>
            <a:r>
              <a:rPr lang="en-US" sz="2400"/>
              <a:t>2RH</a:t>
            </a:r>
            <a:r>
              <a:rPr lang="en-US" sz="2400" baseline="30000"/>
              <a:t>+</a:t>
            </a:r>
            <a:r>
              <a:rPr lang="en-US" sz="2400"/>
              <a:t> + Ca</a:t>
            </a:r>
            <a:r>
              <a:rPr lang="en-US" sz="2400" baseline="30000"/>
              <a:t>2+</a:t>
            </a:r>
          </a:p>
          <a:p>
            <a:pPr algn="just"/>
            <a:endParaRPr lang="en-US" sz="2400"/>
          </a:p>
          <a:p>
            <a:pPr algn="just"/>
            <a:r>
              <a:rPr lang="en-US" sz="2400"/>
              <a:t>(b) The exhausted anion exchange resin can be regenerated by passing </a:t>
            </a:r>
            <a:r>
              <a:rPr lang="en-US" sz="2400">
                <a:solidFill>
                  <a:srgbClr val="FF0000"/>
                </a:solidFill>
              </a:rPr>
              <a:t>dil. </a:t>
            </a:r>
            <a:r>
              <a:rPr lang="en-US" sz="2400" err="1">
                <a:solidFill>
                  <a:srgbClr val="FF0000"/>
                </a:solidFill>
              </a:rPr>
              <a:t>NaOH</a:t>
            </a:r>
            <a:r>
              <a:rPr lang="en-US" sz="2400">
                <a:solidFill>
                  <a:srgbClr val="FF0000"/>
                </a:solidFill>
              </a:rPr>
              <a:t> </a:t>
            </a:r>
            <a:r>
              <a:rPr lang="en-US" sz="2400"/>
              <a:t>(OH</a:t>
            </a:r>
            <a:r>
              <a:rPr lang="en-US" sz="2400" baseline="30000"/>
              <a:t>-</a:t>
            </a:r>
            <a:r>
              <a:rPr lang="en-US" sz="2400"/>
              <a:t>)</a:t>
            </a:r>
          </a:p>
          <a:p>
            <a:pPr algn="just"/>
            <a:r>
              <a:rPr lang="en-US" sz="2400" err="1"/>
              <a:t>RCl</a:t>
            </a:r>
            <a:r>
              <a:rPr lang="en-US" sz="2400"/>
              <a:t> + OH</a:t>
            </a:r>
            <a:r>
              <a:rPr lang="en-US" sz="2400" baseline="30000"/>
              <a:t>-</a:t>
            </a:r>
            <a:r>
              <a:rPr lang="en-US" sz="2400"/>
              <a:t> </a:t>
            </a:r>
            <a:r>
              <a:rPr lang="en-US" sz="2400">
                <a:sym typeface="Wingdings" pitchFamily="2" charset="2"/>
              </a:rPr>
              <a:t></a:t>
            </a:r>
            <a:r>
              <a:rPr lang="en-US" sz="2400"/>
              <a:t> ROH + Cl</a:t>
            </a:r>
            <a:r>
              <a:rPr lang="en-US" sz="2400" baseline="30000"/>
              <a:t>-</a:t>
            </a:r>
          </a:p>
          <a:p>
            <a:pPr algn="just"/>
            <a:r>
              <a:rPr lang="en-US" sz="2400"/>
              <a:t>R</a:t>
            </a:r>
            <a:r>
              <a:rPr lang="en-US" sz="2400" baseline="-25000"/>
              <a:t>2</a:t>
            </a:r>
            <a:r>
              <a:rPr lang="en-US" sz="2400"/>
              <a:t>SO</a:t>
            </a:r>
            <a:r>
              <a:rPr lang="en-US" sz="2400" baseline="-25000"/>
              <a:t>4 </a:t>
            </a:r>
            <a:r>
              <a:rPr lang="en-US" sz="2400"/>
              <a:t>+ 2OH</a:t>
            </a:r>
            <a:r>
              <a:rPr lang="en-US" sz="2400" baseline="30000"/>
              <a:t>-</a:t>
            </a:r>
            <a:r>
              <a:rPr lang="en-US" sz="2400"/>
              <a:t> </a:t>
            </a:r>
            <a:r>
              <a:rPr lang="en-US" sz="2400">
                <a:sym typeface="Wingdings" pitchFamily="2" charset="2"/>
              </a:rPr>
              <a:t></a:t>
            </a:r>
            <a:r>
              <a:rPr lang="en-US" sz="2400"/>
              <a:t> 2ROH + SO</a:t>
            </a:r>
            <a:r>
              <a:rPr lang="en-US" sz="2400" baseline="-25000"/>
              <a:t>4</a:t>
            </a:r>
            <a:r>
              <a:rPr lang="en-US" sz="2400" baseline="30000"/>
              <a:t>2-</a:t>
            </a:r>
          </a:p>
        </p:txBody>
      </p:sp>
    </p:spTree>
    <p:extLst>
      <p:ext uri="{BB962C8B-B14F-4D97-AF65-F5344CB8AC3E}">
        <p14:creationId xmlns:p14="http://schemas.microsoft.com/office/powerpoint/2010/main" val="328350869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533400"/>
            <a:ext cx="8229600" cy="5262979"/>
          </a:xfrm>
          <a:prstGeom prst="rect">
            <a:avLst/>
          </a:prstGeom>
        </p:spPr>
        <p:txBody>
          <a:bodyPr wrap="square">
            <a:spAutoFit/>
          </a:bodyPr>
          <a:lstStyle/>
          <a:p>
            <a:pPr algn="just"/>
            <a:r>
              <a:rPr lang="en-US" sz="2800" b="1"/>
              <a:t>ADVANTAGES:</a:t>
            </a:r>
          </a:p>
          <a:p>
            <a:pPr algn="just"/>
            <a:r>
              <a:rPr lang="en-US" sz="2800"/>
              <a:t>1) The softened water by this method is completely free from all salts and fit for use in boilers.</a:t>
            </a:r>
          </a:p>
          <a:p>
            <a:pPr algn="just"/>
            <a:r>
              <a:rPr lang="en-US" sz="2800"/>
              <a:t>2) It produces very low hardness nearly </a:t>
            </a:r>
            <a:r>
              <a:rPr lang="en-US" sz="2800">
                <a:solidFill>
                  <a:srgbClr val="FF0000"/>
                </a:solidFill>
              </a:rPr>
              <a:t>2 ppm.</a:t>
            </a:r>
          </a:p>
          <a:p>
            <a:pPr algn="just"/>
            <a:r>
              <a:rPr lang="en-US" sz="2800"/>
              <a:t>3) Highly acidic or alkaline water can be treated by this process.</a:t>
            </a:r>
          </a:p>
          <a:p>
            <a:pPr algn="just"/>
            <a:endParaRPr lang="en-US" sz="2800" b="1"/>
          </a:p>
          <a:p>
            <a:pPr algn="just"/>
            <a:r>
              <a:rPr lang="en-US" sz="2800" b="1"/>
              <a:t>DISADVANTAGES:</a:t>
            </a:r>
          </a:p>
          <a:p>
            <a:pPr algn="just"/>
            <a:r>
              <a:rPr lang="en-US" sz="2800"/>
              <a:t>1) The equipment is costly.</a:t>
            </a:r>
          </a:p>
          <a:p>
            <a:pPr algn="just"/>
            <a:r>
              <a:rPr lang="en-US" sz="2800"/>
              <a:t>2) More expensive chemicals are required for regeneration.</a:t>
            </a:r>
          </a:p>
          <a:p>
            <a:pPr algn="just"/>
            <a:r>
              <a:rPr lang="en-US" sz="2800"/>
              <a:t>3) Turbid water cannot be treated by this method.</a:t>
            </a:r>
          </a:p>
        </p:txBody>
      </p:sp>
    </p:spTree>
    <p:extLst>
      <p:ext uri="{BB962C8B-B14F-4D97-AF65-F5344CB8AC3E}">
        <p14:creationId xmlns:p14="http://schemas.microsoft.com/office/powerpoint/2010/main" val="333653562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4354" y="845127"/>
            <a:ext cx="8271163" cy="5262979"/>
          </a:xfrm>
          <a:prstGeom prst="rect">
            <a:avLst/>
          </a:prstGeom>
          <a:noFill/>
        </p:spPr>
        <p:txBody>
          <a:bodyPr wrap="square" rtlCol="0">
            <a:spAutoFit/>
          </a:bodyPr>
          <a:lstStyle/>
          <a:p>
            <a:r>
              <a:rPr lang="en-US" sz="2400" b="1" dirty="0" smtClean="0"/>
              <a:t>Numerical</a:t>
            </a:r>
          </a:p>
          <a:p>
            <a:r>
              <a:rPr lang="en-US" sz="2400" dirty="0" smtClean="0"/>
              <a:t>After treating 10</a:t>
            </a:r>
            <a:r>
              <a:rPr lang="en-US" sz="2400" baseline="30000" dirty="0"/>
              <a:t>4</a:t>
            </a:r>
            <a:r>
              <a:rPr lang="en-US" sz="2400" dirty="0" smtClean="0"/>
              <a:t> </a:t>
            </a:r>
            <a:r>
              <a:rPr lang="en-US" sz="2400" dirty="0" err="1" smtClean="0"/>
              <a:t>litres</a:t>
            </a:r>
            <a:r>
              <a:rPr lang="en-US" sz="2400" dirty="0" smtClean="0"/>
              <a:t> of water by ion-exchange, the cationic resin required 200 </a:t>
            </a:r>
            <a:r>
              <a:rPr lang="en-US" sz="2400" dirty="0" err="1" smtClean="0"/>
              <a:t>litres</a:t>
            </a:r>
            <a:r>
              <a:rPr lang="en-US" sz="2400" dirty="0" smtClean="0"/>
              <a:t> of 0.1N HCl and the anionic resin required 200 </a:t>
            </a:r>
            <a:r>
              <a:rPr lang="en-US" sz="2400" dirty="0" err="1" smtClean="0"/>
              <a:t>litres</a:t>
            </a:r>
            <a:r>
              <a:rPr lang="en-US" sz="2400" dirty="0" smtClean="0"/>
              <a:t> of 0.1N </a:t>
            </a:r>
            <a:r>
              <a:rPr lang="en-US" sz="2400" dirty="0" err="1" smtClean="0"/>
              <a:t>NaOH</a:t>
            </a:r>
            <a:r>
              <a:rPr lang="en-US" sz="2400" dirty="0" smtClean="0"/>
              <a:t> solutions for regeneration. Find the hardness of water.</a:t>
            </a:r>
          </a:p>
          <a:p>
            <a:r>
              <a:rPr lang="en-US" sz="2400" b="1" dirty="0" smtClean="0"/>
              <a:t>Solution: </a:t>
            </a:r>
            <a:r>
              <a:rPr lang="en-US" sz="2400" dirty="0" smtClean="0"/>
              <a:t>Hardness of </a:t>
            </a:r>
            <a:r>
              <a:rPr lang="en-US" sz="2400" dirty="0"/>
              <a:t>10</a:t>
            </a:r>
            <a:r>
              <a:rPr lang="en-US" sz="2400" baseline="30000" dirty="0"/>
              <a:t>4</a:t>
            </a:r>
            <a:r>
              <a:rPr lang="en-US" sz="2400" dirty="0"/>
              <a:t> </a:t>
            </a:r>
            <a:r>
              <a:rPr lang="en-US" sz="2400" dirty="0" err="1" smtClean="0"/>
              <a:t>litres</a:t>
            </a:r>
            <a:r>
              <a:rPr lang="en-US" sz="2400" dirty="0" smtClean="0"/>
              <a:t> of water= 200lit of 0.1N HCl</a:t>
            </a:r>
          </a:p>
          <a:p>
            <a:r>
              <a:rPr lang="en-US" sz="2400" dirty="0"/>
              <a:t> </a:t>
            </a:r>
            <a:r>
              <a:rPr lang="en-US" sz="2400" dirty="0" smtClean="0"/>
              <a:t>                                                                     = 200 x 0.1 Lit x 1 N CaCO</a:t>
            </a:r>
            <a:r>
              <a:rPr lang="en-US" sz="2400" baseline="-25000" dirty="0" smtClean="0"/>
              <a:t>3</a:t>
            </a:r>
            <a:r>
              <a:rPr lang="en-US" sz="2400" dirty="0" smtClean="0"/>
              <a:t> eq.</a:t>
            </a:r>
          </a:p>
          <a:p>
            <a:r>
              <a:rPr lang="en-US" sz="2400" dirty="0"/>
              <a:t> </a:t>
            </a:r>
            <a:r>
              <a:rPr lang="en-US" sz="2400" dirty="0" smtClean="0"/>
              <a:t>                                                                    = 20 lit of 1N </a:t>
            </a:r>
            <a:r>
              <a:rPr lang="en-US" sz="2400" dirty="0"/>
              <a:t>CaCO</a:t>
            </a:r>
            <a:r>
              <a:rPr lang="en-US" sz="2400" baseline="-25000" dirty="0"/>
              <a:t>3</a:t>
            </a:r>
            <a:r>
              <a:rPr lang="en-US" sz="2400" dirty="0"/>
              <a:t> eq</a:t>
            </a:r>
            <a:r>
              <a:rPr lang="en-US" sz="2400" dirty="0" smtClean="0"/>
              <a:t>.</a:t>
            </a:r>
          </a:p>
          <a:p>
            <a:r>
              <a:rPr lang="en-US" sz="2400" dirty="0"/>
              <a:t> </a:t>
            </a:r>
            <a:r>
              <a:rPr lang="en-US" sz="2400" dirty="0" smtClean="0"/>
              <a:t>                                                                     = 20 x 50 g of </a:t>
            </a:r>
            <a:r>
              <a:rPr lang="en-US" sz="2400" dirty="0"/>
              <a:t>CaCO</a:t>
            </a:r>
            <a:r>
              <a:rPr lang="en-US" sz="2400" baseline="-25000" dirty="0"/>
              <a:t>3</a:t>
            </a:r>
            <a:r>
              <a:rPr lang="en-US" sz="2400" dirty="0"/>
              <a:t> eq</a:t>
            </a:r>
            <a:r>
              <a:rPr lang="en-US" sz="2400" dirty="0" smtClean="0"/>
              <a:t>.</a:t>
            </a:r>
          </a:p>
          <a:p>
            <a:r>
              <a:rPr lang="en-US" sz="2400" dirty="0"/>
              <a:t> </a:t>
            </a:r>
            <a:r>
              <a:rPr lang="en-US" sz="2400" dirty="0" smtClean="0"/>
              <a:t>                                                                    = 1000 g of </a:t>
            </a:r>
            <a:r>
              <a:rPr lang="en-US" sz="2400" dirty="0"/>
              <a:t>CaCO</a:t>
            </a:r>
            <a:r>
              <a:rPr lang="en-US" sz="2400" baseline="-25000" dirty="0"/>
              <a:t>3</a:t>
            </a:r>
            <a:r>
              <a:rPr lang="en-US" sz="2400" dirty="0"/>
              <a:t> eq</a:t>
            </a:r>
            <a:r>
              <a:rPr lang="en-US" sz="2400" dirty="0" smtClean="0"/>
              <a:t>.</a:t>
            </a:r>
          </a:p>
          <a:p>
            <a:r>
              <a:rPr lang="en-US" sz="2400" dirty="0" smtClean="0"/>
              <a:t>So, Hardness in 1lit water= 1000/ </a:t>
            </a:r>
            <a:r>
              <a:rPr lang="en-US" sz="2400" dirty="0"/>
              <a:t>10</a:t>
            </a:r>
            <a:r>
              <a:rPr lang="en-US" sz="2400" baseline="30000" dirty="0"/>
              <a:t>4</a:t>
            </a:r>
            <a:r>
              <a:rPr lang="en-US" sz="2400" dirty="0"/>
              <a:t> </a:t>
            </a:r>
            <a:r>
              <a:rPr lang="en-US" sz="2400" dirty="0" smtClean="0"/>
              <a:t>g of </a:t>
            </a:r>
            <a:r>
              <a:rPr lang="en-US" sz="2400" dirty="0"/>
              <a:t>CaCO</a:t>
            </a:r>
            <a:r>
              <a:rPr lang="en-US" sz="2400" baseline="-25000" dirty="0"/>
              <a:t>3</a:t>
            </a:r>
            <a:r>
              <a:rPr lang="en-US" sz="2400" dirty="0"/>
              <a:t> eq.</a:t>
            </a:r>
          </a:p>
          <a:p>
            <a:r>
              <a:rPr lang="en-US" sz="2400" dirty="0" smtClean="0"/>
              <a:t>                                              = 100 mg of </a:t>
            </a:r>
            <a:r>
              <a:rPr lang="en-US" sz="2400" dirty="0"/>
              <a:t>CaCO</a:t>
            </a:r>
            <a:r>
              <a:rPr lang="en-US" sz="2400" baseline="-25000" dirty="0"/>
              <a:t>3</a:t>
            </a:r>
            <a:r>
              <a:rPr lang="en-US" sz="2400" dirty="0"/>
              <a:t> eq.</a:t>
            </a:r>
          </a:p>
          <a:p>
            <a:r>
              <a:rPr lang="en-US" sz="2400" dirty="0" smtClean="0"/>
              <a:t>Thus, hardness of water sample= 100ppm</a:t>
            </a:r>
            <a:endParaRPr lang="en-US" sz="2400" dirty="0"/>
          </a:p>
        </p:txBody>
      </p:sp>
    </p:spTree>
    <p:extLst>
      <p:ext uri="{BB962C8B-B14F-4D97-AF65-F5344CB8AC3E}">
        <p14:creationId xmlns:p14="http://schemas.microsoft.com/office/powerpoint/2010/main" val="21780781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066800"/>
            <a:ext cx="8305800" cy="4524315"/>
          </a:xfrm>
          <a:prstGeom prst="rect">
            <a:avLst/>
          </a:prstGeom>
        </p:spPr>
        <p:txBody>
          <a:bodyPr wrap="square">
            <a:spAutoFit/>
          </a:bodyPr>
          <a:lstStyle/>
          <a:p>
            <a:r>
              <a:rPr lang="en-US" sz="3200"/>
              <a:t>(iii) </a:t>
            </a:r>
            <a:r>
              <a:rPr lang="en-US" sz="3200">
                <a:solidFill>
                  <a:srgbClr val="FF0000"/>
                </a:solidFill>
              </a:rPr>
              <a:t>STEAM GENERATION IN BOILERS:</a:t>
            </a:r>
            <a:r>
              <a:rPr lang="en-US" sz="3200"/>
              <a:t> For steam generation, boilers are employed. If hard water is used in boilers, It may lead to the following troubles-</a:t>
            </a:r>
          </a:p>
          <a:p>
            <a:pPr marL="514350" indent="-514350">
              <a:buAutoNum type="alphaLcParenBoth"/>
            </a:pPr>
            <a:r>
              <a:rPr lang="en-US" sz="3200"/>
              <a:t>Boiler Corrosion </a:t>
            </a:r>
          </a:p>
          <a:p>
            <a:pPr marL="514350" indent="-514350">
              <a:buAutoNum type="alphaLcParenBoth"/>
            </a:pPr>
            <a:r>
              <a:rPr lang="en-US" sz="3200"/>
              <a:t>Scale and Sludge formation. </a:t>
            </a:r>
          </a:p>
          <a:p>
            <a:pPr marL="514350" indent="-514350">
              <a:buAutoNum type="alphaLcParenBoth"/>
            </a:pPr>
            <a:r>
              <a:rPr lang="en-US" sz="3200"/>
              <a:t>Priming and Foaming </a:t>
            </a:r>
          </a:p>
          <a:p>
            <a:pPr marL="514350" indent="-514350">
              <a:buAutoNum type="alphaLcParenBoth"/>
            </a:pPr>
            <a:r>
              <a:rPr lang="en-US" sz="3200"/>
              <a:t>Caustic embrittlement Pharmaceutical industry</a:t>
            </a:r>
          </a:p>
        </p:txBody>
      </p:sp>
    </p:spTree>
    <p:extLst>
      <p:ext uri="{BB962C8B-B14F-4D97-AF65-F5344CB8AC3E}">
        <p14:creationId xmlns:p14="http://schemas.microsoft.com/office/powerpoint/2010/main" val="31855267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83CBFB481E3E0418D98C9B3AD2784F7" ma:contentTypeVersion="10" ma:contentTypeDescription="Create a new document." ma:contentTypeScope="" ma:versionID="1a37030cac743bad4e707321fe2be443">
  <xsd:schema xmlns:xsd="http://www.w3.org/2001/XMLSchema" xmlns:xs="http://www.w3.org/2001/XMLSchema" xmlns:p="http://schemas.microsoft.com/office/2006/metadata/properties" xmlns:ns2="9364347d-860f-4296-84c5-299646d82771" targetNamespace="http://schemas.microsoft.com/office/2006/metadata/properties" ma:root="true" ma:fieldsID="9f6b1841e9d209d64c187f60cdc13e52" ns2:_="">
    <xsd:import namespace="9364347d-860f-4296-84c5-299646d8277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64347d-860f-4296-84c5-299646d827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E2C346-5F2F-4CB5-8EB4-E3B1AAC693C8}">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9364347d-860f-4296-84c5-299646d82771"/>
    <ds:schemaRef ds:uri="http://www.w3.org/XML/1998/namespace"/>
    <ds:schemaRef ds:uri="http://purl.org/dc/dcmitype/"/>
  </ds:schemaRefs>
</ds:datastoreItem>
</file>

<file path=customXml/itemProps2.xml><?xml version="1.0" encoding="utf-8"?>
<ds:datastoreItem xmlns:ds="http://schemas.openxmlformats.org/officeDocument/2006/customXml" ds:itemID="{F2D10503-3D73-4D0D-A889-97CB1EC2ECCF}">
  <ds:schemaRefs>
    <ds:schemaRef ds:uri="9364347d-860f-4296-84c5-299646d8277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5BE558A-FBE2-440E-8B60-36AFC93F48E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52763</TotalTime>
  <Words>6433</Words>
  <Application>Microsoft Office PowerPoint</Application>
  <PresentationFormat>On-screen Show (4:3)</PresentationFormat>
  <Paragraphs>721</Paragraphs>
  <Slides>86</Slides>
  <Notes>0</Notes>
  <HiddenSlides>0</HiddenSlides>
  <MMClips>0</MMClips>
  <ScaleCrop>false</ScaleCrop>
  <HeadingPairs>
    <vt:vector size="4" baseType="variant">
      <vt:variant>
        <vt:lpstr>Theme</vt:lpstr>
      </vt:variant>
      <vt:variant>
        <vt:i4>1</vt:i4>
      </vt:variant>
      <vt:variant>
        <vt:lpstr>Slide Titles</vt:lpstr>
      </vt:variant>
      <vt:variant>
        <vt:i4>86</vt:i4>
      </vt:variant>
    </vt:vector>
  </HeadingPairs>
  <TitlesOfParts>
    <vt:vector size="87" baseType="lpstr">
      <vt:lpstr>Office Theme</vt:lpstr>
      <vt:lpstr>Water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Admin</cp:lastModifiedBy>
  <cp:revision>65</cp:revision>
  <dcterms:created xsi:type="dcterms:W3CDTF">2006-08-16T00:00:00Z</dcterms:created>
  <dcterms:modified xsi:type="dcterms:W3CDTF">2023-09-11T11:03:00Z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0x010100783CBFB481E3E0418D98C9B3AD2784F7</vt:lpwstr>
  </property>
</Properties>
</file>