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2"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V5zS7seDivVPtS7YNE9aFof2O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0187" autoAdjust="0"/>
  </p:normalViewPr>
  <p:slideViewPr>
    <p:cSldViewPr snapToGrid="0">
      <p:cViewPr varScale="1">
        <p:scale>
          <a:sx n="54" d="100"/>
          <a:sy n="54" d="100"/>
        </p:scale>
        <p:origin x="145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9" name="Google Shape;3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399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4"/>
          <p:cNvSpPr>
            <a:spLocks noGrp="1"/>
          </p:cNvSpPr>
          <p:nvPr>
            <p:ph type="pic" idx="2"/>
          </p:nvPr>
        </p:nvSpPr>
        <p:spPr>
          <a:xfrm>
            <a:off x="5183188" y="987425"/>
            <a:ext cx="6172200" cy="4873625"/>
          </a:xfrm>
          <a:prstGeom prst="rect">
            <a:avLst/>
          </a:prstGeom>
          <a:noFill/>
          <a:ln>
            <a:noFill/>
          </a:ln>
        </p:spPr>
      </p:sp>
      <p:sp>
        <p:nvSpPr>
          <p:cNvPr id="68" name="Google Shape;68;p5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5969726"/>
            <a:ext cx="12192001" cy="888274"/>
          </a:xfrm>
          <a:prstGeom prst="rect">
            <a:avLst/>
          </a:prstGeom>
          <a:noFill/>
          <a:ln>
            <a:noFill/>
          </a:ln>
        </p:spPr>
      </p:pic>
      <p:sp>
        <p:nvSpPr>
          <p:cNvPr id="89" name="Google Shape;89;p1"/>
          <p:cNvSpPr txBox="1">
            <a:spLocks noGrp="1"/>
          </p:cNvSpPr>
          <p:nvPr>
            <p:ph type="subTitle" idx="1"/>
          </p:nvPr>
        </p:nvSpPr>
        <p:spPr>
          <a:xfrm>
            <a:off x="1915875" y="2183821"/>
            <a:ext cx="8712900" cy="26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US" sz="4400" dirty="0">
                <a:latin typeface="Times New Roman"/>
                <a:ea typeface="Times New Roman"/>
                <a:cs typeface="Times New Roman"/>
                <a:sym typeface="Times New Roman"/>
              </a:rPr>
              <a:t>Module 3:</a:t>
            </a:r>
            <a:endParaRPr dirty="0"/>
          </a:p>
          <a:p>
            <a:pPr marL="0" lvl="0" indent="0" algn="ctr" rtl="0">
              <a:lnSpc>
                <a:spcPct val="90000"/>
              </a:lnSpc>
              <a:spcBef>
                <a:spcPts val="1000"/>
              </a:spcBef>
              <a:spcAft>
                <a:spcPts val="0"/>
              </a:spcAft>
              <a:buClr>
                <a:schemeClr val="dk1"/>
              </a:buClr>
              <a:buSzPct val="100000"/>
              <a:buNone/>
            </a:pPr>
            <a:r>
              <a:rPr lang="en-US" sz="4400" dirty="0">
                <a:latin typeface="Times New Roman"/>
                <a:ea typeface="Times New Roman"/>
                <a:cs typeface="Times New Roman"/>
                <a:sym typeface="Times New Roman"/>
              </a:rPr>
              <a:t>Arrays </a:t>
            </a:r>
            <a:r>
              <a:rPr lang="en-US" sz="4400">
                <a:latin typeface="Times New Roman"/>
                <a:ea typeface="Times New Roman"/>
                <a:cs typeface="Times New Roman"/>
                <a:sym typeface="Times New Roman"/>
              </a:rPr>
              <a:t>and Strings</a:t>
            </a:r>
            <a:endParaRPr sz="44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sz="4400" dirty="0">
              <a:latin typeface="Times New Roman"/>
              <a:ea typeface="Times New Roman"/>
              <a:cs typeface="Times New Roman"/>
              <a:sym typeface="Times New Roman"/>
            </a:endParaRPr>
          </a:p>
          <a:p>
            <a:pPr marL="0" lvl="0" indent="0" algn="ctr" rtl="0">
              <a:spcBef>
                <a:spcPts val="0"/>
              </a:spcBef>
              <a:spcAft>
                <a:spcPts val="0"/>
              </a:spcAft>
              <a:buClr>
                <a:schemeClr val="dk1"/>
              </a:buClr>
              <a:buSzPct val="100000"/>
              <a:buFont typeface="Arial"/>
              <a:buNone/>
            </a:pPr>
            <a:endParaRPr dirty="0"/>
          </a:p>
          <a:p>
            <a:pPr marL="0" lvl="0" indent="0" algn="ctr" rtl="0">
              <a:lnSpc>
                <a:spcPct val="90000"/>
              </a:lnSpc>
              <a:spcBef>
                <a:spcPts val="1000"/>
              </a:spcBef>
              <a:spcAft>
                <a:spcPts val="0"/>
              </a:spcAft>
              <a:buClr>
                <a:schemeClr val="dk1"/>
              </a:buClr>
              <a:buSzPct val="100000"/>
              <a:buNone/>
            </a:pPr>
            <a:endParaRPr sz="4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73" name="Google Shape;173;p10"/>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74" name="Google Shape;174;p10"/>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(iv) Array initialization with a string: - Consider the declaration with string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 Array Initialized with a String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the string "COMPUTER" contains 8 characters, because it is a string. It always ends with null character. So, the array size is 9 bytes (i.e., string length 1 byte for null character).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b[9]="COMPUTER";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b[8]="COMPUTER";</a:t>
            </a:r>
            <a:endParaRPr sz="2400">
              <a:solidFill>
                <a:schemeClr val="dk1"/>
              </a:solidFill>
              <a:latin typeface="Times New Roman"/>
              <a:ea typeface="Times New Roman"/>
              <a:cs typeface="Times New Roman"/>
              <a:sym typeface="Times New Roman"/>
            </a:endParaRPr>
          </a:p>
        </p:txBody>
      </p:sp>
      <p:pic>
        <p:nvPicPr>
          <p:cNvPr id="175" name="Google Shape;175;p10"/>
          <p:cNvPicPr preferRelativeResize="0"/>
          <p:nvPr/>
        </p:nvPicPr>
        <p:blipFill rotWithShape="1">
          <a:blip r:embed="rId4">
            <a:alphaModFix/>
          </a:blip>
          <a:srcRect/>
          <a:stretch/>
        </p:blipFill>
        <p:spPr>
          <a:xfrm>
            <a:off x="3162300" y="3076575"/>
            <a:ext cx="5867400" cy="70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1"/>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83" name="Google Shape;183;p11"/>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84" name="Google Shape;184;p11"/>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(iv) Array initialization with a string: - Consider the declaration with string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 Array Initialized with a String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the string "COMPUTER" contains 8 characters, because it is a string. It always ends with null character. So, the array size is 9 bytes (i.e., string length 1 byte for null character).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b[9]="COMPUTER"; // correct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b[8]="COMPUTER"; // wrong</a:t>
            </a:r>
            <a:endParaRPr/>
          </a:p>
        </p:txBody>
      </p:sp>
      <p:pic>
        <p:nvPicPr>
          <p:cNvPr id="185" name="Google Shape;185;p11"/>
          <p:cNvPicPr preferRelativeResize="0"/>
          <p:nvPr/>
        </p:nvPicPr>
        <p:blipFill rotWithShape="1">
          <a:blip r:embed="rId4">
            <a:alphaModFix/>
          </a:blip>
          <a:srcRect/>
          <a:stretch/>
        </p:blipFill>
        <p:spPr>
          <a:xfrm>
            <a:off x="3162300" y="3076575"/>
            <a:ext cx="5867400" cy="704850"/>
          </a:xfrm>
          <a:prstGeom prst="rect">
            <a:avLst/>
          </a:prstGeom>
          <a:noFill/>
          <a:ln>
            <a:noFill/>
          </a:ln>
        </p:spPr>
      </p:pic>
      <p:sp>
        <p:nvSpPr>
          <p:cNvPr id="186" name="Google Shape;186;p11"/>
          <p:cNvSpPr/>
          <p:nvPr/>
        </p:nvSpPr>
        <p:spPr>
          <a:xfrm>
            <a:off x="8377518" y="2944906"/>
            <a:ext cx="652182" cy="836519"/>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94" name="Google Shape;194;p12"/>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95" name="Google Shape;195;p12"/>
          <p:cNvSpPr txBox="1"/>
          <p:nvPr/>
        </p:nvSpPr>
        <p:spPr>
          <a:xfrm>
            <a:off x="-1" y="1425388"/>
            <a:ext cx="12192001"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Task</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Consider an array of integer, float and character with </a:t>
            </a:r>
            <a:r>
              <a:rPr lang="en-US" sz="2800" b="1">
                <a:solidFill>
                  <a:schemeClr val="dk1"/>
                </a:solidFill>
                <a:latin typeface="Times New Roman"/>
                <a:ea typeface="Times New Roman"/>
                <a:cs typeface="Times New Roman"/>
                <a:sym typeface="Times New Roman"/>
              </a:rPr>
              <a:t>Compile Time Initialization</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all elements in an array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any particular value/ character from the array</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	 x[1]=	 x[2]=	 x[3]=</a:t>
            </a:r>
            <a:endParaRPr/>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And as</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x[1]=…</a:t>
            </a:r>
            <a:endParaRPr/>
          </a:p>
          <a:p>
            <a:pPr marL="457200" marR="0" lvl="0" indent="-279400" algn="l" rtl="0">
              <a:spcBef>
                <a:spcPts val="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03" name="Google Shape;203;p13"/>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04" name="Google Shape;204;p13"/>
          <p:cNvSpPr txBox="1"/>
          <p:nvPr/>
        </p:nvSpPr>
        <p:spPr>
          <a:xfrm>
            <a:off x="-1" y="732226"/>
            <a:ext cx="121920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Run Time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array can be explicitly initialized at run time. This approach is usually applied for initializing large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scanf can be used to initialize an array.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x[3];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Scanf(“%d%d%d”,&amp;x[0],&amp;x[1],&amp;x[2]);</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above statements will initialize array elements with the values entered through the key board.</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TASK</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Consider an array of 4 elements and display using scanf and printf as</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x[0]=	 x[1]=	 x[2]=	 x[3]=</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And as</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x[1]=…</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12" name="Google Shape;212;p14"/>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13" name="Google Shape;213;p14"/>
          <p:cNvSpPr txBox="1"/>
          <p:nvPr/>
        </p:nvSpPr>
        <p:spPr>
          <a:xfrm>
            <a:off x="-1" y="732226"/>
            <a:ext cx="12192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Run Time Initialization</a:t>
            </a:r>
            <a:endParaRPr/>
          </a:p>
          <a:p>
            <a:pPr marL="0" marR="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OR</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float Sum[150];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For(i=0;i&lt;100;i=i+1)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If(i&lt;50)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Sum[i]=0.0;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Sum[i]=1.0;</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21" name="Google Shape;221;p15"/>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22" name="Google Shape;222;p15"/>
          <p:cNvSpPr txBox="1"/>
          <p:nvPr/>
        </p:nvSpPr>
        <p:spPr>
          <a:xfrm>
            <a:off x="-1" y="732226"/>
            <a:ext cx="121920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Run Time Initialization</a:t>
            </a:r>
            <a:endParaRPr/>
          </a:p>
          <a:p>
            <a:pPr marL="0" marR="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OR</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float Sum[150];</a:t>
            </a:r>
            <a:endParaRPr sz="24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For(i=0;i&lt;100;i=i+1)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If(i&lt;50)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Sum[i]=0.0;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Sum[i]=1.0;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The first 50 elements of the array </a:t>
            </a:r>
            <a:r>
              <a:rPr lang="en-US" sz="2400" b="1">
                <a:solidFill>
                  <a:srgbClr val="FF0000"/>
                </a:solidFill>
                <a:latin typeface="Times New Roman"/>
                <a:ea typeface="Times New Roman"/>
                <a:cs typeface="Times New Roman"/>
                <a:sym typeface="Times New Roman"/>
              </a:rPr>
              <a:t>sum</a:t>
            </a:r>
            <a:r>
              <a:rPr lang="en-US" sz="2400" b="1">
                <a:solidFill>
                  <a:schemeClr val="dk1"/>
                </a:solidFill>
                <a:latin typeface="Times New Roman"/>
                <a:ea typeface="Times New Roman"/>
                <a:cs typeface="Times New Roman"/>
                <a:sym typeface="Times New Roman"/>
              </a:rPr>
              <a:t> are initialized to 0 while the remaining 50 are initialized to 1.0 at run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30" name="Google Shape;230;p16"/>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31" name="Google Shape;231;p16"/>
          <p:cNvSpPr txBox="1"/>
          <p:nvPr/>
        </p:nvSpPr>
        <p:spPr>
          <a:xfrm>
            <a:off x="-1" y="745289"/>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array consisting of two subscripts is known as two-dimensional array. These are often known as array of the array. In two dimensional arrays the array is divided into rows and columns,. These are well suited to handle the table of data. In 2-D array we can declare an array as :</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Declaration:-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Data_type array_name[row_size][column_size] = {{list of first row elements},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{list of second row elements},….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{list of last row elements}};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int arr[3][3];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where </a:t>
            </a:r>
            <a:r>
              <a:rPr lang="en-US" sz="2400">
                <a:solidFill>
                  <a:srgbClr val="FF0000"/>
                </a:solidFill>
                <a:latin typeface="Times New Roman"/>
                <a:ea typeface="Times New Roman"/>
                <a:cs typeface="Times New Roman"/>
                <a:sym typeface="Times New Roman"/>
              </a:rPr>
              <a:t>first index </a:t>
            </a:r>
            <a:r>
              <a:rPr lang="en-US" sz="2400">
                <a:solidFill>
                  <a:schemeClr val="dk1"/>
                </a:solidFill>
                <a:latin typeface="Times New Roman"/>
                <a:ea typeface="Times New Roman"/>
                <a:cs typeface="Times New Roman"/>
                <a:sym typeface="Times New Roman"/>
              </a:rPr>
              <a:t>value shows the </a:t>
            </a:r>
            <a:r>
              <a:rPr lang="en-US" sz="2400">
                <a:solidFill>
                  <a:srgbClr val="FF0000"/>
                </a:solidFill>
                <a:latin typeface="Times New Roman"/>
                <a:ea typeface="Times New Roman"/>
                <a:cs typeface="Times New Roman"/>
                <a:sym typeface="Times New Roman"/>
              </a:rPr>
              <a:t>number of the rows </a:t>
            </a:r>
            <a:r>
              <a:rPr lang="en-US" sz="2400">
                <a:solidFill>
                  <a:schemeClr val="dk1"/>
                </a:solidFill>
                <a:latin typeface="Times New Roman"/>
                <a:ea typeface="Times New Roman"/>
                <a:cs typeface="Times New Roman"/>
                <a:sym typeface="Times New Roman"/>
              </a:rPr>
              <a:t>and </a:t>
            </a:r>
            <a:r>
              <a:rPr lang="en-US" sz="2400">
                <a:solidFill>
                  <a:srgbClr val="0000CC"/>
                </a:solidFill>
                <a:latin typeface="Times New Roman"/>
                <a:ea typeface="Times New Roman"/>
                <a:cs typeface="Times New Roman"/>
                <a:sym typeface="Times New Roman"/>
              </a:rPr>
              <a:t>second index </a:t>
            </a:r>
            <a:r>
              <a:rPr lang="en-US" sz="2400">
                <a:solidFill>
                  <a:schemeClr val="dk1"/>
                </a:solidFill>
                <a:latin typeface="Times New Roman"/>
                <a:ea typeface="Times New Roman"/>
                <a:cs typeface="Times New Roman"/>
                <a:sym typeface="Times New Roman"/>
              </a:rPr>
              <a:t>value shows the </a:t>
            </a:r>
            <a:r>
              <a:rPr lang="en-US" sz="2400">
                <a:solidFill>
                  <a:srgbClr val="0000CC"/>
                </a:solidFill>
                <a:latin typeface="Times New Roman"/>
                <a:ea typeface="Times New Roman"/>
                <a:cs typeface="Times New Roman"/>
                <a:sym typeface="Times New Roman"/>
              </a:rPr>
              <a:t>no. of the columns</a:t>
            </a:r>
            <a:r>
              <a:rPr lang="en-US" sz="2400">
                <a:solidFill>
                  <a:schemeClr val="dk1"/>
                </a:solidFill>
                <a:latin typeface="Times New Roman"/>
                <a:ea typeface="Times New Roman"/>
                <a:cs typeface="Times New Roman"/>
                <a:sym typeface="Times New Roman"/>
              </a:rPr>
              <a:t> in the array.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 = {{ 1, 2, 3},{4, 5, 6},{7, 8, 9}};</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1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39" name="Google Shape;239;p17"/>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40" name="Google Shape;240;p17"/>
          <p:cNvSpPr txBox="1"/>
          <p:nvPr/>
        </p:nvSpPr>
        <p:spPr>
          <a:xfrm>
            <a:off x="-1" y="732226"/>
            <a:ext cx="12192000"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These are stored in the memory as given below.</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Row-Major order Implementation</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Column-Major order Implementation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 </a:t>
            </a:r>
            <a:r>
              <a:rPr lang="en-US" sz="2400">
                <a:solidFill>
                  <a:srgbClr val="FF0000"/>
                </a:solidFill>
                <a:latin typeface="Times New Roman"/>
                <a:ea typeface="Times New Roman"/>
                <a:cs typeface="Times New Roman"/>
                <a:sym typeface="Times New Roman"/>
              </a:rPr>
              <a:t>Row-Major Implementation </a:t>
            </a:r>
            <a:r>
              <a:rPr lang="en-US" sz="2400">
                <a:solidFill>
                  <a:schemeClr val="dk1"/>
                </a:solidFill>
                <a:latin typeface="Times New Roman"/>
                <a:ea typeface="Times New Roman"/>
                <a:cs typeface="Times New Roman"/>
                <a:sym typeface="Times New Roman"/>
              </a:rPr>
              <a:t>of the arrays, the arrays are stored in the memory in terms of the row design, i.e. first the first row of the array is stored in the memory then second and so on. Suppose we have an array named arr having 3 rows and 3 columns then it can be stored in the memory in the following manner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41" name="Google Shape;241;p17"/>
          <p:cNvPicPr preferRelativeResize="0"/>
          <p:nvPr/>
        </p:nvPicPr>
        <p:blipFill rotWithShape="1">
          <a:blip r:embed="rId4">
            <a:alphaModFix/>
          </a:blip>
          <a:srcRect/>
          <a:stretch/>
        </p:blipFill>
        <p:spPr>
          <a:xfrm>
            <a:off x="3146612" y="3630706"/>
            <a:ext cx="3869100" cy="23636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49" name="Google Shape;249;p18"/>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50" name="Google Shape;250;p18"/>
          <p:cNvSpPr txBox="1"/>
          <p:nvPr/>
        </p:nvSpPr>
        <p:spPr>
          <a:xfrm>
            <a:off x="-1" y="523220"/>
            <a:ext cx="12192000"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r>
              <a:rPr lang="en-US" sz="2400">
                <a:solidFill>
                  <a:srgbClr val="FF0000"/>
                </a:solidFill>
                <a:latin typeface="Times New Roman"/>
                <a:ea typeface="Times New Roman"/>
                <a:cs typeface="Times New Roman"/>
                <a:sym typeface="Times New Roman"/>
              </a:rPr>
              <a:t> Row-Major Implementation </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Thus an array of 3*3 can be declared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arr[3][3] = { 1, 2, 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4, 5, 6,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7, 8, 9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it will be represented in the memory with row major implementation as follows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51" name="Google Shape;251;p18"/>
          <p:cNvPicPr preferRelativeResize="0"/>
          <p:nvPr/>
        </p:nvPicPr>
        <p:blipFill rotWithShape="1">
          <a:blip r:embed="rId4">
            <a:alphaModFix/>
          </a:blip>
          <a:srcRect/>
          <a:stretch/>
        </p:blipFill>
        <p:spPr>
          <a:xfrm>
            <a:off x="1609588" y="4329953"/>
            <a:ext cx="7338124" cy="9816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1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59" name="Google Shape;259;p19"/>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60" name="Google Shape;260;p19"/>
          <p:cNvSpPr txBox="1"/>
          <p:nvPr/>
        </p:nvSpPr>
        <p:spPr>
          <a:xfrm>
            <a:off x="-1" y="523220"/>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r>
              <a:rPr lang="en-US" sz="2400">
                <a:solidFill>
                  <a:srgbClr val="FF0000"/>
                </a:solidFill>
                <a:latin typeface="Times New Roman"/>
                <a:ea typeface="Times New Roman"/>
                <a:cs typeface="Times New Roman"/>
                <a:sym typeface="Times New Roman"/>
              </a:rPr>
              <a:t> Column-Major Implementation </a:t>
            </a:r>
            <a:endParaRPr sz="24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arrays are stored in the memory in the term of the column design, i.e. the first column of the array is stored in the memory then the second and so 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Thus an array of 3*3 can be declared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arr[3][3] = { 1, 2, 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4, 5, 6,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7, 8, 9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it will be represented in the memory with column major implementation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97" name="Google Shape;97;p2"/>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Arrays, Structures And Unions</a:t>
            </a:r>
            <a:endParaRPr/>
          </a:p>
        </p:txBody>
      </p:sp>
      <p:sp>
        <p:nvSpPr>
          <p:cNvPr id="98" name="Google Shape;98;p2"/>
          <p:cNvSpPr txBox="1"/>
          <p:nvPr/>
        </p:nvSpPr>
        <p:spPr>
          <a:xfrm>
            <a:off x="54427" y="908596"/>
            <a:ext cx="12083144" cy="507831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One dimensional array</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Multidimensional array</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Declaration and Initialization of Arrays</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Reading and Displaying arrays</a:t>
            </a:r>
            <a:endParaRPr/>
          </a:p>
          <a:p>
            <a:pPr marL="457200" marR="0" lvl="0" indent="-279400" algn="l" rtl="0">
              <a:spcBef>
                <a:spcPts val="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String and its related functions</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285750" marR="0" lvl="0" indent="-133350" algn="l" rtl="0">
              <a:spcBef>
                <a:spcPts val="0"/>
              </a:spcBef>
              <a:spcAft>
                <a:spcPts val="0"/>
              </a:spcAft>
              <a:buClr>
                <a:schemeClr val="dk1"/>
              </a:buClr>
              <a:buSzPts val="2400"/>
              <a:buFont typeface="Arial"/>
              <a:buNone/>
            </a:pPr>
            <a:endParaRPr sz="2400" b="1">
              <a:solidFill>
                <a:schemeClr val="dk1"/>
              </a:solidFill>
              <a:latin typeface="Times New Roman"/>
              <a:ea typeface="Times New Roman"/>
              <a:cs typeface="Times New Roman"/>
              <a:sym typeface="Times New Roman"/>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68" name="Google Shape;268;p20"/>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69" name="Google Shape;269;p20"/>
          <p:cNvSpPr txBox="1"/>
          <p:nvPr/>
        </p:nvSpPr>
        <p:spPr>
          <a:xfrm>
            <a:off x="-1" y="523220"/>
            <a:ext cx="12192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 Memory storage:</a:t>
            </a:r>
            <a:r>
              <a:rPr lang="en-US" sz="2400">
                <a:solidFill>
                  <a:srgbClr val="FF0000"/>
                </a:solidFill>
                <a:latin typeface="Times New Roman"/>
                <a:ea typeface="Times New Roman"/>
                <a:cs typeface="Times New Roman"/>
                <a:sym typeface="Times New Roman"/>
              </a:rPr>
              <a:t> Column-Major Implementation </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arr[3][3];</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Thus an array of 3*3 can be declared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arr[3][3] = { 1, 2, 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4, 5, 6,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7, 8, 9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it will be represented in the memory with column major implementation as follows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70" name="Google Shape;270;p20"/>
          <p:cNvPicPr preferRelativeResize="0"/>
          <p:nvPr/>
        </p:nvPicPr>
        <p:blipFill rotWithShape="1">
          <a:blip r:embed="rId4">
            <a:alphaModFix/>
          </a:blip>
          <a:srcRect/>
          <a:stretch/>
        </p:blipFill>
        <p:spPr>
          <a:xfrm>
            <a:off x="1216924" y="4308872"/>
            <a:ext cx="8490541" cy="12315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1"/>
          <p:cNvPicPr preferRelativeResize="0"/>
          <p:nvPr/>
        </p:nvPicPr>
        <p:blipFill rotWithShape="1">
          <a:blip r:embed="rId3">
            <a:alphaModFix/>
          </a:blip>
          <a:srcRect/>
          <a:stretch/>
        </p:blipFill>
        <p:spPr>
          <a:xfrm>
            <a:off x="-1" y="6035041"/>
            <a:ext cx="12192001" cy="888274"/>
          </a:xfrm>
          <a:prstGeom prst="rect">
            <a:avLst/>
          </a:prstGeom>
          <a:noFill/>
          <a:ln>
            <a:noFill/>
          </a:ln>
        </p:spPr>
      </p:pic>
      <p:sp>
        <p:nvSpPr>
          <p:cNvPr id="278" name="Google Shape;278;p21"/>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79" name="Google Shape;279;p21"/>
          <p:cNvSpPr txBox="1"/>
          <p:nvPr/>
        </p:nvSpPr>
        <p:spPr>
          <a:xfrm>
            <a:off x="-1" y="523220"/>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2 D arrays:</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To initialize values for </a:t>
            </a:r>
            <a:r>
              <a:rPr lang="en-US" sz="2400" b="1" dirty="0">
                <a:solidFill>
                  <a:srgbClr val="FF0000"/>
                </a:solidFill>
                <a:latin typeface="Times New Roman"/>
                <a:ea typeface="Times New Roman"/>
                <a:cs typeface="Times New Roman"/>
                <a:sym typeface="Times New Roman"/>
              </a:rPr>
              <a:t>variable length arrays </a:t>
            </a:r>
            <a:r>
              <a:rPr lang="en-US" sz="2400" b="1" dirty="0">
                <a:solidFill>
                  <a:schemeClr val="dk1"/>
                </a:solidFill>
                <a:latin typeface="Times New Roman"/>
                <a:ea typeface="Times New Roman"/>
                <a:cs typeface="Times New Roman"/>
                <a:sym typeface="Times New Roman"/>
              </a:rPr>
              <a:t>we can use </a:t>
            </a:r>
            <a:r>
              <a:rPr lang="en-US" sz="2400" b="1" dirty="0" err="1">
                <a:solidFill>
                  <a:srgbClr val="FF0000"/>
                </a:solidFill>
                <a:latin typeface="Times New Roman"/>
                <a:ea typeface="Times New Roman"/>
                <a:cs typeface="Times New Roman"/>
                <a:sym typeface="Times New Roman"/>
              </a:rPr>
              <a:t>scanf</a:t>
            </a:r>
            <a:r>
              <a:rPr lang="en-US" sz="2400" b="1" dirty="0">
                <a:solidFill>
                  <a:srgbClr val="FF0000"/>
                </a:solidFill>
                <a:latin typeface="Times New Roman"/>
                <a:ea typeface="Times New Roman"/>
                <a:cs typeface="Times New Roman"/>
                <a:sym typeface="Times New Roman"/>
              </a:rPr>
              <a:t> statement &amp; loop</a:t>
            </a:r>
            <a:r>
              <a:rPr lang="en-US" sz="2400" b="1" dirty="0">
                <a:solidFill>
                  <a:schemeClr val="dk1"/>
                </a:solidFill>
                <a:latin typeface="Times New Roman"/>
                <a:ea typeface="Times New Roman"/>
                <a:cs typeface="Times New Roman"/>
                <a:sym typeface="Times New Roman"/>
              </a:rPr>
              <a:t> constructs.</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int </a:t>
            </a:r>
            <a:r>
              <a:rPr lang="en-US" sz="2400" dirty="0" err="1">
                <a:solidFill>
                  <a:schemeClr val="dk1"/>
                </a:solidFill>
                <a:latin typeface="Times New Roman"/>
                <a:ea typeface="Times New Roman"/>
                <a:cs typeface="Times New Roman"/>
                <a:sym typeface="Times New Roman"/>
              </a:rPr>
              <a:t>arr</a:t>
            </a:r>
            <a:r>
              <a:rPr lang="en-US" sz="2400" dirty="0">
                <a:solidFill>
                  <a:schemeClr val="dk1"/>
                </a:solidFill>
                <a:latin typeface="Times New Roman"/>
                <a:ea typeface="Times New Roman"/>
                <a:cs typeface="Times New Roman"/>
                <a:sym typeface="Times New Roman"/>
              </a:rPr>
              <a:t>[5][5];</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for (</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=0 ; </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&lt;3; </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for(j=0;j&lt;3;j++)</a:t>
            </a:r>
            <a:endParaRPr dirty="0"/>
          </a:p>
          <a:p>
            <a:pPr marL="0" marR="0" lvl="0" indent="0" algn="l" rtl="0">
              <a:spcBef>
                <a:spcPts val="0"/>
              </a:spcBef>
              <a:spcAft>
                <a:spcPts val="0"/>
              </a:spcAft>
              <a:buNone/>
            </a:pPr>
            <a:r>
              <a:rPr lang="en-US" sz="2400" dirty="0" err="1">
                <a:solidFill>
                  <a:schemeClr val="dk1"/>
                </a:solidFill>
                <a:latin typeface="Times New Roman"/>
                <a:ea typeface="Times New Roman"/>
                <a:cs typeface="Times New Roman"/>
                <a:sym typeface="Times New Roman"/>
              </a:rPr>
              <a:t>scanf</a:t>
            </a:r>
            <a:r>
              <a:rPr lang="en-US" sz="2400" dirty="0">
                <a:solidFill>
                  <a:schemeClr val="dk1"/>
                </a:solidFill>
                <a:latin typeface="Times New Roman"/>
                <a:ea typeface="Times New Roman"/>
                <a:cs typeface="Times New Roman"/>
                <a:sym typeface="Times New Roman"/>
              </a:rPr>
              <a:t>(“%d”,&amp;</a:t>
            </a:r>
            <a:r>
              <a:rPr lang="en-US" sz="2400" dirty="0" err="1">
                <a:solidFill>
                  <a:schemeClr val="dk1"/>
                </a:solidFill>
                <a:latin typeface="Times New Roman"/>
                <a:ea typeface="Times New Roman"/>
                <a:cs typeface="Times New Roman"/>
                <a:sym typeface="Times New Roman"/>
              </a:rPr>
              <a:t>arr</a:t>
            </a:r>
            <a:r>
              <a:rPr lang="en-US" sz="2400" dirty="0">
                <a:solidFill>
                  <a:schemeClr val="dk1"/>
                </a:solidFill>
                <a:latin typeface="Times New Roman"/>
                <a:ea typeface="Times New Roman"/>
                <a:cs typeface="Times New Roman"/>
                <a:sym typeface="Times New Roman"/>
              </a:rPr>
              <a:t>[</a:t>
            </a:r>
            <a:r>
              <a:rPr lang="en-US" sz="2400" dirty="0" err="1">
                <a:solidFill>
                  <a:schemeClr val="dk1"/>
                </a:solidFill>
                <a:latin typeface="Times New Roman"/>
                <a:ea typeface="Times New Roman"/>
                <a:cs typeface="Times New Roman"/>
                <a:sym typeface="Times New Roman"/>
              </a:rPr>
              <a:t>i</a:t>
            </a:r>
            <a:r>
              <a:rPr lang="en-US" sz="2400" dirty="0">
                <a:solidFill>
                  <a:schemeClr val="dk1"/>
                </a:solidFill>
                <a:latin typeface="Times New Roman"/>
                <a:ea typeface="Times New Roman"/>
                <a:cs typeface="Times New Roman"/>
                <a:sym typeface="Times New Roman"/>
              </a:rPr>
              <a:t>][j]);</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rgbClr val="0000CC"/>
                </a:solidFill>
                <a:latin typeface="Times New Roman"/>
                <a:ea typeface="Times New Roman"/>
                <a:cs typeface="Times New Roman"/>
                <a:sym typeface="Times New Roman"/>
              </a:rPr>
              <a:t>Task:</a:t>
            </a:r>
            <a:endParaRPr dirty="0"/>
          </a:p>
          <a:p>
            <a:pPr marL="0" marR="0" lvl="0" indent="0" algn="l" rtl="0">
              <a:spcBef>
                <a:spcPts val="0"/>
              </a:spcBef>
              <a:spcAft>
                <a:spcPts val="0"/>
              </a:spcAft>
              <a:buNone/>
            </a:pPr>
            <a:r>
              <a:rPr lang="en-US" sz="2400" b="1" dirty="0">
                <a:solidFill>
                  <a:srgbClr val="0000CC"/>
                </a:solidFill>
                <a:latin typeface="Times New Roman"/>
                <a:ea typeface="Times New Roman"/>
                <a:cs typeface="Times New Roman"/>
                <a:sym typeface="Times New Roman"/>
              </a:rPr>
              <a:t>Consider 2-D array, display the 2-D array and also display any particular element or specified by user from it</a:t>
            </a:r>
            <a:endParaRPr dirty="0"/>
          </a:p>
          <a:p>
            <a:pPr marL="0" marR="0" lvl="0" indent="0" algn="l" rtl="0">
              <a:spcBef>
                <a:spcPts val="0"/>
              </a:spcBef>
              <a:spcAft>
                <a:spcPts val="0"/>
              </a:spcAft>
              <a:buNone/>
            </a:pPr>
            <a:endParaRPr sz="2400" b="1" dirty="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2"/>
          <p:cNvPicPr preferRelativeResize="0"/>
          <p:nvPr/>
        </p:nvPicPr>
        <p:blipFill rotWithShape="1">
          <a:blip r:embed="rId3">
            <a:alphaModFix/>
          </a:blip>
          <a:srcRect/>
          <a:stretch/>
        </p:blipFill>
        <p:spPr>
          <a:xfrm>
            <a:off x="-1" y="6035041"/>
            <a:ext cx="12192001" cy="888274"/>
          </a:xfrm>
          <a:prstGeom prst="rect">
            <a:avLst/>
          </a:prstGeom>
          <a:noFill/>
          <a:ln>
            <a:noFill/>
          </a:ln>
        </p:spPr>
      </p:pic>
      <p:sp>
        <p:nvSpPr>
          <p:cNvPr id="287" name="Google Shape;287;p22"/>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88" name="Google Shape;288;p22"/>
          <p:cNvSpPr txBox="1"/>
          <p:nvPr/>
        </p:nvSpPr>
        <p:spPr>
          <a:xfrm>
            <a:off x="-1" y="523220"/>
            <a:ext cx="121920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2 D arrays:</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To initialize values for </a:t>
            </a:r>
            <a:r>
              <a:rPr lang="en-US" sz="2400" b="1">
                <a:solidFill>
                  <a:srgbClr val="FF0000"/>
                </a:solidFill>
                <a:latin typeface="Times New Roman"/>
                <a:ea typeface="Times New Roman"/>
                <a:cs typeface="Times New Roman"/>
                <a:sym typeface="Times New Roman"/>
              </a:rPr>
              <a:t>variable length arrays </a:t>
            </a:r>
            <a:r>
              <a:rPr lang="en-US" sz="2400" b="1">
                <a:solidFill>
                  <a:schemeClr val="dk1"/>
                </a:solidFill>
                <a:latin typeface="Times New Roman"/>
                <a:ea typeface="Times New Roman"/>
                <a:cs typeface="Times New Roman"/>
                <a:sym typeface="Times New Roman"/>
              </a:rPr>
              <a:t>we can use </a:t>
            </a:r>
            <a:r>
              <a:rPr lang="en-US" sz="2400" b="1">
                <a:solidFill>
                  <a:srgbClr val="FF0000"/>
                </a:solidFill>
                <a:latin typeface="Times New Roman"/>
                <a:ea typeface="Times New Roman"/>
                <a:cs typeface="Times New Roman"/>
                <a:sym typeface="Times New Roman"/>
              </a:rPr>
              <a:t>scanf statement &amp; loop</a:t>
            </a:r>
            <a:r>
              <a:rPr lang="en-US" sz="2400" b="1">
                <a:solidFill>
                  <a:schemeClr val="dk1"/>
                </a:solidFill>
                <a:latin typeface="Times New Roman"/>
                <a:ea typeface="Times New Roman"/>
                <a:cs typeface="Times New Roman"/>
                <a:sym typeface="Times New Roman"/>
              </a:rPr>
              <a:t> constructs.</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arr[5][5];</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(i=0 ; i&lt;3; i++)</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for(j=0;j&lt;3;j++)</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scanf(“%d”,&amp;arr[i][j]);</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rgbClr val="0000CC"/>
                </a:solidFill>
                <a:latin typeface="Times New Roman"/>
                <a:ea typeface="Times New Roman"/>
                <a:cs typeface="Times New Roman"/>
                <a:sym typeface="Times New Roman"/>
              </a:rPr>
              <a:t>Task:</a:t>
            </a:r>
            <a:endParaRPr/>
          </a:p>
          <a:p>
            <a:pPr marL="0" marR="0" lvl="0" indent="0" algn="l" rtl="0">
              <a:spcBef>
                <a:spcPts val="0"/>
              </a:spcBef>
              <a:spcAft>
                <a:spcPts val="0"/>
              </a:spcAft>
              <a:buNone/>
            </a:pPr>
            <a:r>
              <a:rPr lang="en-US" sz="2400" b="1">
                <a:solidFill>
                  <a:srgbClr val="0000CC"/>
                </a:solidFill>
                <a:latin typeface="Times New Roman"/>
                <a:ea typeface="Times New Roman"/>
                <a:cs typeface="Times New Roman"/>
                <a:sym typeface="Times New Roman"/>
              </a:rPr>
              <a:t>Consider 2-D array, display the 2-D array and also display any particular element</a:t>
            </a:r>
            <a:endParaRPr sz="2400" b="1">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296" name="Google Shape;296;p23"/>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297" name="Google Shape;297;p23"/>
          <p:cNvSpPr txBox="1"/>
          <p:nvPr/>
        </p:nvSpPr>
        <p:spPr>
          <a:xfrm>
            <a:off x="-1" y="523220"/>
            <a:ext cx="705970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Multidimensional #D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Syntax: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Data_type arrat_name[size1][size2][size3]------[sizeN];</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int arr[3][3][3]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1, 2, 3,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4, 5, 6,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7, 8, 9,</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10, 11, 12,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13, 14, 15,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16, 17, 18,</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19, 20, 21,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22, 23, 24,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25, 26, 27 }; </a:t>
            </a:r>
            <a:endParaRPr sz="2400">
              <a:solidFill>
                <a:schemeClr val="dk1"/>
              </a:solidFill>
              <a:latin typeface="Times New Roman"/>
              <a:ea typeface="Times New Roman"/>
              <a:cs typeface="Times New Roman"/>
              <a:sym typeface="Times New Roman"/>
            </a:endParaRPr>
          </a:p>
        </p:txBody>
      </p:sp>
      <p:sp>
        <p:nvSpPr>
          <p:cNvPr id="298" name="Google Shape;298;p23"/>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23"/>
          <p:cNvSpPr txBox="1"/>
          <p:nvPr/>
        </p:nvSpPr>
        <p:spPr>
          <a:xfrm>
            <a:off x="7167282" y="1203183"/>
            <a:ext cx="4917141" cy="44319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here we have divided array </a:t>
            </a:r>
            <a:r>
              <a:rPr lang="en-US" sz="2400">
                <a:solidFill>
                  <a:srgbClr val="FF0000"/>
                </a:solidFill>
                <a:latin typeface="Times New Roman"/>
                <a:ea typeface="Times New Roman"/>
                <a:cs typeface="Times New Roman"/>
                <a:sym typeface="Times New Roman"/>
              </a:rPr>
              <a:t>into grid </a:t>
            </a:r>
            <a:r>
              <a:rPr lang="en-US" sz="2400">
                <a:solidFill>
                  <a:srgbClr val="0000CC"/>
                </a:solidFill>
                <a:latin typeface="Times New Roman"/>
                <a:ea typeface="Times New Roman"/>
                <a:cs typeface="Times New Roman"/>
                <a:sym typeface="Times New Roman"/>
              </a:rPr>
              <a:t>for sake of convenience as in above declaration we have created 3 different grids, each have rows and columns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If we want to access the element the in 3-D array we can do it as follows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printf("%d",&amp;arr[2][2][2]);</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Output=?</a:t>
            </a:r>
            <a:endParaRPr/>
          </a:p>
          <a:p>
            <a:pPr marL="0" marR="0" lvl="0" indent="0" algn="l"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2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07" name="Google Shape;307;p24"/>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08" name="Google Shape;308;p24"/>
          <p:cNvSpPr txBox="1"/>
          <p:nvPr/>
        </p:nvSpPr>
        <p:spPr>
          <a:xfrm>
            <a:off x="-1" y="523220"/>
            <a:ext cx="705970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Multidimensional #D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Syntax: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Data_type arrat_name[size1][size2][size3]------[sizeN];</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int arr[3][3][3]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1, 2, 3,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4, 5, 6,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7, 8, 9,</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10, 11, 12,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13, 14, 15,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16, 17, 18,</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19, 20, 21,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22, 23, 24, </a:t>
            </a: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25, 26, 27 }; </a:t>
            </a:r>
            <a:endParaRPr sz="2400">
              <a:solidFill>
                <a:schemeClr val="dk1"/>
              </a:solidFill>
              <a:latin typeface="Times New Roman"/>
              <a:ea typeface="Times New Roman"/>
              <a:cs typeface="Times New Roman"/>
              <a:sym typeface="Times New Roman"/>
            </a:endParaRPr>
          </a:p>
        </p:txBody>
      </p:sp>
      <p:sp>
        <p:nvSpPr>
          <p:cNvPr id="309" name="Google Shape;309;p24"/>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4"/>
          <p:cNvSpPr txBox="1"/>
          <p:nvPr/>
        </p:nvSpPr>
        <p:spPr>
          <a:xfrm>
            <a:off x="7167282" y="1203183"/>
            <a:ext cx="4917141"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 here we have divided array into grid for sake of convenience as in above declaration we have created 3 different grids, each have rows and columns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If we want to access the element the in 3-D array we can do it as follows :</a:t>
            </a:r>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printf("%d",a[2][2][2]);</a:t>
            </a:r>
            <a:endParaRPr/>
          </a:p>
          <a:p>
            <a:pPr marL="0" marR="0" lvl="0" indent="0" algn="l" rtl="0">
              <a:spcBef>
                <a:spcPts val="0"/>
              </a:spcBef>
              <a:spcAft>
                <a:spcPts val="0"/>
              </a:spcAft>
              <a:buNone/>
            </a:pPr>
            <a:endParaRPr sz="2400">
              <a:solidFill>
                <a:srgbClr val="0000CC"/>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rgbClr val="0000CC"/>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2400">
                <a:solidFill>
                  <a:srgbClr val="FF0000"/>
                </a:solidFill>
                <a:latin typeface="Times New Roman"/>
                <a:ea typeface="Times New Roman"/>
                <a:cs typeface="Times New Roman"/>
                <a:sym typeface="Times New Roman"/>
              </a:rPr>
              <a:t>27</a:t>
            </a:r>
            <a:endParaRPr/>
          </a:p>
          <a:p>
            <a:pPr marL="0" marR="0" lvl="0" indent="0" algn="l" rtl="0">
              <a:spcBef>
                <a:spcPts val="0"/>
              </a:spcBef>
              <a:spcAft>
                <a:spcPts val="0"/>
              </a:spcAft>
              <a:buNone/>
            </a:pPr>
            <a:r>
              <a:rPr lang="en-US" sz="2400">
                <a:solidFill>
                  <a:srgbClr val="FF0000"/>
                </a:solidFill>
                <a:latin typeface="Times New Roman"/>
                <a:ea typeface="Times New Roman"/>
                <a:cs typeface="Times New Roman"/>
                <a:sym typeface="Times New Roman"/>
              </a:rPr>
              <a:t>Array indexing start with zero</a:t>
            </a:r>
            <a:endParaRPr sz="2400">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18" name="Google Shape;318;p25"/>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19" name="Google Shape;319;p25"/>
          <p:cNvSpPr txBox="1"/>
          <p:nvPr/>
        </p:nvSpPr>
        <p:spPr>
          <a:xfrm>
            <a:off x="-1" y="523220"/>
            <a:ext cx="705970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Task</a:t>
            </a:r>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Addition of 2-D array (2 * 2)</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Display both the array</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Display added array</a:t>
            </a:r>
            <a:endParaRPr/>
          </a:p>
        </p:txBody>
      </p:sp>
      <p:sp>
        <p:nvSpPr>
          <p:cNvPr id="320" name="Google Shape;320;p25"/>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037D9-5676-DB82-66E9-C9C95673521A}"/>
              </a:ext>
            </a:extLst>
          </p:cNvPr>
          <p:cNvSpPr txBox="1"/>
          <p:nvPr/>
        </p:nvSpPr>
        <p:spPr>
          <a:xfrm>
            <a:off x="451262" y="510639"/>
            <a:ext cx="9904021" cy="6370975"/>
          </a:xfrm>
          <a:prstGeom prst="rect">
            <a:avLst/>
          </a:prstGeom>
          <a:noFill/>
        </p:spPr>
        <p:txBody>
          <a:bodyPr wrap="square">
            <a:spAutoFit/>
          </a:bodyPr>
          <a:lstStyle/>
          <a:p>
            <a:r>
              <a:rPr lang="en-US" sz="2400" dirty="0">
                <a:latin typeface="+mn-lt"/>
              </a:rPr>
              <a:t>main( ) </a:t>
            </a:r>
          </a:p>
          <a:p>
            <a:r>
              <a:rPr lang="en-US" sz="2400" dirty="0">
                <a:latin typeface="+mn-lt"/>
              </a:rPr>
              <a:t>{ int *</a:t>
            </a:r>
            <a:r>
              <a:rPr lang="en-US" sz="2400" dirty="0" err="1">
                <a:latin typeface="+mn-lt"/>
              </a:rPr>
              <a:t>arr</a:t>
            </a:r>
            <a:r>
              <a:rPr lang="en-US" sz="2400" dirty="0">
                <a:latin typeface="+mn-lt"/>
              </a:rPr>
              <a:t>[4] ; /* array of integer pointers */</a:t>
            </a:r>
          </a:p>
          <a:p>
            <a:endParaRPr lang="en-US" sz="2400" dirty="0">
              <a:latin typeface="+mn-lt"/>
            </a:endParaRPr>
          </a:p>
          <a:p>
            <a:endParaRPr lang="en-US" sz="2400" dirty="0">
              <a:latin typeface="+mn-lt"/>
            </a:endParaRPr>
          </a:p>
          <a:p>
            <a:r>
              <a:rPr lang="nn-NO" sz="2400" dirty="0">
                <a:latin typeface="+mn-lt"/>
              </a:rPr>
              <a:t>int i = 31, j = 5, k = 19, l = 71, m ;</a:t>
            </a:r>
          </a:p>
          <a:p>
            <a:r>
              <a:rPr lang="nn-NO" sz="2400" dirty="0">
                <a:latin typeface="+mn-lt"/>
              </a:rPr>
              <a:t> arr[0] = &amp;i ; arr[1] = &amp;j ; arr[2] = &amp;k ; arr[3] = &amp;l ; </a:t>
            </a:r>
          </a:p>
          <a:p>
            <a:r>
              <a:rPr lang="nn-NO" sz="2400" dirty="0">
                <a:latin typeface="+mn-lt"/>
              </a:rPr>
              <a:t>for ( m = 0 ; m &lt;= 3 ; m++ ) </a:t>
            </a:r>
          </a:p>
          <a:p>
            <a:endParaRPr lang="nn-NO" sz="2400" dirty="0">
              <a:latin typeface="+mn-lt"/>
            </a:endParaRPr>
          </a:p>
          <a:p>
            <a:r>
              <a:rPr lang="nn-NO" sz="2400" dirty="0">
                <a:latin typeface="+mn-lt"/>
              </a:rPr>
              <a:t>printf ( "%d ", * ( arr[m] ) ) ; }</a:t>
            </a:r>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endParaRPr lang="en-IN" sz="2400" dirty="0">
              <a:latin typeface="+mn-lt"/>
            </a:endParaRPr>
          </a:p>
        </p:txBody>
      </p:sp>
    </p:spTree>
    <p:extLst>
      <p:ext uri="{BB962C8B-B14F-4D97-AF65-F5344CB8AC3E}">
        <p14:creationId xmlns:p14="http://schemas.microsoft.com/office/powerpoint/2010/main" val="368339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2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28" name="Google Shape;328;p26"/>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29" name="Google Shape;329;p26"/>
          <p:cNvSpPr txBox="1"/>
          <p:nvPr/>
        </p:nvSpPr>
        <p:spPr>
          <a:xfrm>
            <a:off x="5015752" y="70396"/>
            <a:ext cx="70597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Task: Addition of 2-D array (2 * 2)</a:t>
            </a:r>
            <a:endParaRPr/>
          </a:p>
        </p:txBody>
      </p:sp>
      <p:sp>
        <p:nvSpPr>
          <p:cNvPr id="330" name="Google Shape;330;p26"/>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6"/>
          <p:cNvSpPr txBox="1"/>
          <p:nvPr/>
        </p:nvSpPr>
        <p:spPr>
          <a:xfrm>
            <a:off x="1" y="593616"/>
            <a:ext cx="2541493"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void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a[2][2]={1,2,3,4};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b[2][2]={1,2,3,4};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c[2][2];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a:t>
            </a:r>
            <a:r>
              <a:rPr lang="en-US" sz="1800">
                <a:solidFill>
                  <a:srgbClr val="FF0000"/>
                </a:solidFill>
                <a:latin typeface="Calibri"/>
                <a:ea typeface="Calibri"/>
                <a:cs typeface="Calibri"/>
                <a:sym typeface="Calibri"/>
              </a:rPr>
              <a:t>2</a:t>
            </a:r>
            <a:r>
              <a:rPr lang="en-US" sz="1800">
                <a:solidFill>
                  <a:schemeClr val="dk1"/>
                </a:solidFill>
                <a:latin typeface="Calibri"/>
                <a:ea typeface="Calibri"/>
                <a:cs typeface="Calibri"/>
                <a:sym typeface="Calibri"/>
              </a:rPr>
              <a:t>d",a[i][j]);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txBox="1"/>
          <p:nvPr/>
        </p:nvSpPr>
        <p:spPr>
          <a:xfrm>
            <a:off x="3065929" y="602457"/>
            <a:ext cx="5087471"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printf("%2d",b[i][j]);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 The addition of given two matrices is\n");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c[i][j]=a[i][j]+b[i][j];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6"/>
          <p:cNvSpPr txBox="1"/>
          <p:nvPr/>
        </p:nvSpPr>
        <p:spPr>
          <a:xfrm>
            <a:off x="9239281" y="596270"/>
            <a:ext cx="3388659"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for(i=0;i&lt;2;i++)</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for(j=0;j&lt;2;j++)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printf("%2d",c[i][j]);</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printf("\n\n");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getch();</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2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41" name="Google Shape;341;p27"/>
          <p:cNvSpPr txBox="1"/>
          <p:nvPr/>
        </p:nvSpPr>
        <p:spPr>
          <a:xfrm>
            <a:off x="-1" y="0"/>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42" name="Google Shape;342;p27"/>
          <p:cNvSpPr txBox="1"/>
          <p:nvPr/>
        </p:nvSpPr>
        <p:spPr>
          <a:xfrm>
            <a:off x="5015752" y="70396"/>
            <a:ext cx="705970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 String Handling Functions</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
        <p:nvSpPr>
          <p:cNvPr id="343" name="Google Shape;343;p27"/>
          <p:cNvSpPr txBox="1"/>
          <p:nvPr/>
        </p:nvSpPr>
        <p:spPr>
          <a:xfrm>
            <a:off x="7274859" y="699247"/>
            <a:ext cx="1527329" cy="1116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51" name="Google Shape;351;p28"/>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52" name="Google Shape;352;p28"/>
          <p:cNvSpPr txBox="1"/>
          <p:nvPr/>
        </p:nvSpPr>
        <p:spPr>
          <a:xfrm>
            <a:off x="-1" y="732226"/>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Array declaration and initialization with a character/string</a:t>
            </a:r>
            <a:r>
              <a:rPr lang="en-US" sz="2400">
                <a:solidFill>
                  <a:schemeClr val="dk1"/>
                </a:solidFill>
                <a:latin typeface="Times New Roman"/>
                <a:ea typeface="Times New Roman"/>
                <a:cs typeface="Times New Roman"/>
                <a:sym typeface="Times New Roman"/>
              </a:rPr>
              <a:t>: - Consider the declaration with string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Fig: Array Initialized with a String</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the string "COMPUTER" contains 8 characters, because it is a string. It always ends with null character. So, the array size is 9 bytes (i.e., string length 1 byte for null character).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b[9]="COMPUTER";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b[8]="COMPUTER";</a:t>
            </a:r>
            <a:endParaRPr sz="2400">
              <a:solidFill>
                <a:schemeClr val="dk1"/>
              </a:solidFill>
              <a:latin typeface="Times New Roman"/>
              <a:ea typeface="Times New Roman"/>
              <a:cs typeface="Times New Roman"/>
              <a:sym typeface="Times New Roman"/>
            </a:endParaRPr>
          </a:p>
        </p:txBody>
      </p:sp>
      <p:pic>
        <p:nvPicPr>
          <p:cNvPr id="353" name="Google Shape;353;p28"/>
          <p:cNvPicPr preferRelativeResize="0"/>
          <p:nvPr/>
        </p:nvPicPr>
        <p:blipFill rotWithShape="1">
          <a:blip r:embed="rId4">
            <a:alphaModFix/>
          </a:blip>
          <a:srcRect/>
          <a:stretch/>
        </p:blipFill>
        <p:spPr>
          <a:xfrm>
            <a:off x="3162300" y="3076575"/>
            <a:ext cx="5867400" cy="704850"/>
          </a:xfrm>
          <a:prstGeom prst="rect">
            <a:avLst/>
          </a:prstGeom>
          <a:noFill/>
          <a:ln>
            <a:noFill/>
          </a:ln>
        </p:spPr>
      </p:pic>
      <p:sp>
        <p:nvSpPr>
          <p:cNvPr id="354" name="Google Shape;354;p28"/>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06" name="Google Shape;106;p3"/>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pic>
        <p:nvPicPr>
          <p:cNvPr id="107" name="Google Shape;107;p3"/>
          <p:cNvPicPr preferRelativeResize="0"/>
          <p:nvPr/>
        </p:nvPicPr>
        <p:blipFill rotWithShape="1">
          <a:blip r:embed="rId4">
            <a:alphaModFix/>
          </a:blip>
          <a:srcRect/>
          <a:stretch/>
        </p:blipFill>
        <p:spPr>
          <a:xfrm>
            <a:off x="510988" y="732225"/>
            <a:ext cx="9549589" cy="54353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2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62" name="Google Shape;362;p29"/>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63" name="Google Shape;363;p29"/>
          <p:cNvSpPr txBox="1"/>
          <p:nvPr/>
        </p:nvSpPr>
        <p:spPr>
          <a:xfrm>
            <a:off x="-1" y="732226"/>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Array declaration and initialization with a character/string</a:t>
            </a:r>
            <a:r>
              <a:rPr lang="en-US" sz="2400" dirty="0">
                <a:solidFill>
                  <a:schemeClr val="dk1"/>
                </a:solidFill>
                <a:latin typeface="Times New Roman"/>
                <a:ea typeface="Times New Roman"/>
                <a:cs typeface="Times New Roman"/>
                <a:sym typeface="Times New Roman"/>
              </a:rPr>
              <a:t>: - Consider the declaration with string initialization.</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Ex:-</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char b[]="COMPUTER";</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The array b is initialized as shown in figure.</a:t>
            </a:r>
            <a:endParaRPr dirty="0"/>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Fig: Array Initialized with a String</a:t>
            </a:r>
            <a:endParaRPr dirty="0"/>
          </a:p>
          <a:p>
            <a:pPr marL="0" marR="0" lvl="0" indent="0" algn="l" rtl="0">
              <a:spcBef>
                <a:spcPts val="0"/>
              </a:spcBef>
              <a:spcAft>
                <a:spcPts val="0"/>
              </a:spcAft>
              <a:buNone/>
            </a:pPr>
            <a:r>
              <a:rPr lang="en-US" sz="2400" dirty="0" err="1">
                <a:solidFill>
                  <a:schemeClr val="dk1"/>
                </a:solidFill>
                <a:latin typeface="Times New Roman"/>
                <a:ea typeface="Times New Roman"/>
                <a:cs typeface="Times New Roman"/>
                <a:sym typeface="Times New Roman"/>
              </a:rPr>
              <a:t>Eventhough</a:t>
            </a:r>
            <a:r>
              <a:rPr lang="en-US" sz="2400" dirty="0">
                <a:solidFill>
                  <a:schemeClr val="dk1"/>
                </a:solidFill>
                <a:latin typeface="Times New Roman"/>
                <a:ea typeface="Times New Roman"/>
                <a:cs typeface="Times New Roman"/>
                <a:sym typeface="Times New Roman"/>
              </a:rPr>
              <a:t> the string "COMPUTER" contains 8 characters, because it is a string. It always ends with null character. So, the array size is 9 bytes (i.e., string length 1 byte for null character).</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Ex:-</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char b[9]="COMPUTER"; // correct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char b[8]="COMPUTER"; // wrong</a:t>
            </a:r>
            <a:endParaRPr dirty="0"/>
          </a:p>
        </p:txBody>
      </p:sp>
      <p:pic>
        <p:nvPicPr>
          <p:cNvPr id="364" name="Google Shape;364;p29"/>
          <p:cNvPicPr preferRelativeResize="0"/>
          <p:nvPr/>
        </p:nvPicPr>
        <p:blipFill rotWithShape="1">
          <a:blip r:embed="rId4">
            <a:alphaModFix/>
          </a:blip>
          <a:srcRect/>
          <a:stretch/>
        </p:blipFill>
        <p:spPr>
          <a:xfrm>
            <a:off x="3162300" y="3076575"/>
            <a:ext cx="5867400" cy="704850"/>
          </a:xfrm>
          <a:prstGeom prst="rect">
            <a:avLst/>
          </a:prstGeom>
          <a:noFill/>
          <a:ln>
            <a:noFill/>
          </a:ln>
        </p:spPr>
      </p:pic>
      <p:sp>
        <p:nvSpPr>
          <p:cNvPr id="365" name="Google Shape;365;p29"/>
          <p:cNvSpPr/>
          <p:nvPr/>
        </p:nvSpPr>
        <p:spPr>
          <a:xfrm>
            <a:off x="8377518" y="2944906"/>
            <a:ext cx="652182" cy="836519"/>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9"/>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3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74" name="Google Shape;374;p30"/>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75" name="Google Shape;375;p30"/>
          <p:cNvSpPr txBox="1"/>
          <p:nvPr/>
        </p:nvSpPr>
        <p:spPr>
          <a:xfrm>
            <a:off x="-2" y="494350"/>
            <a:ext cx="12192001"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Task</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Consider an array of integer, float and </a:t>
            </a:r>
            <a:r>
              <a:rPr lang="en-US" sz="2800" b="1">
                <a:solidFill>
                  <a:schemeClr val="dk1"/>
                </a:solidFill>
                <a:latin typeface="Times New Roman"/>
                <a:ea typeface="Times New Roman"/>
                <a:cs typeface="Times New Roman"/>
                <a:sym typeface="Times New Roman"/>
              </a:rPr>
              <a:t>character</a:t>
            </a:r>
            <a:r>
              <a:rPr lang="en-US" sz="2800">
                <a:solidFill>
                  <a:schemeClr val="dk1"/>
                </a:solidFill>
                <a:latin typeface="Times New Roman"/>
                <a:ea typeface="Times New Roman"/>
                <a:cs typeface="Times New Roman"/>
                <a:sym typeface="Times New Roman"/>
              </a:rPr>
              <a:t> with </a:t>
            </a:r>
            <a:r>
              <a:rPr lang="en-US" sz="2800" b="1">
                <a:solidFill>
                  <a:schemeClr val="dk1"/>
                </a:solidFill>
                <a:latin typeface="Times New Roman"/>
                <a:ea typeface="Times New Roman"/>
                <a:cs typeface="Times New Roman"/>
                <a:sym typeface="Times New Roman"/>
              </a:rPr>
              <a:t>Compile Time Initialization</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all elements in an array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any particular value/ character from the array</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	 x[1]=	 x[2]=	 x[3]= And as</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x[1]=…</a:t>
            </a:r>
            <a:endParaRPr sz="2800">
              <a:solidFill>
                <a:schemeClr val="dk1"/>
              </a:solidFill>
              <a:latin typeface="Times New Roman"/>
              <a:ea typeface="Times New Roman"/>
              <a:cs typeface="Times New Roman"/>
              <a:sym typeface="Times New Roman"/>
            </a:endParaRPr>
          </a:p>
        </p:txBody>
      </p:sp>
      <p:sp>
        <p:nvSpPr>
          <p:cNvPr id="376" name="Google Shape;376;p30"/>
          <p:cNvSpPr txBox="1"/>
          <p:nvPr/>
        </p:nvSpPr>
        <p:spPr>
          <a:xfrm>
            <a:off x="203563" y="4033780"/>
            <a:ext cx="965345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                                                                         Output?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greeting[6] = {'H', 'e', 'l', 'l', 'o',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printf("Greeting message: %s\n", greeting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77" name="Google Shape;377;p30"/>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31"/>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85" name="Google Shape;385;p31"/>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86" name="Google Shape;386;p31"/>
          <p:cNvSpPr txBox="1"/>
          <p:nvPr/>
        </p:nvSpPr>
        <p:spPr>
          <a:xfrm>
            <a:off x="-2" y="494350"/>
            <a:ext cx="12192001"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Task</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Consider an array of integer, float and </a:t>
            </a:r>
            <a:r>
              <a:rPr lang="en-US" sz="2800" b="1">
                <a:solidFill>
                  <a:schemeClr val="dk1"/>
                </a:solidFill>
                <a:latin typeface="Times New Roman"/>
                <a:ea typeface="Times New Roman"/>
                <a:cs typeface="Times New Roman"/>
                <a:sym typeface="Times New Roman"/>
              </a:rPr>
              <a:t>character</a:t>
            </a:r>
            <a:r>
              <a:rPr lang="en-US" sz="2800">
                <a:solidFill>
                  <a:schemeClr val="dk1"/>
                </a:solidFill>
                <a:latin typeface="Times New Roman"/>
                <a:ea typeface="Times New Roman"/>
                <a:cs typeface="Times New Roman"/>
                <a:sym typeface="Times New Roman"/>
              </a:rPr>
              <a:t> with </a:t>
            </a:r>
            <a:r>
              <a:rPr lang="en-US" sz="2800" b="1">
                <a:solidFill>
                  <a:schemeClr val="dk1"/>
                </a:solidFill>
                <a:latin typeface="Times New Roman"/>
                <a:ea typeface="Times New Roman"/>
                <a:cs typeface="Times New Roman"/>
                <a:sym typeface="Times New Roman"/>
              </a:rPr>
              <a:t>Compile Time Initialization</a:t>
            </a:r>
            <a:endParaRPr sz="28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all elements in an array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Display any particular value/ character from the array</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	 x[1]=	 x[2]=	 x[3]= And as</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x[0]=</a:t>
            </a:r>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x[1]=…</a:t>
            </a:r>
            <a:endParaRPr sz="2800">
              <a:solidFill>
                <a:schemeClr val="dk1"/>
              </a:solidFill>
              <a:latin typeface="Times New Roman"/>
              <a:ea typeface="Times New Roman"/>
              <a:cs typeface="Times New Roman"/>
              <a:sym typeface="Times New Roman"/>
            </a:endParaRPr>
          </a:p>
        </p:txBody>
      </p:sp>
      <p:sp>
        <p:nvSpPr>
          <p:cNvPr id="387" name="Google Shape;387;p31"/>
          <p:cNvSpPr txBox="1"/>
          <p:nvPr/>
        </p:nvSpPr>
        <p:spPr>
          <a:xfrm>
            <a:off x="407126" y="3990653"/>
            <a:ext cx="965345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                                                                         Output?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Greeting Message:Hello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greeting[6] = {'H', 'e', 'l', 'l', 'o',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printf("Greeting message: %s\n", greeting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88" name="Google Shape;388;p31"/>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3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396" name="Google Shape;396;p32"/>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397" name="Google Shape;397;p32"/>
          <p:cNvSpPr/>
          <p:nvPr/>
        </p:nvSpPr>
        <p:spPr>
          <a:xfrm>
            <a:off x="4859383" y="51123"/>
            <a:ext cx="73326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Times New Roman"/>
                <a:ea typeface="Times New Roman"/>
                <a:cs typeface="Times New Roman"/>
                <a:sym typeface="Times New Roman"/>
              </a:rPr>
              <a:t>Character Arrays and Strings: Introduction, Declaring and Initializing String Variables, Reading Character and Writing Character, Reading and Writing Strings</a:t>
            </a:r>
            <a:endParaRPr sz="1800">
              <a:solidFill>
                <a:srgbClr val="FF0000"/>
              </a:solidFill>
              <a:latin typeface="Calibri"/>
              <a:ea typeface="Calibri"/>
              <a:cs typeface="Calibri"/>
              <a:sym typeface="Calibri"/>
            </a:endParaRPr>
          </a:p>
        </p:txBody>
      </p:sp>
      <p:sp>
        <p:nvSpPr>
          <p:cNvPr id="398" name="Google Shape;398;p32"/>
          <p:cNvSpPr txBox="1"/>
          <p:nvPr/>
        </p:nvSpPr>
        <p:spPr>
          <a:xfrm>
            <a:off x="248194" y="880074"/>
            <a:ext cx="6322423"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String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nickname[20];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printf("Enter your Nick 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 I am reading the input string and storing it in nickname</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 Array name alone works as a base address of array so</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 we can use nickname instead of &amp;nickname here</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scanf("%s", 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/*Displaying 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399" name="Google Shape;399;p32"/>
          <p:cNvSpPr txBox="1"/>
          <p:nvPr/>
        </p:nvSpPr>
        <p:spPr>
          <a:xfrm>
            <a:off x="7210697" y="1031886"/>
            <a:ext cx="4759234"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String Declaration*/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nickname[20];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Console display using puts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puts("Enter your Nick 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using gets*/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gets</a:t>
            </a:r>
            <a:r>
              <a:rPr lang="en-US" sz="1800">
                <a:solidFill>
                  <a:schemeClr val="dk1"/>
                </a:solidFill>
                <a:latin typeface="Calibri"/>
                <a:ea typeface="Calibri"/>
                <a:cs typeface="Calibri"/>
                <a:sym typeface="Calibri"/>
              </a:rPr>
              <a:t>(nickname);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puts</a:t>
            </a:r>
            <a:r>
              <a:rPr lang="en-US" sz="1800">
                <a:solidFill>
                  <a:schemeClr val="dk1"/>
                </a:solidFill>
                <a:latin typeface="Calibri"/>
                <a:ea typeface="Calibri"/>
                <a:cs typeface="Calibri"/>
                <a:sym typeface="Calibri"/>
              </a:rPr>
              <a:t>(nickname);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3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07" name="Google Shape;407;p33"/>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08" name="Google Shape;408;p33"/>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pic>
        <p:nvPicPr>
          <p:cNvPr id="409" name="Google Shape;409;p33"/>
          <p:cNvPicPr preferRelativeResize="0"/>
          <p:nvPr/>
        </p:nvPicPr>
        <p:blipFill rotWithShape="1">
          <a:blip r:embed="rId4">
            <a:alphaModFix/>
          </a:blip>
          <a:srcRect/>
          <a:stretch/>
        </p:blipFill>
        <p:spPr>
          <a:xfrm>
            <a:off x="1397726" y="719137"/>
            <a:ext cx="8934994" cy="5419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3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17" name="Google Shape;417;p34"/>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18" name="Google Shape;418;p34"/>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19" name="Google Shape;419;p34"/>
          <p:cNvSpPr txBox="1"/>
          <p:nvPr/>
        </p:nvSpPr>
        <p:spPr>
          <a:xfrm>
            <a:off x="261258" y="595572"/>
            <a:ext cx="11168742"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str1[12] = "Hello";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str2[12] = "World";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str3[12];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copy str1 into str3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strcpy(str3, 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printf("strcpy( str3, str1) :  %s\n", str3 );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concatenates str1 and str2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strcat( str1, str2);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printf("strcat( str1, str2):   %s\n", str1 );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total lenghth of str1 after concatenation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len = strlen(str1);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printf("strlen(str1) :  %d\n",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20" name="Google Shape;420;p34"/>
          <p:cNvSpPr txBox="1"/>
          <p:nvPr/>
        </p:nvSpPr>
        <p:spPr>
          <a:xfrm>
            <a:off x="6688183" y="1254034"/>
            <a:ext cx="397110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3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28" name="Google Shape;428;p35"/>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29" name="Google Shape;429;p35"/>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30" name="Google Shape;430;p35"/>
          <p:cNvSpPr txBox="1"/>
          <p:nvPr/>
        </p:nvSpPr>
        <p:spPr>
          <a:xfrm>
            <a:off x="261258" y="582509"/>
            <a:ext cx="11168742"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str1[12] = "Hello";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str2[12] = "World";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str3[12];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copy str1 into str3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strcpy(str3, 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printf("strcpy( str3, str1) :  %s\n", str3 );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concatenates str1 and str2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strcat( str1, str2);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printf("strcat( str1, str2):   %s\n", str1 );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total lenghth of str1 after concatenation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len = strlen(str1);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printf("strlen(str1) :  %d\n", len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31" name="Google Shape;431;p35"/>
          <p:cNvSpPr txBox="1"/>
          <p:nvPr/>
        </p:nvSpPr>
        <p:spPr>
          <a:xfrm>
            <a:off x="6701246" y="1175657"/>
            <a:ext cx="397110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strcpy( str3, str1) :  Hello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strcat( str1, str2):   HelloWorld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strlen(str1) :  10</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3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39" name="Google Shape;439;p36"/>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40" name="Google Shape;440;p36"/>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41" name="Google Shape;441;p36"/>
          <p:cNvSpPr txBox="1"/>
          <p:nvPr/>
        </p:nvSpPr>
        <p:spPr>
          <a:xfrm>
            <a:off x="-1" y="1220931"/>
            <a:ext cx="671430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char str1[20] = "BeginnersBook";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printf("Length of string str1: %d", strlen(str1));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printf(“Size of string str1: %d", sizeof(str1));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42" name="Google Shape;442;p36"/>
          <p:cNvSpPr txBox="1"/>
          <p:nvPr/>
        </p:nvSpPr>
        <p:spPr>
          <a:xfrm>
            <a:off x="6831873" y="1220931"/>
            <a:ext cx="536012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3" name="Google Shape;443;p36"/>
          <p:cNvSpPr txBox="1"/>
          <p:nvPr/>
        </p:nvSpPr>
        <p:spPr>
          <a:xfrm>
            <a:off x="0" y="574343"/>
            <a:ext cx="34115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strlen vs sizeof</a:t>
            </a:r>
            <a:endParaRPr sz="3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p3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51" name="Google Shape;451;p37"/>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52" name="Google Shape;452;p37"/>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53" name="Google Shape;453;p37"/>
          <p:cNvSpPr txBox="1"/>
          <p:nvPr/>
        </p:nvSpPr>
        <p:spPr>
          <a:xfrm>
            <a:off x="-1" y="1220931"/>
            <a:ext cx="671430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char str1[20] = "BeginnersBook";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printf("Length of string str1: %d", strlen(str1));</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printf(“Size of string str1: %d", sizeof(str1));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54" name="Google Shape;454;p37"/>
          <p:cNvSpPr txBox="1"/>
          <p:nvPr/>
        </p:nvSpPr>
        <p:spPr>
          <a:xfrm>
            <a:off x="6831873" y="1220931"/>
            <a:ext cx="536012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Output?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strlen(str1) returned value 13.</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sizeof(str1) would return value 20 as the array size is 20 (see the first statement in main function).</a:t>
            </a:r>
            <a:endParaRPr/>
          </a:p>
        </p:txBody>
      </p:sp>
      <p:sp>
        <p:nvSpPr>
          <p:cNvPr id="455" name="Google Shape;455;p37"/>
          <p:cNvSpPr txBox="1"/>
          <p:nvPr/>
        </p:nvSpPr>
        <p:spPr>
          <a:xfrm>
            <a:off x="0" y="574343"/>
            <a:ext cx="34115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strlen vs sizeof</a:t>
            </a:r>
            <a:endParaRPr sz="32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3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63" name="Google Shape;463;p38"/>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64" name="Google Shape;464;p38"/>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65" name="Google Shape;465;p38"/>
          <p:cNvSpPr txBox="1"/>
          <p:nvPr/>
        </p:nvSpPr>
        <p:spPr>
          <a:xfrm>
            <a:off x="-1" y="574343"/>
            <a:ext cx="65575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strcmp, strncmp</a:t>
            </a:r>
            <a:endParaRPr sz="3200" b="1">
              <a:solidFill>
                <a:schemeClr val="dk1"/>
              </a:solidFill>
              <a:latin typeface="Calibri"/>
              <a:ea typeface="Calibri"/>
              <a:cs typeface="Calibri"/>
              <a:sym typeface="Calibri"/>
            </a:endParaRPr>
          </a:p>
        </p:txBody>
      </p:sp>
      <p:sp>
        <p:nvSpPr>
          <p:cNvPr id="466" name="Google Shape;466;p38"/>
          <p:cNvSpPr txBox="1"/>
          <p:nvPr/>
        </p:nvSpPr>
        <p:spPr>
          <a:xfrm>
            <a:off x="0" y="1216590"/>
            <a:ext cx="1219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 </a:t>
            </a:r>
            <a:r>
              <a:rPr lang="en-US" sz="2400">
                <a:solidFill>
                  <a:srgbClr val="FF0000"/>
                </a:solidFill>
                <a:latin typeface="Times New Roman"/>
                <a:ea typeface="Times New Roman"/>
                <a:cs typeface="Times New Roman"/>
                <a:sym typeface="Times New Roman"/>
              </a:rPr>
              <a:t>string1 &lt; string2 OR string1 is a substring of string2</a:t>
            </a:r>
            <a:r>
              <a:rPr lang="en-US" sz="2400">
                <a:solidFill>
                  <a:schemeClr val="dk1"/>
                </a:solidFill>
                <a:latin typeface="Times New Roman"/>
                <a:ea typeface="Times New Roman"/>
                <a:cs typeface="Times New Roman"/>
                <a:sym typeface="Times New Roman"/>
              </a:rPr>
              <a:t> then it would result in a </a:t>
            </a:r>
            <a:r>
              <a:rPr lang="en-US" sz="2400">
                <a:solidFill>
                  <a:srgbClr val="FF0000"/>
                </a:solidFill>
                <a:latin typeface="Times New Roman"/>
                <a:ea typeface="Times New Roman"/>
                <a:cs typeface="Times New Roman"/>
                <a:sym typeface="Times New Roman"/>
              </a:rPr>
              <a:t>negative value.</a:t>
            </a:r>
            <a:r>
              <a:rPr lang="en-US" sz="2400">
                <a:solidFill>
                  <a:schemeClr val="dk1"/>
                </a:solidFill>
                <a:latin typeface="Times New Roman"/>
                <a:ea typeface="Times New Roman"/>
                <a:cs typeface="Times New Roman"/>
                <a:sym typeface="Times New Roman"/>
              </a:rPr>
              <a:t> If </a:t>
            </a:r>
            <a:r>
              <a:rPr lang="en-US" sz="2400">
                <a:solidFill>
                  <a:srgbClr val="0000CC"/>
                </a:solidFill>
                <a:latin typeface="Times New Roman"/>
                <a:ea typeface="Times New Roman"/>
                <a:cs typeface="Times New Roman"/>
                <a:sym typeface="Times New Roman"/>
              </a:rPr>
              <a:t>string1 &gt; string2</a:t>
            </a:r>
            <a:r>
              <a:rPr lang="en-US" sz="2400">
                <a:solidFill>
                  <a:srgbClr val="FF0000"/>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then it would return </a:t>
            </a:r>
            <a:r>
              <a:rPr lang="en-US" sz="2400">
                <a:solidFill>
                  <a:srgbClr val="0000CC"/>
                </a:solidFill>
                <a:latin typeface="Times New Roman"/>
                <a:ea typeface="Times New Roman"/>
                <a:cs typeface="Times New Roman"/>
                <a:sym typeface="Times New Roman"/>
              </a:rPr>
              <a:t>positive value</a:t>
            </a:r>
            <a:r>
              <a:rPr lang="en-US" sz="2400">
                <a:solidFill>
                  <a:srgbClr val="FF0000"/>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 </a:t>
            </a:r>
            <a:r>
              <a:rPr lang="en-US" sz="2400" b="1">
                <a:solidFill>
                  <a:srgbClr val="00B050"/>
                </a:solidFill>
                <a:latin typeface="Times New Roman"/>
                <a:ea typeface="Times New Roman"/>
                <a:cs typeface="Times New Roman"/>
                <a:sym typeface="Times New Roman"/>
              </a:rPr>
              <a:t>string1 == string2 </a:t>
            </a:r>
            <a:r>
              <a:rPr lang="en-US" sz="2400">
                <a:solidFill>
                  <a:schemeClr val="dk1"/>
                </a:solidFill>
                <a:latin typeface="Times New Roman"/>
                <a:ea typeface="Times New Roman"/>
                <a:cs typeface="Times New Roman"/>
                <a:sym typeface="Times New Roman"/>
              </a:rPr>
              <a:t>then you would get </a:t>
            </a:r>
            <a:r>
              <a:rPr lang="en-US" sz="2400" b="1">
                <a:solidFill>
                  <a:srgbClr val="00B050"/>
                </a:solidFill>
                <a:latin typeface="Times New Roman"/>
                <a:ea typeface="Times New Roman"/>
                <a:cs typeface="Times New Roman"/>
                <a:sym typeface="Times New Roman"/>
              </a:rPr>
              <a:t>0(zero)</a:t>
            </a:r>
            <a:r>
              <a:rPr lang="en-US" sz="2400">
                <a:solidFill>
                  <a:schemeClr val="dk1"/>
                </a:solidFill>
                <a:latin typeface="Times New Roman"/>
                <a:ea typeface="Times New Roman"/>
                <a:cs typeface="Times New Roman"/>
                <a:sym typeface="Times New Roman"/>
              </a:rPr>
              <a:t> when you use this function for compare strings.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15" name="Google Shape;115;p4"/>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16" name="Google Shape;116;p4"/>
          <p:cNvSpPr txBox="1"/>
          <p:nvPr/>
        </p:nvSpPr>
        <p:spPr>
          <a:xfrm>
            <a:off x="0" y="1066597"/>
            <a:ext cx="121920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array is defined as an ordered set of similar data items. All the data items of an array are stored in consecutive memory locations in RAM. The elements of an array are of same data type and each item can be accessed using the same name. </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Declaration of an array:- </a:t>
            </a:r>
            <a:r>
              <a:rPr lang="en-US" sz="2400">
                <a:solidFill>
                  <a:schemeClr val="dk1"/>
                </a:solidFill>
                <a:latin typeface="Times New Roman"/>
                <a:ea typeface="Times New Roman"/>
                <a:cs typeface="Times New Roman"/>
                <a:sym typeface="Times New Roman"/>
              </a:rPr>
              <a:t>We know that all the variables are declared before the are used in the program. Similarly, an array must be declared before it is used. During declaration, the size of the array has to be specified. The size used during declaration of the array informs the compiler to allocate and reserve the specified memory locations.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Syntax</a:t>
            </a:r>
            <a:r>
              <a:rPr lang="en-US" sz="2400">
                <a:solidFill>
                  <a:schemeClr val="dk1"/>
                </a:solidFill>
                <a:latin typeface="Times New Roman"/>
                <a:ea typeface="Times New Roman"/>
                <a:cs typeface="Times New Roman"/>
                <a:sym typeface="Times New Roman"/>
              </a:rPr>
              <a:t>:- data_type array_name[n];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where, n is the number of data items (or) index(or) dimension.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to (n-1) is the range of array. </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Ex: </a:t>
            </a:r>
            <a:r>
              <a:rPr lang="en-US" sz="2400">
                <a:solidFill>
                  <a:schemeClr val="dk1"/>
                </a:solidFill>
                <a:latin typeface="Times New Roman"/>
                <a:ea typeface="Times New Roman"/>
                <a:cs typeface="Times New Roman"/>
                <a:sym typeface="Times New Roman"/>
              </a:rPr>
              <a:t>int a[5];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float x[10];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3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74" name="Google Shape;474;p39"/>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75" name="Google Shape;475;p39"/>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76" name="Google Shape;476;p39"/>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strcmp, strncmp</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477" name="Google Shape;477;p39"/>
          <p:cNvSpPr txBox="1"/>
          <p:nvPr/>
        </p:nvSpPr>
        <p:spPr>
          <a:xfrm>
            <a:off x="117566" y="1172460"/>
            <a:ext cx="530352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(strcmp(s1, s2)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78" name="Google Shape;478;p39"/>
          <p:cNvSpPr txBox="1"/>
          <p:nvPr/>
        </p:nvSpPr>
        <p:spPr>
          <a:xfrm>
            <a:off x="6322422" y="895462"/>
            <a:ext cx="6087292"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below it is comparing first 8 characters of s1 and s2*/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(strncmp(s1, s2, 8)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p40"/>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486" name="Google Shape;486;p40"/>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487" name="Google Shape;487;p40"/>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488" name="Google Shape;488;p40"/>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strcmp, strncmp</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489" name="Google Shape;489;p40"/>
          <p:cNvSpPr txBox="1"/>
          <p:nvPr/>
        </p:nvSpPr>
        <p:spPr>
          <a:xfrm>
            <a:off x="117566" y="1172460"/>
            <a:ext cx="530352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(strcmp(s1, s2)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90" name="Google Shape;490;p40"/>
          <p:cNvSpPr txBox="1"/>
          <p:nvPr/>
        </p:nvSpPr>
        <p:spPr>
          <a:xfrm>
            <a:off x="6492241" y="5503945"/>
            <a:ext cx="30567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string 1 and 2 are equal</a:t>
            </a:r>
            <a:endParaRPr sz="1800">
              <a:solidFill>
                <a:srgbClr val="FF0000"/>
              </a:solidFill>
              <a:latin typeface="Calibri"/>
              <a:ea typeface="Calibri"/>
              <a:cs typeface="Calibri"/>
              <a:sym typeface="Calibri"/>
            </a:endParaRPr>
          </a:p>
        </p:txBody>
      </p:sp>
      <p:sp>
        <p:nvSpPr>
          <p:cNvPr id="491" name="Google Shape;491;p40"/>
          <p:cNvSpPr txBox="1"/>
          <p:nvPr/>
        </p:nvSpPr>
        <p:spPr>
          <a:xfrm>
            <a:off x="6322422" y="895462"/>
            <a:ext cx="6087292"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s1[20] = "BeginnersBook";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s2[20] = "BeginnersBook.COM";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below it is comparing first 8 characters of s1 and s2*/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if (strncmp(s1, s2, 8)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string 2 are equal");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}else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1 and 2 are different");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92" name="Google Shape;492;p40"/>
          <p:cNvSpPr txBox="1"/>
          <p:nvPr/>
        </p:nvSpPr>
        <p:spPr>
          <a:xfrm>
            <a:off x="269966" y="5688611"/>
            <a:ext cx="30567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string 1 and 2 are different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41"/>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00" name="Google Shape;500;p41"/>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01" name="Google Shape;501;p41"/>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02" name="Google Shape;502;p41"/>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03" name="Google Shape;503;p41"/>
          <p:cNvSpPr txBox="1"/>
          <p:nvPr/>
        </p:nvSpPr>
        <p:spPr>
          <a:xfrm>
            <a:off x="117566" y="1172460"/>
            <a:ext cx="530352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 = "This is just a 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ch =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 = </a:t>
            </a:r>
            <a:r>
              <a:rPr lang="en-US" sz="1800">
                <a:solidFill>
                  <a:srgbClr val="FF0000"/>
                </a:solidFill>
                <a:latin typeface="Calibri"/>
                <a:ea typeface="Calibri"/>
                <a:cs typeface="Calibri"/>
                <a:sym typeface="Calibri"/>
              </a:rPr>
              <a:t>strchr</a:t>
            </a:r>
            <a:r>
              <a:rPr lang="en-US" sz="1800">
                <a:solidFill>
                  <a:schemeClr val="dk1"/>
                </a:solidFill>
                <a:latin typeface="Calibri"/>
                <a:ea typeface="Calibri"/>
                <a:cs typeface="Calibri"/>
                <a:sym typeface="Calibri"/>
              </a:rPr>
              <a:t>(str, ch);</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starting from %c is: %s", ch,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04" name="Google Shape;504;p41"/>
          <p:cNvSpPr txBox="1"/>
          <p:nvPr/>
        </p:nvSpPr>
        <p:spPr>
          <a:xfrm>
            <a:off x="5943599" y="727829"/>
            <a:ext cx="624840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str[20] = "Hello, how are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searchString[10] =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*result;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This function returns the pointer of the first occurrence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of the given string (i.e. searchString)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result = </a:t>
            </a:r>
            <a:r>
              <a:rPr lang="en-US" sz="1800">
                <a:solidFill>
                  <a:srgbClr val="FF0000"/>
                </a:solidFill>
                <a:latin typeface="Calibri"/>
                <a:ea typeface="Calibri"/>
                <a:cs typeface="Calibri"/>
                <a:sym typeface="Calibri"/>
              </a:rPr>
              <a:t>strstr</a:t>
            </a:r>
            <a:r>
              <a:rPr lang="en-US" sz="1800">
                <a:solidFill>
                  <a:schemeClr val="dk1"/>
                </a:solidFill>
                <a:latin typeface="Calibri"/>
                <a:ea typeface="Calibri"/>
                <a:cs typeface="Calibri"/>
                <a:sym typeface="Calibri"/>
              </a:rPr>
              <a:t>(str, searchString);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starting from the given string: %s", result);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42"/>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12" name="Google Shape;512;p42"/>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13" name="Google Shape;513;p42"/>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14" name="Google Shape;514;p42"/>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15" name="Google Shape;515;p42"/>
          <p:cNvSpPr txBox="1"/>
          <p:nvPr/>
        </p:nvSpPr>
        <p:spPr>
          <a:xfrm>
            <a:off x="117566" y="1172460"/>
            <a:ext cx="530352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 = "This is just a 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ch = 's';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 = </a:t>
            </a:r>
            <a:r>
              <a:rPr lang="en-US" sz="1800">
                <a:solidFill>
                  <a:srgbClr val="FF0000"/>
                </a:solidFill>
                <a:latin typeface="Calibri"/>
                <a:ea typeface="Calibri"/>
                <a:cs typeface="Calibri"/>
                <a:sym typeface="Calibri"/>
              </a:rPr>
              <a:t>strchr</a:t>
            </a:r>
            <a:r>
              <a:rPr lang="en-US" sz="1800">
                <a:solidFill>
                  <a:schemeClr val="dk1"/>
                </a:solidFill>
                <a:latin typeface="Calibri"/>
                <a:ea typeface="Calibri"/>
                <a:cs typeface="Calibri"/>
                <a:sym typeface="Calibri"/>
              </a:rPr>
              <a:t>(str, ch);</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printf("String starting from %c is: %s", ch, p);</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16" name="Google Shape;516;p42"/>
          <p:cNvSpPr txBox="1"/>
          <p:nvPr/>
        </p:nvSpPr>
        <p:spPr>
          <a:xfrm>
            <a:off x="5943599" y="727829"/>
            <a:ext cx="624840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&lt;stdio.h&gt;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&lt;string.h&gt;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str[20] = "Hello, how are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searchString[10] = "you";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*result;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This function returns the pointer of the first occurrence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of the given string (i.e. searchString)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result = strstr(str, searchString);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starting from the given string: %s", result);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17" name="Google Shape;517;p42"/>
          <p:cNvSpPr txBox="1"/>
          <p:nvPr/>
        </p:nvSpPr>
        <p:spPr>
          <a:xfrm>
            <a:off x="235130" y="4532811"/>
            <a:ext cx="54080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String starting from s is:  s is just a String </a:t>
            </a:r>
            <a:endParaRPr sz="2400">
              <a:solidFill>
                <a:srgbClr val="FF0000"/>
              </a:solidFill>
              <a:latin typeface="Calibri"/>
              <a:ea typeface="Calibri"/>
              <a:cs typeface="Calibri"/>
              <a:sym typeface="Calibri"/>
            </a:endParaRPr>
          </a:p>
        </p:txBody>
      </p:sp>
      <p:sp>
        <p:nvSpPr>
          <p:cNvPr id="518" name="Google Shape;518;p42"/>
          <p:cNvSpPr txBox="1"/>
          <p:nvPr/>
        </p:nvSpPr>
        <p:spPr>
          <a:xfrm>
            <a:off x="5943599" y="4719791"/>
            <a:ext cx="540802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 substring starting from the given string: you ? </a:t>
            </a:r>
            <a:endParaRPr sz="2400">
              <a:solidFill>
                <a:srgbClr val="FF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3"/>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26" name="Google Shape;526;p43"/>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27" name="Google Shape;527;p43"/>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28" name="Google Shape;528;p43"/>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29" name="Google Shape;529;p43"/>
          <p:cNvSpPr txBox="1"/>
          <p:nvPr/>
        </p:nvSpPr>
        <p:spPr>
          <a:xfrm>
            <a:off x="627017" y="177654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30" name="Google Shape;530;p43"/>
          <p:cNvSpPr txBox="1"/>
          <p:nvPr/>
        </p:nvSpPr>
        <p:spPr>
          <a:xfrm>
            <a:off x="5860868" y="180543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“Tutorials";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44"/>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538" name="Google Shape;538;p44"/>
          <p:cNvSpPr txBox="1"/>
          <p:nvPr/>
        </p:nvSpPr>
        <p:spPr>
          <a:xfrm>
            <a:off x="-1" y="552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539" name="Google Shape;539;p44"/>
          <p:cNvSpPr/>
          <p:nvPr/>
        </p:nvSpPr>
        <p:spPr>
          <a:xfrm>
            <a:off x="4859383" y="51123"/>
            <a:ext cx="73326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Times New Roman"/>
                <a:ea typeface="Times New Roman"/>
                <a:cs typeface="Times New Roman"/>
                <a:sym typeface="Times New Roman"/>
              </a:rPr>
              <a:t>String Handling Functions</a:t>
            </a:r>
            <a:endParaRPr sz="2800">
              <a:solidFill>
                <a:srgbClr val="FF0000"/>
              </a:solidFill>
              <a:latin typeface="Calibri"/>
              <a:ea typeface="Calibri"/>
              <a:cs typeface="Calibri"/>
              <a:sym typeface="Calibri"/>
            </a:endParaRPr>
          </a:p>
        </p:txBody>
      </p:sp>
      <p:sp>
        <p:nvSpPr>
          <p:cNvPr id="540" name="Google Shape;540;p44"/>
          <p:cNvSpPr txBox="1"/>
          <p:nvPr/>
        </p:nvSpPr>
        <p:spPr>
          <a:xfrm>
            <a:off x="-1" y="574343"/>
            <a:ext cx="606116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String function – strchr &amp; strstr</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541" name="Google Shape;541;p44"/>
          <p:cNvSpPr txBox="1"/>
          <p:nvPr/>
        </p:nvSpPr>
        <p:spPr>
          <a:xfrm>
            <a:off x="627017" y="177654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42" name="Google Shape;542;p44"/>
          <p:cNvSpPr txBox="1"/>
          <p:nvPr/>
        </p:nvSpPr>
        <p:spPr>
          <a:xfrm>
            <a:off x="5860868" y="1805439"/>
            <a:ext cx="5329646"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 main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haystack[20] = "TutorialsPoint";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needle[10] = “Tutorials";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char *ret;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 = strstr(haystack, needle);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printf("The substring is: %s\n", ret);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43" name="Google Shape;543;p44"/>
          <p:cNvSpPr txBox="1"/>
          <p:nvPr/>
        </p:nvSpPr>
        <p:spPr>
          <a:xfrm>
            <a:off x="757646" y="5290457"/>
            <a:ext cx="37359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 substring is: Point</a:t>
            </a:r>
            <a:endParaRPr sz="2400">
              <a:solidFill>
                <a:srgbClr val="FF0000"/>
              </a:solidFill>
              <a:latin typeface="Calibri"/>
              <a:ea typeface="Calibri"/>
              <a:cs typeface="Calibri"/>
              <a:sym typeface="Calibri"/>
            </a:endParaRPr>
          </a:p>
        </p:txBody>
      </p:sp>
      <p:sp>
        <p:nvSpPr>
          <p:cNvPr id="544" name="Google Shape;544;p44"/>
          <p:cNvSpPr txBox="1"/>
          <p:nvPr/>
        </p:nvSpPr>
        <p:spPr>
          <a:xfrm>
            <a:off x="5860868" y="5175358"/>
            <a:ext cx="44849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The substring is: TutorialsPoint</a:t>
            </a:r>
            <a:endParaRPr sz="2400">
              <a:solidFill>
                <a:srgbClr val="FF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75DEE-2221-4E01-E7C3-66E426D0A64D}"/>
              </a:ext>
            </a:extLst>
          </p:cNvPr>
          <p:cNvSpPr txBox="1"/>
          <p:nvPr/>
        </p:nvSpPr>
        <p:spPr>
          <a:xfrm>
            <a:off x="1433946" y="368135"/>
            <a:ext cx="6296890" cy="369332"/>
          </a:xfrm>
          <a:prstGeom prst="rect">
            <a:avLst/>
          </a:prstGeom>
          <a:noFill/>
        </p:spPr>
        <p:txBody>
          <a:bodyPr wrap="square">
            <a:spAutoFit/>
          </a:bodyPr>
          <a:lstStyle/>
          <a:p>
            <a:r>
              <a:rPr lang="en-US" sz="1800" dirty="0"/>
              <a:t>Character functions in where c is the character argument</a:t>
            </a:r>
            <a:endParaRPr lang="en-IN" sz="1800" dirty="0"/>
          </a:p>
        </p:txBody>
      </p:sp>
      <p:pic>
        <p:nvPicPr>
          <p:cNvPr id="7" name="Picture 6">
            <a:extLst>
              <a:ext uri="{FF2B5EF4-FFF2-40B4-BE49-F238E27FC236}">
                <a16:creationId xmlns:a16="http://schemas.microsoft.com/office/drawing/2014/main" id="{CAB71C77-003B-B804-4C6A-211ADCC5D9BB}"/>
              </a:ext>
            </a:extLst>
          </p:cNvPr>
          <p:cNvPicPr>
            <a:picLocks noChangeAspect="1"/>
          </p:cNvPicPr>
          <p:nvPr/>
        </p:nvPicPr>
        <p:blipFill>
          <a:blip r:embed="rId2"/>
          <a:stretch>
            <a:fillRect/>
          </a:stretch>
        </p:blipFill>
        <p:spPr>
          <a:xfrm>
            <a:off x="1009404" y="849270"/>
            <a:ext cx="7465558" cy="5800725"/>
          </a:xfrm>
          <a:prstGeom prst="rect">
            <a:avLst/>
          </a:prstGeom>
        </p:spPr>
      </p:pic>
    </p:spTree>
    <p:extLst>
      <p:ext uri="{BB962C8B-B14F-4D97-AF65-F5344CB8AC3E}">
        <p14:creationId xmlns:p14="http://schemas.microsoft.com/office/powerpoint/2010/main" val="1053914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3C22E6-C781-C26E-2784-EA5699F6B0CD}"/>
              </a:ext>
            </a:extLst>
          </p:cNvPr>
          <p:cNvPicPr>
            <a:picLocks noChangeAspect="1"/>
          </p:cNvPicPr>
          <p:nvPr/>
        </p:nvPicPr>
        <p:blipFill>
          <a:blip r:embed="rId3"/>
          <a:stretch>
            <a:fillRect/>
          </a:stretch>
        </p:blipFill>
        <p:spPr>
          <a:xfrm>
            <a:off x="1199408" y="676894"/>
            <a:ext cx="7311179" cy="5180981"/>
          </a:xfrm>
          <a:prstGeom prst="rect">
            <a:avLst/>
          </a:prstGeom>
        </p:spPr>
      </p:pic>
      <p:pic>
        <p:nvPicPr>
          <p:cNvPr id="7" name="Picture 6">
            <a:extLst>
              <a:ext uri="{FF2B5EF4-FFF2-40B4-BE49-F238E27FC236}">
                <a16:creationId xmlns:a16="http://schemas.microsoft.com/office/drawing/2014/main" id="{8668B927-BB73-E444-91A3-1FE6687ABC04}"/>
              </a:ext>
            </a:extLst>
          </p:cNvPr>
          <p:cNvPicPr>
            <a:picLocks noChangeAspect="1"/>
          </p:cNvPicPr>
          <p:nvPr/>
        </p:nvPicPr>
        <p:blipFill>
          <a:blip r:embed="rId4"/>
          <a:stretch>
            <a:fillRect/>
          </a:stretch>
        </p:blipFill>
        <p:spPr>
          <a:xfrm>
            <a:off x="6096000" y="676894"/>
            <a:ext cx="5095875" cy="1615044"/>
          </a:xfrm>
          <a:prstGeom prst="rect">
            <a:avLst/>
          </a:prstGeom>
        </p:spPr>
      </p:pic>
    </p:spTree>
    <p:extLst>
      <p:ext uri="{BB962C8B-B14F-4D97-AF65-F5344CB8AC3E}">
        <p14:creationId xmlns:p14="http://schemas.microsoft.com/office/powerpoint/2010/main" val="50518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24" name="Google Shape;124;p5"/>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25" name="Google Shape;125;p5"/>
          <p:cNvSpPr txBox="1"/>
          <p:nvPr/>
        </p:nvSpPr>
        <p:spPr>
          <a:xfrm>
            <a:off x="0" y="1066597"/>
            <a:ext cx="12192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Initialization of Arrays:-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different types of initializing arrays:</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At Compile time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 Initializing all specified memory locations.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 Partial array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(iii) Initialization without size.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(iv) String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2. At Run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6"/>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33" name="Google Shape;133;p6"/>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34" name="Google Shape;134;p6"/>
          <p:cNvSpPr txBox="1"/>
          <p:nvPr/>
        </p:nvSpPr>
        <p:spPr>
          <a:xfrm>
            <a:off x="-1" y="732226"/>
            <a:ext cx="12192000" cy="52013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1. Compile Time Initialization</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We can initialize the elements of arrays in the same way as the ordinary variables when they are declared. The general form of initialization of arrays is</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Type array-name[size]={ list of values};</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a:t>
            </a:r>
            <a:r>
              <a:rPr lang="en-US" sz="2200" dirty="0" err="1">
                <a:solidFill>
                  <a:schemeClr val="dk1"/>
                </a:solidFill>
                <a:latin typeface="Times New Roman"/>
                <a:ea typeface="Times New Roman"/>
                <a:cs typeface="Times New Roman"/>
                <a:sym typeface="Times New Roman"/>
              </a:rPr>
              <a:t>i</a:t>
            </a:r>
            <a:r>
              <a:rPr lang="en-US" sz="2200" dirty="0">
                <a:solidFill>
                  <a:schemeClr val="dk1"/>
                </a:solidFill>
                <a:latin typeface="Times New Roman"/>
                <a:ea typeface="Times New Roman"/>
                <a:cs typeface="Times New Roman"/>
                <a:sym typeface="Times New Roman"/>
              </a:rPr>
              <a:t>) Initializing all specified memory locations:- Arrays can be initialized at the time of declaration when their initial values are known in advance. Array elements can be initialized with data items of type int, char etc.</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Ex:- int a[5]={10,15,1,3,20};</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float b[3]={0.2,2.1,4.5};</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printf</a:t>
            </a:r>
            <a:r>
              <a:rPr lang="en-US" sz="2200" dirty="0">
                <a:solidFill>
                  <a:schemeClr val="dk1"/>
                </a:solidFill>
                <a:latin typeface="Times New Roman"/>
                <a:ea typeface="Times New Roman"/>
                <a:cs typeface="Times New Roman"/>
                <a:sym typeface="Times New Roman"/>
              </a:rPr>
              <a:t>(“b[0]=%f\tb[1]=%f\tb[2]=%</a:t>
            </a:r>
            <a:r>
              <a:rPr lang="en-US" sz="2200" dirty="0" err="1">
                <a:solidFill>
                  <a:schemeClr val="dk1"/>
                </a:solidFill>
                <a:latin typeface="Times New Roman"/>
                <a:ea typeface="Times New Roman"/>
                <a:cs typeface="Times New Roman"/>
                <a:sym typeface="Times New Roman"/>
              </a:rPr>
              <a:t>f”,b</a:t>
            </a:r>
            <a:r>
              <a:rPr lang="en-US" sz="2200" dirty="0">
                <a:solidFill>
                  <a:schemeClr val="dk1"/>
                </a:solidFill>
                <a:latin typeface="Times New Roman"/>
                <a:ea typeface="Times New Roman"/>
                <a:cs typeface="Times New Roman"/>
                <a:sym typeface="Times New Roman"/>
              </a:rPr>
              <a:t>[0],b[1],b[2]);</a:t>
            </a: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During compilation, 5 contiguous memory locations are reserved by the compiler for the variable a and all these locations are initialized as shown in figure.</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Fig: Initialization of int </a:t>
            </a:r>
            <a:r>
              <a:rPr lang="en-US" sz="2200" dirty="0" err="1">
                <a:solidFill>
                  <a:schemeClr val="dk1"/>
                </a:solidFill>
                <a:latin typeface="Times New Roman"/>
                <a:ea typeface="Times New Roman"/>
                <a:cs typeface="Times New Roman"/>
                <a:sym typeface="Times New Roman"/>
              </a:rPr>
              <a:t>Arraysx</a:t>
            </a:r>
            <a:r>
              <a:rPr lang="en-US" sz="22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int a[3]={9,2,4,5,6}; //error: no. of initial vales are more than the size of array.</a:t>
            </a:r>
            <a:endParaRPr sz="2200" dirty="0">
              <a:solidFill>
                <a:schemeClr val="dk1"/>
              </a:solidFill>
              <a:latin typeface="Times New Roman"/>
              <a:ea typeface="Times New Roman"/>
              <a:cs typeface="Times New Roman"/>
              <a:sym typeface="Times New Roman"/>
            </a:endParaRPr>
          </a:p>
        </p:txBody>
      </p:sp>
      <p:pic>
        <p:nvPicPr>
          <p:cNvPr id="135" name="Google Shape;135;p6"/>
          <p:cNvPicPr preferRelativeResize="0"/>
          <p:nvPr/>
        </p:nvPicPr>
        <p:blipFill rotWithShape="1">
          <a:blip r:embed="rId4">
            <a:alphaModFix/>
          </a:blip>
          <a:srcRect/>
          <a:stretch/>
        </p:blipFill>
        <p:spPr>
          <a:xfrm>
            <a:off x="5605462" y="4531807"/>
            <a:ext cx="4391025"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43" name="Google Shape;143;p7"/>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44" name="Google Shape;144;p7"/>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 Partial array initialization:- Partial array initialization is possible in c language. If the number of values to be initialized is less than the size of the array , then the elements will be initialized to zero automatically.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a[5]={10,15};</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Eventhough compiler allocates 5 memory locations, using this declaration statement; the compiler initializes first two locations with 10 and 15, the next set of memory locations are automatically initialized to 0's by compiler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Fig: Partial Array Initialization</a:t>
            </a:r>
            <a:endParaRPr/>
          </a:p>
        </p:txBody>
      </p:sp>
      <p:pic>
        <p:nvPicPr>
          <p:cNvPr id="145" name="Google Shape;145;p7"/>
          <p:cNvPicPr preferRelativeResize="0"/>
          <p:nvPr/>
        </p:nvPicPr>
        <p:blipFill rotWithShape="1">
          <a:blip r:embed="rId4">
            <a:alphaModFix/>
          </a:blip>
          <a:srcRect/>
          <a:stretch/>
        </p:blipFill>
        <p:spPr>
          <a:xfrm>
            <a:off x="2924175" y="4585726"/>
            <a:ext cx="4514850" cy="75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53" name="Google Shape;153;p8"/>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54" name="Google Shape;154;p8"/>
          <p:cNvSpPr txBox="1"/>
          <p:nvPr/>
        </p:nvSpPr>
        <p:spPr>
          <a:xfrm>
            <a:off x="-1" y="732226"/>
            <a:ext cx="1219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Initialization with all zeros:-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int a[5]={0};</a:t>
            </a:r>
            <a:endParaRPr/>
          </a:p>
        </p:txBody>
      </p:sp>
      <p:pic>
        <p:nvPicPr>
          <p:cNvPr id="155" name="Google Shape;155;p8"/>
          <p:cNvPicPr preferRelativeResize="0"/>
          <p:nvPr/>
        </p:nvPicPr>
        <p:blipFill rotWithShape="1">
          <a:blip r:embed="rId4">
            <a:alphaModFix/>
          </a:blip>
          <a:srcRect/>
          <a:stretch/>
        </p:blipFill>
        <p:spPr>
          <a:xfrm>
            <a:off x="2709927" y="3374922"/>
            <a:ext cx="4713690" cy="8152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a:stretch/>
        </p:blipFill>
        <p:spPr>
          <a:xfrm>
            <a:off x="-1" y="6021978"/>
            <a:ext cx="12192001" cy="888274"/>
          </a:xfrm>
          <a:prstGeom prst="rect">
            <a:avLst/>
          </a:prstGeom>
          <a:noFill/>
          <a:ln>
            <a:noFill/>
          </a:ln>
        </p:spPr>
      </p:pic>
      <p:sp>
        <p:nvSpPr>
          <p:cNvPr id="163" name="Google Shape;163;p9"/>
          <p:cNvSpPr txBox="1"/>
          <p:nvPr/>
        </p:nvSpPr>
        <p:spPr>
          <a:xfrm>
            <a:off x="-1" y="209006"/>
            <a:ext cx="121920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Arrays, Structures And Unions</a:t>
            </a:r>
            <a:endParaRPr/>
          </a:p>
        </p:txBody>
      </p:sp>
      <p:sp>
        <p:nvSpPr>
          <p:cNvPr id="164" name="Google Shape;164;p9"/>
          <p:cNvSpPr txBox="1"/>
          <p:nvPr/>
        </p:nvSpPr>
        <p:spPr>
          <a:xfrm>
            <a:off x="-1" y="732226"/>
            <a:ext cx="12192000"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1. Compile Time Initialization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(iii) Initialization without size:- Consider the declaration along with the initialization.</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char b[]={'C','O','M','P','U','T','E','R'};</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 this declaration, eventhough we have not specified exact number of elements to be used in array b, the array size will be set of the total number of initial values specified. So, the array size will be set to 8 automatically. the array b is initialized as shown in figure.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Fig: Initialization without size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int ch[]={1,0,3,5} // array size is 4</a:t>
            </a:r>
            <a:endParaRPr/>
          </a:p>
        </p:txBody>
      </p:sp>
      <p:pic>
        <p:nvPicPr>
          <p:cNvPr id="165" name="Google Shape;165;p9"/>
          <p:cNvPicPr preferRelativeResize="0"/>
          <p:nvPr/>
        </p:nvPicPr>
        <p:blipFill rotWithShape="1">
          <a:blip r:embed="rId4">
            <a:alphaModFix/>
          </a:blip>
          <a:srcRect/>
          <a:stretch/>
        </p:blipFill>
        <p:spPr>
          <a:xfrm>
            <a:off x="2457450" y="4155421"/>
            <a:ext cx="5905500" cy="7524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5704</TotalTime>
  <Words>5066</Words>
  <Application>Microsoft Office PowerPoint</Application>
  <PresentationFormat>Widescreen</PresentationFormat>
  <Paragraphs>716</Paragraphs>
  <Slides>47</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EXTC</dc:creator>
  <cp:lastModifiedBy>DELL</cp:lastModifiedBy>
  <cp:revision>6</cp:revision>
  <dcterms:created xsi:type="dcterms:W3CDTF">2020-09-07T06:43:20Z</dcterms:created>
  <dcterms:modified xsi:type="dcterms:W3CDTF">2024-03-08T10:51:50Z</dcterms:modified>
</cp:coreProperties>
</file>