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99" r:id="rId3"/>
    <p:sldId id="257" r:id="rId4"/>
    <p:sldId id="509" r:id="rId5"/>
    <p:sldId id="510" r:id="rId6"/>
    <p:sldId id="511" r:id="rId7"/>
    <p:sldId id="512" r:id="rId8"/>
    <p:sldId id="514" r:id="rId9"/>
    <p:sldId id="515" r:id="rId10"/>
    <p:sldId id="517" r:id="rId11"/>
    <p:sldId id="518" r:id="rId12"/>
    <p:sldId id="519" r:id="rId13"/>
    <p:sldId id="520" r:id="rId14"/>
    <p:sldId id="521" r:id="rId15"/>
    <p:sldId id="522" r:id="rId16"/>
    <p:sldId id="523" r:id="rId17"/>
    <p:sldId id="524" r:id="rId18"/>
    <p:sldId id="525" r:id="rId19"/>
    <p:sldId id="526" r:id="rId20"/>
    <p:sldId id="527" r:id="rId21"/>
    <p:sldId id="528" r:id="rId22"/>
    <p:sldId id="529" r:id="rId23"/>
    <p:sldId id="530" r:id="rId24"/>
    <p:sldId id="531" r:id="rId25"/>
    <p:sldId id="53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57E271-3D31-435E-97C8-CF5DF3E767D1}" type="datetimeFigureOut">
              <a:rPr lang="en-US" smtClean="0"/>
              <a:t>3/3/2024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2CDCF1-89C0-4D8D-BADD-81D50C43910F}" type="slidenum">
              <a:rPr lang="en-US" smtClean="0"/>
              <a:t>‹#›</a:t>
            </a:fld>
            <a:endParaRPr lang="en-US"/>
          </a:p>
        </p:txBody>
      </p:sp>
    </p:spTree>
    <p:extLst>
      <p:ext uri="{BB962C8B-B14F-4D97-AF65-F5344CB8AC3E}">
        <p14:creationId xmlns:p14="http://schemas.microsoft.com/office/powerpoint/2010/main" val="3982241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03067D1-A2B6-4CB6-9AFD-AA39A66A4C26}" type="datetime1">
              <a:rPr lang="en-US" smtClean="0"/>
              <a:t>3/3/2024</a:t>
            </a:fld>
            <a:endParaRPr lang="en-US"/>
          </a:p>
        </p:txBody>
      </p:sp>
      <p:sp>
        <p:nvSpPr>
          <p:cNvPr id="5" name="Footer Placeholder 4"/>
          <p:cNvSpPr>
            <a:spLocks noGrp="1"/>
          </p:cNvSpPr>
          <p:nvPr>
            <p:ph type="ftr" sz="quarter" idx="11"/>
          </p:nvPr>
        </p:nvSpPr>
        <p:spPr/>
        <p:txBody>
          <a:bodyPr/>
          <a:lstStyle/>
          <a:p>
            <a:r>
              <a:rPr lang="en-US"/>
              <a:t>Programming in C_Dr. Rupali Patil                                                        Source: Google images wherever required</a:t>
            </a:r>
          </a:p>
        </p:txBody>
      </p:sp>
      <p:sp>
        <p:nvSpPr>
          <p:cNvPr id="6" name="Slide Number Placeholder 5"/>
          <p:cNvSpPr>
            <a:spLocks noGrp="1"/>
          </p:cNvSpPr>
          <p:nvPr>
            <p:ph type="sldNum" sz="quarter" idx="12"/>
          </p:nvPr>
        </p:nvSpPr>
        <p:spPr/>
        <p:txBody>
          <a:bodyPr/>
          <a:lstStyle/>
          <a:p>
            <a:fld id="{D7492A49-D09E-4543-B77A-A8A84AA279A0}" type="slidenum">
              <a:rPr lang="en-US" smtClean="0"/>
              <a:t>‹#›</a:t>
            </a:fld>
            <a:endParaRPr lang="en-US"/>
          </a:p>
        </p:txBody>
      </p:sp>
    </p:spTree>
    <p:extLst>
      <p:ext uri="{BB962C8B-B14F-4D97-AF65-F5344CB8AC3E}">
        <p14:creationId xmlns:p14="http://schemas.microsoft.com/office/powerpoint/2010/main" val="163523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53D513-B5F8-4483-8C34-C737858A54F7}" type="datetime1">
              <a:rPr lang="en-US" smtClean="0"/>
              <a:t>3/3/2024</a:t>
            </a:fld>
            <a:endParaRPr lang="en-US"/>
          </a:p>
        </p:txBody>
      </p:sp>
      <p:sp>
        <p:nvSpPr>
          <p:cNvPr id="5" name="Footer Placeholder 4"/>
          <p:cNvSpPr>
            <a:spLocks noGrp="1"/>
          </p:cNvSpPr>
          <p:nvPr>
            <p:ph type="ftr" sz="quarter" idx="11"/>
          </p:nvPr>
        </p:nvSpPr>
        <p:spPr/>
        <p:txBody>
          <a:bodyPr/>
          <a:lstStyle/>
          <a:p>
            <a:r>
              <a:rPr lang="en-US"/>
              <a:t>Programming in C_Dr. Rupali Patil                                                        Source: Google images wherever required</a:t>
            </a:r>
          </a:p>
        </p:txBody>
      </p:sp>
      <p:sp>
        <p:nvSpPr>
          <p:cNvPr id="6" name="Slide Number Placeholder 5"/>
          <p:cNvSpPr>
            <a:spLocks noGrp="1"/>
          </p:cNvSpPr>
          <p:nvPr>
            <p:ph type="sldNum" sz="quarter" idx="12"/>
          </p:nvPr>
        </p:nvSpPr>
        <p:spPr/>
        <p:txBody>
          <a:bodyPr/>
          <a:lstStyle/>
          <a:p>
            <a:fld id="{D7492A49-D09E-4543-B77A-A8A84AA279A0}" type="slidenum">
              <a:rPr lang="en-US" smtClean="0"/>
              <a:t>‹#›</a:t>
            </a:fld>
            <a:endParaRPr lang="en-US"/>
          </a:p>
        </p:txBody>
      </p:sp>
    </p:spTree>
    <p:extLst>
      <p:ext uri="{BB962C8B-B14F-4D97-AF65-F5344CB8AC3E}">
        <p14:creationId xmlns:p14="http://schemas.microsoft.com/office/powerpoint/2010/main" val="2217987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21A4E7-E717-4720-BF3E-60E2A303EDD4}" type="datetime1">
              <a:rPr lang="en-US" smtClean="0"/>
              <a:t>3/3/2024</a:t>
            </a:fld>
            <a:endParaRPr lang="en-US"/>
          </a:p>
        </p:txBody>
      </p:sp>
      <p:sp>
        <p:nvSpPr>
          <p:cNvPr id="5" name="Footer Placeholder 4"/>
          <p:cNvSpPr>
            <a:spLocks noGrp="1"/>
          </p:cNvSpPr>
          <p:nvPr>
            <p:ph type="ftr" sz="quarter" idx="11"/>
          </p:nvPr>
        </p:nvSpPr>
        <p:spPr/>
        <p:txBody>
          <a:bodyPr/>
          <a:lstStyle/>
          <a:p>
            <a:r>
              <a:rPr lang="en-US"/>
              <a:t>Programming in C_Dr. Rupali Patil                                                        Source: Google images wherever required</a:t>
            </a:r>
          </a:p>
        </p:txBody>
      </p:sp>
      <p:sp>
        <p:nvSpPr>
          <p:cNvPr id="6" name="Slide Number Placeholder 5"/>
          <p:cNvSpPr>
            <a:spLocks noGrp="1"/>
          </p:cNvSpPr>
          <p:nvPr>
            <p:ph type="sldNum" sz="quarter" idx="12"/>
          </p:nvPr>
        </p:nvSpPr>
        <p:spPr/>
        <p:txBody>
          <a:bodyPr/>
          <a:lstStyle/>
          <a:p>
            <a:fld id="{D7492A49-D09E-4543-B77A-A8A84AA279A0}" type="slidenum">
              <a:rPr lang="en-US" smtClean="0"/>
              <a:t>‹#›</a:t>
            </a:fld>
            <a:endParaRPr lang="en-US"/>
          </a:p>
        </p:txBody>
      </p:sp>
    </p:spTree>
    <p:extLst>
      <p:ext uri="{BB962C8B-B14F-4D97-AF65-F5344CB8AC3E}">
        <p14:creationId xmlns:p14="http://schemas.microsoft.com/office/powerpoint/2010/main" val="1170580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605AD0-A7AE-41F3-BFFA-734B50568767}" type="datetime1">
              <a:rPr lang="en-US" smtClean="0"/>
              <a:t>3/3/2024</a:t>
            </a:fld>
            <a:endParaRPr lang="en-US"/>
          </a:p>
        </p:txBody>
      </p:sp>
      <p:sp>
        <p:nvSpPr>
          <p:cNvPr id="5" name="Footer Placeholder 4"/>
          <p:cNvSpPr>
            <a:spLocks noGrp="1"/>
          </p:cNvSpPr>
          <p:nvPr>
            <p:ph type="ftr" sz="quarter" idx="11"/>
          </p:nvPr>
        </p:nvSpPr>
        <p:spPr/>
        <p:txBody>
          <a:bodyPr/>
          <a:lstStyle/>
          <a:p>
            <a:r>
              <a:rPr lang="en-US"/>
              <a:t>Programming in C_Dr. Rupali Patil                                                        Source: Google images wherever required</a:t>
            </a:r>
          </a:p>
        </p:txBody>
      </p:sp>
      <p:sp>
        <p:nvSpPr>
          <p:cNvPr id="6" name="Slide Number Placeholder 5"/>
          <p:cNvSpPr>
            <a:spLocks noGrp="1"/>
          </p:cNvSpPr>
          <p:nvPr>
            <p:ph type="sldNum" sz="quarter" idx="12"/>
          </p:nvPr>
        </p:nvSpPr>
        <p:spPr/>
        <p:txBody>
          <a:bodyPr/>
          <a:lstStyle/>
          <a:p>
            <a:fld id="{D7492A49-D09E-4543-B77A-A8A84AA279A0}" type="slidenum">
              <a:rPr lang="en-US" smtClean="0"/>
              <a:t>‹#›</a:t>
            </a:fld>
            <a:endParaRPr lang="en-US"/>
          </a:p>
        </p:txBody>
      </p:sp>
    </p:spTree>
    <p:extLst>
      <p:ext uri="{BB962C8B-B14F-4D97-AF65-F5344CB8AC3E}">
        <p14:creationId xmlns:p14="http://schemas.microsoft.com/office/powerpoint/2010/main" val="1399900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395831-80AD-47B9-A482-72A97395E834}" type="datetime1">
              <a:rPr lang="en-US" smtClean="0"/>
              <a:t>3/3/2024</a:t>
            </a:fld>
            <a:endParaRPr lang="en-US"/>
          </a:p>
        </p:txBody>
      </p:sp>
      <p:sp>
        <p:nvSpPr>
          <p:cNvPr id="5" name="Footer Placeholder 4"/>
          <p:cNvSpPr>
            <a:spLocks noGrp="1"/>
          </p:cNvSpPr>
          <p:nvPr>
            <p:ph type="ftr" sz="quarter" idx="11"/>
          </p:nvPr>
        </p:nvSpPr>
        <p:spPr/>
        <p:txBody>
          <a:bodyPr/>
          <a:lstStyle/>
          <a:p>
            <a:r>
              <a:rPr lang="en-US"/>
              <a:t>Programming in C_Dr. Rupali Patil                                                        Source: Google images wherever required</a:t>
            </a:r>
          </a:p>
        </p:txBody>
      </p:sp>
      <p:sp>
        <p:nvSpPr>
          <p:cNvPr id="6" name="Slide Number Placeholder 5"/>
          <p:cNvSpPr>
            <a:spLocks noGrp="1"/>
          </p:cNvSpPr>
          <p:nvPr>
            <p:ph type="sldNum" sz="quarter" idx="12"/>
          </p:nvPr>
        </p:nvSpPr>
        <p:spPr/>
        <p:txBody>
          <a:bodyPr/>
          <a:lstStyle/>
          <a:p>
            <a:fld id="{D7492A49-D09E-4543-B77A-A8A84AA279A0}" type="slidenum">
              <a:rPr lang="en-US" smtClean="0"/>
              <a:t>‹#›</a:t>
            </a:fld>
            <a:endParaRPr lang="en-US"/>
          </a:p>
        </p:txBody>
      </p:sp>
    </p:spTree>
    <p:extLst>
      <p:ext uri="{BB962C8B-B14F-4D97-AF65-F5344CB8AC3E}">
        <p14:creationId xmlns:p14="http://schemas.microsoft.com/office/powerpoint/2010/main" val="305951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365483-9824-45D2-90B3-010D5B5417DA}" type="datetime1">
              <a:rPr lang="en-US" smtClean="0"/>
              <a:t>3/3/2024</a:t>
            </a:fld>
            <a:endParaRPr lang="en-US"/>
          </a:p>
        </p:txBody>
      </p:sp>
      <p:sp>
        <p:nvSpPr>
          <p:cNvPr id="6" name="Footer Placeholder 5"/>
          <p:cNvSpPr>
            <a:spLocks noGrp="1"/>
          </p:cNvSpPr>
          <p:nvPr>
            <p:ph type="ftr" sz="quarter" idx="11"/>
          </p:nvPr>
        </p:nvSpPr>
        <p:spPr/>
        <p:txBody>
          <a:bodyPr/>
          <a:lstStyle/>
          <a:p>
            <a:r>
              <a:rPr lang="en-US"/>
              <a:t>Programming in C_Dr. Rupali Patil                                                        Source: Google images wherever required</a:t>
            </a:r>
          </a:p>
        </p:txBody>
      </p:sp>
      <p:sp>
        <p:nvSpPr>
          <p:cNvPr id="7" name="Slide Number Placeholder 6"/>
          <p:cNvSpPr>
            <a:spLocks noGrp="1"/>
          </p:cNvSpPr>
          <p:nvPr>
            <p:ph type="sldNum" sz="quarter" idx="12"/>
          </p:nvPr>
        </p:nvSpPr>
        <p:spPr/>
        <p:txBody>
          <a:bodyPr/>
          <a:lstStyle/>
          <a:p>
            <a:fld id="{D7492A49-D09E-4543-B77A-A8A84AA279A0}" type="slidenum">
              <a:rPr lang="en-US" smtClean="0"/>
              <a:t>‹#›</a:t>
            </a:fld>
            <a:endParaRPr lang="en-US"/>
          </a:p>
        </p:txBody>
      </p:sp>
    </p:spTree>
    <p:extLst>
      <p:ext uri="{BB962C8B-B14F-4D97-AF65-F5344CB8AC3E}">
        <p14:creationId xmlns:p14="http://schemas.microsoft.com/office/powerpoint/2010/main" val="547546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EC9132-99D3-4836-AB70-CECAD123D955}" type="datetime1">
              <a:rPr lang="en-US" smtClean="0"/>
              <a:t>3/3/2024</a:t>
            </a:fld>
            <a:endParaRPr lang="en-US"/>
          </a:p>
        </p:txBody>
      </p:sp>
      <p:sp>
        <p:nvSpPr>
          <p:cNvPr id="8" name="Footer Placeholder 7"/>
          <p:cNvSpPr>
            <a:spLocks noGrp="1"/>
          </p:cNvSpPr>
          <p:nvPr>
            <p:ph type="ftr" sz="quarter" idx="11"/>
          </p:nvPr>
        </p:nvSpPr>
        <p:spPr/>
        <p:txBody>
          <a:bodyPr/>
          <a:lstStyle/>
          <a:p>
            <a:r>
              <a:rPr lang="en-US"/>
              <a:t>Programming in C_Dr. Rupali Patil                                                        Source: Google images wherever required</a:t>
            </a:r>
          </a:p>
        </p:txBody>
      </p:sp>
      <p:sp>
        <p:nvSpPr>
          <p:cNvPr id="9" name="Slide Number Placeholder 8"/>
          <p:cNvSpPr>
            <a:spLocks noGrp="1"/>
          </p:cNvSpPr>
          <p:nvPr>
            <p:ph type="sldNum" sz="quarter" idx="12"/>
          </p:nvPr>
        </p:nvSpPr>
        <p:spPr/>
        <p:txBody>
          <a:bodyPr/>
          <a:lstStyle/>
          <a:p>
            <a:fld id="{D7492A49-D09E-4543-B77A-A8A84AA279A0}" type="slidenum">
              <a:rPr lang="en-US" smtClean="0"/>
              <a:t>‹#›</a:t>
            </a:fld>
            <a:endParaRPr lang="en-US"/>
          </a:p>
        </p:txBody>
      </p:sp>
    </p:spTree>
    <p:extLst>
      <p:ext uri="{BB962C8B-B14F-4D97-AF65-F5344CB8AC3E}">
        <p14:creationId xmlns:p14="http://schemas.microsoft.com/office/powerpoint/2010/main" val="393068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513D68-8547-4471-87D1-E7ABBF703C6A}" type="datetime1">
              <a:rPr lang="en-US" smtClean="0"/>
              <a:t>3/3/2024</a:t>
            </a:fld>
            <a:endParaRPr lang="en-US"/>
          </a:p>
        </p:txBody>
      </p:sp>
      <p:sp>
        <p:nvSpPr>
          <p:cNvPr id="4" name="Footer Placeholder 3"/>
          <p:cNvSpPr>
            <a:spLocks noGrp="1"/>
          </p:cNvSpPr>
          <p:nvPr>
            <p:ph type="ftr" sz="quarter" idx="11"/>
          </p:nvPr>
        </p:nvSpPr>
        <p:spPr/>
        <p:txBody>
          <a:bodyPr/>
          <a:lstStyle/>
          <a:p>
            <a:r>
              <a:rPr lang="en-US"/>
              <a:t>Programming in C_Dr. Rupali Patil                                                        Source: Google images wherever required</a:t>
            </a:r>
          </a:p>
        </p:txBody>
      </p:sp>
      <p:sp>
        <p:nvSpPr>
          <p:cNvPr id="5" name="Slide Number Placeholder 4"/>
          <p:cNvSpPr>
            <a:spLocks noGrp="1"/>
          </p:cNvSpPr>
          <p:nvPr>
            <p:ph type="sldNum" sz="quarter" idx="12"/>
          </p:nvPr>
        </p:nvSpPr>
        <p:spPr/>
        <p:txBody>
          <a:bodyPr/>
          <a:lstStyle/>
          <a:p>
            <a:fld id="{D7492A49-D09E-4543-B77A-A8A84AA279A0}" type="slidenum">
              <a:rPr lang="en-US" smtClean="0"/>
              <a:t>‹#›</a:t>
            </a:fld>
            <a:endParaRPr lang="en-US"/>
          </a:p>
        </p:txBody>
      </p:sp>
    </p:spTree>
    <p:extLst>
      <p:ext uri="{BB962C8B-B14F-4D97-AF65-F5344CB8AC3E}">
        <p14:creationId xmlns:p14="http://schemas.microsoft.com/office/powerpoint/2010/main" val="3895191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473FD3-BCD4-4649-915F-81D420656F15}" type="datetime1">
              <a:rPr lang="en-US" smtClean="0"/>
              <a:t>3/3/2024</a:t>
            </a:fld>
            <a:endParaRPr lang="en-US"/>
          </a:p>
        </p:txBody>
      </p:sp>
      <p:sp>
        <p:nvSpPr>
          <p:cNvPr id="3" name="Footer Placeholder 2"/>
          <p:cNvSpPr>
            <a:spLocks noGrp="1"/>
          </p:cNvSpPr>
          <p:nvPr>
            <p:ph type="ftr" sz="quarter" idx="11"/>
          </p:nvPr>
        </p:nvSpPr>
        <p:spPr/>
        <p:txBody>
          <a:bodyPr/>
          <a:lstStyle/>
          <a:p>
            <a:r>
              <a:rPr lang="en-US"/>
              <a:t>Programming in C_Dr. Rupali Patil                                                        Source: Google images wherever required</a:t>
            </a:r>
          </a:p>
        </p:txBody>
      </p:sp>
      <p:sp>
        <p:nvSpPr>
          <p:cNvPr id="4" name="Slide Number Placeholder 3"/>
          <p:cNvSpPr>
            <a:spLocks noGrp="1"/>
          </p:cNvSpPr>
          <p:nvPr>
            <p:ph type="sldNum" sz="quarter" idx="12"/>
          </p:nvPr>
        </p:nvSpPr>
        <p:spPr/>
        <p:txBody>
          <a:bodyPr/>
          <a:lstStyle/>
          <a:p>
            <a:fld id="{D7492A49-D09E-4543-B77A-A8A84AA279A0}" type="slidenum">
              <a:rPr lang="en-US" smtClean="0"/>
              <a:t>‹#›</a:t>
            </a:fld>
            <a:endParaRPr lang="en-US"/>
          </a:p>
        </p:txBody>
      </p:sp>
    </p:spTree>
    <p:extLst>
      <p:ext uri="{BB962C8B-B14F-4D97-AF65-F5344CB8AC3E}">
        <p14:creationId xmlns:p14="http://schemas.microsoft.com/office/powerpoint/2010/main" val="3953704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A5B325-39A2-4C5D-BAE3-ECABB3E4C666}" type="datetime1">
              <a:rPr lang="en-US" smtClean="0"/>
              <a:t>3/3/2024</a:t>
            </a:fld>
            <a:endParaRPr lang="en-US"/>
          </a:p>
        </p:txBody>
      </p:sp>
      <p:sp>
        <p:nvSpPr>
          <p:cNvPr id="6" name="Footer Placeholder 5"/>
          <p:cNvSpPr>
            <a:spLocks noGrp="1"/>
          </p:cNvSpPr>
          <p:nvPr>
            <p:ph type="ftr" sz="quarter" idx="11"/>
          </p:nvPr>
        </p:nvSpPr>
        <p:spPr/>
        <p:txBody>
          <a:bodyPr/>
          <a:lstStyle/>
          <a:p>
            <a:r>
              <a:rPr lang="en-US"/>
              <a:t>Programming in C_Dr. Rupali Patil                                                        Source: Google images wherever required</a:t>
            </a:r>
          </a:p>
        </p:txBody>
      </p:sp>
      <p:sp>
        <p:nvSpPr>
          <p:cNvPr id="7" name="Slide Number Placeholder 6"/>
          <p:cNvSpPr>
            <a:spLocks noGrp="1"/>
          </p:cNvSpPr>
          <p:nvPr>
            <p:ph type="sldNum" sz="quarter" idx="12"/>
          </p:nvPr>
        </p:nvSpPr>
        <p:spPr/>
        <p:txBody>
          <a:bodyPr/>
          <a:lstStyle/>
          <a:p>
            <a:fld id="{D7492A49-D09E-4543-B77A-A8A84AA279A0}" type="slidenum">
              <a:rPr lang="en-US" smtClean="0"/>
              <a:t>‹#›</a:t>
            </a:fld>
            <a:endParaRPr lang="en-US"/>
          </a:p>
        </p:txBody>
      </p:sp>
    </p:spTree>
    <p:extLst>
      <p:ext uri="{BB962C8B-B14F-4D97-AF65-F5344CB8AC3E}">
        <p14:creationId xmlns:p14="http://schemas.microsoft.com/office/powerpoint/2010/main" val="2301204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6CC9A0-A8D6-43AA-BB3D-2ED081FCF1E0}" type="datetime1">
              <a:rPr lang="en-US" smtClean="0"/>
              <a:t>3/3/2024</a:t>
            </a:fld>
            <a:endParaRPr lang="en-US"/>
          </a:p>
        </p:txBody>
      </p:sp>
      <p:sp>
        <p:nvSpPr>
          <p:cNvPr id="6" name="Footer Placeholder 5"/>
          <p:cNvSpPr>
            <a:spLocks noGrp="1"/>
          </p:cNvSpPr>
          <p:nvPr>
            <p:ph type="ftr" sz="quarter" idx="11"/>
          </p:nvPr>
        </p:nvSpPr>
        <p:spPr/>
        <p:txBody>
          <a:bodyPr/>
          <a:lstStyle/>
          <a:p>
            <a:r>
              <a:rPr lang="en-US"/>
              <a:t>Programming in C_Dr. Rupali Patil                                                        Source: Google images wherever required</a:t>
            </a:r>
          </a:p>
        </p:txBody>
      </p:sp>
      <p:sp>
        <p:nvSpPr>
          <p:cNvPr id="7" name="Slide Number Placeholder 6"/>
          <p:cNvSpPr>
            <a:spLocks noGrp="1"/>
          </p:cNvSpPr>
          <p:nvPr>
            <p:ph type="sldNum" sz="quarter" idx="12"/>
          </p:nvPr>
        </p:nvSpPr>
        <p:spPr/>
        <p:txBody>
          <a:bodyPr/>
          <a:lstStyle/>
          <a:p>
            <a:fld id="{D7492A49-D09E-4543-B77A-A8A84AA279A0}" type="slidenum">
              <a:rPr lang="en-US" smtClean="0"/>
              <a:t>‹#›</a:t>
            </a:fld>
            <a:endParaRPr lang="en-US"/>
          </a:p>
        </p:txBody>
      </p:sp>
    </p:spTree>
    <p:extLst>
      <p:ext uri="{BB962C8B-B14F-4D97-AF65-F5344CB8AC3E}">
        <p14:creationId xmlns:p14="http://schemas.microsoft.com/office/powerpoint/2010/main" val="1072721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50052-ECDE-44FE-A758-DB26328F3C7C}" type="datetime1">
              <a:rPr lang="en-US" smtClean="0"/>
              <a:t>3/3/2024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Programming in C_Dr. Rupali Patil                                                        Source: Google images wherever required</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492A49-D09E-4543-B77A-A8A84AA279A0}" type="slidenum">
              <a:rPr lang="en-US" smtClean="0"/>
              <a:t>‹#›</a:t>
            </a:fld>
            <a:endParaRPr lang="en-US"/>
          </a:p>
        </p:txBody>
      </p:sp>
    </p:spTree>
    <p:extLst>
      <p:ext uri="{BB962C8B-B14F-4D97-AF65-F5344CB8AC3E}">
        <p14:creationId xmlns:p14="http://schemas.microsoft.com/office/powerpoint/2010/main" val="2514656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5969726"/>
            <a:ext cx="12192001" cy="888274"/>
          </a:xfrm>
          <a:prstGeom prst="rect">
            <a:avLst/>
          </a:prstGeom>
        </p:spPr>
      </p:pic>
      <p:sp>
        <p:nvSpPr>
          <p:cNvPr id="5" name="Title 1"/>
          <p:cNvSpPr>
            <a:spLocks noGrp="1"/>
          </p:cNvSpPr>
          <p:nvPr>
            <p:ph type="ctrTitle"/>
          </p:nvPr>
        </p:nvSpPr>
        <p:spPr>
          <a:xfrm>
            <a:off x="1524000" y="1122363"/>
            <a:ext cx="9144000" cy="2387600"/>
          </a:xfrm>
        </p:spPr>
        <p:txBody>
          <a:bodyPr/>
          <a:lstStyle/>
          <a:p>
            <a:r>
              <a:rPr lang="en-US" dirty="0">
                <a:latin typeface="Times New Roman" panose="02020603050405020304" pitchFamily="18" charset="0"/>
                <a:cs typeface="Times New Roman" panose="02020603050405020304" pitchFamily="18" charset="0"/>
              </a:rPr>
              <a:t>Programming in C</a:t>
            </a:r>
          </a:p>
        </p:txBody>
      </p:sp>
      <p:sp>
        <p:nvSpPr>
          <p:cNvPr id="3" name="Subtitle 2">
            <a:extLst>
              <a:ext uri="{FF2B5EF4-FFF2-40B4-BE49-F238E27FC236}">
                <a16:creationId xmlns:a16="http://schemas.microsoft.com/office/drawing/2014/main" id="{980942E3-2FE2-EE9C-B226-80ED52F77AC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31983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Functions</a:t>
            </a:r>
          </a:p>
        </p:txBody>
      </p:sp>
      <p:sp>
        <p:nvSpPr>
          <p:cNvPr id="8" name="TextBox 7"/>
          <p:cNvSpPr txBox="1"/>
          <p:nvPr/>
        </p:nvSpPr>
        <p:spPr>
          <a:xfrm>
            <a:off x="-2" y="503646"/>
            <a:ext cx="12318275" cy="544764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Creating a void user defined function that doesn’t return anything</a:t>
            </a:r>
          </a:p>
          <a:p>
            <a:r>
              <a:rPr lang="en-US" sz="2000" dirty="0">
                <a:latin typeface="Times New Roman" panose="02020603050405020304" pitchFamily="18" charset="0"/>
                <a:cs typeface="Times New Roman" panose="02020603050405020304" pitchFamily="18" charset="0"/>
              </a:rPr>
              <a:t>#include &lt;</a:t>
            </a:r>
            <a:r>
              <a:rPr lang="en-US" sz="2000" dirty="0" err="1">
                <a:latin typeface="Times New Roman" panose="02020603050405020304" pitchFamily="18" charset="0"/>
                <a:cs typeface="Times New Roman" panose="02020603050405020304" pitchFamily="18" charset="0"/>
              </a:rPr>
              <a:t>stdio.h</a:t>
            </a:r>
            <a:r>
              <a:rPr lang="en-US" sz="2000" dirty="0">
                <a:latin typeface="Times New Roman" panose="02020603050405020304" pitchFamily="18" charset="0"/>
                <a:cs typeface="Times New Roman" panose="02020603050405020304" pitchFamily="18" charset="0"/>
              </a:rPr>
              <a:t>&gt;</a:t>
            </a:r>
          </a:p>
          <a:p>
            <a:r>
              <a:rPr lang="en-US" sz="2000" dirty="0">
                <a:latin typeface="Times New Roman" panose="02020603050405020304" pitchFamily="18" charset="0"/>
                <a:cs typeface="Times New Roman" panose="02020603050405020304" pitchFamily="18" charset="0"/>
              </a:rPr>
              <a:t>/* function return type is void and it doesn't have parameters*/</a:t>
            </a:r>
          </a:p>
          <a:p>
            <a:r>
              <a:rPr lang="en-US" sz="2000" dirty="0">
                <a:latin typeface="Times New Roman" panose="02020603050405020304" pitchFamily="18" charset="0"/>
                <a:cs typeface="Times New Roman" panose="02020603050405020304" pitchFamily="18" charset="0"/>
              </a:rPr>
              <a:t>void introduction()</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("Hi\n");</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("My name is Student \n");</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("How are you?");</a:t>
            </a:r>
          </a:p>
          <a:p>
            <a:r>
              <a:rPr lang="en-US" sz="2000" dirty="0">
                <a:latin typeface="Times New Roman" panose="02020603050405020304" pitchFamily="18" charset="0"/>
                <a:cs typeface="Times New Roman" panose="02020603050405020304" pitchFamily="18" charset="0"/>
              </a:rPr>
              <a:t>    /* There is no return statement inside this function, since its * return type is void     */</a:t>
            </a:r>
          </a:p>
          <a:p>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main()</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/*calling function*/</a:t>
            </a:r>
          </a:p>
          <a:p>
            <a:r>
              <a:rPr lang="en-US" sz="2000" dirty="0">
                <a:latin typeface="Times New Roman" panose="02020603050405020304" pitchFamily="18" charset="0"/>
                <a:cs typeface="Times New Roman" panose="02020603050405020304" pitchFamily="18" charset="0"/>
              </a:rPr>
              <a:t>     introduction();</a:t>
            </a:r>
          </a:p>
          <a:p>
            <a:r>
              <a:rPr lang="en-US" sz="2000" dirty="0">
                <a:latin typeface="Times New Roman" panose="02020603050405020304" pitchFamily="18" charset="0"/>
                <a:cs typeface="Times New Roman" panose="02020603050405020304" pitchFamily="18" charset="0"/>
              </a:rPr>
              <a:t>     return 0;</a:t>
            </a:r>
          </a:p>
          <a:p>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02836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Functions</a:t>
            </a:r>
          </a:p>
        </p:txBody>
      </p:sp>
      <p:sp>
        <p:nvSpPr>
          <p:cNvPr id="8" name="TextBox 7"/>
          <p:cNvSpPr txBox="1"/>
          <p:nvPr/>
        </p:nvSpPr>
        <p:spPr>
          <a:xfrm>
            <a:off x="-2" y="503646"/>
            <a:ext cx="12318275" cy="440120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Few Points to Note regarding functions in C:</a:t>
            </a:r>
          </a:p>
          <a:p>
            <a:endParaRPr lang="en-US" sz="2800" b="1" dirty="0">
              <a:latin typeface="Times New Roman" panose="02020603050405020304" pitchFamily="18" charset="0"/>
              <a:cs typeface="Times New Roman" panose="02020603050405020304" pitchFamily="18" charset="0"/>
            </a:endParaRPr>
          </a:p>
          <a:p>
            <a:pPr marL="514350" indent="-514350">
              <a:buAutoNum type="arabicParenR"/>
            </a:pPr>
            <a:r>
              <a:rPr lang="en-US" sz="2800" dirty="0">
                <a:latin typeface="Times New Roman" panose="02020603050405020304" pitchFamily="18" charset="0"/>
                <a:cs typeface="Times New Roman" panose="02020603050405020304" pitchFamily="18" charset="0"/>
              </a:rPr>
              <a:t>main() in C program is also a function.</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2) Each C program must have at least one function, which is main().</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3) There is no limit on number of functions; A C program can have any number of functions.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4) A function can call itself and it is known as “Recursion“.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0555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Functions</a:t>
            </a:r>
          </a:p>
        </p:txBody>
      </p:sp>
      <p:sp>
        <p:nvSpPr>
          <p:cNvPr id="8" name="TextBox 7"/>
          <p:cNvSpPr txBox="1"/>
          <p:nvPr/>
        </p:nvSpPr>
        <p:spPr>
          <a:xfrm>
            <a:off x="-2" y="503646"/>
            <a:ext cx="12318275" cy="353943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 Functions Terminologies that must remembered</a:t>
            </a:r>
          </a:p>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return type: </a:t>
            </a:r>
            <a:r>
              <a:rPr lang="en-US" sz="2800" dirty="0">
                <a:latin typeface="Times New Roman" panose="02020603050405020304" pitchFamily="18" charset="0"/>
                <a:cs typeface="Times New Roman" panose="02020603050405020304" pitchFamily="18" charset="0"/>
              </a:rPr>
              <a:t>Data type of returned value. It can be void also, in such case function doesn’t return any value.</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Note: for example, if function return type is char, then function should return a value of char type and while calling this function the main() function should have a variable of char data type to store the returned value.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749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Functions</a:t>
            </a:r>
          </a:p>
        </p:txBody>
      </p:sp>
      <p:sp>
        <p:nvSpPr>
          <p:cNvPr id="8" name="TextBox 7"/>
          <p:cNvSpPr txBox="1"/>
          <p:nvPr/>
        </p:nvSpPr>
        <p:spPr>
          <a:xfrm>
            <a:off x="-2" y="503646"/>
            <a:ext cx="12318275" cy="1815882"/>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Task</a:t>
            </a:r>
          </a:p>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Write function for addition of two integers, multiplication of two float numbers and display of character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214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Functions</a:t>
            </a:r>
          </a:p>
        </p:txBody>
      </p:sp>
      <p:sp>
        <p:nvSpPr>
          <p:cNvPr id="8" name="TextBox 7"/>
          <p:cNvSpPr txBox="1"/>
          <p:nvPr/>
        </p:nvSpPr>
        <p:spPr>
          <a:xfrm>
            <a:off x="-2" y="503646"/>
            <a:ext cx="12318275" cy="440120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Function Calls, Passing Arguments to a Function by Value</a:t>
            </a:r>
          </a:p>
          <a:p>
            <a:endParaRPr lang="en-US" sz="2800" b="1" dirty="0">
              <a:latin typeface="Times New Roman" panose="02020603050405020304" pitchFamily="18" charset="0"/>
              <a:cs typeface="Times New Roman" panose="02020603050405020304" pitchFamily="18" charset="0"/>
            </a:endParaRPr>
          </a:p>
          <a:p>
            <a:r>
              <a:rPr lang="en-US" sz="2800" b="1" dirty="0">
                <a:solidFill>
                  <a:srgbClr val="FF0000"/>
                </a:solidFill>
                <a:latin typeface="Times New Roman" panose="02020603050405020304" pitchFamily="18" charset="0"/>
                <a:cs typeface="Times New Roman" panose="02020603050405020304" pitchFamily="18" charset="0"/>
              </a:rPr>
              <a:t>1) Function – Call by value method</a:t>
            </a:r>
            <a:r>
              <a:rPr lang="en-US" sz="2800" b="1" dirty="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In the call by value method the actual arguments are copied to the formal arguments, hence any operation performed by function on arguments doesn’t affect actual parameters.</a:t>
            </a:r>
          </a:p>
          <a:p>
            <a:endParaRPr lang="en-US" sz="2800" b="1" dirty="0">
              <a:latin typeface="Times New Roman" panose="02020603050405020304" pitchFamily="18" charset="0"/>
              <a:cs typeface="Times New Roman" panose="02020603050405020304" pitchFamily="18" charset="0"/>
            </a:endParaRPr>
          </a:p>
          <a:p>
            <a:r>
              <a:rPr lang="en-US" sz="2800" b="1" dirty="0">
                <a:solidFill>
                  <a:srgbClr val="0000CC"/>
                </a:solidFill>
                <a:latin typeface="Times New Roman" panose="02020603050405020304" pitchFamily="18" charset="0"/>
                <a:cs typeface="Times New Roman" panose="02020603050405020304" pitchFamily="18" charset="0"/>
              </a:rPr>
              <a:t>2) Function – Call by reference method</a:t>
            </a:r>
            <a:r>
              <a:rPr lang="en-US" sz="2800" b="1" dirty="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Unlike call by value, in this method, address of actual arguments (or parameters) is passed to the formal parameters, which means any operation performed on formal parameters affects the value of actual parameters.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3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Functions</a:t>
            </a:r>
          </a:p>
        </p:txBody>
      </p:sp>
      <p:sp>
        <p:nvSpPr>
          <p:cNvPr id="8" name="TextBox 7"/>
          <p:cNvSpPr txBox="1"/>
          <p:nvPr/>
        </p:nvSpPr>
        <p:spPr>
          <a:xfrm>
            <a:off x="-2" y="503646"/>
            <a:ext cx="12318275" cy="5570756"/>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Function – Call by value method</a:t>
            </a:r>
          </a:p>
          <a:p>
            <a:endParaRPr lang="en-US" sz="2800" b="1" dirty="0">
              <a:solidFill>
                <a:srgbClr val="FF0000"/>
              </a:solidFill>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Actual parameters: The parameters that appear in function calls. </a:t>
            </a:r>
          </a:p>
          <a:p>
            <a:r>
              <a:rPr lang="en-US" sz="2800" dirty="0">
                <a:latin typeface="Times New Roman" panose="02020603050405020304" pitchFamily="18" charset="0"/>
                <a:cs typeface="Times New Roman" panose="02020603050405020304" pitchFamily="18" charset="0"/>
              </a:rPr>
              <a:t>                                (eg.var1, var2)</a:t>
            </a:r>
          </a:p>
          <a:p>
            <a:r>
              <a:rPr lang="en-US" sz="2800" dirty="0">
                <a:latin typeface="Times New Roman" panose="02020603050405020304" pitchFamily="18" charset="0"/>
                <a:cs typeface="Times New Roman" panose="02020603050405020304" pitchFamily="18" charset="0"/>
              </a:rPr>
              <a:t>Formal parameters: The parameters that appear in function declarations. </a:t>
            </a:r>
          </a:p>
          <a:p>
            <a:r>
              <a:rPr lang="en-US" sz="2800" dirty="0">
                <a:latin typeface="Times New Roman" panose="02020603050405020304" pitchFamily="18" charset="0"/>
                <a:cs typeface="Times New Roman" panose="02020603050405020304" pitchFamily="18" charset="0"/>
              </a:rPr>
              <a:t>                                 (num1, num2)</a:t>
            </a:r>
          </a:p>
          <a:p>
            <a:r>
              <a:rPr lang="en-US" sz="2800" dirty="0">
                <a:solidFill>
                  <a:srgbClr val="FF0000"/>
                </a:solidFill>
                <a:latin typeface="Times New Roman" panose="02020603050405020304" pitchFamily="18" charset="0"/>
                <a:cs typeface="Times New Roman" panose="02020603050405020304" pitchFamily="18" charset="0"/>
              </a:rPr>
              <a:t>What is Function Call By value?</a:t>
            </a:r>
          </a:p>
          <a:p>
            <a:r>
              <a:rPr lang="en-US" sz="2800" dirty="0">
                <a:latin typeface="Times New Roman" panose="02020603050405020304" pitchFamily="18" charset="0"/>
                <a:cs typeface="Times New Roman" panose="02020603050405020304" pitchFamily="18" charset="0"/>
              </a:rPr>
              <a:t>When we pass the actual parameters while calling a function then this is known as function call by value. In this case the values of actual parameters are copied to the formal parameters. Thus operations performed on the formal parameters don’t reflect in the actual parameters.</a:t>
            </a:r>
          </a:p>
          <a:p>
            <a:endParaRPr lang="en-US" sz="2800" b="1" dirty="0">
              <a:solidFill>
                <a:srgbClr val="FF0000"/>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6788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Functions</a:t>
            </a:r>
          </a:p>
        </p:txBody>
      </p:sp>
      <p:sp>
        <p:nvSpPr>
          <p:cNvPr id="8" name="TextBox 7"/>
          <p:cNvSpPr txBox="1"/>
          <p:nvPr/>
        </p:nvSpPr>
        <p:spPr>
          <a:xfrm>
            <a:off x="0" y="535165"/>
            <a:ext cx="6531430" cy="5755422"/>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Function – Call by value method</a:t>
            </a:r>
          </a:p>
          <a:p>
            <a:r>
              <a:rPr lang="en-US" sz="2000" dirty="0">
                <a:latin typeface="Times New Roman" panose="02020603050405020304" pitchFamily="18" charset="0"/>
                <a:cs typeface="Times New Roman" panose="02020603050405020304" pitchFamily="18" charset="0"/>
              </a:rPr>
              <a:t>#include &lt;</a:t>
            </a:r>
            <a:r>
              <a:rPr lang="en-US" sz="2000" dirty="0" err="1">
                <a:latin typeface="Times New Roman" panose="02020603050405020304" pitchFamily="18" charset="0"/>
                <a:cs typeface="Times New Roman" panose="02020603050405020304" pitchFamily="18" charset="0"/>
              </a:rPr>
              <a:t>stdio.h</a:t>
            </a:r>
            <a:r>
              <a:rPr lang="en-US" sz="2000" dirty="0">
                <a:latin typeface="Times New Roman" panose="02020603050405020304" pitchFamily="18" charset="0"/>
                <a:cs typeface="Times New Roman" panose="02020603050405020304" pitchFamily="18" charset="0"/>
              </a:rPr>
              <a:t>&gt;</a:t>
            </a:r>
          </a:p>
          <a:p>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increment(</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var</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var</a:t>
            </a:r>
            <a:r>
              <a:rPr lang="en-US" sz="2000" dirty="0">
                <a:latin typeface="Times New Roman" panose="02020603050405020304" pitchFamily="18" charset="0"/>
                <a:cs typeface="Times New Roman" panose="02020603050405020304" pitchFamily="18" charset="0"/>
              </a:rPr>
              <a:t> = var+1;</a:t>
            </a:r>
          </a:p>
          <a:p>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var</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main()</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num1=20;</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num2 = increment(num1);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("num1 value is: %d", num1);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("\nnum2 value is: %d", num2);</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return 0;</a:t>
            </a:r>
          </a:p>
          <a:p>
            <a:r>
              <a:rPr lang="en-US" sz="2000" dirty="0">
                <a:latin typeface="Times New Roman" panose="02020603050405020304" pitchFamily="18" charset="0"/>
                <a:cs typeface="Times New Roman" panose="02020603050405020304" pitchFamily="18" charset="0"/>
              </a:rPr>
              <a:t>}</a:t>
            </a:r>
            <a:endParaRPr lang="en-US" sz="2000" b="1" dirty="0">
              <a:solidFill>
                <a:srgbClr val="FF0000"/>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550330" y="1384663"/>
            <a:ext cx="271707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Output: ?</a:t>
            </a:r>
          </a:p>
        </p:txBody>
      </p:sp>
    </p:spTree>
    <p:extLst>
      <p:ext uri="{BB962C8B-B14F-4D97-AF65-F5344CB8AC3E}">
        <p14:creationId xmlns:p14="http://schemas.microsoft.com/office/powerpoint/2010/main" val="34423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Functions</a:t>
            </a:r>
          </a:p>
        </p:txBody>
      </p:sp>
      <p:sp>
        <p:nvSpPr>
          <p:cNvPr id="8" name="TextBox 7"/>
          <p:cNvSpPr txBox="1"/>
          <p:nvPr/>
        </p:nvSpPr>
        <p:spPr>
          <a:xfrm>
            <a:off x="0" y="535165"/>
            <a:ext cx="6531430" cy="5755422"/>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Function – Call by value method</a:t>
            </a:r>
          </a:p>
          <a:p>
            <a:r>
              <a:rPr lang="en-US" sz="2000" dirty="0">
                <a:latin typeface="Times New Roman" panose="02020603050405020304" pitchFamily="18" charset="0"/>
                <a:cs typeface="Times New Roman" panose="02020603050405020304" pitchFamily="18" charset="0"/>
              </a:rPr>
              <a:t>#include &lt;</a:t>
            </a:r>
            <a:r>
              <a:rPr lang="en-US" sz="2000" dirty="0" err="1">
                <a:latin typeface="Times New Roman" panose="02020603050405020304" pitchFamily="18" charset="0"/>
                <a:cs typeface="Times New Roman" panose="02020603050405020304" pitchFamily="18" charset="0"/>
              </a:rPr>
              <a:t>stdio.h</a:t>
            </a:r>
            <a:r>
              <a:rPr lang="en-US" sz="2000" dirty="0">
                <a:latin typeface="Times New Roman" panose="02020603050405020304" pitchFamily="18" charset="0"/>
                <a:cs typeface="Times New Roman" panose="02020603050405020304" pitchFamily="18" charset="0"/>
              </a:rPr>
              <a:t>&gt;</a:t>
            </a:r>
          </a:p>
          <a:p>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increment(</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var</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var</a:t>
            </a:r>
            <a:r>
              <a:rPr lang="en-US" sz="2000" dirty="0">
                <a:latin typeface="Times New Roman" panose="02020603050405020304" pitchFamily="18" charset="0"/>
                <a:cs typeface="Times New Roman" panose="02020603050405020304" pitchFamily="18" charset="0"/>
              </a:rPr>
              <a:t> = var+1;</a:t>
            </a:r>
          </a:p>
          <a:p>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var</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main()</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num1=20;</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num2 = increment(num1);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("num1 value is: %d", num1);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("\nnum2 value is: %d", num2);</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return 0;</a:t>
            </a:r>
          </a:p>
          <a:p>
            <a:r>
              <a:rPr lang="en-US" sz="2000" dirty="0">
                <a:latin typeface="Times New Roman" panose="02020603050405020304" pitchFamily="18" charset="0"/>
                <a:cs typeface="Times New Roman" panose="02020603050405020304" pitchFamily="18" charset="0"/>
              </a:rPr>
              <a:t>}</a:t>
            </a:r>
            <a:endParaRPr lang="en-US" sz="2000" b="1" dirty="0">
              <a:solidFill>
                <a:srgbClr val="FF0000"/>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550330" y="1384663"/>
            <a:ext cx="2717075"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Output:</a:t>
            </a:r>
          </a:p>
          <a:p>
            <a:r>
              <a:rPr lang="en-US" sz="2000" dirty="0">
                <a:latin typeface="Times New Roman" panose="02020603050405020304" pitchFamily="18" charset="0"/>
                <a:cs typeface="Times New Roman" panose="02020603050405020304" pitchFamily="18" charset="0"/>
              </a:rPr>
              <a:t>num1 value is: 20</a:t>
            </a:r>
          </a:p>
          <a:p>
            <a:r>
              <a:rPr lang="en-US" sz="2000" dirty="0">
                <a:latin typeface="Times New Roman" panose="02020603050405020304" pitchFamily="18" charset="0"/>
                <a:cs typeface="Times New Roman" panose="02020603050405020304" pitchFamily="18" charset="0"/>
              </a:rPr>
              <a:t>num2 value is: 21</a:t>
            </a:r>
          </a:p>
        </p:txBody>
      </p:sp>
    </p:spTree>
    <p:extLst>
      <p:ext uri="{BB962C8B-B14F-4D97-AF65-F5344CB8AC3E}">
        <p14:creationId xmlns:p14="http://schemas.microsoft.com/office/powerpoint/2010/main" val="253377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Functions</a:t>
            </a:r>
          </a:p>
        </p:txBody>
      </p:sp>
      <p:sp>
        <p:nvSpPr>
          <p:cNvPr id="8" name="TextBox 7"/>
          <p:cNvSpPr txBox="1"/>
          <p:nvPr/>
        </p:nvSpPr>
        <p:spPr>
          <a:xfrm>
            <a:off x="0" y="430661"/>
            <a:ext cx="7759338" cy="550920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Swapping numbers using Function Call by Value</a:t>
            </a:r>
          </a:p>
          <a:p>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swapnum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var1,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var2 )</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tempnum</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tempnum</a:t>
            </a:r>
            <a:r>
              <a:rPr lang="en-US" dirty="0">
                <a:latin typeface="Times New Roman" panose="02020603050405020304" pitchFamily="18" charset="0"/>
                <a:cs typeface="Times New Roman" panose="02020603050405020304" pitchFamily="18" charset="0"/>
              </a:rPr>
              <a:t> = var1 ;</a:t>
            </a:r>
          </a:p>
          <a:p>
            <a:r>
              <a:rPr lang="en-US" dirty="0">
                <a:latin typeface="Times New Roman" panose="02020603050405020304" pitchFamily="18" charset="0"/>
                <a:cs typeface="Times New Roman" panose="02020603050405020304" pitchFamily="18" charset="0"/>
              </a:rPr>
              <a:t>   var1 = var2 ;</a:t>
            </a:r>
          </a:p>
          <a:p>
            <a:r>
              <a:rPr lang="en-US" dirty="0">
                <a:latin typeface="Times New Roman" panose="02020603050405020304" pitchFamily="18" charset="0"/>
                <a:cs typeface="Times New Roman" panose="02020603050405020304" pitchFamily="18" charset="0"/>
              </a:rPr>
              <a:t>   var2 = </a:t>
            </a:r>
            <a:r>
              <a:rPr lang="en-US" dirty="0" err="1">
                <a:latin typeface="Times New Roman" panose="02020603050405020304" pitchFamily="18" charset="0"/>
                <a:cs typeface="Times New Roman" panose="02020603050405020304" pitchFamily="18" charset="0"/>
              </a:rPr>
              <a:t>tempnum</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main( )</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num1 = 35, num2 = 45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("Before swapping: %d, %d", num1, num2);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/*calling swap function*/</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swapnum</a:t>
            </a:r>
            <a:r>
              <a:rPr lang="en-US" dirty="0">
                <a:latin typeface="Times New Roman" panose="02020603050405020304" pitchFamily="18" charset="0"/>
                <a:cs typeface="Times New Roman" panose="02020603050405020304" pitchFamily="18" charset="0"/>
              </a:rPr>
              <a:t>(num1, num2);</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nAfter</a:t>
            </a:r>
            <a:r>
              <a:rPr lang="en-US" dirty="0">
                <a:latin typeface="Times New Roman" panose="02020603050405020304" pitchFamily="18" charset="0"/>
                <a:cs typeface="Times New Roman" panose="02020603050405020304" pitchFamily="18" charset="0"/>
              </a:rPr>
              <a:t> swapping: %d, %d", num1, num2);</a:t>
            </a:r>
          </a:p>
          <a:p>
            <a:r>
              <a:rPr lang="en-US" dirty="0">
                <a:latin typeface="Times New Roman" panose="02020603050405020304" pitchFamily="18" charset="0"/>
                <a:cs typeface="Times New Roman" panose="02020603050405020304" pitchFamily="18" charset="0"/>
              </a:rPr>
              <a:t>}</a:t>
            </a:r>
          </a:p>
        </p:txBody>
      </p:sp>
      <p:sp>
        <p:nvSpPr>
          <p:cNvPr id="6" name="TextBox 5"/>
          <p:cNvSpPr txBox="1"/>
          <p:nvPr/>
        </p:nvSpPr>
        <p:spPr>
          <a:xfrm>
            <a:off x="7550330" y="1384663"/>
            <a:ext cx="271707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3729759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Functions</a:t>
            </a:r>
          </a:p>
        </p:txBody>
      </p:sp>
      <p:sp>
        <p:nvSpPr>
          <p:cNvPr id="8" name="TextBox 7"/>
          <p:cNvSpPr txBox="1"/>
          <p:nvPr/>
        </p:nvSpPr>
        <p:spPr>
          <a:xfrm>
            <a:off x="0" y="430661"/>
            <a:ext cx="7759338" cy="5786199"/>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Swapping numbers using Function Call by Value</a:t>
            </a:r>
          </a:p>
          <a:p>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swapnum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var1,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var2 )</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tempnum</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tempnum</a:t>
            </a:r>
            <a:r>
              <a:rPr lang="en-US" dirty="0">
                <a:latin typeface="Times New Roman" panose="02020603050405020304" pitchFamily="18" charset="0"/>
                <a:cs typeface="Times New Roman" panose="02020603050405020304" pitchFamily="18" charset="0"/>
              </a:rPr>
              <a:t> = var1 ;</a:t>
            </a:r>
          </a:p>
          <a:p>
            <a:r>
              <a:rPr lang="en-US" dirty="0">
                <a:latin typeface="Times New Roman" panose="02020603050405020304" pitchFamily="18" charset="0"/>
                <a:cs typeface="Times New Roman" panose="02020603050405020304" pitchFamily="18" charset="0"/>
              </a:rPr>
              <a:t>   var1 = var2 ;</a:t>
            </a:r>
          </a:p>
          <a:p>
            <a:r>
              <a:rPr lang="en-US" dirty="0">
                <a:latin typeface="Times New Roman" panose="02020603050405020304" pitchFamily="18" charset="0"/>
                <a:cs typeface="Times New Roman" panose="02020603050405020304" pitchFamily="18" charset="0"/>
              </a:rPr>
              <a:t>   var2 = </a:t>
            </a:r>
            <a:r>
              <a:rPr lang="en-US" dirty="0" err="1">
                <a:latin typeface="Times New Roman" panose="02020603050405020304" pitchFamily="18" charset="0"/>
                <a:cs typeface="Times New Roman" panose="02020603050405020304" pitchFamily="18" charset="0"/>
              </a:rPr>
              <a:t>tempnum</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main( )</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num1 = 35, num2 = 45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("Before swapping: %d, %d", num1, num2);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/*calling swap function*/</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swapnum</a:t>
            </a:r>
            <a:r>
              <a:rPr lang="en-US" dirty="0">
                <a:latin typeface="Times New Roman" panose="02020603050405020304" pitchFamily="18" charset="0"/>
                <a:cs typeface="Times New Roman" panose="02020603050405020304" pitchFamily="18" charset="0"/>
              </a:rPr>
              <a:t>(num1, num2);</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nAfter</a:t>
            </a:r>
            <a:r>
              <a:rPr lang="en-US" dirty="0">
                <a:latin typeface="Times New Roman" panose="02020603050405020304" pitchFamily="18" charset="0"/>
                <a:cs typeface="Times New Roman" panose="02020603050405020304" pitchFamily="18" charset="0"/>
              </a:rPr>
              <a:t> swapping: %d, %d", num1, num2);</a:t>
            </a:r>
          </a:p>
          <a:p>
            <a:r>
              <a:rPr lang="en-US" dirty="0">
                <a:latin typeface="Times New Roman" panose="02020603050405020304" pitchFamily="18" charset="0"/>
                <a:cs typeface="Times New Roman" panose="02020603050405020304" pitchFamily="18" charset="0"/>
              </a:rPr>
              <a:t>}</a:t>
            </a:r>
          </a:p>
        </p:txBody>
      </p:sp>
      <p:sp>
        <p:nvSpPr>
          <p:cNvPr id="6" name="TextBox 5"/>
          <p:cNvSpPr txBox="1"/>
          <p:nvPr/>
        </p:nvSpPr>
        <p:spPr>
          <a:xfrm>
            <a:off x="7550330" y="1384663"/>
            <a:ext cx="4641670" cy="440120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Output:</a:t>
            </a:r>
          </a:p>
          <a:p>
            <a:r>
              <a:rPr lang="en-US" sz="2000" dirty="0">
                <a:latin typeface="Times New Roman" panose="02020603050405020304" pitchFamily="18" charset="0"/>
                <a:cs typeface="Times New Roman" panose="02020603050405020304" pitchFamily="18" charset="0"/>
              </a:rPr>
              <a:t>Before swapping: 35, 45</a:t>
            </a:r>
          </a:p>
          <a:p>
            <a:r>
              <a:rPr lang="en-US" sz="2000" dirty="0">
                <a:latin typeface="Times New Roman" panose="02020603050405020304" pitchFamily="18" charset="0"/>
                <a:cs typeface="Times New Roman" panose="02020603050405020304" pitchFamily="18" charset="0"/>
              </a:rPr>
              <a:t>After swapping: 35, 45</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The reason is – function is called by value for num1 &amp; num2. So actually var1 and var2 gets swapped (not num1 &amp; num2). As in call by value actual parameters are just copied into the formal parameters.</a:t>
            </a:r>
          </a:p>
          <a:p>
            <a:endParaRPr lang="en-US" sz="2000" dirty="0">
              <a:solidFill>
                <a:srgbClr val="FF0000"/>
              </a:solidFill>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Refer to swapping numbers 1 call by value and 2  using global variable: C programs</a:t>
            </a:r>
          </a:p>
          <a:p>
            <a:endParaRPr 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955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5969726"/>
            <a:ext cx="12192001" cy="888274"/>
          </a:xfrm>
          <a:prstGeom prst="rect">
            <a:avLst/>
          </a:prstGeom>
        </p:spPr>
      </p:pic>
      <p:sp>
        <p:nvSpPr>
          <p:cNvPr id="6" name="Subtitle 2"/>
          <p:cNvSpPr>
            <a:spLocks noGrp="1"/>
          </p:cNvSpPr>
          <p:nvPr>
            <p:ph type="subTitle" idx="1"/>
          </p:nvPr>
        </p:nvSpPr>
        <p:spPr>
          <a:xfrm>
            <a:off x="1915886" y="2183788"/>
            <a:ext cx="8712926" cy="964361"/>
          </a:xfrm>
        </p:spPr>
        <p:txBody>
          <a:bodyPr>
            <a:normAutofit fontScale="77500" lnSpcReduction="20000"/>
          </a:bodyPr>
          <a:lstStyle/>
          <a:p>
            <a:r>
              <a:rPr lang="en-US" sz="4400" dirty="0">
                <a:latin typeface="Times New Roman" panose="02020603050405020304" pitchFamily="18" charset="0"/>
                <a:cs typeface="Times New Roman" panose="02020603050405020304" pitchFamily="18" charset="0"/>
              </a:rPr>
              <a:t>Module 5:</a:t>
            </a:r>
          </a:p>
          <a:p>
            <a:r>
              <a:rPr lang="en-US" sz="4400">
                <a:latin typeface="Times New Roman" panose="02020603050405020304" pitchFamily="18" charset="0"/>
                <a:cs typeface="Times New Roman" panose="02020603050405020304" pitchFamily="18" charset="0"/>
              </a:rPr>
              <a:t>User defined Functions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98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Functions</a:t>
            </a:r>
          </a:p>
        </p:txBody>
      </p:sp>
      <p:sp>
        <p:nvSpPr>
          <p:cNvPr id="8" name="TextBox 7"/>
          <p:cNvSpPr txBox="1"/>
          <p:nvPr/>
        </p:nvSpPr>
        <p:spPr>
          <a:xfrm>
            <a:off x="-2" y="503646"/>
            <a:ext cx="12318275" cy="4708981"/>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Function – Call by reference method</a:t>
            </a:r>
          </a:p>
          <a:p>
            <a:endParaRPr lang="en-US" sz="2800" b="1" dirty="0">
              <a:solidFill>
                <a:srgbClr val="FF0000"/>
              </a:solidFill>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Actual parameters: The parameters that appear in function calls. </a:t>
            </a:r>
          </a:p>
          <a:p>
            <a:r>
              <a:rPr lang="en-US" sz="2800" dirty="0">
                <a:latin typeface="Times New Roman" panose="02020603050405020304" pitchFamily="18" charset="0"/>
                <a:cs typeface="Times New Roman" panose="02020603050405020304" pitchFamily="18" charset="0"/>
              </a:rPr>
              <a:t>                                (eg.var1, var2)</a:t>
            </a:r>
          </a:p>
          <a:p>
            <a:r>
              <a:rPr lang="en-US" sz="2800" dirty="0">
                <a:latin typeface="Times New Roman" panose="02020603050405020304" pitchFamily="18" charset="0"/>
                <a:cs typeface="Times New Roman" panose="02020603050405020304" pitchFamily="18" charset="0"/>
              </a:rPr>
              <a:t>Formal parameters: The parameters that appear in function declarations. </a:t>
            </a:r>
          </a:p>
          <a:p>
            <a:r>
              <a:rPr lang="en-US" sz="2800" dirty="0">
                <a:latin typeface="Times New Roman" panose="02020603050405020304" pitchFamily="18" charset="0"/>
                <a:cs typeface="Times New Roman" panose="02020603050405020304" pitchFamily="18" charset="0"/>
              </a:rPr>
              <a:t>                                 (num1, num2)</a:t>
            </a:r>
          </a:p>
          <a:p>
            <a:r>
              <a:rPr lang="en-US" sz="2800" dirty="0">
                <a:solidFill>
                  <a:srgbClr val="FF0000"/>
                </a:solidFill>
                <a:latin typeface="Times New Roman" panose="02020603050405020304" pitchFamily="18" charset="0"/>
                <a:cs typeface="Times New Roman" panose="02020603050405020304" pitchFamily="18" charset="0"/>
              </a:rPr>
              <a:t>What is Function Call By value?</a:t>
            </a:r>
          </a:p>
          <a:p>
            <a:r>
              <a:rPr lang="en-US" sz="2800" dirty="0">
                <a:latin typeface="Times New Roman" panose="02020603050405020304" pitchFamily="18" charset="0"/>
                <a:cs typeface="Times New Roman" panose="02020603050405020304" pitchFamily="18" charset="0"/>
              </a:rPr>
              <a:t>Unlike call by value, in this method, address of actual arguments (or parameters) is passed to the formal parameters, which means any operation performed on formal parameters affects the value of actual parameters.</a:t>
            </a:r>
            <a:endParaRPr lang="en-US" sz="2800" b="1" dirty="0">
              <a:solidFill>
                <a:srgbClr val="FF0000"/>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370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Functions</a:t>
            </a:r>
          </a:p>
        </p:txBody>
      </p:sp>
      <p:sp>
        <p:nvSpPr>
          <p:cNvPr id="8" name="TextBox 7"/>
          <p:cNvSpPr txBox="1"/>
          <p:nvPr/>
        </p:nvSpPr>
        <p:spPr>
          <a:xfrm>
            <a:off x="-1" y="430661"/>
            <a:ext cx="8334103" cy="6217087"/>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Swapping numbers using Function Call by reference</a:t>
            </a:r>
          </a:p>
          <a:p>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a:t>
            </a:r>
          </a:p>
          <a:p>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swapnum</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*var1,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*var2 )</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tempnum</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tempnum</a:t>
            </a:r>
            <a:r>
              <a:rPr lang="en-US" sz="1600" dirty="0">
                <a:latin typeface="Times New Roman" panose="02020603050405020304" pitchFamily="18" charset="0"/>
                <a:cs typeface="Times New Roman" panose="02020603050405020304" pitchFamily="18" charset="0"/>
              </a:rPr>
              <a:t> = *var1 ;</a:t>
            </a:r>
          </a:p>
          <a:p>
            <a:r>
              <a:rPr lang="en-US" sz="1600" dirty="0">
                <a:latin typeface="Times New Roman" panose="02020603050405020304" pitchFamily="18" charset="0"/>
                <a:cs typeface="Times New Roman" panose="02020603050405020304" pitchFamily="18" charset="0"/>
              </a:rPr>
              <a:t>   *var1 = *var2 ;</a:t>
            </a:r>
          </a:p>
          <a:p>
            <a:r>
              <a:rPr lang="en-US" sz="1600" dirty="0">
                <a:latin typeface="Times New Roman" panose="02020603050405020304" pitchFamily="18" charset="0"/>
                <a:cs typeface="Times New Roman" panose="02020603050405020304" pitchFamily="18" charset="0"/>
              </a:rPr>
              <a:t>   *var2 = </a:t>
            </a:r>
            <a:r>
              <a:rPr lang="en-US" sz="1600" dirty="0" err="1">
                <a:latin typeface="Times New Roman" panose="02020603050405020304" pitchFamily="18" charset="0"/>
                <a:cs typeface="Times New Roman" panose="02020603050405020304" pitchFamily="18" charset="0"/>
              </a:rPr>
              <a:t>tempnum</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a:t>
            </a:r>
          </a:p>
          <a:p>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main( )</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num1 = 35, num2 = 45 ;</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("Before swapping:");</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("\nnum1 value is %d", num1);</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("\nnum2 value is %d", num2);</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/*calling swap function*/</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swapnum</a:t>
            </a:r>
            <a:r>
              <a:rPr lang="en-US" sz="1600" dirty="0">
                <a:latin typeface="Times New Roman" panose="02020603050405020304" pitchFamily="18" charset="0"/>
                <a:cs typeface="Times New Roman" panose="02020603050405020304" pitchFamily="18" charset="0"/>
              </a:rPr>
              <a:t>( &amp;num1, &amp;num2 );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nAfter</a:t>
            </a:r>
            <a:r>
              <a:rPr lang="en-US" sz="1600" dirty="0">
                <a:latin typeface="Times New Roman" panose="02020603050405020304" pitchFamily="18" charset="0"/>
                <a:cs typeface="Times New Roman" panose="02020603050405020304" pitchFamily="18" charset="0"/>
              </a:rPr>
              <a:t> swapping:");</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("\nnum1 value is %d", num1);</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("\nnum2 value is %d", num2);</a:t>
            </a:r>
          </a:p>
          <a:p>
            <a:r>
              <a:rPr lang="en-US" sz="1600" dirty="0">
                <a:latin typeface="Times New Roman" panose="02020603050405020304" pitchFamily="18" charset="0"/>
                <a:cs typeface="Times New Roman" panose="02020603050405020304" pitchFamily="18" charset="0"/>
              </a:rPr>
              <a:t>   return 0;</a:t>
            </a:r>
          </a:p>
          <a:p>
            <a:r>
              <a:rPr lang="en-US" sz="1600" dirty="0">
                <a:latin typeface="Times New Roman" panose="02020603050405020304" pitchFamily="18" charset="0"/>
                <a:cs typeface="Times New Roman" panose="02020603050405020304" pitchFamily="18" charset="0"/>
              </a:rPr>
              <a:t>}</a:t>
            </a:r>
          </a:p>
        </p:txBody>
      </p:sp>
      <p:sp>
        <p:nvSpPr>
          <p:cNvPr id="6" name="TextBox 5"/>
          <p:cNvSpPr txBox="1"/>
          <p:nvPr/>
        </p:nvSpPr>
        <p:spPr>
          <a:xfrm>
            <a:off x="7550330" y="1384663"/>
            <a:ext cx="271707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2396708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Functions</a:t>
            </a:r>
          </a:p>
        </p:txBody>
      </p:sp>
      <p:sp>
        <p:nvSpPr>
          <p:cNvPr id="8" name="TextBox 7"/>
          <p:cNvSpPr txBox="1"/>
          <p:nvPr/>
        </p:nvSpPr>
        <p:spPr>
          <a:xfrm>
            <a:off x="-1" y="430661"/>
            <a:ext cx="8334103" cy="6217087"/>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Swapping numbers using Function Call by reference</a:t>
            </a:r>
          </a:p>
          <a:p>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a:t>
            </a:r>
          </a:p>
          <a:p>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swapnum</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*var1,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*var2 )</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tempnum</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tempnum</a:t>
            </a:r>
            <a:r>
              <a:rPr lang="en-US" sz="1600" dirty="0">
                <a:latin typeface="Times New Roman" panose="02020603050405020304" pitchFamily="18" charset="0"/>
                <a:cs typeface="Times New Roman" panose="02020603050405020304" pitchFamily="18" charset="0"/>
              </a:rPr>
              <a:t> = *var1 ;</a:t>
            </a:r>
          </a:p>
          <a:p>
            <a:r>
              <a:rPr lang="en-US" sz="1600" dirty="0">
                <a:latin typeface="Times New Roman" panose="02020603050405020304" pitchFamily="18" charset="0"/>
                <a:cs typeface="Times New Roman" panose="02020603050405020304" pitchFamily="18" charset="0"/>
              </a:rPr>
              <a:t>   *var1 = *var2 ;</a:t>
            </a:r>
          </a:p>
          <a:p>
            <a:r>
              <a:rPr lang="en-US" sz="1600" dirty="0">
                <a:latin typeface="Times New Roman" panose="02020603050405020304" pitchFamily="18" charset="0"/>
                <a:cs typeface="Times New Roman" panose="02020603050405020304" pitchFamily="18" charset="0"/>
              </a:rPr>
              <a:t>   *var2 = </a:t>
            </a:r>
            <a:r>
              <a:rPr lang="en-US" sz="1600" dirty="0" err="1">
                <a:latin typeface="Times New Roman" panose="02020603050405020304" pitchFamily="18" charset="0"/>
                <a:cs typeface="Times New Roman" panose="02020603050405020304" pitchFamily="18" charset="0"/>
              </a:rPr>
              <a:t>tempnum</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a:t>
            </a:r>
          </a:p>
          <a:p>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main( )</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num1 = 35, num2 = 45 ;</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("Before swapping:");</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("\nnum1 value is %d", num1);</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("\nnum2 value is %d", num2);</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/*calling swap function*/</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swapnum</a:t>
            </a:r>
            <a:r>
              <a:rPr lang="en-US" sz="1600" dirty="0">
                <a:latin typeface="Times New Roman" panose="02020603050405020304" pitchFamily="18" charset="0"/>
                <a:cs typeface="Times New Roman" panose="02020603050405020304" pitchFamily="18" charset="0"/>
              </a:rPr>
              <a:t>( &amp;num1, &amp;num2 );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nAfter</a:t>
            </a:r>
            <a:r>
              <a:rPr lang="en-US" sz="1600" dirty="0">
                <a:latin typeface="Times New Roman" panose="02020603050405020304" pitchFamily="18" charset="0"/>
                <a:cs typeface="Times New Roman" panose="02020603050405020304" pitchFamily="18" charset="0"/>
              </a:rPr>
              <a:t> swapping:");</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("\nnum1 value is %d", num1);</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("\nnum2 value is %d", num2);</a:t>
            </a:r>
          </a:p>
          <a:p>
            <a:r>
              <a:rPr lang="en-US" sz="1600" dirty="0">
                <a:latin typeface="Times New Roman" panose="02020603050405020304" pitchFamily="18" charset="0"/>
                <a:cs typeface="Times New Roman" panose="02020603050405020304" pitchFamily="18" charset="0"/>
              </a:rPr>
              <a:t>   return 0;</a:t>
            </a:r>
          </a:p>
          <a:p>
            <a:r>
              <a:rPr lang="en-US" sz="1600" dirty="0">
                <a:latin typeface="Times New Roman" panose="02020603050405020304" pitchFamily="18" charset="0"/>
                <a:cs typeface="Times New Roman" panose="02020603050405020304" pitchFamily="18" charset="0"/>
              </a:rPr>
              <a:t>}</a:t>
            </a:r>
          </a:p>
        </p:txBody>
      </p:sp>
      <p:sp>
        <p:nvSpPr>
          <p:cNvPr id="6" name="TextBox 5"/>
          <p:cNvSpPr txBox="1"/>
          <p:nvPr/>
        </p:nvSpPr>
        <p:spPr>
          <a:xfrm>
            <a:off x="7550330" y="1384663"/>
            <a:ext cx="4641670" cy="440120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Output:</a:t>
            </a:r>
          </a:p>
          <a:p>
            <a:r>
              <a:rPr lang="en-US" sz="2000" dirty="0">
                <a:latin typeface="Times New Roman" panose="02020603050405020304" pitchFamily="18" charset="0"/>
                <a:cs typeface="Times New Roman" panose="02020603050405020304" pitchFamily="18" charset="0"/>
              </a:rPr>
              <a:t>Before swapping:</a:t>
            </a:r>
          </a:p>
          <a:p>
            <a:r>
              <a:rPr lang="en-US" sz="2000" dirty="0">
                <a:latin typeface="Times New Roman" panose="02020603050405020304" pitchFamily="18" charset="0"/>
                <a:cs typeface="Times New Roman" panose="02020603050405020304" pitchFamily="18" charset="0"/>
              </a:rPr>
              <a:t>num1 value is 35</a:t>
            </a:r>
          </a:p>
          <a:p>
            <a:r>
              <a:rPr lang="en-US" sz="2000" dirty="0">
                <a:latin typeface="Times New Roman" panose="02020603050405020304" pitchFamily="18" charset="0"/>
                <a:cs typeface="Times New Roman" panose="02020603050405020304" pitchFamily="18" charset="0"/>
              </a:rPr>
              <a:t>num2 value is 45</a:t>
            </a:r>
          </a:p>
          <a:p>
            <a:r>
              <a:rPr lang="en-US" sz="2000" dirty="0">
                <a:latin typeface="Times New Roman" panose="02020603050405020304" pitchFamily="18" charset="0"/>
                <a:cs typeface="Times New Roman" panose="02020603050405020304" pitchFamily="18" charset="0"/>
              </a:rPr>
              <a:t>After swapping:</a:t>
            </a:r>
          </a:p>
          <a:p>
            <a:r>
              <a:rPr lang="en-US" sz="2000" dirty="0">
                <a:latin typeface="Times New Roman" panose="02020603050405020304" pitchFamily="18" charset="0"/>
                <a:cs typeface="Times New Roman" panose="02020603050405020304" pitchFamily="18" charset="0"/>
              </a:rPr>
              <a:t>num1 value is 45</a:t>
            </a:r>
          </a:p>
          <a:p>
            <a:r>
              <a:rPr lang="en-US" sz="2000" dirty="0">
                <a:latin typeface="Times New Roman" panose="02020603050405020304" pitchFamily="18" charset="0"/>
                <a:cs typeface="Times New Roman" panose="02020603050405020304" pitchFamily="18" charset="0"/>
              </a:rPr>
              <a:t>num2 value is 35</a:t>
            </a:r>
          </a:p>
          <a:p>
            <a:endParaRPr lang="en-US" sz="2000" dirty="0">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The values of the variables have been changed after calling the </a:t>
            </a:r>
            <a:r>
              <a:rPr lang="en-US" sz="2000" dirty="0" err="1">
                <a:solidFill>
                  <a:srgbClr val="FF0000"/>
                </a:solidFill>
                <a:latin typeface="Times New Roman" panose="02020603050405020304" pitchFamily="18" charset="0"/>
                <a:cs typeface="Times New Roman" panose="02020603050405020304" pitchFamily="18" charset="0"/>
              </a:rPr>
              <a:t>swapnum</a:t>
            </a:r>
            <a:r>
              <a:rPr lang="en-US" sz="2000" dirty="0">
                <a:solidFill>
                  <a:srgbClr val="FF0000"/>
                </a:solidFill>
                <a:latin typeface="Times New Roman" panose="02020603050405020304" pitchFamily="18" charset="0"/>
                <a:cs typeface="Times New Roman" panose="02020603050405020304" pitchFamily="18" charset="0"/>
              </a:rPr>
              <a:t>() function because the swap happened on the addresses of the variables num1 and num2.</a:t>
            </a:r>
          </a:p>
          <a:p>
            <a:endParaRPr lang="en-US" sz="2000" dirty="0">
              <a:solidFill>
                <a:srgbClr val="FF0000"/>
              </a:solidFill>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Refer to swappingnumbers3..</a:t>
            </a:r>
            <a:r>
              <a:rPr lang="en-US" sz="2000">
                <a:solidFill>
                  <a:srgbClr val="FF0000"/>
                </a:solidFill>
                <a:latin typeface="Times New Roman" panose="02020603050405020304" pitchFamily="18" charset="0"/>
                <a:cs typeface="Times New Roman" panose="02020603050405020304" pitchFamily="18" charset="0"/>
              </a:rPr>
              <a:t>c program</a:t>
            </a:r>
            <a:endParaRPr 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089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Functions</a:t>
            </a:r>
          </a:p>
        </p:txBody>
      </p:sp>
      <p:sp>
        <p:nvSpPr>
          <p:cNvPr id="8" name="TextBox 7"/>
          <p:cNvSpPr txBox="1"/>
          <p:nvPr/>
        </p:nvSpPr>
        <p:spPr>
          <a:xfrm>
            <a:off x="-2" y="503646"/>
            <a:ext cx="12318275" cy="1815882"/>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Function – Recursion.</a:t>
            </a:r>
          </a:p>
          <a:p>
            <a:endParaRPr lang="en-US" sz="2800" b="1" dirty="0">
              <a:solidFill>
                <a:srgbClr val="FF0000"/>
              </a:solidFill>
              <a:latin typeface="Times New Roman" panose="02020603050405020304" pitchFamily="18" charset="0"/>
              <a:cs typeface="Times New Roman" panose="02020603050405020304" pitchFamily="18" charset="0"/>
            </a:endParaRPr>
          </a:p>
          <a:p>
            <a:r>
              <a:rPr lang="en-US" sz="2800" dirty="0">
                <a:solidFill>
                  <a:srgbClr val="0000CC"/>
                </a:solidFill>
                <a:latin typeface="Times New Roman" panose="02020603050405020304" pitchFamily="18" charset="0"/>
                <a:cs typeface="Times New Roman" panose="02020603050405020304" pitchFamily="18" charset="0"/>
              </a:rPr>
              <a:t>A function that calls itself is known as a recursive function.</a:t>
            </a:r>
            <a:r>
              <a:rPr lang="en-US" sz="2800" dirty="0">
                <a:latin typeface="Times New Roman" panose="02020603050405020304" pitchFamily="18" charset="0"/>
                <a:cs typeface="Times New Roman" panose="02020603050405020304" pitchFamily="18" charset="0"/>
              </a:rPr>
              <a:t> And, this technique is known as recursion.</a:t>
            </a: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3492545" y="1878603"/>
            <a:ext cx="4867275" cy="4143375"/>
          </a:xfrm>
          <a:prstGeom prst="rect">
            <a:avLst/>
          </a:prstGeom>
        </p:spPr>
      </p:pic>
    </p:spTree>
    <p:extLst>
      <p:ext uri="{BB962C8B-B14F-4D97-AF65-F5344CB8AC3E}">
        <p14:creationId xmlns:p14="http://schemas.microsoft.com/office/powerpoint/2010/main" val="3754990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Functions</a:t>
            </a:r>
          </a:p>
        </p:txBody>
      </p:sp>
      <p:sp>
        <p:nvSpPr>
          <p:cNvPr id="8" name="TextBox 7"/>
          <p:cNvSpPr txBox="1"/>
          <p:nvPr/>
        </p:nvSpPr>
        <p:spPr>
          <a:xfrm>
            <a:off x="-2" y="503646"/>
            <a:ext cx="12318275"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Function – Recursion---Example: Sum of Natural Numbers Using Recursion</a:t>
            </a:r>
          </a:p>
        </p:txBody>
      </p:sp>
      <p:sp>
        <p:nvSpPr>
          <p:cNvPr id="7" name="TextBox 6"/>
          <p:cNvSpPr txBox="1"/>
          <p:nvPr/>
        </p:nvSpPr>
        <p:spPr>
          <a:xfrm>
            <a:off x="313509" y="1397726"/>
            <a:ext cx="5212080" cy="498598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#include &lt;</a:t>
            </a:r>
            <a:r>
              <a:rPr lang="en-US" sz="2000" dirty="0" err="1">
                <a:latin typeface="Times New Roman" panose="02020603050405020304" pitchFamily="18" charset="0"/>
                <a:cs typeface="Times New Roman" panose="02020603050405020304" pitchFamily="18" charset="0"/>
              </a:rPr>
              <a:t>stdio.h</a:t>
            </a:r>
            <a:r>
              <a:rPr lang="en-US" sz="2000" dirty="0">
                <a:latin typeface="Times New Roman" panose="02020603050405020304" pitchFamily="18" charset="0"/>
                <a:cs typeface="Times New Roman" panose="02020603050405020304" pitchFamily="18" charset="0"/>
              </a:rPr>
              <a:t>&gt;</a:t>
            </a: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sum</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n);</a:t>
            </a: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main()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number, result;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("Enter a positive integer: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scanf</a:t>
            </a:r>
            <a:r>
              <a:rPr lang="en-US" sz="2000" dirty="0">
                <a:latin typeface="Times New Roman" panose="02020603050405020304" pitchFamily="18" charset="0"/>
                <a:cs typeface="Times New Roman" panose="02020603050405020304" pitchFamily="18" charset="0"/>
              </a:rPr>
              <a:t>("%d", &amp;number);</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result = </a:t>
            </a:r>
            <a:r>
              <a:rPr lang="en-US" sz="2000" dirty="0">
                <a:solidFill>
                  <a:srgbClr val="FF0000"/>
                </a:solidFill>
                <a:latin typeface="Times New Roman" panose="02020603050405020304" pitchFamily="18" charset="0"/>
                <a:cs typeface="Times New Roman" panose="02020603050405020304" pitchFamily="18" charset="0"/>
              </a:rPr>
              <a:t>sum</a:t>
            </a:r>
            <a:r>
              <a:rPr lang="en-US" sz="2000" dirty="0">
                <a:latin typeface="Times New Roman" panose="02020603050405020304" pitchFamily="18" charset="0"/>
                <a:cs typeface="Times New Roman" panose="02020603050405020304" pitchFamily="18" charset="0"/>
              </a:rPr>
              <a:t>(number);</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("sum = %d", result);</a:t>
            </a:r>
          </a:p>
          <a:p>
            <a:r>
              <a:rPr lang="en-US" sz="2000" dirty="0">
                <a:latin typeface="Times New Roman" panose="02020603050405020304" pitchFamily="18" charset="0"/>
                <a:cs typeface="Times New Roman" panose="02020603050405020304" pitchFamily="18" charset="0"/>
              </a:rPr>
              <a:t>    return 0;</a:t>
            </a:r>
          </a:p>
          <a:p>
            <a:r>
              <a:rPr lang="en-US" sz="2000"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740433" y="1645920"/>
            <a:ext cx="3579223" cy="3108543"/>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sum</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n) </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if (n != 0)</a:t>
            </a:r>
          </a:p>
          <a:p>
            <a:r>
              <a:rPr lang="en-US" sz="2000" dirty="0">
                <a:latin typeface="Times New Roman" panose="02020603050405020304" pitchFamily="18" charset="0"/>
                <a:cs typeface="Times New Roman" panose="02020603050405020304" pitchFamily="18" charset="0"/>
              </a:rPr>
              <a:t>        // sum() function calls itself</a:t>
            </a:r>
          </a:p>
          <a:p>
            <a:r>
              <a:rPr lang="en-US" sz="2000" dirty="0">
                <a:latin typeface="Times New Roman" panose="02020603050405020304" pitchFamily="18" charset="0"/>
                <a:cs typeface="Times New Roman" panose="02020603050405020304" pitchFamily="18" charset="0"/>
              </a:rPr>
              <a:t>        return n + </a:t>
            </a:r>
            <a:r>
              <a:rPr lang="en-US" sz="2000" dirty="0">
                <a:solidFill>
                  <a:srgbClr val="FF0000"/>
                </a:solidFill>
                <a:latin typeface="Times New Roman" panose="02020603050405020304" pitchFamily="18" charset="0"/>
                <a:cs typeface="Times New Roman" panose="02020603050405020304" pitchFamily="18" charset="0"/>
              </a:rPr>
              <a:t>sum</a:t>
            </a:r>
            <a:r>
              <a:rPr lang="en-US" sz="2000" dirty="0">
                <a:latin typeface="Times New Roman" panose="02020603050405020304" pitchFamily="18" charset="0"/>
                <a:cs typeface="Times New Roman" panose="02020603050405020304" pitchFamily="18" charset="0"/>
              </a:rPr>
              <a:t>(n-1); </a:t>
            </a:r>
          </a:p>
          <a:p>
            <a:r>
              <a:rPr lang="en-US" sz="2000" dirty="0">
                <a:latin typeface="Times New Roman" panose="02020603050405020304" pitchFamily="18" charset="0"/>
                <a:cs typeface="Times New Roman" panose="02020603050405020304" pitchFamily="18" charset="0"/>
              </a:rPr>
              <a:t>    else</a:t>
            </a:r>
          </a:p>
          <a:p>
            <a:r>
              <a:rPr lang="en-US" sz="2000" dirty="0">
                <a:latin typeface="Times New Roman" panose="02020603050405020304" pitchFamily="18" charset="0"/>
                <a:cs typeface="Times New Roman" panose="02020603050405020304" pitchFamily="18" charset="0"/>
              </a:rPr>
              <a:t>        return n;</a:t>
            </a:r>
          </a:p>
          <a:p>
            <a:r>
              <a:rPr lang="en-US" sz="2000" dirty="0">
                <a:latin typeface="Times New Roman" panose="02020603050405020304" pitchFamily="18" charset="0"/>
                <a:cs typeface="Times New Roman" panose="02020603050405020304" pitchFamily="18" charset="0"/>
              </a:rPr>
              <a:t>}</a:t>
            </a:r>
          </a:p>
          <a:p>
            <a:endParaRPr lang="en-US" dirty="0"/>
          </a:p>
          <a:p>
            <a:endParaRPr lang="en-US" dirty="0"/>
          </a:p>
        </p:txBody>
      </p:sp>
      <p:cxnSp>
        <p:nvCxnSpPr>
          <p:cNvPr id="11" name="Elbow Connector 10"/>
          <p:cNvCxnSpPr/>
          <p:nvPr/>
        </p:nvCxnSpPr>
        <p:spPr>
          <a:xfrm flipV="1">
            <a:off x="2919549" y="1841863"/>
            <a:ext cx="3820884" cy="283526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rot="16200000" flipH="1">
            <a:off x="7933694" y="2197640"/>
            <a:ext cx="1179639" cy="468086"/>
          </a:xfrm>
          <a:prstGeom prst="bentConnector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008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Functions</a:t>
            </a:r>
          </a:p>
        </p:txBody>
      </p:sp>
      <p:sp>
        <p:nvSpPr>
          <p:cNvPr id="8" name="TextBox 7"/>
          <p:cNvSpPr txBox="1"/>
          <p:nvPr/>
        </p:nvSpPr>
        <p:spPr>
          <a:xfrm>
            <a:off x="-2" y="503646"/>
            <a:ext cx="12318275" cy="138499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Task</a:t>
            </a:r>
          </a:p>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Find factorial of a number using recursion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541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Functions</a:t>
            </a:r>
          </a:p>
        </p:txBody>
      </p:sp>
      <p:sp>
        <p:nvSpPr>
          <p:cNvPr id="8" name="TextBox 7"/>
          <p:cNvSpPr txBox="1"/>
          <p:nvPr/>
        </p:nvSpPr>
        <p:spPr>
          <a:xfrm>
            <a:off x="54427" y="908596"/>
            <a:ext cx="12083144"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User Defined Functions: Need, Function Declaration and Definition, Return Values, Function Calls, Passing Arguments to a Function by Value, Recursive functions, Storage classes of Variables, Command Line Arguments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62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Functions</a:t>
            </a:r>
          </a:p>
        </p:txBody>
      </p:sp>
      <p:sp>
        <p:nvSpPr>
          <p:cNvPr id="8" name="TextBox 7"/>
          <p:cNvSpPr txBox="1"/>
          <p:nvPr/>
        </p:nvSpPr>
        <p:spPr>
          <a:xfrm>
            <a:off x="54427" y="908596"/>
            <a:ext cx="12083144"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function is a block of statements that performs a specific task. Let’s say you are writing a C program and you need to perform a same task in that program more than once. In such case you have two options:</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 Use the same set of statements every time you want to perform the task</a:t>
            </a:r>
          </a:p>
          <a:p>
            <a:r>
              <a:rPr lang="en-US" sz="2800" dirty="0">
                <a:latin typeface="Times New Roman" panose="02020603050405020304" pitchFamily="18" charset="0"/>
                <a:cs typeface="Times New Roman" panose="02020603050405020304" pitchFamily="18" charset="0"/>
              </a:rPr>
              <a:t>b) Create a function to perform that task, and just call it every time you need to perform that task.</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Using option (b) is a good practice and a good programmer always uses functions while writing code in C.</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287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Functions</a:t>
            </a:r>
          </a:p>
        </p:txBody>
      </p:sp>
      <p:sp>
        <p:nvSpPr>
          <p:cNvPr id="8" name="TextBox 7"/>
          <p:cNvSpPr txBox="1"/>
          <p:nvPr/>
        </p:nvSpPr>
        <p:spPr>
          <a:xfrm>
            <a:off x="54427" y="908596"/>
            <a:ext cx="12083144" cy="440120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Why we need functions in C</a:t>
            </a:r>
          </a:p>
          <a:p>
            <a:r>
              <a:rPr lang="en-US" sz="2800" dirty="0">
                <a:latin typeface="Times New Roman" panose="02020603050405020304" pitchFamily="18" charset="0"/>
                <a:cs typeface="Times New Roman" panose="02020603050405020304" pitchFamily="18" charset="0"/>
              </a:rPr>
              <a:t>Functions are used because of following reasons –</a:t>
            </a:r>
          </a:p>
          <a:p>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improve the readability of code.</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Improves the reusability of the code, same function can be used in any program rather than writing the same code from scratch.</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Debugging of the code would be easier if you use functions, as errors are easy to be traced.</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Reduces the size of the code, duplicate set of statements are replaced by function calls.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3757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Functions</a:t>
            </a:r>
          </a:p>
        </p:txBody>
      </p:sp>
      <p:sp>
        <p:nvSpPr>
          <p:cNvPr id="8" name="TextBox 7"/>
          <p:cNvSpPr txBox="1"/>
          <p:nvPr/>
        </p:nvSpPr>
        <p:spPr>
          <a:xfrm>
            <a:off x="54427" y="908596"/>
            <a:ext cx="12083144" cy="4832092"/>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Types of functions</a:t>
            </a:r>
          </a:p>
          <a:p>
            <a:r>
              <a:rPr lang="en-US" sz="2800" b="1" dirty="0">
                <a:latin typeface="Times New Roman" panose="02020603050405020304" pitchFamily="18" charset="0"/>
                <a:cs typeface="Times New Roman" panose="02020603050405020304" pitchFamily="18" charset="0"/>
              </a:rPr>
              <a:t>1) Predefined standard library functions</a:t>
            </a:r>
          </a:p>
          <a:p>
            <a:r>
              <a:rPr lang="en-US" sz="2800" dirty="0">
                <a:latin typeface="Times New Roman" panose="02020603050405020304" pitchFamily="18" charset="0"/>
                <a:cs typeface="Times New Roman" panose="02020603050405020304" pitchFamily="18" charset="0"/>
              </a:rPr>
              <a:t>Standard library functions are also known as built-in functions. Functions such as puts(), gets(), </a:t>
            </a:r>
            <a:r>
              <a:rPr lang="en-US" sz="2800" dirty="0" err="1">
                <a:latin typeface="Times New Roman" panose="02020603050405020304" pitchFamily="18" charset="0"/>
                <a:cs typeface="Times New Roman" panose="02020603050405020304" pitchFamily="18" charset="0"/>
              </a:rPr>
              <a:t>printf</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scanf</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etc</a:t>
            </a:r>
            <a:r>
              <a:rPr lang="en-US" sz="2800" dirty="0">
                <a:latin typeface="Times New Roman" panose="02020603050405020304" pitchFamily="18" charset="0"/>
                <a:cs typeface="Times New Roman" panose="02020603050405020304" pitchFamily="18" charset="0"/>
              </a:rPr>
              <a:t> are standard library functions. These functions are already defined in header files (files with .h extensions are called header files such as </a:t>
            </a:r>
            <a:r>
              <a:rPr lang="en-US" sz="2800" dirty="0" err="1">
                <a:latin typeface="Times New Roman" panose="02020603050405020304" pitchFamily="18" charset="0"/>
                <a:cs typeface="Times New Roman" panose="02020603050405020304" pitchFamily="18" charset="0"/>
              </a:rPr>
              <a:t>stdio.h</a:t>
            </a:r>
            <a:r>
              <a:rPr lang="en-US" sz="2800" dirty="0">
                <a:latin typeface="Times New Roman" panose="02020603050405020304" pitchFamily="18" charset="0"/>
                <a:cs typeface="Times New Roman" panose="02020603050405020304" pitchFamily="18" charset="0"/>
              </a:rPr>
              <a:t>), so we just call them whenever there is a need to use them.</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For example, </a:t>
            </a:r>
            <a:r>
              <a:rPr lang="en-US" sz="2800" dirty="0" err="1">
                <a:latin typeface="Times New Roman" panose="02020603050405020304" pitchFamily="18" charset="0"/>
                <a:cs typeface="Times New Roman" panose="02020603050405020304" pitchFamily="18" charset="0"/>
              </a:rPr>
              <a:t>printf</a:t>
            </a:r>
            <a:r>
              <a:rPr lang="en-US" sz="2800" dirty="0">
                <a:latin typeface="Times New Roman" panose="02020603050405020304" pitchFamily="18" charset="0"/>
                <a:cs typeface="Times New Roman" panose="02020603050405020304" pitchFamily="18" charset="0"/>
              </a:rPr>
              <a:t>() function is defined in &lt;</a:t>
            </a:r>
            <a:r>
              <a:rPr lang="en-US" sz="2800" dirty="0" err="1">
                <a:latin typeface="Times New Roman" panose="02020603050405020304" pitchFamily="18" charset="0"/>
                <a:cs typeface="Times New Roman" panose="02020603050405020304" pitchFamily="18" charset="0"/>
              </a:rPr>
              <a:t>stdio.h</a:t>
            </a:r>
            <a:r>
              <a:rPr lang="en-US" sz="2800" dirty="0">
                <a:latin typeface="Times New Roman" panose="02020603050405020304" pitchFamily="18" charset="0"/>
                <a:cs typeface="Times New Roman" panose="02020603050405020304" pitchFamily="18" charset="0"/>
              </a:rPr>
              <a:t>&gt; header file so in order to use the </a:t>
            </a:r>
            <a:r>
              <a:rPr lang="en-US" sz="2800" dirty="0" err="1">
                <a:latin typeface="Times New Roman" panose="02020603050405020304" pitchFamily="18" charset="0"/>
                <a:cs typeface="Times New Roman" panose="02020603050405020304" pitchFamily="18" charset="0"/>
              </a:rPr>
              <a:t>printf</a:t>
            </a:r>
            <a:r>
              <a:rPr lang="en-US" sz="2800" dirty="0">
                <a:latin typeface="Times New Roman" panose="02020603050405020304" pitchFamily="18" charset="0"/>
                <a:cs typeface="Times New Roman" panose="02020603050405020304" pitchFamily="18" charset="0"/>
              </a:rPr>
              <a:t>() function, we need to include the &lt;</a:t>
            </a:r>
            <a:r>
              <a:rPr lang="en-US" sz="2800" dirty="0" err="1">
                <a:latin typeface="Times New Roman" panose="02020603050405020304" pitchFamily="18" charset="0"/>
                <a:cs typeface="Times New Roman" panose="02020603050405020304" pitchFamily="18" charset="0"/>
              </a:rPr>
              <a:t>stdio.h</a:t>
            </a:r>
            <a:r>
              <a:rPr lang="en-US" sz="2800" dirty="0">
                <a:latin typeface="Times New Roman" panose="02020603050405020304" pitchFamily="18" charset="0"/>
                <a:cs typeface="Times New Roman" panose="02020603050405020304" pitchFamily="18" charset="0"/>
              </a:rPr>
              <a:t>&gt; header file in our program using #include &lt;</a:t>
            </a:r>
            <a:r>
              <a:rPr lang="en-US" sz="2800" dirty="0" err="1">
                <a:latin typeface="Times New Roman" panose="02020603050405020304" pitchFamily="18" charset="0"/>
                <a:cs typeface="Times New Roman" panose="02020603050405020304" pitchFamily="18" charset="0"/>
              </a:rPr>
              <a:t>stdio.h</a:t>
            </a:r>
            <a:r>
              <a:rPr lang="en-US" sz="2800" dirty="0">
                <a:latin typeface="Times New Roman" panose="02020603050405020304" pitchFamily="18" charset="0"/>
                <a:cs typeface="Times New Roman" panose="02020603050405020304" pitchFamily="18" charset="0"/>
              </a:rPr>
              <a:t>&gt;.</a:t>
            </a:r>
          </a:p>
          <a:p>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974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Functions</a:t>
            </a:r>
          </a:p>
        </p:txBody>
      </p:sp>
      <p:sp>
        <p:nvSpPr>
          <p:cNvPr id="8" name="TextBox 7"/>
          <p:cNvSpPr txBox="1"/>
          <p:nvPr/>
        </p:nvSpPr>
        <p:spPr>
          <a:xfrm>
            <a:off x="-1" y="647339"/>
            <a:ext cx="12083144" cy="353943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Types of functions</a:t>
            </a:r>
          </a:p>
          <a:p>
            <a:r>
              <a:rPr lang="en-US" sz="2800" b="1" dirty="0">
                <a:latin typeface="Times New Roman" panose="02020603050405020304" pitchFamily="18" charset="0"/>
                <a:cs typeface="Times New Roman" panose="02020603050405020304" pitchFamily="18" charset="0"/>
              </a:rPr>
              <a:t>2) User Defined functions</a:t>
            </a:r>
          </a:p>
          <a:p>
            <a:r>
              <a:rPr lang="en-US" sz="2800" dirty="0">
                <a:latin typeface="Times New Roman" panose="02020603050405020304" pitchFamily="18" charset="0"/>
                <a:cs typeface="Times New Roman" panose="02020603050405020304" pitchFamily="18" charset="0"/>
              </a:rPr>
              <a:t>The functions that we create in a program are known as user defined functions or in other words you can say that a function created by user is known as user defined function.</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Now we will learn how to create user defined functions and how to use them in C Programming</a:t>
            </a:r>
          </a:p>
        </p:txBody>
      </p:sp>
    </p:spTree>
    <p:extLst>
      <p:ext uri="{BB962C8B-B14F-4D97-AF65-F5344CB8AC3E}">
        <p14:creationId xmlns:p14="http://schemas.microsoft.com/office/powerpoint/2010/main" val="201392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Functions</a:t>
            </a:r>
          </a:p>
        </p:txBody>
      </p:sp>
      <p:sp>
        <p:nvSpPr>
          <p:cNvPr id="8" name="TextBox 7"/>
          <p:cNvSpPr txBox="1"/>
          <p:nvPr/>
        </p:nvSpPr>
        <p:spPr>
          <a:xfrm>
            <a:off x="-1" y="503646"/>
            <a:ext cx="12083144" cy="532453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User Defined functions : </a:t>
            </a:r>
            <a:r>
              <a:rPr lang="en-US" sz="2800" b="1" dirty="0">
                <a:solidFill>
                  <a:srgbClr val="FF0000"/>
                </a:solidFill>
                <a:latin typeface="Times New Roman" panose="02020603050405020304" pitchFamily="18" charset="0"/>
                <a:cs typeface="Times New Roman" panose="02020603050405020304" pitchFamily="18" charset="0"/>
              </a:rPr>
              <a:t>Syntax of a function</a:t>
            </a:r>
          </a:p>
          <a:p>
            <a:r>
              <a:rPr lang="en-US" sz="2400" dirty="0" err="1">
                <a:latin typeface="Times New Roman" panose="02020603050405020304" pitchFamily="18" charset="0"/>
                <a:cs typeface="Times New Roman" panose="02020603050405020304" pitchFamily="18" charset="0"/>
              </a:rPr>
              <a:t>return_type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function_name</a:t>
            </a:r>
            <a:r>
              <a:rPr lang="en-US" sz="2400" dirty="0">
                <a:latin typeface="Times New Roman" panose="02020603050405020304" pitchFamily="18" charset="0"/>
                <a:cs typeface="Times New Roman" panose="02020603050405020304" pitchFamily="18" charset="0"/>
              </a:rPr>
              <a:t> (argument list)</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Set of statements – Block of code</a:t>
            </a:r>
          </a:p>
          <a:p>
            <a:r>
              <a:rPr lang="en-US" sz="2400" dirty="0">
                <a:latin typeface="Times New Roman" panose="02020603050405020304" pitchFamily="18" charset="0"/>
                <a:cs typeface="Times New Roman" panose="02020603050405020304" pitchFamily="18" charset="0"/>
              </a:rPr>
              <a:t>}</a:t>
            </a:r>
          </a:p>
          <a:p>
            <a:r>
              <a:rPr lang="en-US" sz="2400" b="1" dirty="0" err="1">
                <a:latin typeface="Times New Roman" panose="02020603050405020304" pitchFamily="18" charset="0"/>
                <a:cs typeface="Times New Roman" panose="02020603050405020304" pitchFamily="18" charset="0"/>
              </a:rPr>
              <a:t>return_type</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Return type can be of </a:t>
            </a:r>
            <a:r>
              <a:rPr lang="en-US" sz="2400" dirty="0">
                <a:solidFill>
                  <a:srgbClr val="0000CC"/>
                </a:solidFill>
                <a:latin typeface="Times New Roman" panose="02020603050405020304" pitchFamily="18" charset="0"/>
                <a:cs typeface="Times New Roman" panose="02020603050405020304" pitchFamily="18" charset="0"/>
              </a:rPr>
              <a:t>any data type such as </a:t>
            </a:r>
            <a:r>
              <a:rPr lang="en-US" sz="2400" dirty="0" err="1">
                <a:solidFill>
                  <a:srgbClr val="0000CC"/>
                </a:solidFill>
                <a:latin typeface="Times New Roman" panose="02020603050405020304" pitchFamily="18" charset="0"/>
                <a:cs typeface="Times New Roman" panose="02020603050405020304" pitchFamily="18" charset="0"/>
              </a:rPr>
              <a:t>int</a:t>
            </a:r>
            <a:r>
              <a:rPr lang="en-US" sz="2400" dirty="0">
                <a:solidFill>
                  <a:srgbClr val="0000CC"/>
                </a:solidFill>
                <a:latin typeface="Times New Roman" panose="02020603050405020304" pitchFamily="18" charset="0"/>
                <a:cs typeface="Times New Roman" panose="02020603050405020304" pitchFamily="18" charset="0"/>
              </a:rPr>
              <a:t>, double, char, void, short</a:t>
            </a:r>
            <a:r>
              <a:rPr lang="en-US" sz="2400" dirty="0">
                <a:latin typeface="Times New Roman" panose="02020603050405020304" pitchFamily="18" charset="0"/>
                <a:cs typeface="Times New Roman" panose="02020603050405020304" pitchFamily="18" charset="0"/>
              </a:rPr>
              <a:t> etc. </a:t>
            </a:r>
          </a:p>
          <a:p>
            <a:endParaRPr lang="en-US" sz="2400"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function_name</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a:solidFill>
                  <a:srgbClr val="0000CC"/>
                </a:solidFill>
                <a:latin typeface="Times New Roman" panose="02020603050405020304" pitchFamily="18" charset="0"/>
                <a:cs typeface="Times New Roman" panose="02020603050405020304" pitchFamily="18" charset="0"/>
              </a:rPr>
              <a:t>It can be anything</a:t>
            </a:r>
            <a:r>
              <a:rPr lang="en-US" sz="2400" dirty="0">
                <a:latin typeface="Times New Roman" panose="02020603050405020304" pitchFamily="18" charset="0"/>
                <a:cs typeface="Times New Roman" panose="02020603050405020304" pitchFamily="18" charset="0"/>
              </a:rPr>
              <a:t>, however it is advised to have a meaningful name for the functions so that it would be easy to understand the purpose of function just by seeing it’s name.</a:t>
            </a:r>
          </a:p>
          <a:p>
            <a:r>
              <a:rPr lang="en-US" sz="2400" b="1" dirty="0">
                <a:latin typeface="Times New Roman" panose="02020603050405020304" pitchFamily="18" charset="0"/>
                <a:cs typeface="Times New Roman" panose="02020603050405020304" pitchFamily="18" charset="0"/>
              </a:rPr>
              <a:t>argument list:</a:t>
            </a:r>
            <a:r>
              <a:rPr lang="en-US" sz="2400" dirty="0">
                <a:latin typeface="Times New Roman" panose="02020603050405020304" pitchFamily="18" charset="0"/>
                <a:cs typeface="Times New Roman" panose="02020603050405020304" pitchFamily="18" charset="0"/>
              </a:rPr>
              <a:t> Argument list contains </a:t>
            </a:r>
            <a:r>
              <a:rPr lang="en-US" sz="2400" dirty="0">
                <a:solidFill>
                  <a:srgbClr val="0000CC"/>
                </a:solidFill>
                <a:latin typeface="Times New Roman" panose="02020603050405020304" pitchFamily="18" charset="0"/>
                <a:cs typeface="Times New Roman" panose="02020603050405020304" pitchFamily="18" charset="0"/>
              </a:rPr>
              <a:t>variables names along with their data types.</a:t>
            </a:r>
            <a:r>
              <a:rPr lang="en-US" sz="2400" dirty="0">
                <a:latin typeface="Times New Roman" panose="02020603050405020304" pitchFamily="18" charset="0"/>
                <a:cs typeface="Times New Roman" panose="02020603050405020304" pitchFamily="18" charset="0"/>
              </a:rPr>
              <a:t> These arguments are kind of inputs for the function. For example – A function which is used to add two integer variables, will be having two integer argument.</a:t>
            </a:r>
          </a:p>
          <a:p>
            <a:r>
              <a:rPr lang="en-US" sz="2400" b="1" dirty="0">
                <a:latin typeface="Times New Roman" panose="02020603050405020304" pitchFamily="18" charset="0"/>
                <a:cs typeface="Times New Roman" panose="02020603050405020304" pitchFamily="18" charset="0"/>
              </a:rPr>
              <a:t>Block of code:</a:t>
            </a:r>
            <a:r>
              <a:rPr lang="en-US" sz="2400" dirty="0">
                <a:latin typeface="Times New Roman" panose="02020603050405020304" pitchFamily="18" charset="0"/>
                <a:cs typeface="Times New Roman" panose="02020603050405020304" pitchFamily="18" charset="0"/>
              </a:rPr>
              <a:t> </a:t>
            </a:r>
            <a:r>
              <a:rPr lang="en-US" sz="2400" dirty="0">
                <a:solidFill>
                  <a:srgbClr val="0000CC"/>
                </a:solidFill>
                <a:latin typeface="Times New Roman" panose="02020603050405020304" pitchFamily="18" charset="0"/>
                <a:cs typeface="Times New Roman" panose="02020603050405020304" pitchFamily="18" charset="0"/>
              </a:rPr>
              <a:t>Set of C statements, </a:t>
            </a:r>
            <a:r>
              <a:rPr lang="en-US" sz="2400" dirty="0">
                <a:latin typeface="Times New Roman" panose="02020603050405020304" pitchFamily="18" charset="0"/>
                <a:cs typeface="Times New Roman" panose="02020603050405020304" pitchFamily="18" charset="0"/>
              </a:rPr>
              <a:t>which will be executed whenever a call will be made to the function.</a:t>
            </a:r>
          </a:p>
        </p:txBody>
      </p:sp>
    </p:spTree>
    <p:extLst>
      <p:ext uri="{BB962C8B-B14F-4D97-AF65-F5344CB8AC3E}">
        <p14:creationId xmlns:p14="http://schemas.microsoft.com/office/powerpoint/2010/main" val="604067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Functions</a:t>
            </a:r>
          </a:p>
        </p:txBody>
      </p:sp>
      <p:sp>
        <p:nvSpPr>
          <p:cNvPr id="8" name="TextBox 7"/>
          <p:cNvSpPr txBox="1"/>
          <p:nvPr/>
        </p:nvSpPr>
        <p:spPr>
          <a:xfrm>
            <a:off x="-2" y="503646"/>
            <a:ext cx="12318275" cy="575542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Lets take an example – </a:t>
            </a:r>
            <a:r>
              <a:rPr lang="en-US" sz="2800" b="1" dirty="0">
                <a:latin typeface="Times New Roman" panose="02020603050405020304" pitchFamily="18" charset="0"/>
                <a:cs typeface="Times New Roman" panose="02020603050405020304" pitchFamily="18" charset="0"/>
              </a:rPr>
              <a:t>Suppose you want to create a function to add two integer variables.</a:t>
            </a:r>
            <a:endParaRPr lang="en-US" sz="28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example lets take the name addition for this function.</a:t>
            </a:r>
          </a:p>
          <a:p>
            <a:r>
              <a:rPr lang="en-US" sz="2400" dirty="0" err="1">
                <a:latin typeface="Times New Roman" panose="02020603050405020304" pitchFamily="18" charset="0"/>
                <a:cs typeface="Times New Roman" panose="02020603050405020304" pitchFamily="18" charset="0"/>
              </a:rPr>
              <a:t>return_type</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addition</a:t>
            </a:r>
            <a:r>
              <a:rPr lang="en-US" sz="2400" dirty="0">
                <a:latin typeface="Times New Roman" panose="02020603050405020304" pitchFamily="18" charset="0"/>
                <a:cs typeface="Times New Roman" panose="02020603050405020304" pitchFamily="18" charset="0"/>
              </a:rPr>
              <a:t>(argument list)</a:t>
            </a:r>
          </a:p>
          <a:p>
            <a:r>
              <a:rPr lang="en-US" sz="2400" dirty="0">
                <a:latin typeface="Times New Roman" panose="02020603050405020304" pitchFamily="18" charset="0"/>
                <a:cs typeface="Times New Roman" panose="02020603050405020304" pitchFamily="18" charset="0"/>
              </a:rPr>
              <a:t>This function addition adds two integer variables, which means we need two </a:t>
            </a:r>
            <a:r>
              <a:rPr lang="en-US" sz="2400" dirty="0">
                <a:solidFill>
                  <a:srgbClr val="0000CC"/>
                </a:solidFill>
                <a:latin typeface="Times New Roman" panose="02020603050405020304" pitchFamily="18" charset="0"/>
                <a:cs typeface="Times New Roman" panose="02020603050405020304" pitchFamily="18" charset="0"/>
              </a:rPr>
              <a:t>integer variable as input</a:t>
            </a:r>
            <a:r>
              <a:rPr lang="en-US" sz="2400" dirty="0">
                <a:latin typeface="Times New Roman" panose="02020603050405020304" pitchFamily="18" charset="0"/>
                <a:cs typeface="Times New Roman" panose="02020603050405020304" pitchFamily="18" charset="0"/>
              </a:rPr>
              <a:t>, lets provide two integer parameters in the function signature. The function signature would be –</a:t>
            </a:r>
          </a:p>
          <a:p>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return_type</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addition</a:t>
            </a:r>
            <a:r>
              <a:rPr lang="en-US" sz="2400" dirty="0">
                <a:latin typeface="Times New Roman" panose="02020603050405020304" pitchFamily="18" charset="0"/>
                <a:cs typeface="Times New Roman" panose="02020603050405020304" pitchFamily="18" charset="0"/>
              </a:rPr>
              <a:t>(</a:t>
            </a:r>
            <a:r>
              <a:rPr lang="en-US" sz="2400" dirty="0" err="1">
                <a:solidFill>
                  <a:srgbClr val="0000CC"/>
                </a:solidFill>
                <a:latin typeface="Times New Roman" panose="02020603050405020304" pitchFamily="18" charset="0"/>
                <a:cs typeface="Times New Roman" panose="02020603050405020304" pitchFamily="18" charset="0"/>
              </a:rPr>
              <a:t>int</a:t>
            </a:r>
            <a:r>
              <a:rPr lang="en-US" sz="2400" dirty="0">
                <a:solidFill>
                  <a:srgbClr val="0000CC"/>
                </a:solidFill>
                <a:latin typeface="Times New Roman" panose="02020603050405020304" pitchFamily="18" charset="0"/>
                <a:cs typeface="Times New Roman" panose="02020603050405020304" pitchFamily="18" charset="0"/>
              </a:rPr>
              <a:t> num1, </a:t>
            </a:r>
            <a:r>
              <a:rPr lang="en-US" sz="2400" dirty="0" err="1">
                <a:solidFill>
                  <a:srgbClr val="0000CC"/>
                </a:solidFill>
                <a:latin typeface="Times New Roman" panose="02020603050405020304" pitchFamily="18" charset="0"/>
                <a:cs typeface="Times New Roman" panose="02020603050405020304" pitchFamily="18" charset="0"/>
              </a:rPr>
              <a:t>int</a:t>
            </a:r>
            <a:r>
              <a:rPr lang="en-US" sz="2400" dirty="0">
                <a:solidFill>
                  <a:srgbClr val="0000CC"/>
                </a:solidFill>
                <a:latin typeface="Times New Roman" panose="02020603050405020304" pitchFamily="18" charset="0"/>
                <a:cs typeface="Times New Roman" panose="02020603050405020304" pitchFamily="18" charset="0"/>
              </a:rPr>
              <a:t> num2</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The result of the sum of two integers would be integer only. Hence function should return an integer value – we got our </a:t>
            </a:r>
            <a:r>
              <a:rPr lang="en-US" sz="2400" b="1" dirty="0">
                <a:solidFill>
                  <a:srgbClr val="00B050"/>
                </a:solidFill>
                <a:latin typeface="Times New Roman" panose="02020603050405020304" pitchFamily="18" charset="0"/>
                <a:cs typeface="Times New Roman" panose="02020603050405020304" pitchFamily="18" charset="0"/>
              </a:rPr>
              <a:t>return type </a:t>
            </a:r>
            <a:r>
              <a:rPr lang="en-US" sz="2400" dirty="0">
                <a:latin typeface="Times New Roman" panose="02020603050405020304" pitchFamily="18" charset="0"/>
                <a:cs typeface="Times New Roman" panose="02020603050405020304" pitchFamily="18" charset="0"/>
              </a:rPr>
              <a:t>– It would be integer –</a:t>
            </a:r>
          </a:p>
          <a:p>
            <a:endParaRPr lang="en-US" sz="2400" dirty="0">
              <a:latin typeface="Times New Roman" panose="02020603050405020304" pitchFamily="18" charset="0"/>
              <a:cs typeface="Times New Roman" panose="02020603050405020304" pitchFamily="18" charset="0"/>
            </a:endParaRPr>
          </a:p>
          <a:p>
            <a:r>
              <a:rPr lang="en-US" sz="2400" b="1" dirty="0" err="1">
                <a:solidFill>
                  <a:srgbClr val="00B050"/>
                </a:solidFill>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addition</a:t>
            </a:r>
            <a:r>
              <a:rPr lang="en-US" sz="2400" dirty="0">
                <a:latin typeface="Times New Roman" panose="02020603050405020304" pitchFamily="18" charset="0"/>
                <a:cs typeface="Times New Roman" panose="02020603050405020304" pitchFamily="18" charset="0"/>
              </a:rPr>
              <a:t>(</a:t>
            </a:r>
            <a:r>
              <a:rPr lang="en-US" sz="2400" dirty="0" err="1">
                <a:solidFill>
                  <a:srgbClr val="0000CC"/>
                </a:solidFill>
                <a:latin typeface="Times New Roman" panose="02020603050405020304" pitchFamily="18" charset="0"/>
                <a:cs typeface="Times New Roman" panose="02020603050405020304" pitchFamily="18" charset="0"/>
              </a:rPr>
              <a:t>int</a:t>
            </a:r>
            <a:r>
              <a:rPr lang="en-US" sz="2400" dirty="0">
                <a:solidFill>
                  <a:srgbClr val="0000CC"/>
                </a:solidFill>
                <a:latin typeface="Times New Roman" panose="02020603050405020304" pitchFamily="18" charset="0"/>
                <a:cs typeface="Times New Roman" panose="02020603050405020304" pitchFamily="18" charset="0"/>
              </a:rPr>
              <a:t> num1, </a:t>
            </a:r>
            <a:r>
              <a:rPr lang="en-US" sz="2400" dirty="0" err="1">
                <a:solidFill>
                  <a:srgbClr val="0000CC"/>
                </a:solidFill>
                <a:latin typeface="Times New Roman" panose="02020603050405020304" pitchFamily="18" charset="0"/>
                <a:cs typeface="Times New Roman" panose="02020603050405020304" pitchFamily="18" charset="0"/>
              </a:rPr>
              <a:t>int</a:t>
            </a:r>
            <a:r>
              <a:rPr lang="en-US" sz="2400" dirty="0">
                <a:solidFill>
                  <a:srgbClr val="0000CC"/>
                </a:solidFill>
                <a:latin typeface="Times New Roman" panose="02020603050405020304" pitchFamily="18" charset="0"/>
                <a:cs typeface="Times New Roman" panose="02020603050405020304" pitchFamily="18" charset="0"/>
              </a:rPr>
              <a:t> num2</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So we got our function prototype or signature. Now we can implement the logic in C program like this:</a:t>
            </a:r>
          </a:p>
        </p:txBody>
      </p:sp>
    </p:spTree>
    <p:extLst>
      <p:ext uri="{BB962C8B-B14F-4D97-AF65-F5344CB8AC3E}">
        <p14:creationId xmlns:p14="http://schemas.microsoft.com/office/powerpoint/2010/main" val="2389184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9472</TotalTime>
  <Words>2219</Words>
  <Application>Microsoft Office PowerPoint</Application>
  <PresentationFormat>Widescreen</PresentationFormat>
  <Paragraphs>301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Programming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EXTC</dc:creator>
  <cp:lastModifiedBy>DELL</cp:lastModifiedBy>
  <cp:revision>264</cp:revision>
  <dcterms:created xsi:type="dcterms:W3CDTF">2020-09-07T06:43:20Z</dcterms:created>
  <dcterms:modified xsi:type="dcterms:W3CDTF">2024-03-03T10:42:55Z</dcterms:modified>
</cp:coreProperties>
</file>