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99" r:id="rId3"/>
    <p:sldId id="257" r:id="rId4"/>
    <p:sldId id="446" r:id="rId5"/>
    <p:sldId id="490" r:id="rId6"/>
    <p:sldId id="491" r:id="rId7"/>
    <p:sldId id="511" r:id="rId8"/>
    <p:sldId id="494" r:id="rId9"/>
    <p:sldId id="493" r:id="rId10"/>
    <p:sldId id="513" r:id="rId11"/>
    <p:sldId id="512" r:id="rId12"/>
    <p:sldId id="495" r:id="rId13"/>
    <p:sldId id="514" r:id="rId14"/>
    <p:sldId id="496" r:id="rId15"/>
    <p:sldId id="497" r:id="rId16"/>
    <p:sldId id="498" r:id="rId17"/>
    <p:sldId id="499" r:id="rId18"/>
    <p:sldId id="515" r:id="rId19"/>
    <p:sldId id="516" r:id="rId20"/>
    <p:sldId id="517" r:id="rId21"/>
    <p:sldId id="520" r:id="rId22"/>
    <p:sldId id="518" r:id="rId23"/>
    <p:sldId id="519" r:id="rId24"/>
    <p:sldId id="500" r:id="rId25"/>
    <p:sldId id="501" r:id="rId26"/>
    <p:sldId id="502" r:id="rId27"/>
    <p:sldId id="503" r:id="rId28"/>
    <p:sldId id="507" r:id="rId29"/>
    <p:sldId id="504" r:id="rId30"/>
    <p:sldId id="506" r:id="rId31"/>
    <p:sldId id="521" r:id="rId32"/>
    <p:sldId id="522" r:id="rId33"/>
    <p:sldId id="523" r:id="rId34"/>
    <p:sldId id="505" r:id="rId35"/>
    <p:sldId id="525" r:id="rId36"/>
    <p:sldId id="526" r:id="rId37"/>
    <p:sldId id="527" r:id="rId38"/>
    <p:sldId id="528" r:id="rId39"/>
    <p:sldId id="52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7E271-3D31-435E-97C8-CF5DF3E767D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CDCF1-89C0-4D8D-BADD-81D50C43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4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CDCF1-89C0-4D8D-BADD-81D50C43910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73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8166-B838-4EA4-882D-379AF9316DE3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in C_Dr. Rupali Patil                                                        Source: Google images wherever required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2A49-D09E-4543-B77A-A8A84AA2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7C4E-7E9B-4063-BB08-1BA09FCC08BC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in C_Dr. Rupali Patil                                                        Source: Google images wherever required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2A49-D09E-4543-B77A-A8A84AA2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8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C197-ECB9-435B-8AE7-D44FE1F054E5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in C_Dr. Rupali Patil                                                        Source: Google images wherever required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2A49-D09E-4543-B77A-A8A84AA2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8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DAFA-834B-423F-834B-065431EA9BDE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in C_Dr. Rupali Patil                                                        Source: Google images wherever required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2A49-D09E-4543-B77A-A8A84AA2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0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5EE0-88AB-4219-9163-9396692AA235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in C_Dr. Rupali Patil                                                        Source: Google images wherever required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2A49-D09E-4543-B77A-A8A84AA2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5579-F34B-4819-821D-B8D291D11327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in C_Dr. Rupali Patil                                                        Source: Google images wherever required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2A49-D09E-4543-B77A-A8A84AA2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B1B0-4F74-46FA-B0B1-38D1DC39821B}" type="datetime1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in C_Dr. Rupali Patil                                                        Source: Google images wherever required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2A49-D09E-4543-B77A-A8A84AA2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C18D-ECAE-4950-BB1D-217BD14867CE}" type="datetime1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in C_Dr. Rupali Patil                                                        Source: Google images wherever required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2A49-D09E-4543-B77A-A8A84AA2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9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4B64-64AC-4821-A280-C478933A38AF}" type="datetime1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in C_Dr. Rupali Patil                                                        Source: Google images wherever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2A49-D09E-4543-B77A-A8A84AA2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0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48DF-0552-42D9-A73A-5FF5E7ADD47A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in C_Dr. Rupali Patil                                                        Source: Google images wherever required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2A49-D09E-4543-B77A-A8A84AA2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0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A12C-9994-4D70-B0F1-06EEBD892E22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in C_Dr. Rupali Patil                                                        Source: Google images wherever required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2A49-D09E-4543-B77A-A8A84AA2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2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48346-17CF-4829-A186-10D88DD9F570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Programming in C_Dr. Rupali Patil                                                        Source: Google images wherever required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92A49-D09E-4543-B77A-A8A84AA2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5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969726"/>
            <a:ext cx="12192001" cy="88827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B5C0-AC67-FBE7-F163-4B17B38363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1983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021978"/>
            <a:ext cx="12192001" cy="8882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2" y="105171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108" y="628391"/>
            <a:ext cx="59334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members of a structure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var_name.member1_name;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var_name.member2_name;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9520" y="953589"/>
            <a:ext cx="2246811" cy="2063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58560" y="748362"/>
            <a:ext cx="593343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 values to structure members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Using Dot(.) operator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var_name.memeber_name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value;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All members assigned in one statement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struct_name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var_name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for memeber1, value for memeber2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…so on for all the members}</a:t>
            </a:r>
          </a:p>
        </p:txBody>
      </p:sp>
    </p:spTree>
    <p:extLst>
      <p:ext uri="{BB962C8B-B14F-4D97-AF65-F5344CB8AC3E}">
        <p14:creationId xmlns:p14="http://schemas.microsoft.com/office/powerpoint/2010/main" val="239082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FB913C-4A11-6697-FF73-3AD9B6A76FC6}"/>
              </a:ext>
            </a:extLst>
          </p:cNvPr>
          <p:cNvSpPr txBox="1"/>
          <p:nvPr/>
        </p:nvSpPr>
        <p:spPr>
          <a:xfrm>
            <a:off x="426720" y="589280"/>
            <a:ext cx="919480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book1.price;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book1.title=“Wings Of Fire”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values using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ways: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(book1.title,”Wings of Fire”);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(book1.author,”</a:t>
            </a:r>
            <a:r>
              <a:rPr lang="sv-SE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 J Abdul Kalam, Arun Tiwari”);</a:t>
            </a:r>
          </a:p>
          <a:p>
            <a:r>
              <a:rPr lang="sv-SE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Book1.pages=250;book1.price=450.00;</a:t>
            </a:r>
          </a:p>
          <a:p>
            <a:endParaRPr lang="sv-SE" sz="24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scanf:</a:t>
            </a:r>
          </a:p>
          <a:p>
            <a:r>
              <a:rPr lang="sv-SE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scanf(”%s\n”,book1.title);</a:t>
            </a:r>
          </a:p>
          <a:p>
            <a:r>
              <a:rPr lang="sv-SE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Scanf(”%d\n”,&amp;book1.pages);</a:t>
            </a:r>
            <a:endParaRPr lang="sv-SE" sz="18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18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58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021978"/>
            <a:ext cx="12192001" cy="8882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2720" y="50162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89520" y="953589"/>
            <a:ext cx="2246811" cy="2063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2720" y="492874"/>
            <a:ext cx="1219200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WAP to display student name, roll number and CGPI using structures. (classwork)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WAP to display employee name, ID and year of experience. (homework)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separate code to Assign value at </a:t>
            </a:r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 time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for initializing structure variables at compile time: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cannot initialize individual members inside the structure template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order of values enclosed in braces must match the order in the definition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partial initialization allowed.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Uninitialised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members need to be at the end. Their default values are Zero for int and float type and ‘\0’ for char and strings.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…….Show structure1 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structure2_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bookBank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 …..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939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7A4630-CC5A-451B-E996-6AB7202A9C51}"/>
              </a:ext>
            </a:extLst>
          </p:cNvPr>
          <p:cNvSpPr txBox="1"/>
          <p:nvPr/>
        </p:nvSpPr>
        <p:spPr>
          <a:xfrm>
            <a:off x="1351280" y="256292"/>
            <a:ext cx="4267200" cy="30469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games_ticket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value = 500;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……initialization */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seat_num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52;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/*…… initialization */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date, month, year;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}fan1;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2A7FFF-A691-DFED-2BB9-C6C321BC7F08}"/>
              </a:ext>
            </a:extLst>
          </p:cNvPr>
          <p:cNvSpPr txBox="1"/>
          <p:nvPr/>
        </p:nvSpPr>
        <p:spPr>
          <a:xfrm>
            <a:off x="6797040" y="1193521"/>
            <a:ext cx="247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?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E83E27-11DB-84EB-3684-216BAC675D21}"/>
              </a:ext>
            </a:extLst>
          </p:cNvPr>
          <p:cNvSpPr txBox="1"/>
          <p:nvPr/>
        </p:nvSpPr>
        <p:spPr>
          <a:xfrm>
            <a:off x="1036320" y="3554721"/>
            <a:ext cx="6096000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struct </a:t>
            </a:r>
            <a:r>
              <a:rPr lang="en-US" sz="2400" dirty="0" err="1"/>
              <a:t>games_ticket</a:t>
            </a:r>
            <a:r>
              <a:rPr lang="en-US" sz="2400" dirty="0"/>
              <a:t> /* structure tag */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int value; </a:t>
            </a:r>
          </a:p>
          <a:p>
            <a:r>
              <a:rPr lang="en-US" sz="2400" dirty="0"/>
              <a:t> int </a:t>
            </a:r>
            <a:r>
              <a:rPr lang="en-US" sz="2400" dirty="0" err="1"/>
              <a:t>seat_num</a:t>
            </a:r>
            <a:r>
              <a:rPr lang="en-US" sz="2400" dirty="0"/>
              <a:t>; </a:t>
            </a:r>
          </a:p>
          <a:p>
            <a:r>
              <a:rPr lang="en-US" sz="2400" dirty="0"/>
              <a:t> int date, month, year; </a:t>
            </a:r>
          </a:p>
          <a:p>
            <a:r>
              <a:rPr lang="en-US" sz="2400" dirty="0"/>
              <a:t>} fan1={500, 52}; </a:t>
            </a:r>
          </a:p>
          <a:p>
            <a:r>
              <a:rPr lang="en-US" sz="2400" dirty="0"/>
              <a:t> 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5CF32-52B1-7AAE-C0C8-5B2C86874321}"/>
              </a:ext>
            </a:extLst>
          </p:cNvPr>
          <p:cNvSpPr txBox="1"/>
          <p:nvPr/>
        </p:nvSpPr>
        <p:spPr>
          <a:xfrm>
            <a:off x="7863840" y="4925815"/>
            <a:ext cx="247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538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021978"/>
            <a:ext cx="12192001" cy="8882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2" y="105171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109" y="628391"/>
            <a:ext cx="1211689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of Structures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Declaring an array of structure is same as declaring an array of fundamental types. Since an array is a collection of elements of the same type. In an array of structures, each element of an array is of the structure type.</a:t>
            </a:r>
          </a:p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make[20];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model[30];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car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arr_car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[10];</a:t>
            </a:r>
          </a:p>
          <a:p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150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021978"/>
            <a:ext cx="12192001" cy="8882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2" y="105171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109" y="628391"/>
            <a:ext cx="121168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of Structures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527" y="1151610"/>
            <a:ext cx="9993084" cy="468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75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021978"/>
            <a:ext cx="12192001" cy="8882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2" y="105171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109" y="628391"/>
            <a:ext cx="121168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of Structures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109" y="1124582"/>
            <a:ext cx="121920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WAP to display car name and number for 5 cars using array of structures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array size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for loop to accept as well as to display elements.</a:t>
            </a:r>
          </a:p>
        </p:txBody>
      </p:sp>
    </p:spTree>
    <p:extLst>
      <p:ext uri="{BB962C8B-B14F-4D97-AF65-F5344CB8AC3E}">
        <p14:creationId xmlns:p14="http://schemas.microsoft.com/office/powerpoint/2010/main" val="1325852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021978"/>
            <a:ext cx="12192001" cy="8882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2" y="105171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109" y="628391"/>
            <a:ext cx="121168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of Structures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109" y="1124582"/>
            <a:ext cx="121920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WAP to display car name and number for 5 cars using array of structures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array size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for loop to accept as well as to display elements.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5;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("%s\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t%d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\n",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arr_car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].name,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arr_car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].number);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6731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671E7A-781E-2707-7508-6760AAD0672A}"/>
              </a:ext>
            </a:extLst>
          </p:cNvPr>
          <p:cNvSpPr txBox="1"/>
          <p:nvPr/>
        </p:nvSpPr>
        <p:spPr>
          <a:xfrm>
            <a:off x="-2" y="105171"/>
            <a:ext cx="12192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 structures within structures(nesting of structures)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13FF0F-B99C-4CCB-BC0D-6486D0F2708B}"/>
              </a:ext>
            </a:extLst>
          </p:cNvPr>
          <p:cNvSpPr txBox="1"/>
          <p:nvPr/>
        </p:nvSpPr>
        <p:spPr>
          <a:xfrm>
            <a:off x="3835401" y="1061916"/>
            <a:ext cx="31191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salary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char name;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char dept;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struct   // no tag 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 int dearness;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house_rent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city;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allowance;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}employee;</a:t>
            </a:r>
          </a:p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CC890-2382-CB52-16D4-BC35A4A7FDA4}"/>
              </a:ext>
            </a:extLst>
          </p:cNvPr>
          <p:cNvSpPr txBox="1"/>
          <p:nvPr/>
        </p:nvSpPr>
        <p:spPr>
          <a:xfrm>
            <a:off x="121920" y="822464"/>
            <a:ext cx="456184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salary 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name;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dept;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basic_pay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dearness_allowance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house_rent_allowance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city_allowance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}employee;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AF46C9-F66E-F260-247A-B36988BD2FE7}"/>
              </a:ext>
            </a:extLst>
          </p:cNvPr>
          <p:cNvSpPr txBox="1"/>
          <p:nvPr/>
        </p:nvSpPr>
        <p:spPr>
          <a:xfrm>
            <a:off x="7193280" y="822464"/>
            <a:ext cx="615696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can use tag names to define inner structures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dearness;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house_rent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city;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salary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char name;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char dept;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struct pay allowance;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struct pay arrears;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salary employee[100];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B9B40E-D5C5-0E18-B866-50AF2AD8A2FB}"/>
              </a:ext>
            </a:extLst>
          </p:cNvPr>
          <p:cNvSpPr txBox="1"/>
          <p:nvPr/>
        </p:nvSpPr>
        <p:spPr>
          <a:xfrm>
            <a:off x="2743199" y="4634578"/>
            <a:ext cx="4876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Assessing inner-most member ...as follows:</a:t>
            </a:r>
          </a:p>
          <a:p>
            <a:endParaRPr lang="en-US" dirty="0"/>
          </a:p>
          <a:p>
            <a:r>
              <a:rPr lang="en-US" dirty="0" err="1"/>
              <a:t>Employee.allowance.dearness</a:t>
            </a:r>
            <a:endParaRPr lang="en-US" dirty="0"/>
          </a:p>
          <a:p>
            <a:r>
              <a:rPr lang="en-US" dirty="0" err="1"/>
              <a:t>Employee.allowance.house_rent</a:t>
            </a:r>
            <a:endParaRPr lang="en-US" dirty="0"/>
          </a:p>
          <a:p>
            <a:endParaRPr lang="en-IN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32011DF-45FA-BE86-9EEB-C935D9F395D8}"/>
              </a:ext>
            </a:extLst>
          </p:cNvPr>
          <p:cNvSpPr/>
          <p:nvPr/>
        </p:nvSpPr>
        <p:spPr>
          <a:xfrm>
            <a:off x="4328160" y="3828904"/>
            <a:ext cx="355600" cy="80264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2EBA94B-7A34-13EB-0C92-52907FC170B9}"/>
              </a:ext>
            </a:extLst>
          </p:cNvPr>
          <p:cNvSpPr/>
          <p:nvPr/>
        </p:nvSpPr>
        <p:spPr>
          <a:xfrm>
            <a:off x="2448560" y="1666240"/>
            <a:ext cx="1148082" cy="3759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02CA75-3EF2-CDB2-8C0F-F07049DD0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021978"/>
            <a:ext cx="12192001" cy="88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70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795244-D451-37BC-FFE1-D05387B92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021978"/>
            <a:ext cx="12192001" cy="8882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56DCD0-7D56-37EA-1AD4-EE72538126B8}"/>
              </a:ext>
            </a:extLst>
          </p:cNvPr>
          <p:cNvSpPr txBox="1"/>
          <p:nvPr/>
        </p:nvSpPr>
        <p:spPr>
          <a:xfrm>
            <a:off x="-2" y="105171"/>
            <a:ext cx="1219200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 structures and functions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supports the passing of structure values as arguments to functions.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method is to pass each member of the structure as an actual argument of the function call.  Unmanageable and inefficient when structure size is large.</a:t>
            </a:r>
          </a:p>
          <a:p>
            <a:pPr marL="514350" indent="-514350"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Passing a copy of the entire structure to the called function.. Hence any changes to structure members within a function are not reflected in the original structure(in the calling function). All compilers may not support this method.</a:t>
            </a:r>
          </a:p>
          <a:p>
            <a:pPr marL="514350" indent="-514350"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to pass the structure as an argument. The address location of the structure is  passed to the called function.</a:t>
            </a:r>
          </a:p>
        </p:txBody>
      </p:sp>
    </p:spTree>
    <p:extLst>
      <p:ext uri="{BB962C8B-B14F-4D97-AF65-F5344CB8AC3E}">
        <p14:creationId xmlns:p14="http://schemas.microsoft.com/office/powerpoint/2010/main" val="333412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969726"/>
            <a:ext cx="12192001" cy="888274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915886" y="2183788"/>
            <a:ext cx="8712926" cy="964361"/>
          </a:xfrm>
        </p:spPr>
        <p:txBody>
          <a:bodyPr>
            <a:normAutofit fontScale="77500" lnSpcReduction="2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4: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 And Unions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8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795244-D451-37BC-FFE1-D05387B92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021978"/>
            <a:ext cx="12192001" cy="8882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A1EFC4-A641-A16F-417B-986A2BFC7389}"/>
              </a:ext>
            </a:extLst>
          </p:cNvPr>
          <p:cNvSpPr txBox="1"/>
          <p:nvPr/>
        </p:nvSpPr>
        <p:spPr>
          <a:xfrm>
            <a:off x="254000" y="252214"/>
            <a:ext cx="1116584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 structures and functions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format of sending a copy of a structure to the called function is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Function_name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structure_variable_name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called function takes the following form: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function_name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struct_type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st_name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  …….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    …….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  return(expression);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28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844C00-3AF0-17BA-D8CB-424D927FE1AF}"/>
              </a:ext>
            </a:extLst>
          </p:cNvPr>
          <p:cNvSpPr txBox="1"/>
          <p:nvPr/>
        </p:nvSpPr>
        <p:spPr>
          <a:xfrm>
            <a:off x="304800" y="366623"/>
            <a:ext cx="108712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Note: </a:t>
            </a:r>
          </a:p>
          <a:p>
            <a:r>
              <a:rPr lang="en-US" sz="2800" dirty="0"/>
              <a:t>1. The called function must be declared for its type, appropriate to the data type it is expected to return. e.g. if it is returning  a copy of the entire structure, then it must be declared as struct with an appropriate tag name  </a:t>
            </a:r>
            <a:r>
              <a:rPr lang="en-US" sz="2800" dirty="0" err="1"/>
              <a:t>e.g</a:t>
            </a:r>
            <a:r>
              <a:rPr lang="en-US" sz="2800" dirty="0"/>
              <a:t> </a:t>
            </a:r>
            <a:endParaRPr lang="en-US" sz="2800" dirty="0">
              <a:solidFill>
                <a:srgbClr val="FF0000"/>
              </a:solidFill>
            </a:endParaRPr>
          </a:p>
          <a:p>
            <a:pPr marL="342900" indent="-342900">
              <a:buAutoNum type="arabicPeriod" startAt="2"/>
            </a:pPr>
            <a:r>
              <a:rPr lang="en-US" sz="2800" dirty="0"/>
              <a:t>The structure variable used as an actual and formal argument (in called function) must be of the same type.</a:t>
            </a:r>
          </a:p>
          <a:p>
            <a:pPr marL="342900" indent="-342900">
              <a:buAutoNum type="arabicPeriod" startAt="2"/>
            </a:pPr>
            <a:r>
              <a:rPr lang="en-US" sz="2800" dirty="0"/>
              <a:t>Return statement is necessary only when the function is returning some data to the calling function. The </a:t>
            </a:r>
            <a:r>
              <a:rPr lang="en-US" sz="2800" b="1" i="1" dirty="0"/>
              <a:t>expression</a:t>
            </a:r>
            <a:r>
              <a:rPr lang="en-US" sz="2800" dirty="0"/>
              <a:t> may be any simple variable or structure variable or an expression using simple variables.</a:t>
            </a:r>
          </a:p>
          <a:p>
            <a:pPr marL="342900" indent="-342900">
              <a:buAutoNum type="arabicPeriod" startAt="2"/>
            </a:pPr>
            <a:r>
              <a:rPr lang="en-US" sz="2800" dirty="0"/>
              <a:t>When the function returns structure, it must be assigned to a structure of identical type in the calling function.</a:t>
            </a:r>
          </a:p>
          <a:p>
            <a:pPr marL="342900" indent="-342900">
              <a:buAutoNum type="arabicPeriod" startAt="2"/>
            </a:pPr>
            <a:r>
              <a:rPr lang="en-US" sz="2800" dirty="0"/>
              <a:t>The called functions must be declared in the calling function appropriately.  </a:t>
            </a:r>
            <a:endParaRPr lang="en-IN" sz="2800" dirty="0"/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368D6BB4-272C-B2ED-FB8E-140D53FD02DF}"/>
              </a:ext>
            </a:extLst>
          </p:cNvPr>
          <p:cNvSpPr/>
          <p:nvPr/>
        </p:nvSpPr>
        <p:spPr>
          <a:xfrm>
            <a:off x="3596640" y="2335085"/>
            <a:ext cx="254000" cy="23820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1199A8A1-510A-1D58-5D75-B2D6C028E2DB}"/>
              </a:ext>
            </a:extLst>
          </p:cNvPr>
          <p:cNvSpPr/>
          <p:nvPr/>
        </p:nvSpPr>
        <p:spPr>
          <a:xfrm>
            <a:off x="2875280" y="2311951"/>
            <a:ext cx="254000" cy="23820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9627158B-64B3-E87A-F80D-0D920305477C}"/>
              </a:ext>
            </a:extLst>
          </p:cNvPr>
          <p:cNvSpPr/>
          <p:nvPr/>
        </p:nvSpPr>
        <p:spPr>
          <a:xfrm>
            <a:off x="3251200" y="2335085"/>
            <a:ext cx="254000" cy="23820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211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795244-D451-37BC-FFE1-D05387B92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021978"/>
            <a:ext cx="12192001" cy="8882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DB4618-3F89-89E4-1938-2C09FD7690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559" t="39247" r="6694" b="24970"/>
          <a:stretch/>
        </p:blipFill>
        <p:spPr>
          <a:xfrm>
            <a:off x="579121" y="138989"/>
            <a:ext cx="5993995" cy="259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255A44-7B6F-4590-0700-860EF51B6E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047" t="33630" r="2200" b="5778"/>
          <a:stretch/>
        </p:blipFill>
        <p:spPr>
          <a:xfrm>
            <a:off x="599442" y="2253044"/>
            <a:ext cx="6451600" cy="415544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174940-90A2-0CFF-2F90-ED8AD2F89E74}"/>
              </a:ext>
            </a:extLst>
          </p:cNvPr>
          <p:cNvCxnSpPr/>
          <p:nvPr/>
        </p:nvCxnSpPr>
        <p:spPr>
          <a:xfrm flipH="1">
            <a:off x="4734560" y="1899920"/>
            <a:ext cx="1544320" cy="8310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B7AB25B8-5B7A-3382-7FEC-2010FD18BC5C}"/>
              </a:ext>
            </a:extLst>
          </p:cNvPr>
          <p:cNvSpPr/>
          <p:nvPr/>
        </p:nvSpPr>
        <p:spPr>
          <a:xfrm>
            <a:off x="436880" y="2616753"/>
            <a:ext cx="254000" cy="23820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E66B9D80-DEA5-71D9-48BA-584CDE8BE3C8}"/>
              </a:ext>
            </a:extLst>
          </p:cNvPr>
          <p:cNvSpPr/>
          <p:nvPr/>
        </p:nvSpPr>
        <p:spPr>
          <a:xfrm>
            <a:off x="655118" y="2627378"/>
            <a:ext cx="254000" cy="23820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B2E571D4-865C-AC0A-397C-902BE6730881}"/>
              </a:ext>
            </a:extLst>
          </p:cNvPr>
          <p:cNvSpPr/>
          <p:nvPr/>
        </p:nvSpPr>
        <p:spPr>
          <a:xfrm>
            <a:off x="213361" y="2616753"/>
            <a:ext cx="254000" cy="23820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482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E5AA48C-FECE-412A-8AA9-A54D7BCBE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66" t="33778" r="2437" b="22730"/>
          <a:stretch/>
        </p:blipFill>
        <p:spPr>
          <a:xfrm>
            <a:off x="1630678" y="650366"/>
            <a:ext cx="6954522" cy="34034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83CA47-5FEB-E8A7-F886-0B9E437433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911" t="39407" r="2511" b="22371"/>
          <a:stretch/>
        </p:blipFill>
        <p:spPr>
          <a:xfrm>
            <a:off x="1554480" y="4236720"/>
            <a:ext cx="5638800" cy="262128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1ADB2F-70C2-137D-B0F9-3FD605D2B8CA}"/>
              </a:ext>
            </a:extLst>
          </p:cNvPr>
          <p:cNvCxnSpPr/>
          <p:nvPr/>
        </p:nvCxnSpPr>
        <p:spPr>
          <a:xfrm>
            <a:off x="254000" y="1991360"/>
            <a:ext cx="130048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411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021978"/>
            <a:ext cx="12192001" cy="8882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2" y="105171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109" y="628391"/>
            <a:ext cx="121168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109" y="1124582"/>
            <a:ext cx="121920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union is a special data type available in C that allows to store different data types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same memory location. </a:t>
            </a:r>
          </a:p>
          <a:p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define a union with many members, but only one member can contain a value at any given time.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Unions provide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efficient way of using the same memory location for multiple-purpose.</a:t>
            </a:r>
          </a:p>
        </p:txBody>
      </p:sp>
    </p:spTree>
    <p:extLst>
      <p:ext uri="{BB962C8B-B14F-4D97-AF65-F5344CB8AC3E}">
        <p14:creationId xmlns:p14="http://schemas.microsoft.com/office/powerpoint/2010/main" val="2026572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021978"/>
            <a:ext cx="12192001" cy="8882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2" y="105171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109" y="628391"/>
            <a:ext cx="121168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109" y="1124582"/>
            <a:ext cx="55680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 [union tag]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member definition;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member definition;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...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member definition;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[one or more union variables];</a:t>
            </a:r>
          </a:p>
        </p:txBody>
      </p:sp>
    </p:spTree>
    <p:extLst>
      <p:ext uri="{BB962C8B-B14F-4D97-AF65-F5344CB8AC3E}">
        <p14:creationId xmlns:p14="http://schemas.microsoft.com/office/powerpoint/2010/main" val="3467510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021978"/>
            <a:ext cx="12192001" cy="8882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2" y="105171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109" y="628391"/>
            <a:ext cx="121168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109" y="1124582"/>
            <a:ext cx="55680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 [union tag]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member definition;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member definition;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...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member definition;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[one or more union variables];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88675" y="1178913"/>
            <a:ext cx="55680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 Data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float f;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char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[20];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data; </a:t>
            </a:r>
          </a:p>
        </p:txBody>
      </p:sp>
    </p:spTree>
    <p:extLst>
      <p:ext uri="{BB962C8B-B14F-4D97-AF65-F5344CB8AC3E}">
        <p14:creationId xmlns:p14="http://schemas.microsoft.com/office/powerpoint/2010/main" val="1406603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021978"/>
            <a:ext cx="12192001" cy="8882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109" y="105171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109" y="628391"/>
            <a:ext cx="121168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8600" y="-108391"/>
            <a:ext cx="26680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 Data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float f;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char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[20];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data;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221" y="2104920"/>
            <a:ext cx="118915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a variable of </a:t>
            </a:r>
            <a:r>
              <a:rPr 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Data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store an integer, a floating-point number, or a string of characters. It means a single variable, i.e., same memory location, can be used to store multiple types of data. You can use any built-in or user defined data types inside a union based on your requirement.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memory occupied by a union will be large enough to hold the largest member of the union. For example, in the above example, </a:t>
            </a:r>
            <a:r>
              <a:rPr 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 will occupy 20 bytes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memory space because this is the maximum space which can be occupied by a character string.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96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021978"/>
            <a:ext cx="12192001" cy="8882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2" y="105171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511" y="705335"/>
            <a:ext cx="75448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 </a:t>
            </a:r>
          </a:p>
          <a:p>
            <a:r>
              <a:rPr lang="en-US" dirty="0"/>
              <a:t>union </a:t>
            </a:r>
            <a:r>
              <a:rPr lang="en-US" dirty="0">
                <a:solidFill>
                  <a:srgbClr val="0000CC"/>
                </a:solidFill>
              </a:rPr>
              <a:t>Data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float f;</a:t>
            </a:r>
          </a:p>
          <a:p>
            <a:r>
              <a:rPr lang="en-US" dirty="0"/>
              <a:t>   char </a:t>
            </a:r>
            <a:r>
              <a:rPr lang="en-US" dirty="0" err="1"/>
              <a:t>str</a:t>
            </a:r>
            <a:r>
              <a:rPr lang="en-US" dirty="0"/>
              <a:t>[20];</a:t>
            </a:r>
          </a:p>
          <a:p>
            <a:r>
              <a:rPr lang="en-US" dirty="0"/>
              <a:t>}; </a:t>
            </a:r>
          </a:p>
          <a:p>
            <a:r>
              <a:rPr lang="en-US" dirty="0" err="1"/>
              <a:t>int</a:t>
            </a:r>
            <a:r>
              <a:rPr lang="en-US" dirty="0"/>
              <a:t> main( 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union Data </a:t>
            </a:r>
            <a:r>
              <a:rPr lang="en-US" dirty="0" err="1">
                <a:solidFill>
                  <a:srgbClr val="FF0000"/>
                </a:solidFill>
              </a:rPr>
              <a:t>data</a:t>
            </a:r>
            <a:r>
              <a:rPr lang="en-US" dirty="0"/>
              <a:t>;        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data.i</a:t>
            </a:r>
            <a:r>
              <a:rPr lang="en-US" dirty="0"/>
              <a:t> = 10;</a:t>
            </a:r>
          </a:p>
          <a:p>
            <a:r>
              <a:rPr lang="en-US" dirty="0"/>
              <a:t>   </a:t>
            </a:r>
            <a:r>
              <a:rPr lang="en-US" dirty="0" err="1"/>
              <a:t>data.f</a:t>
            </a:r>
            <a:r>
              <a:rPr lang="en-US" dirty="0"/>
              <a:t> = 220.5;</a:t>
            </a:r>
          </a:p>
          <a:p>
            <a:r>
              <a:rPr lang="en-US" dirty="0"/>
              <a:t>   </a:t>
            </a:r>
            <a:r>
              <a:rPr lang="en-US" dirty="0" err="1"/>
              <a:t>strcpy</a:t>
            </a:r>
            <a:r>
              <a:rPr lang="en-US" dirty="0"/>
              <a:t>( </a:t>
            </a:r>
            <a:r>
              <a:rPr lang="en-US" dirty="0" err="1"/>
              <a:t>data.str</a:t>
            </a:r>
            <a:r>
              <a:rPr lang="en-US" dirty="0"/>
              <a:t>, "C Programming");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 "</a:t>
            </a:r>
            <a:r>
              <a:rPr lang="en-US" dirty="0" err="1"/>
              <a:t>data.i</a:t>
            </a:r>
            <a:r>
              <a:rPr lang="en-US" dirty="0"/>
              <a:t> : %d\n", </a:t>
            </a:r>
            <a:r>
              <a:rPr lang="en-US" dirty="0" err="1"/>
              <a:t>data.i</a:t>
            </a:r>
            <a:r>
              <a:rPr lang="en-US" dirty="0"/>
              <a:t>);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 "</a:t>
            </a:r>
            <a:r>
              <a:rPr lang="en-US" dirty="0" err="1"/>
              <a:t>data.f</a:t>
            </a:r>
            <a:r>
              <a:rPr lang="en-US" dirty="0"/>
              <a:t> : %f\n", </a:t>
            </a:r>
            <a:r>
              <a:rPr lang="en-US" dirty="0" err="1"/>
              <a:t>data.f</a:t>
            </a:r>
            <a:r>
              <a:rPr lang="en-US" dirty="0"/>
              <a:t>);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 "</a:t>
            </a:r>
            <a:r>
              <a:rPr lang="en-US" dirty="0" err="1"/>
              <a:t>data.str</a:t>
            </a:r>
            <a:r>
              <a:rPr lang="en-US" dirty="0"/>
              <a:t> : %s\n", </a:t>
            </a:r>
            <a:r>
              <a:rPr lang="en-US" dirty="0" err="1"/>
              <a:t>data.str</a:t>
            </a:r>
            <a:r>
              <a:rPr lang="en-US" dirty="0"/>
              <a:t>);</a:t>
            </a:r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4560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021978"/>
            <a:ext cx="12192001" cy="8882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2" y="105171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511" y="628391"/>
            <a:ext cx="75448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 </a:t>
            </a:r>
          </a:p>
          <a:p>
            <a:r>
              <a:rPr lang="en-US" dirty="0"/>
              <a:t>union </a:t>
            </a:r>
            <a:r>
              <a:rPr lang="en-US" dirty="0">
                <a:solidFill>
                  <a:srgbClr val="0000CC"/>
                </a:solidFill>
              </a:rPr>
              <a:t>Data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float f;</a:t>
            </a:r>
          </a:p>
          <a:p>
            <a:r>
              <a:rPr lang="en-US" dirty="0"/>
              <a:t>   char </a:t>
            </a:r>
            <a:r>
              <a:rPr lang="en-US" dirty="0" err="1"/>
              <a:t>str</a:t>
            </a:r>
            <a:r>
              <a:rPr lang="en-US" dirty="0"/>
              <a:t>[20];</a:t>
            </a:r>
          </a:p>
          <a:p>
            <a:r>
              <a:rPr lang="en-US" dirty="0"/>
              <a:t>}; </a:t>
            </a:r>
          </a:p>
          <a:p>
            <a:r>
              <a:rPr lang="en-US" dirty="0" err="1"/>
              <a:t>int</a:t>
            </a:r>
            <a:r>
              <a:rPr lang="en-US" dirty="0"/>
              <a:t> main( 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union Data </a:t>
            </a:r>
            <a:r>
              <a:rPr lang="en-US" dirty="0" err="1">
                <a:solidFill>
                  <a:srgbClr val="FF0000"/>
                </a:solidFill>
              </a:rPr>
              <a:t>data</a:t>
            </a:r>
            <a:r>
              <a:rPr lang="en-US" dirty="0"/>
              <a:t>;        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data.i</a:t>
            </a:r>
            <a:r>
              <a:rPr lang="en-US" dirty="0"/>
              <a:t> = 10;</a:t>
            </a:r>
          </a:p>
          <a:p>
            <a:r>
              <a:rPr lang="en-US" dirty="0"/>
              <a:t>   </a:t>
            </a:r>
            <a:r>
              <a:rPr lang="en-US" dirty="0" err="1"/>
              <a:t>data.f</a:t>
            </a:r>
            <a:r>
              <a:rPr lang="en-US" dirty="0"/>
              <a:t> = 220.5;</a:t>
            </a:r>
          </a:p>
          <a:p>
            <a:r>
              <a:rPr lang="en-US" dirty="0"/>
              <a:t>   </a:t>
            </a:r>
            <a:r>
              <a:rPr lang="en-US" dirty="0" err="1"/>
              <a:t>strcpy</a:t>
            </a:r>
            <a:r>
              <a:rPr lang="en-US" dirty="0"/>
              <a:t>( </a:t>
            </a:r>
            <a:r>
              <a:rPr lang="en-US" dirty="0" err="1"/>
              <a:t>data.str</a:t>
            </a:r>
            <a:r>
              <a:rPr lang="en-US" dirty="0"/>
              <a:t>, "C Programming");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 "</a:t>
            </a:r>
            <a:r>
              <a:rPr lang="en-US" dirty="0" err="1"/>
              <a:t>data.i</a:t>
            </a:r>
            <a:r>
              <a:rPr lang="en-US" dirty="0"/>
              <a:t> : %d\n", </a:t>
            </a:r>
            <a:r>
              <a:rPr lang="en-US" dirty="0" err="1"/>
              <a:t>data.i</a:t>
            </a:r>
            <a:r>
              <a:rPr lang="en-US" dirty="0"/>
              <a:t>);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 "</a:t>
            </a:r>
            <a:r>
              <a:rPr lang="en-US" dirty="0" err="1"/>
              <a:t>data.f</a:t>
            </a:r>
            <a:r>
              <a:rPr lang="en-US" dirty="0"/>
              <a:t> : %f\n", </a:t>
            </a:r>
            <a:r>
              <a:rPr lang="en-US" dirty="0" err="1"/>
              <a:t>data.f</a:t>
            </a:r>
            <a:r>
              <a:rPr lang="en-US" dirty="0"/>
              <a:t>);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 "</a:t>
            </a:r>
            <a:r>
              <a:rPr lang="en-US" dirty="0" err="1"/>
              <a:t>data.str</a:t>
            </a:r>
            <a:r>
              <a:rPr lang="en-US" dirty="0"/>
              <a:t> : %s\n", </a:t>
            </a:r>
            <a:r>
              <a:rPr lang="en-US" dirty="0" err="1"/>
              <a:t>data.str</a:t>
            </a:r>
            <a:r>
              <a:rPr lang="en-US" dirty="0"/>
              <a:t>);</a:t>
            </a:r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6879" y="751840"/>
            <a:ext cx="77317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we can see that the values of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 members of union got corrupted 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value assigned to the variable has occupied the memory location 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reason that the value of str member is getting printed very well.</a:t>
            </a:r>
          </a:p>
        </p:txBody>
      </p:sp>
    </p:spTree>
    <p:extLst>
      <p:ext uri="{BB962C8B-B14F-4D97-AF65-F5344CB8AC3E}">
        <p14:creationId xmlns:p14="http://schemas.microsoft.com/office/powerpoint/2010/main" val="114921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021978"/>
            <a:ext cx="12192001" cy="8882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209006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 And Unions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427" y="908596"/>
            <a:ext cx="120831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Introduction, Declaring and defining Structure,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Initialization,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and Displaying Structure Members,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of Structures,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Unions,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Vs Unions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62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021978"/>
            <a:ext cx="12192001" cy="8882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2" y="105171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945" y="645565"/>
            <a:ext cx="754488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union Data {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float f;</a:t>
            </a:r>
          </a:p>
          <a:p>
            <a:r>
              <a:rPr lang="en-US" dirty="0"/>
              <a:t>   char </a:t>
            </a:r>
            <a:r>
              <a:rPr lang="en-US" dirty="0" err="1"/>
              <a:t>str</a:t>
            </a:r>
            <a:r>
              <a:rPr lang="en-US" dirty="0"/>
              <a:t>[20];</a:t>
            </a:r>
          </a:p>
          <a:p>
            <a:r>
              <a:rPr lang="en-US" dirty="0"/>
              <a:t>}; </a:t>
            </a:r>
          </a:p>
          <a:p>
            <a:r>
              <a:rPr lang="en-US" dirty="0" err="1"/>
              <a:t>int</a:t>
            </a:r>
            <a:r>
              <a:rPr lang="en-US" dirty="0"/>
              <a:t> main( ) {</a:t>
            </a:r>
          </a:p>
          <a:p>
            <a:endParaRPr lang="en-US" dirty="0"/>
          </a:p>
          <a:p>
            <a:r>
              <a:rPr lang="en-US" dirty="0"/>
              <a:t>   union Data </a:t>
            </a:r>
            <a:r>
              <a:rPr lang="en-US" dirty="0" err="1"/>
              <a:t>data</a:t>
            </a:r>
            <a:r>
              <a:rPr lang="en-US" dirty="0"/>
              <a:t>;        </a:t>
            </a:r>
          </a:p>
          <a:p>
            <a:r>
              <a:rPr lang="en-US" dirty="0"/>
              <a:t>   </a:t>
            </a:r>
            <a:r>
              <a:rPr lang="en-US" dirty="0" err="1"/>
              <a:t>data.i</a:t>
            </a:r>
            <a:r>
              <a:rPr lang="en-US" dirty="0"/>
              <a:t> = 10;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 "</a:t>
            </a:r>
            <a:r>
              <a:rPr lang="en-US" dirty="0" err="1"/>
              <a:t>data.i</a:t>
            </a:r>
            <a:r>
              <a:rPr lang="en-US" dirty="0"/>
              <a:t> : %d\n", </a:t>
            </a:r>
            <a:r>
              <a:rPr lang="en-US" dirty="0" err="1"/>
              <a:t>data.i</a:t>
            </a:r>
            <a:r>
              <a:rPr lang="en-US" dirty="0"/>
              <a:t>);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</a:t>
            </a:r>
            <a:r>
              <a:rPr lang="en-US" dirty="0" err="1"/>
              <a:t>data.f</a:t>
            </a:r>
            <a:r>
              <a:rPr lang="en-US" dirty="0"/>
              <a:t> = 220.5;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 "</a:t>
            </a:r>
            <a:r>
              <a:rPr lang="en-US" dirty="0" err="1"/>
              <a:t>data.f</a:t>
            </a:r>
            <a:r>
              <a:rPr lang="en-US" dirty="0"/>
              <a:t> : %f\n", </a:t>
            </a:r>
            <a:r>
              <a:rPr lang="en-US" dirty="0" err="1"/>
              <a:t>data.f</a:t>
            </a:r>
            <a:r>
              <a:rPr lang="en-US" dirty="0"/>
              <a:t>);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</a:t>
            </a:r>
            <a:r>
              <a:rPr lang="en-US" dirty="0" err="1"/>
              <a:t>strcpy</a:t>
            </a:r>
            <a:r>
              <a:rPr lang="en-US" dirty="0"/>
              <a:t>( </a:t>
            </a:r>
            <a:r>
              <a:rPr lang="en-US" dirty="0" err="1"/>
              <a:t>data.str</a:t>
            </a:r>
            <a:r>
              <a:rPr lang="en-US" dirty="0"/>
              <a:t>, "C Programming");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 "</a:t>
            </a:r>
            <a:r>
              <a:rPr lang="en-US" dirty="0" err="1"/>
              <a:t>data.str</a:t>
            </a:r>
            <a:r>
              <a:rPr lang="en-US" dirty="0"/>
              <a:t> : %s\n", </a:t>
            </a:r>
            <a:r>
              <a:rPr lang="en-US" dirty="0" err="1"/>
              <a:t>data.str</a:t>
            </a:r>
            <a:r>
              <a:rPr lang="en-US" dirty="0"/>
              <a:t>);</a:t>
            </a:r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7109" y="965200"/>
            <a:ext cx="75448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all the members are getting printed very well 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member is being used at a time.</a:t>
            </a:r>
          </a:p>
          <a:p>
            <a:pPr algn="just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027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F37499-5EC3-1084-4F71-41CB930F94C7}"/>
              </a:ext>
            </a:extLst>
          </p:cNvPr>
          <p:cNvSpPr txBox="1"/>
          <p:nvPr/>
        </p:nvSpPr>
        <p:spPr>
          <a:xfrm>
            <a:off x="751840" y="332155"/>
            <a:ext cx="105664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Union</a:t>
            </a:r>
            <a:r>
              <a:rPr lang="en-US" sz="2400" dirty="0"/>
              <a:t> :    Unions can also be a member of a structure. The following is an example showing such a structure.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454A7-26F6-3AD1-5EAC-3B31A1E877B3}"/>
              </a:ext>
            </a:extLst>
          </p:cNvPr>
          <p:cNvSpPr txBox="1"/>
          <p:nvPr/>
        </p:nvSpPr>
        <p:spPr>
          <a:xfrm>
            <a:off x="751840" y="1488222"/>
            <a:ext cx="10566400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struct conditions </a:t>
            </a:r>
          </a:p>
          <a:p>
            <a:r>
              <a:rPr lang="en-US" sz="2400" dirty="0"/>
              <a:t> {</a:t>
            </a:r>
          </a:p>
          <a:p>
            <a:r>
              <a:rPr lang="en-US" sz="2400" dirty="0"/>
              <a:t> float temp;</a:t>
            </a:r>
          </a:p>
          <a:p>
            <a:r>
              <a:rPr lang="en-US" sz="2400" dirty="0"/>
              <a:t> union </a:t>
            </a:r>
            <a:r>
              <a:rPr lang="en-US" sz="2400" dirty="0" err="1"/>
              <a:t>feels_like</a:t>
            </a:r>
            <a:endParaRPr lang="en-US" sz="2400" dirty="0"/>
          </a:p>
          <a:p>
            <a:r>
              <a:rPr lang="en-US" sz="2400" dirty="0"/>
              <a:t> {</a:t>
            </a:r>
          </a:p>
          <a:p>
            <a:r>
              <a:rPr lang="en-US" sz="2400" dirty="0"/>
              <a:t> float </a:t>
            </a:r>
            <a:r>
              <a:rPr lang="en-US" sz="2400" dirty="0" err="1"/>
              <a:t>wind_chill</a:t>
            </a:r>
            <a:r>
              <a:rPr lang="en-US" sz="2400" dirty="0"/>
              <a:t>;</a:t>
            </a:r>
          </a:p>
          <a:p>
            <a:r>
              <a:rPr lang="en-US" sz="2400" dirty="0"/>
              <a:t> float </a:t>
            </a:r>
            <a:r>
              <a:rPr lang="en-US" sz="2400" dirty="0" err="1"/>
              <a:t>heat_index</a:t>
            </a:r>
            <a:r>
              <a:rPr lang="en-US" sz="2400" dirty="0"/>
              <a:t>;</a:t>
            </a:r>
          </a:p>
          <a:p>
            <a:r>
              <a:rPr lang="en-US" sz="2400" dirty="0"/>
              <a:t> }</a:t>
            </a:r>
          </a:p>
          <a:p>
            <a:r>
              <a:rPr lang="en-US" sz="2400" dirty="0"/>
              <a:t> } today;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sz="2000" dirty="0"/>
              <a:t>As is known, </a:t>
            </a:r>
            <a:r>
              <a:rPr lang="en-US" sz="2000" dirty="0" err="1"/>
              <a:t>wind_chill</a:t>
            </a:r>
            <a:r>
              <a:rPr lang="en-US" sz="2000" dirty="0"/>
              <a:t> is only calculated when it is ‘cold’ and </a:t>
            </a:r>
            <a:r>
              <a:rPr lang="en-US" sz="2000" dirty="0" err="1"/>
              <a:t>heat_index</a:t>
            </a:r>
            <a:r>
              <a:rPr lang="en-US" sz="2000" dirty="0"/>
              <a:t> when it is ‘hot’. There is no need for both at the same time. </a:t>
            </a:r>
          </a:p>
          <a:p>
            <a:r>
              <a:rPr lang="en-US" sz="2000" dirty="0"/>
              <a:t>So when the today is specified, </a:t>
            </a:r>
            <a:r>
              <a:rPr lang="en-US" sz="2000" dirty="0" err="1"/>
              <a:t>feels_like</a:t>
            </a:r>
            <a:r>
              <a:rPr lang="en-US" sz="2000" dirty="0"/>
              <a:t> has only one value, either a float for </a:t>
            </a:r>
            <a:r>
              <a:rPr lang="en-US" sz="2000" dirty="0" err="1"/>
              <a:t>wind_chill</a:t>
            </a:r>
            <a:r>
              <a:rPr lang="en-US" sz="2000" dirty="0"/>
              <a:t> or a float for </a:t>
            </a:r>
            <a:r>
              <a:rPr lang="en-US" sz="2000" dirty="0" err="1"/>
              <a:t>heat_index</a:t>
            </a:r>
            <a:r>
              <a:rPr lang="en-US" sz="2000" dirty="0"/>
              <a:t>. </a:t>
            </a:r>
          </a:p>
          <a:p>
            <a:r>
              <a:rPr lang="en-US" sz="2000" dirty="0"/>
              <a:t> Within a union, data types can be of any kind; in fact, it may even be of struct type.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08749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5B40A6-CAA9-3613-4BD5-BFA0E258339A}"/>
              </a:ext>
            </a:extLst>
          </p:cNvPr>
          <p:cNvSpPr txBox="1"/>
          <p:nvPr/>
        </p:nvSpPr>
        <p:spPr>
          <a:xfrm>
            <a:off x="995680" y="355600"/>
            <a:ext cx="923544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#include 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</a:p>
          <a:p>
            <a:r>
              <a:rPr lang="en-IN" sz="2000" dirty="0"/>
              <a:t>#include &lt;</a:t>
            </a:r>
            <a:r>
              <a:rPr lang="en-IN" sz="2000" dirty="0" err="1"/>
              <a:t>stdlib.h</a:t>
            </a:r>
            <a:r>
              <a:rPr lang="en-IN" sz="2000" dirty="0"/>
              <a:t>&gt;</a:t>
            </a:r>
          </a:p>
          <a:p>
            <a:r>
              <a:rPr lang="en-IN" sz="2000" dirty="0"/>
              <a:t>#include &lt;</a:t>
            </a:r>
            <a:r>
              <a:rPr lang="en-IN" sz="2000" dirty="0" err="1"/>
              <a:t>string.h</a:t>
            </a:r>
            <a:r>
              <a:rPr lang="en-IN" sz="2000" dirty="0"/>
              <a:t>&gt;</a:t>
            </a:r>
          </a:p>
          <a:p>
            <a:r>
              <a:rPr lang="en-IN" sz="2000" dirty="0"/>
              <a:t>struct S</a:t>
            </a:r>
          </a:p>
          <a:p>
            <a:r>
              <a:rPr lang="en-IN" sz="2000" dirty="0"/>
              <a:t>{</a:t>
            </a:r>
          </a:p>
          <a:p>
            <a:r>
              <a:rPr lang="en-IN" sz="2000" dirty="0"/>
              <a:t> int </a:t>
            </a:r>
            <a:r>
              <a:rPr lang="en-IN" sz="2000" dirty="0" err="1"/>
              <a:t>i</a:t>
            </a:r>
            <a:r>
              <a:rPr lang="en-IN" sz="2000" dirty="0"/>
              <a:t>;</a:t>
            </a:r>
          </a:p>
          <a:p>
            <a:r>
              <a:rPr lang="en-IN" sz="2000" dirty="0"/>
              <a:t> char </a:t>
            </a:r>
            <a:r>
              <a:rPr lang="en-IN" sz="2000" dirty="0" err="1"/>
              <a:t>ch</a:t>
            </a:r>
            <a:r>
              <a:rPr lang="en-IN" sz="2000" dirty="0"/>
              <a:t>;</a:t>
            </a:r>
          </a:p>
          <a:p>
            <a:r>
              <a:rPr lang="en-IN" sz="2000" dirty="0"/>
              <a:t> double d;</a:t>
            </a:r>
          </a:p>
          <a:p>
            <a:r>
              <a:rPr lang="en-IN" sz="2000" dirty="0"/>
              <a:t>};</a:t>
            </a:r>
          </a:p>
          <a:p>
            <a:r>
              <a:rPr lang="en-IN" sz="2000" dirty="0"/>
              <a:t>union U</a:t>
            </a:r>
          </a:p>
          <a:p>
            <a:r>
              <a:rPr lang="en-IN" sz="2000" dirty="0"/>
              <a:t>{</a:t>
            </a:r>
          </a:p>
          <a:p>
            <a:r>
              <a:rPr lang="en-IN" sz="2000" dirty="0"/>
              <a:t> int </a:t>
            </a:r>
            <a:r>
              <a:rPr lang="en-IN" sz="2000" dirty="0" err="1"/>
              <a:t>i</a:t>
            </a:r>
            <a:r>
              <a:rPr lang="en-IN" sz="2000" dirty="0"/>
              <a:t>;</a:t>
            </a:r>
          </a:p>
          <a:p>
            <a:r>
              <a:rPr lang="en-IN" sz="2000" dirty="0"/>
              <a:t> char </a:t>
            </a:r>
            <a:r>
              <a:rPr lang="en-IN" sz="2000" dirty="0" err="1"/>
              <a:t>ch</a:t>
            </a:r>
            <a:r>
              <a:rPr lang="en-IN" sz="2000" dirty="0"/>
              <a:t>;</a:t>
            </a:r>
          </a:p>
          <a:p>
            <a:r>
              <a:rPr lang="en-IN" sz="2000" dirty="0"/>
              <a:t> double d;</a:t>
            </a:r>
          </a:p>
          <a:p>
            <a:r>
              <a:rPr lang="en-IN" sz="2000" dirty="0"/>
              <a:t>}</a:t>
            </a:r>
          </a:p>
          <a:p>
            <a:r>
              <a:rPr lang="en-US" sz="2000" dirty="0"/>
              <a:t>int main()</a:t>
            </a:r>
          </a:p>
          <a:p>
            <a:r>
              <a:rPr lang="en-US" sz="2000" dirty="0"/>
              <a:t> {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printf</a:t>
            </a:r>
            <a:r>
              <a:rPr lang="en-US" sz="2000" dirty="0"/>
              <a:t>(“\n Size of the structure is %d”, </a:t>
            </a:r>
            <a:r>
              <a:rPr lang="en-US" sz="2000" dirty="0" err="1"/>
              <a:t>sizeof</a:t>
            </a:r>
            <a:r>
              <a:rPr lang="en-US" sz="2000" dirty="0"/>
              <a:t> (struct S));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printf</a:t>
            </a:r>
            <a:r>
              <a:rPr lang="en-US" sz="2000" dirty="0"/>
              <a:t>(“\n Size of the union is %d”, </a:t>
            </a:r>
            <a:r>
              <a:rPr lang="en-US" sz="2000" dirty="0" err="1"/>
              <a:t>sizeof</a:t>
            </a:r>
            <a:r>
              <a:rPr lang="en-US" sz="2000" dirty="0"/>
              <a:t>(union U));</a:t>
            </a:r>
          </a:p>
          <a:p>
            <a:r>
              <a:rPr lang="en-US" sz="2000" dirty="0"/>
              <a:t>return 0; </a:t>
            </a:r>
          </a:p>
          <a:p>
            <a:r>
              <a:rPr lang="en-US" sz="2000" dirty="0"/>
              <a:t>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70965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D0598D-B3F1-221C-85ED-ABBF6C6BF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61" y="0"/>
            <a:ext cx="78386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62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021978"/>
            <a:ext cx="12192001" cy="8882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2" y="105171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 And Unions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4961" y="182115"/>
            <a:ext cx="397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 Vs Unions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7753"/>
            <a:ext cx="11991703" cy="521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35DF69-4931-C072-6CFA-4C6E8190AF15}"/>
              </a:ext>
            </a:extLst>
          </p:cNvPr>
          <p:cNvSpPr txBox="1"/>
          <p:nvPr/>
        </p:nvSpPr>
        <p:spPr>
          <a:xfrm>
            <a:off x="1737360" y="12558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ENUMERATION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7AE24E-08F1-4A86-33B5-33C014995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021978"/>
            <a:ext cx="12192001" cy="8882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2714CD-1527-7F95-FE77-B59DBBB4369C}"/>
              </a:ext>
            </a:extLst>
          </p:cNvPr>
          <p:cNvSpPr txBox="1"/>
          <p:nvPr/>
        </p:nvSpPr>
        <p:spPr>
          <a:xfrm>
            <a:off x="457200" y="697443"/>
            <a:ext cx="101092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Enumeration data types are data items whose values may be any member of a symbolically declared set of values. The symbolically declared members are integer constants. </a:t>
            </a:r>
          </a:p>
          <a:p>
            <a:r>
              <a:rPr lang="en-US" sz="2400" dirty="0"/>
              <a:t>The keyword </a:t>
            </a:r>
            <a:r>
              <a:rPr lang="en-US" sz="2400" b="1" dirty="0" err="1"/>
              <a:t>enum</a:t>
            </a:r>
            <a:r>
              <a:rPr lang="en-US" sz="2400" dirty="0"/>
              <a:t> is used to declare an enumeration type. The general construct used to declare an enumeration type is </a:t>
            </a:r>
          </a:p>
          <a:p>
            <a:endParaRPr lang="en-US" sz="2400" dirty="0"/>
          </a:p>
          <a:p>
            <a:r>
              <a:rPr lang="en-US" sz="2800" b="1" dirty="0" err="1"/>
              <a:t>enum</a:t>
            </a:r>
            <a:r>
              <a:rPr lang="en-US" sz="2800" b="1" dirty="0"/>
              <a:t> </a:t>
            </a:r>
            <a:r>
              <a:rPr lang="en-US" sz="2800" b="1" dirty="0" err="1"/>
              <a:t>tag_name</a:t>
            </a:r>
            <a:r>
              <a:rPr lang="en-US" sz="2800" b="1" dirty="0"/>
              <a:t>{member1, member2,…, </a:t>
            </a:r>
            <a:r>
              <a:rPr lang="en-US" sz="2800" b="1" dirty="0" err="1"/>
              <a:t>memberN</a:t>
            </a:r>
            <a:r>
              <a:rPr lang="en-US" sz="2800" b="1" dirty="0"/>
              <a:t>} variable1,...,</a:t>
            </a:r>
            <a:r>
              <a:rPr lang="en-US" sz="2800" b="1" dirty="0" err="1"/>
              <a:t>variableX</a:t>
            </a:r>
            <a:r>
              <a:rPr lang="en-US" sz="2800" b="1" dirty="0"/>
              <a:t>;</a:t>
            </a:r>
          </a:p>
          <a:p>
            <a:endParaRPr lang="en-US" sz="2800" b="1" dirty="0"/>
          </a:p>
          <a:p>
            <a:r>
              <a:rPr lang="en-US" sz="2800" dirty="0"/>
              <a:t>The </a:t>
            </a:r>
            <a:r>
              <a:rPr lang="en-US" sz="2800" dirty="0" err="1"/>
              <a:t>enum</a:t>
            </a:r>
            <a:r>
              <a:rPr lang="en-US" sz="2800" dirty="0"/>
              <a:t> </a:t>
            </a:r>
            <a:r>
              <a:rPr lang="en-US" sz="2800" dirty="0" err="1"/>
              <a:t>tag_name</a:t>
            </a:r>
            <a:r>
              <a:rPr lang="en-US" sz="2800" dirty="0"/>
              <a:t> specifies the user-defined type. The members are integer constants. By default, the first member, that is, member1, is given the value 0. The second member, member2, is given the value 1.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757000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FD1DE4-A834-23A6-7C5D-F952B2C2F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021978"/>
            <a:ext cx="12192001" cy="8882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C327D8-2D47-6600-E853-AC0CDA341623}"/>
              </a:ext>
            </a:extLst>
          </p:cNvPr>
          <p:cNvSpPr txBox="1"/>
          <p:nvPr/>
        </p:nvSpPr>
        <p:spPr>
          <a:xfrm>
            <a:off x="325120" y="254397"/>
            <a:ext cx="5638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general form of the construct for declaring variables of </a:t>
            </a:r>
            <a:r>
              <a:rPr lang="en-US" sz="2400" dirty="0" err="1"/>
              <a:t>enum</a:t>
            </a:r>
            <a:r>
              <a:rPr lang="en-US" sz="2400" dirty="0"/>
              <a:t> type separately is </a:t>
            </a:r>
          </a:p>
          <a:p>
            <a:r>
              <a:rPr lang="en-US" sz="2400" dirty="0"/>
              <a:t> </a:t>
            </a:r>
            <a:r>
              <a:rPr lang="en-US" sz="2400" b="1" dirty="0" err="1"/>
              <a:t>enum</a:t>
            </a:r>
            <a:r>
              <a:rPr lang="en-US" sz="2400" b="1" dirty="0"/>
              <a:t> </a:t>
            </a:r>
            <a:r>
              <a:rPr lang="en-US" sz="2400" b="1" dirty="0" err="1"/>
              <a:t>tag_name</a:t>
            </a:r>
            <a:r>
              <a:rPr lang="en-US" sz="2400" b="1" dirty="0"/>
              <a:t> variable1,...,</a:t>
            </a:r>
            <a:r>
              <a:rPr lang="en-US" sz="2400" b="1" dirty="0" err="1"/>
              <a:t>variableX</a:t>
            </a:r>
            <a:r>
              <a:rPr lang="en-US" sz="2400" b="1" dirty="0"/>
              <a:t>;</a:t>
            </a:r>
          </a:p>
          <a:p>
            <a:r>
              <a:rPr lang="en-US" sz="2400" dirty="0"/>
              <a:t> The variables can take on as values only the members in the member list. </a:t>
            </a:r>
          </a:p>
          <a:p>
            <a:r>
              <a:rPr lang="en-US" sz="2400" dirty="0"/>
              <a:t>Therefore,  variable1 = member2;</a:t>
            </a:r>
          </a:p>
          <a:p>
            <a:endParaRPr lang="en-US" sz="2400" dirty="0"/>
          </a:p>
          <a:p>
            <a:r>
              <a:rPr lang="en-US" sz="2400" dirty="0"/>
              <a:t>assigns the value represented by member2 to variable1. A typical declaration would be </a:t>
            </a:r>
          </a:p>
          <a:p>
            <a:r>
              <a:rPr lang="en-US" sz="2400" dirty="0"/>
              <a:t> </a:t>
            </a:r>
            <a:r>
              <a:rPr lang="en-US" sz="2400" b="1" dirty="0" err="1"/>
              <a:t>enum</a:t>
            </a:r>
            <a:r>
              <a:rPr lang="en-US" sz="2400" b="1" dirty="0"/>
              <a:t> days {Mon, Tues, Wed, Thurs, Fri, Sat, Sun};</a:t>
            </a:r>
            <a:endParaRPr lang="en-IN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5B424-B56E-D488-D6F6-CDCAADA6492C}"/>
              </a:ext>
            </a:extLst>
          </p:cNvPr>
          <p:cNvSpPr txBox="1"/>
          <p:nvPr/>
        </p:nvSpPr>
        <p:spPr>
          <a:xfrm>
            <a:off x="6096000" y="254397"/>
            <a:ext cx="6096000" cy="57554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sz="2000" dirty="0"/>
              <a:t>#include 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</a:p>
          <a:p>
            <a:r>
              <a:rPr lang="en-IN" sz="2000" dirty="0"/>
              <a:t> </a:t>
            </a:r>
            <a:r>
              <a:rPr lang="en-IN" sz="2000" dirty="0" err="1"/>
              <a:t>enum</a:t>
            </a:r>
            <a:r>
              <a:rPr lang="en-IN" sz="2000" dirty="0"/>
              <a:t> days{Mon, Tues, Wed, Thurs, Fri, Sat, Sun };</a:t>
            </a:r>
          </a:p>
          <a:p>
            <a:r>
              <a:rPr lang="en-IN" sz="2000" dirty="0"/>
              <a:t> int main()</a:t>
            </a:r>
          </a:p>
          <a:p>
            <a:r>
              <a:rPr lang="en-IN" sz="2000" dirty="0"/>
              <a:t> {</a:t>
            </a:r>
          </a:p>
          <a:p>
            <a:r>
              <a:rPr lang="en-IN" sz="2000" dirty="0"/>
              <a:t> </a:t>
            </a:r>
            <a:r>
              <a:rPr lang="en-IN" sz="2000" dirty="0" err="1"/>
              <a:t>enum</a:t>
            </a:r>
            <a:r>
              <a:rPr lang="en-IN" sz="2000" dirty="0"/>
              <a:t> days start, end;</a:t>
            </a:r>
          </a:p>
          <a:p>
            <a:r>
              <a:rPr lang="en-IN" sz="2000" dirty="0"/>
              <a:t> start= Tues;         /* means start=1 */</a:t>
            </a:r>
          </a:p>
          <a:p>
            <a:endParaRPr lang="en-IN" sz="2000" dirty="0"/>
          </a:p>
          <a:p>
            <a:r>
              <a:rPr lang="en-IN" sz="2000" dirty="0"/>
              <a:t> end= Sat;    /* means end=5 */</a:t>
            </a:r>
          </a:p>
          <a:p>
            <a:endParaRPr lang="en-IN" sz="2000" dirty="0"/>
          </a:p>
          <a:p>
            <a:r>
              <a:rPr lang="en-IN" sz="2000" dirty="0"/>
              <a:t> </a:t>
            </a:r>
            <a:r>
              <a:rPr lang="en-IN" sz="2000" dirty="0" err="1"/>
              <a:t>printf</a:t>
            </a:r>
            <a:r>
              <a:rPr lang="en-IN" sz="2000" dirty="0"/>
              <a:t>(“\n start = %d, end = %d”, </a:t>
            </a:r>
            <a:r>
              <a:rPr lang="en-IN" sz="2000" dirty="0" err="1"/>
              <a:t>start,end</a:t>
            </a:r>
            <a:r>
              <a:rPr lang="en-IN" sz="2000" dirty="0"/>
              <a:t>);</a:t>
            </a:r>
          </a:p>
          <a:p>
            <a:endParaRPr lang="en-IN" sz="2000" dirty="0"/>
          </a:p>
          <a:p>
            <a:r>
              <a:rPr lang="en-US" sz="2000" dirty="0"/>
              <a:t>start= 64; </a:t>
            </a:r>
          </a:p>
          <a:p>
            <a:endParaRPr lang="en-US" sz="2000" dirty="0"/>
          </a:p>
          <a:p>
            <a:r>
              <a:rPr lang="en-US" sz="2000" dirty="0" err="1"/>
              <a:t>printf</a:t>
            </a:r>
            <a:r>
              <a:rPr lang="en-US" sz="2000" dirty="0"/>
              <a:t>(“\n start now is equal to %d”, start); return 0; }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400" b="1" dirty="0"/>
              <a:t>Output: start = 1, end = 5 start now is equal to 64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068032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134D30-98E9-C1C7-42B4-B504B8D7002D}"/>
              </a:ext>
            </a:extLst>
          </p:cNvPr>
          <p:cNvSpPr txBox="1"/>
          <p:nvPr/>
        </p:nvSpPr>
        <p:spPr>
          <a:xfrm>
            <a:off x="558800" y="182880"/>
            <a:ext cx="111658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It is possible to associate numbers other than the sequence starting at zero with the names in the </a:t>
            </a:r>
            <a:r>
              <a:rPr lang="en-US" sz="2400" b="1" dirty="0" err="1"/>
              <a:t>enum</a:t>
            </a:r>
            <a:r>
              <a:rPr lang="en-US" sz="2400" dirty="0"/>
              <a:t> data type by including a specific initialization in the variable name list.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3114C0-C172-FB63-F0A2-5F8122FDFE0F}"/>
              </a:ext>
            </a:extLst>
          </p:cNvPr>
          <p:cNvSpPr txBox="1"/>
          <p:nvPr/>
        </p:nvSpPr>
        <p:spPr>
          <a:xfrm>
            <a:off x="1320800" y="1122903"/>
            <a:ext cx="8869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 err="1"/>
              <a:t>enum</a:t>
            </a:r>
            <a:r>
              <a:rPr lang="en-IN" sz="2400" b="1" dirty="0"/>
              <a:t> coins{ p1=1, p2, p5=5, p10=10, p20=20, p50=50 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F22187-766B-80A6-0389-5F1EEE9EBB26}"/>
              </a:ext>
            </a:extLst>
          </p:cNvPr>
          <p:cNvSpPr txBox="1"/>
          <p:nvPr/>
        </p:nvSpPr>
        <p:spPr>
          <a:xfrm>
            <a:off x="675640" y="1802000"/>
            <a:ext cx="108407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Here all the variables except p2 are initialized. Since p2 is next to p1, it will be assigned a value 2. 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084EF2-3ADF-A34D-1747-A80FA1438160}"/>
              </a:ext>
            </a:extLst>
          </p:cNvPr>
          <p:cNvSpPr txBox="1"/>
          <p:nvPr/>
        </p:nvSpPr>
        <p:spPr>
          <a:xfrm>
            <a:off x="675640" y="2704802"/>
            <a:ext cx="812800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Different Cases:</a:t>
            </a:r>
          </a:p>
          <a:p>
            <a:r>
              <a:rPr lang="en-IN" sz="2400" b="1" dirty="0" err="1"/>
              <a:t>enum</a:t>
            </a:r>
            <a:r>
              <a:rPr lang="en-IN" sz="2400" b="1" dirty="0"/>
              <a:t> fruit {mango=10, orange, apple=6, pear}</a:t>
            </a:r>
            <a:r>
              <a:rPr lang="en-IN" sz="2400" b="1" dirty="0" err="1"/>
              <a:t>fru</a:t>
            </a:r>
            <a:r>
              <a:rPr lang="en-IN" sz="2400" b="1" dirty="0"/>
              <a:t>;</a:t>
            </a:r>
          </a:p>
          <a:p>
            <a:endParaRPr lang="en-IN" sz="2400" b="1" dirty="0"/>
          </a:p>
          <a:p>
            <a:r>
              <a:rPr lang="en-IN" sz="2400" b="1" dirty="0" err="1"/>
              <a:t>enum</a:t>
            </a:r>
            <a:r>
              <a:rPr lang="en-IN" sz="2400" b="1" dirty="0"/>
              <a:t> veg{tomato=15, beans=15, onions=15} veget1,veget2;</a:t>
            </a:r>
          </a:p>
          <a:p>
            <a:endParaRPr lang="en-IN" sz="2400" b="1" dirty="0"/>
          </a:p>
          <a:p>
            <a:r>
              <a:rPr lang="en-US" sz="2400" b="1" dirty="0" err="1"/>
              <a:t>enum</a:t>
            </a:r>
            <a:r>
              <a:rPr lang="en-US" sz="2400" b="1" dirty="0"/>
              <a:t> {</a:t>
            </a:r>
            <a:r>
              <a:rPr lang="en-US" sz="2400" b="1" dirty="0" err="1"/>
              <a:t>teak,pine</a:t>
            </a:r>
            <a:r>
              <a:rPr lang="en-US" sz="2400" b="1" dirty="0"/>
              <a:t>}tree; </a:t>
            </a:r>
          </a:p>
          <a:p>
            <a:r>
              <a:rPr lang="en-US" sz="2400" dirty="0"/>
              <a:t>In this case, since no tag name has been </a:t>
            </a:r>
            <a:r>
              <a:rPr lang="en-US" sz="2400" dirty="0" err="1"/>
              <a:t>specifi</a:t>
            </a:r>
            <a:r>
              <a:rPr lang="en-US" sz="2400" dirty="0"/>
              <a:t> ed, no other variable of type </a:t>
            </a:r>
            <a:r>
              <a:rPr lang="en-US" sz="2400" dirty="0" err="1"/>
              <a:t>enum</a:t>
            </a:r>
            <a:r>
              <a:rPr lang="en-US" sz="2400" dirty="0"/>
              <a:t> {</a:t>
            </a:r>
            <a:r>
              <a:rPr lang="en-US" sz="2400" dirty="0" err="1"/>
              <a:t>teak,pine</a:t>
            </a:r>
            <a:r>
              <a:rPr lang="en-US" sz="2400" dirty="0"/>
              <a:t>} can be declared.</a:t>
            </a:r>
            <a:endParaRPr lang="en-IN" sz="2400" dirty="0"/>
          </a:p>
          <a:p>
            <a:endParaRPr lang="en-IN" sz="2400" dirty="0"/>
          </a:p>
          <a:p>
            <a:r>
              <a:rPr lang="en-IN" sz="2400" b="1" dirty="0" err="1"/>
              <a:t>enum</a:t>
            </a:r>
            <a:r>
              <a:rPr lang="en-IN" sz="2400" b="1" dirty="0"/>
              <a:t> veg{</a:t>
            </a:r>
            <a:r>
              <a:rPr lang="en-IN" sz="2400" b="1" dirty="0" err="1"/>
              <a:t>tomato,beans,onions</a:t>
            </a:r>
            <a:r>
              <a:rPr lang="en-IN" sz="2400" b="1" dirty="0"/>
              <a:t>}veg;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936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00DED8-E438-0BE8-6AE4-8617486FBFBE}"/>
              </a:ext>
            </a:extLst>
          </p:cNvPr>
          <p:cNvSpPr txBox="1"/>
          <p:nvPr/>
        </p:nvSpPr>
        <p:spPr>
          <a:xfrm>
            <a:off x="193040" y="132080"/>
            <a:ext cx="11216640" cy="5855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BITFIELDS</a:t>
            </a:r>
          </a:p>
          <a:p>
            <a:r>
              <a:rPr lang="en-US" sz="2400" dirty="0"/>
              <a:t>There are </a:t>
            </a:r>
            <a:r>
              <a:rPr lang="en-US" sz="2400" b="1" dirty="0"/>
              <a:t>two ways to manipulate bits in C</a:t>
            </a:r>
            <a:r>
              <a:rPr lang="en-US" sz="2400" dirty="0"/>
              <a:t>. One of the ways consists of using </a:t>
            </a:r>
            <a:r>
              <a:rPr lang="en-US" sz="2400" b="1" dirty="0"/>
              <a:t>bitwise operators</a:t>
            </a:r>
            <a:r>
              <a:rPr lang="en-US" sz="2400" dirty="0"/>
              <a:t>. The other way consists of using </a:t>
            </a:r>
            <a:r>
              <a:rPr lang="en-US" sz="2400" b="1" dirty="0"/>
              <a:t>bitfields</a:t>
            </a:r>
            <a:r>
              <a:rPr lang="en-US" sz="2400" dirty="0"/>
              <a:t> in which the </a:t>
            </a:r>
            <a:r>
              <a:rPr lang="en-US" sz="2400" b="1" dirty="0"/>
              <a:t>definition and the </a:t>
            </a:r>
          </a:p>
          <a:p>
            <a:r>
              <a:rPr lang="en-US" sz="2400" b="1" dirty="0"/>
              <a:t>access method are based on structure</a:t>
            </a:r>
            <a:r>
              <a:rPr lang="en-US" sz="2400" dirty="0"/>
              <a:t>. The general format for declaring bitfields using a structure is given as follows.</a:t>
            </a:r>
          </a:p>
          <a:p>
            <a:endParaRPr lang="en-US" sz="2400" dirty="0"/>
          </a:p>
          <a:p>
            <a:r>
              <a:rPr lang="en-US" sz="2400" dirty="0"/>
              <a:t>struct </a:t>
            </a:r>
            <a:r>
              <a:rPr lang="en-US" sz="2400" dirty="0" err="1"/>
              <a:t>bitfield_tag</a:t>
            </a:r>
            <a:endParaRPr lang="en-US" sz="2400" dirty="0"/>
          </a:p>
          <a:p>
            <a:r>
              <a:rPr lang="en-US" sz="2400" dirty="0"/>
              <a:t> {</a:t>
            </a:r>
          </a:p>
          <a:p>
            <a:r>
              <a:rPr lang="en-US" sz="2400" dirty="0"/>
              <a:t> unsigned int member1: bit_width1;</a:t>
            </a:r>
          </a:p>
          <a:p>
            <a:r>
              <a:rPr lang="en-US" sz="2400" dirty="0"/>
              <a:t> unsigned int member2: bit_width2;</a:t>
            </a:r>
          </a:p>
          <a:p>
            <a:r>
              <a:rPr lang="en-US" sz="2400" dirty="0"/>
              <a:t> .</a:t>
            </a:r>
          </a:p>
          <a:p>
            <a:r>
              <a:rPr lang="en-US" sz="2400" dirty="0"/>
              <a:t> .</a:t>
            </a:r>
          </a:p>
          <a:p>
            <a:r>
              <a:rPr lang="en-US" sz="2400" dirty="0"/>
              <a:t> .</a:t>
            </a:r>
          </a:p>
          <a:p>
            <a:r>
              <a:rPr lang="en-US" sz="2400" dirty="0"/>
              <a:t> unsigned int </a:t>
            </a:r>
            <a:r>
              <a:rPr lang="en-US" sz="2400" dirty="0" err="1"/>
              <a:t>memberN</a:t>
            </a:r>
            <a:r>
              <a:rPr lang="en-US" sz="2400" dirty="0"/>
              <a:t>: </a:t>
            </a:r>
            <a:r>
              <a:rPr lang="en-US" sz="2400" dirty="0" err="1"/>
              <a:t>bit_widthN</a:t>
            </a:r>
            <a:r>
              <a:rPr lang="en-US" sz="2400" dirty="0"/>
              <a:t>;</a:t>
            </a:r>
          </a:p>
          <a:p>
            <a:r>
              <a:rPr lang="en-US" sz="2400" dirty="0"/>
              <a:t> };  struct </a:t>
            </a:r>
            <a:r>
              <a:rPr lang="en-US" sz="2400" dirty="0" err="1"/>
              <a:t>bitfield_tag</a:t>
            </a:r>
            <a:r>
              <a:rPr lang="en-US" sz="2400" dirty="0"/>
              <a:t> </a:t>
            </a:r>
            <a:r>
              <a:rPr lang="en-US" sz="2400" dirty="0" err="1"/>
              <a:t>variable_name</a:t>
            </a:r>
            <a:r>
              <a:rPr lang="en-US" sz="2400" dirty="0"/>
              <a:t>;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FEEF5-A10C-AB7E-A78D-C1AE06793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641" y="1934221"/>
            <a:ext cx="3464559" cy="423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43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96D964-7065-BD13-0C0B-7AAA4D14AD6E}"/>
              </a:ext>
            </a:extLst>
          </p:cNvPr>
          <p:cNvSpPr txBox="1"/>
          <p:nvPr/>
        </p:nvSpPr>
        <p:spPr>
          <a:xfrm>
            <a:off x="223520" y="132080"/>
            <a:ext cx="3799841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/>
              <a:t> #include &lt;</a:t>
            </a:r>
            <a:r>
              <a:rPr lang="en-IN" dirty="0" err="1"/>
              <a:t>stdlib.h</a:t>
            </a:r>
            <a:r>
              <a:rPr lang="en-IN" dirty="0"/>
              <a:t>&gt;</a:t>
            </a:r>
          </a:p>
          <a:p>
            <a:r>
              <a:rPr lang="en-IN" dirty="0"/>
              <a:t> struct </a:t>
            </a:r>
            <a:r>
              <a:rPr lang="en-IN" dirty="0" err="1"/>
              <a:t>cbits</a:t>
            </a:r>
            <a:r>
              <a:rPr lang="en-IN" dirty="0"/>
              <a:t> {</a:t>
            </a:r>
          </a:p>
          <a:p>
            <a:r>
              <a:rPr lang="en-IN" dirty="0"/>
              <a:t> unsigned b1 : 1;</a:t>
            </a:r>
          </a:p>
          <a:p>
            <a:r>
              <a:rPr lang="en-IN" dirty="0"/>
              <a:t> unsigned b2 : 1;</a:t>
            </a:r>
          </a:p>
          <a:p>
            <a:r>
              <a:rPr lang="en-IN" dirty="0"/>
              <a:t> unsigned b3 : 1;</a:t>
            </a:r>
          </a:p>
          <a:p>
            <a:r>
              <a:rPr lang="en-IN" dirty="0"/>
              <a:t> unsigned b4 : 1;</a:t>
            </a:r>
          </a:p>
          <a:p>
            <a:r>
              <a:rPr lang="en-IN" dirty="0"/>
              <a:t> unsigned b5 : 1;</a:t>
            </a:r>
          </a:p>
          <a:p>
            <a:r>
              <a:rPr lang="en-IN" dirty="0"/>
              <a:t> unsigned b6 : 1;</a:t>
            </a:r>
          </a:p>
          <a:p>
            <a:r>
              <a:rPr lang="en-IN" dirty="0"/>
              <a:t> unsigned b7 : 1;</a:t>
            </a:r>
          </a:p>
          <a:p>
            <a:r>
              <a:rPr lang="en-IN" dirty="0"/>
              <a:t> unsigned b8 : 1;</a:t>
            </a:r>
          </a:p>
          <a:p>
            <a:r>
              <a:rPr lang="en-IN" dirty="0"/>
              <a:t> };</a:t>
            </a:r>
          </a:p>
          <a:p>
            <a:r>
              <a:rPr lang="en-IN" dirty="0"/>
              <a:t> union U {</a:t>
            </a:r>
          </a:p>
          <a:p>
            <a:r>
              <a:rPr lang="en-IN" dirty="0"/>
              <a:t> char c;</a:t>
            </a:r>
          </a:p>
          <a:p>
            <a:r>
              <a:rPr lang="en-IN" dirty="0"/>
              <a:t> struct </a:t>
            </a:r>
            <a:r>
              <a:rPr lang="en-IN" dirty="0" err="1"/>
              <a:t>cbits</a:t>
            </a:r>
            <a:r>
              <a:rPr lang="en-IN" dirty="0"/>
              <a:t> </a:t>
            </a:r>
            <a:r>
              <a:rPr lang="en-IN" dirty="0" err="1"/>
              <a:t>cb</a:t>
            </a:r>
            <a:r>
              <a:rPr lang="en-IN" dirty="0"/>
              <a:t>;</a:t>
            </a:r>
          </a:p>
          <a:p>
            <a:r>
              <a:rPr lang="en-IN" dirty="0"/>
              <a:t> };</a:t>
            </a:r>
          </a:p>
          <a:p>
            <a:r>
              <a:rPr lang="en-IN" dirty="0"/>
              <a:t> int main()</a:t>
            </a:r>
          </a:p>
          <a:p>
            <a:r>
              <a:rPr lang="en-IN" dirty="0"/>
              <a:t> {</a:t>
            </a:r>
          </a:p>
          <a:p>
            <a:r>
              <a:rPr lang="en-IN" dirty="0"/>
              <a:t> union U look;</a:t>
            </a:r>
          </a:p>
          <a:p>
            <a:r>
              <a:rPr lang="en-IN" dirty="0"/>
              <a:t>/* Assign a character to memory */</a:t>
            </a:r>
          </a:p>
          <a:p>
            <a:r>
              <a:rPr lang="en-IN" dirty="0"/>
              <a:t> </a:t>
            </a:r>
          </a:p>
          <a:p>
            <a:r>
              <a:rPr lang="en-IN" dirty="0" err="1"/>
              <a:t>look.c</a:t>
            </a:r>
            <a:r>
              <a:rPr lang="en-IN" dirty="0"/>
              <a:t> = ‘A’;</a:t>
            </a:r>
          </a:p>
          <a:p>
            <a:endParaRPr lang="en-IN" dirty="0"/>
          </a:p>
          <a:p>
            <a:r>
              <a:rPr lang="en-IN" dirty="0"/>
              <a:t> /* Look at each bit */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94451D-A296-5470-848D-C5883F387D80}"/>
              </a:ext>
            </a:extLst>
          </p:cNvPr>
          <p:cNvSpPr txBox="1"/>
          <p:nvPr/>
        </p:nvSpPr>
        <p:spPr>
          <a:xfrm>
            <a:off x="3893820" y="354270"/>
            <a:ext cx="50292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 “\</a:t>
            </a:r>
            <a:r>
              <a:rPr lang="en-IN" dirty="0" err="1"/>
              <a:t>nBIT</a:t>
            </a:r>
            <a:r>
              <a:rPr lang="en-IN" dirty="0"/>
              <a:t> 1 = %d\n”, look.cb.b1 );</a:t>
            </a:r>
          </a:p>
          <a:p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 “BIT 2 = %d\n”, look.cb.b2 );</a:t>
            </a:r>
          </a:p>
          <a:p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 “BIT 3 = %d\n”, look.cb.b3 );</a:t>
            </a:r>
          </a:p>
          <a:p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 “BIT 4 = %d\n”, look.cb.b4 );</a:t>
            </a:r>
          </a:p>
          <a:p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 “BIT 5 = %d\n”, look.cb.b5 );</a:t>
            </a:r>
          </a:p>
          <a:p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 “BIT 6 = %d\n”, look.cb.b6 );</a:t>
            </a:r>
          </a:p>
          <a:p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 “BIT 7 = %d\n”, look.cb.b7 );</a:t>
            </a:r>
          </a:p>
          <a:p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 “BIT 8 = %d\n\n”, look.cb.b8 );</a:t>
            </a:r>
          </a:p>
          <a:p>
            <a:r>
              <a:rPr lang="en-IN" dirty="0"/>
              <a:t> return 0;</a:t>
            </a:r>
          </a:p>
          <a:p>
            <a:r>
              <a:rPr lang="en-IN" dirty="0"/>
              <a:t> }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798F9-4FB4-FA7A-41A0-FA3A96F73CCC}"/>
              </a:ext>
            </a:extLst>
          </p:cNvPr>
          <p:cNvSpPr txBox="1"/>
          <p:nvPr/>
        </p:nvSpPr>
        <p:spPr>
          <a:xfrm>
            <a:off x="5618480" y="3535680"/>
            <a:ext cx="62636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Output :</a:t>
            </a:r>
          </a:p>
          <a:p>
            <a:r>
              <a:rPr lang="en-US" b="1" dirty="0"/>
              <a:t>BIT 1 = 0         BIT 2 = 1       BIT 3 = 0             BIT 4 = 0</a:t>
            </a:r>
          </a:p>
          <a:p>
            <a:r>
              <a:rPr lang="en-US" b="1" dirty="0"/>
              <a:t> BIT 5 = 0         BIT 6 = 0       BIT 7 = 0            BIT 8 = 1</a:t>
            </a:r>
          </a:p>
          <a:p>
            <a:endParaRPr lang="en-US" b="1" dirty="0"/>
          </a:p>
          <a:p>
            <a:endParaRPr lang="en-US" dirty="0"/>
          </a:p>
          <a:p>
            <a:r>
              <a:rPr lang="en-US" dirty="0"/>
              <a:t> The output makes sense because </a:t>
            </a:r>
            <a:r>
              <a:rPr lang="en-US" b="1" dirty="0"/>
              <a:t>01000001 (binary) = 65 (decimal) = 101 (octal) = 41 (hexadecimal) </a:t>
            </a:r>
            <a:r>
              <a:rPr lang="en-US" dirty="0"/>
              <a:t>which </a:t>
            </a:r>
          </a:p>
          <a:p>
            <a:r>
              <a:rPr lang="en-US" dirty="0"/>
              <a:t>maps to an A in the ASCII character set.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205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021978"/>
            <a:ext cx="12192001" cy="8882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209006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8" y="732225"/>
            <a:ext cx="9549589" cy="543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021978"/>
            <a:ext cx="12192001" cy="8882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209006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427" y="908596"/>
            <a:ext cx="120831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group of variables of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data types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represented by a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name.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of struct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structureName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member1;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member2;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...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structureName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structure tag and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ook1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book2, …are variables.</a:t>
            </a:r>
          </a:p>
        </p:txBody>
      </p:sp>
    </p:spTree>
    <p:extLst>
      <p:ext uri="{BB962C8B-B14F-4D97-AF65-F5344CB8AC3E}">
        <p14:creationId xmlns:p14="http://schemas.microsoft.com/office/powerpoint/2010/main" val="421429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021978"/>
            <a:ext cx="12192001" cy="8882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2" y="105171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109" y="719831"/>
            <a:ext cx="714320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declaration of a structure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structureName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member1;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member2;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...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struct_name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var_name</a:t>
            </a:r>
            <a:r>
              <a:rPr 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9520" y="953589"/>
            <a:ext cx="2246811" cy="2063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92687" y="1136469"/>
            <a:ext cx="51859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lvl="0"/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struct_name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0"/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member1_name;</a:t>
            </a:r>
          </a:p>
          <a:p>
            <a:pPr lvl="0"/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member2_name;</a:t>
            </a:r>
          </a:p>
          <a:p>
            <a:pPr lvl="0"/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member3_name;</a:t>
            </a:r>
          </a:p>
          <a:p>
            <a:pPr lvl="0"/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…</a:t>
            </a:r>
          </a:p>
          <a:p>
            <a:pPr lvl="0"/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var_name</a:t>
            </a:r>
            <a:r>
              <a:rPr 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4520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021978"/>
            <a:ext cx="12192001" cy="8882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89520" y="953589"/>
            <a:ext cx="2246811" cy="2063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6AC871-26EA-72F1-A32C-426FED6A8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" y="487681"/>
            <a:ext cx="10210800" cy="5598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7305B7-99CB-75CA-D9B2-B3A87C4739A6}"/>
              </a:ext>
            </a:extLst>
          </p:cNvPr>
          <p:cNvSpPr txBox="1"/>
          <p:nvPr/>
        </p:nvSpPr>
        <p:spPr>
          <a:xfrm>
            <a:off x="0" y="1183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declaration of a structure</a:t>
            </a:r>
          </a:p>
        </p:txBody>
      </p:sp>
    </p:spTree>
    <p:extLst>
      <p:ext uri="{BB962C8B-B14F-4D97-AF65-F5344CB8AC3E}">
        <p14:creationId xmlns:p14="http://schemas.microsoft.com/office/powerpoint/2010/main" val="278686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021978"/>
            <a:ext cx="12192001" cy="8882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2" y="105171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109" y="719831"/>
            <a:ext cx="1143617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members of a structure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var_name.member1_name;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var_name.member2_name;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Note:1. The members of the structure themselves are not variables.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They do not occupy any memory until they are associated with the structure variables such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9520" y="953589"/>
            <a:ext cx="2246811" cy="2063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55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021978"/>
            <a:ext cx="12192001" cy="8882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2" y="105171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108" y="628391"/>
            <a:ext cx="593343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members of a structure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var_name.member1_name;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var_name.member2_name;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endParaRPr lang="sv-SE" sz="240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9520" y="953589"/>
            <a:ext cx="2246811" cy="2063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58560" y="748362"/>
            <a:ext cx="593343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 values to structure members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Using Dot(.) operator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var_name.memeber_name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value;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All members assigned in one statement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struct_name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var_name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for memeber1, value for memeber2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…so on for all the members}</a:t>
            </a:r>
          </a:p>
        </p:txBody>
      </p:sp>
    </p:spTree>
    <p:extLst>
      <p:ext uri="{BB962C8B-B14F-4D97-AF65-F5344CB8AC3E}">
        <p14:creationId xmlns:p14="http://schemas.microsoft.com/office/powerpoint/2010/main" val="232269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12114</TotalTime>
  <Words>3215</Words>
  <Application>Microsoft Office PowerPoint</Application>
  <PresentationFormat>Widescreen</PresentationFormat>
  <Paragraphs>486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Times New Roman</vt:lpstr>
      <vt:lpstr>Office Theme</vt:lpstr>
      <vt:lpstr>Programming in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EXTC</dc:creator>
  <cp:lastModifiedBy>DELL</cp:lastModifiedBy>
  <cp:revision>268</cp:revision>
  <dcterms:created xsi:type="dcterms:W3CDTF">2020-09-07T06:43:20Z</dcterms:created>
  <dcterms:modified xsi:type="dcterms:W3CDTF">2024-04-03T05:35:40Z</dcterms:modified>
</cp:coreProperties>
</file>