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handoutMasterIdLst>
    <p:handoutMasterId r:id="rId58"/>
  </p:handoutMasterIdLst>
  <p:sldIdLst>
    <p:sldId id="256" r:id="rId2"/>
    <p:sldId id="299" r:id="rId3"/>
    <p:sldId id="257" r:id="rId4"/>
    <p:sldId id="535" r:id="rId5"/>
    <p:sldId id="554" r:id="rId6"/>
    <p:sldId id="533" r:id="rId7"/>
    <p:sldId id="555" r:id="rId8"/>
    <p:sldId id="534" r:id="rId9"/>
    <p:sldId id="547" r:id="rId10"/>
    <p:sldId id="536" r:id="rId11"/>
    <p:sldId id="537" r:id="rId12"/>
    <p:sldId id="556" r:id="rId13"/>
    <p:sldId id="538" r:id="rId14"/>
    <p:sldId id="539" r:id="rId15"/>
    <p:sldId id="541" r:id="rId16"/>
    <p:sldId id="540" r:id="rId17"/>
    <p:sldId id="543" r:id="rId18"/>
    <p:sldId id="544" r:id="rId19"/>
    <p:sldId id="545" r:id="rId20"/>
    <p:sldId id="546" r:id="rId21"/>
    <p:sldId id="549" r:id="rId22"/>
    <p:sldId id="548" r:id="rId23"/>
    <p:sldId id="561" r:id="rId24"/>
    <p:sldId id="562" r:id="rId25"/>
    <p:sldId id="558" r:id="rId26"/>
    <p:sldId id="559" r:id="rId27"/>
    <p:sldId id="560" r:id="rId28"/>
    <p:sldId id="521" r:id="rId29"/>
    <p:sldId id="522" r:id="rId30"/>
    <p:sldId id="523" r:id="rId31"/>
    <p:sldId id="524" r:id="rId32"/>
    <p:sldId id="525" r:id="rId33"/>
    <p:sldId id="526" r:id="rId34"/>
    <p:sldId id="527" r:id="rId35"/>
    <p:sldId id="529" r:id="rId36"/>
    <p:sldId id="550" r:id="rId37"/>
    <p:sldId id="563" r:id="rId38"/>
    <p:sldId id="551" r:id="rId39"/>
    <p:sldId id="532" r:id="rId40"/>
    <p:sldId id="552" r:id="rId41"/>
    <p:sldId id="553" r:id="rId42"/>
    <p:sldId id="564" r:id="rId43"/>
    <p:sldId id="565" r:id="rId44"/>
    <p:sldId id="566" r:id="rId45"/>
    <p:sldId id="567" r:id="rId46"/>
    <p:sldId id="568" r:id="rId47"/>
    <p:sldId id="575" r:id="rId48"/>
    <p:sldId id="569" r:id="rId49"/>
    <p:sldId id="570" r:id="rId50"/>
    <p:sldId id="576" r:id="rId51"/>
    <p:sldId id="577" r:id="rId52"/>
    <p:sldId id="571" r:id="rId53"/>
    <p:sldId id="572" r:id="rId54"/>
    <p:sldId id="573" r:id="rId55"/>
    <p:sldId id="57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7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33A85E-3032-CC45-695D-878E4CADC8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BC0BE69-B014-8A54-287D-A70ED38953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0BDB1C-0C4D-4669-90F6-A7931F5182D4}" type="datetimeFigureOut">
              <a:rPr lang="en-IN" smtClean="0"/>
              <a:t>01-04-2024</a:t>
            </a:fld>
            <a:endParaRPr lang="en-IN"/>
          </a:p>
        </p:txBody>
      </p:sp>
      <p:sp>
        <p:nvSpPr>
          <p:cNvPr id="4" name="Footer Placeholder 3">
            <a:extLst>
              <a:ext uri="{FF2B5EF4-FFF2-40B4-BE49-F238E27FC236}">
                <a16:creationId xmlns:a16="http://schemas.microsoft.com/office/drawing/2014/main" id="{6D47AC17-7762-1885-0652-0D50013DDB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85FB287-F0A8-377F-BC34-628DC1611A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135BED-E7A3-40D1-8E6D-621A3EC523DE}" type="slidenum">
              <a:rPr lang="en-IN" smtClean="0"/>
              <a:t>‹#›</a:t>
            </a:fld>
            <a:endParaRPr lang="en-IN"/>
          </a:p>
        </p:txBody>
      </p:sp>
    </p:spTree>
    <p:extLst>
      <p:ext uri="{BB962C8B-B14F-4D97-AF65-F5344CB8AC3E}">
        <p14:creationId xmlns:p14="http://schemas.microsoft.com/office/powerpoint/2010/main" val="2711995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7E271-3D31-435E-97C8-CF5DF3E767D1}"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CDCF1-89C0-4D8D-BADD-81D50C43910F}" type="slidenum">
              <a:rPr lang="en-US" smtClean="0"/>
              <a:t>‹#›</a:t>
            </a:fld>
            <a:endParaRPr lang="en-US"/>
          </a:p>
        </p:txBody>
      </p:sp>
    </p:spTree>
    <p:extLst>
      <p:ext uri="{BB962C8B-B14F-4D97-AF65-F5344CB8AC3E}">
        <p14:creationId xmlns:p14="http://schemas.microsoft.com/office/powerpoint/2010/main" val="398224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0DFEF3-7CE9-4561-AB79-11AEF3576B7E}"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6352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73D4FD-A5CB-4F9B-8209-6338AA78260C}"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221798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62A7EE-C7FE-4F11-A20B-27FFA6FB8074}"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17058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A39763-CEAD-4531-AF1D-DC1677F37584}"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39990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218AB1-47A2-481E-8066-31523C4001F8}" type="datetime1">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0595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B9CE25-E0BA-4C28-A4DA-E3C551AFBD8F}" type="datetime1">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54754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1A4214-C673-4201-805F-2B07514CEF0B}" type="datetime1">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9306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7CCAB3-D130-47E0-9591-DBC3F1648E75}" type="datetime1">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89519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339C2-679C-4B6B-ADC8-8F517BE58799}" type="datetime1">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395370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B7D278-B17D-4A71-AF8B-9947EEA444A8}" type="datetime1">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2301204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0441B5-E39D-430B-A7C0-28DBEE36DF74}" type="datetime1">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92A49-D09E-4543-B77A-A8A84AA279A0}" type="slidenum">
              <a:rPr lang="en-US" smtClean="0"/>
              <a:t>‹#›</a:t>
            </a:fld>
            <a:endParaRPr lang="en-US"/>
          </a:p>
        </p:txBody>
      </p:sp>
    </p:spTree>
    <p:extLst>
      <p:ext uri="{BB962C8B-B14F-4D97-AF65-F5344CB8AC3E}">
        <p14:creationId xmlns:p14="http://schemas.microsoft.com/office/powerpoint/2010/main" val="107272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F6AA5-254A-4B4E-AB2A-AD3F9E854A68}" type="datetime1">
              <a:rPr lang="en-US" smtClean="0"/>
              <a:t>4/1/2024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92A49-D09E-4543-B77A-A8A84AA279A0}" type="slidenum">
              <a:rPr lang="en-US" smtClean="0"/>
              <a:t>‹#›</a:t>
            </a:fld>
            <a:endParaRPr lang="en-US"/>
          </a:p>
        </p:txBody>
      </p:sp>
    </p:spTree>
    <p:extLst>
      <p:ext uri="{BB962C8B-B14F-4D97-AF65-F5344CB8AC3E}">
        <p14:creationId xmlns:p14="http://schemas.microsoft.com/office/powerpoint/2010/main" val="251465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5969726"/>
            <a:ext cx="12192001" cy="888274"/>
          </a:xfrm>
          <a:prstGeom prst="rect">
            <a:avLst/>
          </a:prstGeom>
        </p:spPr>
      </p:pic>
      <p:sp>
        <p:nvSpPr>
          <p:cNvPr id="5" name="Title 1"/>
          <p:cNvSpPr>
            <a:spLocks noGrp="1"/>
          </p:cNvSpPr>
          <p:nvPr>
            <p:ph type="ctrTitle"/>
          </p:nvPr>
        </p:nvSpPr>
        <p:spPr>
          <a:xfrm>
            <a:off x="1524000" y="1122363"/>
            <a:ext cx="9144000" cy="2387600"/>
          </a:xfrm>
        </p:spPr>
        <p:txBody>
          <a:bodyPr/>
          <a:lstStyle/>
          <a:p>
            <a:r>
              <a:rPr lang="en-US" dirty="0">
                <a:latin typeface="Times New Roman" panose="02020603050405020304" pitchFamily="18" charset="0"/>
                <a:cs typeface="Times New Roman" panose="02020603050405020304" pitchFamily="18" charset="0"/>
              </a:rPr>
              <a:t>Programming in C</a:t>
            </a:r>
          </a:p>
        </p:txBody>
      </p:sp>
      <p:sp>
        <p:nvSpPr>
          <p:cNvPr id="3" name="Subtitle 2">
            <a:extLst>
              <a:ext uri="{FF2B5EF4-FFF2-40B4-BE49-F238E27FC236}">
                <a16:creationId xmlns:a16="http://schemas.microsoft.com/office/drawing/2014/main" id="{AB0B11A2-B4CF-0A45-8CF4-108CD9A9FF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198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E0B06F1F-C3D6-4FBE-A32B-676F65995969}"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0" y="555306"/>
            <a:ext cx="12083144"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Assigning addresses to Pointers</a:t>
            </a:r>
            <a:endParaRPr lang="en-US" sz="28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pc, c;</a:t>
            </a:r>
          </a:p>
          <a:p>
            <a:pPr lvl="1"/>
            <a:r>
              <a:rPr lang="en-US" sz="2800" dirty="0">
                <a:latin typeface="Times New Roman" panose="02020603050405020304" pitchFamily="18" charset="0"/>
                <a:cs typeface="Times New Roman" panose="02020603050405020304" pitchFamily="18" charset="0"/>
              </a:rPr>
              <a:t>c = 5;</a:t>
            </a:r>
          </a:p>
          <a:p>
            <a:pPr lvl="1"/>
            <a:r>
              <a:rPr lang="en-US" sz="2800" dirty="0">
                <a:latin typeface="Times New Roman" panose="02020603050405020304" pitchFamily="18" charset="0"/>
                <a:cs typeface="Times New Roman" panose="02020603050405020304" pitchFamily="18" charset="0"/>
              </a:rPr>
              <a:t>pc = &amp;c;</a:t>
            </a:r>
          </a:p>
          <a:p>
            <a:pPr lvl="1"/>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Here, 5 is assigned to the c variable. And, the address of c is assigned to the pc pointer.</a:t>
            </a:r>
          </a:p>
        </p:txBody>
      </p:sp>
    </p:spTree>
    <p:extLst>
      <p:ext uri="{BB962C8B-B14F-4D97-AF65-F5344CB8AC3E}">
        <p14:creationId xmlns:p14="http://schemas.microsoft.com/office/powerpoint/2010/main" val="5884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EAE1FC05-2B79-4304-837D-C23ABA659A2B}"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162560" y="354611"/>
            <a:ext cx="12083144" cy="6555641"/>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Get Value of variable Pointed by Pointers</a:t>
            </a:r>
          </a:p>
          <a:p>
            <a:pPr lvl="1"/>
            <a:r>
              <a:rPr lang="en-US" sz="2400" dirty="0">
                <a:latin typeface="Times New Roman" panose="02020603050405020304" pitchFamily="18" charset="0"/>
                <a:cs typeface="Times New Roman" panose="02020603050405020304" pitchFamily="18" charset="0"/>
              </a:rPr>
              <a:t>To get the value of the thing pointed by the pointers, we use the * operator. For example:</a:t>
            </a:r>
          </a:p>
          <a:p>
            <a:pPr lvl="1"/>
            <a:r>
              <a:rPr lang="en-US" sz="2400" dirty="0">
                <a:solidFill>
                  <a:srgbClr val="FF0000"/>
                </a:solidFill>
                <a:latin typeface="Times New Roman" panose="02020603050405020304" pitchFamily="18" charset="0"/>
                <a:cs typeface="Times New Roman" panose="02020603050405020304" pitchFamily="18" charset="0"/>
              </a:rPr>
              <a:t>int* pc, c;                                       c =5        pc   : address of c    pc =&amp;c</a:t>
            </a:r>
          </a:p>
          <a:p>
            <a:pPr lvl="1"/>
            <a:r>
              <a:rPr lang="en-US" sz="2400" dirty="0">
                <a:solidFill>
                  <a:srgbClr val="FF0000"/>
                </a:solidFill>
                <a:latin typeface="Times New Roman" panose="02020603050405020304" pitchFamily="18" charset="0"/>
                <a:cs typeface="Times New Roman" panose="02020603050405020304" pitchFamily="18" charset="0"/>
              </a:rPr>
              <a:t>c = 5;                                                  </a:t>
            </a:r>
          </a:p>
          <a:p>
            <a:pPr lvl="1"/>
            <a:r>
              <a:rPr lang="en-US" sz="2400" dirty="0">
                <a:solidFill>
                  <a:srgbClr val="FF0000"/>
                </a:solidFill>
                <a:latin typeface="Times New Roman" panose="02020603050405020304" pitchFamily="18" charset="0"/>
                <a:cs typeface="Times New Roman" panose="02020603050405020304" pitchFamily="18" charset="0"/>
              </a:rPr>
              <a:t>pc = &amp;c;</a:t>
            </a:r>
          </a:p>
          <a:p>
            <a:pPr lvl="1"/>
            <a:r>
              <a:rPr lang="en-US" sz="2400" dirty="0" err="1">
                <a:solidFill>
                  <a:srgbClr val="FF0000"/>
                </a:solidFill>
                <a:latin typeface="Times New Roman" panose="02020603050405020304" pitchFamily="18" charset="0"/>
                <a:cs typeface="Times New Roman" panose="02020603050405020304" pitchFamily="18" charset="0"/>
              </a:rPr>
              <a:t>printf</a:t>
            </a:r>
            <a:r>
              <a:rPr lang="en-US" sz="2400" dirty="0">
                <a:solidFill>
                  <a:srgbClr val="FF0000"/>
                </a:solidFill>
                <a:latin typeface="Times New Roman" panose="02020603050405020304" pitchFamily="18" charset="0"/>
                <a:cs typeface="Times New Roman" panose="02020603050405020304" pitchFamily="18" charset="0"/>
              </a:rPr>
              <a:t>("%d\n", *pc); </a:t>
            </a:r>
          </a:p>
          <a:p>
            <a:pPr lvl="1"/>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Here, the address of c is assigned to the pc pointer. To get the value stored in that address, we used *pc.</a:t>
            </a:r>
          </a:p>
          <a:p>
            <a:pPr lvl="1"/>
            <a:endParaRPr lang="en-US" sz="2400" dirty="0">
              <a:latin typeface="Times New Roman" panose="02020603050405020304" pitchFamily="18" charset="0"/>
              <a:cs typeface="Times New Roman" panose="02020603050405020304" pitchFamily="18" charset="0"/>
            </a:endParaRPr>
          </a:p>
          <a:p>
            <a:pPr lvl="1"/>
            <a:r>
              <a:rPr lang="en-US" sz="2400" dirty="0">
                <a:solidFill>
                  <a:srgbClr val="FF0000"/>
                </a:solidFill>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In the above example, pc is a pointer, not *pc. You cannot and should not do something like *pc = &amp;c;</a:t>
            </a:r>
          </a:p>
          <a:p>
            <a:pPr lvl="1"/>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By the way, </a:t>
            </a:r>
            <a:r>
              <a:rPr lang="en-US" sz="2400" dirty="0">
                <a:solidFill>
                  <a:srgbClr val="FF0000"/>
                </a:solidFill>
                <a:latin typeface="Times New Roman" panose="02020603050405020304" pitchFamily="18" charset="0"/>
                <a:cs typeface="Times New Roman" panose="02020603050405020304" pitchFamily="18" charset="0"/>
              </a:rPr>
              <a:t>* is called the dereference operator </a:t>
            </a:r>
            <a:r>
              <a:rPr lang="en-US" sz="2400" dirty="0">
                <a:latin typeface="Times New Roman" panose="02020603050405020304" pitchFamily="18" charset="0"/>
                <a:cs typeface="Times New Roman" panose="02020603050405020304" pitchFamily="18" charset="0"/>
              </a:rPr>
              <a:t>(when working with pointers). It operates on a pointer and gives the value stored in that pointer.</a:t>
            </a:r>
          </a:p>
          <a:p>
            <a:pPr lvl="1"/>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387B99A-F984-2A34-BF6A-251D468158A5}"/>
              </a:ext>
            </a:extLst>
          </p:cNvPr>
          <p:cNvSpPr txBox="1"/>
          <p:nvPr/>
        </p:nvSpPr>
        <p:spPr>
          <a:xfrm>
            <a:off x="8641080" y="2057400"/>
            <a:ext cx="2016760" cy="369332"/>
          </a:xfrm>
          <a:prstGeom prst="rect">
            <a:avLst/>
          </a:prstGeom>
          <a:noFill/>
        </p:spPr>
        <p:txBody>
          <a:bodyPr wrap="square" rtlCol="0">
            <a:spAutoFit/>
          </a:bodyPr>
          <a:lstStyle/>
          <a:p>
            <a:r>
              <a:rPr lang="en-US" b="1" dirty="0"/>
              <a:t>Pointer1</a:t>
            </a:r>
            <a:r>
              <a:rPr lang="en-US" dirty="0"/>
              <a:t>.</a:t>
            </a:r>
            <a:r>
              <a:rPr lang="en-US" b="1" dirty="0"/>
              <a:t>c</a:t>
            </a:r>
            <a:endParaRPr lang="en-IN" b="1" dirty="0"/>
          </a:p>
        </p:txBody>
      </p:sp>
    </p:spTree>
    <p:extLst>
      <p:ext uri="{BB962C8B-B14F-4D97-AF65-F5344CB8AC3E}">
        <p14:creationId xmlns:p14="http://schemas.microsoft.com/office/powerpoint/2010/main" val="295174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9A8F0-56D8-B698-6540-B071D959458E}"/>
              </a:ext>
            </a:extLst>
          </p:cNvPr>
          <p:cNvSpPr>
            <a:spLocks noGrp="1"/>
          </p:cNvSpPr>
          <p:nvPr>
            <p:ph type="dt" sz="half" idx="10"/>
          </p:nvPr>
        </p:nvSpPr>
        <p:spPr/>
        <p:txBody>
          <a:bodyPr/>
          <a:lstStyle/>
          <a:p>
            <a:fld id="{B8FAE9A5-3C65-42B3-860D-2016BBFAF1D8}" type="datetime1">
              <a:rPr lang="en-US" smtClean="0"/>
              <a:t>4/1/2024</a:t>
            </a:fld>
            <a:endParaRPr lang="en-US"/>
          </a:p>
        </p:txBody>
      </p:sp>
      <p:pic>
        <p:nvPicPr>
          <p:cNvPr id="4" name="Picture 3">
            <a:extLst>
              <a:ext uri="{FF2B5EF4-FFF2-40B4-BE49-F238E27FC236}">
                <a16:creationId xmlns:a16="http://schemas.microsoft.com/office/drawing/2014/main" id="{FE574F3C-35AD-B278-6750-3FE15CE451C1}"/>
              </a:ext>
            </a:extLst>
          </p:cNvPr>
          <p:cNvPicPr>
            <a:picLocks noChangeAspect="1"/>
          </p:cNvPicPr>
          <p:nvPr/>
        </p:nvPicPr>
        <p:blipFill>
          <a:blip r:embed="rId2"/>
          <a:stretch>
            <a:fillRect/>
          </a:stretch>
        </p:blipFill>
        <p:spPr>
          <a:xfrm>
            <a:off x="0" y="0"/>
            <a:ext cx="8376602" cy="5054283"/>
          </a:xfrm>
          <a:prstGeom prst="rect">
            <a:avLst/>
          </a:prstGeom>
        </p:spPr>
      </p:pic>
      <p:pic>
        <p:nvPicPr>
          <p:cNvPr id="5" name="Picture 4">
            <a:extLst>
              <a:ext uri="{FF2B5EF4-FFF2-40B4-BE49-F238E27FC236}">
                <a16:creationId xmlns:a16="http://schemas.microsoft.com/office/drawing/2014/main" id="{A40D357F-54AA-F0E1-1B57-3D2AFE02D41C}"/>
              </a:ext>
            </a:extLst>
          </p:cNvPr>
          <p:cNvPicPr>
            <a:picLocks noChangeAspect="1"/>
          </p:cNvPicPr>
          <p:nvPr/>
        </p:nvPicPr>
        <p:blipFill>
          <a:blip r:embed="rId3"/>
          <a:stretch>
            <a:fillRect/>
          </a:stretch>
        </p:blipFill>
        <p:spPr>
          <a:xfrm>
            <a:off x="0" y="5969726"/>
            <a:ext cx="12192001" cy="888274"/>
          </a:xfrm>
          <a:prstGeom prst="rect">
            <a:avLst/>
          </a:prstGeom>
        </p:spPr>
      </p:pic>
      <p:pic>
        <p:nvPicPr>
          <p:cNvPr id="7" name="Picture 6">
            <a:extLst>
              <a:ext uri="{FF2B5EF4-FFF2-40B4-BE49-F238E27FC236}">
                <a16:creationId xmlns:a16="http://schemas.microsoft.com/office/drawing/2014/main" id="{473D2DC7-4FE4-32A5-0B62-927BC9AC1E2E}"/>
              </a:ext>
            </a:extLst>
          </p:cNvPr>
          <p:cNvPicPr>
            <a:picLocks noChangeAspect="1"/>
          </p:cNvPicPr>
          <p:nvPr/>
        </p:nvPicPr>
        <p:blipFill>
          <a:blip r:embed="rId4"/>
          <a:stretch>
            <a:fillRect/>
          </a:stretch>
        </p:blipFill>
        <p:spPr>
          <a:xfrm>
            <a:off x="7437120" y="1038225"/>
            <a:ext cx="4094480" cy="2390775"/>
          </a:xfrm>
          <a:prstGeom prst="rect">
            <a:avLst/>
          </a:prstGeom>
        </p:spPr>
      </p:pic>
      <p:sp>
        <p:nvSpPr>
          <p:cNvPr id="8" name="TextBox 7">
            <a:extLst>
              <a:ext uri="{FF2B5EF4-FFF2-40B4-BE49-F238E27FC236}">
                <a16:creationId xmlns:a16="http://schemas.microsoft.com/office/drawing/2014/main" id="{16C17A1A-C9D9-AF26-B15B-D4017599B884}"/>
              </a:ext>
            </a:extLst>
          </p:cNvPr>
          <p:cNvSpPr txBox="1"/>
          <p:nvPr/>
        </p:nvSpPr>
        <p:spPr>
          <a:xfrm>
            <a:off x="8950960" y="4084320"/>
            <a:ext cx="1717040" cy="369332"/>
          </a:xfrm>
          <a:prstGeom prst="rect">
            <a:avLst/>
          </a:prstGeom>
          <a:noFill/>
        </p:spPr>
        <p:txBody>
          <a:bodyPr wrap="square" rtlCol="0">
            <a:spAutoFit/>
          </a:bodyPr>
          <a:lstStyle/>
          <a:p>
            <a:r>
              <a:rPr lang="en-US" dirty="0"/>
              <a:t>Pointer2.c</a:t>
            </a:r>
            <a:endParaRPr lang="en-IN" dirty="0"/>
          </a:p>
        </p:txBody>
      </p:sp>
    </p:spTree>
    <p:extLst>
      <p:ext uri="{BB962C8B-B14F-4D97-AF65-F5344CB8AC3E}">
        <p14:creationId xmlns:p14="http://schemas.microsoft.com/office/powerpoint/2010/main" val="350445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3BE23733-A703-4780-9164-2E36D4D45393}"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0" y="555306"/>
            <a:ext cx="6139543"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Changing values pointed by pointers</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590" y="1241928"/>
            <a:ext cx="4038601" cy="2308324"/>
          </a:xfrm>
          <a:prstGeom prst="rect">
            <a:avLst/>
          </a:prstGeom>
          <a:noFill/>
        </p:spPr>
        <p:txBody>
          <a:bodyPr wrap="square" rtlCol="0">
            <a:spAutoFit/>
          </a:bodyPr>
          <a:lstStyle/>
          <a:p>
            <a:r>
              <a:rPr lang="en-US" sz="2400" dirty="0"/>
              <a:t>Int *pc, c;</a:t>
            </a:r>
          </a:p>
          <a:p>
            <a:r>
              <a:rPr lang="en-US" sz="2400" dirty="0"/>
              <a:t>c = 5;</a:t>
            </a:r>
          </a:p>
          <a:p>
            <a:r>
              <a:rPr lang="en-US" sz="2400" dirty="0"/>
              <a:t>pc = &amp;c;</a:t>
            </a:r>
          </a:p>
          <a:p>
            <a:r>
              <a:rPr lang="en-US" sz="2400" dirty="0"/>
              <a:t>c = 1;</a:t>
            </a:r>
          </a:p>
          <a:p>
            <a:r>
              <a:rPr lang="en-US" sz="2400" dirty="0" err="1"/>
              <a:t>printf</a:t>
            </a:r>
            <a:r>
              <a:rPr lang="en-US" sz="2400" dirty="0"/>
              <a:t>("%d\n", c);   </a:t>
            </a:r>
          </a:p>
          <a:p>
            <a:r>
              <a:rPr lang="en-US" sz="2400" dirty="0" err="1"/>
              <a:t>printf</a:t>
            </a:r>
            <a:r>
              <a:rPr lang="en-US" sz="2400" dirty="0"/>
              <a:t>("%d\n", *pc);  </a:t>
            </a:r>
          </a:p>
        </p:txBody>
      </p:sp>
    </p:spTree>
    <p:extLst>
      <p:ext uri="{BB962C8B-B14F-4D97-AF65-F5344CB8AC3E}">
        <p14:creationId xmlns:p14="http://schemas.microsoft.com/office/powerpoint/2010/main" val="342782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1AEED311-E119-43F5-AB7C-77E7D5FB645F}"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0" y="555306"/>
            <a:ext cx="6139543"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Changing values pointed by pointers</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590" y="1241928"/>
            <a:ext cx="5153239" cy="2308324"/>
          </a:xfrm>
          <a:prstGeom prst="rect">
            <a:avLst/>
          </a:prstGeom>
          <a:noFill/>
        </p:spPr>
        <p:txBody>
          <a:bodyPr wrap="square" rtlCol="0">
            <a:spAutoFit/>
          </a:bodyPr>
          <a:lstStyle/>
          <a:p>
            <a:r>
              <a:rPr lang="en-US" sz="2400" dirty="0" err="1"/>
              <a:t>int</a:t>
            </a:r>
            <a:r>
              <a:rPr lang="en-US" sz="2400" dirty="0"/>
              <a:t>* pc, c;</a:t>
            </a:r>
          </a:p>
          <a:p>
            <a:r>
              <a:rPr lang="en-US" sz="2400" dirty="0"/>
              <a:t>c = 5;</a:t>
            </a:r>
          </a:p>
          <a:p>
            <a:r>
              <a:rPr lang="en-US" sz="2400" dirty="0"/>
              <a:t>pc = &amp;c;</a:t>
            </a:r>
          </a:p>
          <a:p>
            <a:r>
              <a:rPr lang="en-US" sz="2400" dirty="0"/>
              <a:t>c = 1;</a:t>
            </a:r>
          </a:p>
          <a:p>
            <a:r>
              <a:rPr lang="en-US" sz="2400" dirty="0" err="1"/>
              <a:t>printf</a:t>
            </a:r>
            <a:r>
              <a:rPr lang="en-US" sz="2400" dirty="0"/>
              <a:t>("%d\n", c);    // Output: 1</a:t>
            </a:r>
          </a:p>
          <a:p>
            <a:r>
              <a:rPr lang="en-US" sz="2400" dirty="0" err="1"/>
              <a:t>printf</a:t>
            </a:r>
            <a:r>
              <a:rPr lang="en-US" sz="2400" dirty="0"/>
              <a:t>("%d\n", *pc);  // </a:t>
            </a:r>
            <a:r>
              <a:rPr lang="en-US" sz="2400" dirty="0" err="1"/>
              <a:t>Ouptut</a:t>
            </a:r>
            <a:r>
              <a:rPr lang="en-US" sz="2400" dirty="0"/>
              <a:t>: 1</a:t>
            </a:r>
          </a:p>
        </p:txBody>
      </p:sp>
      <p:sp>
        <p:nvSpPr>
          <p:cNvPr id="7" name="TextBox 6"/>
          <p:cNvSpPr txBox="1"/>
          <p:nvPr/>
        </p:nvSpPr>
        <p:spPr>
          <a:xfrm>
            <a:off x="7060830" y="1241928"/>
            <a:ext cx="5001553" cy="2308324"/>
          </a:xfrm>
          <a:prstGeom prst="rect">
            <a:avLst/>
          </a:prstGeom>
          <a:noFill/>
        </p:spPr>
        <p:txBody>
          <a:bodyPr wrap="square" rtlCol="0">
            <a:spAutoFit/>
          </a:bodyPr>
          <a:lstStyle/>
          <a:p>
            <a:r>
              <a:rPr lang="en-US" sz="2400" dirty="0" err="1"/>
              <a:t>int</a:t>
            </a:r>
            <a:r>
              <a:rPr lang="en-US" sz="2400" dirty="0"/>
              <a:t>* pc, c;</a:t>
            </a:r>
          </a:p>
          <a:p>
            <a:r>
              <a:rPr lang="en-US" sz="2400" dirty="0"/>
              <a:t>c = 5;</a:t>
            </a:r>
          </a:p>
          <a:p>
            <a:r>
              <a:rPr lang="en-US" sz="2400" dirty="0"/>
              <a:t>pc = &amp;c;</a:t>
            </a:r>
          </a:p>
          <a:p>
            <a:r>
              <a:rPr lang="en-US" sz="2400" dirty="0"/>
              <a:t>*pc = 1;</a:t>
            </a:r>
          </a:p>
          <a:p>
            <a:r>
              <a:rPr lang="en-US" sz="2400" dirty="0" err="1"/>
              <a:t>printf</a:t>
            </a:r>
            <a:r>
              <a:rPr lang="en-US" sz="2400" dirty="0"/>
              <a:t>("%d\n", *pc);  </a:t>
            </a:r>
          </a:p>
          <a:p>
            <a:r>
              <a:rPr lang="en-US" sz="2400" dirty="0" err="1"/>
              <a:t>printf</a:t>
            </a:r>
            <a:r>
              <a:rPr lang="en-US" sz="2400" dirty="0"/>
              <a:t>("%d\n", c);   </a:t>
            </a:r>
          </a:p>
        </p:txBody>
      </p:sp>
    </p:spTree>
    <p:extLst>
      <p:ext uri="{BB962C8B-B14F-4D97-AF65-F5344CB8AC3E}">
        <p14:creationId xmlns:p14="http://schemas.microsoft.com/office/powerpoint/2010/main" val="3506229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C2E6A57C-D625-48F3-8379-81865D63808C}"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0" y="555306"/>
            <a:ext cx="6139543"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Changing values pointed by pointers</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590" y="1241928"/>
            <a:ext cx="4434781" cy="2308324"/>
          </a:xfrm>
          <a:prstGeom prst="rect">
            <a:avLst/>
          </a:prstGeom>
          <a:noFill/>
        </p:spPr>
        <p:txBody>
          <a:bodyPr wrap="square" rtlCol="0">
            <a:spAutoFit/>
          </a:bodyPr>
          <a:lstStyle/>
          <a:p>
            <a:r>
              <a:rPr lang="en-US" sz="2400" dirty="0" err="1"/>
              <a:t>int</a:t>
            </a:r>
            <a:r>
              <a:rPr lang="en-US" sz="2400" dirty="0"/>
              <a:t>* pc, c;</a:t>
            </a:r>
          </a:p>
          <a:p>
            <a:r>
              <a:rPr lang="en-US" sz="2400" dirty="0"/>
              <a:t>c = 5;</a:t>
            </a:r>
          </a:p>
          <a:p>
            <a:r>
              <a:rPr lang="en-US" sz="2400" dirty="0"/>
              <a:t>pc = &amp;c;</a:t>
            </a:r>
          </a:p>
          <a:p>
            <a:r>
              <a:rPr lang="en-US" sz="2400" dirty="0"/>
              <a:t>c = 1;</a:t>
            </a:r>
          </a:p>
          <a:p>
            <a:r>
              <a:rPr lang="en-US" sz="2400" dirty="0" err="1"/>
              <a:t>printf</a:t>
            </a:r>
            <a:r>
              <a:rPr lang="en-US" sz="2400" dirty="0"/>
              <a:t>("%d\n", c);    // Output: 1</a:t>
            </a:r>
          </a:p>
          <a:p>
            <a:r>
              <a:rPr lang="en-US" sz="2400" dirty="0" err="1"/>
              <a:t>printf</a:t>
            </a:r>
            <a:r>
              <a:rPr lang="en-US" sz="2400" dirty="0"/>
              <a:t>("%d\n", *pc);  // </a:t>
            </a:r>
            <a:r>
              <a:rPr lang="en-US" sz="2400" dirty="0" err="1"/>
              <a:t>Ouptut</a:t>
            </a:r>
            <a:r>
              <a:rPr lang="en-US" sz="2400" dirty="0"/>
              <a:t>: 1</a:t>
            </a:r>
          </a:p>
        </p:txBody>
      </p:sp>
      <p:sp>
        <p:nvSpPr>
          <p:cNvPr id="7" name="TextBox 6"/>
          <p:cNvSpPr txBox="1"/>
          <p:nvPr/>
        </p:nvSpPr>
        <p:spPr>
          <a:xfrm>
            <a:off x="7060830" y="1241928"/>
            <a:ext cx="5001553" cy="2308324"/>
          </a:xfrm>
          <a:prstGeom prst="rect">
            <a:avLst/>
          </a:prstGeom>
          <a:noFill/>
        </p:spPr>
        <p:txBody>
          <a:bodyPr wrap="square" rtlCol="0">
            <a:spAutoFit/>
          </a:bodyPr>
          <a:lstStyle/>
          <a:p>
            <a:r>
              <a:rPr lang="en-US" sz="2400" dirty="0" err="1"/>
              <a:t>int</a:t>
            </a:r>
            <a:r>
              <a:rPr lang="en-US" sz="2400" dirty="0"/>
              <a:t>* pc, c;</a:t>
            </a:r>
          </a:p>
          <a:p>
            <a:r>
              <a:rPr lang="en-US" sz="2400" dirty="0"/>
              <a:t>c = 5;</a:t>
            </a:r>
          </a:p>
          <a:p>
            <a:r>
              <a:rPr lang="en-US" sz="2400" dirty="0"/>
              <a:t>pc = &amp;c;</a:t>
            </a:r>
          </a:p>
          <a:p>
            <a:r>
              <a:rPr lang="en-US" sz="2400" dirty="0"/>
              <a:t>*pc = 1;</a:t>
            </a:r>
          </a:p>
          <a:p>
            <a:r>
              <a:rPr lang="en-US" sz="2400" dirty="0" err="1"/>
              <a:t>printf</a:t>
            </a:r>
            <a:r>
              <a:rPr lang="en-US" sz="2400" dirty="0"/>
              <a:t>("%d\n", *pc);  // </a:t>
            </a:r>
            <a:r>
              <a:rPr lang="en-US" sz="2400" dirty="0" err="1"/>
              <a:t>Ouptut</a:t>
            </a:r>
            <a:r>
              <a:rPr lang="en-US" sz="2400" dirty="0"/>
              <a:t>: 1</a:t>
            </a:r>
          </a:p>
          <a:p>
            <a:r>
              <a:rPr lang="en-US" sz="2400" dirty="0" err="1"/>
              <a:t>printf</a:t>
            </a:r>
            <a:r>
              <a:rPr lang="en-US" sz="2400" dirty="0"/>
              <a:t>("%d\n", c);    // Output: 1</a:t>
            </a:r>
          </a:p>
        </p:txBody>
      </p:sp>
      <p:sp>
        <p:nvSpPr>
          <p:cNvPr id="9" name="TextBox 8"/>
          <p:cNvSpPr txBox="1"/>
          <p:nvPr/>
        </p:nvSpPr>
        <p:spPr>
          <a:xfrm>
            <a:off x="3656957" y="3697746"/>
            <a:ext cx="5904649" cy="2308324"/>
          </a:xfrm>
          <a:prstGeom prst="rect">
            <a:avLst/>
          </a:prstGeom>
          <a:noFill/>
        </p:spPr>
        <p:txBody>
          <a:bodyPr wrap="square" rtlCol="0">
            <a:spAutoFit/>
          </a:bodyPr>
          <a:lstStyle/>
          <a:p>
            <a:r>
              <a:rPr lang="en-US" sz="2400" dirty="0" err="1"/>
              <a:t>int</a:t>
            </a:r>
            <a:r>
              <a:rPr lang="en-US" sz="2400" dirty="0"/>
              <a:t>* pc, c, d;</a:t>
            </a:r>
          </a:p>
          <a:p>
            <a:r>
              <a:rPr lang="en-US" sz="2400" dirty="0"/>
              <a:t>c = 5;</a:t>
            </a:r>
          </a:p>
          <a:p>
            <a:r>
              <a:rPr lang="en-US" sz="2400" dirty="0"/>
              <a:t>d = -15;</a:t>
            </a:r>
          </a:p>
          <a:p>
            <a:endParaRPr lang="en-US" sz="2400" dirty="0"/>
          </a:p>
          <a:p>
            <a:r>
              <a:rPr lang="en-US" sz="2400" dirty="0"/>
              <a:t>pc = &amp;c; </a:t>
            </a:r>
            <a:r>
              <a:rPr lang="en-US" sz="2400" dirty="0" err="1"/>
              <a:t>printf</a:t>
            </a:r>
            <a:r>
              <a:rPr lang="en-US" sz="2400" dirty="0"/>
              <a:t>("%d\n", *pc);  </a:t>
            </a:r>
          </a:p>
          <a:p>
            <a:r>
              <a:rPr lang="en-US" sz="2400" dirty="0"/>
              <a:t>pc = &amp;d; </a:t>
            </a:r>
            <a:r>
              <a:rPr lang="en-US" sz="2400" dirty="0" err="1"/>
              <a:t>printf</a:t>
            </a:r>
            <a:r>
              <a:rPr lang="en-US" sz="2400" dirty="0"/>
              <a:t>("%d\n", *pc); </a:t>
            </a:r>
          </a:p>
        </p:txBody>
      </p:sp>
    </p:spTree>
    <p:extLst>
      <p:ext uri="{BB962C8B-B14F-4D97-AF65-F5344CB8AC3E}">
        <p14:creationId xmlns:p14="http://schemas.microsoft.com/office/powerpoint/2010/main" val="221783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33A27B70-E7C9-4140-8668-D1F610197D3F}"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0" y="555306"/>
            <a:ext cx="6139543"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Changing values pointed by pointers</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590" y="1241928"/>
            <a:ext cx="4408656" cy="2308324"/>
          </a:xfrm>
          <a:prstGeom prst="rect">
            <a:avLst/>
          </a:prstGeom>
          <a:noFill/>
        </p:spPr>
        <p:txBody>
          <a:bodyPr wrap="square" rtlCol="0">
            <a:spAutoFit/>
          </a:bodyPr>
          <a:lstStyle/>
          <a:p>
            <a:r>
              <a:rPr lang="en-US" sz="2400" dirty="0"/>
              <a:t>Int *pc, c;</a:t>
            </a:r>
          </a:p>
          <a:p>
            <a:r>
              <a:rPr lang="en-US" sz="2400" dirty="0"/>
              <a:t>c = 5;</a:t>
            </a:r>
          </a:p>
          <a:p>
            <a:r>
              <a:rPr lang="en-US" sz="2400" dirty="0"/>
              <a:t>pc = &amp;c;</a:t>
            </a:r>
          </a:p>
          <a:p>
            <a:r>
              <a:rPr lang="en-US" sz="2400" dirty="0"/>
              <a:t>c = 1;</a:t>
            </a:r>
          </a:p>
          <a:p>
            <a:r>
              <a:rPr lang="en-US" sz="2400" dirty="0" err="1"/>
              <a:t>printf</a:t>
            </a:r>
            <a:r>
              <a:rPr lang="en-US" sz="2400" dirty="0"/>
              <a:t>("%d\n", c);    // Output: 1</a:t>
            </a:r>
          </a:p>
          <a:p>
            <a:r>
              <a:rPr lang="en-US" sz="2400" dirty="0" err="1"/>
              <a:t>printf</a:t>
            </a:r>
            <a:r>
              <a:rPr lang="en-US" sz="2400" dirty="0"/>
              <a:t>("%d\n", *pc);  // </a:t>
            </a:r>
            <a:r>
              <a:rPr lang="en-US" sz="2400" dirty="0" err="1"/>
              <a:t>Ouptut</a:t>
            </a:r>
            <a:r>
              <a:rPr lang="en-US" sz="2400" dirty="0"/>
              <a:t>: 1</a:t>
            </a:r>
          </a:p>
        </p:txBody>
      </p:sp>
      <p:sp>
        <p:nvSpPr>
          <p:cNvPr id="7" name="TextBox 6"/>
          <p:cNvSpPr txBox="1"/>
          <p:nvPr/>
        </p:nvSpPr>
        <p:spPr>
          <a:xfrm>
            <a:off x="7060830" y="1241928"/>
            <a:ext cx="5001553" cy="2308324"/>
          </a:xfrm>
          <a:prstGeom prst="rect">
            <a:avLst/>
          </a:prstGeom>
          <a:noFill/>
        </p:spPr>
        <p:txBody>
          <a:bodyPr wrap="square" rtlCol="0">
            <a:spAutoFit/>
          </a:bodyPr>
          <a:lstStyle/>
          <a:p>
            <a:r>
              <a:rPr lang="en-US" sz="2400" dirty="0"/>
              <a:t>Int *pc, c;</a:t>
            </a:r>
          </a:p>
          <a:p>
            <a:r>
              <a:rPr lang="en-US" sz="2400" dirty="0"/>
              <a:t>c = 5;</a:t>
            </a:r>
          </a:p>
          <a:p>
            <a:r>
              <a:rPr lang="en-US" sz="2400" dirty="0"/>
              <a:t>pc = &amp;c;</a:t>
            </a:r>
          </a:p>
          <a:p>
            <a:r>
              <a:rPr lang="en-US" sz="2400" dirty="0"/>
              <a:t>*pc = 1;</a:t>
            </a:r>
          </a:p>
          <a:p>
            <a:r>
              <a:rPr lang="en-US" sz="2400" dirty="0" err="1"/>
              <a:t>printf</a:t>
            </a:r>
            <a:r>
              <a:rPr lang="en-US" sz="2400" dirty="0"/>
              <a:t>("%d\n", *pc);  // </a:t>
            </a:r>
            <a:r>
              <a:rPr lang="en-US" sz="2400" dirty="0" err="1"/>
              <a:t>Ouptut</a:t>
            </a:r>
            <a:r>
              <a:rPr lang="en-US" sz="2400" dirty="0"/>
              <a:t>: 1</a:t>
            </a:r>
          </a:p>
          <a:p>
            <a:r>
              <a:rPr lang="en-US" sz="2400" dirty="0" err="1"/>
              <a:t>printf</a:t>
            </a:r>
            <a:r>
              <a:rPr lang="en-US" sz="2400" dirty="0"/>
              <a:t>("%d\n", c);    // Output: 1</a:t>
            </a:r>
          </a:p>
        </p:txBody>
      </p:sp>
      <p:sp>
        <p:nvSpPr>
          <p:cNvPr id="9" name="TextBox 8"/>
          <p:cNvSpPr txBox="1"/>
          <p:nvPr/>
        </p:nvSpPr>
        <p:spPr>
          <a:xfrm>
            <a:off x="3656957" y="3697746"/>
            <a:ext cx="5904649" cy="2308324"/>
          </a:xfrm>
          <a:prstGeom prst="rect">
            <a:avLst/>
          </a:prstGeom>
          <a:noFill/>
        </p:spPr>
        <p:txBody>
          <a:bodyPr wrap="square" rtlCol="0">
            <a:spAutoFit/>
          </a:bodyPr>
          <a:lstStyle/>
          <a:p>
            <a:r>
              <a:rPr lang="en-US" sz="2400" dirty="0"/>
              <a:t>Int *pc, c, d;</a:t>
            </a:r>
          </a:p>
          <a:p>
            <a:r>
              <a:rPr lang="en-US" sz="2400" dirty="0"/>
              <a:t>c = 5;</a:t>
            </a:r>
          </a:p>
          <a:p>
            <a:r>
              <a:rPr lang="en-US" sz="2400" dirty="0"/>
              <a:t>d = -15;</a:t>
            </a:r>
          </a:p>
          <a:p>
            <a:endParaRPr lang="en-US" sz="2400" dirty="0"/>
          </a:p>
          <a:p>
            <a:r>
              <a:rPr lang="en-US" sz="2400" dirty="0"/>
              <a:t>pc = &amp;c; </a:t>
            </a:r>
            <a:r>
              <a:rPr lang="en-US" sz="2400" dirty="0" err="1"/>
              <a:t>printf</a:t>
            </a:r>
            <a:r>
              <a:rPr lang="en-US" sz="2400" dirty="0"/>
              <a:t>("%d\n", *pc); // Output: 5</a:t>
            </a:r>
          </a:p>
          <a:p>
            <a:r>
              <a:rPr lang="en-US" sz="2400" dirty="0"/>
              <a:t>pc = &amp;d; </a:t>
            </a:r>
            <a:r>
              <a:rPr lang="en-US" sz="2400" dirty="0" err="1"/>
              <a:t>printf</a:t>
            </a:r>
            <a:r>
              <a:rPr lang="en-US" sz="2400" dirty="0"/>
              <a:t>("%d\n", *pc); // </a:t>
            </a:r>
            <a:r>
              <a:rPr lang="en-US" sz="2400" dirty="0" err="1"/>
              <a:t>Ouptut</a:t>
            </a:r>
            <a:r>
              <a:rPr lang="en-US" sz="2400" dirty="0"/>
              <a:t>: -15</a:t>
            </a:r>
          </a:p>
        </p:txBody>
      </p:sp>
    </p:spTree>
    <p:extLst>
      <p:ext uri="{BB962C8B-B14F-4D97-AF65-F5344CB8AC3E}">
        <p14:creationId xmlns:p14="http://schemas.microsoft.com/office/powerpoint/2010/main" val="134759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283669"/>
            <a:ext cx="11978641" cy="626582"/>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06C76296-BA45-4423-A862-E2DE61346CCA}"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1554480" y="32086"/>
            <a:ext cx="6139543"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Changing values pointed by pointers</a:t>
            </a:r>
            <a:endParaRPr lang="en-US"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06399" y="574331"/>
            <a:ext cx="11147425" cy="683264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a:t>
            </a:r>
          </a:p>
          <a:p>
            <a:r>
              <a:rPr lang="en-US" dirty="0">
                <a:latin typeface="Times New Roman" panose="02020603050405020304" pitchFamily="18" charset="0"/>
                <a:cs typeface="Times New Roman" panose="02020603050405020304" pitchFamily="18" charset="0"/>
              </a:rPr>
              <a:t>{   int* pc, c;</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c = 22;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("Address of c: %p\n", &amp;c);</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("Address of pc: %p\n", &amp;pc);</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("Value of c: %d\n\n", c);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pc = &amp;c;</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("Address of pointer pc: %p\n", pc);</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("Content of pointer pc: %d\n\n", *pc);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c = 11;                                                                                      </a:t>
            </a:r>
            <a:r>
              <a:rPr lang="en-US" sz="2400" dirty="0">
                <a:latin typeface="Times New Roman" panose="02020603050405020304" pitchFamily="18" charset="0"/>
                <a:cs typeface="Times New Roman" panose="02020603050405020304" pitchFamily="18" charset="0"/>
              </a:rPr>
              <a:t>USE   %x instead of   %p and </a:t>
            </a:r>
            <a:r>
              <a:rPr lang="en-US" sz="2400" dirty="0" err="1">
                <a:latin typeface="Times New Roman" panose="02020603050405020304" pitchFamily="18" charset="0"/>
                <a:cs typeface="Times New Roman" panose="02020603050405020304" pitchFamily="18" charset="0"/>
              </a:rPr>
              <a:t>chk</a:t>
            </a:r>
            <a:r>
              <a:rPr lang="en-US" sz="2400" dirty="0">
                <a:latin typeface="Times New Roman" panose="02020603050405020304" pitchFamily="18" charset="0"/>
                <a:cs typeface="Times New Roman" panose="02020603050405020304" pitchFamily="18" charset="0"/>
              </a:rPr>
              <a:t> the 							displayed </a:t>
            </a:r>
            <a:r>
              <a:rPr lang="en-US" sz="2400" dirty="0" err="1">
                <a:latin typeface="Times New Roman" panose="02020603050405020304" pitchFamily="18" charset="0"/>
                <a:cs typeface="Times New Roman" panose="02020603050405020304" pitchFamily="18" charset="0"/>
              </a:rPr>
              <a:t>ouput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USE of %x and %u is done frequently.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("Address of pointer pc: %p\n", pc);</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("Content of pointer pc: %d\n\n", *pc); </a:t>
            </a:r>
          </a:p>
          <a:p>
            <a:r>
              <a:rPr lang="en-US" dirty="0">
                <a:latin typeface="Times New Roman" panose="02020603050405020304" pitchFamily="18" charset="0"/>
                <a:cs typeface="Times New Roman" panose="02020603050405020304" pitchFamily="18" charset="0"/>
              </a:rPr>
              <a:t>                              *pc = 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("Address of c: %p\n", &amp;c);</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("Value of c: %d\n\n", c); </a:t>
            </a:r>
          </a:p>
          <a:p>
            <a:r>
              <a:rPr lang="en-US" dirty="0">
                <a:latin typeface="Times New Roman" panose="02020603050405020304" pitchFamily="18" charset="0"/>
                <a:cs typeface="Times New Roman" panose="02020603050405020304" pitchFamily="18" charset="0"/>
              </a:rPr>
              <a:t>  		 return 0;    }</a:t>
            </a:r>
          </a:p>
        </p:txBody>
      </p:sp>
      <p:sp>
        <p:nvSpPr>
          <p:cNvPr id="6" name="TextBox 5">
            <a:extLst>
              <a:ext uri="{FF2B5EF4-FFF2-40B4-BE49-F238E27FC236}">
                <a16:creationId xmlns:a16="http://schemas.microsoft.com/office/drawing/2014/main" id="{14C286C9-4DC1-8B79-6C5C-5B8F7FF445FF}"/>
              </a:ext>
            </a:extLst>
          </p:cNvPr>
          <p:cNvSpPr txBox="1"/>
          <p:nvPr/>
        </p:nvSpPr>
        <p:spPr>
          <a:xfrm>
            <a:off x="7694023" y="1036320"/>
            <a:ext cx="2689497" cy="369332"/>
          </a:xfrm>
          <a:prstGeom prst="rect">
            <a:avLst/>
          </a:prstGeom>
          <a:noFill/>
        </p:spPr>
        <p:txBody>
          <a:bodyPr wrap="square" rtlCol="0">
            <a:spAutoFit/>
          </a:bodyPr>
          <a:lstStyle/>
          <a:p>
            <a:r>
              <a:rPr lang="en-US" dirty="0"/>
              <a:t>Pointer3.c</a:t>
            </a:r>
            <a:endParaRPr lang="en-IN" dirty="0"/>
          </a:p>
        </p:txBody>
      </p:sp>
      <p:pic>
        <p:nvPicPr>
          <p:cNvPr id="7" name="Picture 6">
            <a:extLst>
              <a:ext uri="{FF2B5EF4-FFF2-40B4-BE49-F238E27FC236}">
                <a16:creationId xmlns:a16="http://schemas.microsoft.com/office/drawing/2014/main" id="{7001AE1F-1A55-5799-F71B-9EA89EE3B613}"/>
              </a:ext>
            </a:extLst>
          </p:cNvPr>
          <p:cNvPicPr>
            <a:picLocks noChangeAspect="1"/>
          </p:cNvPicPr>
          <p:nvPr/>
        </p:nvPicPr>
        <p:blipFill>
          <a:blip r:embed="rId3"/>
          <a:stretch>
            <a:fillRect/>
          </a:stretch>
        </p:blipFill>
        <p:spPr>
          <a:xfrm>
            <a:off x="4826001" y="1478332"/>
            <a:ext cx="7438390" cy="2495550"/>
          </a:xfrm>
          <a:prstGeom prst="rect">
            <a:avLst/>
          </a:prstGeom>
        </p:spPr>
      </p:pic>
    </p:spTree>
    <p:extLst>
      <p:ext uri="{BB962C8B-B14F-4D97-AF65-F5344CB8AC3E}">
        <p14:creationId xmlns:p14="http://schemas.microsoft.com/office/powerpoint/2010/main" val="1492795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2081B469-4E3D-4689-86E3-05B1956BA880}"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1554480" y="32086"/>
            <a:ext cx="7772400"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Common mistakes when working with pointers</a:t>
            </a:r>
            <a:endParaRPr lang="en-US"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293222" y="574331"/>
            <a:ext cx="7876903" cy="5262979"/>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c, *pc;</a:t>
            </a:r>
          </a:p>
          <a:p>
            <a:r>
              <a:rPr lang="en-US" sz="2800" dirty="0">
                <a:solidFill>
                  <a:srgbClr val="0000CC"/>
                </a:solidFill>
                <a:latin typeface="Times New Roman" panose="02020603050405020304" pitchFamily="18" charset="0"/>
                <a:cs typeface="Times New Roman" panose="02020603050405020304" pitchFamily="18" charset="0"/>
              </a:rPr>
              <a:t>// pc is address but c is not</a:t>
            </a:r>
          </a:p>
          <a:p>
            <a:r>
              <a:rPr lang="en-US" sz="2800" dirty="0">
                <a:latin typeface="Times New Roman" panose="02020603050405020304" pitchFamily="18" charset="0"/>
                <a:cs typeface="Times New Roman" panose="02020603050405020304" pitchFamily="18" charset="0"/>
              </a:rPr>
              <a:t>pc = c; // Error</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CC"/>
                </a:solidFill>
                <a:latin typeface="Times New Roman" panose="02020603050405020304" pitchFamily="18" charset="0"/>
                <a:cs typeface="Times New Roman" panose="02020603050405020304" pitchFamily="18" charset="0"/>
              </a:rPr>
              <a:t>// &amp;c is address but *pc is not</a:t>
            </a:r>
          </a:p>
          <a:p>
            <a:r>
              <a:rPr lang="en-US" sz="2800" dirty="0">
                <a:latin typeface="Times New Roman" panose="02020603050405020304" pitchFamily="18" charset="0"/>
                <a:cs typeface="Times New Roman" panose="02020603050405020304" pitchFamily="18" charset="0"/>
              </a:rPr>
              <a:t>*pc = &amp;c; // Error</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CC"/>
                </a:solidFill>
                <a:latin typeface="Times New Roman" panose="02020603050405020304" pitchFamily="18" charset="0"/>
                <a:cs typeface="Times New Roman" panose="02020603050405020304" pitchFamily="18" charset="0"/>
              </a:rPr>
              <a:t>// both &amp;c and pc are addresses</a:t>
            </a:r>
          </a:p>
          <a:p>
            <a:r>
              <a:rPr lang="en-US" sz="2800" dirty="0">
                <a:latin typeface="Times New Roman" panose="02020603050405020304" pitchFamily="18" charset="0"/>
                <a:cs typeface="Times New Roman" panose="02020603050405020304" pitchFamily="18" charset="0"/>
              </a:rPr>
              <a:t>pc = &amp;c;</a:t>
            </a:r>
          </a:p>
          <a:p>
            <a:endParaRPr lang="en-US" sz="2800" dirty="0">
              <a:latin typeface="Times New Roman" panose="02020603050405020304" pitchFamily="18" charset="0"/>
              <a:cs typeface="Times New Roman" panose="02020603050405020304" pitchFamily="18" charset="0"/>
            </a:endParaRPr>
          </a:p>
          <a:p>
            <a:r>
              <a:rPr lang="en-US" sz="2800" dirty="0">
                <a:solidFill>
                  <a:srgbClr val="0000CC"/>
                </a:solidFill>
                <a:latin typeface="Times New Roman" panose="02020603050405020304" pitchFamily="18" charset="0"/>
                <a:cs typeface="Times New Roman" panose="02020603050405020304" pitchFamily="18" charset="0"/>
              </a:rPr>
              <a:t>// both c and *pc values </a:t>
            </a:r>
          </a:p>
          <a:p>
            <a:r>
              <a:rPr lang="en-US" sz="2800" dirty="0">
                <a:latin typeface="Times New Roman" panose="02020603050405020304" pitchFamily="18" charset="0"/>
                <a:cs typeface="Times New Roman" panose="02020603050405020304" pitchFamily="18" charset="0"/>
              </a:rPr>
              <a:t>*pc = c;</a:t>
            </a:r>
          </a:p>
        </p:txBody>
      </p:sp>
    </p:spTree>
    <p:extLst>
      <p:ext uri="{BB962C8B-B14F-4D97-AF65-F5344CB8AC3E}">
        <p14:creationId xmlns:p14="http://schemas.microsoft.com/office/powerpoint/2010/main" val="403534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F26B1119-44DD-4AB6-A346-6FC4E203CC72}"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1554480" y="32086"/>
            <a:ext cx="11090366"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Here's an example of pointer syntax beginners often find confusing.</a:t>
            </a:r>
            <a:endParaRPr lang="en-US"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95943" y="703268"/>
            <a:ext cx="484632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 </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c = 5;</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*p = &amp;c;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("%d", *p);  // 5</a:t>
            </a:r>
          </a:p>
          <a:p>
            <a:r>
              <a:rPr lang="en-US" sz="2400" dirty="0">
                <a:latin typeface="Times New Roman" panose="02020603050405020304" pitchFamily="18" charset="0"/>
                <a:cs typeface="Times New Roman" panose="02020603050405020304" pitchFamily="18" charset="0"/>
              </a:rPr>
              <a:t>   return 0; </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84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5969726"/>
            <a:ext cx="12192001" cy="888274"/>
          </a:xfrm>
          <a:prstGeom prst="rect">
            <a:avLst/>
          </a:prstGeom>
        </p:spPr>
      </p:pic>
      <p:sp>
        <p:nvSpPr>
          <p:cNvPr id="6" name="Subtitle 2"/>
          <p:cNvSpPr>
            <a:spLocks noGrp="1"/>
          </p:cNvSpPr>
          <p:nvPr>
            <p:ph type="subTitle" idx="1"/>
          </p:nvPr>
        </p:nvSpPr>
        <p:spPr>
          <a:xfrm>
            <a:off x="1915886" y="2183788"/>
            <a:ext cx="8712926" cy="964361"/>
          </a:xfrm>
        </p:spPr>
        <p:txBody>
          <a:bodyPr>
            <a:normAutofit fontScale="77500" lnSpcReduction="20000"/>
          </a:bodyPr>
          <a:lstStyle/>
          <a:p>
            <a:r>
              <a:rPr lang="en-US" sz="4400" dirty="0">
                <a:latin typeface="Times New Roman" panose="02020603050405020304" pitchFamily="18" charset="0"/>
                <a:cs typeface="Times New Roman" panose="02020603050405020304" pitchFamily="18" charset="0"/>
              </a:rPr>
              <a:t>Module 5.1:</a:t>
            </a:r>
          </a:p>
          <a:p>
            <a:r>
              <a:rPr lang="en-US" sz="4400" dirty="0">
                <a:latin typeface="Times New Roman" panose="02020603050405020304" pitchFamily="18" charset="0"/>
                <a:cs typeface="Times New Roman" panose="02020603050405020304" pitchFamily="18" charset="0"/>
              </a:rPr>
              <a:t>Pointers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8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C3D09505-21A8-496F-B581-BB5B83592250}"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1554480" y="32086"/>
            <a:ext cx="11090366"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Here's an example of pointer syntax beginners often find confusing.</a:t>
            </a:r>
            <a:endParaRPr lang="en-US"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95943" y="703268"/>
            <a:ext cx="4846320"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 </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c = 5;</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*p = &amp;c;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("%d", *p);  // 5</a:t>
            </a:r>
          </a:p>
          <a:p>
            <a:r>
              <a:rPr lang="en-US" sz="2400" dirty="0">
                <a:latin typeface="Times New Roman" panose="02020603050405020304" pitchFamily="18" charset="0"/>
                <a:cs typeface="Times New Roman" panose="02020603050405020304" pitchFamily="18" charset="0"/>
              </a:rPr>
              <a:t>   return 0; </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Why didn't we get an error when using </a:t>
            </a:r>
            <a:r>
              <a:rPr lang="en-US" sz="2400" dirty="0" err="1">
                <a:solidFill>
                  <a:srgbClr val="FF0000"/>
                </a:solidFill>
                <a:latin typeface="Times New Roman" panose="02020603050405020304" pitchFamily="18" charset="0"/>
                <a:cs typeface="Times New Roman" panose="02020603050405020304" pitchFamily="18" charset="0"/>
              </a:rPr>
              <a:t>int</a:t>
            </a:r>
            <a:r>
              <a:rPr lang="en-US" sz="2400" dirty="0">
                <a:solidFill>
                  <a:srgbClr val="FF0000"/>
                </a:solidFill>
                <a:latin typeface="Times New Roman" panose="02020603050405020304" pitchFamily="18" charset="0"/>
                <a:cs typeface="Times New Roman" panose="02020603050405020304" pitchFamily="18" charset="0"/>
              </a:rPr>
              <a:t> *p = &amp;c;?</a:t>
            </a:r>
          </a:p>
          <a:p>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721531" y="598330"/>
            <a:ext cx="6622869"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It's because</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*p = &amp;c;</a:t>
            </a:r>
          </a:p>
          <a:p>
            <a:r>
              <a:rPr lang="en-US" sz="2400" dirty="0">
                <a:latin typeface="Times New Roman" panose="02020603050405020304" pitchFamily="18" charset="0"/>
                <a:cs typeface="Times New Roman" panose="02020603050405020304" pitchFamily="18" charset="0"/>
              </a:rPr>
              <a:t>is equivalent to</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*p:</a:t>
            </a:r>
          </a:p>
          <a:p>
            <a:r>
              <a:rPr lang="en-US" sz="2400" dirty="0">
                <a:latin typeface="Times New Roman" panose="02020603050405020304" pitchFamily="18" charset="0"/>
                <a:cs typeface="Times New Roman" panose="02020603050405020304" pitchFamily="18" charset="0"/>
              </a:rPr>
              <a:t>p = &amp;c;</a:t>
            </a:r>
          </a:p>
          <a:p>
            <a:r>
              <a:rPr lang="en-US" sz="2400" dirty="0">
                <a:latin typeface="Times New Roman" panose="02020603050405020304" pitchFamily="18" charset="0"/>
                <a:cs typeface="Times New Roman" panose="02020603050405020304" pitchFamily="18" charset="0"/>
              </a:rPr>
              <a:t>In both cases, we are creating a pointer </a:t>
            </a:r>
            <a:r>
              <a:rPr lang="en-US" sz="2400" dirty="0">
                <a:solidFill>
                  <a:srgbClr val="FF0000"/>
                </a:solidFill>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(not *p) and assigning </a:t>
            </a:r>
            <a:r>
              <a:rPr lang="en-US" sz="2400" dirty="0">
                <a:solidFill>
                  <a:srgbClr val="FF0000"/>
                </a:solidFill>
                <a:latin typeface="Times New Roman" panose="02020603050405020304" pitchFamily="18" charset="0"/>
                <a:cs typeface="Times New Roman" panose="02020603050405020304" pitchFamily="18" charset="0"/>
              </a:rPr>
              <a:t>&amp;c</a:t>
            </a:r>
            <a:r>
              <a:rPr lang="en-US" sz="2400" dirty="0">
                <a:latin typeface="Times New Roman" panose="02020603050405020304" pitchFamily="18" charset="0"/>
                <a:cs typeface="Times New Roman" panose="02020603050405020304" pitchFamily="18" charset="0"/>
              </a:rPr>
              <a:t> to it.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avoid this confusion, we can use the statement like this:</a:t>
            </a:r>
          </a:p>
          <a:p>
            <a:endParaRPr lang="en-US" sz="2400" dirty="0">
              <a:latin typeface="Times New Roman" panose="02020603050405020304" pitchFamily="18" charset="0"/>
              <a:cs typeface="Times New Roman" panose="02020603050405020304" pitchFamily="18" charset="0"/>
            </a:endParaRPr>
          </a:p>
          <a:p>
            <a:r>
              <a:rPr lang="en-US" sz="2400" dirty="0" err="1">
                <a:solidFill>
                  <a:srgbClr val="0000CC"/>
                </a:solidFill>
                <a:latin typeface="Times New Roman" panose="02020603050405020304" pitchFamily="18" charset="0"/>
                <a:cs typeface="Times New Roman" panose="02020603050405020304" pitchFamily="18" charset="0"/>
              </a:rPr>
              <a:t>int</a:t>
            </a:r>
            <a:r>
              <a:rPr lang="en-US" sz="2400" dirty="0">
                <a:solidFill>
                  <a:srgbClr val="0000CC"/>
                </a:solidFill>
                <a:latin typeface="Times New Roman" panose="02020603050405020304" pitchFamily="18" charset="0"/>
                <a:cs typeface="Times New Roman" panose="02020603050405020304" pitchFamily="18" charset="0"/>
              </a:rPr>
              <a:t>* p = &amp;c;</a:t>
            </a:r>
          </a:p>
        </p:txBody>
      </p:sp>
    </p:spTree>
    <p:extLst>
      <p:ext uri="{BB962C8B-B14F-4D97-AF65-F5344CB8AC3E}">
        <p14:creationId xmlns:p14="http://schemas.microsoft.com/office/powerpoint/2010/main" val="51002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6578E701-9840-4344-8106-7247A87A6AF3}"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1554480" y="32086"/>
            <a:ext cx="11090366"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NULL Pointers</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574331"/>
            <a:ext cx="12192000" cy="569386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It is always a good practice to assign a NULL value to a pointer variable in case you do not have an exact address to be assigned. This is done at the time of variable declaration. A pointer that is assigned NULL is called a null pointer.</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#include &lt;</a:t>
            </a:r>
            <a:r>
              <a:rPr lang="en-US" sz="2800" dirty="0" err="1">
                <a:latin typeface="Times New Roman" panose="02020603050405020304" pitchFamily="18" charset="0"/>
                <a:cs typeface="Times New Roman" panose="02020603050405020304" pitchFamily="18" charset="0"/>
              </a:rPr>
              <a:t>stdio.h</a:t>
            </a:r>
            <a:r>
              <a:rPr lang="en-US" sz="2800" dirty="0">
                <a:latin typeface="Times New Roman" panose="02020603050405020304" pitchFamily="18" charset="0"/>
                <a:cs typeface="Times New Roman" panose="02020603050405020304" pitchFamily="18" charset="0"/>
              </a:rPr>
              <a:t>&gt;</a:t>
            </a:r>
          </a:p>
          <a:p>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main () {                                                              </a:t>
            </a:r>
            <a:endParaRPr lang="en-US" sz="2800" dirty="0">
              <a:solidFill>
                <a:srgbClr val="0000CC"/>
              </a:solidFill>
              <a:latin typeface="Times New Roman" panose="02020603050405020304" pitchFamily="18" charset="0"/>
              <a:cs typeface="Times New Roman" panose="02020603050405020304" pitchFamily="18" charset="0"/>
            </a:endParaRPr>
          </a:p>
          <a:p>
            <a:endParaRPr lang="en-US" sz="2800" dirty="0">
              <a:solidFill>
                <a:srgbClr val="0000CC"/>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ptr</a:t>
            </a:r>
            <a:r>
              <a:rPr lang="en-US" sz="2800" dirty="0">
                <a:latin typeface="Times New Roman" panose="02020603050405020304" pitchFamily="18" charset="0"/>
                <a:cs typeface="Times New Roman" panose="02020603050405020304" pitchFamily="18" charset="0"/>
              </a:rPr>
              <a:t> = NULL;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("The value of </a:t>
            </a:r>
            <a:r>
              <a:rPr lang="en-US" sz="2800" dirty="0" err="1">
                <a:latin typeface="Times New Roman" panose="02020603050405020304" pitchFamily="18" charset="0"/>
                <a:cs typeface="Times New Roman" panose="02020603050405020304" pitchFamily="18" charset="0"/>
              </a:rPr>
              <a:t>ptr</a:t>
            </a:r>
            <a:r>
              <a:rPr lang="en-US" sz="2800" dirty="0">
                <a:latin typeface="Times New Roman" panose="02020603050405020304" pitchFamily="18" charset="0"/>
                <a:cs typeface="Times New Roman" panose="02020603050405020304" pitchFamily="18" charset="0"/>
              </a:rPr>
              <a:t> is : </a:t>
            </a:r>
            <a:r>
              <a:rPr lang="en-US" sz="2800" dirty="0">
                <a:solidFill>
                  <a:srgbClr val="FF0000"/>
                </a:solidFill>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\n", </a:t>
            </a:r>
            <a:r>
              <a:rPr lang="en-US" sz="2800" dirty="0" err="1">
                <a:latin typeface="Times New Roman" panose="02020603050405020304" pitchFamily="18" charset="0"/>
                <a:cs typeface="Times New Roman" panose="02020603050405020304" pitchFamily="18" charset="0"/>
              </a:rPr>
              <a:t>ptr</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return 0;</a:t>
            </a:r>
          </a:p>
          <a:p>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10127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C76A7DB2-7788-48A5-AA70-C84C0CC67FC9}"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1554480" y="32086"/>
            <a:ext cx="11090366"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NULL Pointers</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574331"/>
            <a:ext cx="12192000" cy="612475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It is always a good practice to assign a NULL value to a pointer variable in case you do not have an exact address to be assigned. This is done at the time of variable declaration. A pointer that is assigned NULL is called a null pointer.</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#include &lt;</a:t>
            </a:r>
            <a:r>
              <a:rPr lang="en-US" sz="2800" dirty="0" err="1">
                <a:latin typeface="Times New Roman" panose="02020603050405020304" pitchFamily="18" charset="0"/>
                <a:cs typeface="Times New Roman" panose="02020603050405020304" pitchFamily="18" charset="0"/>
              </a:rPr>
              <a:t>stdio.h</a:t>
            </a:r>
            <a:r>
              <a:rPr lang="en-US" sz="2800" dirty="0">
                <a:latin typeface="Times New Roman" panose="02020603050405020304" pitchFamily="18" charset="0"/>
                <a:cs typeface="Times New Roman" panose="02020603050405020304" pitchFamily="18" charset="0"/>
              </a:rPr>
              <a:t>&gt;</a:t>
            </a:r>
          </a:p>
          <a:p>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main () {                                                              </a:t>
            </a:r>
            <a:r>
              <a:rPr lang="en-US" sz="2800" dirty="0">
                <a:solidFill>
                  <a:srgbClr val="0000CC"/>
                </a:solidFill>
                <a:latin typeface="Times New Roman" panose="02020603050405020304" pitchFamily="18" charset="0"/>
                <a:cs typeface="Times New Roman" panose="02020603050405020304" pitchFamily="18" charset="0"/>
              </a:rPr>
              <a:t>output:</a:t>
            </a:r>
          </a:p>
          <a:p>
            <a:endParaRPr lang="en-US" sz="2800" dirty="0">
              <a:solidFill>
                <a:srgbClr val="0000CC"/>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ptr</a:t>
            </a:r>
            <a:r>
              <a:rPr lang="en-US" sz="2800" dirty="0">
                <a:latin typeface="Times New Roman" panose="02020603050405020304" pitchFamily="18" charset="0"/>
                <a:cs typeface="Times New Roman" panose="02020603050405020304" pitchFamily="18" charset="0"/>
              </a:rPr>
              <a:t> = NULL;                                                  </a:t>
            </a:r>
            <a:r>
              <a:rPr lang="en-US" sz="2800" dirty="0">
                <a:solidFill>
                  <a:srgbClr val="0000CC"/>
                </a:solidFill>
                <a:latin typeface="Times New Roman" panose="02020603050405020304" pitchFamily="18" charset="0"/>
                <a:cs typeface="Times New Roman" panose="02020603050405020304" pitchFamily="18" charset="0"/>
              </a:rPr>
              <a:t>The value of </a:t>
            </a:r>
            <a:r>
              <a:rPr lang="en-US" sz="2800" dirty="0" err="1">
                <a:solidFill>
                  <a:srgbClr val="0000CC"/>
                </a:solidFill>
                <a:latin typeface="Times New Roman" panose="02020603050405020304" pitchFamily="18" charset="0"/>
                <a:cs typeface="Times New Roman" panose="02020603050405020304" pitchFamily="18" charset="0"/>
              </a:rPr>
              <a:t>ptr</a:t>
            </a:r>
            <a:r>
              <a:rPr lang="en-US" sz="2800" dirty="0">
                <a:solidFill>
                  <a:srgbClr val="0000CC"/>
                </a:solidFill>
                <a:latin typeface="Times New Roman" panose="02020603050405020304" pitchFamily="18" charset="0"/>
                <a:cs typeface="Times New Roman" panose="02020603050405020304" pitchFamily="18" charset="0"/>
              </a:rPr>
              <a:t> is : </a:t>
            </a:r>
            <a:r>
              <a:rPr lang="en-US" sz="2800" dirty="0">
                <a:solidFill>
                  <a:srgbClr val="FF0000"/>
                </a:solidFill>
                <a:latin typeface="Times New Roman" panose="02020603050405020304" pitchFamily="18" charset="0"/>
                <a:cs typeface="Times New Roman" panose="02020603050405020304" pitchFamily="18" charset="0"/>
              </a:rPr>
              <a:t>0</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("The value of </a:t>
            </a:r>
            <a:r>
              <a:rPr lang="en-US" sz="2800" dirty="0" err="1">
                <a:latin typeface="Times New Roman" panose="02020603050405020304" pitchFamily="18" charset="0"/>
                <a:cs typeface="Times New Roman" panose="02020603050405020304" pitchFamily="18" charset="0"/>
              </a:rPr>
              <a:t>ptr</a:t>
            </a:r>
            <a:r>
              <a:rPr lang="en-US" sz="2800" dirty="0">
                <a:latin typeface="Times New Roman" panose="02020603050405020304" pitchFamily="18" charset="0"/>
                <a:cs typeface="Times New Roman" panose="02020603050405020304" pitchFamily="18" charset="0"/>
              </a:rPr>
              <a:t> is : </a:t>
            </a:r>
            <a:r>
              <a:rPr lang="en-US" sz="2800" dirty="0">
                <a:solidFill>
                  <a:srgbClr val="FF0000"/>
                </a:solidFill>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\n", </a:t>
            </a:r>
            <a:r>
              <a:rPr lang="en-US" sz="2800" dirty="0" err="1">
                <a:latin typeface="Times New Roman" panose="02020603050405020304" pitchFamily="18" charset="0"/>
                <a:cs typeface="Times New Roman" panose="02020603050405020304" pitchFamily="18" charset="0"/>
              </a:rPr>
              <a:t>ptr</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return 0;</a:t>
            </a:r>
          </a:p>
          <a:p>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30826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DF37B-12D3-568B-55BD-B6556E20D499}"/>
              </a:ext>
            </a:extLst>
          </p:cNvPr>
          <p:cNvSpPr>
            <a:spLocks noGrp="1"/>
          </p:cNvSpPr>
          <p:nvPr>
            <p:ph type="dt" sz="half" idx="10"/>
          </p:nvPr>
        </p:nvSpPr>
        <p:spPr/>
        <p:txBody>
          <a:bodyPr/>
          <a:lstStyle/>
          <a:p>
            <a:fld id="{FAF8B470-D4CE-4292-9E93-4B6049893D9C}" type="datetime1">
              <a:rPr lang="en-US" smtClean="0"/>
              <a:t>4/1/2024</a:t>
            </a:fld>
            <a:endParaRPr lang="en-US"/>
          </a:p>
        </p:txBody>
      </p:sp>
      <p:pic>
        <p:nvPicPr>
          <p:cNvPr id="5" name="Picture 4">
            <a:extLst>
              <a:ext uri="{FF2B5EF4-FFF2-40B4-BE49-F238E27FC236}">
                <a16:creationId xmlns:a16="http://schemas.microsoft.com/office/drawing/2014/main" id="{FAB2B442-7F53-FF15-0D1B-BC29EB092761}"/>
              </a:ext>
            </a:extLst>
          </p:cNvPr>
          <p:cNvPicPr>
            <a:picLocks noChangeAspect="1"/>
          </p:cNvPicPr>
          <p:nvPr/>
        </p:nvPicPr>
        <p:blipFill>
          <a:blip r:embed="rId2"/>
          <a:stretch>
            <a:fillRect/>
          </a:stretch>
        </p:blipFill>
        <p:spPr>
          <a:xfrm>
            <a:off x="-1" y="6143624"/>
            <a:ext cx="12192001" cy="766627"/>
          </a:xfrm>
          <a:prstGeom prst="rect">
            <a:avLst/>
          </a:prstGeom>
        </p:spPr>
      </p:pic>
      <p:sp>
        <p:nvSpPr>
          <p:cNvPr id="7" name="TextBox 6">
            <a:extLst>
              <a:ext uri="{FF2B5EF4-FFF2-40B4-BE49-F238E27FC236}">
                <a16:creationId xmlns:a16="http://schemas.microsoft.com/office/drawing/2014/main" id="{41168766-4BE5-F4B6-BDEB-C7A5A3B78F8B}"/>
              </a:ext>
            </a:extLst>
          </p:cNvPr>
          <p:cNvSpPr txBox="1"/>
          <p:nvPr/>
        </p:nvSpPr>
        <p:spPr>
          <a:xfrm>
            <a:off x="171450" y="272939"/>
            <a:ext cx="11153775" cy="2308324"/>
          </a:xfrm>
          <a:prstGeom prst="rect">
            <a:avLst/>
          </a:prstGeom>
          <a:noFill/>
        </p:spPr>
        <p:txBody>
          <a:bodyPr wrap="square">
            <a:spAutoFit/>
          </a:bodyPr>
          <a:lstStyle/>
          <a:p>
            <a:pPr marL="342900" indent="-342900">
              <a:buFont typeface="Arial" panose="020B0604020202020204" pitchFamily="34" charset="0"/>
              <a:buChar char="•"/>
            </a:pPr>
            <a:r>
              <a:rPr lang="en-US" sz="2400" dirty="0"/>
              <a:t>A void pointer is a special type of pointer. </a:t>
            </a:r>
          </a:p>
          <a:p>
            <a:pPr marL="342900" indent="-342900">
              <a:buFont typeface="Arial" panose="020B0604020202020204" pitchFamily="34" charset="0"/>
              <a:buChar char="•"/>
            </a:pPr>
            <a:r>
              <a:rPr lang="en-US" sz="2400" dirty="0"/>
              <a:t>It can point to any data type, from an integer value or a float to a string of characters. </a:t>
            </a:r>
          </a:p>
          <a:p>
            <a:pPr marL="342900" indent="-342900">
              <a:buFont typeface="Arial" panose="020B0604020202020204" pitchFamily="34" charset="0"/>
              <a:buChar char="•"/>
            </a:pPr>
            <a:r>
              <a:rPr lang="en-US" sz="2400" dirty="0"/>
              <a:t>Its sole limitation is that the pointed data cannot be referenced directly (the asterisk * operator cannot be used on them) since its length is always undetermined. </a:t>
            </a:r>
          </a:p>
          <a:p>
            <a:pPr marL="342900" indent="-342900">
              <a:buFont typeface="Arial" panose="020B0604020202020204" pitchFamily="34" charset="0"/>
              <a:buChar char="•"/>
            </a:pPr>
            <a:r>
              <a:rPr lang="en-US" sz="2400" dirty="0"/>
              <a:t>Therefore, type casting or assignment must be used to turn the void pointer to a pointer of a concrete data type to which we can refer.</a:t>
            </a:r>
            <a:endParaRPr lang="en-IN" sz="2400" dirty="0"/>
          </a:p>
        </p:txBody>
      </p:sp>
      <p:pic>
        <p:nvPicPr>
          <p:cNvPr id="9" name="Picture 8">
            <a:extLst>
              <a:ext uri="{FF2B5EF4-FFF2-40B4-BE49-F238E27FC236}">
                <a16:creationId xmlns:a16="http://schemas.microsoft.com/office/drawing/2014/main" id="{C513B8DA-6945-DA75-0029-73E6206E37EC}"/>
              </a:ext>
            </a:extLst>
          </p:cNvPr>
          <p:cNvPicPr>
            <a:picLocks noChangeAspect="1"/>
          </p:cNvPicPr>
          <p:nvPr/>
        </p:nvPicPr>
        <p:blipFill>
          <a:blip r:embed="rId3"/>
          <a:stretch>
            <a:fillRect/>
          </a:stretch>
        </p:blipFill>
        <p:spPr>
          <a:xfrm>
            <a:off x="1409701" y="2581263"/>
            <a:ext cx="5695950" cy="3471764"/>
          </a:xfrm>
          <a:prstGeom prst="rect">
            <a:avLst/>
          </a:prstGeom>
        </p:spPr>
      </p:pic>
      <p:pic>
        <p:nvPicPr>
          <p:cNvPr id="11" name="Picture 10">
            <a:extLst>
              <a:ext uri="{FF2B5EF4-FFF2-40B4-BE49-F238E27FC236}">
                <a16:creationId xmlns:a16="http://schemas.microsoft.com/office/drawing/2014/main" id="{D9510975-AAD9-A601-AD56-DFB00FE7C900}"/>
              </a:ext>
            </a:extLst>
          </p:cNvPr>
          <p:cNvPicPr>
            <a:picLocks noChangeAspect="1"/>
          </p:cNvPicPr>
          <p:nvPr/>
        </p:nvPicPr>
        <p:blipFill>
          <a:blip r:embed="rId4"/>
          <a:stretch>
            <a:fillRect/>
          </a:stretch>
        </p:blipFill>
        <p:spPr>
          <a:xfrm>
            <a:off x="7934325" y="2964595"/>
            <a:ext cx="2476500" cy="1352550"/>
          </a:xfrm>
          <a:prstGeom prst="rect">
            <a:avLst/>
          </a:prstGeom>
        </p:spPr>
      </p:pic>
    </p:spTree>
    <p:extLst>
      <p:ext uri="{BB962C8B-B14F-4D97-AF65-F5344CB8AC3E}">
        <p14:creationId xmlns:p14="http://schemas.microsoft.com/office/powerpoint/2010/main" val="2047327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A30B6B-0A33-04F0-7255-52FBA42A0C07}"/>
              </a:ext>
            </a:extLst>
          </p:cNvPr>
          <p:cNvSpPr>
            <a:spLocks noGrp="1"/>
          </p:cNvSpPr>
          <p:nvPr>
            <p:ph type="dt" sz="half" idx="10"/>
          </p:nvPr>
        </p:nvSpPr>
        <p:spPr/>
        <p:txBody>
          <a:bodyPr/>
          <a:lstStyle/>
          <a:p>
            <a:fld id="{ABABAA86-B741-4EFB-B5BA-3FCF6C7FA692}" type="datetime1">
              <a:rPr lang="en-US" smtClean="0"/>
              <a:t>4/1/2024</a:t>
            </a:fld>
            <a:endParaRPr lang="en-US"/>
          </a:p>
        </p:txBody>
      </p:sp>
      <p:sp>
        <p:nvSpPr>
          <p:cNvPr id="4" name="TextBox 3">
            <a:extLst>
              <a:ext uri="{FF2B5EF4-FFF2-40B4-BE49-F238E27FC236}">
                <a16:creationId xmlns:a16="http://schemas.microsoft.com/office/drawing/2014/main" id="{5C6AB60D-7C9A-1589-57AB-56EBE3729CF2}"/>
              </a:ext>
            </a:extLst>
          </p:cNvPr>
          <p:cNvSpPr txBox="1"/>
          <p:nvPr/>
        </p:nvSpPr>
        <p:spPr>
          <a:xfrm>
            <a:off x="609599" y="301079"/>
            <a:ext cx="11096625" cy="3046988"/>
          </a:xfrm>
          <a:prstGeom prst="rect">
            <a:avLst/>
          </a:prstGeom>
          <a:noFill/>
          <a:ln>
            <a:solidFill>
              <a:schemeClr val="accent1"/>
            </a:solidFill>
          </a:ln>
        </p:spPr>
        <p:txBody>
          <a:bodyPr wrap="square">
            <a:spAutoFit/>
          </a:bodyPr>
          <a:lstStyle/>
          <a:p>
            <a:r>
              <a:rPr lang="en-US" sz="2400" dirty="0"/>
              <a:t>To test it for a null pointer before inspecting the value pointed to, code such as the following can be used.</a:t>
            </a:r>
          </a:p>
          <a:p>
            <a:r>
              <a:rPr lang="en-US" sz="2400" dirty="0"/>
              <a:t>	if(</a:t>
            </a:r>
            <a:r>
              <a:rPr lang="en-US" sz="2400" dirty="0" err="1"/>
              <a:t>ip</a:t>
            </a:r>
            <a:r>
              <a:rPr lang="en-US" sz="2400" dirty="0"/>
              <a:t> != NULL)</a:t>
            </a:r>
          </a:p>
          <a:p>
            <a:r>
              <a:rPr lang="en-US" sz="2400" dirty="0"/>
              <a:t> 	</a:t>
            </a:r>
            <a:r>
              <a:rPr lang="en-US" sz="2400" dirty="0" err="1"/>
              <a:t>printf</a:t>
            </a:r>
            <a:r>
              <a:rPr lang="en-US" sz="2400" dirty="0"/>
              <a:t>(“%d\n”, *</a:t>
            </a:r>
            <a:r>
              <a:rPr lang="en-US" sz="2400" dirty="0" err="1"/>
              <a:t>ip</a:t>
            </a:r>
            <a:r>
              <a:rPr lang="en-US" sz="2400" dirty="0"/>
              <a:t>);</a:t>
            </a:r>
          </a:p>
          <a:p>
            <a:endParaRPr lang="en-US" sz="2400" dirty="0"/>
          </a:p>
          <a:p>
            <a:r>
              <a:rPr lang="en-US" sz="2400" dirty="0"/>
              <a:t>It is also possible to refer to the null pointer using a constant 0, and to set null pointers by simply saying </a:t>
            </a:r>
          </a:p>
          <a:p>
            <a:r>
              <a:rPr lang="en-US" sz="2400" dirty="0"/>
              <a:t>	int *</a:t>
            </a:r>
            <a:r>
              <a:rPr lang="en-US" sz="2400" dirty="0" err="1"/>
              <a:t>ip</a:t>
            </a:r>
            <a:r>
              <a:rPr lang="en-US" sz="2400" dirty="0"/>
              <a:t> = 0;</a:t>
            </a:r>
            <a:endParaRPr lang="en-IN" sz="2400" dirty="0"/>
          </a:p>
        </p:txBody>
      </p:sp>
      <p:sp>
        <p:nvSpPr>
          <p:cNvPr id="6" name="TextBox 5">
            <a:extLst>
              <a:ext uri="{FF2B5EF4-FFF2-40B4-BE49-F238E27FC236}">
                <a16:creationId xmlns:a16="http://schemas.microsoft.com/office/drawing/2014/main" id="{DF89E1ED-D6F8-82B6-38C0-B03E318D9EA5}"/>
              </a:ext>
            </a:extLst>
          </p:cNvPr>
          <p:cNvSpPr txBox="1"/>
          <p:nvPr/>
        </p:nvSpPr>
        <p:spPr>
          <a:xfrm>
            <a:off x="609599" y="3348067"/>
            <a:ext cx="11096625" cy="2862322"/>
          </a:xfrm>
          <a:prstGeom prst="rect">
            <a:avLst/>
          </a:prstGeom>
          <a:noFill/>
          <a:ln>
            <a:solidFill>
              <a:srgbClr val="00B0F0"/>
            </a:solidFill>
          </a:ln>
        </p:spPr>
        <p:txBody>
          <a:bodyPr wrap="square">
            <a:spAutoFit/>
          </a:bodyPr>
          <a:lstStyle/>
          <a:p>
            <a:r>
              <a:rPr lang="en-US" sz="2000" dirty="0"/>
              <a:t>Furthermore, since the definition of ‘true’ in C is a value  that is not equal to 0, the following statement tests for nonnull pointers with abbreviated code such as </a:t>
            </a:r>
          </a:p>
          <a:p>
            <a:r>
              <a:rPr lang="en-US" sz="2000" dirty="0"/>
              <a:t>			if(</a:t>
            </a:r>
            <a:r>
              <a:rPr lang="en-US" sz="2000" dirty="0" err="1"/>
              <a:t>ip</a:t>
            </a:r>
            <a:r>
              <a:rPr lang="en-US" sz="2000" dirty="0"/>
              <a:t>)</a:t>
            </a:r>
          </a:p>
          <a:p>
            <a:r>
              <a:rPr lang="en-US" sz="2000" dirty="0"/>
              <a:t> 			</a:t>
            </a:r>
            <a:r>
              <a:rPr lang="en-US" sz="2000" dirty="0" err="1"/>
              <a:t>printf</a:t>
            </a:r>
            <a:r>
              <a:rPr lang="en-US" sz="2000" dirty="0"/>
              <a:t>(“%d\n”, *</a:t>
            </a:r>
            <a:r>
              <a:rPr lang="en-US" sz="2000" dirty="0" err="1"/>
              <a:t>ip</a:t>
            </a:r>
            <a:r>
              <a:rPr lang="en-US" sz="2000" dirty="0"/>
              <a:t>);</a:t>
            </a:r>
          </a:p>
          <a:p>
            <a:r>
              <a:rPr lang="en-US" sz="2000" dirty="0"/>
              <a:t> This has the same meaning as our previous example; </a:t>
            </a:r>
          </a:p>
          <a:p>
            <a:r>
              <a:rPr lang="en-US" sz="2000" dirty="0"/>
              <a:t>                if(</a:t>
            </a:r>
            <a:r>
              <a:rPr lang="en-US" sz="2000" dirty="0" err="1"/>
              <a:t>ip</a:t>
            </a:r>
            <a:r>
              <a:rPr lang="en-US" sz="2000" dirty="0"/>
              <a:t>)                               is equivalent to if(</a:t>
            </a:r>
            <a:r>
              <a:rPr lang="en-US" sz="2000" dirty="0" err="1"/>
              <a:t>ip</a:t>
            </a:r>
            <a:r>
              <a:rPr lang="en-US" sz="2000" dirty="0"/>
              <a:t> != 0) and to if(</a:t>
            </a:r>
            <a:r>
              <a:rPr lang="en-US" sz="2000" dirty="0" err="1"/>
              <a:t>ip</a:t>
            </a:r>
            <a:r>
              <a:rPr lang="en-US" sz="2000" dirty="0"/>
              <a:t> != NULL). </a:t>
            </a:r>
          </a:p>
          <a:p>
            <a:r>
              <a:rPr lang="en-US" sz="2000" dirty="0"/>
              <a:t>The value 0 can be used to represent a null pointer in </a:t>
            </a:r>
          </a:p>
          <a:p>
            <a:r>
              <a:rPr lang="en-US" sz="2000" dirty="0"/>
              <a:t>(1)assignment and initialization, (2)  comparison.</a:t>
            </a:r>
          </a:p>
          <a:p>
            <a:r>
              <a:rPr lang="en-US" sz="2000" dirty="0"/>
              <a:t> All of these uses are legal, although the use of the constant NULL is recommended for clarity.</a:t>
            </a:r>
            <a:endParaRPr lang="en-IN" sz="2000" dirty="0"/>
          </a:p>
        </p:txBody>
      </p:sp>
      <p:pic>
        <p:nvPicPr>
          <p:cNvPr id="7" name="Picture 6">
            <a:extLst>
              <a:ext uri="{FF2B5EF4-FFF2-40B4-BE49-F238E27FC236}">
                <a16:creationId xmlns:a16="http://schemas.microsoft.com/office/drawing/2014/main" id="{AD9DBC4B-B0D1-EF4B-746A-00560A135C50}"/>
              </a:ext>
            </a:extLst>
          </p:cNvPr>
          <p:cNvPicPr>
            <a:picLocks noChangeAspect="1"/>
          </p:cNvPicPr>
          <p:nvPr/>
        </p:nvPicPr>
        <p:blipFill>
          <a:blip r:embed="rId2"/>
          <a:stretch>
            <a:fillRect/>
          </a:stretch>
        </p:blipFill>
        <p:spPr>
          <a:xfrm>
            <a:off x="-1" y="6210388"/>
            <a:ext cx="12192001" cy="699863"/>
          </a:xfrm>
          <a:prstGeom prst="rect">
            <a:avLst/>
          </a:prstGeom>
        </p:spPr>
      </p:pic>
    </p:spTree>
    <p:extLst>
      <p:ext uri="{BB962C8B-B14F-4D97-AF65-F5344CB8AC3E}">
        <p14:creationId xmlns:p14="http://schemas.microsoft.com/office/powerpoint/2010/main" val="1716631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1B0D8-80DF-2C1E-524B-1520694D4BFC}"/>
              </a:ext>
            </a:extLst>
          </p:cNvPr>
          <p:cNvSpPr>
            <a:spLocks noGrp="1"/>
          </p:cNvSpPr>
          <p:nvPr>
            <p:ph type="dt" sz="half" idx="10"/>
          </p:nvPr>
        </p:nvSpPr>
        <p:spPr/>
        <p:txBody>
          <a:bodyPr/>
          <a:lstStyle/>
          <a:p>
            <a:fld id="{27CBE47E-2A5F-48F8-A775-56C936FD7426}" type="datetime1">
              <a:rPr lang="en-US" smtClean="0"/>
              <a:t>4/1/2024</a:t>
            </a:fld>
            <a:endParaRPr lang="en-US"/>
          </a:p>
        </p:txBody>
      </p:sp>
      <p:pic>
        <p:nvPicPr>
          <p:cNvPr id="4" name="Picture 3">
            <a:extLst>
              <a:ext uri="{FF2B5EF4-FFF2-40B4-BE49-F238E27FC236}">
                <a16:creationId xmlns:a16="http://schemas.microsoft.com/office/drawing/2014/main" id="{BBFFC97E-0AFF-A872-FA3A-E0BF2BA8F789}"/>
              </a:ext>
            </a:extLst>
          </p:cNvPr>
          <p:cNvPicPr>
            <a:picLocks noChangeAspect="1"/>
          </p:cNvPicPr>
          <p:nvPr/>
        </p:nvPicPr>
        <p:blipFill>
          <a:blip r:embed="rId2"/>
          <a:stretch>
            <a:fillRect/>
          </a:stretch>
        </p:blipFill>
        <p:spPr>
          <a:xfrm>
            <a:off x="3987800" y="384096"/>
            <a:ext cx="5657850" cy="2276475"/>
          </a:xfrm>
          <a:prstGeom prst="rect">
            <a:avLst/>
          </a:prstGeom>
        </p:spPr>
      </p:pic>
      <p:sp>
        <p:nvSpPr>
          <p:cNvPr id="5" name="TextBox 4">
            <a:extLst>
              <a:ext uri="{FF2B5EF4-FFF2-40B4-BE49-F238E27FC236}">
                <a16:creationId xmlns:a16="http://schemas.microsoft.com/office/drawing/2014/main" id="{117917C7-04CC-7623-3C9F-112D8E8D87A0}"/>
              </a:ext>
            </a:extLst>
          </p:cNvPr>
          <p:cNvSpPr txBox="1"/>
          <p:nvPr/>
        </p:nvSpPr>
        <p:spPr>
          <a:xfrm>
            <a:off x="660400" y="294640"/>
            <a:ext cx="4267200" cy="369332"/>
          </a:xfrm>
          <a:prstGeom prst="rect">
            <a:avLst/>
          </a:prstGeom>
          <a:noFill/>
        </p:spPr>
        <p:txBody>
          <a:bodyPr wrap="square" rtlCol="0">
            <a:spAutoFit/>
          </a:bodyPr>
          <a:lstStyle/>
          <a:p>
            <a:r>
              <a:rPr lang="en-US" dirty="0"/>
              <a:t>a. What is the meaning of this ?</a:t>
            </a:r>
            <a:endParaRPr lang="en-IN" dirty="0"/>
          </a:p>
        </p:txBody>
      </p:sp>
      <p:pic>
        <p:nvPicPr>
          <p:cNvPr id="7" name="Picture 6">
            <a:hlinkClick r:id="" action="ppaction://noaction" highlightClick="1"/>
            <a:extLst>
              <a:ext uri="{FF2B5EF4-FFF2-40B4-BE49-F238E27FC236}">
                <a16:creationId xmlns:a16="http://schemas.microsoft.com/office/drawing/2014/main" id="{9663D942-543B-A207-8E7E-A74B77A66F4B}"/>
              </a:ext>
            </a:extLst>
          </p:cNvPr>
          <p:cNvPicPr>
            <a:picLocks noChangeAspect="1"/>
          </p:cNvPicPr>
          <p:nvPr/>
        </p:nvPicPr>
        <p:blipFill>
          <a:blip r:embed="rId3"/>
          <a:stretch>
            <a:fillRect/>
          </a:stretch>
        </p:blipFill>
        <p:spPr>
          <a:xfrm>
            <a:off x="316865" y="3651408"/>
            <a:ext cx="2800350" cy="1924050"/>
          </a:xfrm>
          <a:prstGeom prst="rect">
            <a:avLst/>
          </a:prstGeom>
        </p:spPr>
      </p:pic>
      <p:pic>
        <p:nvPicPr>
          <p:cNvPr id="9" name="Picture 8">
            <a:extLst>
              <a:ext uri="{FF2B5EF4-FFF2-40B4-BE49-F238E27FC236}">
                <a16:creationId xmlns:a16="http://schemas.microsoft.com/office/drawing/2014/main" id="{18B11BCE-685A-52C0-3F10-B2EF96324033}"/>
              </a:ext>
            </a:extLst>
          </p:cNvPr>
          <p:cNvPicPr>
            <a:picLocks noChangeAspect="1"/>
          </p:cNvPicPr>
          <p:nvPr/>
        </p:nvPicPr>
        <p:blipFill>
          <a:blip r:embed="rId4"/>
          <a:stretch>
            <a:fillRect/>
          </a:stretch>
        </p:blipFill>
        <p:spPr>
          <a:xfrm>
            <a:off x="3432175" y="4613433"/>
            <a:ext cx="1495425" cy="838200"/>
          </a:xfrm>
          <a:prstGeom prst="rect">
            <a:avLst/>
          </a:prstGeom>
        </p:spPr>
      </p:pic>
      <p:pic>
        <p:nvPicPr>
          <p:cNvPr id="10" name="Picture 9">
            <a:extLst>
              <a:ext uri="{FF2B5EF4-FFF2-40B4-BE49-F238E27FC236}">
                <a16:creationId xmlns:a16="http://schemas.microsoft.com/office/drawing/2014/main" id="{3B327A73-631C-335E-3F1E-14319C6B1778}"/>
              </a:ext>
            </a:extLst>
          </p:cNvPr>
          <p:cNvPicPr>
            <a:picLocks noChangeAspect="1"/>
          </p:cNvPicPr>
          <p:nvPr/>
        </p:nvPicPr>
        <p:blipFill>
          <a:blip r:embed="rId5"/>
          <a:stretch>
            <a:fillRect/>
          </a:stretch>
        </p:blipFill>
        <p:spPr>
          <a:xfrm>
            <a:off x="-1" y="6072052"/>
            <a:ext cx="12192001" cy="838200"/>
          </a:xfrm>
          <a:prstGeom prst="rect">
            <a:avLst/>
          </a:prstGeom>
        </p:spPr>
      </p:pic>
      <p:sp>
        <p:nvSpPr>
          <p:cNvPr id="3" name="TextBox 2">
            <a:extLst>
              <a:ext uri="{FF2B5EF4-FFF2-40B4-BE49-F238E27FC236}">
                <a16:creationId xmlns:a16="http://schemas.microsoft.com/office/drawing/2014/main" id="{BD58C079-4AF5-53B0-F85B-F9DF452E0B68}"/>
              </a:ext>
            </a:extLst>
          </p:cNvPr>
          <p:cNvSpPr txBox="1"/>
          <p:nvPr/>
        </p:nvSpPr>
        <p:spPr>
          <a:xfrm>
            <a:off x="914400" y="3048000"/>
            <a:ext cx="548640" cy="369332"/>
          </a:xfrm>
          <a:prstGeom prst="rect">
            <a:avLst/>
          </a:prstGeom>
          <a:noFill/>
        </p:spPr>
        <p:txBody>
          <a:bodyPr wrap="square" rtlCol="0">
            <a:spAutoFit/>
          </a:bodyPr>
          <a:lstStyle/>
          <a:p>
            <a:r>
              <a:rPr lang="en-US" dirty="0"/>
              <a:t>b. </a:t>
            </a:r>
            <a:endParaRPr lang="en-IN" dirty="0"/>
          </a:p>
        </p:txBody>
      </p:sp>
    </p:spTree>
    <p:extLst>
      <p:ext uri="{BB962C8B-B14F-4D97-AF65-F5344CB8AC3E}">
        <p14:creationId xmlns:p14="http://schemas.microsoft.com/office/powerpoint/2010/main" val="88613330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25010-56AB-F509-ACFA-49A1539A8C8D}"/>
              </a:ext>
            </a:extLst>
          </p:cNvPr>
          <p:cNvSpPr>
            <a:spLocks noGrp="1"/>
          </p:cNvSpPr>
          <p:nvPr>
            <p:ph type="dt" sz="half" idx="10"/>
          </p:nvPr>
        </p:nvSpPr>
        <p:spPr/>
        <p:txBody>
          <a:bodyPr/>
          <a:lstStyle/>
          <a:p>
            <a:fld id="{341BB245-07A7-4F55-A82E-8910E7EDE7B3}" type="datetime1">
              <a:rPr lang="en-US" smtClean="0"/>
              <a:t>4/1/2024</a:t>
            </a:fld>
            <a:endParaRPr lang="en-US"/>
          </a:p>
        </p:txBody>
      </p:sp>
      <p:pic>
        <p:nvPicPr>
          <p:cNvPr id="4" name="Picture 3">
            <a:hlinkClick r:id="" action="ppaction://hlinkshowjump?jump=nextslide" highlightClick="1"/>
            <a:extLst>
              <a:ext uri="{FF2B5EF4-FFF2-40B4-BE49-F238E27FC236}">
                <a16:creationId xmlns:a16="http://schemas.microsoft.com/office/drawing/2014/main" id="{73E952A6-30FA-DD23-31AE-FBDEBBDFE807}"/>
              </a:ext>
            </a:extLst>
          </p:cNvPr>
          <p:cNvPicPr>
            <a:picLocks noChangeAspect="1"/>
          </p:cNvPicPr>
          <p:nvPr/>
        </p:nvPicPr>
        <p:blipFill>
          <a:blip r:embed="rId2"/>
          <a:stretch>
            <a:fillRect/>
          </a:stretch>
        </p:blipFill>
        <p:spPr>
          <a:xfrm>
            <a:off x="309880" y="136524"/>
            <a:ext cx="7162800" cy="5214461"/>
          </a:xfrm>
          <a:prstGeom prst="rect">
            <a:avLst/>
          </a:prstGeom>
        </p:spPr>
      </p:pic>
      <p:pic>
        <p:nvPicPr>
          <p:cNvPr id="3" name="Picture 2">
            <a:extLst>
              <a:ext uri="{FF2B5EF4-FFF2-40B4-BE49-F238E27FC236}">
                <a16:creationId xmlns:a16="http://schemas.microsoft.com/office/drawing/2014/main" id="{81582A2E-7307-9739-1C67-6CAF37C883AA}"/>
              </a:ext>
            </a:extLst>
          </p:cNvPr>
          <p:cNvPicPr>
            <a:picLocks noChangeAspect="1"/>
          </p:cNvPicPr>
          <p:nvPr/>
        </p:nvPicPr>
        <p:blipFill>
          <a:blip r:embed="rId3"/>
          <a:stretch>
            <a:fillRect/>
          </a:stretch>
        </p:blipFill>
        <p:spPr>
          <a:xfrm>
            <a:off x="0" y="5967984"/>
            <a:ext cx="12192000" cy="890016"/>
          </a:xfrm>
          <a:prstGeom prst="rect">
            <a:avLst/>
          </a:prstGeom>
        </p:spPr>
      </p:pic>
    </p:spTree>
    <p:extLst>
      <p:ext uri="{BB962C8B-B14F-4D97-AF65-F5344CB8AC3E}">
        <p14:creationId xmlns:p14="http://schemas.microsoft.com/office/powerpoint/2010/main" val="25927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C0B0A-ABAB-EAE3-E2E3-2DFB19773C05}"/>
              </a:ext>
            </a:extLst>
          </p:cNvPr>
          <p:cNvSpPr>
            <a:spLocks noGrp="1"/>
          </p:cNvSpPr>
          <p:nvPr>
            <p:ph type="dt" sz="half" idx="10"/>
          </p:nvPr>
        </p:nvSpPr>
        <p:spPr/>
        <p:txBody>
          <a:bodyPr/>
          <a:lstStyle/>
          <a:p>
            <a:fld id="{559F659C-CE22-4388-8C43-0DEAB71F0D7E}" type="datetime1">
              <a:rPr lang="en-US" smtClean="0"/>
              <a:t>4/1/2024</a:t>
            </a:fld>
            <a:endParaRPr lang="en-US"/>
          </a:p>
        </p:txBody>
      </p:sp>
      <p:pic>
        <p:nvPicPr>
          <p:cNvPr id="3" name="Picture 2">
            <a:hlinkClick r:id="" action="ppaction://hlinkshowjump?jump=nextslide" highlightClick="1"/>
            <a:extLst>
              <a:ext uri="{FF2B5EF4-FFF2-40B4-BE49-F238E27FC236}">
                <a16:creationId xmlns:a16="http://schemas.microsoft.com/office/drawing/2014/main" id="{C827CAEF-34BF-A71E-3D7E-3A5F4E9D0994}"/>
              </a:ext>
            </a:extLst>
          </p:cNvPr>
          <p:cNvPicPr>
            <a:picLocks noChangeAspect="1"/>
          </p:cNvPicPr>
          <p:nvPr/>
        </p:nvPicPr>
        <p:blipFill>
          <a:blip r:embed="rId2"/>
          <a:stretch>
            <a:fillRect/>
          </a:stretch>
        </p:blipFill>
        <p:spPr>
          <a:xfrm>
            <a:off x="309880" y="36036"/>
            <a:ext cx="7162800" cy="5314950"/>
          </a:xfrm>
          <a:prstGeom prst="rect">
            <a:avLst/>
          </a:prstGeom>
        </p:spPr>
      </p:pic>
      <p:pic>
        <p:nvPicPr>
          <p:cNvPr id="5" name="Picture 4">
            <a:extLst>
              <a:ext uri="{FF2B5EF4-FFF2-40B4-BE49-F238E27FC236}">
                <a16:creationId xmlns:a16="http://schemas.microsoft.com/office/drawing/2014/main" id="{DCA63243-4986-5DED-1325-EE3FB900443A}"/>
              </a:ext>
            </a:extLst>
          </p:cNvPr>
          <p:cNvPicPr>
            <a:picLocks noChangeAspect="1"/>
          </p:cNvPicPr>
          <p:nvPr/>
        </p:nvPicPr>
        <p:blipFill>
          <a:blip r:embed="rId3"/>
          <a:stretch>
            <a:fillRect/>
          </a:stretch>
        </p:blipFill>
        <p:spPr>
          <a:xfrm>
            <a:off x="5081905" y="145732"/>
            <a:ext cx="6153150" cy="1628775"/>
          </a:xfrm>
          <a:prstGeom prst="rect">
            <a:avLst/>
          </a:prstGeom>
        </p:spPr>
      </p:pic>
      <p:pic>
        <p:nvPicPr>
          <p:cNvPr id="4" name="Picture 3">
            <a:extLst>
              <a:ext uri="{FF2B5EF4-FFF2-40B4-BE49-F238E27FC236}">
                <a16:creationId xmlns:a16="http://schemas.microsoft.com/office/drawing/2014/main" id="{4A9D70F9-A2D0-C7C6-9D34-D2C98165C480}"/>
              </a:ext>
            </a:extLst>
          </p:cNvPr>
          <p:cNvPicPr>
            <a:picLocks noChangeAspect="1"/>
          </p:cNvPicPr>
          <p:nvPr/>
        </p:nvPicPr>
        <p:blipFill>
          <a:blip r:embed="rId4"/>
          <a:stretch>
            <a:fillRect/>
          </a:stretch>
        </p:blipFill>
        <p:spPr>
          <a:xfrm>
            <a:off x="-1" y="6143624"/>
            <a:ext cx="12192001" cy="766627"/>
          </a:xfrm>
          <a:prstGeom prst="rect">
            <a:avLst/>
          </a:prstGeom>
        </p:spPr>
      </p:pic>
    </p:spTree>
    <p:extLst>
      <p:ext uri="{BB962C8B-B14F-4D97-AF65-F5344CB8AC3E}">
        <p14:creationId xmlns:p14="http://schemas.microsoft.com/office/powerpoint/2010/main" val="215535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46A56BD1-132B-4D0C-9AA0-A5E3C396D9E2}"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440120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 Calls, Passing Arguments to a Function by Value</a:t>
            </a:r>
          </a:p>
          <a:p>
            <a:endParaRPr lang="en-US" sz="2800" b="1" dirty="0">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1) Function – Call by value method</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In the call by value method the actual arguments are copied to the formal arguments, hence any operation performed by function on arguments doesn’t affect actual parameters.</a:t>
            </a:r>
          </a:p>
          <a:p>
            <a:endParaRPr lang="en-US" sz="2800" b="1" dirty="0">
              <a:latin typeface="Times New Roman" panose="02020603050405020304" pitchFamily="18" charset="0"/>
              <a:cs typeface="Times New Roman" panose="02020603050405020304" pitchFamily="18" charset="0"/>
            </a:endParaRPr>
          </a:p>
          <a:p>
            <a:r>
              <a:rPr lang="en-US" sz="2800" b="1" dirty="0">
                <a:solidFill>
                  <a:srgbClr val="0000CC"/>
                </a:solidFill>
                <a:latin typeface="Times New Roman" panose="02020603050405020304" pitchFamily="18" charset="0"/>
                <a:cs typeface="Times New Roman" panose="02020603050405020304" pitchFamily="18" charset="0"/>
              </a:rPr>
              <a:t>2) Function – Call by reference method</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Unlike call by value, in this method, address of actual arguments (or parameters) is passed to the formal parameters, which means any operation performed on formal parameters affects the value of actual parameters.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91F5CDD3-4A81-4CA8-9510-7B3DAEB2DD04}"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5570756"/>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Function – Call by value method</a:t>
            </a:r>
          </a:p>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Actual parameters: The parameters that appear in function calls. </a:t>
            </a:r>
          </a:p>
          <a:p>
            <a:r>
              <a:rPr lang="en-US" sz="2800" dirty="0">
                <a:latin typeface="Times New Roman" panose="02020603050405020304" pitchFamily="18" charset="0"/>
                <a:cs typeface="Times New Roman" panose="02020603050405020304" pitchFamily="18" charset="0"/>
              </a:rPr>
              <a:t>                                (eg.var1, var2)</a:t>
            </a:r>
          </a:p>
          <a:p>
            <a:r>
              <a:rPr lang="en-US" sz="2800" dirty="0">
                <a:latin typeface="Times New Roman" panose="02020603050405020304" pitchFamily="18" charset="0"/>
                <a:cs typeface="Times New Roman" panose="02020603050405020304" pitchFamily="18" charset="0"/>
              </a:rPr>
              <a:t>Formal parameters: The parameters that appear in function declarations. </a:t>
            </a:r>
          </a:p>
          <a:p>
            <a:r>
              <a:rPr lang="en-US" sz="2800" dirty="0">
                <a:latin typeface="Times New Roman" panose="02020603050405020304" pitchFamily="18" charset="0"/>
                <a:cs typeface="Times New Roman" panose="02020603050405020304" pitchFamily="18" charset="0"/>
              </a:rPr>
              <a:t>                                 (num1, num2)</a:t>
            </a:r>
          </a:p>
          <a:p>
            <a:r>
              <a:rPr lang="en-US" sz="2800" dirty="0">
                <a:solidFill>
                  <a:srgbClr val="FF0000"/>
                </a:solidFill>
                <a:latin typeface="Times New Roman" panose="02020603050405020304" pitchFamily="18" charset="0"/>
                <a:cs typeface="Times New Roman" panose="02020603050405020304" pitchFamily="18" charset="0"/>
              </a:rPr>
              <a:t>What is Function Call By value?</a:t>
            </a:r>
          </a:p>
          <a:p>
            <a:r>
              <a:rPr lang="en-US" sz="2800" dirty="0">
                <a:latin typeface="Times New Roman" panose="02020603050405020304" pitchFamily="18" charset="0"/>
                <a:cs typeface="Times New Roman" panose="02020603050405020304" pitchFamily="18" charset="0"/>
              </a:rPr>
              <a:t>When we pass the actual parameters while calling a function then this is known as function call by value. In this case the values of actual parameters are copied to the formal parameters. </a:t>
            </a:r>
            <a:r>
              <a:rPr lang="en-US" sz="2800" dirty="0">
                <a:solidFill>
                  <a:srgbClr val="FF0000"/>
                </a:solidFill>
                <a:latin typeface="Times New Roman" panose="02020603050405020304" pitchFamily="18" charset="0"/>
                <a:cs typeface="Times New Roman" panose="02020603050405020304" pitchFamily="18" charset="0"/>
              </a:rPr>
              <a:t>Thus operations performed on the formal parameters don’t reflect in the actual parameters.</a:t>
            </a:r>
          </a:p>
          <a:p>
            <a:endParaRPr lang="en-US" sz="2800" b="1" dirty="0">
              <a:solidFill>
                <a:srgbClr val="FF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788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3E6CF321-5C39-4F3D-B8A9-6B9A629AD1D3}"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54427" y="908596"/>
            <a:ext cx="12083144"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 to pointers: Pointer declaration and initialization, Pointer addition and subtraction, Evaluating pointer expressions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Pointers and Functions: Pass by Reference, Returning pointers from functions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62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6637A38A-DD40-4156-9C0A-BCC511CAE5CA}"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0" y="535165"/>
            <a:ext cx="6531430" cy="5755422"/>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Function – Call by value method</a:t>
            </a:r>
          </a:p>
          <a:p>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increment(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 var+1;</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num1=20;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num2 = increment(num1);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("num1 value is: %d", num1);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("\nnum2 value is: %d", num2);</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return 0;</a:t>
            </a:r>
          </a:p>
          <a:p>
            <a:r>
              <a:rPr lang="en-US" sz="2000" dirty="0">
                <a:latin typeface="Times New Roman" panose="02020603050405020304" pitchFamily="18" charset="0"/>
                <a:cs typeface="Times New Roman" panose="02020603050405020304" pitchFamily="18" charset="0"/>
              </a:rPr>
              <a:t>}</a:t>
            </a:r>
            <a:endParaRPr lang="en-US" sz="2000" b="1" dirty="0">
              <a:solidFill>
                <a:srgbClr val="FF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550330" y="1384663"/>
            <a:ext cx="27170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 ?</a:t>
            </a:r>
          </a:p>
        </p:txBody>
      </p:sp>
    </p:spTree>
    <p:extLst>
      <p:ext uri="{BB962C8B-B14F-4D97-AF65-F5344CB8AC3E}">
        <p14:creationId xmlns:p14="http://schemas.microsoft.com/office/powerpoint/2010/main" val="34423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DD321244-F677-45D7-9287-29AD32F37600}"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0" y="535165"/>
            <a:ext cx="6531430" cy="5755422"/>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Function – Call by value method</a:t>
            </a:r>
          </a:p>
          <a:p>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increment(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 = var+1;</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var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num1=20;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num2 = increment(num1);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("num1 value is: %d", num1);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("\nnum2 value is: %d", num2);</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return 0;</a:t>
            </a:r>
          </a:p>
          <a:p>
            <a:r>
              <a:rPr lang="en-US" sz="2000" dirty="0">
                <a:latin typeface="Times New Roman" panose="02020603050405020304" pitchFamily="18" charset="0"/>
                <a:cs typeface="Times New Roman" panose="02020603050405020304" pitchFamily="18" charset="0"/>
              </a:rPr>
              <a:t>}</a:t>
            </a:r>
            <a:endParaRPr lang="en-US" sz="2000" b="1" dirty="0">
              <a:solidFill>
                <a:srgbClr val="FF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550330" y="1384663"/>
            <a:ext cx="2717075"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p>
          <a:p>
            <a:r>
              <a:rPr lang="en-US" sz="2000" dirty="0">
                <a:latin typeface="Times New Roman" panose="02020603050405020304" pitchFamily="18" charset="0"/>
                <a:cs typeface="Times New Roman" panose="02020603050405020304" pitchFamily="18" charset="0"/>
              </a:rPr>
              <a:t>num1 value is: 20</a:t>
            </a:r>
          </a:p>
          <a:p>
            <a:r>
              <a:rPr lang="en-US" sz="2000" dirty="0">
                <a:latin typeface="Times New Roman" panose="02020603050405020304" pitchFamily="18" charset="0"/>
                <a:cs typeface="Times New Roman" panose="02020603050405020304" pitchFamily="18" charset="0"/>
              </a:rPr>
              <a:t>num2 value is: 21</a:t>
            </a:r>
          </a:p>
        </p:txBody>
      </p:sp>
    </p:spTree>
    <p:extLst>
      <p:ext uri="{BB962C8B-B14F-4D97-AF65-F5344CB8AC3E}">
        <p14:creationId xmlns:p14="http://schemas.microsoft.com/office/powerpoint/2010/main" val="253377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8AF92041-57FD-4C59-BED7-C6E1054FB4BB}"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0" y="430661"/>
            <a:ext cx="7759338" cy="5786199"/>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Swapping numbers using Function Call by Value</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swapnum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var1,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var2 )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 var1 ;</a:t>
            </a:r>
          </a:p>
          <a:p>
            <a:r>
              <a:rPr lang="en-US" dirty="0">
                <a:latin typeface="Times New Roman" panose="02020603050405020304" pitchFamily="18" charset="0"/>
                <a:cs typeface="Times New Roman" panose="02020603050405020304" pitchFamily="18" charset="0"/>
              </a:rPr>
              <a:t>   var1 = var2 ;</a:t>
            </a:r>
          </a:p>
          <a:p>
            <a:r>
              <a:rPr lang="en-US" dirty="0">
                <a:latin typeface="Times New Roman" panose="02020603050405020304" pitchFamily="18" charset="0"/>
                <a:cs typeface="Times New Roman" panose="02020603050405020304" pitchFamily="18" charset="0"/>
              </a:rPr>
              <a:t>   var2 =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num1 = 35, num2 = 45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("Before swapping: %d, %d", num1, num2);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/*calling swap function*/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swapnum</a:t>
            </a:r>
            <a:r>
              <a:rPr lang="en-US" dirty="0">
                <a:latin typeface="Times New Roman" panose="02020603050405020304" pitchFamily="18" charset="0"/>
                <a:cs typeface="Times New Roman" panose="02020603050405020304" pitchFamily="18" charset="0"/>
              </a:rPr>
              <a:t>(num1, num2);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nAfter</a:t>
            </a:r>
            <a:r>
              <a:rPr lang="en-US" dirty="0">
                <a:latin typeface="Times New Roman" panose="02020603050405020304" pitchFamily="18" charset="0"/>
                <a:cs typeface="Times New Roman" panose="02020603050405020304" pitchFamily="18" charset="0"/>
              </a:rPr>
              <a:t> swapping: %d, %d", num1, num2);</a:t>
            </a:r>
          </a:p>
          <a:p>
            <a:r>
              <a:rPr lang="en-US"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7550330" y="1384663"/>
            <a:ext cx="271707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729759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C4ECA29C-69E2-47F7-B0F9-DEE66FC13E1B}"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0" y="430661"/>
            <a:ext cx="7759338" cy="5786199"/>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Swapping numbers using Function Call by Value</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swapnum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var1,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var2 )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 var1 ;</a:t>
            </a:r>
          </a:p>
          <a:p>
            <a:r>
              <a:rPr lang="en-US" dirty="0">
                <a:latin typeface="Times New Roman" panose="02020603050405020304" pitchFamily="18" charset="0"/>
                <a:cs typeface="Times New Roman" panose="02020603050405020304" pitchFamily="18" charset="0"/>
              </a:rPr>
              <a:t>   var1 = var2 ;</a:t>
            </a:r>
          </a:p>
          <a:p>
            <a:r>
              <a:rPr lang="en-US" dirty="0">
                <a:latin typeface="Times New Roman" panose="02020603050405020304" pitchFamily="18" charset="0"/>
                <a:cs typeface="Times New Roman" panose="02020603050405020304" pitchFamily="18" charset="0"/>
              </a:rPr>
              <a:t>   var2 = </a:t>
            </a:r>
            <a:r>
              <a:rPr lang="en-US" dirty="0" err="1">
                <a:latin typeface="Times New Roman" panose="02020603050405020304" pitchFamily="18" charset="0"/>
                <a:cs typeface="Times New Roman" panose="02020603050405020304" pitchFamily="18" charset="0"/>
              </a:rPr>
              <a:t>tempnum</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num1 = 35, num2 = 45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("Before swapping: %d, %d", num1, num2);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/*calling swap function*/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swapnum</a:t>
            </a:r>
            <a:r>
              <a:rPr lang="en-US" dirty="0">
                <a:latin typeface="Times New Roman" panose="02020603050405020304" pitchFamily="18" charset="0"/>
                <a:cs typeface="Times New Roman" panose="02020603050405020304" pitchFamily="18" charset="0"/>
              </a:rPr>
              <a:t>(num1, num2);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nAfter</a:t>
            </a:r>
            <a:r>
              <a:rPr lang="en-US" dirty="0">
                <a:latin typeface="Times New Roman" panose="02020603050405020304" pitchFamily="18" charset="0"/>
                <a:cs typeface="Times New Roman" panose="02020603050405020304" pitchFamily="18" charset="0"/>
              </a:rPr>
              <a:t> swapping: %d, %d", num1, num2);</a:t>
            </a:r>
          </a:p>
          <a:p>
            <a:r>
              <a:rPr lang="en-US"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7550330" y="1384663"/>
            <a:ext cx="4641670"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p>
          <a:p>
            <a:r>
              <a:rPr lang="en-US" sz="2000" dirty="0">
                <a:latin typeface="Times New Roman" panose="02020603050405020304" pitchFamily="18" charset="0"/>
                <a:cs typeface="Times New Roman" panose="02020603050405020304" pitchFamily="18" charset="0"/>
              </a:rPr>
              <a:t>Before swapping: 35, 45</a:t>
            </a:r>
          </a:p>
          <a:p>
            <a:r>
              <a:rPr lang="en-US" sz="2000" dirty="0">
                <a:latin typeface="Times New Roman" panose="02020603050405020304" pitchFamily="18" charset="0"/>
                <a:cs typeface="Times New Roman" panose="02020603050405020304" pitchFamily="18" charset="0"/>
              </a:rPr>
              <a:t>After swapping: 35, 45</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The reason is – function is called by value for num1 &amp; num2. So actually var1 and var2 gets swapped (not num1 &amp; num2). As in call by value actual parameters are just copied into the formal parameters.</a:t>
            </a:r>
          </a:p>
        </p:txBody>
      </p:sp>
    </p:spTree>
    <p:extLst>
      <p:ext uri="{BB962C8B-B14F-4D97-AF65-F5344CB8AC3E}">
        <p14:creationId xmlns:p14="http://schemas.microsoft.com/office/powerpoint/2010/main" val="3367955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EB134B0C-BD4B-4030-BB09-B3BE5DC09137}"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2" y="503646"/>
            <a:ext cx="12318275" cy="4708981"/>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Function – Call by reference method</a:t>
            </a:r>
          </a:p>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Actual parameters: The parameters that appear in function calls. </a:t>
            </a:r>
          </a:p>
          <a:p>
            <a:r>
              <a:rPr lang="en-US" sz="2800" dirty="0">
                <a:latin typeface="Times New Roman" panose="02020603050405020304" pitchFamily="18" charset="0"/>
                <a:cs typeface="Times New Roman" panose="02020603050405020304" pitchFamily="18" charset="0"/>
              </a:rPr>
              <a:t>                                (eg.var1, var2)</a:t>
            </a:r>
          </a:p>
          <a:p>
            <a:r>
              <a:rPr lang="en-US" sz="2800" dirty="0">
                <a:latin typeface="Times New Roman" panose="02020603050405020304" pitchFamily="18" charset="0"/>
                <a:cs typeface="Times New Roman" panose="02020603050405020304" pitchFamily="18" charset="0"/>
              </a:rPr>
              <a:t>Formal parameters: The parameters that appear in function declarations. </a:t>
            </a:r>
          </a:p>
          <a:p>
            <a:r>
              <a:rPr lang="en-US" sz="2800" dirty="0">
                <a:latin typeface="Times New Roman" panose="02020603050405020304" pitchFamily="18" charset="0"/>
                <a:cs typeface="Times New Roman" panose="02020603050405020304" pitchFamily="18" charset="0"/>
              </a:rPr>
              <a:t>                                 (num1, num2)</a:t>
            </a:r>
          </a:p>
          <a:p>
            <a:r>
              <a:rPr lang="en-US" sz="2800" dirty="0">
                <a:solidFill>
                  <a:srgbClr val="FF0000"/>
                </a:solidFill>
                <a:latin typeface="Times New Roman" panose="02020603050405020304" pitchFamily="18" charset="0"/>
                <a:cs typeface="Times New Roman" panose="02020603050405020304" pitchFamily="18" charset="0"/>
              </a:rPr>
              <a:t>What is Function Call By value?</a:t>
            </a:r>
          </a:p>
          <a:p>
            <a:r>
              <a:rPr lang="en-US" sz="2800" dirty="0">
                <a:latin typeface="Times New Roman" panose="02020603050405020304" pitchFamily="18" charset="0"/>
                <a:cs typeface="Times New Roman" panose="02020603050405020304" pitchFamily="18" charset="0"/>
              </a:rPr>
              <a:t>Unlike call by value, in this method, address of actual arguments (or parameters) is passed to the formal parameters, which means any operation performed on formal parameters affects the value of actual parameters.</a:t>
            </a:r>
            <a:endParaRPr lang="en-US" sz="2800" b="1" dirty="0">
              <a:solidFill>
                <a:srgbClr val="FF00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370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19DA099D-7BE1-4F8D-B850-E6D280D6F42D}" type="datetime1">
              <a:rPr lang="en-US" smtClean="0"/>
              <a:t>4/1/2024</a:t>
            </a:fld>
            <a:endParaRPr lang="en-US" dirty="0"/>
          </a:p>
        </p:txBody>
      </p:sp>
      <p:sp>
        <p:nvSpPr>
          <p:cNvPr id="5" name="TextBox 4"/>
          <p:cNvSpPr txBox="1"/>
          <p:nvPr/>
        </p:nvSpPr>
        <p:spPr>
          <a:xfrm>
            <a:off x="-1" y="-46568"/>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Functions</a:t>
            </a:r>
          </a:p>
        </p:txBody>
      </p:sp>
      <p:sp>
        <p:nvSpPr>
          <p:cNvPr id="8" name="TextBox 7"/>
          <p:cNvSpPr txBox="1"/>
          <p:nvPr/>
        </p:nvSpPr>
        <p:spPr>
          <a:xfrm>
            <a:off x="1647826" y="95188"/>
            <a:ext cx="10401300" cy="6093976"/>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Swapping numbers using Function Call by reference/ </a:t>
            </a:r>
            <a:r>
              <a:rPr lang="en-US" sz="2000" b="1" dirty="0">
                <a:solidFill>
                  <a:srgbClr val="0000CC"/>
                </a:solidFill>
                <a:latin typeface="Times New Roman" panose="02020603050405020304" pitchFamily="18" charset="0"/>
                <a:cs typeface="Times New Roman" panose="02020603050405020304" pitchFamily="18" charset="0"/>
              </a:rPr>
              <a:t>Pass Addresses to Functions</a:t>
            </a:r>
            <a:endParaRPr lang="en-US" sz="2000" b="1"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swapnum</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*var1,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*var2 )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 *var1 ;</a:t>
            </a:r>
          </a:p>
          <a:p>
            <a:r>
              <a:rPr lang="en-US" sz="1600" dirty="0">
                <a:latin typeface="Times New Roman" panose="02020603050405020304" pitchFamily="18" charset="0"/>
                <a:cs typeface="Times New Roman" panose="02020603050405020304" pitchFamily="18" charset="0"/>
              </a:rPr>
              <a:t>   *var1 = *var2 ;</a:t>
            </a:r>
          </a:p>
          <a:p>
            <a:r>
              <a:rPr lang="en-US" sz="1600" dirty="0">
                <a:latin typeface="Times New Roman" panose="02020603050405020304" pitchFamily="18" charset="0"/>
                <a:cs typeface="Times New Roman" panose="02020603050405020304" pitchFamily="18" charset="0"/>
              </a:rPr>
              <a:t>   *var2 =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main(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num1 = 35, num2 = 45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("Before swapping:");</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("\nnum1 value is %d", num1);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("\nnum2 value is %d", num2);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/*calling swap function*/</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swapnum</a:t>
            </a:r>
            <a:r>
              <a:rPr lang="en-US" sz="1600" dirty="0">
                <a:latin typeface="Times New Roman" panose="02020603050405020304" pitchFamily="18" charset="0"/>
                <a:cs typeface="Times New Roman" panose="02020603050405020304" pitchFamily="18" charset="0"/>
              </a:rPr>
              <a:t>( &amp;num1, &amp;num2 );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nAfter</a:t>
            </a:r>
            <a:r>
              <a:rPr lang="en-US" sz="1600" dirty="0">
                <a:latin typeface="Times New Roman" panose="02020603050405020304" pitchFamily="18" charset="0"/>
                <a:cs typeface="Times New Roman" panose="02020603050405020304" pitchFamily="18" charset="0"/>
              </a:rPr>
              <a:t> swapping:");</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("\nnum1 value is %d", num1);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("\nnum2 value is %d", num2);</a:t>
            </a:r>
          </a:p>
          <a:p>
            <a:r>
              <a:rPr lang="en-US" sz="1600" dirty="0">
                <a:latin typeface="Times New Roman" panose="02020603050405020304" pitchFamily="18" charset="0"/>
                <a:cs typeface="Times New Roman" panose="02020603050405020304" pitchFamily="18" charset="0"/>
              </a:rPr>
              <a:t>   return 0;</a:t>
            </a:r>
          </a:p>
          <a:p>
            <a:r>
              <a:rPr lang="en-US" sz="1600"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7550330" y="1384663"/>
            <a:ext cx="4641670"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a:t>
            </a:r>
          </a:p>
          <a:p>
            <a:r>
              <a:rPr lang="en-US" sz="2000" dirty="0">
                <a:latin typeface="Times New Roman" panose="02020603050405020304" pitchFamily="18" charset="0"/>
                <a:cs typeface="Times New Roman" panose="02020603050405020304" pitchFamily="18" charset="0"/>
              </a:rPr>
              <a:t>Before swapping:</a:t>
            </a:r>
          </a:p>
          <a:p>
            <a:r>
              <a:rPr lang="en-US" sz="2000" dirty="0">
                <a:latin typeface="Times New Roman" panose="02020603050405020304" pitchFamily="18" charset="0"/>
                <a:cs typeface="Times New Roman" panose="02020603050405020304" pitchFamily="18" charset="0"/>
              </a:rPr>
              <a:t>num1 value is 35</a:t>
            </a:r>
          </a:p>
          <a:p>
            <a:r>
              <a:rPr lang="en-US" sz="2000" dirty="0">
                <a:latin typeface="Times New Roman" panose="02020603050405020304" pitchFamily="18" charset="0"/>
                <a:cs typeface="Times New Roman" panose="02020603050405020304" pitchFamily="18" charset="0"/>
              </a:rPr>
              <a:t>num2 value is 45</a:t>
            </a:r>
          </a:p>
          <a:p>
            <a:r>
              <a:rPr lang="en-US" sz="2000" dirty="0">
                <a:latin typeface="Times New Roman" panose="02020603050405020304" pitchFamily="18" charset="0"/>
                <a:cs typeface="Times New Roman" panose="02020603050405020304" pitchFamily="18" charset="0"/>
              </a:rPr>
              <a:t>After swapping:</a:t>
            </a:r>
          </a:p>
          <a:p>
            <a:r>
              <a:rPr lang="en-US" sz="2000" dirty="0">
                <a:latin typeface="Times New Roman" panose="02020603050405020304" pitchFamily="18" charset="0"/>
                <a:cs typeface="Times New Roman" panose="02020603050405020304" pitchFamily="18" charset="0"/>
              </a:rPr>
              <a:t>num1 value is 45</a:t>
            </a:r>
          </a:p>
          <a:p>
            <a:r>
              <a:rPr lang="en-US" sz="2000" dirty="0">
                <a:latin typeface="Times New Roman" panose="02020603050405020304" pitchFamily="18" charset="0"/>
                <a:cs typeface="Times New Roman" panose="02020603050405020304" pitchFamily="18" charset="0"/>
              </a:rPr>
              <a:t>num2 value is 35</a:t>
            </a: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The values of the variables have been changed after calling the </a:t>
            </a:r>
            <a:r>
              <a:rPr lang="en-US" sz="2000" dirty="0" err="1">
                <a:solidFill>
                  <a:srgbClr val="FF0000"/>
                </a:solidFill>
                <a:latin typeface="Times New Roman" panose="02020603050405020304" pitchFamily="18" charset="0"/>
                <a:cs typeface="Times New Roman" panose="02020603050405020304" pitchFamily="18" charset="0"/>
              </a:rPr>
              <a:t>swapnum</a:t>
            </a:r>
            <a:r>
              <a:rPr lang="en-US" sz="2000" dirty="0">
                <a:solidFill>
                  <a:srgbClr val="FF0000"/>
                </a:solidFill>
                <a:latin typeface="Times New Roman" panose="02020603050405020304" pitchFamily="18" charset="0"/>
                <a:cs typeface="Times New Roman" panose="02020603050405020304" pitchFamily="18" charset="0"/>
              </a:rPr>
              <a:t>() function because the swap happened on the addresses of the variables num1 and num2.</a:t>
            </a:r>
          </a:p>
        </p:txBody>
      </p:sp>
    </p:spTree>
    <p:extLst>
      <p:ext uri="{BB962C8B-B14F-4D97-AF65-F5344CB8AC3E}">
        <p14:creationId xmlns:p14="http://schemas.microsoft.com/office/powerpoint/2010/main" val="2920089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AE133533-B6E6-4717-8C47-3398E6CACAD9}"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1476375" y="73500"/>
            <a:ext cx="10639426" cy="6093976"/>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Swapping numbers using Function Call by reference/ </a:t>
            </a:r>
            <a:r>
              <a:rPr lang="en-US" sz="2000" b="1" dirty="0">
                <a:solidFill>
                  <a:srgbClr val="0000CC"/>
                </a:solidFill>
                <a:latin typeface="Times New Roman" panose="02020603050405020304" pitchFamily="18" charset="0"/>
                <a:cs typeface="Times New Roman" panose="02020603050405020304" pitchFamily="18" charset="0"/>
              </a:rPr>
              <a:t>Pass Addresses to Functions</a:t>
            </a:r>
            <a:endParaRPr lang="en-US" sz="2000" b="1"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swapnum</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*var1,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*var2 )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 *var1 ;</a:t>
            </a:r>
          </a:p>
          <a:p>
            <a:r>
              <a:rPr lang="en-US" sz="1600" dirty="0">
                <a:latin typeface="Times New Roman" panose="02020603050405020304" pitchFamily="18" charset="0"/>
                <a:cs typeface="Times New Roman" panose="02020603050405020304" pitchFamily="18" charset="0"/>
              </a:rPr>
              <a:t>   *var1 = *var2 ;</a:t>
            </a:r>
          </a:p>
          <a:p>
            <a:r>
              <a:rPr lang="en-US" sz="1600" dirty="0">
                <a:latin typeface="Times New Roman" panose="02020603050405020304" pitchFamily="18" charset="0"/>
                <a:cs typeface="Times New Roman" panose="02020603050405020304" pitchFamily="18" charset="0"/>
              </a:rPr>
              <a:t>   *var2 = </a:t>
            </a:r>
            <a:r>
              <a:rPr lang="en-US" sz="1600" dirty="0" err="1">
                <a:latin typeface="Times New Roman" panose="02020603050405020304" pitchFamily="18" charset="0"/>
                <a:cs typeface="Times New Roman" panose="02020603050405020304" pitchFamily="18" charset="0"/>
              </a:rPr>
              <a:t>tempnum</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main( )</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num1 = 35, num2 = 45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("Before swapping:");</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("\nnum1 value is %d", num1);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("\nnum2 value is %d", num2);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/*calling swap function*/</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swapnum</a:t>
            </a:r>
            <a:r>
              <a:rPr lang="en-US" sz="1600" dirty="0">
                <a:latin typeface="Times New Roman" panose="02020603050405020304" pitchFamily="18" charset="0"/>
                <a:cs typeface="Times New Roman" panose="02020603050405020304" pitchFamily="18" charset="0"/>
              </a:rPr>
              <a:t>( &amp;num1, &amp;num2 );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nAfter</a:t>
            </a:r>
            <a:r>
              <a:rPr lang="en-US" sz="1600" dirty="0">
                <a:latin typeface="Times New Roman" panose="02020603050405020304" pitchFamily="18" charset="0"/>
                <a:cs typeface="Times New Roman" panose="02020603050405020304" pitchFamily="18" charset="0"/>
              </a:rPr>
              <a:t> swapping:");</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("\nnum1 value is %d", num1);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("\nnum2 value is %d", num2);</a:t>
            </a:r>
          </a:p>
          <a:p>
            <a:r>
              <a:rPr lang="en-US" sz="1600" dirty="0">
                <a:latin typeface="Times New Roman" panose="02020603050405020304" pitchFamily="18" charset="0"/>
                <a:cs typeface="Times New Roman" panose="02020603050405020304" pitchFamily="18" charset="0"/>
              </a:rPr>
              <a:t>   return 0;</a:t>
            </a:r>
          </a:p>
          <a:p>
            <a:r>
              <a:rPr lang="en-US" sz="1600"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5473337" y="1476103"/>
            <a:ext cx="6718663" cy="4801314"/>
          </a:xfrm>
          <a:prstGeom prst="rect">
            <a:avLst/>
          </a:prstGeom>
          <a:noFill/>
        </p:spPr>
        <p:txBody>
          <a:bodyPr wrap="square" rtlCol="0">
            <a:spAutoFit/>
          </a:bodyPr>
          <a:lstStyle/>
          <a:p>
            <a:r>
              <a:rPr lang="en-US" sz="2400" dirty="0"/>
              <a:t>The address of num1 and num2 are passed to the swap() function using </a:t>
            </a:r>
            <a:r>
              <a:rPr lang="en-US" sz="2400" dirty="0" err="1"/>
              <a:t>swapnum</a:t>
            </a:r>
            <a:r>
              <a:rPr lang="en-US" sz="2400" dirty="0"/>
              <a:t>(&amp;num1, &amp;num2);.</a:t>
            </a:r>
          </a:p>
          <a:p>
            <a:endParaRPr lang="en-US" sz="2400" dirty="0"/>
          </a:p>
          <a:p>
            <a:r>
              <a:rPr lang="en-US" sz="2400" dirty="0"/>
              <a:t>Pointers var1 and var2 accept these arguments in the function definition.</a:t>
            </a:r>
          </a:p>
          <a:p>
            <a:endParaRPr lang="en-US" sz="2400" dirty="0"/>
          </a:p>
          <a:p>
            <a:r>
              <a:rPr lang="en-US" sz="2400" dirty="0"/>
              <a:t>When *var1 and *var2 are changed inside the swap() function, num1 and num2 inside the main() function are also changed.</a:t>
            </a:r>
          </a:p>
          <a:p>
            <a:endParaRPr lang="en-US" sz="2400" dirty="0"/>
          </a:p>
          <a:p>
            <a:r>
              <a:rPr lang="en-US" sz="2400" dirty="0"/>
              <a:t>Inside the swap() function, *var1 and *var2 swapped. Hence, num1 and num2 are also swapped.</a:t>
            </a:r>
          </a:p>
          <a:p>
            <a:endParaRPr lang="en-US" dirty="0"/>
          </a:p>
        </p:txBody>
      </p:sp>
    </p:spTree>
    <p:extLst>
      <p:ext uri="{BB962C8B-B14F-4D97-AF65-F5344CB8AC3E}">
        <p14:creationId xmlns:p14="http://schemas.microsoft.com/office/powerpoint/2010/main" val="1152536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FF8E4-D99A-E970-EE29-1FFF2143EA55}"/>
              </a:ext>
            </a:extLst>
          </p:cNvPr>
          <p:cNvSpPr>
            <a:spLocks noGrp="1"/>
          </p:cNvSpPr>
          <p:nvPr>
            <p:ph type="dt" sz="half" idx="10"/>
          </p:nvPr>
        </p:nvSpPr>
        <p:spPr/>
        <p:txBody>
          <a:bodyPr/>
          <a:lstStyle/>
          <a:p>
            <a:fld id="{A7D7A494-A037-4D6B-A4D7-29D13D65474F}" type="datetime1">
              <a:rPr lang="en-US" smtClean="0"/>
              <a:t>4/1/2024</a:t>
            </a:fld>
            <a:endParaRPr lang="en-US"/>
          </a:p>
        </p:txBody>
      </p:sp>
      <p:pic>
        <p:nvPicPr>
          <p:cNvPr id="4" name="Picture 3">
            <a:extLst>
              <a:ext uri="{FF2B5EF4-FFF2-40B4-BE49-F238E27FC236}">
                <a16:creationId xmlns:a16="http://schemas.microsoft.com/office/drawing/2014/main" id="{81928C46-600A-901E-14E2-35BE4AD51500}"/>
              </a:ext>
            </a:extLst>
          </p:cNvPr>
          <p:cNvPicPr>
            <a:picLocks noChangeAspect="1"/>
          </p:cNvPicPr>
          <p:nvPr/>
        </p:nvPicPr>
        <p:blipFill>
          <a:blip r:embed="rId2"/>
          <a:stretch>
            <a:fillRect/>
          </a:stretch>
        </p:blipFill>
        <p:spPr>
          <a:xfrm>
            <a:off x="851589" y="504824"/>
            <a:ext cx="3968061" cy="4981575"/>
          </a:xfrm>
          <a:prstGeom prst="rect">
            <a:avLst/>
          </a:prstGeom>
        </p:spPr>
      </p:pic>
      <p:pic>
        <p:nvPicPr>
          <p:cNvPr id="3" name="Picture 2">
            <a:extLst>
              <a:ext uri="{FF2B5EF4-FFF2-40B4-BE49-F238E27FC236}">
                <a16:creationId xmlns:a16="http://schemas.microsoft.com/office/drawing/2014/main" id="{25E05E7D-54C7-3B1A-C794-70FB4B9E7F3C}"/>
              </a:ext>
            </a:extLst>
          </p:cNvPr>
          <p:cNvPicPr>
            <a:picLocks noChangeAspect="1"/>
          </p:cNvPicPr>
          <p:nvPr/>
        </p:nvPicPr>
        <p:blipFill>
          <a:blip r:embed="rId3"/>
          <a:stretch>
            <a:fillRect/>
          </a:stretch>
        </p:blipFill>
        <p:spPr>
          <a:xfrm>
            <a:off x="-1" y="6021978"/>
            <a:ext cx="12192001" cy="888274"/>
          </a:xfrm>
          <a:prstGeom prst="rect">
            <a:avLst/>
          </a:prstGeom>
        </p:spPr>
      </p:pic>
    </p:spTree>
    <p:extLst>
      <p:ext uri="{BB962C8B-B14F-4D97-AF65-F5344CB8AC3E}">
        <p14:creationId xmlns:p14="http://schemas.microsoft.com/office/powerpoint/2010/main" val="372606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E1D77844-052E-46B3-A226-1F1185FECD9C}"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952499" y="149695"/>
            <a:ext cx="9696451" cy="5693866"/>
          </a:xfrm>
          <a:prstGeom prst="rect">
            <a:avLst/>
          </a:prstGeom>
          <a:noFill/>
        </p:spPr>
        <p:txBody>
          <a:bodyPr wrap="square" rtlCol="0">
            <a:spAutoFit/>
          </a:bodyPr>
          <a:lstStyle/>
          <a:p>
            <a:r>
              <a:rPr lang="en-US" sz="2800" b="1" dirty="0">
                <a:solidFill>
                  <a:srgbClr val="0000CC"/>
                </a:solidFill>
                <a:latin typeface="Times New Roman" panose="02020603050405020304" pitchFamily="18" charset="0"/>
                <a:cs typeface="Times New Roman" panose="02020603050405020304" pitchFamily="18" charset="0"/>
              </a:rPr>
              <a:t>            Passing Pointers to Functions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addOne</a:t>
            </a:r>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 adding 1 to *</a:t>
            </a:r>
            <a:r>
              <a:rPr lang="en-US" sz="2000" dirty="0" err="1">
                <a:latin typeface="Times New Roman" panose="02020603050405020304" pitchFamily="18" charset="0"/>
                <a:cs typeface="Times New Roman" panose="02020603050405020304" pitchFamily="18" charset="0"/>
              </a:rPr>
              <a:t>ptr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int main()</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int* p,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10;</a:t>
            </a:r>
          </a:p>
          <a:p>
            <a:pPr lvl="1"/>
            <a:r>
              <a:rPr lang="en-US" sz="2000" dirty="0">
                <a:latin typeface="Times New Roman" panose="02020603050405020304" pitchFamily="18" charset="0"/>
                <a:cs typeface="Times New Roman" panose="02020603050405020304" pitchFamily="18" charset="0"/>
              </a:rPr>
              <a:t>	  p = &amp;</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addOne</a:t>
            </a:r>
            <a:r>
              <a:rPr lang="en-US" sz="2000" dirty="0">
                <a:latin typeface="Times New Roman" panose="02020603050405020304" pitchFamily="18" charset="0"/>
                <a:cs typeface="Times New Roman" panose="02020603050405020304" pitchFamily="18" charset="0"/>
              </a:rPr>
              <a:t>(p);</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("%d", *p); </a:t>
            </a:r>
          </a:p>
          <a:p>
            <a:r>
              <a:rPr lang="en-US" sz="2000" dirty="0">
                <a:latin typeface="Times New Roman" panose="02020603050405020304" pitchFamily="18" charset="0"/>
                <a:cs typeface="Times New Roman" panose="02020603050405020304" pitchFamily="18" charset="0"/>
              </a:rPr>
              <a:t> 	 return 0;</a:t>
            </a:r>
          </a:p>
          <a:p>
            <a:r>
              <a:rPr lang="en-US" sz="2000"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7112997" y="1464663"/>
            <a:ext cx="3535953" cy="3693319"/>
          </a:xfrm>
          <a:prstGeom prst="rect">
            <a:avLst/>
          </a:prstGeom>
          <a:noFill/>
        </p:spPr>
        <p:txBody>
          <a:bodyPr wrap="square" rtlCol="0">
            <a:spAutoFit/>
          </a:bodyPr>
          <a:lstStyle/>
          <a:p>
            <a:r>
              <a:rPr lang="en-US" dirty="0"/>
              <a:t>Here, the value stored at p, *p, is 10 initially.</a:t>
            </a:r>
          </a:p>
          <a:p>
            <a:endParaRPr lang="en-US" dirty="0"/>
          </a:p>
          <a:p>
            <a:r>
              <a:rPr lang="en-US" dirty="0"/>
              <a:t>We then passed the pointer p to the </a:t>
            </a:r>
            <a:r>
              <a:rPr lang="en-US" dirty="0" err="1"/>
              <a:t>addOne</a:t>
            </a:r>
            <a:r>
              <a:rPr lang="en-US" dirty="0"/>
              <a:t>() function. The </a:t>
            </a:r>
            <a:r>
              <a:rPr lang="en-US" dirty="0" err="1"/>
              <a:t>ptr</a:t>
            </a:r>
            <a:r>
              <a:rPr lang="en-US" dirty="0"/>
              <a:t> pointer gets this address in the </a:t>
            </a:r>
            <a:r>
              <a:rPr lang="en-US" dirty="0" err="1"/>
              <a:t>addOne</a:t>
            </a:r>
            <a:r>
              <a:rPr lang="en-US" dirty="0"/>
              <a:t>() function.</a:t>
            </a:r>
          </a:p>
          <a:p>
            <a:endParaRPr lang="en-US" dirty="0"/>
          </a:p>
          <a:p>
            <a:r>
              <a:rPr lang="en-US" dirty="0"/>
              <a:t>Inside the function, we increased the value stored at </a:t>
            </a:r>
            <a:r>
              <a:rPr lang="en-US" dirty="0" err="1"/>
              <a:t>ptr</a:t>
            </a:r>
            <a:r>
              <a:rPr lang="en-US" dirty="0"/>
              <a:t> by 1 using (*</a:t>
            </a:r>
            <a:r>
              <a:rPr lang="en-US" dirty="0" err="1"/>
              <a:t>ptr</a:t>
            </a:r>
            <a:r>
              <a:rPr lang="en-US" dirty="0"/>
              <a:t>)++;. Since </a:t>
            </a:r>
            <a:r>
              <a:rPr lang="en-US" dirty="0" err="1"/>
              <a:t>ptr</a:t>
            </a:r>
            <a:r>
              <a:rPr lang="en-US" dirty="0"/>
              <a:t> and p pointers both have the same address, *p inside main() is also 11.</a:t>
            </a:r>
          </a:p>
        </p:txBody>
      </p:sp>
    </p:spTree>
    <p:extLst>
      <p:ext uri="{BB962C8B-B14F-4D97-AF65-F5344CB8AC3E}">
        <p14:creationId xmlns:p14="http://schemas.microsoft.com/office/powerpoint/2010/main" val="1933491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D5461134-6FE7-46A2-9C29-82BF157640CC}"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 and Functions</a:t>
            </a:r>
          </a:p>
        </p:txBody>
      </p:sp>
      <mc:AlternateContent xmlns:mc="http://schemas.openxmlformats.org/markup-compatibility/2006" xmlns:a14="http://schemas.microsoft.com/office/drawing/2010/main">
        <mc:Choice Requires="a14">
          <p:sp>
            <p:nvSpPr>
              <p:cNvPr id="8" name="TextBox 7"/>
              <p:cNvSpPr txBox="1"/>
              <p:nvPr/>
            </p:nvSpPr>
            <p:spPr>
              <a:xfrm>
                <a:off x="-2" y="503646"/>
                <a:ext cx="12318275" cy="182562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Addition, </a:t>
                </a:r>
              </a:p>
              <a:p>
                <a:r>
                  <a:rPr lang="en-US" sz="2800" b="1" dirty="0">
                    <a:latin typeface="Times New Roman" panose="02020603050405020304" pitchFamily="18" charset="0"/>
                    <a:cs typeface="Times New Roman" panose="02020603050405020304" pitchFamily="18" charset="0"/>
                  </a:rPr>
                  <a:t>multiplication/subtraction, and </a:t>
                </a:r>
                <a14:m>
                  <m:oMath xmlns:m="http://schemas.openxmlformats.org/officeDocument/2006/math">
                    <m:sSup>
                      <m:sSupPr>
                        <m:ctrlPr>
                          <a:rPr lang="en-US" sz="2800" b="1" i="1" smtClean="0">
                            <a:latin typeface="Cambria Math" panose="02040503050406030204" pitchFamily="18" charset="0"/>
                            <a:cs typeface="Times New Roman" panose="02020603050405020304" pitchFamily="18" charset="0"/>
                          </a:rPr>
                        </m:ctrlPr>
                      </m:sSupPr>
                      <m:e>
                        <m:r>
                          <a:rPr lang="en-US" sz="2800" b="1" i="1" smtClean="0">
                            <a:latin typeface="Cambria Math" panose="02040503050406030204" pitchFamily="18" charset="0"/>
                            <a:cs typeface="Times New Roman" panose="02020603050405020304" pitchFamily="18" charset="0"/>
                          </a:rPr>
                          <m:t>𝑨</m:t>
                        </m:r>
                      </m:e>
                      <m:sup>
                        <m:r>
                          <a:rPr lang="en-US" sz="2800" b="1" i="1" smtClean="0">
                            <a:latin typeface="Cambria Math" panose="02040503050406030204" pitchFamily="18" charset="0"/>
                            <a:cs typeface="Times New Roman" panose="02020603050405020304" pitchFamily="18" charset="0"/>
                          </a:rPr>
                          <m:t>𝟐</m:t>
                        </m:r>
                      </m:sup>
                    </m:sSup>
                    <m:r>
                      <a:rPr lang="en-US" sz="2800" b="1" i="1" smtClean="0">
                        <a:latin typeface="Cambria Math" panose="02040503050406030204" pitchFamily="18" charset="0"/>
                        <a:cs typeface="Times New Roman" panose="02020603050405020304" pitchFamily="18" charset="0"/>
                      </a:rPr>
                      <m:t>+</m:t>
                    </m:r>
                    <m:sSup>
                      <m:sSupPr>
                        <m:ctrlPr>
                          <a:rPr lang="en-US" sz="2800" b="1" i="1" smtClean="0">
                            <a:latin typeface="Cambria Math" panose="02040503050406030204" pitchFamily="18" charset="0"/>
                            <a:cs typeface="Times New Roman" panose="02020603050405020304" pitchFamily="18" charset="0"/>
                          </a:rPr>
                        </m:ctrlPr>
                      </m:sSupPr>
                      <m:e>
                        <m:r>
                          <a:rPr lang="en-US" sz="2800" b="1" i="1" smtClean="0">
                            <a:latin typeface="Cambria Math" panose="02040503050406030204" pitchFamily="18" charset="0"/>
                            <a:cs typeface="Times New Roman" panose="02020603050405020304" pitchFamily="18" charset="0"/>
                          </a:rPr>
                          <m:t>𝑩</m:t>
                        </m:r>
                      </m:e>
                      <m:sup>
                        <m:r>
                          <a:rPr lang="en-US" sz="2800" b="1" i="1" smtClean="0">
                            <a:latin typeface="Cambria Math" panose="02040503050406030204" pitchFamily="18" charset="0"/>
                            <a:cs typeface="Times New Roman" panose="02020603050405020304" pitchFamily="18" charset="0"/>
                          </a:rPr>
                          <m:t>𝟐</m:t>
                        </m:r>
                      </m:sup>
                    </m:sSup>
                    <m:r>
                      <a:rPr lang="en-US" sz="2800" b="1" i="1" smtClean="0">
                        <a:latin typeface="Cambria Math" panose="02040503050406030204" pitchFamily="18" charset="0"/>
                        <a:cs typeface="Times New Roman" panose="02020603050405020304" pitchFamily="18" charset="0"/>
                      </a:rPr>
                      <m:t> </m:t>
                    </m:r>
                    <m:r>
                      <a:rPr lang="en-US" sz="2800" b="1" i="1" smtClean="0">
                        <a:latin typeface="Cambria Math" panose="02040503050406030204" pitchFamily="18" charset="0"/>
                        <a:cs typeface="Times New Roman" panose="02020603050405020304" pitchFamily="18" charset="0"/>
                      </a:rPr>
                      <m:t>𝒖𝒔𝒊𝒏𝒈</m:t>
                    </m:r>
                    <m:r>
                      <a:rPr lang="en-US" sz="2800" b="1" i="1" smtClean="0">
                        <a:latin typeface="Cambria Math" panose="02040503050406030204" pitchFamily="18" charset="0"/>
                        <a:cs typeface="Times New Roman" panose="02020603050405020304" pitchFamily="18" charset="0"/>
                      </a:rPr>
                      <m:t> </m:t>
                    </m:r>
                    <m:r>
                      <a:rPr lang="en-US" sz="2800" b="1" i="1" smtClean="0">
                        <a:latin typeface="Cambria Math" panose="02040503050406030204" pitchFamily="18" charset="0"/>
                        <a:cs typeface="Times New Roman" panose="02020603050405020304" pitchFamily="18" charset="0"/>
                      </a:rPr>
                      <m:t>𝒇𝒖𝒏𝒄𝒕𝒊𝒐𝒏𝒔</m:t>
                    </m:r>
                    <m:r>
                      <a:rPr lang="en-US" sz="2800" b="1" i="1" smtClean="0">
                        <a:latin typeface="Cambria Math" panose="02040503050406030204" pitchFamily="18" charset="0"/>
                        <a:cs typeface="Times New Roman" panose="02020603050405020304" pitchFamily="18" charset="0"/>
                      </a:rPr>
                      <m:t> </m:t>
                    </m:r>
                    <m:r>
                      <a:rPr lang="en-US" sz="2800" b="1" i="1" smtClean="0">
                        <a:latin typeface="Cambria Math" panose="02040503050406030204" pitchFamily="18" charset="0"/>
                        <a:cs typeface="Times New Roman" panose="02020603050405020304" pitchFamily="18" charset="0"/>
                      </a:rPr>
                      <m:t>𝒂𝒏𝒅</m:t>
                    </m:r>
                    <m:r>
                      <a:rPr lang="en-US" sz="2800" b="1" i="1" smtClean="0">
                        <a:latin typeface="Cambria Math" panose="02040503050406030204" pitchFamily="18" charset="0"/>
                        <a:cs typeface="Times New Roman" panose="02020603050405020304" pitchFamily="18" charset="0"/>
                      </a:rPr>
                      <m:t> </m:t>
                    </m:r>
                    <m:r>
                      <a:rPr lang="en-US" sz="2800" b="1" i="1" smtClean="0">
                        <a:latin typeface="Cambria Math" panose="02040503050406030204" pitchFamily="18" charset="0"/>
                        <a:cs typeface="Times New Roman" panose="02020603050405020304" pitchFamily="18" charset="0"/>
                      </a:rPr>
                      <m:t>𝒑𝒐𝒊𝒏𝒕𝒆𝒓𝒔</m:t>
                    </m:r>
                    <m:r>
                      <a:rPr lang="en-US" sz="2800" b="1" i="1" smtClean="0">
                        <a:latin typeface="Cambria Math" panose="02040503050406030204" pitchFamily="18" charset="0"/>
                        <a:cs typeface="Times New Roman" panose="02020603050405020304" pitchFamily="18" charset="0"/>
                      </a:rPr>
                      <m:t> </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 y="503646"/>
                <a:ext cx="12318275" cy="1825628"/>
              </a:xfrm>
              <a:prstGeom prst="rect">
                <a:avLst/>
              </a:prstGeom>
              <a:blipFill>
                <a:blip r:embed="rId3"/>
                <a:stretch>
                  <a:fillRect l="-990" t="-3679" b="-8696"/>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6099B6FB-0A44-50E8-2EA4-904EA5602A30}"/>
              </a:ext>
            </a:extLst>
          </p:cNvPr>
          <p:cNvSpPr txBox="1"/>
          <p:nvPr/>
        </p:nvSpPr>
        <p:spPr>
          <a:xfrm>
            <a:off x="8625840" y="720989"/>
            <a:ext cx="3013710" cy="1015663"/>
          </a:xfrm>
          <a:prstGeom prst="rect">
            <a:avLst/>
          </a:prstGeom>
          <a:noFill/>
        </p:spPr>
        <p:txBody>
          <a:bodyPr wrap="square" rtlCol="0">
            <a:spAutoFit/>
          </a:bodyPr>
          <a:lstStyle/>
          <a:p>
            <a:r>
              <a:rPr lang="en-US" sz="2000" b="1" dirty="0"/>
              <a:t>Pointer4.c</a:t>
            </a:r>
          </a:p>
          <a:p>
            <a:endParaRPr lang="en-US" sz="2000" b="1" dirty="0"/>
          </a:p>
          <a:p>
            <a:r>
              <a:rPr lang="en-US" sz="2000" b="1" dirty="0"/>
              <a:t>Pointer5_stringlength.c</a:t>
            </a:r>
            <a:endParaRPr lang="en-IN" sz="2000" b="1" dirty="0"/>
          </a:p>
        </p:txBody>
      </p:sp>
    </p:spTree>
    <p:extLst>
      <p:ext uri="{BB962C8B-B14F-4D97-AF65-F5344CB8AC3E}">
        <p14:creationId xmlns:p14="http://schemas.microsoft.com/office/powerpoint/2010/main" val="30354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1814E774-0472-4DA5-A459-F3B7AE86834C}"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54427" y="536281"/>
            <a:ext cx="12083144" cy="6247864"/>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Address in C:</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you have a variable </a:t>
            </a:r>
            <a:r>
              <a:rPr lang="en-US" sz="2800" dirty="0" err="1">
                <a:solidFill>
                  <a:srgbClr val="FF0000"/>
                </a:solidFill>
                <a:latin typeface="Times New Roman" panose="02020603050405020304" pitchFamily="18" charset="0"/>
                <a:cs typeface="Times New Roman" panose="02020603050405020304" pitchFamily="18" charset="0"/>
              </a:rPr>
              <a:t>var</a:t>
            </a:r>
            <a:r>
              <a:rPr lang="en-US" sz="2800" dirty="0">
                <a:latin typeface="Times New Roman" panose="02020603050405020304" pitchFamily="18" charset="0"/>
                <a:cs typeface="Times New Roman" panose="02020603050405020304" pitchFamily="18" charset="0"/>
              </a:rPr>
              <a:t> in your program, </a:t>
            </a:r>
            <a:r>
              <a:rPr lang="en-US" sz="2800" dirty="0">
                <a:solidFill>
                  <a:srgbClr val="0000CC"/>
                </a:solidFill>
                <a:latin typeface="Times New Roman" panose="02020603050405020304" pitchFamily="18" charset="0"/>
                <a:cs typeface="Times New Roman" panose="02020603050405020304" pitchFamily="18" charset="0"/>
              </a:rPr>
              <a:t>&amp;</a:t>
            </a:r>
            <a:r>
              <a:rPr lang="en-US" sz="2800" dirty="0" err="1">
                <a:solidFill>
                  <a:srgbClr val="0000CC"/>
                </a:solidFill>
                <a:latin typeface="Times New Roman" panose="02020603050405020304" pitchFamily="18" charset="0"/>
                <a:cs typeface="Times New Roman" panose="02020603050405020304" pitchFamily="18" charset="0"/>
              </a:rPr>
              <a:t>var</a:t>
            </a:r>
            <a:r>
              <a:rPr lang="en-US" sz="2800" dirty="0">
                <a:latin typeface="Times New Roman" panose="02020603050405020304" pitchFamily="18" charset="0"/>
                <a:cs typeface="Times New Roman" panose="02020603050405020304" pitchFamily="18" charset="0"/>
              </a:rPr>
              <a:t> will give you its </a:t>
            </a:r>
            <a:r>
              <a:rPr lang="en-US" sz="2800" dirty="0">
                <a:solidFill>
                  <a:srgbClr val="0000CC"/>
                </a:solidFill>
                <a:latin typeface="Times New Roman" panose="02020603050405020304" pitchFamily="18" charset="0"/>
                <a:cs typeface="Times New Roman" panose="02020603050405020304" pitchFamily="18" charset="0"/>
              </a:rPr>
              <a:t>address</a:t>
            </a:r>
            <a:r>
              <a:rPr lang="en-US" sz="2800" dirty="0">
                <a:latin typeface="Times New Roman" panose="02020603050405020304" pitchFamily="18" charset="0"/>
                <a:cs typeface="Times New Roman" panose="02020603050405020304" pitchFamily="18" charset="0"/>
              </a:rPr>
              <a:t> in the memory. We have used address numerous times while using the </a:t>
            </a:r>
            <a:r>
              <a:rPr lang="en-US" sz="2800" dirty="0" err="1">
                <a:latin typeface="Times New Roman" panose="02020603050405020304" pitchFamily="18" charset="0"/>
                <a:cs typeface="Times New Roman" panose="02020603050405020304" pitchFamily="18" charset="0"/>
              </a:rPr>
              <a:t>scanf</a:t>
            </a:r>
            <a:r>
              <a:rPr lang="en-US" sz="2800" dirty="0">
                <a:latin typeface="Times New Roman" panose="02020603050405020304" pitchFamily="18" charset="0"/>
                <a:cs typeface="Times New Roman" panose="02020603050405020304" pitchFamily="18" charset="0"/>
              </a:rPr>
              <a:t>() function.</a:t>
            </a:r>
          </a:p>
          <a:p>
            <a:r>
              <a:rPr lang="en-US" sz="2400" dirty="0">
                <a:latin typeface="Times New Roman" panose="02020603050405020304" pitchFamily="18" charset="0"/>
                <a:cs typeface="Times New Roman" panose="02020603050405020304" pitchFamily="18" charset="0"/>
              </a:rPr>
              <a:t>	#include &lt;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    					                 		</a:t>
            </a:r>
          </a:p>
          <a:p>
            <a:r>
              <a:rPr lang="en-US" sz="2400" dirty="0">
                <a:latin typeface="Times New Roman" panose="02020603050405020304" pitchFamily="18" charset="0"/>
                <a:cs typeface="Times New Roman" panose="02020603050405020304" pitchFamily="18" charset="0"/>
              </a:rPr>
              <a:t>	int main()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int var = 10;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("var: %d\n", var);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cs typeface="Times New Roman" panose="02020603050405020304" pitchFamily="18" charset="0"/>
              </a:rPr>
              <a:t>// Notice the use of &amp; before var</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("address of var: </a:t>
            </a:r>
            <a:r>
              <a:rPr lang="en-US" sz="2400" dirty="0">
                <a:solidFill>
                  <a:srgbClr val="FF0000"/>
                </a:solidFill>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&amp;var);  </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3EA56F7D-2A88-C9BA-BB1D-1E7EDA35EA19}"/>
              </a:ext>
            </a:extLst>
          </p:cNvPr>
          <p:cNvPicPr>
            <a:picLocks noChangeAspect="1"/>
          </p:cNvPicPr>
          <p:nvPr/>
        </p:nvPicPr>
        <p:blipFill>
          <a:blip r:embed="rId3"/>
          <a:stretch>
            <a:fillRect/>
          </a:stretch>
        </p:blipFill>
        <p:spPr>
          <a:xfrm>
            <a:off x="5800725" y="1867857"/>
            <a:ext cx="5809161" cy="4015598"/>
          </a:xfrm>
          <a:prstGeom prst="rect">
            <a:avLst/>
          </a:prstGeom>
        </p:spPr>
      </p:pic>
    </p:spTree>
    <p:extLst>
      <p:ext uri="{BB962C8B-B14F-4D97-AF65-F5344CB8AC3E}">
        <p14:creationId xmlns:p14="http://schemas.microsoft.com/office/powerpoint/2010/main" val="1196587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93369B28-5B17-48B5-9A66-1441C00F8A61}"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 and Functions</a:t>
            </a:r>
          </a:p>
        </p:txBody>
      </p:sp>
      <p:sp>
        <p:nvSpPr>
          <p:cNvPr id="8" name="TextBox 7"/>
          <p:cNvSpPr txBox="1"/>
          <p:nvPr/>
        </p:nvSpPr>
        <p:spPr>
          <a:xfrm>
            <a:off x="1628775" y="93642"/>
            <a:ext cx="7667625" cy="6370975"/>
          </a:xfrm>
          <a:prstGeom prst="rect">
            <a:avLst/>
          </a:prstGeom>
          <a:noFill/>
        </p:spPr>
        <p:txBody>
          <a:bodyPr wrap="square" rtlCol="0">
            <a:spAutoFit/>
          </a:bodyPr>
          <a:lstStyle/>
          <a:p>
            <a:endParaRPr lang="en-US" sz="28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#include &lt;</a:t>
            </a:r>
            <a:r>
              <a:rPr lang="en-US" b="1" dirty="0" err="1">
                <a:latin typeface="Times New Roman" panose="02020603050405020304" pitchFamily="18" charset="0"/>
                <a:cs typeface="Times New Roman" panose="02020603050405020304" pitchFamily="18" charset="0"/>
              </a:rPr>
              <a:t>stdio.h</a:t>
            </a:r>
            <a:r>
              <a:rPr lang="en-US" b="1" dirty="0">
                <a:latin typeface="Times New Roman" panose="02020603050405020304" pitchFamily="18" charset="0"/>
                <a:cs typeface="Times New Roman" panose="02020603050405020304" pitchFamily="18" charset="0"/>
              </a:rPr>
              <a:t>&gt;</a:t>
            </a:r>
          </a:p>
          <a:p>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swapnum</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*var1,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*var2 )</a:t>
            </a:r>
          </a:p>
          <a:p>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tempnum</a:t>
            </a:r>
            <a:r>
              <a:rPr lang="en-US" b="1" dirty="0">
                <a:latin typeface="Times New Roman" panose="02020603050405020304" pitchFamily="18" charset="0"/>
                <a:cs typeface="Times New Roman" panose="02020603050405020304" pitchFamily="18" charset="0"/>
              </a:rPr>
              <a:t> ;</a:t>
            </a:r>
          </a:p>
          <a:p>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sum=0;</a:t>
            </a:r>
          </a:p>
          <a:p>
            <a:r>
              <a:rPr lang="en-US" b="1" dirty="0">
                <a:latin typeface="Times New Roman" panose="02020603050405020304" pitchFamily="18" charset="0"/>
                <a:cs typeface="Times New Roman" panose="02020603050405020304" pitchFamily="18" charset="0"/>
              </a:rPr>
              <a:t>sum = *var1 + *var2;</a:t>
            </a:r>
          </a:p>
          <a:p>
            <a:r>
              <a:rPr lang="en-US" b="1" dirty="0">
                <a:latin typeface="Times New Roman" panose="02020603050405020304" pitchFamily="18" charset="0"/>
                <a:cs typeface="Times New Roman" panose="02020603050405020304" pitchFamily="18" charset="0"/>
              </a:rPr>
              <a:t>return sum;</a:t>
            </a:r>
          </a:p>
          <a:p>
            <a:r>
              <a:rPr lang="en-US" b="1"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main( )</a:t>
            </a:r>
          </a:p>
          <a:p>
            <a:r>
              <a:rPr lang="en-US" b="1"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num1 = 5, num2 = 2 , sum1=0;</a:t>
            </a:r>
          </a:p>
          <a:p>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("Before addition:");</a:t>
            </a:r>
          </a:p>
          <a:p>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("\nnum1 value is %d", num1);</a:t>
            </a:r>
          </a:p>
          <a:p>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("\nnum2 value is %d", num2); /*calling swap function*/</a:t>
            </a:r>
          </a:p>
          <a:p>
            <a:r>
              <a:rPr lang="en-US" b="1" dirty="0">
                <a:latin typeface="Times New Roman" panose="02020603050405020304" pitchFamily="18" charset="0"/>
                <a:cs typeface="Times New Roman" panose="02020603050405020304" pitchFamily="18" charset="0"/>
              </a:rPr>
              <a:t>sum1=</a:t>
            </a:r>
            <a:r>
              <a:rPr lang="en-US" b="1" dirty="0" err="1">
                <a:latin typeface="Times New Roman" panose="02020603050405020304" pitchFamily="18" charset="0"/>
                <a:cs typeface="Times New Roman" panose="02020603050405020304" pitchFamily="18" charset="0"/>
              </a:rPr>
              <a:t>swapnum</a:t>
            </a:r>
            <a:r>
              <a:rPr lang="en-US" b="1" dirty="0">
                <a:latin typeface="Times New Roman" panose="02020603050405020304" pitchFamily="18" charset="0"/>
                <a:cs typeface="Times New Roman" panose="02020603050405020304" pitchFamily="18" charset="0"/>
              </a:rPr>
              <a:t>( &amp;num1, &amp;num2 );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nAfter</a:t>
            </a:r>
            <a:r>
              <a:rPr lang="en-US" b="1" dirty="0">
                <a:latin typeface="Times New Roman" panose="02020603050405020304" pitchFamily="18" charset="0"/>
                <a:cs typeface="Times New Roman" panose="02020603050405020304" pitchFamily="18" charset="0"/>
              </a:rPr>
              <a:t> Addition:");</a:t>
            </a:r>
          </a:p>
          <a:p>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nSum</a:t>
            </a:r>
            <a:r>
              <a:rPr lang="en-US" b="1" dirty="0">
                <a:latin typeface="Times New Roman" panose="02020603050405020304" pitchFamily="18" charset="0"/>
                <a:cs typeface="Times New Roman" panose="02020603050405020304" pitchFamily="18" charset="0"/>
              </a:rPr>
              <a:t> value is %d", sum1);</a:t>
            </a:r>
          </a:p>
          <a:p>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("\nnum2 value is %d", num2);</a:t>
            </a:r>
          </a:p>
          <a:p>
            <a:r>
              <a:rPr lang="en-US" b="1" dirty="0">
                <a:latin typeface="Times New Roman" panose="02020603050405020304" pitchFamily="18" charset="0"/>
                <a:cs typeface="Times New Roman" panose="02020603050405020304" pitchFamily="18" charset="0"/>
              </a:rPr>
              <a:t>return 0;</a:t>
            </a:r>
          </a:p>
          <a:p>
            <a:r>
              <a:rPr lang="en-US" b="1"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a:t>
            </a: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228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27BC8B0C-EEE0-472D-A11B-21D0A5057C87}"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 and Functions</a:t>
            </a:r>
          </a:p>
        </p:txBody>
      </p:sp>
      <p:sp>
        <p:nvSpPr>
          <p:cNvPr id="8" name="TextBox 7"/>
          <p:cNvSpPr txBox="1"/>
          <p:nvPr/>
        </p:nvSpPr>
        <p:spPr>
          <a:xfrm>
            <a:off x="3781426" y="136526"/>
            <a:ext cx="7219950" cy="6001643"/>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#include &lt;</a:t>
            </a:r>
            <a:r>
              <a:rPr lang="en-US" sz="1600" b="1" dirty="0" err="1">
                <a:latin typeface="Times New Roman" panose="02020603050405020304" pitchFamily="18" charset="0"/>
                <a:cs typeface="Times New Roman" panose="02020603050405020304" pitchFamily="18" charset="0"/>
              </a:rPr>
              <a:t>stdio.h</a:t>
            </a:r>
            <a:r>
              <a:rPr lang="en-US" sz="1600" b="1" dirty="0">
                <a:latin typeface="Times New Roman" panose="02020603050405020304" pitchFamily="18" charset="0"/>
                <a:cs typeface="Times New Roman" panose="02020603050405020304" pitchFamily="18" charset="0"/>
              </a:rPr>
              <a:t>&gt;</a:t>
            </a:r>
          </a:p>
          <a:p>
            <a:r>
              <a:rPr lang="en-US" sz="1600" b="1" dirty="0" err="1">
                <a:latin typeface="Times New Roman" panose="02020603050405020304" pitchFamily="18" charset="0"/>
                <a:cs typeface="Times New Roman" panose="02020603050405020304" pitchFamily="18" charset="0"/>
              </a:rPr>
              <a:t>int</a:t>
            </a:r>
            <a:r>
              <a:rPr lang="en-US" sz="1600" b="1" dirty="0">
                <a:latin typeface="Times New Roman" panose="02020603050405020304" pitchFamily="18" charset="0"/>
                <a:cs typeface="Times New Roman" panose="02020603050405020304" pitchFamily="18" charset="0"/>
              </a:rPr>
              <a:t> add(</a:t>
            </a:r>
            <a:r>
              <a:rPr lang="en-US" sz="1600" b="1" dirty="0" err="1">
                <a:latin typeface="Times New Roman" panose="02020603050405020304" pitchFamily="18" charset="0"/>
                <a:cs typeface="Times New Roman" panose="02020603050405020304" pitchFamily="18" charset="0"/>
              </a:rPr>
              <a:t>int</a:t>
            </a:r>
            <a:r>
              <a:rPr lang="en-US" sz="1600" b="1" dirty="0">
                <a:latin typeface="Times New Roman" panose="02020603050405020304" pitchFamily="18" charset="0"/>
                <a:cs typeface="Times New Roman" panose="02020603050405020304" pitchFamily="18" charset="0"/>
              </a:rPr>
              <a:t> *n1,int *n2){​​</a:t>
            </a:r>
          </a:p>
          <a:p>
            <a:r>
              <a:rPr lang="en-US" sz="1600" b="1" dirty="0" err="1">
                <a:latin typeface="Times New Roman" panose="02020603050405020304" pitchFamily="18" charset="0"/>
                <a:cs typeface="Times New Roman" panose="02020603050405020304" pitchFamily="18" charset="0"/>
              </a:rPr>
              <a:t>int</a:t>
            </a:r>
            <a:r>
              <a:rPr lang="en-US" sz="1600" b="1" dirty="0">
                <a:latin typeface="Times New Roman" panose="02020603050405020304" pitchFamily="18" charset="0"/>
                <a:cs typeface="Times New Roman" panose="02020603050405020304" pitchFamily="18" charset="0"/>
              </a:rPr>
              <a:t> res;</a:t>
            </a:r>
          </a:p>
          <a:p>
            <a:r>
              <a:rPr lang="en-US" sz="1600" b="1" dirty="0">
                <a:latin typeface="Times New Roman" panose="02020603050405020304" pitchFamily="18" charset="0"/>
                <a:cs typeface="Times New Roman" panose="02020603050405020304" pitchFamily="18" charset="0"/>
              </a:rPr>
              <a:t>res= *n1 + *n2;</a:t>
            </a:r>
          </a:p>
          <a:p>
            <a:r>
              <a:rPr lang="en-US" sz="1600" b="1" dirty="0">
                <a:latin typeface="Times New Roman" panose="02020603050405020304" pitchFamily="18" charset="0"/>
                <a:cs typeface="Times New Roman" panose="02020603050405020304" pitchFamily="18" charset="0"/>
              </a:rPr>
              <a:t>return res;</a:t>
            </a:r>
          </a:p>
          <a:p>
            <a:r>
              <a:rPr lang="en-US" sz="1600" b="1" dirty="0">
                <a:latin typeface="Times New Roman" panose="02020603050405020304" pitchFamily="18" charset="0"/>
                <a:cs typeface="Times New Roman" panose="02020603050405020304" pitchFamily="18" charset="0"/>
              </a:rPr>
              <a:t>}​​</a:t>
            </a:r>
          </a:p>
          <a:p>
            <a:r>
              <a:rPr lang="en-US" sz="1600" b="1" dirty="0" err="1">
                <a:latin typeface="Times New Roman" panose="02020603050405020304" pitchFamily="18" charset="0"/>
                <a:cs typeface="Times New Roman" panose="02020603050405020304" pitchFamily="18" charset="0"/>
              </a:rPr>
              <a:t>int</a:t>
            </a:r>
            <a:r>
              <a:rPr lang="en-US" sz="1600" b="1" dirty="0">
                <a:latin typeface="Times New Roman" panose="02020603050405020304" pitchFamily="18" charset="0"/>
                <a:cs typeface="Times New Roman" panose="02020603050405020304" pitchFamily="18" charset="0"/>
              </a:rPr>
              <a:t> sub(</a:t>
            </a:r>
            <a:r>
              <a:rPr lang="en-US" sz="1600" b="1" dirty="0" err="1">
                <a:latin typeface="Times New Roman" panose="02020603050405020304" pitchFamily="18" charset="0"/>
                <a:cs typeface="Times New Roman" panose="02020603050405020304" pitchFamily="18" charset="0"/>
              </a:rPr>
              <a:t>int</a:t>
            </a:r>
            <a:r>
              <a:rPr lang="en-US" sz="1600" b="1" dirty="0">
                <a:latin typeface="Times New Roman" panose="02020603050405020304" pitchFamily="18" charset="0"/>
                <a:cs typeface="Times New Roman" panose="02020603050405020304" pitchFamily="18" charset="0"/>
              </a:rPr>
              <a:t> *n1,int *n2){​​</a:t>
            </a:r>
          </a:p>
          <a:p>
            <a:r>
              <a:rPr lang="en-US" sz="1600" b="1" dirty="0" err="1">
                <a:latin typeface="Times New Roman" panose="02020603050405020304" pitchFamily="18" charset="0"/>
                <a:cs typeface="Times New Roman" panose="02020603050405020304" pitchFamily="18" charset="0"/>
              </a:rPr>
              <a:t>int</a:t>
            </a:r>
            <a:r>
              <a:rPr lang="en-US" sz="1600" b="1" dirty="0">
                <a:latin typeface="Times New Roman" panose="02020603050405020304" pitchFamily="18" charset="0"/>
                <a:cs typeface="Times New Roman" panose="02020603050405020304" pitchFamily="18" charset="0"/>
              </a:rPr>
              <a:t> res;</a:t>
            </a:r>
          </a:p>
          <a:p>
            <a:r>
              <a:rPr lang="en-US" sz="1600" b="1" dirty="0">
                <a:latin typeface="Times New Roman" panose="02020603050405020304" pitchFamily="18" charset="0"/>
                <a:cs typeface="Times New Roman" panose="02020603050405020304" pitchFamily="18" charset="0"/>
              </a:rPr>
              <a:t>res=*n1-*n2;</a:t>
            </a:r>
          </a:p>
          <a:p>
            <a:r>
              <a:rPr lang="en-US" sz="1600" b="1" dirty="0">
                <a:latin typeface="Times New Roman" panose="02020603050405020304" pitchFamily="18" charset="0"/>
                <a:cs typeface="Times New Roman" panose="02020603050405020304" pitchFamily="18" charset="0"/>
              </a:rPr>
              <a:t>return res;</a:t>
            </a:r>
          </a:p>
          <a:p>
            <a:r>
              <a:rPr lang="en-US" sz="1600" b="1" dirty="0">
                <a:latin typeface="Times New Roman" panose="02020603050405020304" pitchFamily="18" charset="0"/>
                <a:cs typeface="Times New Roman" panose="02020603050405020304" pitchFamily="18" charset="0"/>
              </a:rPr>
              <a:t>}​​</a:t>
            </a:r>
          </a:p>
          <a:p>
            <a:r>
              <a:rPr lang="en-US" sz="1600" b="1" dirty="0" err="1">
                <a:latin typeface="Times New Roman" panose="02020603050405020304" pitchFamily="18" charset="0"/>
                <a:cs typeface="Times New Roman" panose="02020603050405020304" pitchFamily="18" charset="0"/>
              </a:rPr>
              <a:t>int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func</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int</a:t>
            </a:r>
            <a:r>
              <a:rPr lang="en-US" sz="1600" b="1" dirty="0">
                <a:latin typeface="Times New Roman" panose="02020603050405020304" pitchFamily="18" charset="0"/>
                <a:cs typeface="Times New Roman" panose="02020603050405020304" pitchFamily="18" charset="0"/>
              </a:rPr>
              <a:t> *n1,int *n2){​​</a:t>
            </a:r>
          </a:p>
          <a:p>
            <a:r>
              <a:rPr lang="en-US" sz="1600" b="1" dirty="0" err="1">
                <a:latin typeface="Times New Roman" panose="02020603050405020304" pitchFamily="18" charset="0"/>
                <a:cs typeface="Times New Roman" panose="02020603050405020304" pitchFamily="18" charset="0"/>
              </a:rPr>
              <a:t>int</a:t>
            </a:r>
            <a:r>
              <a:rPr lang="en-US" sz="1600" b="1" dirty="0">
                <a:latin typeface="Times New Roman" panose="02020603050405020304" pitchFamily="18" charset="0"/>
                <a:cs typeface="Times New Roman" panose="02020603050405020304" pitchFamily="18" charset="0"/>
              </a:rPr>
              <a:t> res;</a:t>
            </a:r>
          </a:p>
          <a:p>
            <a:r>
              <a:rPr lang="en-US" sz="1600" b="1" dirty="0">
                <a:latin typeface="Times New Roman" panose="02020603050405020304" pitchFamily="18" charset="0"/>
                <a:cs typeface="Times New Roman" panose="02020603050405020304" pitchFamily="18" charset="0"/>
              </a:rPr>
              <a:t>res=(((*n1)*(*n1))-(*n2)*(*n2));</a:t>
            </a:r>
          </a:p>
          <a:p>
            <a:r>
              <a:rPr lang="en-US" sz="1600" b="1" dirty="0">
                <a:latin typeface="Times New Roman" panose="02020603050405020304" pitchFamily="18" charset="0"/>
                <a:cs typeface="Times New Roman" panose="02020603050405020304" pitchFamily="18" charset="0"/>
              </a:rPr>
              <a:t>return res;</a:t>
            </a:r>
          </a:p>
          <a:p>
            <a:r>
              <a:rPr lang="en-US" sz="1600" b="1" dirty="0">
                <a:latin typeface="Times New Roman" panose="02020603050405020304" pitchFamily="18" charset="0"/>
                <a:cs typeface="Times New Roman" panose="02020603050405020304" pitchFamily="18" charset="0"/>
              </a:rPr>
              <a:t>}​​</a:t>
            </a:r>
          </a:p>
          <a:p>
            <a:r>
              <a:rPr lang="en-US" sz="1600" b="1" dirty="0" err="1">
                <a:latin typeface="Times New Roman" panose="02020603050405020304" pitchFamily="18" charset="0"/>
                <a:cs typeface="Times New Roman" panose="02020603050405020304" pitchFamily="18" charset="0"/>
              </a:rPr>
              <a:t>int</a:t>
            </a:r>
            <a:r>
              <a:rPr lang="en-US" sz="1600" b="1" dirty="0">
                <a:latin typeface="Times New Roman" panose="02020603050405020304" pitchFamily="18" charset="0"/>
                <a:cs typeface="Times New Roman" panose="02020603050405020304" pitchFamily="18" charset="0"/>
              </a:rPr>
              <a:t> main(){​​</a:t>
            </a:r>
          </a:p>
          <a:p>
            <a:r>
              <a:rPr lang="en-US" sz="1600" b="1" dirty="0" err="1">
                <a:latin typeface="Times New Roman" panose="02020603050405020304" pitchFamily="18" charset="0"/>
                <a:cs typeface="Times New Roman" panose="02020603050405020304" pitchFamily="18" charset="0"/>
              </a:rPr>
              <a:t>int</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a,b</a:t>
            </a:r>
            <a:r>
              <a:rPr lang="en-US" sz="1600" b="1" dirty="0">
                <a:latin typeface="Times New Roman" panose="02020603050405020304" pitchFamily="18" charset="0"/>
                <a:cs typeface="Times New Roman" panose="02020603050405020304" pitchFamily="18" charset="0"/>
              </a:rPr>
              <a:t>;</a:t>
            </a:r>
          </a:p>
          <a:p>
            <a:r>
              <a:rPr lang="en-US" sz="1600" b="1" dirty="0" err="1">
                <a:latin typeface="Times New Roman" panose="02020603050405020304" pitchFamily="18" charset="0"/>
                <a:cs typeface="Times New Roman" panose="02020603050405020304" pitchFamily="18" charset="0"/>
              </a:rPr>
              <a:t>printf</a:t>
            </a:r>
            <a:r>
              <a:rPr lang="en-US" sz="1600" b="1" dirty="0">
                <a:latin typeface="Times New Roman" panose="02020603050405020304" pitchFamily="18" charset="0"/>
                <a:cs typeface="Times New Roman" panose="02020603050405020304" pitchFamily="18" charset="0"/>
              </a:rPr>
              <a:t>("Enter numbers:");</a:t>
            </a:r>
          </a:p>
          <a:p>
            <a:r>
              <a:rPr lang="en-US" sz="1600" b="1" dirty="0" err="1">
                <a:latin typeface="Times New Roman" panose="02020603050405020304" pitchFamily="18" charset="0"/>
                <a:cs typeface="Times New Roman" panose="02020603050405020304" pitchFamily="18" charset="0"/>
              </a:rPr>
              <a:t>scanf</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d%d</a:t>
            </a:r>
            <a:r>
              <a:rPr lang="en-US" sz="1600" b="1" dirty="0">
                <a:latin typeface="Times New Roman" panose="02020603050405020304" pitchFamily="18" charset="0"/>
                <a:cs typeface="Times New Roman" panose="02020603050405020304" pitchFamily="18" charset="0"/>
              </a:rPr>
              <a:t>",&amp;</a:t>
            </a:r>
            <a:r>
              <a:rPr lang="en-US" sz="1600" b="1" dirty="0" err="1">
                <a:latin typeface="Times New Roman" panose="02020603050405020304" pitchFamily="18" charset="0"/>
                <a:cs typeface="Times New Roman" panose="02020603050405020304" pitchFamily="18" charset="0"/>
              </a:rPr>
              <a:t>a,&amp;b</a:t>
            </a:r>
            <a:r>
              <a:rPr lang="en-US" sz="1600" b="1" dirty="0">
                <a:latin typeface="Times New Roman" panose="02020603050405020304" pitchFamily="18" charset="0"/>
                <a:cs typeface="Times New Roman" panose="02020603050405020304" pitchFamily="18" charset="0"/>
              </a:rPr>
              <a:t>);</a:t>
            </a:r>
          </a:p>
          <a:p>
            <a:r>
              <a:rPr lang="en-US" sz="1600" b="1" dirty="0" err="1">
                <a:latin typeface="Times New Roman" panose="02020603050405020304" pitchFamily="18" charset="0"/>
                <a:cs typeface="Times New Roman" panose="02020603050405020304" pitchFamily="18" charset="0"/>
              </a:rPr>
              <a:t>printf</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nAddition</a:t>
            </a:r>
            <a:r>
              <a:rPr lang="en-US" sz="1600" b="1" dirty="0">
                <a:latin typeface="Times New Roman" panose="02020603050405020304" pitchFamily="18" charset="0"/>
                <a:cs typeface="Times New Roman" panose="02020603050405020304" pitchFamily="18" charset="0"/>
              </a:rPr>
              <a:t> of %d %d is %d",</a:t>
            </a:r>
            <a:r>
              <a:rPr lang="en-US" sz="1600" b="1" dirty="0" err="1">
                <a:latin typeface="Times New Roman" panose="02020603050405020304" pitchFamily="18" charset="0"/>
                <a:cs typeface="Times New Roman" panose="02020603050405020304" pitchFamily="18" charset="0"/>
              </a:rPr>
              <a:t>a,b,add</a:t>
            </a:r>
            <a:r>
              <a:rPr lang="en-US" sz="1600" b="1" dirty="0">
                <a:latin typeface="Times New Roman" panose="02020603050405020304" pitchFamily="18" charset="0"/>
                <a:cs typeface="Times New Roman" panose="02020603050405020304" pitchFamily="18" charset="0"/>
              </a:rPr>
              <a:t>(&amp;</a:t>
            </a:r>
            <a:r>
              <a:rPr lang="en-US" sz="1600" b="1" dirty="0" err="1">
                <a:latin typeface="Times New Roman" panose="02020603050405020304" pitchFamily="18" charset="0"/>
                <a:cs typeface="Times New Roman" panose="02020603050405020304" pitchFamily="18" charset="0"/>
              </a:rPr>
              <a:t>a,&amp;b</a:t>
            </a:r>
            <a:r>
              <a:rPr lang="en-US" sz="1600" b="1" dirty="0">
                <a:latin typeface="Times New Roman" panose="02020603050405020304" pitchFamily="18" charset="0"/>
                <a:cs typeface="Times New Roman" panose="02020603050405020304" pitchFamily="18" charset="0"/>
              </a:rPr>
              <a:t>));</a:t>
            </a:r>
          </a:p>
          <a:p>
            <a:r>
              <a:rPr lang="en-US" sz="1600" b="1" dirty="0" err="1">
                <a:latin typeface="Times New Roman" panose="02020603050405020304" pitchFamily="18" charset="0"/>
                <a:cs typeface="Times New Roman" panose="02020603050405020304" pitchFamily="18" charset="0"/>
              </a:rPr>
              <a:t>printf</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nSubtraction</a:t>
            </a:r>
            <a:r>
              <a:rPr lang="en-US" sz="1600" b="1" dirty="0">
                <a:latin typeface="Times New Roman" panose="02020603050405020304" pitchFamily="18" charset="0"/>
                <a:cs typeface="Times New Roman" panose="02020603050405020304" pitchFamily="18" charset="0"/>
              </a:rPr>
              <a:t> of %d %d is %d",</a:t>
            </a:r>
            <a:r>
              <a:rPr lang="en-US" sz="1600" b="1" dirty="0" err="1">
                <a:latin typeface="Times New Roman" panose="02020603050405020304" pitchFamily="18" charset="0"/>
                <a:cs typeface="Times New Roman" panose="02020603050405020304" pitchFamily="18" charset="0"/>
              </a:rPr>
              <a:t>a,b,sub</a:t>
            </a:r>
            <a:r>
              <a:rPr lang="en-US" sz="1600" b="1" dirty="0">
                <a:latin typeface="Times New Roman" panose="02020603050405020304" pitchFamily="18" charset="0"/>
                <a:cs typeface="Times New Roman" panose="02020603050405020304" pitchFamily="18" charset="0"/>
              </a:rPr>
              <a:t>(&amp;</a:t>
            </a:r>
            <a:r>
              <a:rPr lang="en-US" sz="1600" b="1" dirty="0" err="1">
                <a:latin typeface="Times New Roman" panose="02020603050405020304" pitchFamily="18" charset="0"/>
                <a:cs typeface="Times New Roman" panose="02020603050405020304" pitchFamily="18" charset="0"/>
              </a:rPr>
              <a:t>a,&amp;b</a:t>
            </a:r>
            <a:r>
              <a:rPr lang="en-US" sz="1600" b="1" dirty="0">
                <a:latin typeface="Times New Roman" panose="02020603050405020304" pitchFamily="18" charset="0"/>
                <a:cs typeface="Times New Roman" panose="02020603050405020304" pitchFamily="18" charset="0"/>
              </a:rPr>
              <a:t>));</a:t>
            </a:r>
          </a:p>
          <a:p>
            <a:r>
              <a:rPr lang="en-US" sz="1600" b="1" dirty="0" err="1">
                <a:latin typeface="Times New Roman" panose="02020603050405020304" pitchFamily="18" charset="0"/>
                <a:cs typeface="Times New Roman" panose="02020603050405020304" pitchFamily="18" charset="0"/>
              </a:rPr>
              <a:t>printf</a:t>
            </a:r>
            <a:r>
              <a:rPr lang="en-US" sz="1600" b="1" dirty="0">
                <a:latin typeface="Times New Roman" panose="02020603050405020304" pitchFamily="18" charset="0"/>
                <a:cs typeface="Times New Roman" panose="02020603050405020304" pitchFamily="18" charset="0"/>
              </a:rPr>
              <a:t>("\nA^2+B^2 of %d %d is %d",</a:t>
            </a:r>
            <a:r>
              <a:rPr lang="en-US" sz="1600" b="1" dirty="0" err="1">
                <a:latin typeface="Times New Roman" panose="02020603050405020304" pitchFamily="18" charset="0"/>
                <a:cs typeface="Times New Roman" panose="02020603050405020304" pitchFamily="18" charset="0"/>
              </a:rPr>
              <a:t>a,b,func</a:t>
            </a:r>
            <a:r>
              <a:rPr lang="en-US" sz="1600" b="1" dirty="0">
                <a:latin typeface="Times New Roman" panose="02020603050405020304" pitchFamily="18" charset="0"/>
                <a:cs typeface="Times New Roman" panose="02020603050405020304" pitchFamily="18" charset="0"/>
              </a:rPr>
              <a:t>(&amp;</a:t>
            </a:r>
            <a:r>
              <a:rPr lang="en-US" sz="1600" b="1" dirty="0" err="1">
                <a:latin typeface="Times New Roman" panose="02020603050405020304" pitchFamily="18" charset="0"/>
                <a:cs typeface="Times New Roman" panose="02020603050405020304" pitchFamily="18" charset="0"/>
              </a:rPr>
              <a:t>a,&amp;b</a:t>
            </a:r>
            <a:r>
              <a:rPr lang="en-US" sz="1600" b="1" dirty="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0597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66A99-B916-2225-4131-D41514106A2C}"/>
              </a:ext>
            </a:extLst>
          </p:cNvPr>
          <p:cNvSpPr>
            <a:spLocks noGrp="1"/>
          </p:cNvSpPr>
          <p:nvPr>
            <p:ph type="dt" sz="half" idx="10"/>
          </p:nvPr>
        </p:nvSpPr>
        <p:spPr/>
        <p:txBody>
          <a:bodyPr/>
          <a:lstStyle/>
          <a:p>
            <a:fld id="{F45339C2-679C-4B6B-ADC8-8F517BE58799}" type="datetime1">
              <a:rPr lang="en-US" smtClean="0"/>
              <a:t>4/1/2024</a:t>
            </a:fld>
            <a:endParaRPr lang="en-US"/>
          </a:p>
        </p:txBody>
      </p:sp>
      <p:sp>
        <p:nvSpPr>
          <p:cNvPr id="4" name="TextBox 3">
            <a:extLst>
              <a:ext uri="{FF2B5EF4-FFF2-40B4-BE49-F238E27FC236}">
                <a16:creationId xmlns:a16="http://schemas.microsoft.com/office/drawing/2014/main" id="{711E786E-8030-6876-FE67-8AEC44674BB3}"/>
              </a:ext>
            </a:extLst>
          </p:cNvPr>
          <p:cNvSpPr txBox="1"/>
          <p:nvPr/>
        </p:nvSpPr>
        <p:spPr>
          <a:xfrm>
            <a:off x="1285876" y="866775"/>
            <a:ext cx="4076700" cy="5262979"/>
          </a:xfrm>
          <a:prstGeom prst="rect">
            <a:avLst/>
          </a:prstGeom>
          <a:noFill/>
          <a:ln>
            <a:solidFill>
              <a:srgbClr val="C00000"/>
            </a:solidFill>
          </a:ln>
        </p:spPr>
        <p:txBody>
          <a:bodyPr wrap="square">
            <a:spAutoFit/>
          </a:bodyPr>
          <a:lstStyle/>
          <a:p>
            <a:r>
              <a:rPr lang="en-IN" sz="2400" dirty="0"/>
              <a:t>#include &lt;</a:t>
            </a:r>
            <a:r>
              <a:rPr lang="en-IN" sz="2400" dirty="0" err="1"/>
              <a:t>stdio.h</a:t>
            </a:r>
            <a:r>
              <a:rPr lang="en-IN" sz="2400" dirty="0"/>
              <a:t>&gt;</a:t>
            </a:r>
          </a:p>
          <a:p>
            <a:r>
              <a:rPr lang="en-IN" sz="2400" dirty="0"/>
              <a:t> int main()</a:t>
            </a:r>
          </a:p>
          <a:p>
            <a:r>
              <a:rPr lang="en-IN" sz="2400" dirty="0"/>
              <a:t> {</a:t>
            </a:r>
          </a:p>
          <a:p>
            <a:r>
              <a:rPr lang="en-IN" sz="2400" dirty="0"/>
              <a:t> int </a:t>
            </a:r>
            <a:r>
              <a:rPr lang="en-IN" sz="2400" dirty="0" err="1"/>
              <a:t>i</a:t>
            </a:r>
            <a:r>
              <a:rPr lang="en-IN" sz="2400" dirty="0"/>
              <a:t>;</a:t>
            </a:r>
          </a:p>
          <a:p>
            <a:r>
              <a:rPr lang="en-IN" sz="2400" dirty="0"/>
              <a:t> </a:t>
            </a:r>
            <a:r>
              <a:rPr lang="en-IN" sz="2400" dirty="0" err="1"/>
              <a:t>fl</a:t>
            </a:r>
            <a:r>
              <a:rPr lang="en-IN" sz="2400" dirty="0"/>
              <a:t> oat *</a:t>
            </a:r>
            <a:r>
              <a:rPr lang="en-IN" sz="2400" dirty="0" err="1"/>
              <a:t>ptr</a:t>
            </a:r>
            <a:r>
              <a:rPr lang="en-IN" sz="2400" dirty="0"/>
              <a:t>, a[5];</a:t>
            </a:r>
          </a:p>
          <a:p>
            <a:r>
              <a:rPr lang="en-IN" sz="2400" dirty="0"/>
              <a:t> </a:t>
            </a:r>
            <a:r>
              <a:rPr lang="en-IN" sz="2400" dirty="0" err="1"/>
              <a:t>ptr</a:t>
            </a:r>
            <a:r>
              <a:rPr lang="en-IN" sz="2400" dirty="0"/>
              <a:t> = a; </a:t>
            </a:r>
          </a:p>
          <a:p>
            <a:r>
              <a:rPr lang="en-IN" sz="2400" dirty="0"/>
              <a:t> for(</a:t>
            </a:r>
            <a:r>
              <a:rPr lang="en-IN" sz="2400" dirty="0" err="1"/>
              <a:t>i</a:t>
            </a:r>
            <a:r>
              <a:rPr lang="en-IN" sz="2400" dirty="0"/>
              <a:t> = 0; </a:t>
            </a:r>
            <a:r>
              <a:rPr lang="en-IN" sz="2400" dirty="0" err="1"/>
              <a:t>i</a:t>
            </a:r>
            <a:r>
              <a:rPr lang="en-IN" sz="2400" dirty="0"/>
              <a:t> &lt; 5; </a:t>
            </a:r>
            <a:r>
              <a:rPr lang="en-IN" sz="2400" dirty="0" err="1"/>
              <a:t>i</a:t>
            </a:r>
            <a:r>
              <a:rPr lang="en-IN" sz="2400" dirty="0"/>
              <a:t>++) </a:t>
            </a:r>
          </a:p>
          <a:p>
            <a:r>
              <a:rPr lang="en-IN" sz="2400" dirty="0"/>
              <a:t> {</a:t>
            </a:r>
          </a:p>
          <a:p>
            <a:r>
              <a:rPr lang="en-IN" sz="2400" dirty="0"/>
              <a:t> *</a:t>
            </a:r>
            <a:r>
              <a:rPr lang="en-IN" sz="2400" dirty="0" err="1"/>
              <a:t>ptr</a:t>
            </a:r>
            <a:r>
              <a:rPr lang="en-IN" sz="2400" dirty="0"/>
              <a:t> = 0.0; /* *</a:t>
            </a:r>
            <a:r>
              <a:rPr lang="en-IN" sz="2400" dirty="0" err="1"/>
              <a:t>ptr</a:t>
            </a:r>
            <a:r>
              <a:rPr lang="en-IN" sz="2400" dirty="0"/>
              <a:t> accesses a[</a:t>
            </a:r>
            <a:r>
              <a:rPr lang="en-IN" sz="2400" dirty="0" err="1"/>
              <a:t>i</a:t>
            </a:r>
            <a:r>
              <a:rPr lang="en-IN" sz="2400" dirty="0"/>
              <a:t>] */</a:t>
            </a:r>
          </a:p>
          <a:p>
            <a:r>
              <a:rPr lang="en-IN" sz="2400" dirty="0"/>
              <a:t> </a:t>
            </a:r>
            <a:r>
              <a:rPr lang="en-IN" sz="2400" dirty="0" err="1"/>
              <a:t>ptr</a:t>
            </a:r>
            <a:r>
              <a:rPr lang="en-IN" sz="2400" dirty="0"/>
              <a:t>++;</a:t>
            </a:r>
          </a:p>
          <a:p>
            <a:r>
              <a:rPr lang="en-IN" sz="2400" dirty="0"/>
              <a:t> }</a:t>
            </a:r>
          </a:p>
          <a:p>
            <a:r>
              <a:rPr lang="en-IN" sz="2400" dirty="0"/>
              <a:t> return 0;</a:t>
            </a:r>
          </a:p>
          <a:p>
            <a:r>
              <a:rPr lang="en-IN" sz="2400" dirty="0"/>
              <a:t> }</a:t>
            </a:r>
          </a:p>
        </p:txBody>
      </p:sp>
      <p:sp>
        <p:nvSpPr>
          <p:cNvPr id="6" name="TextBox 5">
            <a:extLst>
              <a:ext uri="{FF2B5EF4-FFF2-40B4-BE49-F238E27FC236}">
                <a16:creationId xmlns:a16="http://schemas.microsoft.com/office/drawing/2014/main" id="{50C1E2B6-0DEE-5E34-4DD5-5616CC07C448}"/>
              </a:ext>
            </a:extLst>
          </p:cNvPr>
          <p:cNvSpPr txBox="1"/>
          <p:nvPr/>
        </p:nvSpPr>
        <p:spPr>
          <a:xfrm>
            <a:off x="619125" y="339209"/>
            <a:ext cx="6096000" cy="461665"/>
          </a:xfrm>
          <a:prstGeom prst="rect">
            <a:avLst/>
          </a:prstGeom>
          <a:noFill/>
        </p:spPr>
        <p:txBody>
          <a:bodyPr wrap="square">
            <a:spAutoFit/>
          </a:bodyPr>
          <a:lstStyle/>
          <a:p>
            <a:r>
              <a:rPr lang="en-US" sz="2400" b="1" dirty="0"/>
              <a:t>Differences between Array Name and Pointer</a:t>
            </a:r>
            <a:endParaRPr lang="en-IN" sz="2400" b="1" dirty="0"/>
          </a:p>
        </p:txBody>
      </p:sp>
      <p:sp>
        <p:nvSpPr>
          <p:cNvPr id="8" name="TextBox 7">
            <a:extLst>
              <a:ext uri="{FF2B5EF4-FFF2-40B4-BE49-F238E27FC236}">
                <a16:creationId xmlns:a16="http://schemas.microsoft.com/office/drawing/2014/main" id="{62CD895E-236D-6FCF-FD87-750B96FDE3E4}"/>
              </a:ext>
            </a:extLst>
          </p:cNvPr>
          <p:cNvSpPr txBox="1"/>
          <p:nvPr/>
        </p:nvSpPr>
        <p:spPr>
          <a:xfrm>
            <a:off x="8078470" y="405110"/>
            <a:ext cx="2543175" cy="1015663"/>
          </a:xfrm>
          <a:prstGeom prst="rect">
            <a:avLst/>
          </a:prstGeom>
          <a:noFill/>
          <a:ln>
            <a:solidFill>
              <a:srgbClr val="C00000"/>
            </a:solidFill>
          </a:ln>
        </p:spPr>
        <p:txBody>
          <a:bodyPr wrap="square">
            <a:spAutoFit/>
          </a:bodyPr>
          <a:lstStyle/>
          <a:p>
            <a:r>
              <a:rPr lang="en-US" sz="2000" dirty="0"/>
              <a:t>int a[5]={1,2,3,4,5};</a:t>
            </a:r>
          </a:p>
          <a:p>
            <a:r>
              <a:rPr lang="en-US" sz="2000" dirty="0"/>
              <a:t> int b[5];</a:t>
            </a:r>
          </a:p>
          <a:p>
            <a:r>
              <a:rPr lang="en-US" sz="2000" dirty="0"/>
              <a:t> b = a; /* WRONG */</a:t>
            </a:r>
            <a:endParaRPr lang="en-IN" sz="2000" dirty="0"/>
          </a:p>
        </p:txBody>
      </p:sp>
      <p:sp>
        <p:nvSpPr>
          <p:cNvPr id="10" name="TextBox 9">
            <a:extLst>
              <a:ext uri="{FF2B5EF4-FFF2-40B4-BE49-F238E27FC236}">
                <a16:creationId xmlns:a16="http://schemas.microsoft.com/office/drawing/2014/main" id="{3A7EB547-498C-B1A2-AA99-2374D6DB2A3C}"/>
              </a:ext>
            </a:extLst>
          </p:cNvPr>
          <p:cNvSpPr txBox="1"/>
          <p:nvPr/>
        </p:nvSpPr>
        <p:spPr>
          <a:xfrm>
            <a:off x="5812790" y="1708963"/>
            <a:ext cx="2943224" cy="707886"/>
          </a:xfrm>
          <a:prstGeom prst="rect">
            <a:avLst/>
          </a:prstGeom>
          <a:noFill/>
          <a:ln>
            <a:solidFill>
              <a:srgbClr val="C00000"/>
            </a:solidFill>
          </a:ln>
        </p:spPr>
        <p:txBody>
          <a:bodyPr wrap="square">
            <a:spAutoFit/>
          </a:bodyPr>
          <a:lstStyle/>
          <a:p>
            <a:r>
              <a:rPr lang="nn-NO" sz="2000" dirty="0"/>
              <a:t>for(i=0; i&lt;5; i++)</a:t>
            </a:r>
          </a:p>
          <a:p>
            <a:r>
              <a:rPr lang="nn-NO" sz="2000" dirty="0"/>
              <a:t> b[i]=a[i];  /*Correct*/</a:t>
            </a:r>
            <a:endParaRPr lang="en-IN" sz="2000" dirty="0"/>
          </a:p>
        </p:txBody>
      </p:sp>
      <p:sp>
        <p:nvSpPr>
          <p:cNvPr id="12" name="TextBox 11">
            <a:extLst>
              <a:ext uri="{FF2B5EF4-FFF2-40B4-BE49-F238E27FC236}">
                <a16:creationId xmlns:a16="http://schemas.microsoft.com/office/drawing/2014/main" id="{236589C2-38E0-3CA4-C3E3-E2EC4501125C}"/>
              </a:ext>
            </a:extLst>
          </p:cNvPr>
          <p:cNvSpPr txBox="1"/>
          <p:nvPr/>
        </p:nvSpPr>
        <p:spPr>
          <a:xfrm>
            <a:off x="7922894" y="2620893"/>
            <a:ext cx="4019550" cy="707886"/>
          </a:xfrm>
          <a:prstGeom prst="rect">
            <a:avLst/>
          </a:prstGeom>
          <a:noFill/>
          <a:ln>
            <a:solidFill>
              <a:srgbClr val="C00000"/>
            </a:solidFill>
          </a:ln>
        </p:spPr>
        <p:txBody>
          <a:bodyPr wrap="square">
            <a:spAutoFit/>
          </a:bodyPr>
          <a:lstStyle/>
          <a:p>
            <a:r>
              <a:rPr lang="nn-NO" sz="2000" dirty="0"/>
              <a:t>for(i=0; i&lt;5; b[i]=a[i], i++); /*Correct */</a:t>
            </a:r>
            <a:endParaRPr lang="en-IN" sz="2000" dirty="0"/>
          </a:p>
        </p:txBody>
      </p:sp>
      <p:sp>
        <p:nvSpPr>
          <p:cNvPr id="14" name="TextBox 13">
            <a:extLst>
              <a:ext uri="{FF2B5EF4-FFF2-40B4-BE49-F238E27FC236}">
                <a16:creationId xmlns:a16="http://schemas.microsoft.com/office/drawing/2014/main" id="{BB1199BA-487D-436B-511D-5CE0F05134C5}"/>
              </a:ext>
            </a:extLst>
          </p:cNvPr>
          <p:cNvSpPr txBox="1"/>
          <p:nvPr/>
        </p:nvSpPr>
        <p:spPr>
          <a:xfrm>
            <a:off x="6096000" y="3867776"/>
            <a:ext cx="5800725" cy="1877437"/>
          </a:xfrm>
          <a:prstGeom prst="rect">
            <a:avLst/>
          </a:prstGeom>
          <a:noFill/>
          <a:ln>
            <a:solidFill>
              <a:srgbClr val="C00000"/>
            </a:solidFill>
          </a:ln>
        </p:spPr>
        <p:txBody>
          <a:bodyPr wrap="square">
            <a:spAutoFit/>
          </a:bodyPr>
          <a:lstStyle/>
          <a:p>
            <a:r>
              <a:rPr lang="en-US" sz="2000" b="1" dirty="0"/>
              <a:t>Here two pointer variables can be assigned.</a:t>
            </a:r>
          </a:p>
          <a:p>
            <a:r>
              <a:rPr lang="en-US" sz="2000" b="1" dirty="0"/>
              <a:t> </a:t>
            </a:r>
            <a:r>
              <a:rPr lang="en-US" sz="2400" b="1" dirty="0"/>
              <a:t>int *p1, *p2;</a:t>
            </a:r>
          </a:p>
          <a:p>
            <a:r>
              <a:rPr lang="en-US" sz="2400" b="1" dirty="0"/>
              <a:t> int a[10]={1,2,3,4,5};</a:t>
            </a:r>
          </a:p>
          <a:p>
            <a:r>
              <a:rPr lang="en-US" sz="2400" b="1" dirty="0"/>
              <a:t> p1 = &amp;a[0];</a:t>
            </a:r>
          </a:p>
          <a:p>
            <a:r>
              <a:rPr lang="en-US" sz="2400" b="1" dirty="0"/>
              <a:t> p2 = p1;</a:t>
            </a:r>
            <a:endParaRPr lang="en-IN" sz="2400" b="1" dirty="0"/>
          </a:p>
        </p:txBody>
      </p:sp>
    </p:spTree>
    <p:extLst>
      <p:ext uri="{BB962C8B-B14F-4D97-AF65-F5344CB8AC3E}">
        <p14:creationId xmlns:p14="http://schemas.microsoft.com/office/powerpoint/2010/main" val="4113415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D77BDE-4C85-005A-4545-4DCEEA2F7447}"/>
              </a:ext>
            </a:extLst>
          </p:cNvPr>
          <p:cNvSpPr>
            <a:spLocks noGrp="1"/>
          </p:cNvSpPr>
          <p:nvPr>
            <p:ph type="dt" sz="half" idx="10"/>
          </p:nvPr>
        </p:nvSpPr>
        <p:spPr/>
        <p:txBody>
          <a:bodyPr/>
          <a:lstStyle/>
          <a:p>
            <a:fld id="{F45339C2-679C-4B6B-ADC8-8F517BE58799}" type="datetime1">
              <a:rPr lang="en-US" smtClean="0"/>
              <a:t>4/1/2024</a:t>
            </a:fld>
            <a:endParaRPr lang="en-US"/>
          </a:p>
        </p:txBody>
      </p:sp>
      <p:pic>
        <p:nvPicPr>
          <p:cNvPr id="4" name="Picture 3">
            <a:extLst>
              <a:ext uri="{FF2B5EF4-FFF2-40B4-BE49-F238E27FC236}">
                <a16:creationId xmlns:a16="http://schemas.microsoft.com/office/drawing/2014/main" id="{6DEF4EC1-9D4F-DC3B-7A41-05A3B5218C8E}"/>
              </a:ext>
            </a:extLst>
          </p:cNvPr>
          <p:cNvPicPr>
            <a:picLocks noChangeAspect="1"/>
          </p:cNvPicPr>
          <p:nvPr/>
        </p:nvPicPr>
        <p:blipFill>
          <a:blip r:embed="rId2"/>
          <a:stretch>
            <a:fillRect/>
          </a:stretch>
        </p:blipFill>
        <p:spPr>
          <a:xfrm>
            <a:off x="1746250" y="346392"/>
            <a:ext cx="6972300" cy="3686175"/>
          </a:xfrm>
          <a:prstGeom prst="rect">
            <a:avLst/>
          </a:prstGeom>
        </p:spPr>
      </p:pic>
    </p:spTree>
    <p:extLst>
      <p:ext uri="{BB962C8B-B14F-4D97-AF65-F5344CB8AC3E}">
        <p14:creationId xmlns:p14="http://schemas.microsoft.com/office/powerpoint/2010/main" val="3557139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B1F1-865F-F091-A726-2EEBA81F42FC}"/>
              </a:ext>
            </a:extLst>
          </p:cNvPr>
          <p:cNvSpPr>
            <a:spLocks noGrp="1"/>
          </p:cNvSpPr>
          <p:nvPr>
            <p:ph type="dt" sz="half" idx="10"/>
          </p:nvPr>
        </p:nvSpPr>
        <p:spPr/>
        <p:txBody>
          <a:bodyPr/>
          <a:lstStyle/>
          <a:p>
            <a:fld id="{F45339C2-679C-4B6B-ADC8-8F517BE58799}" type="datetime1">
              <a:rPr lang="en-US" smtClean="0"/>
              <a:t>4/1/2024</a:t>
            </a:fld>
            <a:endParaRPr lang="en-US"/>
          </a:p>
        </p:txBody>
      </p:sp>
      <p:sp>
        <p:nvSpPr>
          <p:cNvPr id="4" name="TextBox 3">
            <a:extLst>
              <a:ext uri="{FF2B5EF4-FFF2-40B4-BE49-F238E27FC236}">
                <a16:creationId xmlns:a16="http://schemas.microsoft.com/office/drawing/2014/main" id="{CE56E4AF-0AC0-ECF1-8616-0D9ED2361881}"/>
              </a:ext>
            </a:extLst>
          </p:cNvPr>
          <p:cNvSpPr txBox="1"/>
          <p:nvPr/>
        </p:nvSpPr>
        <p:spPr>
          <a:xfrm>
            <a:off x="1107440" y="136525"/>
            <a:ext cx="9438640" cy="6309420"/>
          </a:xfrm>
          <a:prstGeom prst="rect">
            <a:avLst/>
          </a:prstGeom>
          <a:noFill/>
        </p:spPr>
        <p:txBody>
          <a:bodyPr wrap="square">
            <a:spAutoFit/>
          </a:bodyPr>
          <a:lstStyle/>
          <a:p>
            <a:r>
              <a:rPr lang="en-US" sz="2400" b="1" dirty="0"/>
              <a:t>A string constant, like an array name by itself, is treated by the compiler as a pointer. </a:t>
            </a:r>
            <a:r>
              <a:rPr lang="en-US" sz="2400" dirty="0"/>
              <a:t>Its value is the base address of the string. Like the numeric array, individual characters contained in a string can be printed.</a:t>
            </a:r>
          </a:p>
          <a:p>
            <a:endParaRPr lang="en-US" dirty="0"/>
          </a:p>
          <a:p>
            <a:r>
              <a:rPr lang="en-US" sz="2000" b="1" dirty="0"/>
              <a:t>#include &lt;</a:t>
            </a:r>
            <a:r>
              <a:rPr lang="en-US" sz="2000" b="1" dirty="0" err="1"/>
              <a:t>stdio.h</a:t>
            </a:r>
            <a:r>
              <a:rPr lang="en-US" sz="2000" b="1" dirty="0"/>
              <a:t>&gt;</a:t>
            </a:r>
          </a:p>
          <a:p>
            <a:r>
              <a:rPr lang="en-US" sz="2000" b="1" dirty="0"/>
              <a:t>int main()</a:t>
            </a:r>
          </a:p>
          <a:p>
            <a:r>
              <a:rPr lang="en-US" sz="2000" b="1" dirty="0"/>
              <a:t>{</a:t>
            </a:r>
          </a:p>
          <a:p>
            <a:r>
              <a:rPr lang="en-US" sz="2000" b="1" dirty="0"/>
              <a:t> char s[]=“Oxford”; </a:t>
            </a:r>
          </a:p>
          <a:p>
            <a:r>
              <a:rPr lang="en-US" sz="2000" b="1" dirty="0"/>
              <a:t> for(</a:t>
            </a:r>
            <a:r>
              <a:rPr lang="en-US" sz="2000" b="1" dirty="0" err="1"/>
              <a:t>i</a:t>
            </a:r>
            <a:r>
              <a:rPr lang="en-US" sz="2000" b="1" dirty="0"/>
              <a:t>=0;s[</a:t>
            </a:r>
            <a:r>
              <a:rPr lang="en-US" sz="2000" b="1" dirty="0" err="1"/>
              <a:t>i</a:t>
            </a:r>
            <a:r>
              <a:rPr lang="en-US" sz="2000" b="1" dirty="0"/>
              <a:t>]!=‘\0’;++</a:t>
            </a:r>
            <a:r>
              <a:rPr lang="en-US" sz="2000" b="1" dirty="0" err="1"/>
              <a:t>i</a:t>
            </a:r>
            <a:r>
              <a:rPr lang="en-US" sz="2000" b="1" dirty="0"/>
              <a:t>)</a:t>
            </a:r>
          </a:p>
          <a:p>
            <a:r>
              <a:rPr lang="en-US" sz="2000" b="1" dirty="0"/>
              <a:t> </a:t>
            </a:r>
            <a:r>
              <a:rPr lang="en-US" sz="2000" b="1" dirty="0" err="1"/>
              <a:t>putchar</a:t>
            </a:r>
            <a:r>
              <a:rPr lang="en-US" sz="2000" b="1" dirty="0"/>
              <a:t>(s[</a:t>
            </a:r>
            <a:r>
              <a:rPr lang="en-US" sz="2000" b="1" dirty="0" err="1"/>
              <a:t>i</a:t>
            </a:r>
            <a:r>
              <a:rPr lang="en-US" sz="2000" b="1" dirty="0"/>
              <a:t>]);</a:t>
            </a:r>
          </a:p>
          <a:p>
            <a:r>
              <a:rPr lang="en-US" sz="2000" b="1" dirty="0"/>
              <a:t> return 0;</a:t>
            </a:r>
          </a:p>
          <a:p>
            <a:r>
              <a:rPr lang="en-US" sz="2000" b="1" dirty="0"/>
              <a:t>}</a:t>
            </a:r>
          </a:p>
          <a:p>
            <a:r>
              <a:rPr lang="en-US" dirty="0"/>
              <a:t> </a:t>
            </a:r>
          </a:p>
          <a:p>
            <a:r>
              <a:rPr lang="en-US" dirty="0"/>
              <a:t>A string in C is a pointer itself. </a:t>
            </a:r>
          </a:p>
          <a:p>
            <a:endParaRPr lang="en-US" dirty="0"/>
          </a:p>
          <a:p>
            <a:r>
              <a:rPr lang="en-US" sz="2000" b="1" dirty="0"/>
              <a:t>#include &lt;</a:t>
            </a:r>
            <a:r>
              <a:rPr lang="en-US" sz="2000" b="1" dirty="0" err="1"/>
              <a:t>stdio.h</a:t>
            </a:r>
            <a:r>
              <a:rPr lang="en-US" sz="2000" b="1" dirty="0"/>
              <a:t>&gt;</a:t>
            </a:r>
          </a:p>
          <a:p>
            <a:r>
              <a:rPr lang="en-US" sz="2000" b="1" dirty="0"/>
              <a:t>int main()</a:t>
            </a:r>
          </a:p>
          <a:p>
            <a:r>
              <a:rPr lang="en-US" sz="2000" b="1" dirty="0"/>
              <a:t> { for(</a:t>
            </a:r>
            <a:r>
              <a:rPr lang="en-US" sz="2000" b="1" dirty="0" err="1"/>
              <a:t>i</a:t>
            </a:r>
            <a:r>
              <a:rPr lang="en-US" sz="2000" b="1" dirty="0"/>
              <a:t>=0;*(“I am a pointer” + </a:t>
            </a:r>
            <a:r>
              <a:rPr lang="en-US" sz="2000" b="1" dirty="0" err="1"/>
              <a:t>i</a:t>
            </a:r>
            <a:r>
              <a:rPr lang="en-US" sz="2000" b="1" dirty="0"/>
              <a:t>)!=‘\0’;++</a:t>
            </a:r>
            <a:r>
              <a:rPr lang="en-US" sz="2000" b="1" dirty="0" err="1"/>
              <a:t>i</a:t>
            </a:r>
            <a:r>
              <a:rPr lang="en-US" sz="2000" b="1" dirty="0"/>
              <a:t>) </a:t>
            </a:r>
          </a:p>
          <a:p>
            <a:r>
              <a:rPr lang="en-US" sz="2000" b="1" dirty="0" err="1"/>
              <a:t>printf</a:t>
            </a:r>
            <a:r>
              <a:rPr lang="en-US" sz="2000" b="1" dirty="0"/>
              <a:t>(“%c”,*(“I am a pointer” + </a:t>
            </a:r>
            <a:r>
              <a:rPr lang="en-US" sz="2000" b="1" dirty="0" err="1"/>
              <a:t>i</a:t>
            </a:r>
            <a:r>
              <a:rPr lang="en-US" sz="2000" b="1" dirty="0"/>
              <a:t>)); </a:t>
            </a:r>
          </a:p>
          <a:p>
            <a:r>
              <a:rPr lang="en-US" sz="2000" b="1" dirty="0"/>
              <a:t>return 0; }</a:t>
            </a:r>
            <a:endParaRPr lang="en-IN" sz="2000" b="1" dirty="0"/>
          </a:p>
        </p:txBody>
      </p:sp>
    </p:spTree>
    <p:extLst>
      <p:ext uri="{BB962C8B-B14F-4D97-AF65-F5344CB8AC3E}">
        <p14:creationId xmlns:p14="http://schemas.microsoft.com/office/powerpoint/2010/main" val="1092230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EE9360-DB62-71D8-3DF4-01718BDA742E}"/>
              </a:ext>
            </a:extLst>
          </p:cNvPr>
          <p:cNvSpPr>
            <a:spLocks noGrp="1"/>
          </p:cNvSpPr>
          <p:nvPr>
            <p:ph type="dt" sz="half" idx="10"/>
          </p:nvPr>
        </p:nvSpPr>
        <p:spPr/>
        <p:txBody>
          <a:bodyPr/>
          <a:lstStyle/>
          <a:p>
            <a:fld id="{F45339C2-679C-4B6B-ADC8-8F517BE58799}" type="datetime1">
              <a:rPr lang="en-US" smtClean="0"/>
              <a:t>4/1/2024</a:t>
            </a:fld>
            <a:endParaRPr lang="en-US"/>
          </a:p>
        </p:txBody>
      </p:sp>
      <p:sp>
        <p:nvSpPr>
          <p:cNvPr id="4" name="TextBox 3">
            <a:extLst>
              <a:ext uri="{FF2B5EF4-FFF2-40B4-BE49-F238E27FC236}">
                <a16:creationId xmlns:a16="http://schemas.microsoft.com/office/drawing/2014/main" id="{E0FD74D9-5C2A-AFBB-7A0C-BA30A1C8E3D1}"/>
              </a:ext>
            </a:extLst>
          </p:cNvPr>
          <p:cNvSpPr txBox="1"/>
          <p:nvPr/>
        </p:nvSpPr>
        <p:spPr>
          <a:xfrm>
            <a:off x="284480" y="279856"/>
            <a:ext cx="4836160" cy="4893647"/>
          </a:xfrm>
          <a:prstGeom prst="rect">
            <a:avLst/>
          </a:prstGeom>
          <a:noFill/>
        </p:spPr>
        <p:txBody>
          <a:bodyPr wrap="square">
            <a:spAutoFit/>
          </a:bodyPr>
          <a:lstStyle/>
          <a:p>
            <a:r>
              <a:rPr lang="en-IN" sz="2400" dirty="0"/>
              <a:t>#include &lt;</a:t>
            </a:r>
            <a:r>
              <a:rPr lang="en-IN" sz="2400" dirty="0" err="1"/>
              <a:t>stdio.h</a:t>
            </a:r>
            <a:r>
              <a:rPr lang="en-IN" sz="2400" dirty="0"/>
              <a:t>&gt;</a:t>
            </a:r>
          </a:p>
          <a:p>
            <a:r>
              <a:rPr lang="en-IN" sz="2400" dirty="0"/>
              <a:t>int main()</a:t>
            </a:r>
          </a:p>
          <a:p>
            <a:r>
              <a:rPr lang="en-IN" sz="2400" dirty="0"/>
              <a:t>{</a:t>
            </a:r>
          </a:p>
          <a:p>
            <a:r>
              <a:rPr lang="en-IN" sz="2400" dirty="0"/>
              <a:t> int </a:t>
            </a:r>
            <a:r>
              <a:rPr lang="en-IN" sz="2400" dirty="0" err="1"/>
              <a:t>i</a:t>
            </a:r>
            <a:r>
              <a:rPr lang="en-IN" sz="2400" dirty="0"/>
              <a:t>=5;</a:t>
            </a:r>
          </a:p>
          <a:p>
            <a:r>
              <a:rPr lang="en-IN" sz="2400" dirty="0"/>
              <a:t> int *</a:t>
            </a:r>
            <a:r>
              <a:rPr lang="en-IN" sz="2400" dirty="0" err="1"/>
              <a:t>ip</a:t>
            </a:r>
            <a:r>
              <a:rPr lang="en-IN" sz="2400" dirty="0"/>
              <a:t>;</a:t>
            </a:r>
          </a:p>
          <a:p>
            <a:r>
              <a:rPr lang="en-IN" sz="2400" dirty="0"/>
              <a:t> void *</a:t>
            </a:r>
            <a:r>
              <a:rPr lang="en-IN" sz="2400" dirty="0" err="1"/>
              <a:t>vp</a:t>
            </a:r>
            <a:r>
              <a:rPr lang="en-IN" sz="2400" dirty="0"/>
              <a:t>;</a:t>
            </a:r>
          </a:p>
          <a:p>
            <a:r>
              <a:rPr lang="en-IN" sz="2400" dirty="0"/>
              <a:t> </a:t>
            </a:r>
            <a:r>
              <a:rPr lang="en-IN" sz="2400" dirty="0" err="1"/>
              <a:t>ip</a:t>
            </a:r>
            <a:r>
              <a:rPr lang="en-IN" sz="2400" dirty="0"/>
              <a:t> = &amp;</a:t>
            </a:r>
            <a:r>
              <a:rPr lang="en-IN" sz="2400" dirty="0" err="1"/>
              <a:t>i</a:t>
            </a:r>
            <a:r>
              <a:rPr lang="en-IN" sz="2400" dirty="0"/>
              <a:t>;</a:t>
            </a:r>
          </a:p>
          <a:p>
            <a:r>
              <a:rPr lang="en-IN" sz="2400" dirty="0"/>
              <a:t> </a:t>
            </a:r>
            <a:r>
              <a:rPr lang="en-IN" sz="2400" dirty="0" err="1"/>
              <a:t>vp</a:t>
            </a:r>
            <a:r>
              <a:rPr lang="en-IN" sz="2400" dirty="0"/>
              <a:t> = </a:t>
            </a:r>
            <a:r>
              <a:rPr lang="en-IN" sz="2400" dirty="0" err="1"/>
              <a:t>ip</a:t>
            </a:r>
            <a:r>
              <a:rPr lang="en-IN" sz="2400" dirty="0"/>
              <a:t>;</a:t>
            </a:r>
          </a:p>
          <a:p>
            <a:r>
              <a:rPr lang="en-IN" sz="2400" dirty="0"/>
              <a:t> //</a:t>
            </a:r>
            <a:r>
              <a:rPr lang="en-IN" sz="2400" dirty="0" err="1"/>
              <a:t>printf</a:t>
            </a:r>
            <a:r>
              <a:rPr lang="en-IN" sz="2400" dirty="0"/>
              <a:t>(“\n *</a:t>
            </a:r>
            <a:r>
              <a:rPr lang="en-IN" sz="2400" dirty="0" err="1"/>
              <a:t>vp</a:t>
            </a:r>
            <a:r>
              <a:rPr lang="en-IN" sz="2400" dirty="0"/>
              <a:t>= %d”,*</a:t>
            </a:r>
            <a:r>
              <a:rPr lang="en-IN" sz="2400" dirty="0" err="1"/>
              <a:t>vp</a:t>
            </a:r>
            <a:r>
              <a:rPr lang="en-IN" sz="2400" dirty="0"/>
              <a:t>);…. ERROR</a:t>
            </a:r>
          </a:p>
          <a:p>
            <a:r>
              <a:rPr lang="en-IN" sz="2400" dirty="0"/>
              <a:t> </a:t>
            </a:r>
            <a:r>
              <a:rPr lang="en-IN" sz="2400" dirty="0" err="1"/>
              <a:t>ip</a:t>
            </a:r>
            <a:r>
              <a:rPr lang="en-IN" sz="2400" dirty="0"/>
              <a:t> = </a:t>
            </a:r>
            <a:r>
              <a:rPr lang="en-IN" sz="2400" dirty="0" err="1"/>
              <a:t>vp</a:t>
            </a:r>
            <a:r>
              <a:rPr lang="en-IN" sz="2400" dirty="0"/>
              <a:t>;</a:t>
            </a:r>
          </a:p>
          <a:p>
            <a:r>
              <a:rPr lang="en-IN" sz="2400" dirty="0"/>
              <a:t> </a:t>
            </a:r>
            <a:r>
              <a:rPr lang="en-IN" sz="2400" dirty="0" err="1"/>
              <a:t>printf</a:t>
            </a:r>
            <a:r>
              <a:rPr lang="en-IN" sz="2400" dirty="0"/>
              <a:t>(“\n *</a:t>
            </a:r>
            <a:r>
              <a:rPr lang="en-IN" sz="2400" dirty="0" err="1"/>
              <a:t>ip</a:t>
            </a:r>
            <a:r>
              <a:rPr lang="en-IN" sz="2400" dirty="0"/>
              <a:t>= %d”,*</a:t>
            </a:r>
            <a:r>
              <a:rPr lang="en-IN" sz="2400" dirty="0" err="1"/>
              <a:t>ip</a:t>
            </a:r>
            <a:r>
              <a:rPr lang="en-IN" sz="2400" dirty="0"/>
              <a:t>);</a:t>
            </a:r>
          </a:p>
          <a:p>
            <a:r>
              <a:rPr lang="en-IN" sz="2400" dirty="0"/>
              <a:t> return 0;</a:t>
            </a:r>
          </a:p>
          <a:p>
            <a:r>
              <a:rPr lang="en-IN" sz="2400" dirty="0"/>
              <a:t>}</a:t>
            </a:r>
          </a:p>
        </p:txBody>
      </p:sp>
      <p:sp>
        <p:nvSpPr>
          <p:cNvPr id="6" name="TextBox 5">
            <a:extLst>
              <a:ext uri="{FF2B5EF4-FFF2-40B4-BE49-F238E27FC236}">
                <a16:creationId xmlns:a16="http://schemas.microsoft.com/office/drawing/2014/main" id="{60207A91-F146-D0C1-660C-718B8384763E}"/>
              </a:ext>
            </a:extLst>
          </p:cNvPr>
          <p:cNvSpPr txBox="1"/>
          <p:nvPr/>
        </p:nvSpPr>
        <p:spPr>
          <a:xfrm>
            <a:off x="5811520" y="279856"/>
            <a:ext cx="6096000" cy="6001643"/>
          </a:xfrm>
          <a:prstGeom prst="rect">
            <a:avLst/>
          </a:prstGeom>
          <a:noFill/>
        </p:spPr>
        <p:txBody>
          <a:bodyPr wrap="square">
            <a:spAutoFit/>
          </a:bodyPr>
          <a:lstStyle/>
          <a:p>
            <a:r>
              <a:rPr lang="en-IN" sz="2400" dirty="0"/>
              <a:t>#include &lt;</a:t>
            </a:r>
            <a:r>
              <a:rPr lang="en-IN" sz="2400" dirty="0" err="1"/>
              <a:t>stdio.h</a:t>
            </a:r>
            <a:r>
              <a:rPr lang="en-IN" sz="2400" dirty="0"/>
              <a:t>&gt;</a:t>
            </a:r>
          </a:p>
          <a:p>
            <a:r>
              <a:rPr lang="en-IN" sz="2400" dirty="0"/>
              <a:t>int main()</a:t>
            </a:r>
          </a:p>
          <a:p>
            <a:r>
              <a:rPr lang="en-IN" sz="2400" dirty="0"/>
              <a:t>{</a:t>
            </a:r>
          </a:p>
          <a:p>
            <a:r>
              <a:rPr lang="en-IN" sz="2400" dirty="0"/>
              <a:t> int </a:t>
            </a:r>
            <a:r>
              <a:rPr lang="en-IN" sz="2400" dirty="0" err="1"/>
              <a:t>i</a:t>
            </a:r>
            <a:r>
              <a:rPr lang="en-IN" sz="2400" dirty="0"/>
              <a:t>=5;</a:t>
            </a:r>
          </a:p>
          <a:p>
            <a:r>
              <a:rPr lang="en-IN" sz="2400" dirty="0"/>
              <a:t> int *</a:t>
            </a:r>
            <a:r>
              <a:rPr lang="en-IN" sz="2400" dirty="0" err="1"/>
              <a:t>ip</a:t>
            </a:r>
            <a:r>
              <a:rPr lang="en-IN" sz="2400" dirty="0"/>
              <a:t>;</a:t>
            </a:r>
          </a:p>
          <a:p>
            <a:r>
              <a:rPr lang="en-IN" sz="2400" dirty="0"/>
              <a:t> void *</a:t>
            </a:r>
            <a:r>
              <a:rPr lang="en-IN" sz="2400" dirty="0" err="1"/>
              <a:t>vp</a:t>
            </a:r>
            <a:r>
              <a:rPr lang="en-IN" sz="2400" dirty="0"/>
              <a:t>;</a:t>
            </a:r>
          </a:p>
          <a:p>
            <a:r>
              <a:rPr lang="en-IN" sz="2400" dirty="0"/>
              <a:t> </a:t>
            </a:r>
            <a:r>
              <a:rPr lang="en-IN" sz="2400" dirty="0" err="1"/>
              <a:t>ip</a:t>
            </a:r>
            <a:r>
              <a:rPr lang="en-IN" sz="2400" dirty="0"/>
              <a:t> = &amp;</a:t>
            </a:r>
            <a:r>
              <a:rPr lang="en-IN" sz="2400" dirty="0" err="1"/>
              <a:t>i</a:t>
            </a:r>
            <a:r>
              <a:rPr lang="en-IN" sz="2400" dirty="0"/>
              <a:t>;</a:t>
            </a:r>
          </a:p>
          <a:p>
            <a:r>
              <a:rPr lang="en-IN" sz="2400" dirty="0"/>
              <a:t> </a:t>
            </a:r>
            <a:r>
              <a:rPr lang="en-IN" sz="2400" dirty="0" err="1"/>
              <a:t>vp</a:t>
            </a:r>
            <a:r>
              <a:rPr lang="en-IN" sz="2400" dirty="0"/>
              <a:t> = </a:t>
            </a:r>
            <a:r>
              <a:rPr lang="en-IN" sz="2400" dirty="0" err="1"/>
              <a:t>ip</a:t>
            </a:r>
            <a:r>
              <a:rPr lang="en-IN" sz="2400" dirty="0"/>
              <a:t>;</a:t>
            </a:r>
          </a:p>
          <a:p>
            <a:r>
              <a:rPr lang="en-IN" sz="2400" dirty="0"/>
              <a:t> </a:t>
            </a:r>
            <a:r>
              <a:rPr lang="en-IN" sz="2400" dirty="0" err="1"/>
              <a:t>printf</a:t>
            </a:r>
            <a:r>
              <a:rPr lang="en-IN" sz="2400" dirty="0"/>
              <a:t>(“\n *</a:t>
            </a:r>
            <a:r>
              <a:rPr lang="en-IN" sz="2400" dirty="0" err="1"/>
              <a:t>vp</a:t>
            </a:r>
            <a:r>
              <a:rPr lang="en-IN" sz="2400" dirty="0"/>
              <a:t>= %d”,*((int *)</a:t>
            </a:r>
            <a:r>
              <a:rPr lang="en-IN" sz="2400" dirty="0" err="1"/>
              <a:t>vp</a:t>
            </a:r>
            <a:r>
              <a:rPr lang="en-IN" sz="2400" dirty="0"/>
              <a:t>));</a:t>
            </a:r>
          </a:p>
          <a:p>
            <a:r>
              <a:rPr lang="en-IN" sz="2400" dirty="0"/>
              <a:t> </a:t>
            </a:r>
            <a:r>
              <a:rPr lang="en-IN" sz="2400" dirty="0" err="1"/>
              <a:t>ip</a:t>
            </a:r>
            <a:r>
              <a:rPr lang="en-IN" sz="2400" dirty="0"/>
              <a:t> = </a:t>
            </a:r>
            <a:r>
              <a:rPr lang="en-IN" sz="2400" dirty="0" err="1"/>
              <a:t>vp</a:t>
            </a:r>
            <a:r>
              <a:rPr lang="en-IN" sz="2400" dirty="0"/>
              <a:t>;</a:t>
            </a:r>
          </a:p>
          <a:p>
            <a:r>
              <a:rPr lang="en-IN" sz="2400" dirty="0"/>
              <a:t> </a:t>
            </a:r>
            <a:r>
              <a:rPr lang="en-IN" sz="2400" dirty="0" err="1"/>
              <a:t>printf</a:t>
            </a:r>
            <a:r>
              <a:rPr lang="en-IN" sz="2400" dirty="0"/>
              <a:t>(“\n *</a:t>
            </a:r>
            <a:r>
              <a:rPr lang="en-IN" sz="2400" dirty="0" err="1"/>
              <a:t>ip</a:t>
            </a:r>
            <a:r>
              <a:rPr lang="en-IN" sz="2400" dirty="0"/>
              <a:t>= %d”,*</a:t>
            </a:r>
            <a:r>
              <a:rPr lang="en-IN" sz="2400" dirty="0" err="1"/>
              <a:t>ip</a:t>
            </a:r>
            <a:r>
              <a:rPr lang="en-IN" sz="2400" dirty="0"/>
              <a:t>);</a:t>
            </a:r>
          </a:p>
          <a:p>
            <a:r>
              <a:rPr lang="en-IN" sz="2400" dirty="0"/>
              <a:t> return 0;</a:t>
            </a:r>
          </a:p>
          <a:p>
            <a:r>
              <a:rPr lang="en-IN" sz="2400" dirty="0"/>
              <a:t>}</a:t>
            </a:r>
          </a:p>
          <a:p>
            <a:r>
              <a:rPr lang="en-IN" sz="2400" dirty="0"/>
              <a:t>Output:</a:t>
            </a:r>
          </a:p>
          <a:p>
            <a:r>
              <a:rPr lang="en-IN" sz="2400" dirty="0"/>
              <a:t>*</a:t>
            </a:r>
            <a:r>
              <a:rPr lang="en-IN" sz="2400" dirty="0" err="1"/>
              <a:t>vp</a:t>
            </a:r>
            <a:r>
              <a:rPr lang="en-IN" sz="2400" dirty="0"/>
              <a:t>=5</a:t>
            </a:r>
          </a:p>
          <a:p>
            <a:r>
              <a:rPr lang="en-IN" sz="2400" dirty="0"/>
              <a:t>*</a:t>
            </a:r>
            <a:r>
              <a:rPr lang="en-IN" sz="2400" dirty="0" err="1"/>
              <a:t>ip</a:t>
            </a:r>
            <a:r>
              <a:rPr lang="en-IN" sz="2400" dirty="0"/>
              <a:t>=5</a:t>
            </a:r>
          </a:p>
        </p:txBody>
      </p:sp>
      <p:sp>
        <p:nvSpPr>
          <p:cNvPr id="7" name="TextBox 6">
            <a:extLst>
              <a:ext uri="{FF2B5EF4-FFF2-40B4-BE49-F238E27FC236}">
                <a16:creationId xmlns:a16="http://schemas.microsoft.com/office/drawing/2014/main" id="{C33E2F58-69C8-B6E8-8876-32A6EDC996CD}"/>
              </a:ext>
            </a:extLst>
          </p:cNvPr>
          <p:cNvSpPr txBox="1"/>
          <p:nvPr/>
        </p:nvSpPr>
        <p:spPr>
          <a:xfrm>
            <a:off x="1686560" y="5638800"/>
            <a:ext cx="3098800" cy="400110"/>
          </a:xfrm>
          <a:prstGeom prst="rect">
            <a:avLst/>
          </a:prstGeom>
          <a:noFill/>
        </p:spPr>
        <p:txBody>
          <a:bodyPr wrap="square" rtlCol="0">
            <a:spAutoFit/>
          </a:bodyPr>
          <a:lstStyle/>
          <a:p>
            <a:r>
              <a:rPr lang="en-US" sz="2000" b="1" dirty="0"/>
              <a:t>Compare two programs…..</a:t>
            </a:r>
          </a:p>
        </p:txBody>
      </p:sp>
    </p:spTree>
    <p:extLst>
      <p:ext uri="{BB962C8B-B14F-4D97-AF65-F5344CB8AC3E}">
        <p14:creationId xmlns:p14="http://schemas.microsoft.com/office/powerpoint/2010/main" val="1687022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6A435-0735-7444-314B-8FE2181AF617}"/>
              </a:ext>
            </a:extLst>
          </p:cNvPr>
          <p:cNvSpPr>
            <a:spLocks noGrp="1"/>
          </p:cNvSpPr>
          <p:nvPr>
            <p:ph type="dt" sz="half" idx="10"/>
          </p:nvPr>
        </p:nvSpPr>
        <p:spPr/>
        <p:txBody>
          <a:bodyPr/>
          <a:lstStyle/>
          <a:p>
            <a:fld id="{F45339C2-679C-4B6B-ADC8-8F517BE58799}" type="datetime1">
              <a:rPr lang="en-US" smtClean="0"/>
              <a:t>4/1/2024</a:t>
            </a:fld>
            <a:endParaRPr lang="en-US"/>
          </a:p>
        </p:txBody>
      </p:sp>
      <p:pic>
        <p:nvPicPr>
          <p:cNvPr id="4" name="Picture 3">
            <a:extLst>
              <a:ext uri="{FF2B5EF4-FFF2-40B4-BE49-F238E27FC236}">
                <a16:creationId xmlns:a16="http://schemas.microsoft.com/office/drawing/2014/main" id="{61E4A44A-179A-A42F-E6F4-C6F0D2CC3542}"/>
              </a:ext>
            </a:extLst>
          </p:cNvPr>
          <p:cNvPicPr>
            <a:picLocks noChangeAspect="1"/>
          </p:cNvPicPr>
          <p:nvPr/>
        </p:nvPicPr>
        <p:blipFill>
          <a:blip r:embed="rId2"/>
          <a:stretch>
            <a:fillRect/>
          </a:stretch>
        </p:blipFill>
        <p:spPr>
          <a:xfrm>
            <a:off x="2209800" y="779462"/>
            <a:ext cx="7286625" cy="4791075"/>
          </a:xfrm>
          <a:prstGeom prst="rect">
            <a:avLst/>
          </a:prstGeom>
        </p:spPr>
      </p:pic>
    </p:spTree>
    <p:extLst>
      <p:ext uri="{BB962C8B-B14F-4D97-AF65-F5344CB8AC3E}">
        <p14:creationId xmlns:p14="http://schemas.microsoft.com/office/powerpoint/2010/main" val="2627765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4DD5C-5E3C-3F81-8EEB-DA4BC727DC05}"/>
              </a:ext>
            </a:extLst>
          </p:cNvPr>
          <p:cNvSpPr>
            <a:spLocks noGrp="1"/>
          </p:cNvSpPr>
          <p:nvPr>
            <p:ph type="dt" sz="half" idx="10"/>
          </p:nvPr>
        </p:nvSpPr>
        <p:spPr/>
        <p:txBody>
          <a:bodyPr/>
          <a:lstStyle/>
          <a:p>
            <a:fld id="{F45339C2-679C-4B6B-ADC8-8F517BE58799}" type="datetime1">
              <a:rPr lang="en-US" smtClean="0"/>
              <a:t>4/2/2024</a:t>
            </a:fld>
            <a:endParaRPr lang="en-US"/>
          </a:p>
        </p:txBody>
      </p:sp>
      <p:pic>
        <p:nvPicPr>
          <p:cNvPr id="4" name="Picture 3">
            <a:extLst>
              <a:ext uri="{FF2B5EF4-FFF2-40B4-BE49-F238E27FC236}">
                <a16:creationId xmlns:a16="http://schemas.microsoft.com/office/drawing/2014/main" id="{00EF8D3F-4CF7-1AC6-EF45-A4078EFF03AA}"/>
              </a:ext>
            </a:extLst>
          </p:cNvPr>
          <p:cNvPicPr>
            <a:picLocks noChangeAspect="1"/>
          </p:cNvPicPr>
          <p:nvPr/>
        </p:nvPicPr>
        <p:blipFill>
          <a:blip r:embed="rId2"/>
          <a:stretch>
            <a:fillRect/>
          </a:stretch>
        </p:blipFill>
        <p:spPr>
          <a:xfrm>
            <a:off x="561975" y="491450"/>
            <a:ext cx="8058150" cy="2209800"/>
          </a:xfrm>
          <a:prstGeom prst="rect">
            <a:avLst/>
          </a:prstGeom>
        </p:spPr>
      </p:pic>
      <p:sp>
        <p:nvSpPr>
          <p:cNvPr id="6" name="TextBox 5">
            <a:extLst>
              <a:ext uri="{FF2B5EF4-FFF2-40B4-BE49-F238E27FC236}">
                <a16:creationId xmlns:a16="http://schemas.microsoft.com/office/drawing/2014/main" id="{E643EA7C-8AA0-3A5D-4701-6D2A1C67F62A}"/>
              </a:ext>
            </a:extLst>
          </p:cNvPr>
          <p:cNvSpPr txBox="1"/>
          <p:nvPr/>
        </p:nvSpPr>
        <p:spPr>
          <a:xfrm>
            <a:off x="838200" y="260618"/>
            <a:ext cx="8401050" cy="461665"/>
          </a:xfrm>
          <a:prstGeom prst="rect">
            <a:avLst/>
          </a:prstGeom>
          <a:noFill/>
        </p:spPr>
        <p:txBody>
          <a:bodyPr wrap="square" rtlCol="0">
            <a:spAutoFit/>
          </a:bodyPr>
          <a:lstStyle/>
          <a:p>
            <a:r>
              <a:rPr lang="en-US" sz="2400" b="1" dirty="0"/>
              <a:t>Discuss….ArrayPointer_2ndApril..notepad</a:t>
            </a:r>
            <a:endParaRPr lang="en-IN" sz="2400" b="1" dirty="0"/>
          </a:p>
        </p:txBody>
      </p:sp>
      <p:sp>
        <p:nvSpPr>
          <p:cNvPr id="8" name="TextBox 7">
            <a:extLst>
              <a:ext uri="{FF2B5EF4-FFF2-40B4-BE49-F238E27FC236}">
                <a16:creationId xmlns:a16="http://schemas.microsoft.com/office/drawing/2014/main" id="{C395303C-D061-72F4-EF14-3938FCC1A5FB}"/>
              </a:ext>
            </a:extLst>
          </p:cNvPr>
          <p:cNvSpPr txBox="1"/>
          <p:nvPr/>
        </p:nvSpPr>
        <p:spPr>
          <a:xfrm>
            <a:off x="947738" y="2701250"/>
            <a:ext cx="11082337" cy="3785652"/>
          </a:xfrm>
          <a:prstGeom prst="rect">
            <a:avLst/>
          </a:prstGeom>
          <a:noFill/>
        </p:spPr>
        <p:txBody>
          <a:bodyPr wrap="square">
            <a:spAutoFit/>
          </a:bodyPr>
          <a:lstStyle/>
          <a:p>
            <a:r>
              <a:rPr lang="en-US" sz="2000" dirty="0"/>
              <a:t>we want to refer to the element s[2][1]  using pointers. </a:t>
            </a:r>
          </a:p>
          <a:p>
            <a:r>
              <a:rPr lang="en-US" sz="2000" dirty="0"/>
              <a:t>We know (from the above program) that s[2] would give the address 65516, the address of the second one-dimensional array. </a:t>
            </a:r>
          </a:p>
          <a:p>
            <a:r>
              <a:rPr lang="en-US" sz="2000" dirty="0"/>
              <a:t>			Obviously ( 65516 + 1 ) would give the address 65518. Or </a:t>
            </a:r>
          </a:p>
          <a:p>
            <a:r>
              <a:rPr lang="en-US" sz="2000" b="1" dirty="0"/>
              <a:t>		( s[2] + 1 ) </a:t>
            </a:r>
            <a:r>
              <a:rPr lang="en-US" sz="2000" dirty="0"/>
              <a:t>would give the </a:t>
            </a:r>
            <a:r>
              <a:rPr lang="en-US" sz="2000" b="1" dirty="0"/>
              <a:t>address 65518</a:t>
            </a:r>
            <a:r>
              <a:rPr lang="en-US" sz="2000" dirty="0"/>
              <a:t>. And </a:t>
            </a:r>
          </a:p>
          <a:p>
            <a:r>
              <a:rPr lang="en-US" sz="2000" dirty="0"/>
              <a:t>   the </a:t>
            </a:r>
            <a:r>
              <a:rPr lang="en-US" sz="2000" b="1" dirty="0"/>
              <a:t>value at this address </a:t>
            </a:r>
            <a:r>
              <a:rPr lang="en-US" sz="2000" dirty="0"/>
              <a:t>can be obtained by using the value at address operator,  saying </a:t>
            </a:r>
            <a:r>
              <a:rPr lang="en-US" sz="2000" b="1" dirty="0"/>
              <a:t>*( s[2] + 1 ). </a:t>
            </a:r>
          </a:p>
          <a:p>
            <a:r>
              <a:rPr lang="en-US" sz="2000" dirty="0"/>
              <a:t>But, we have already studied while learning one-dimensional arrays that num[</a:t>
            </a:r>
            <a:r>
              <a:rPr lang="en-US" sz="2000" dirty="0" err="1"/>
              <a:t>i</a:t>
            </a:r>
            <a:r>
              <a:rPr lang="en-US" sz="2000" dirty="0"/>
              <a:t>] is same as *( num + </a:t>
            </a:r>
            <a:r>
              <a:rPr lang="en-US" sz="2000" dirty="0" err="1"/>
              <a:t>i</a:t>
            </a:r>
            <a:r>
              <a:rPr lang="en-US" sz="2000" dirty="0"/>
              <a:t> ). </a:t>
            </a:r>
          </a:p>
          <a:p>
            <a:r>
              <a:rPr lang="en-US" sz="2000" dirty="0"/>
              <a:t>Similarly,         *( s[2] + 1 ) is same as, *( *( s + 2 ) + 1 ). </a:t>
            </a:r>
          </a:p>
          <a:p>
            <a:r>
              <a:rPr lang="en-US" sz="2000" dirty="0"/>
              <a:t>Thus, all the  following expressions refer to the same element,            </a:t>
            </a:r>
          </a:p>
          <a:p>
            <a:r>
              <a:rPr lang="en-US" sz="2000" dirty="0"/>
              <a:t>				 s[2][1] </a:t>
            </a:r>
          </a:p>
          <a:p>
            <a:r>
              <a:rPr lang="en-US" sz="2000" dirty="0"/>
              <a:t>                                                             * ( s[2] + 1 ) </a:t>
            </a:r>
          </a:p>
          <a:p>
            <a:r>
              <a:rPr lang="en-US" sz="2000" dirty="0"/>
              <a:t>                                                            * ( * ( s + 2 ) + 1 )</a:t>
            </a:r>
            <a:endParaRPr lang="en-IN" sz="2000" dirty="0"/>
          </a:p>
        </p:txBody>
      </p:sp>
    </p:spTree>
    <p:extLst>
      <p:ext uri="{BB962C8B-B14F-4D97-AF65-F5344CB8AC3E}">
        <p14:creationId xmlns:p14="http://schemas.microsoft.com/office/powerpoint/2010/main" val="2783934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5C5BF6-831F-325A-C33E-60F5F6B09FA1}"/>
              </a:ext>
            </a:extLst>
          </p:cNvPr>
          <p:cNvSpPr>
            <a:spLocks noGrp="1"/>
          </p:cNvSpPr>
          <p:nvPr>
            <p:ph type="dt" sz="half" idx="10"/>
          </p:nvPr>
        </p:nvSpPr>
        <p:spPr/>
        <p:txBody>
          <a:bodyPr/>
          <a:lstStyle/>
          <a:p>
            <a:fld id="{F45339C2-679C-4B6B-ADC8-8F517BE58799}" type="datetime1">
              <a:rPr lang="en-US" smtClean="0"/>
              <a:t>4/1/2024</a:t>
            </a:fld>
            <a:endParaRPr lang="en-US"/>
          </a:p>
        </p:txBody>
      </p:sp>
      <p:pic>
        <p:nvPicPr>
          <p:cNvPr id="4" name="Picture 3">
            <a:extLst>
              <a:ext uri="{FF2B5EF4-FFF2-40B4-BE49-F238E27FC236}">
                <a16:creationId xmlns:a16="http://schemas.microsoft.com/office/drawing/2014/main" id="{94651A9B-CA71-6C79-9F2D-C9B12E340711}"/>
              </a:ext>
            </a:extLst>
          </p:cNvPr>
          <p:cNvPicPr>
            <a:picLocks noChangeAspect="1"/>
          </p:cNvPicPr>
          <p:nvPr/>
        </p:nvPicPr>
        <p:blipFill>
          <a:blip r:embed="rId2"/>
          <a:stretch>
            <a:fillRect/>
          </a:stretch>
        </p:blipFill>
        <p:spPr>
          <a:xfrm>
            <a:off x="1137921" y="0"/>
            <a:ext cx="6938482" cy="6858000"/>
          </a:xfrm>
          <a:prstGeom prst="rect">
            <a:avLst/>
          </a:prstGeom>
        </p:spPr>
      </p:pic>
      <p:sp>
        <p:nvSpPr>
          <p:cNvPr id="6" name="TextBox 5">
            <a:extLst>
              <a:ext uri="{FF2B5EF4-FFF2-40B4-BE49-F238E27FC236}">
                <a16:creationId xmlns:a16="http://schemas.microsoft.com/office/drawing/2014/main" id="{F7E4B57B-37A8-24DE-9D88-1BFA53EFD7C7}"/>
              </a:ext>
            </a:extLst>
          </p:cNvPr>
          <p:cNvSpPr txBox="1"/>
          <p:nvPr/>
        </p:nvSpPr>
        <p:spPr>
          <a:xfrm>
            <a:off x="7559040" y="670560"/>
            <a:ext cx="2672080" cy="400110"/>
          </a:xfrm>
          <a:prstGeom prst="rect">
            <a:avLst/>
          </a:prstGeom>
          <a:noFill/>
        </p:spPr>
        <p:txBody>
          <a:bodyPr wrap="square" rtlCol="0">
            <a:spAutoFit/>
          </a:bodyPr>
          <a:lstStyle/>
          <a:p>
            <a:r>
              <a:rPr lang="en-US" sz="2000" b="1" dirty="0"/>
              <a:t>Output ?</a:t>
            </a:r>
            <a:endParaRPr lang="en-IN" sz="2000" b="1" dirty="0"/>
          </a:p>
        </p:txBody>
      </p:sp>
      <p:sp>
        <p:nvSpPr>
          <p:cNvPr id="3" name="TextBox 2">
            <a:extLst>
              <a:ext uri="{FF2B5EF4-FFF2-40B4-BE49-F238E27FC236}">
                <a16:creationId xmlns:a16="http://schemas.microsoft.com/office/drawing/2014/main" id="{D6FD6F5F-5E5C-C515-39A4-9466C19F2035}"/>
              </a:ext>
            </a:extLst>
          </p:cNvPr>
          <p:cNvSpPr txBox="1"/>
          <p:nvPr/>
        </p:nvSpPr>
        <p:spPr>
          <a:xfrm>
            <a:off x="8296275" y="5080000"/>
            <a:ext cx="2181225" cy="461665"/>
          </a:xfrm>
          <a:prstGeom prst="rect">
            <a:avLst/>
          </a:prstGeom>
          <a:noFill/>
        </p:spPr>
        <p:txBody>
          <a:bodyPr wrap="square" rtlCol="0">
            <a:spAutoFit/>
          </a:bodyPr>
          <a:lstStyle/>
          <a:p>
            <a:r>
              <a:rPr lang="en-US" sz="2400" dirty="0"/>
              <a:t>*((ptr-3) + </a:t>
            </a:r>
            <a:r>
              <a:rPr lang="en-US" sz="2400" dirty="0" err="1"/>
              <a:t>i</a:t>
            </a:r>
            <a:r>
              <a:rPr lang="en-US" sz="2400" dirty="0"/>
              <a:t>)</a:t>
            </a:r>
            <a:endParaRPr lang="en-IN" sz="2400" dirty="0"/>
          </a:p>
        </p:txBody>
      </p:sp>
      <p:cxnSp>
        <p:nvCxnSpPr>
          <p:cNvPr id="7" name="Straight Arrow Connector 6">
            <a:extLst>
              <a:ext uri="{FF2B5EF4-FFF2-40B4-BE49-F238E27FC236}">
                <a16:creationId xmlns:a16="http://schemas.microsoft.com/office/drawing/2014/main" id="{C530560C-2D1C-C4F1-458B-BFD5B04178B3}"/>
              </a:ext>
            </a:extLst>
          </p:cNvPr>
          <p:cNvCxnSpPr>
            <a:stCxn id="3" idx="1"/>
          </p:cNvCxnSpPr>
          <p:nvPr/>
        </p:nvCxnSpPr>
        <p:spPr>
          <a:xfrm flipH="1">
            <a:off x="7372350" y="5310833"/>
            <a:ext cx="923925" cy="2898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030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0A3D0C-C012-E620-6A90-67702B8EF1A5}"/>
              </a:ext>
            </a:extLst>
          </p:cNvPr>
          <p:cNvSpPr>
            <a:spLocks noGrp="1"/>
          </p:cNvSpPr>
          <p:nvPr>
            <p:ph type="dt" sz="half" idx="10"/>
          </p:nvPr>
        </p:nvSpPr>
        <p:spPr/>
        <p:txBody>
          <a:bodyPr/>
          <a:lstStyle/>
          <a:p>
            <a:fld id="{F45339C2-679C-4B6B-ADC8-8F517BE58799}" type="datetime1">
              <a:rPr lang="en-US" smtClean="0"/>
              <a:t>4/1/2024</a:t>
            </a:fld>
            <a:endParaRPr lang="en-US"/>
          </a:p>
        </p:txBody>
      </p:sp>
      <p:pic>
        <p:nvPicPr>
          <p:cNvPr id="4" name="Picture 3">
            <a:extLst>
              <a:ext uri="{FF2B5EF4-FFF2-40B4-BE49-F238E27FC236}">
                <a16:creationId xmlns:a16="http://schemas.microsoft.com/office/drawing/2014/main" id="{258B0EAB-C602-532B-F847-74B757E9039E}"/>
              </a:ext>
            </a:extLst>
          </p:cNvPr>
          <p:cNvPicPr>
            <a:picLocks noChangeAspect="1"/>
          </p:cNvPicPr>
          <p:nvPr/>
        </p:nvPicPr>
        <p:blipFill>
          <a:blip r:embed="rId2"/>
          <a:stretch>
            <a:fillRect/>
          </a:stretch>
        </p:blipFill>
        <p:spPr>
          <a:xfrm>
            <a:off x="1666240" y="284661"/>
            <a:ext cx="6563360" cy="4658814"/>
          </a:xfrm>
          <a:prstGeom prst="rect">
            <a:avLst/>
          </a:prstGeom>
        </p:spPr>
      </p:pic>
      <p:sp>
        <p:nvSpPr>
          <p:cNvPr id="6" name="TextBox 5">
            <a:extLst>
              <a:ext uri="{FF2B5EF4-FFF2-40B4-BE49-F238E27FC236}">
                <a16:creationId xmlns:a16="http://schemas.microsoft.com/office/drawing/2014/main" id="{3FB8118B-CDE6-BE1D-E863-7B6DF6EDA48D}"/>
              </a:ext>
            </a:extLst>
          </p:cNvPr>
          <p:cNvSpPr txBox="1"/>
          <p:nvPr/>
        </p:nvSpPr>
        <p:spPr>
          <a:xfrm>
            <a:off x="8534400" y="436880"/>
            <a:ext cx="2540000" cy="400110"/>
          </a:xfrm>
          <a:prstGeom prst="rect">
            <a:avLst/>
          </a:prstGeom>
          <a:noFill/>
        </p:spPr>
        <p:txBody>
          <a:bodyPr wrap="square" rtlCol="0">
            <a:spAutoFit/>
          </a:bodyPr>
          <a:lstStyle/>
          <a:p>
            <a:r>
              <a:rPr lang="en-US" sz="2000" b="1" dirty="0"/>
              <a:t>Output?</a:t>
            </a:r>
            <a:endParaRPr lang="en-IN" sz="2000" b="1" dirty="0"/>
          </a:p>
        </p:txBody>
      </p:sp>
    </p:spTree>
    <p:extLst>
      <p:ext uri="{BB962C8B-B14F-4D97-AF65-F5344CB8AC3E}">
        <p14:creationId xmlns:p14="http://schemas.microsoft.com/office/powerpoint/2010/main" val="422451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12A67A-AC82-FAD9-D392-570197C178BB}"/>
              </a:ext>
            </a:extLst>
          </p:cNvPr>
          <p:cNvSpPr>
            <a:spLocks noGrp="1"/>
          </p:cNvSpPr>
          <p:nvPr>
            <p:ph type="dt" sz="half" idx="10"/>
          </p:nvPr>
        </p:nvSpPr>
        <p:spPr/>
        <p:txBody>
          <a:bodyPr/>
          <a:lstStyle/>
          <a:p>
            <a:fld id="{A1846CB8-0AEC-4B2A-9C1D-25498B89738C}" type="datetime1">
              <a:rPr lang="en-US" smtClean="0"/>
              <a:t>4/1/2024</a:t>
            </a:fld>
            <a:endParaRPr lang="en-US"/>
          </a:p>
        </p:txBody>
      </p:sp>
      <p:pic>
        <p:nvPicPr>
          <p:cNvPr id="1026" name="Picture 2">
            <a:extLst>
              <a:ext uri="{FF2B5EF4-FFF2-40B4-BE49-F238E27FC236}">
                <a16:creationId xmlns:a16="http://schemas.microsoft.com/office/drawing/2014/main" id="{063D6580-0A0A-1E89-5169-E13FD718B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983" y="318016"/>
            <a:ext cx="3642220" cy="47016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533DA02-4B65-E1E4-3909-48727744625D}"/>
              </a:ext>
            </a:extLst>
          </p:cNvPr>
          <p:cNvPicPr>
            <a:picLocks noChangeAspect="1"/>
          </p:cNvPicPr>
          <p:nvPr/>
        </p:nvPicPr>
        <p:blipFill>
          <a:blip r:embed="rId3"/>
          <a:stretch>
            <a:fillRect/>
          </a:stretch>
        </p:blipFill>
        <p:spPr>
          <a:xfrm>
            <a:off x="8034470" y="-432590"/>
            <a:ext cx="3953837" cy="6104592"/>
          </a:xfrm>
          <a:prstGeom prst="rect">
            <a:avLst/>
          </a:prstGeom>
        </p:spPr>
      </p:pic>
      <p:pic>
        <p:nvPicPr>
          <p:cNvPr id="5" name="Picture 4">
            <a:extLst>
              <a:ext uri="{FF2B5EF4-FFF2-40B4-BE49-F238E27FC236}">
                <a16:creationId xmlns:a16="http://schemas.microsoft.com/office/drawing/2014/main" id="{BD780228-4989-7CDC-31EC-5C418831C8F5}"/>
              </a:ext>
            </a:extLst>
          </p:cNvPr>
          <p:cNvPicPr>
            <a:picLocks noChangeAspect="1"/>
          </p:cNvPicPr>
          <p:nvPr/>
        </p:nvPicPr>
        <p:blipFill>
          <a:blip r:embed="rId4"/>
          <a:stretch>
            <a:fillRect/>
          </a:stretch>
        </p:blipFill>
        <p:spPr>
          <a:xfrm>
            <a:off x="-1" y="6019800"/>
            <a:ext cx="12192001" cy="890452"/>
          </a:xfrm>
          <a:prstGeom prst="rect">
            <a:avLst/>
          </a:prstGeom>
        </p:spPr>
      </p:pic>
      <p:sp>
        <p:nvSpPr>
          <p:cNvPr id="10" name="TextBox 9">
            <a:extLst>
              <a:ext uri="{FF2B5EF4-FFF2-40B4-BE49-F238E27FC236}">
                <a16:creationId xmlns:a16="http://schemas.microsoft.com/office/drawing/2014/main" id="{00EAAB06-0226-1BF1-A087-0B7A08AD18F2}"/>
              </a:ext>
            </a:extLst>
          </p:cNvPr>
          <p:cNvSpPr txBox="1"/>
          <p:nvPr/>
        </p:nvSpPr>
        <p:spPr>
          <a:xfrm>
            <a:off x="388690" y="288449"/>
            <a:ext cx="3642220" cy="1200329"/>
          </a:xfrm>
          <a:prstGeom prst="rect">
            <a:avLst/>
          </a:prstGeom>
          <a:noFill/>
        </p:spPr>
        <p:txBody>
          <a:bodyPr wrap="square">
            <a:spAutoFit/>
          </a:bodyPr>
          <a:lstStyle/>
          <a:p>
            <a:r>
              <a:rPr lang="en-US" dirty="0"/>
              <a:t>This shows the typical layout of a simple computer's program memory with the text, various data, and stack and heap sections.</a:t>
            </a:r>
            <a:endParaRPr lang="en-IN" dirty="0"/>
          </a:p>
        </p:txBody>
      </p:sp>
      <p:sp>
        <p:nvSpPr>
          <p:cNvPr id="11" name="Arrow: Right 10">
            <a:extLst>
              <a:ext uri="{FF2B5EF4-FFF2-40B4-BE49-F238E27FC236}">
                <a16:creationId xmlns:a16="http://schemas.microsoft.com/office/drawing/2014/main" id="{05F34AA9-B9FE-80EC-219A-5A36FDCAE5AD}"/>
              </a:ext>
            </a:extLst>
          </p:cNvPr>
          <p:cNvSpPr/>
          <p:nvPr/>
        </p:nvSpPr>
        <p:spPr>
          <a:xfrm>
            <a:off x="3962400" y="587374"/>
            <a:ext cx="619125" cy="3270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4D414A0F-16F3-D9D1-4AF5-C8C1F365CACC}"/>
              </a:ext>
            </a:extLst>
          </p:cNvPr>
          <p:cNvSpPr/>
          <p:nvPr/>
        </p:nvSpPr>
        <p:spPr>
          <a:xfrm>
            <a:off x="2047875" y="2933700"/>
            <a:ext cx="285750" cy="4953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34A8B5B-4133-055B-F052-2776186241A8}"/>
              </a:ext>
            </a:extLst>
          </p:cNvPr>
          <p:cNvSpPr txBox="1"/>
          <p:nvPr/>
        </p:nvSpPr>
        <p:spPr>
          <a:xfrm>
            <a:off x="7877176" y="133350"/>
            <a:ext cx="3400424" cy="369332"/>
          </a:xfrm>
          <a:prstGeom prst="rect">
            <a:avLst/>
          </a:prstGeom>
          <a:noFill/>
        </p:spPr>
        <p:txBody>
          <a:bodyPr wrap="square">
            <a:spAutoFit/>
          </a:bodyPr>
          <a:lstStyle/>
          <a:p>
            <a:r>
              <a:rPr lang="en-IN" dirty="0"/>
              <a:t>block starting symbol (BSS)</a:t>
            </a:r>
          </a:p>
        </p:txBody>
      </p:sp>
    </p:spTree>
    <p:extLst>
      <p:ext uri="{BB962C8B-B14F-4D97-AF65-F5344CB8AC3E}">
        <p14:creationId xmlns:p14="http://schemas.microsoft.com/office/powerpoint/2010/main" val="2272252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2A64E-1442-7028-EEDD-3AE2CA92DA69}"/>
              </a:ext>
            </a:extLst>
          </p:cNvPr>
          <p:cNvSpPr>
            <a:spLocks noGrp="1"/>
          </p:cNvSpPr>
          <p:nvPr>
            <p:ph type="dt" sz="half" idx="10"/>
          </p:nvPr>
        </p:nvSpPr>
        <p:spPr/>
        <p:txBody>
          <a:bodyPr/>
          <a:lstStyle/>
          <a:p>
            <a:fld id="{F45339C2-679C-4B6B-ADC8-8F517BE58799}" type="datetime1">
              <a:rPr lang="en-US" smtClean="0"/>
              <a:t>4/2/2024</a:t>
            </a:fld>
            <a:endParaRPr lang="en-US"/>
          </a:p>
        </p:txBody>
      </p:sp>
      <p:sp>
        <p:nvSpPr>
          <p:cNvPr id="4" name="TextBox 3">
            <a:extLst>
              <a:ext uri="{FF2B5EF4-FFF2-40B4-BE49-F238E27FC236}">
                <a16:creationId xmlns:a16="http://schemas.microsoft.com/office/drawing/2014/main" id="{74758D84-4FEB-2EBA-3830-4AADD9CA420C}"/>
              </a:ext>
            </a:extLst>
          </p:cNvPr>
          <p:cNvSpPr txBox="1"/>
          <p:nvPr/>
        </p:nvSpPr>
        <p:spPr>
          <a:xfrm>
            <a:off x="142875" y="136525"/>
            <a:ext cx="11401425" cy="4431983"/>
          </a:xfrm>
          <a:prstGeom prst="rect">
            <a:avLst/>
          </a:prstGeom>
          <a:noFill/>
        </p:spPr>
        <p:txBody>
          <a:bodyPr wrap="square">
            <a:spAutoFit/>
          </a:bodyPr>
          <a:lstStyle/>
          <a:p>
            <a:r>
              <a:rPr lang="en-IN" sz="2400" b="1" dirty="0"/>
              <a:t>2D array and pointers</a:t>
            </a:r>
          </a:p>
          <a:p>
            <a:r>
              <a:rPr lang="en-IN" sz="2400" b="1" dirty="0"/>
              <a:t> </a:t>
            </a:r>
            <a:r>
              <a:rPr lang="en-IN" sz="2400" dirty="0"/>
              <a:t>int main( )</a:t>
            </a:r>
          </a:p>
          <a:p>
            <a:r>
              <a:rPr lang="en-IN" sz="2400" dirty="0"/>
              <a:t>{</a:t>
            </a:r>
          </a:p>
          <a:p>
            <a:r>
              <a:rPr lang="en-IN" sz="2400" dirty="0"/>
              <a:t>       int s[4][2] = { { 1234, 56 },  { 1212, 33 },  { 1434, 80 },  { 1312, 78 }  } ;</a:t>
            </a:r>
          </a:p>
          <a:p>
            <a:r>
              <a:rPr lang="en-IN" sz="2400" dirty="0"/>
              <a:t>       int </a:t>
            </a:r>
            <a:r>
              <a:rPr lang="en-IN" sz="2400" dirty="0" err="1"/>
              <a:t>i</a:t>
            </a:r>
            <a:r>
              <a:rPr lang="en-IN" sz="2400" dirty="0"/>
              <a:t> ,j ;</a:t>
            </a:r>
          </a:p>
          <a:p>
            <a:r>
              <a:rPr lang="en-IN" sz="2400" dirty="0"/>
              <a:t> </a:t>
            </a:r>
          </a:p>
          <a:p>
            <a:r>
              <a:rPr lang="en-IN" sz="2400" dirty="0"/>
              <a:t> 	for ( </a:t>
            </a:r>
            <a:r>
              <a:rPr lang="en-IN" sz="2400" dirty="0" err="1"/>
              <a:t>i</a:t>
            </a:r>
            <a:r>
              <a:rPr lang="en-IN" sz="2400" dirty="0"/>
              <a:t> = 0 ; </a:t>
            </a:r>
            <a:r>
              <a:rPr lang="en-IN" sz="2400" dirty="0" err="1"/>
              <a:t>i</a:t>
            </a:r>
            <a:r>
              <a:rPr lang="en-IN" sz="2400" dirty="0"/>
              <a:t> &lt;= 3 ; </a:t>
            </a:r>
            <a:r>
              <a:rPr lang="en-IN" sz="2400" dirty="0" err="1"/>
              <a:t>i</a:t>
            </a:r>
            <a:r>
              <a:rPr lang="en-IN" sz="2400" dirty="0"/>
              <a:t>++ )</a:t>
            </a:r>
          </a:p>
          <a:p>
            <a:r>
              <a:rPr lang="en-IN" sz="2400" dirty="0"/>
              <a:t>    	    for (j=0;j&lt;=1;j++)</a:t>
            </a:r>
          </a:p>
          <a:p>
            <a:r>
              <a:rPr lang="en-IN" sz="2400" dirty="0"/>
              <a:t>      	         </a:t>
            </a:r>
            <a:r>
              <a:rPr lang="en-IN" sz="2400" dirty="0" err="1"/>
              <a:t>printf</a:t>
            </a:r>
            <a:r>
              <a:rPr lang="en-IN" sz="2400" dirty="0"/>
              <a:t> ( "\</a:t>
            </a:r>
            <a:r>
              <a:rPr lang="en-IN" sz="2400" dirty="0" err="1"/>
              <a:t>nAddress</a:t>
            </a:r>
            <a:r>
              <a:rPr lang="en-IN" sz="2400" dirty="0"/>
              <a:t> of   % d %d %d </a:t>
            </a:r>
            <a:r>
              <a:rPr lang="en-IN" sz="2400" dirty="0" err="1"/>
              <a:t>th</a:t>
            </a:r>
            <a:r>
              <a:rPr lang="en-IN" sz="2400" dirty="0"/>
              <a:t> 2-D array = %u",</a:t>
            </a:r>
            <a:r>
              <a:rPr lang="en-IN" sz="2400" dirty="0" err="1"/>
              <a:t>i</a:t>
            </a:r>
            <a:r>
              <a:rPr lang="en-IN" sz="2400" dirty="0"/>
              <a:t>, j, *(*(</a:t>
            </a:r>
            <a:r>
              <a:rPr lang="en-IN" sz="2400" dirty="0" err="1"/>
              <a:t>i+s</a:t>
            </a:r>
            <a:r>
              <a:rPr lang="en-IN" sz="2400" dirty="0"/>
              <a:t>)+j),&amp;(s[</a:t>
            </a:r>
            <a:r>
              <a:rPr lang="en-IN" sz="2400" dirty="0" err="1"/>
              <a:t>i</a:t>
            </a:r>
            <a:r>
              <a:rPr lang="en-IN" sz="2400" dirty="0"/>
              <a:t>][j]) ) ;</a:t>
            </a:r>
          </a:p>
          <a:p>
            <a:r>
              <a:rPr lang="en-IN" sz="2400" dirty="0"/>
              <a:t>     return 0;</a:t>
            </a:r>
          </a:p>
          <a:p>
            <a:r>
              <a:rPr lang="en-IN" sz="2400" dirty="0"/>
              <a:t>}</a:t>
            </a:r>
            <a:endParaRPr lang="en-IN" sz="2400" b="1" dirty="0"/>
          </a:p>
          <a:p>
            <a:endParaRPr lang="en-IN" dirty="0"/>
          </a:p>
        </p:txBody>
      </p:sp>
      <p:sp>
        <p:nvSpPr>
          <p:cNvPr id="6" name="TextBox 5">
            <a:extLst>
              <a:ext uri="{FF2B5EF4-FFF2-40B4-BE49-F238E27FC236}">
                <a16:creationId xmlns:a16="http://schemas.microsoft.com/office/drawing/2014/main" id="{6B279AD8-C853-D0D2-FA6F-68EAB03D096F}"/>
              </a:ext>
            </a:extLst>
          </p:cNvPr>
          <p:cNvSpPr txBox="1"/>
          <p:nvPr/>
        </p:nvSpPr>
        <p:spPr>
          <a:xfrm>
            <a:off x="2209800" y="3922832"/>
            <a:ext cx="7972425" cy="2585323"/>
          </a:xfrm>
          <a:prstGeom prst="rect">
            <a:avLst/>
          </a:prstGeom>
          <a:noFill/>
          <a:ln>
            <a:solidFill>
              <a:srgbClr val="C00000"/>
            </a:solidFill>
          </a:ln>
        </p:spPr>
        <p:txBody>
          <a:bodyPr wrap="square">
            <a:spAutoFit/>
          </a:bodyPr>
          <a:lstStyle/>
          <a:p>
            <a:r>
              <a:rPr lang="en-IN" dirty="0"/>
              <a:t>Output:</a:t>
            </a:r>
          </a:p>
          <a:p>
            <a:r>
              <a:rPr lang="en-IN" dirty="0"/>
              <a:t>Value and Address of  </a:t>
            </a:r>
            <a:r>
              <a:rPr lang="en-IN" dirty="0" err="1"/>
              <a:t>i</a:t>
            </a:r>
            <a:r>
              <a:rPr lang="en-IN" dirty="0"/>
              <a:t>=0, j=0 value=1234  2-D array address =6422000</a:t>
            </a:r>
          </a:p>
          <a:p>
            <a:r>
              <a:rPr lang="en-IN" dirty="0"/>
              <a:t> Value and Address of  </a:t>
            </a:r>
            <a:r>
              <a:rPr lang="en-IN" dirty="0" err="1"/>
              <a:t>i</a:t>
            </a:r>
            <a:r>
              <a:rPr lang="en-IN" dirty="0"/>
              <a:t>=0, j=1 value=56  2-D array address =6422004</a:t>
            </a:r>
          </a:p>
          <a:p>
            <a:r>
              <a:rPr lang="en-IN" dirty="0"/>
              <a:t> Value and Address of  </a:t>
            </a:r>
            <a:r>
              <a:rPr lang="en-IN" dirty="0" err="1"/>
              <a:t>i</a:t>
            </a:r>
            <a:r>
              <a:rPr lang="en-IN" dirty="0"/>
              <a:t>=1, j=0 value=1212  2-D array address =6422008</a:t>
            </a:r>
          </a:p>
          <a:p>
            <a:r>
              <a:rPr lang="en-IN" dirty="0"/>
              <a:t> Value and Address of  </a:t>
            </a:r>
            <a:r>
              <a:rPr lang="en-IN" dirty="0" err="1"/>
              <a:t>i</a:t>
            </a:r>
            <a:r>
              <a:rPr lang="en-IN" dirty="0"/>
              <a:t>=1, j=1 value=33  2-D array address =6422012</a:t>
            </a:r>
          </a:p>
          <a:p>
            <a:r>
              <a:rPr lang="en-IN" dirty="0"/>
              <a:t> Value and Address of  </a:t>
            </a:r>
            <a:r>
              <a:rPr lang="en-IN" dirty="0" err="1"/>
              <a:t>i</a:t>
            </a:r>
            <a:r>
              <a:rPr lang="en-IN" dirty="0"/>
              <a:t>=2, j=0 value=1434  2-D array address =6422016</a:t>
            </a:r>
          </a:p>
          <a:p>
            <a:r>
              <a:rPr lang="en-IN" dirty="0"/>
              <a:t> Value and Address of  </a:t>
            </a:r>
            <a:r>
              <a:rPr lang="en-IN" dirty="0" err="1"/>
              <a:t>i</a:t>
            </a:r>
            <a:r>
              <a:rPr lang="en-IN" dirty="0"/>
              <a:t>=2, j=1 value=80  2-D array address =6422020</a:t>
            </a:r>
          </a:p>
          <a:p>
            <a:r>
              <a:rPr lang="en-IN" dirty="0"/>
              <a:t> Value and Address of  </a:t>
            </a:r>
            <a:r>
              <a:rPr lang="en-IN" dirty="0" err="1"/>
              <a:t>i</a:t>
            </a:r>
            <a:r>
              <a:rPr lang="en-IN" dirty="0"/>
              <a:t>=3, j=0 value=1312  2-D array address =6422024</a:t>
            </a:r>
          </a:p>
          <a:p>
            <a:r>
              <a:rPr lang="en-IN" dirty="0"/>
              <a:t> Value and Address of  </a:t>
            </a:r>
            <a:r>
              <a:rPr lang="en-IN" dirty="0" err="1"/>
              <a:t>i</a:t>
            </a:r>
            <a:r>
              <a:rPr lang="en-IN" dirty="0"/>
              <a:t>=3, j=1 value=78  2-D array address =6422028</a:t>
            </a:r>
          </a:p>
        </p:txBody>
      </p:sp>
    </p:spTree>
    <p:extLst>
      <p:ext uri="{BB962C8B-B14F-4D97-AF65-F5344CB8AC3E}">
        <p14:creationId xmlns:p14="http://schemas.microsoft.com/office/powerpoint/2010/main" val="25053924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22707-D87C-66FC-6431-FD849435A61C}"/>
              </a:ext>
            </a:extLst>
          </p:cNvPr>
          <p:cNvSpPr>
            <a:spLocks noGrp="1"/>
          </p:cNvSpPr>
          <p:nvPr>
            <p:ph type="dt" sz="half" idx="10"/>
          </p:nvPr>
        </p:nvSpPr>
        <p:spPr/>
        <p:txBody>
          <a:bodyPr/>
          <a:lstStyle/>
          <a:p>
            <a:fld id="{F45339C2-679C-4B6B-ADC8-8F517BE58799}" type="datetime1">
              <a:rPr lang="en-US" smtClean="0"/>
              <a:t>4/2/2024</a:t>
            </a:fld>
            <a:endParaRPr lang="en-US"/>
          </a:p>
        </p:txBody>
      </p:sp>
      <p:sp>
        <p:nvSpPr>
          <p:cNvPr id="4" name="TextBox 3">
            <a:extLst>
              <a:ext uri="{FF2B5EF4-FFF2-40B4-BE49-F238E27FC236}">
                <a16:creationId xmlns:a16="http://schemas.microsoft.com/office/drawing/2014/main" id="{AADECE1A-03B4-4FC6-E13A-D2B1B3FE6E75}"/>
              </a:ext>
            </a:extLst>
          </p:cNvPr>
          <p:cNvSpPr txBox="1"/>
          <p:nvPr/>
        </p:nvSpPr>
        <p:spPr>
          <a:xfrm>
            <a:off x="1422400" y="701040"/>
            <a:ext cx="6156960" cy="1569660"/>
          </a:xfrm>
          <a:prstGeom prst="rect">
            <a:avLst/>
          </a:prstGeom>
          <a:noFill/>
          <a:ln>
            <a:solidFill>
              <a:srgbClr val="C00000"/>
            </a:solidFill>
          </a:ln>
        </p:spPr>
        <p:txBody>
          <a:bodyPr wrap="square">
            <a:spAutoFit/>
          </a:bodyPr>
          <a:lstStyle/>
          <a:p>
            <a:r>
              <a:rPr lang="en-US" sz="2400" b="1" dirty="0"/>
              <a:t>main( )</a:t>
            </a:r>
          </a:p>
          <a:p>
            <a:r>
              <a:rPr lang="en-US" sz="2400" b="1" dirty="0"/>
              <a:t> { static int a[ ] = { 55, 9, 2, 3, 4 } ;</a:t>
            </a:r>
          </a:p>
          <a:p>
            <a:r>
              <a:rPr lang="en-US" sz="2400" b="1" dirty="0"/>
              <a:t>   </a:t>
            </a:r>
            <a:r>
              <a:rPr lang="en-IN" sz="2400" b="1" dirty="0"/>
              <a:t>int *p[ ] = { a, a + 1, a + 2, a + 3, a + 4 } ; </a:t>
            </a:r>
          </a:p>
          <a:p>
            <a:r>
              <a:rPr lang="en-IN" sz="2400" b="1" dirty="0"/>
              <a:t>  </a:t>
            </a:r>
            <a:r>
              <a:rPr lang="en-IN" sz="2400" b="1" dirty="0" err="1"/>
              <a:t>printf</a:t>
            </a:r>
            <a:r>
              <a:rPr lang="en-IN" sz="2400" b="1" dirty="0"/>
              <a:t> ( "\</a:t>
            </a:r>
            <a:r>
              <a:rPr lang="en-IN" sz="2400" b="1" dirty="0" err="1"/>
              <a:t>n%u</a:t>
            </a:r>
            <a:r>
              <a:rPr lang="en-IN" sz="2400" b="1" dirty="0"/>
              <a:t> %u %d", p, *p, * ( *p ) ) ; }</a:t>
            </a:r>
          </a:p>
        </p:txBody>
      </p:sp>
      <p:sp>
        <p:nvSpPr>
          <p:cNvPr id="5" name="TextBox 4">
            <a:extLst>
              <a:ext uri="{FF2B5EF4-FFF2-40B4-BE49-F238E27FC236}">
                <a16:creationId xmlns:a16="http://schemas.microsoft.com/office/drawing/2014/main" id="{7B9F6D92-D1E5-1F2C-6FDB-6F31CA104F58}"/>
              </a:ext>
            </a:extLst>
          </p:cNvPr>
          <p:cNvSpPr txBox="1"/>
          <p:nvPr/>
        </p:nvSpPr>
        <p:spPr>
          <a:xfrm>
            <a:off x="9022080" y="883920"/>
            <a:ext cx="2976880" cy="830997"/>
          </a:xfrm>
          <a:prstGeom prst="rect">
            <a:avLst/>
          </a:prstGeom>
          <a:noFill/>
          <a:ln>
            <a:solidFill>
              <a:srgbClr val="00B0F0"/>
            </a:solidFill>
          </a:ln>
        </p:spPr>
        <p:txBody>
          <a:bodyPr wrap="square" rtlCol="0">
            <a:spAutoFit/>
          </a:bodyPr>
          <a:lstStyle/>
          <a:p>
            <a:r>
              <a:rPr lang="en-US" sz="2400" b="1" dirty="0"/>
              <a:t>Output?</a:t>
            </a:r>
          </a:p>
          <a:p>
            <a:r>
              <a:rPr lang="en-IN" sz="2400" b="1" dirty="0"/>
              <a:t>6422000 4206608  55</a:t>
            </a:r>
          </a:p>
        </p:txBody>
      </p:sp>
    </p:spTree>
    <p:extLst>
      <p:ext uri="{BB962C8B-B14F-4D97-AF65-F5344CB8AC3E}">
        <p14:creationId xmlns:p14="http://schemas.microsoft.com/office/powerpoint/2010/main" val="5992343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0F087-0467-B6BE-C0D6-3BC722FEE93E}"/>
              </a:ext>
            </a:extLst>
          </p:cNvPr>
          <p:cNvSpPr>
            <a:spLocks noGrp="1"/>
          </p:cNvSpPr>
          <p:nvPr>
            <p:ph type="dt" sz="half" idx="10"/>
          </p:nvPr>
        </p:nvSpPr>
        <p:spPr/>
        <p:txBody>
          <a:bodyPr/>
          <a:lstStyle/>
          <a:p>
            <a:fld id="{F45339C2-679C-4B6B-ADC8-8F517BE58799}" type="datetime1">
              <a:rPr lang="en-US" smtClean="0"/>
              <a:t>4/1/2024</a:t>
            </a:fld>
            <a:endParaRPr lang="en-US"/>
          </a:p>
        </p:txBody>
      </p:sp>
      <p:pic>
        <p:nvPicPr>
          <p:cNvPr id="4" name="Picture 3">
            <a:extLst>
              <a:ext uri="{FF2B5EF4-FFF2-40B4-BE49-F238E27FC236}">
                <a16:creationId xmlns:a16="http://schemas.microsoft.com/office/drawing/2014/main" id="{1D85636C-2010-7FDF-9679-273810CCA8C5}"/>
              </a:ext>
            </a:extLst>
          </p:cNvPr>
          <p:cNvPicPr>
            <a:picLocks noChangeAspect="1"/>
          </p:cNvPicPr>
          <p:nvPr/>
        </p:nvPicPr>
        <p:blipFill>
          <a:blip r:embed="rId2"/>
          <a:stretch>
            <a:fillRect/>
          </a:stretch>
        </p:blipFill>
        <p:spPr>
          <a:xfrm>
            <a:off x="2224087" y="701040"/>
            <a:ext cx="7743825" cy="4361497"/>
          </a:xfrm>
          <a:prstGeom prst="rect">
            <a:avLst/>
          </a:prstGeom>
        </p:spPr>
      </p:pic>
    </p:spTree>
    <p:extLst>
      <p:ext uri="{BB962C8B-B14F-4D97-AF65-F5344CB8AC3E}">
        <p14:creationId xmlns:p14="http://schemas.microsoft.com/office/powerpoint/2010/main" val="3370795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F9C637-6AE5-E914-81F3-DA741D25D3C3}"/>
              </a:ext>
            </a:extLst>
          </p:cNvPr>
          <p:cNvSpPr>
            <a:spLocks noGrp="1"/>
          </p:cNvSpPr>
          <p:nvPr>
            <p:ph type="dt" sz="half" idx="10"/>
          </p:nvPr>
        </p:nvSpPr>
        <p:spPr/>
        <p:txBody>
          <a:bodyPr/>
          <a:lstStyle/>
          <a:p>
            <a:fld id="{F45339C2-679C-4B6B-ADC8-8F517BE58799}" type="datetime1">
              <a:rPr lang="en-US" smtClean="0"/>
              <a:t>4/1/2024</a:t>
            </a:fld>
            <a:endParaRPr lang="en-US"/>
          </a:p>
        </p:txBody>
      </p:sp>
      <p:sp>
        <p:nvSpPr>
          <p:cNvPr id="4" name="TextBox 3">
            <a:extLst>
              <a:ext uri="{FF2B5EF4-FFF2-40B4-BE49-F238E27FC236}">
                <a16:creationId xmlns:a16="http://schemas.microsoft.com/office/drawing/2014/main" id="{D2D044A5-F11A-9C45-6C2D-0055200A4572}"/>
              </a:ext>
            </a:extLst>
          </p:cNvPr>
          <p:cNvSpPr txBox="1"/>
          <p:nvPr/>
        </p:nvSpPr>
        <p:spPr>
          <a:xfrm>
            <a:off x="533399" y="300989"/>
            <a:ext cx="6096000" cy="461665"/>
          </a:xfrm>
          <a:prstGeom prst="rect">
            <a:avLst/>
          </a:prstGeom>
          <a:noFill/>
        </p:spPr>
        <p:txBody>
          <a:bodyPr wrap="square">
            <a:spAutoFit/>
          </a:bodyPr>
          <a:lstStyle/>
          <a:p>
            <a:r>
              <a:rPr lang="en-IN" dirty="0"/>
              <a:t> </a:t>
            </a:r>
            <a:r>
              <a:rPr lang="en-IN" sz="2400" b="1" dirty="0"/>
              <a:t>Pointers to Pointers</a:t>
            </a:r>
          </a:p>
        </p:txBody>
      </p:sp>
      <p:pic>
        <p:nvPicPr>
          <p:cNvPr id="6" name="Picture 5">
            <a:extLst>
              <a:ext uri="{FF2B5EF4-FFF2-40B4-BE49-F238E27FC236}">
                <a16:creationId xmlns:a16="http://schemas.microsoft.com/office/drawing/2014/main" id="{85184586-C8D2-16F8-1CA4-4E5B8D3AA523}"/>
              </a:ext>
            </a:extLst>
          </p:cNvPr>
          <p:cNvPicPr>
            <a:picLocks noChangeAspect="1"/>
          </p:cNvPicPr>
          <p:nvPr/>
        </p:nvPicPr>
        <p:blipFill>
          <a:blip r:embed="rId2"/>
          <a:stretch>
            <a:fillRect/>
          </a:stretch>
        </p:blipFill>
        <p:spPr>
          <a:xfrm>
            <a:off x="1171575" y="1315401"/>
            <a:ext cx="6619875" cy="1666875"/>
          </a:xfrm>
          <a:prstGeom prst="rect">
            <a:avLst/>
          </a:prstGeom>
        </p:spPr>
      </p:pic>
      <p:pic>
        <p:nvPicPr>
          <p:cNvPr id="8" name="Picture 7">
            <a:extLst>
              <a:ext uri="{FF2B5EF4-FFF2-40B4-BE49-F238E27FC236}">
                <a16:creationId xmlns:a16="http://schemas.microsoft.com/office/drawing/2014/main" id="{BE6CA40D-5B93-A45D-CC84-12EAD656E941}"/>
              </a:ext>
            </a:extLst>
          </p:cNvPr>
          <p:cNvPicPr>
            <a:picLocks noChangeAspect="1"/>
          </p:cNvPicPr>
          <p:nvPr/>
        </p:nvPicPr>
        <p:blipFill>
          <a:blip r:embed="rId3"/>
          <a:stretch>
            <a:fillRect/>
          </a:stretch>
        </p:blipFill>
        <p:spPr>
          <a:xfrm>
            <a:off x="7591425" y="300989"/>
            <a:ext cx="4600575" cy="5362575"/>
          </a:xfrm>
          <a:prstGeom prst="rect">
            <a:avLst/>
          </a:prstGeom>
        </p:spPr>
      </p:pic>
      <p:pic>
        <p:nvPicPr>
          <p:cNvPr id="10" name="Picture 9">
            <a:extLst>
              <a:ext uri="{FF2B5EF4-FFF2-40B4-BE49-F238E27FC236}">
                <a16:creationId xmlns:a16="http://schemas.microsoft.com/office/drawing/2014/main" id="{6858E4E4-6DD1-663D-A93F-E5F2BAADE77F}"/>
              </a:ext>
            </a:extLst>
          </p:cNvPr>
          <p:cNvPicPr>
            <a:picLocks noChangeAspect="1"/>
          </p:cNvPicPr>
          <p:nvPr/>
        </p:nvPicPr>
        <p:blipFill>
          <a:blip r:embed="rId4"/>
          <a:stretch>
            <a:fillRect/>
          </a:stretch>
        </p:blipFill>
        <p:spPr>
          <a:xfrm>
            <a:off x="119062" y="4446270"/>
            <a:ext cx="6924675" cy="1562100"/>
          </a:xfrm>
          <a:prstGeom prst="rect">
            <a:avLst/>
          </a:prstGeom>
        </p:spPr>
      </p:pic>
    </p:spTree>
    <p:extLst>
      <p:ext uri="{BB962C8B-B14F-4D97-AF65-F5344CB8AC3E}">
        <p14:creationId xmlns:p14="http://schemas.microsoft.com/office/powerpoint/2010/main" val="718786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7C7EC-D8C2-677C-C1ED-7FC736499121}"/>
              </a:ext>
            </a:extLst>
          </p:cNvPr>
          <p:cNvSpPr>
            <a:spLocks noGrp="1"/>
          </p:cNvSpPr>
          <p:nvPr>
            <p:ph type="dt" sz="half" idx="10"/>
          </p:nvPr>
        </p:nvSpPr>
        <p:spPr/>
        <p:txBody>
          <a:bodyPr/>
          <a:lstStyle/>
          <a:p>
            <a:fld id="{F45339C2-679C-4B6B-ADC8-8F517BE58799}" type="datetime1">
              <a:rPr lang="en-US" smtClean="0"/>
              <a:t>4/1/2024</a:t>
            </a:fld>
            <a:endParaRPr lang="en-US"/>
          </a:p>
        </p:txBody>
      </p:sp>
      <p:pic>
        <p:nvPicPr>
          <p:cNvPr id="6" name="Picture 5">
            <a:extLst>
              <a:ext uri="{FF2B5EF4-FFF2-40B4-BE49-F238E27FC236}">
                <a16:creationId xmlns:a16="http://schemas.microsoft.com/office/drawing/2014/main" id="{2FBDA400-71CC-D538-CCB9-D84E65867A3E}"/>
              </a:ext>
            </a:extLst>
          </p:cNvPr>
          <p:cNvPicPr>
            <a:picLocks noChangeAspect="1"/>
          </p:cNvPicPr>
          <p:nvPr/>
        </p:nvPicPr>
        <p:blipFill>
          <a:blip r:embed="rId2"/>
          <a:stretch>
            <a:fillRect/>
          </a:stretch>
        </p:blipFill>
        <p:spPr>
          <a:xfrm>
            <a:off x="838200" y="427990"/>
            <a:ext cx="3381375" cy="495300"/>
          </a:xfrm>
          <a:prstGeom prst="rect">
            <a:avLst/>
          </a:prstGeom>
        </p:spPr>
      </p:pic>
      <p:sp>
        <p:nvSpPr>
          <p:cNvPr id="8" name="TextBox 7">
            <a:extLst>
              <a:ext uri="{FF2B5EF4-FFF2-40B4-BE49-F238E27FC236}">
                <a16:creationId xmlns:a16="http://schemas.microsoft.com/office/drawing/2014/main" id="{53407CFB-BDB3-0255-89AE-846A79D9104B}"/>
              </a:ext>
            </a:extLst>
          </p:cNvPr>
          <p:cNvSpPr txBox="1"/>
          <p:nvPr/>
        </p:nvSpPr>
        <p:spPr>
          <a:xfrm>
            <a:off x="3966208" y="96875"/>
            <a:ext cx="6096000" cy="1569660"/>
          </a:xfrm>
          <a:prstGeom prst="rect">
            <a:avLst/>
          </a:prstGeom>
          <a:noFill/>
        </p:spPr>
        <p:txBody>
          <a:bodyPr wrap="square">
            <a:spAutoFit/>
          </a:bodyPr>
          <a:lstStyle/>
          <a:p>
            <a:r>
              <a:rPr lang="en-US" sz="2400" dirty="0"/>
              <a:t>ptr2arr here is a pointer to an array of 10 integers just as it was under the declaration using the array type. Note that this is different from</a:t>
            </a:r>
            <a:endParaRPr lang="en-IN" sz="2400" dirty="0"/>
          </a:p>
        </p:txBody>
      </p:sp>
      <p:pic>
        <p:nvPicPr>
          <p:cNvPr id="10" name="Picture 9">
            <a:extLst>
              <a:ext uri="{FF2B5EF4-FFF2-40B4-BE49-F238E27FC236}">
                <a16:creationId xmlns:a16="http://schemas.microsoft.com/office/drawing/2014/main" id="{36CA9990-5AC4-A4FD-E52B-AE3FEA4E84B6}"/>
              </a:ext>
            </a:extLst>
          </p:cNvPr>
          <p:cNvPicPr>
            <a:picLocks noChangeAspect="1"/>
          </p:cNvPicPr>
          <p:nvPr/>
        </p:nvPicPr>
        <p:blipFill>
          <a:blip r:embed="rId3"/>
          <a:stretch>
            <a:fillRect/>
          </a:stretch>
        </p:blipFill>
        <p:spPr>
          <a:xfrm>
            <a:off x="1228725" y="2071881"/>
            <a:ext cx="2990850" cy="523875"/>
          </a:xfrm>
          <a:prstGeom prst="rect">
            <a:avLst/>
          </a:prstGeom>
        </p:spPr>
      </p:pic>
      <p:sp>
        <p:nvSpPr>
          <p:cNvPr id="12" name="TextBox 11">
            <a:extLst>
              <a:ext uri="{FF2B5EF4-FFF2-40B4-BE49-F238E27FC236}">
                <a16:creationId xmlns:a16="http://schemas.microsoft.com/office/drawing/2014/main" id="{21C392C0-5E42-055D-63DC-E255C077A373}"/>
              </a:ext>
            </a:extLst>
          </p:cNvPr>
          <p:cNvSpPr txBox="1"/>
          <p:nvPr/>
        </p:nvSpPr>
        <p:spPr>
          <a:xfrm>
            <a:off x="3966208" y="1918606"/>
            <a:ext cx="6997067" cy="830997"/>
          </a:xfrm>
          <a:prstGeom prst="rect">
            <a:avLst/>
          </a:prstGeom>
          <a:noFill/>
        </p:spPr>
        <p:txBody>
          <a:bodyPr wrap="square">
            <a:spAutoFit/>
          </a:bodyPr>
          <a:lstStyle/>
          <a:p>
            <a:r>
              <a:rPr lang="en-US" sz="2400" dirty="0"/>
              <a:t>which would make ptr2arr the name of an array of 10 </a:t>
            </a:r>
          </a:p>
          <a:p>
            <a:r>
              <a:rPr lang="en-US" sz="2400" dirty="0"/>
              <a:t>pointers to type int.</a:t>
            </a:r>
            <a:endParaRPr lang="en-IN" sz="2400" dirty="0"/>
          </a:p>
        </p:txBody>
      </p:sp>
      <p:sp>
        <p:nvSpPr>
          <p:cNvPr id="14" name="TextBox 13">
            <a:extLst>
              <a:ext uri="{FF2B5EF4-FFF2-40B4-BE49-F238E27FC236}">
                <a16:creationId xmlns:a16="http://schemas.microsoft.com/office/drawing/2014/main" id="{CAB66CA2-E55D-A88B-B579-F1E02713ED56}"/>
              </a:ext>
            </a:extLst>
          </p:cNvPr>
          <p:cNvSpPr txBox="1"/>
          <p:nvPr/>
        </p:nvSpPr>
        <p:spPr>
          <a:xfrm>
            <a:off x="321624" y="4222219"/>
            <a:ext cx="6096000" cy="923330"/>
          </a:xfrm>
          <a:prstGeom prst="rect">
            <a:avLst/>
          </a:prstGeom>
          <a:noFill/>
        </p:spPr>
        <p:txBody>
          <a:bodyPr wrap="square">
            <a:spAutoFit/>
          </a:bodyPr>
          <a:lstStyle/>
          <a:p>
            <a:r>
              <a:rPr lang="en-US" dirty="0"/>
              <a:t>The elements of a two-dimensional array can be printed using a pointer to an array. </a:t>
            </a:r>
          </a:p>
          <a:p>
            <a:r>
              <a:rPr lang="en-US" dirty="0"/>
              <a:t>The following program illustrates this.</a:t>
            </a:r>
            <a:endParaRPr lang="en-IN" dirty="0"/>
          </a:p>
        </p:txBody>
      </p:sp>
      <p:sp>
        <p:nvSpPr>
          <p:cNvPr id="16" name="TextBox 15">
            <a:extLst>
              <a:ext uri="{FF2B5EF4-FFF2-40B4-BE49-F238E27FC236}">
                <a16:creationId xmlns:a16="http://schemas.microsoft.com/office/drawing/2014/main" id="{1153C92D-3D63-BAF4-B9FE-331293F9804A}"/>
              </a:ext>
            </a:extLst>
          </p:cNvPr>
          <p:cNvSpPr txBox="1"/>
          <p:nvPr/>
        </p:nvSpPr>
        <p:spPr>
          <a:xfrm>
            <a:off x="6728455" y="2421726"/>
            <a:ext cx="6096000" cy="4524315"/>
          </a:xfrm>
          <a:prstGeom prst="rect">
            <a:avLst/>
          </a:prstGeom>
          <a:noFill/>
        </p:spPr>
        <p:txBody>
          <a:bodyPr wrap="square">
            <a:spAutoFit/>
          </a:bodyPr>
          <a:lstStyle/>
          <a:p>
            <a:r>
              <a:rPr lang="en-IN" dirty="0"/>
              <a:t>. int main()</a:t>
            </a:r>
          </a:p>
          <a:p>
            <a:r>
              <a:rPr lang="en-IN" dirty="0"/>
              <a:t>{</a:t>
            </a:r>
          </a:p>
          <a:p>
            <a:r>
              <a:rPr lang="en-IN" dirty="0"/>
              <a:t> int a[2][3]={{3,4,5},{6,7,8}};</a:t>
            </a:r>
          </a:p>
          <a:p>
            <a:r>
              <a:rPr lang="en-IN" dirty="0"/>
              <a:t> int </a:t>
            </a:r>
            <a:r>
              <a:rPr lang="en-IN" dirty="0" err="1"/>
              <a:t>i</a:t>
            </a:r>
            <a:r>
              <a:rPr lang="en-IN" dirty="0"/>
              <a:t>; int(*pa)[3];</a:t>
            </a:r>
          </a:p>
          <a:p>
            <a:r>
              <a:rPr lang="en-IN" dirty="0"/>
              <a:t> pa=a;</a:t>
            </a:r>
          </a:p>
          <a:p>
            <a:r>
              <a:rPr lang="en-IN" dirty="0"/>
              <a:t> for(</a:t>
            </a:r>
            <a:r>
              <a:rPr lang="en-IN" dirty="0" err="1"/>
              <a:t>i</a:t>
            </a:r>
            <a:r>
              <a:rPr lang="en-IN" dirty="0"/>
              <a:t>=0;i&lt;3;++</a:t>
            </a:r>
            <a:r>
              <a:rPr lang="en-IN" dirty="0" err="1"/>
              <a:t>i</a:t>
            </a:r>
            <a:r>
              <a:rPr lang="en-IN" dirty="0"/>
              <a:t>)</a:t>
            </a:r>
          </a:p>
          <a:p>
            <a:r>
              <a:rPr lang="en-IN" dirty="0"/>
              <a:t> </a:t>
            </a:r>
            <a:r>
              <a:rPr lang="en-IN" dirty="0" err="1"/>
              <a:t>printf</a:t>
            </a:r>
            <a:r>
              <a:rPr lang="en-IN" dirty="0"/>
              <a:t>(“%d\t”,(*pa)[</a:t>
            </a:r>
            <a:r>
              <a:rPr lang="en-IN" dirty="0" err="1"/>
              <a:t>i</a:t>
            </a:r>
            <a:r>
              <a:rPr lang="en-IN" dirty="0"/>
              <a:t>]);</a:t>
            </a:r>
          </a:p>
          <a:p>
            <a:r>
              <a:rPr lang="en-IN" dirty="0"/>
              <a:t> </a:t>
            </a:r>
            <a:r>
              <a:rPr lang="en-IN" dirty="0" err="1"/>
              <a:t>printf</a:t>
            </a:r>
            <a:r>
              <a:rPr lang="en-IN" dirty="0"/>
              <a:t>(“\n”);</a:t>
            </a:r>
          </a:p>
          <a:p>
            <a:r>
              <a:rPr lang="en-IN" dirty="0"/>
              <a:t> pa++;</a:t>
            </a:r>
          </a:p>
          <a:p>
            <a:r>
              <a:rPr lang="en-IN" dirty="0"/>
              <a:t> for(</a:t>
            </a:r>
            <a:r>
              <a:rPr lang="en-IN" dirty="0" err="1"/>
              <a:t>i</a:t>
            </a:r>
            <a:r>
              <a:rPr lang="en-IN" dirty="0"/>
              <a:t>=0;i&lt;3;++</a:t>
            </a:r>
            <a:r>
              <a:rPr lang="en-IN" dirty="0" err="1"/>
              <a:t>i</a:t>
            </a:r>
            <a:r>
              <a:rPr lang="en-IN" dirty="0"/>
              <a:t>)</a:t>
            </a:r>
          </a:p>
          <a:p>
            <a:r>
              <a:rPr lang="en-IN" dirty="0"/>
              <a:t> </a:t>
            </a:r>
            <a:r>
              <a:rPr lang="en-IN" dirty="0" err="1"/>
              <a:t>printf</a:t>
            </a:r>
            <a:r>
              <a:rPr lang="en-IN" dirty="0"/>
              <a:t>(“%d\t”,(*pa)[</a:t>
            </a:r>
            <a:r>
              <a:rPr lang="en-IN" dirty="0" err="1"/>
              <a:t>i</a:t>
            </a:r>
            <a:r>
              <a:rPr lang="en-IN" dirty="0"/>
              <a:t>]);</a:t>
            </a:r>
          </a:p>
          <a:p>
            <a:r>
              <a:rPr lang="en-IN" dirty="0"/>
              <a:t> return 0;</a:t>
            </a:r>
          </a:p>
          <a:p>
            <a:r>
              <a:rPr lang="en-IN" dirty="0"/>
              <a:t>}</a:t>
            </a:r>
          </a:p>
          <a:p>
            <a:r>
              <a:rPr lang="en-IN" dirty="0"/>
              <a:t>Output:</a:t>
            </a:r>
          </a:p>
          <a:p>
            <a:r>
              <a:rPr lang="en-IN" dirty="0"/>
              <a:t>3 4 5</a:t>
            </a:r>
          </a:p>
          <a:p>
            <a:r>
              <a:rPr lang="en-IN" dirty="0"/>
              <a:t>6 7 8</a:t>
            </a:r>
          </a:p>
        </p:txBody>
      </p:sp>
    </p:spTree>
    <p:extLst>
      <p:ext uri="{BB962C8B-B14F-4D97-AF65-F5344CB8AC3E}">
        <p14:creationId xmlns:p14="http://schemas.microsoft.com/office/powerpoint/2010/main" val="651129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4051C-815D-9EAA-C176-4C66A142DCDE}"/>
              </a:ext>
            </a:extLst>
          </p:cNvPr>
          <p:cNvSpPr>
            <a:spLocks noGrp="1"/>
          </p:cNvSpPr>
          <p:nvPr>
            <p:ph type="dt" sz="half" idx="10"/>
          </p:nvPr>
        </p:nvSpPr>
        <p:spPr/>
        <p:txBody>
          <a:bodyPr/>
          <a:lstStyle/>
          <a:p>
            <a:fld id="{F45339C2-679C-4B6B-ADC8-8F517BE58799}" type="datetime1">
              <a:rPr lang="en-US" smtClean="0"/>
              <a:t>4/1/2024</a:t>
            </a:fld>
            <a:endParaRPr lang="en-US"/>
          </a:p>
        </p:txBody>
      </p:sp>
      <p:sp>
        <p:nvSpPr>
          <p:cNvPr id="4" name="TextBox 3">
            <a:extLst>
              <a:ext uri="{FF2B5EF4-FFF2-40B4-BE49-F238E27FC236}">
                <a16:creationId xmlns:a16="http://schemas.microsoft.com/office/drawing/2014/main" id="{C8DA7C18-0FDD-351C-6267-64B57C4C836E}"/>
              </a:ext>
            </a:extLst>
          </p:cNvPr>
          <p:cNvSpPr txBox="1"/>
          <p:nvPr/>
        </p:nvSpPr>
        <p:spPr>
          <a:xfrm>
            <a:off x="345440" y="691495"/>
            <a:ext cx="9966960" cy="830997"/>
          </a:xfrm>
          <a:prstGeom prst="rect">
            <a:avLst/>
          </a:prstGeom>
          <a:noFill/>
        </p:spPr>
        <p:txBody>
          <a:bodyPr wrap="square">
            <a:spAutoFit/>
          </a:bodyPr>
          <a:lstStyle/>
          <a:p>
            <a:r>
              <a:rPr lang="en-US" sz="2400" b="1" dirty="0"/>
              <a:t>a two-dimensional array can be expressed as follows:</a:t>
            </a:r>
          </a:p>
          <a:p>
            <a:r>
              <a:rPr lang="en-US" sz="2400" b="1" dirty="0"/>
              <a:t> a[</a:t>
            </a:r>
            <a:r>
              <a:rPr lang="en-US" sz="2400" b="1" dirty="0" err="1"/>
              <a:t>i</a:t>
            </a:r>
            <a:r>
              <a:rPr lang="en-US" sz="2400" b="1" dirty="0"/>
              <a:t>][j] = *(a[</a:t>
            </a:r>
            <a:r>
              <a:rPr lang="en-US" sz="2400" b="1" dirty="0" err="1"/>
              <a:t>i</a:t>
            </a:r>
            <a:r>
              <a:rPr lang="en-US" sz="2400" b="1" dirty="0"/>
              <a:t>]+ j) = (*(a + </a:t>
            </a:r>
            <a:r>
              <a:rPr lang="en-US" sz="2400" b="1" dirty="0" err="1"/>
              <a:t>i</a:t>
            </a:r>
            <a:r>
              <a:rPr lang="en-US" sz="2400" b="1" dirty="0"/>
              <a:t>))[j] = *(*(a + </a:t>
            </a:r>
            <a:r>
              <a:rPr lang="en-US" sz="2400" b="1" dirty="0" err="1"/>
              <a:t>i</a:t>
            </a:r>
            <a:r>
              <a:rPr lang="en-US" sz="2400" b="1" dirty="0"/>
              <a:t>) + j)</a:t>
            </a:r>
          </a:p>
        </p:txBody>
      </p:sp>
    </p:spTree>
    <p:extLst>
      <p:ext uri="{BB962C8B-B14F-4D97-AF65-F5344CB8AC3E}">
        <p14:creationId xmlns:p14="http://schemas.microsoft.com/office/powerpoint/2010/main" val="110030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8240AF40-FF2B-41F4-BABF-EB470810B2D1}"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1" y="536281"/>
            <a:ext cx="12083144" cy="741741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Address in C:</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you have a variable </a:t>
            </a:r>
            <a:r>
              <a:rPr lang="en-US" sz="2800" dirty="0" err="1">
                <a:solidFill>
                  <a:srgbClr val="FF0000"/>
                </a:solidFill>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in your program, </a:t>
            </a:r>
            <a:r>
              <a:rPr lang="en-US" sz="2800" dirty="0">
                <a:solidFill>
                  <a:srgbClr val="0000CC"/>
                </a:solidFill>
                <a:latin typeface="Times New Roman" panose="02020603050405020304" pitchFamily="18" charset="0"/>
                <a:cs typeface="Times New Roman" panose="02020603050405020304" pitchFamily="18" charset="0"/>
              </a:rPr>
              <a:t>&amp;</a:t>
            </a:r>
            <a:r>
              <a:rPr lang="en-US" sz="2800" dirty="0" err="1">
                <a:solidFill>
                  <a:srgbClr val="0000CC"/>
                </a:solidFill>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will give you its </a:t>
            </a:r>
            <a:r>
              <a:rPr lang="en-US" sz="2800" dirty="0">
                <a:solidFill>
                  <a:srgbClr val="0000CC"/>
                </a:solidFill>
                <a:latin typeface="Times New Roman" panose="02020603050405020304" pitchFamily="18" charset="0"/>
                <a:cs typeface="Times New Roman" panose="02020603050405020304" pitchFamily="18" charset="0"/>
              </a:rPr>
              <a:t>address</a:t>
            </a:r>
            <a:r>
              <a:rPr lang="en-US" sz="2800" dirty="0">
                <a:latin typeface="Times New Roman" panose="02020603050405020304" pitchFamily="18" charset="0"/>
                <a:cs typeface="Times New Roman" panose="02020603050405020304" pitchFamily="18" charset="0"/>
              </a:rPr>
              <a:t> in the memory. We have used the address numerous times while using the </a:t>
            </a:r>
            <a:r>
              <a:rPr lang="en-US" sz="2800" dirty="0" err="1">
                <a:latin typeface="Times New Roman" panose="02020603050405020304" pitchFamily="18" charset="0"/>
                <a:cs typeface="Times New Roman" panose="02020603050405020304" pitchFamily="18" charset="0"/>
              </a:rPr>
              <a:t>scanf</a:t>
            </a:r>
            <a:r>
              <a:rPr lang="en-US" sz="2800" dirty="0">
                <a:latin typeface="Times New Roman" panose="02020603050405020304" pitchFamily="18" charset="0"/>
                <a:cs typeface="Times New Roman" panose="02020603050405020304" pitchFamily="18" charset="0"/>
              </a:rPr>
              <a:t>() function.</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    					Output:                  		</a:t>
            </a:r>
          </a:p>
          <a:p>
            <a:r>
              <a:rPr lang="en-US" sz="2400" dirty="0">
                <a:latin typeface="Times New Roman" panose="02020603050405020304" pitchFamily="18" charset="0"/>
                <a:cs typeface="Times New Roman" panose="02020603050405020304" pitchFamily="18" charset="0"/>
              </a:rPr>
              <a:t>int main()						i: 3</a:t>
            </a:r>
          </a:p>
          <a:p>
            <a:r>
              <a:rPr lang="en-US" sz="2400" dirty="0">
                <a:latin typeface="Times New Roman" panose="02020603050405020304" pitchFamily="18" charset="0"/>
                <a:cs typeface="Times New Roman" panose="02020603050405020304" pitchFamily="18" charset="0"/>
              </a:rPr>
              <a:t>{							address of i: 2686778 </a:t>
            </a:r>
          </a:p>
          <a:p>
            <a:r>
              <a:rPr lang="en-US" sz="2400" b="1" dirty="0">
                <a:latin typeface="Times New Roman" panose="02020603050405020304" pitchFamily="18" charset="0"/>
                <a:cs typeface="Times New Roman" panose="02020603050405020304" pitchFamily="18" charset="0"/>
              </a:rPr>
              <a:t>  int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 3; </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You will probably get a different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%d\n", i); 				                      address when you run the code.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a:solidFill>
                  <a:srgbClr val="0000CC"/>
                </a:solidFill>
                <a:latin typeface="Times New Roman" panose="02020603050405020304" pitchFamily="18" charset="0"/>
                <a:cs typeface="Times New Roman" panose="02020603050405020304" pitchFamily="18" charset="0"/>
              </a:rPr>
              <a:t>// Notice the use of &amp; before var</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("address of i: %p   %x  %u   %d", &amp;</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&amp;</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&amp;</a:t>
            </a:r>
            <a:r>
              <a:rPr lang="en-US" sz="2400">
                <a:latin typeface="Times New Roman" panose="02020603050405020304" pitchFamily="18" charset="0"/>
                <a:cs typeface="Times New Roman" panose="02020603050405020304" pitchFamily="18" charset="0"/>
              </a:rPr>
              <a:t>i, </a:t>
            </a:r>
            <a:r>
              <a:rPr lang="en-US" sz="2400" dirty="0">
                <a:latin typeface="Times New Roman" panose="02020603050405020304" pitchFamily="18" charset="0"/>
                <a:cs typeface="Times New Roman" panose="02020603050405020304" pitchFamily="18" charset="0"/>
              </a:rPr>
              <a:t>&amp;</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B8CAA99B-8C84-10C7-CF15-08162C938C4E}"/>
              </a:ext>
            </a:extLst>
          </p:cNvPr>
          <p:cNvPicPr>
            <a:picLocks noChangeAspect="1"/>
          </p:cNvPicPr>
          <p:nvPr/>
        </p:nvPicPr>
        <p:blipFill>
          <a:blip r:embed="rId3"/>
          <a:stretch>
            <a:fillRect/>
          </a:stretch>
        </p:blipFill>
        <p:spPr>
          <a:xfrm>
            <a:off x="6434820" y="1848886"/>
            <a:ext cx="5624513" cy="1430243"/>
          </a:xfrm>
          <a:prstGeom prst="rect">
            <a:avLst/>
          </a:prstGeom>
        </p:spPr>
      </p:pic>
      <p:cxnSp>
        <p:nvCxnSpPr>
          <p:cNvPr id="10" name="Straight Arrow Connector 9">
            <a:extLst>
              <a:ext uri="{FF2B5EF4-FFF2-40B4-BE49-F238E27FC236}">
                <a16:creationId xmlns:a16="http://schemas.microsoft.com/office/drawing/2014/main" id="{F2BE92C1-34A5-99D3-6EBF-51BE817EBC12}"/>
              </a:ext>
            </a:extLst>
          </p:cNvPr>
          <p:cNvCxnSpPr>
            <a:cxnSpLocks/>
          </p:cNvCxnSpPr>
          <p:nvPr/>
        </p:nvCxnSpPr>
        <p:spPr>
          <a:xfrm>
            <a:off x="1685925" y="4029075"/>
            <a:ext cx="3471862" cy="715388"/>
          </a:xfrm>
          <a:prstGeom prst="straightConnector1">
            <a:avLst/>
          </a:prstGeom>
          <a:ln w="28575" cap="sq">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648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BF9592-E8AF-BC7E-4488-8037D1CA3E1C}"/>
              </a:ext>
            </a:extLst>
          </p:cNvPr>
          <p:cNvSpPr>
            <a:spLocks noGrp="1"/>
          </p:cNvSpPr>
          <p:nvPr>
            <p:ph type="dt" sz="half" idx="10"/>
          </p:nvPr>
        </p:nvSpPr>
        <p:spPr/>
        <p:txBody>
          <a:bodyPr/>
          <a:lstStyle/>
          <a:p>
            <a:fld id="{B926510C-55E4-4D3A-8C2C-F6F3DB139684}" type="datetime1">
              <a:rPr lang="en-US" smtClean="0"/>
              <a:t>4/1/2024</a:t>
            </a:fld>
            <a:endParaRPr lang="en-US"/>
          </a:p>
        </p:txBody>
      </p:sp>
      <p:pic>
        <p:nvPicPr>
          <p:cNvPr id="4" name="Picture 3">
            <a:extLst>
              <a:ext uri="{FF2B5EF4-FFF2-40B4-BE49-F238E27FC236}">
                <a16:creationId xmlns:a16="http://schemas.microsoft.com/office/drawing/2014/main" id="{36A25F48-5B8E-84FC-9D63-10E08BFF5628}"/>
              </a:ext>
            </a:extLst>
          </p:cNvPr>
          <p:cNvPicPr>
            <a:picLocks noChangeAspect="1"/>
          </p:cNvPicPr>
          <p:nvPr/>
        </p:nvPicPr>
        <p:blipFill>
          <a:blip r:embed="rId2"/>
          <a:stretch>
            <a:fillRect/>
          </a:stretch>
        </p:blipFill>
        <p:spPr>
          <a:xfrm>
            <a:off x="558800" y="127952"/>
            <a:ext cx="9550400" cy="5841774"/>
          </a:xfrm>
          <a:prstGeom prst="rect">
            <a:avLst/>
          </a:prstGeom>
        </p:spPr>
      </p:pic>
      <p:pic>
        <p:nvPicPr>
          <p:cNvPr id="5" name="Picture 4">
            <a:extLst>
              <a:ext uri="{FF2B5EF4-FFF2-40B4-BE49-F238E27FC236}">
                <a16:creationId xmlns:a16="http://schemas.microsoft.com/office/drawing/2014/main" id="{5AF47DA0-F903-AE4B-A756-227AC7BD63D9}"/>
              </a:ext>
            </a:extLst>
          </p:cNvPr>
          <p:cNvPicPr>
            <a:picLocks noChangeAspect="1"/>
          </p:cNvPicPr>
          <p:nvPr/>
        </p:nvPicPr>
        <p:blipFill>
          <a:blip r:embed="rId3"/>
          <a:stretch>
            <a:fillRect/>
          </a:stretch>
        </p:blipFill>
        <p:spPr>
          <a:xfrm>
            <a:off x="0" y="5969726"/>
            <a:ext cx="12192001" cy="888274"/>
          </a:xfrm>
          <a:prstGeom prst="rect">
            <a:avLst/>
          </a:prstGeom>
        </p:spPr>
      </p:pic>
    </p:spTree>
    <p:extLst>
      <p:ext uri="{BB962C8B-B14F-4D97-AF65-F5344CB8AC3E}">
        <p14:creationId xmlns:p14="http://schemas.microsoft.com/office/powerpoint/2010/main" val="209144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21978"/>
            <a:ext cx="12192001" cy="888274"/>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BA702189-4691-48F0-8276-FC2DEED9CB0E}"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0" y="555306"/>
            <a:ext cx="12083144"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pointer is a </a:t>
            </a:r>
            <a:r>
              <a:rPr lang="en-US" sz="2800" dirty="0">
                <a:solidFill>
                  <a:srgbClr val="FF0000"/>
                </a:solidFill>
                <a:latin typeface="Times New Roman" panose="02020603050405020304" pitchFamily="18" charset="0"/>
                <a:cs typeface="Times New Roman" panose="02020603050405020304" pitchFamily="18" charset="0"/>
              </a:rPr>
              <a:t>variable</a:t>
            </a:r>
            <a:r>
              <a:rPr lang="en-US" sz="2800" dirty="0">
                <a:latin typeface="Times New Roman" panose="02020603050405020304" pitchFamily="18" charset="0"/>
                <a:cs typeface="Times New Roman" panose="02020603050405020304" pitchFamily="18" charset="0"/>
              </a:rPr>
              <a:t> </a:t>
            </a:r>
            <a:r>
              <a:rPr lang="en-US" sz="2800" dirty="0">
                <a:solidFill>
                  <a:srgbClr val="0000CC"/>
                </a:solidFill>
                <a:latin typeface="Times New Roman" panose="02020603050405020304" pitchFamily="18" charset="0"/>
                <a:cs typeface="Times New Roman" panose="02020603050405020304" pitchFamily="18" charset="0"/>
              </a:rPr>
              <a:t>whose value is the address of another variable</a:t>
            </a:r>
            <a:r>
              <a:rPr lang="en-US" sz="2800" dirty="0">
                <a:latin typeface="Times New Roman" panose="02020603050405020304" pitchFamily="18" charset="0"/>
                <a:cs typeface="Times New Roman" panose="02020603050405020304" pitchFamily="18" charset="0"/>
              </a:rPr>
              <a:t>, i.e., direct address of the memory location.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Pointers (pointer variables) are special variables that are used to store addresses rather than values.</a:t>
            </a:r>
          </a:p>
          <a:p>
            <a:pPr marL="457200" indent="-457200">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Pointer Syntax</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*p1;</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 p2;</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p1, p2;</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Here p1 is pointer and p2 is normal variable</a:t>
            </a:r>
          </a:p>
        </p:txBody>
      </p:sp>
    </p:spTree>
    <p:extLst>
      <p:ext uri="{BB962C8B-B14F-4D97-AF65-F5344CB8AC3E}">
        <p14:creationId xmlns:p14="http://schemas.microsoft.com/office/powerpoint/2010/main" val="10988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19800"/>
            <a:ext cx="12192001" cy="890452"/>
          </a:xfrm>
          <a:prstGeom prst="rect">
            <a:avLst/>
          </a:prstGeom>
        </p:spPr>
      </p:pic>
      <p:sp>
        <p:nvSpPr>
          <p:cNvPr id="3" name="Date Placeholder 2"/>
          <p:cNvSpPr>
            <a:spLocks noGrp="1"/>
          </p:cNvSpPr>
          <p:nvPr>
            <p:ph type="dt" sz="half" idx="10"/>
          </p:nvPr>
        </p:nvSpPr>
        <p:spPr>
          <a:xfrm>
            <a:off x="10060577" y="6356349"/>
            <a:ext cx="873034" cy="365125"/>
          </a:xfrm>
        </p:spPr>
        <p:txBody>
          <a:bodyPr/>
          <a:lstStyle/>
          <a:p>
            <a:fld id="{EBC584F7-747F-48ED-A587-E49AD657B149}" type="datetime1">
              <a:rPr lang="en-US" smtClean="0"/>
              <a:t>4/1/2024</a:t>
            </a:fld>
            <a:endParaRPr lang="en-US" dirty="0"/>
          </a:p>
        </p:txBody>
      </p:sp>
      <p:sp>
        <p:nvSpPr>
          <p:cNvPr id="5" name="TextBox 4"/>
          <p:cNvSpPr txBox="1"/>
          <p:nvPr/>
        </p:nvSpPr>
        <p:spPr>
          <a:xfrm>
            <a:off x="-1" y="13061"/>
            <a:ext cx="1219200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Pointers</a:t>
            </a:r>
          </a:p>
        </p:txBody>
      </p:sp>
      <p:sp>
        <p:nvSpPr>
          <p:cNvPr id="8" name="TextBox 7"/>
          <p:cNvSpPr txBox="1"/>
          <p:nvPr/>
        </p:nvSpPr>
        <p:spPr>
          <a:xfrm>
            <a:off x="-1" y="467061"/>
            <a:ext cx="12083144" cy="5293757"/>
          </a:xfrm>
          <a:prstGeom prst="rect">
            <a:avLst/>
          </a:prstGeom>
          <a:noFill/>
        </p:spPr>
        <p:txBody>
          <a:bodyPr wrap="square" rtlCol="0">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general form of a pointer variable declaration is −</a:t>
            </a:r>
          </a:p>
          <a:p>
            <a:r>
              <a:rPr lang="en-US" sz="2600" dirty="0">
                <a:solidFill>
                  <a:srgbClr val="FF0000"/>
                </a:solidFill>
                <a:latin typeface="Times New Roman" panose="02020603050405020304" pitchFamily="18" charset="0"/>
                <a:cs typeface="Times New Roman" panose="02020603050405020304" pitchFamily="18" charset="0"/>
              </a:rPr>
              <a:t>               type *var-name;</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Here, type is the pointer's base type; it must be a valid C data type and </a:t>
            </a:r>
            <a:r>
              <a:rPr lang="en-US" sz="2600" dirty="0" err="1">
                <a:latin typeface="Times New Roman" panose="02020603050405020304" pitchFamily="18" charset="0"/>
                <a:cs typeface="Times New Roman" panose="02020603050405020304" pitchFamily="18" charset="0"/>
              </a:rPr>
              <a:t>var</a:t>
            </a:r>
            <a:r>
              <a:rPr lang="en-US" sz="2600" dirty="0">
                <a:latin typeface="Times New Roman" panose="02020603050405020304" pitchFamily="18" charset="0"/>
                <a:cs typeface="Times New Roman" panose="02020603050405020304" pitchFamily="18" charset="0"/>
              </a:rPr>
              <a:t>-name is the name of the pointer variable. Take a look at some of the valid pointer declarations −</a:t>
            </a:r>
          </a:p>
          <a:p>
            <a:pPr marL="457200" indent="-457200">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lvl="1"/>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ip</a:t>
            </a:r>
            <a:r>
              <a:rPr lang="en-US" sz="2600" dirty="0">
                <a:latin typeface="Times New Roman" panose="02020603050405020304" pitchFamily="18" charset="0"/>
                <a:cs typeface="Times New Roman" panose="02020603050405020304" pitchFamily="18" charset="0"/>
              </a:rPr>
              <a:t>;    /* pointer to an integer */</a:t>
            </a:r>
          </a:p>
          <a:p>
            <a:pPr lvl="1"/>
            <a:r>
              <a:rPr lang="en-US" sz="2600" dirty="0">
                <a:latin typeface="Times New Roman" panose="02020603050405020304" pitchFamily="18" charset="0"/>
                <a:cs typeface="Times New Roman" panose="02020603050405020304" pitchFamily="18" charset="0"/>
              </a:rPr>
              <a:t>double *</a:t>
            </a:r>
            <a:r>
              <a:rPr lang="en-US" sz="2600" dirty="0" err="1">
                <a:latin typeface="Times New Roman" panose="02020603050405020304" pitchFamily="18" charset="0"/>
                <a:cs typeface="Times New Roman" panose="02020603050405020304" pitchFamily="18" charset="0"/>
              </a:rPr>
              <a:t>dp</a:t>
            </a:r>
            <a:r>
              <a:rPr lang="en-US" sz="2600" dirty="0">
                <a:latin typeface="Times New Roman" panose="02020603050405020304" pitchFamily="18" charset="0"/>
                <a:cs typeface="Times New Roman" panose="02020603050405020304" pitchFamily="18" charset="0"/>
              </a:rPr>
              <a:t>;    /* pointer to a double */</a:t>
            </a:r>
          </a:p>
          <a:p>
            <a:pPr lvl="1"/>
            <a:r>
              <a:rPr lang="en-US" sz="2600" dirty="0">
                <a:latin typeface="Times New Roman" panose="02020603050405020304" pitchFamily="18" charset="0"/>
                <a:cs typeface="Times New Roman" panose="02020603050405020304" pitchFamily="18" charset="0"/>
              </a:rPr>
              <a:t>float  *</a:t>
            </a:r>
            <a:r>
              <a:rPr lang="en-US" sz="2600" dirty="0" err="1">
                <a:latin typeface="Times New Roman" panose="02020603050405020304" pitchFamily="18" charset="0"/>
                <a:cs typeface="Times New Roman" panose="02020603050405020304" pitchFamily="18" charset="0"/>
              </a:rPr>
              <a:t>fp</a:t>
            </a:r>
            <a:r>
              <a:rPr lang="en-US" sz="2600" dirty="0">
                <a:latin typeface="Times New Roman" panose="02020603050405020304" pitchFamily="18" charset="0"/>
                <a:cs typeface="Times New Roman" panose="02020603050405020304" pitchFamily="18" charset="0"/>
              </a:rPr>
              <a:t>;    /* pointer to a float */</a:t>
            </a:r>
          </a:p>
          <a:p>
            <a:pPr lvl="1"/>
            <a:r>
              <a:rPr lang="en-US" sz="2600" dirty="0">
                <a:latin typeface="Times New Roman" panose="02020603050405020304" pitchFamily="18" charset="0"/>
                <a:cs typeface="Times New Roman" panose="02020603050405020304" pitchFamily="18" charset="0"/>
              </a:rPr>
              <a:t>char   *</a:t>
            </a:r>
            <a:r>
              <a:rPr lang="en-US" sz="2600" dirty="0" err="1">
                <a:latin typeface="Times New Roman" panose="02020603050405020304" pitchFamily="18" charset="0"/>
                <a:cs typeface="Times New Roman" panose="02020603050405020304" pitchFamily="18" charset="0"/>
              </a:rPr>
              <a:t>ch</a:t>
            </a:r>
            <a:r>
              <a:rPr lang="en-US" sz="2600" dirty="0">
                <a:latin typeface="Times New Roman" panose="02020603050405020304" pitchFamily="18" charset="0"/>
                <a:cs typeface="Times New Roman" panose="02020603050405020304" pitchFamily="18" charset="0"/>
              </a:rPr>
              <a:t>     /* pointer to a character */</a:t>
            </a:r>
          </a:p>
          <a:p>
            <a:pPr marL="457200" indent="-457200">
              <a:buFont typeface="Arial" panose="020B0604020202020204" pitchFamily="34" charset="0"/>
              <a:buChar char="•"/>
            </a:pPr>
            <a:r>
              <a:rPr lang="en-US" sz="2600" dirty="0">
                <a:solidFill>
                  <a:srgbClr val="FF0000"/>
                </a:solidFill>
                <a:latin typeface="Times New Roman" panose="02020603050405020304" pitchFamily="18" charset="0"/>
                <a:cs typeface="Times New Roman" panose="02020603050405020304" pitchFamily="18" charset="0"/>
              </a:rPr>
              <a:t>The actual data type of the value of all pointers</a:t>
            </a:r>
            <a:r>
              <a:rPr lang="en-US" sz="2600" dirty="0">
                <a:latin typeface="Times New Roman" panose="02020603050405020304" pitchFamily="18" charset="0"/>
                <a:cs typeface="Times New Roman" panose="02020603050405020304" pitchFamily="18" charset="0"/>
              </a:rPr>
              <a:t>, whether integer, float, character, or otherwise, is the same, </a:t>
            </a:r>
            <a:r>
              <a:rPr lang="en-US" sz="2600" dirty="0">
                <a:solidFill>
                  <a:srgbClr val="FF0000"/>
                </a:solidFill>
                <a:latin typeface="Times New Roman" panose="02020603050405020304" pitchFamily="18" charset="0"/>
                <a:cs typeface="Times New Roman" panose="02020603050405020304" pitchFamily="18" charset="0"/>
              </a:rPr>
              <a:t>a long hexadecimal number that represents a memory address. </a:t>
            </a:r>
            <a:r>
              <a:rPr lang="en-US" sz="2600" dirty="0">
                <a:solidFill>
                  <a:srgbClr val="0000CC"/>
                </a:solidFill>
                <a:latin typeface="Times New Roman" panose="02020603050405020304" pitchFamily="18" charset="0"/>
                <a:cs typeface="Times New Roman" panose="02020603050405020304" pitchFamily="18" charset="0"/>
              </a:rPr>
              <a:t>The only difference between pointers of different data types is the data type of the variable or constant that the pointer points to.</a:t>
            </a:r>
          </a:p>
        </p:txBody>
      </p:sp>
    </p:spTree>
    <p:extLst>
      <p:ext uri="{BB962C8B-B14F-4D97-AF65-F5344CB8AC3E}">
        <p14:creationId xmlns:p14="http://schemas.microsoft.com/office/powerpoint/2010/main" val="60259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18335</TotalTime>
  <Words>5216</Words>
  <Application>Microsoft Office PowerPoint</Application>
  <PresentationFormat>Widescreen</PresentationFormat>
  <Paragraphs>713</Paragraphs>
  <Slides>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Cambria Math</vt:lpstr>
      <vt:lpstr>Times New Roman</vt:lpstr>
      <vt:lpstr>Office Theme</vt:lpstr>
      <vt:lpstr>Programming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EXTC</dc:creator>
  <cp:lastModifiedBy>DELL</cp:lastModifiedBy>
  <cp:revision>343</cp:revision>
  <dcterms:created xsi:type="dcterms:W3CDTF">2020-09-07T06:43:20Z</dcterms:created>
  <dcterms:modified xsi:type="dcterms:W3CDTF">2024-04-03T05:35:46Z</dcterms:modified>
</cp:coreProperties>
</file>