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30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10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juBeiMJj6E1KYGf0tHJD8ZE7iq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50702A-907B-4484-939A-F911DA638F96}">
  <a:tblStyle styleId="{1050702A-907B-4484-939A-F911DA638F9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6479" autoAdjust="0"/>
  </p:normalViewPr>
  <p:slideViewPr>
    <p:cSldViewPr snapToGrid="0">
      <p:cViewPr varScale="1">
        <p:scale>
          <a:sx n="58" d="100"/>
          <a:sy n="58" d="100"/>
        </p:scale>
        <p:origin x="10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0043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11/5/2022</a:t>
            </a:r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Programming in C_Dr. Rupali Patil</a:t>
            </a:r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11/5/2022</a:t>
            </a:r>
            <a:endParaRPr/>
          </a:p>
        </p:txBody>
      </p:sp>
      <p:sp>
        <p:nvSpPr>
          <p:cNvPr id="76" name="Google Shape;76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Programming in C_Dr. Rupali Patil</a:t>
            </a:r>
            <a:endParaRPr/>
          </a:p>
        </p:txBody>
      </p:sp>
      <p:sp>
        <p:nvSpPr>
          <p:cNvPr id="77" name="Google Shape;77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11/5/2022</a:t>
            </a:r>
            <a:endParaRPr/>
          </a:p>
        </p:txBody>
      </p:sp>
      <p:sp>
        <p:nvSpPr>
          <p:cNvPr id="82" name="Google Shape;8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Programming in C_Dr. Rupali Patil</a:t>
            </a:r>
            <a:endParaRPr/>
          </a:p>
        </p:txBody>
      </p:sp>
      <p:sp>
        <p:nvSpPr>
          <p:cNvPr id="83" name="Google Shape;83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11/5/2022</a:t>
            </a:r>
            <a:endParaRPr/>
          </a:p>
        </p:txBody>
      </p:sp>
      <p:sp>
        <p:nvSpPr>
          <p:cNvPr id="23" name="Google Shape;2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Programming in C_Dr. Rupali Patil</a:t>
            </a:r>
            <a:endParaRPr/>
          </a:p>
        </p:txBody>
      </p:sp>
      <p:sp>
        <p:nvSpPr>
          <p:cNvPr id="24" name="Google Shape;2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11/5/2022</a:t>
            </a:r>
            <a:endParaRPr/>
          </a:p>
        </p:txBody>
      </p:sp>
      <p:sp>
        <p:nvSpPr>
          <p:cNvPr id="29" name="Google Shape;29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Programming in C_Dr. Rupali Patil</a:t>
            </a:r>
            <a:endParaRPr/>
          </a:p>
        </p:txBody>
      </p:sp>
      <p:sp>
        <p:nvSpPr>
          <p:cNvPr id="30" name="Google Shape;30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11/5/2022</a:t>
            </a:r>
            <a:endParaRPr/>
          </a:p>
        </p:txBody>
      </p:sp>
      <p:sp>
        <p:nvSpPr>
          <p:cNvPr id="35" name="Google Shape;35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Programming in C_Dr. Rupali Patil</a:t>
            </a:r>
            <a:endParaRPr/>
          </a:p>
        </p:txBody>
      </p:sp>
      <p:sp>
        <p:nvSpPr>
          <p:cNvPr id="36" name="Google Shape;36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11/5/2022</a:t>
            </a:r>
            <a:endParaRPr/>
          </a:p>
        </p:txBody>
      </p:sp>
      <p:sp>
        <p:nvSpPr>
          <p:cNvPr id="42" name="Google Shape;42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Programming in C_Dr. Rupali Patil</a:t>
            </a:r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11/5/2022</a:t>
            </a:r>
            <a:endParaRPr/>
          </a:p>
        </p:txBody>
      </p:sp>
      <p:sp>
        <p:nvSpPr>
          <p:cNvPr id="51" name="Google Shape;51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Programming in C_Dr. Rupali Patil</a:t>
            </a:r>
            <a:endParaRPr/>
          </a:p>
        </p:txBody>
      </p:sp>
      <p:sp>
        <p:nvSpPr>
          <p:cNvPr id="52" name="Google Shape;52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11/5/2022</a:t>
            </a:r>
            <a:endParaRPr/>
          </a:p>
        </p:txBody>
      </p:sp>
      <p:sp>
        <p:nvSpPr>
          <p:cNvPr id="56" name="Google Shape;56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Programming in C_Dr. Rupali Patil</a:t>
            </a:r>
            <a:endParaRPr/>
          </a:p>
        </p:txBody>
      </p:sp>
      <p:sp>
        <p:nvSpPr>
          <p:cNvPr id="57" name="Google Shape;57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11/5/2022</a:t>
            </a:r>
            <a:endParaRPr/>
          </a:p>
        </p:txBody>
      </p:sp>
      <p:sp>
        <p:nvSpPr>
          <p:cNvPr id="63" name="Google Shape;63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Programming in C_Dr. Rupali Patil</a:t>
            </a:r>
            <a:endParaRPr/>
          </a:p>
        </p:txBody>
      </p:sp>
      <p:sp>
        <p:nvSpPr>
          <p:cNvPr id="64" name="Google Shape;64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11/5/2022</a:t>
            </a:r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Programming in C_Dr. Rupali Patil</a:t>
            </a:r>
            <a:endParaRPr/>
          </a:p>
        </p:txBody>
      </p:sp>
      <p:sp>
        <p:nvSpPr>
          <p:cNvPr id="71" name="Google Shape;71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11/5/2022</a:t>
            </a:r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Programming in C_Dr. Rupali Patil</a:t>
            </a:r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915886" y="182879"/>
            <a:ext cx="7175863" cy="46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915875" y="2183812"/>
            <a:ext cx="8712900" cy="19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Module 2: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dt" idx="10"/>
          </p:nvPr>
        </p:nvSpPr>
        <p:spPr>
          <a:xfrm>
            <a:off x="9750334" y="6324963"/>
            <a:ext cx="1065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0" y="466554"/>
            <a:ext cx="1208314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if…else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2142" y="989774"/>
            <a:ext cx="1990725" cy="5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5999" y="94130"/>
            <a:ext cx="5919311" cy="5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0" y="466554"/>
            <a:ext cx="1208314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if…else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4">
            <a:alphaModFix/>
          </a:blip>
          <a:srcRect b="95986"/>
          <a:stretch/>
        </p:blipFill>
        <p:spPr>
          <a:xfrm>
            <a:off x="54427" y="2987765"/>
            <a:ext cx="13757422" cy="48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190" name="Google Shape;190;p11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0" y="466554"/>
            <a:ext cx="1208314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if…else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4">
            <a:alphaModFix/>
          </a:blip>
          <a:srcRect b="95986"/>
          <a:stretch/>
        </p:blipFill>
        <p:spPr>
          <a:xfrm>
            <a:off x="54427" y="2987765"/>
            <a:ext cx="13757422" cy="48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 txBox="1"/>
          <p:nvPr/>
        </p:nvSpPr>
        <p:spPr>
          <a:xfrm>
            <a:off x="1062318" y="3724835"/>
            <a:ext cx="459292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age &lt;18….Minor and not eligible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age &gt;=18 and age &lt;=60 eligible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You are too old to work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0" y="466554"/>
            <a:ext cx="1208314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if…else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9699" y="133464"/>
            <a:ext cx="6943445" cy="60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0" y="466554"/>
            <a:ext cx="1208314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if…else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4">
            <a:alphaModFix/>
          </a:blip>
          <a:srcRect b="90527"/>
          <a:stretch/>
        </p:blipFill>
        <p:spPr>
          <a:xfrm>
            <a:off x="54427" y="2722112"/>
            <a:ext cx="11967422" cy="895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221" name="Google Shape;221;p14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0" y="466554"/>
            <a:ext cx="1208314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if…else statement</a:t>
            </a:r>
            <a:endParaRPr sz="2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9297" y="822553"/>
            <a:ext cx="8302703" cy="5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D51D26-D7B6-BC9D-391E-FB67D6CF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11" y="2036214"/>
            <a:ext cx="2228850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AC75A-DEA1-4C5F-3817-07A6DBBB1B5C}"/>
              </a:ext>
            </a:extLst>
          </p:cNvPr>
          <p:cNvSpPr txBox="1"/>
          <p:nvPr/>
        </p:nvSpPr>
        <p:spPr>
          <a:xfrm>
            <a:off x="167888" y="4048025"/>
            <a:ext cx="38316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solidFill>
                  <a:srgbClr val="202124"/>
                </a:solidFill>
                <a:effectLst/>
                <a:latin typeface="Google Sans"/>
              </a:rPr>
              <a:t>conio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. h is a header file in which there are many built-in functions embedded in it they generally perform input/output on the console i.e., it is used 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</a:rPr>
              <a:t>to take input from the keyboard given by the user and display output on the screen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231" name="Google Shape;231;p15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0" y="466554"/>
            <a:ext cx="120831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else…if ladder</a:t>
            </a:r>
            <a:endParaRPr/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243" y="2340668"/>
            <a:ext cx="2965357" cy="3484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7605" y="847518"/>
            <a:ext cx="7865540" cy="4977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6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242" name="Google Shape;242;p16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243" name="Google Shape;243;p16"/>
          <p:cNvSpPr txBox="1"/>
          <p:nvPr/>
        </p:nvSpPr>
        <p:spPr>
          <a:xfrm>
            <a:off x="0" y="466554"/>
            <a:ext cx="120831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else…if ladder</a:t>
            </a:r>
            <a:endParaRPr/>
          </a:p>
        </p:txBody>
      </p:sp>
      <p:pic>
        <p:nvPicPr>
          <p:cNvPr id="244" name="Google Shape;244;p16"/>
          <p:cNvPicPr preferRelativeResize="0"/>
          <p:nvPr/>
        </p:nvPicPr>
        <p:blipFill rotWithShape="1">
          <a:blip r:embed="rId4">
            <a:alphaModFix/>
          </a:blip>
          <a:srcRect b="96049"/>
          <a:stretch/>
        </p:blipFill>
        <p:spPr>
          <a:xfrm>
            <a:off x="308857" y="3056434"/>
            <a:ext cx="11001795" cy="39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7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252" name="Google Shape;252;p17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253" name="Google Shape;253;p17"/>
          <p:cNvSpPr txBox="1"/>
          <p:nvPr/>
        </p:nvSpPr>
        <p:spPr>
          <a:xfrm>
            <a:off x="0" y="466554"/>
            <a:ext cx="120831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else…if ladder</a:t>
            </a:r>
            <a:endParaRPr/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4">
            <a:alphaModFix/>
          </a:blip>
          <a:srcRect b="96049"/>
          <a:stretch/>
        </p:blipFill>
        <p:spPr>
          <a:xfrm>
            <a:off x="308857" y="3056434"/>
            <a:ext cx="11001795" cy="39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 txBox="1"/>
          <p:nvPr/>
        </p:nvSpPr>
        <p:spPr>
          <a:xfrm>
            <a:off x="1062318" y="3724835"/>
            <a:ext cx="732864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marks &gt;90….A grade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marks &gt;=70 and marks &lt;=90…B grade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marks &gt;=50 and marks &lt;70…C grade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You are Fail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8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263" name="Google Shape;263;p18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264" name="Google Shape;264;p18"/>
          <p:cNvSpPr txBox="1"/>
          <p:nvPr/>
        </p:nvSpPr>
        <p:spPr>
          <a:xfrm>
            <a:off x="0" y="466554"/>
            <a:ext cx="120831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else…if ladder</a:t>
            </a:r>
            <a:endParaRPr/>
          </a:p>
        </p:txBody>
      </p:sp>
      <p:pic>
        <p:nvPicPr>
          <p:cNvPr id="265" name="Google Shape;26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2306" y="41196"/>
            <a:ext cx="6642847" cy="6103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-1" y="20900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54427" y="908596"/>
            <a:ext cx="1208314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0451D-4FC4-8A7D-A1E5-77D2FA9FFBF1}"/>
              </a:ext>
            </a:extLst>
          </p:cNvPr>
          <p:cNvSpPr txBox="1"/>
          <p:nvPr/>
        </p:nvSpPr>
        <p:spPr>
          <a:xfrm>
            <a:off x="1332701" y="3167952"/>
            <a:ext cx="38806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‘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conio.h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header file is a C library that provides functions for handling console input and output operations. It is a non-standard C header file i.e., it is not part of the official C language specification. It is not supported by modern compilers such as GCC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ome of the popular functions of conio.h in C">
            <a:extLst>
              <a:ext uri="{FF2B5EF4-FFF2-40B4-BE49-F238E27FC236}">
                <a16:creationId xmlns:a16="http://schemas.microsoft.com/office/drawing/2014/main" id="{32A813F7-A005-9788-32AA-E71BEBB72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96" y="470616"/>
            <a:ext cx="4792338" cy="405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FCDF8-44CA-7439-B6C1-4B15D7B6E2A4}"/>
              </a:ext>
            </a:extLst>
          </p:cNvPr>
          <p:cNvSpPr txBox="1"/>
          <p:nvPr/>
        </p:nvSpPr>
        <p:spPr>
          <a:xfrm>
            <a:off x="6978609" y="5121463"/>
            <a:ext cx="266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https://www.codingninjas.com/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9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273" name="Google Shape;273;p19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274" name="Google Shape;274;p19"/>
          <p:cNvSpPr txBox="1"/>
          <p:nvPr/>
        </p:nvSpPr>
        <p:spPr>
          <a:xfrm>
            <a:off x="0" y="507450"/>
            <a:ext cx="120831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Same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5664819" y="0"/>
            <a:ext cx="5434361" cy="597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stdio.h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 ()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{​​​​​​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int marks;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("Enter the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amarks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");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("%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d",&amp;marks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if (marks&gt;90)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{​​​​​​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   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("The grade is : A");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}​​​​​​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if (marks&gt;=70 &amp;&amp; marks&lt;=90)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{​​​​​​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("The grade is : B");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}​​​​​​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if (marks&gt;=50 &amp;&amp; marks&lt;70)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{​​​​​​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("The grade is : C");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}​​​​​​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else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  {​​​​​​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("The person is eligible for re-exam ");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}​​​​​​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}​​​​​​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0" y="466554"/>
            <a:ext cx="120831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else…if ladder</a:t>
            </a:r>
            <a:endParaRPr/>
          </a:p>
        </p:txBody>
      </p:sp>
      <p:pic>
        <p:nvPicPr>
          <p:cNvPr id="285" name="Google Shape;28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2647" y="98050"/>
            <a:ext cx="7040497" cy="592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1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293" name="Google Shape;293;p21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294" name="Google Shape;294;p21"/>
          <p:cNvSpPr txBox="1"/>
          <p:nvPr/>
        </p:nvSpPr>
        <p:spPr>
          <a:xfrm>
            <a:off x="0" y="466554"/>
            <a:ext cx="1208314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Switch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5" name="Google Shape;29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7675" y="86178"/>
            <a:ext cx="5947496" cy="59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2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0" y="466554"/>
            <a:ext cx="1208314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Switch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1629" y="160054"/>
            <a:ext cx="5463541" cy="586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3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0" y="-6954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statement: Menu driven program for simple calculator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339633" y="394692"/>
            <a:ext cx="11094720" cy="618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stdio.h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char operator;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first, second;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("Enter an operator (+, -, *,): 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("%c", &amp;operator);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("Enter two operands: 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("%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%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&amp;first, &amp;second);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switch (operator)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case '+':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("%.1lf + %.1lf = %.1lf", first, second, first + second);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break;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case '-':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("%.1lf - %.1lf = %.1lf", first, second, first - second);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break;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("Error! operator is not correct");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4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0" y="-6954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3" name="Google Shape;323;p24"/>
          <p:cNvPicPr preferRelativeResize="0"/>
          <p:nvPr/>
        </p:nvPicPr>
        <p:blipFill rotWithShape="1">
          <a:blip r:embed="rId4">
            <a:alphaModFix/>
          </a:blip>
          <a:srcRect b="88120"/>
          <a:stretch/>
        </p:blipFill>
        <p:spPr>
          <a:xfrm>
            <a:off x="107576" y="543738"/>
            <a:ext cx="11698942" cy="63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5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331" name="Google Shape;331;p25"/>
          <p:cNvSpPr txBox="1"/>
          <p:nvPr/>
        </p:nvSpPr>
        <p:spPr>
          <a:xfrm>
            <a:off x="0" y="-6954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5773"/>
            <a:ext cx="11698942" cy="538395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5"/>
          <p:cNvSpPr/>
          <p:nvPr/>
        </p:nvSpPr>
        <p:spPr>
          <a:xfrm>
            <a:off x="1264024" y="3886200"/>
            <a:ext cx="981635" cy="211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1237130" y="4781842"/>
            <a:ext cx="981635" cy="211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1147483" y="5692117"/>
            <a:ext cx="981635" cy="211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7373471" y="1981200"/>
            <a:ext cx="981635" cy="211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7337613" y="2844906"/>
            <a:ext cx="981635" cy="211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6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346" name="Google Shape;346;p26"/>
          <p:cNvSpPr txBox="1"/>
          <p:nvPr/>
        </p:nvSpPr>
        <p:spPr>
          <a:xfrm>
            <a:off x="0" y="466554"/>
            <a:ext cx="1208314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While loop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7" name="Google Shape;34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280" y="3156234"/>
            <a:ext cx="2416861" cy="286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4292" y="695503"/>
            <a:ext cx="5438215" cy="437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7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356" name="Google Shape;356;p27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357" name="Google Shape;357;p27"/>
          <p:cNvSpPr txBox="1"/>
          <p:nvPr/>
        </p:nvSpPr>
        <p:spPr>
          <a:xfrm>
            <a:off x="0" y="466554"/>
            <a:ext cx="1208314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While loop</a:t>
            </a:r>
            <a:endParaRPr sz="2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8" name="Google Shape;358;p27"/>
          <p:cNvGrpSpPr/>
          <p:nvPr/>
        </p:nvGrpSpPr>
        <p:grpSpPr>
          <a:xfrm>
            <a:off x="5669377" y="177172"/>
            <a:ext cx="6207219" cy="5934075"/>
            <a:chOff x="5639640" y="102689"/>
            <a:chExt cx="3171825" cy="5934075"/>
          </a:xfrm>
        </p:grpSpPr>
        <p:pic>
          <p:nvPicPr>
            <p:cNvPr id="359" name="Google Shape;359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39640" y="102689"/>
              <a:ext cx="3171825" cy="405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39640" y="4160339"/>
              <a:ext cx="1190625" cy="187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1" name="Google Shape;361;p27"/>
          <p:cNvSpPr txBox="1"/>
          <p:nvPr/>
        </p:nvSpPr>
        <p:spPr>
          <a:xfrm>
            <a:off x="1227909" y="4062549"/>
            <a:ext cx="23251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Output= 1 2 3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8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369" name="Google Shape;369;p28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370" name="Google Shape;370;p28"/>
          <p:cNvSpPr txBox="1"/>
          <p:nvPr/>
        </p:nvSpPr>
        <p:spPr>
          <a:xfrm>
            <a:off x="0" y="466554"/>
            <a:ext cx="1208314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While loop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28"/>
          <p:cNvPicPr preferRelativeResize="0"/>
          <p:nvPr/>
        </p:nvPicPr>
        <p:blipFill rotWithShape="1">
          <a:blip r:embed="rId4">
            <a:alphaModFix/>
          </a:blip>
          <a:srcRect b="93352"/>
          <a:stretch/>
        </p:blipFill>
        <p:spPr>
          <a:xfrm>
            <a:off x="399768" y="3568618"/>
            <a:ext cx="10746553" cy="6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925A9-A4B9-113C-8882-C6633BA38F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11/5/2022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D7360-F868-F41C-1232-B7D8358E7F98}"/>
              </a:ext>
            </a:extLst>
          </p:cNvPr>
          <p:cNvSpPr txBox="1"/>
          <p:nvPr/>
        </p:nvSpPr>
        <p:spPr>
          <a:xfrm>
            <a:off x="1043848" y="685748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clrscr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b="1" i="0" dirty="0">
              <a:solidFill>
                <a:srgbClr val="61616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this function to clear the output screen.</a:t>
            </a:r>
            <a:endParaRPr lang="en-US" sz="2400" b="0" i="0" dirty="0">
              <a:solidFill>
                <a:srgbClr val="7F7F7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E338B-D8BB-B239-447D-3D3092B41A3C}"/>
              </a:ext>
            </a:extLst>
          </p:cNvPr>
          <p:cNvSpPr txBox="1"/>
          <p:nvPr/>
        </p:nvSpPr>
        <p:spPr>
          <a:xfrm>
            <a:off x="1098932" y="2035406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b="1" i="0" dirty="0">
              <a:solidFill>
                <a:srgbClr val="61616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can get a single-character user input from the console.</a:t>
            </a:r>
            <a:endParaRPr lang="en-US" sz="2400" b="0" i="0" dirty="0">
              <a:solidFill>
                <a:srgbClr val="7F7F7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98285-A2C9-0F95-CD26-A8E7B5671457}"/>
              </a:ext>
            </a:extLst>
          </p:cNvPr>
          <p:cNvSpPr txBox="1"/>
          <p:nvPr/>
        </p:nvSpPr>
        <p:spPr>
          <a:xfrm>
            <a:off x="1098932" y="3318241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putch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b="1" i="0" dirty="0">
              <a:solidFill>
                <a:srgbClr val="61616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prints a single character on the output screen.</a:t>
            </a:r>
            <a:endParaRPr lang="en-US" sz="2400" b="0" i="0" dirty="0">
              <a:solidFill>
                <a:srgbClr val="7F7F7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726CE-22F9-B0E6-4FAA-A9AD623C58E9}"/>
              </a:ext>
            </a:extLst>
          </p:cNvPr>
          <p:cNvSpPr txBox="1"/>
          <p:nvPr/>
        </p:nvSpPr>
        <p:spPr>
          <a:xfrm>
            <a:off x="1043848" y="4629559"/>
            <a:ext cx="60978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getche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b="1" i="0" dirty="0">
              <a:solidFill>
                <a:srgbClr val="61616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this function to get alphanumeric values. It displays the character that is provided as input and reflects the character on the screen.</a:t>
            </a:r>
            <a:endParaRPr lang="en-US" sz="2400" b="0" i="0" dirty="0">
              <a:solidFill>
                <a:srgbClr val="7F7F7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9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9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379" name="Google Shape;379;p29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380" name="Google Shape;380;p29"/>
          <p:cNvSpPr txBox="1"/>
          <p:nvPr/>
        </p:nvSpPr>
        <p:spPr>
          <a:xfrm>
            <a:off x="0" y="466554"/>
            <a:ext cx="1208314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While loop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5181" y="204944"/>
            <a:ext cx="5987584" cy="58170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29"/>
          <p:cNvGraphicFramePr/>
          <p:nvPr/>
        </p:nvGraphicFramePr>
        <p:xfrm>
          <a:off x="292385" y="3405820"/>
          <a:ext cx="4253575" cy="2063305"/>
        </p:xfrm>
        <a:graphic>
          <a:graphicData uri="http://schemas.openxmlformats.org/drawingml/2006/table">
            <a:tbl>
              <a:tblPr firstRow="1" bandRow="1">
                <a:noFill/>
                <a:tableStyleId>{1050702A-907B-4484-939A-F911DA638F96}</a:tableStyleId>
              </a:tblPr>
              <a:tblGrid>
                <a:gridCol w="91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s= 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a  =  123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s=s+(a%10)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a=a/10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3+2=5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5+1=6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stop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0"/>
          <p:cNvSpPr txBox="1">
            <a:spLocks noGrp="1"/>
          </p:cNvSpPr>
          <p:nvPr>
            <p:ph type="ctrTitle"/>
          </p:nvPr>
        </p:nvSpPr>
        <p:spPr>
          <a:xfrm>
            <a:off x="1915885" y="182879"/>
            <a:ext cx="8756467" cy="46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Print the Fibonacci series up to given “range”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30"/>
          <p:cNvSpPr txBox="1">
            <a:spLocks noGrp="1"/>
          </p:cNvSpPr>
          <p:nvPr>
            <p:ph type="dt" idx="10"/>
          </p:nvPr>
        </p:nvSpPr>
        <p:spPr>
          <a:xfrm>
            <a:off x="9750334" y="6324963"/>
            <a:ext cx="1065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390" name="Google Shape;390;p30"/>
          <p:cNvSpPr txBox="1"/>
          <p:nvPr/>
        </p:nvSpPr>
        <p:spPr>
          <a:xfrm>
            <a:off x="230776" y="741821"/>
            <a:ext cx="11961223" cy="624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int a=0, b=1, range, c, sum=0;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printf("Enter the range of Fibonacci series: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scanf("%d",&amp;range);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printf("The fibonacci series is: \t");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while( a &lt;= range 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printf("%d\t",a);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 = a + b;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a = b;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b = c;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1" name="Google Shape;391;p30"/>
          <p:cNvGraphicFramePr/>
          <p:nvPr/>
        </p:nvGraphicFramePr>
        <p:xfrm>
          <a:off x="6614160" y="985654"/>
          <a:ext cx="4058175" cy="3291930"/>
        </p:xfrm>
        <a:graphic>
          <a:graphicData uri="http://schemas.openxmlformats.org/drawingml/2006/table">
            <a:tbl>
              <a:tblPr firstRow="1" bandRow="1">
                <a:noFill/>
                <a:tableStyleId>{1050702A-907B-4484-939A-F911DA638F96}</a:tableStyleId>
              </a:tblPr>
              <a:tblGrid>
                <a:gridCol w="135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= 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b  = 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c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92" name="Google Shape;392;p30"/>
          <p:cNvSpPr txBox="1"/>
          <p:nvPr/>
        </p:nvSpPr>
        <p:spPr>
          <a:xfrm>
            <a:off x="6000206" y="4261836"/>
            <a:ext cx="370486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for range = 9?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6233157" y="5123610"/>
            <a:ext cx="37026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0  1   1   2   3   5   8    </a:t>
            </a:r>
            <a:endParaRPr sz="2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1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401" name="Google Shape;401;p31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0" y="466554"/>
            <a:ext cx="1208314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Do- while loop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3" name="Google Shape;40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133" y="3513543"/>
            <a:ext cx="2925776" cy="261831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1"/>
          <p:cNvSpPr/>
          <p:nvPr/>
        </p:nvSpPr>
        <p:spPr>
          <a:xfrm>
            <a:off x="3065929" y="5284694"/>
            <a:ext cx="188259" cy="37651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9306" y="827320"/>
            <a:ext cx="6734109" cy="41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2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413" name="Google Shape;413;p32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14" name="Google Shape;414;p32"/>
          <p:cNvSpPr txBox="1"/>
          <p:nvPr/>
        </p:nvSpPr>
        <p:spPr>
          <a:xfrm>
            <a:off x="0" y="466554"/>
            <a:ext cx="1208314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Do- while loop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5" name="Google Shape;415;p32"/>
          <p:cNvPicPr preferRelativeResize="0"/>
          <p:nvPr/>
        </p:nvPicPr>
        <p:blipFill rotWithShape="1">
          <a:blip r:embed="rId4">
            <a:alphaModFix/>
          </a:blip>
          <a:srcRect b="93053"/>
          <a:stretch/>
        </p:blipFill>
        <p:spPr>
          <a:xfrm>
            <a:off x="437765" y="4174222"/>
            <a:ext cx="9305591" cy="505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3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423" name="Google Shape;423;p33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24" name="Google Shape;424;p33"/>
          <p:cNvSpPr txBox="1"/>
          <p:nvPr/>
        </p:nvSpPr>
        <p:spPr>
          <a:xfrm>
            <a:off x="0" y="466554"/>
            <a:ext cx="1208314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Do- while loop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5" name="Google Shape;42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1965" y="204944"/>
            <a:ext cx="7121179" cy="556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4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0" y="466554"/>
            <a:ext cx="1208314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Do- while loop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5" name="Google Shape;43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7787" y="45537"/>
            <a:ext cx="7181892" cy="597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5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443" name="Google Shape;443;p35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44" name="Google Shape;444;p35"/>
          <p:cNvSpPr txBox="1"/>
          <p:nvPr/>
        </p:nvSpPr>
        <p:spPr>
          <a:xfrm>
            <a:off x="0" y="466554"/>
            <a:ext cx="1208314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Do- while loop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5" name="Google Shape;44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8800" y="160862"/>
            <a:ext cx="7188771" cy="5628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453" name="Google Shape;453;p36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54" name="Google Shape;454;p36"/>
          <p:cNvSpPr txBox="1"/>
          <p:nvPr/>
        </p:nvSpPr>
        <p:spPr>
          <a:xfrm>
            <a:off x="0" y="466554"/>
            <a:ext cx="1208314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Do-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For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5" name="Google Shape;45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606688"/>
            <a:ext cx="7893503" cy="152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5934" y="204944"/>
            <a:ext cx="6771637" cy="4603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7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464" name="Google Shape;464;p37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65" name="Google Shape;465;p37"/>
          <p:cNvSpPr txBox="1"/>
          <p:nvPr/>
        </p:nvSpPr>
        <p:spPr>
          <a:xfrm>
            <a:off x="0" y="466554"/>
            <a:ext cx="1208314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Do-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For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37"/>
          <p:cNvSpPr txBox="1"/>
          <p:nvPr/>
        </p:nvSpPr>
        <p:spPr>
          <a:xfrm>
            <a:off x="3550024" y="4867835"/>
            <a:ext cx="60242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first “n” numbers using for loop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8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474" name="Google Shape;474;p38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75" name="Google Shape;475;p38"/>
          <p:cNvSpPr txBox="1"/>
          <p:nvPr/>
        </p:nvSpPr>
        <p:spPr>
          <a:xfrm>
            <a:off x="0" y="466554"/>
            <a:ext cx="1208314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Do-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For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6" name="Google Shape;476;p38"/>
          <p:cNvGrpSpPr/>
          <p:nvPr/>
        </p:nvGrpSpPr>
        <p:grpSpPr>
          <a:xfrm>
            <a:off x="5908581" y="277777"/>
            <a:ext cx="4687701" cy="5744201"/>
            <a:chOff x="5908581" y="277777"/>
            <a:chExt cx="1800225" cy="4674649"/>
          </a:xfrm>
        </p:grpSpPr>
        <p:pic>
          <p:nvPicPr>
            <p:cNvPr id="477" name="Google Shape;477;p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08581" y="277777"/>
              <a:ext cx="1800225" cy="333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08581" y="3542726"/>
              <a:ext cx="1266825" cy="1409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-1" y="20900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54427" y="908596"/>
            <a:ext cx="592951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if(test-expression/condition)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statement-block 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statement-x;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4256" y="363526"/>
            <a:ext cx="5876085" cy="5658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5969726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9"/>
          <p:cNvSpPr txBox="1">
            <a:spLocks noGrp="1"/>
          </p:cNvSpPr>
          <p:nvPr>
            <p:ph type="ctrTitle"/>
          </p:nvPr>
        </p:nvSpPr>
        <p:spPr>
          <a:xfrm>
            <a:off x="1915886" y="182879"/>
            <a:ext cx="9083040" cy="46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Print the first N terms of Fibonacci series </a:t>
            </a:r>
            <a:endParaRPr/>
          </a:p>
        </p:txBody>
      </p:sp>
      <p:sp>
        <p:nvSpPr>
          <p:cNvPr id="485" name="Google Shape;485;p39"/>
          <p:cNvSpPr txBox="1">
            <a:spLocks noGrp="1"/>
          </p:cNvSpPr>
          <p:nvPr>
            <p:ph type="dt" idx="10"/>
          </p:nvPr>
        </p:nvSpPr>
        <p:spPr>
          <a:xfrm>
            <a:off x="9750334" y="6324963"/>
            <a:ext cx="1065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486" name="Google Shape;486;p39"/>
          <p:cNvSpPr txBox="1"/>
          <p:nvPr/>
        </p:nvSpPr>
        <p:spPr>
          <a:xfrm>
            <a:off x="230777" y="649196"/>
            <a:ext cx="11961223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                                                                                                                   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for num = 9?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int a=0, b=1, num, c, sum=0;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printf("Enter the number of terms: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scanf("%d",&amp;num);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printf("The fibonacci series is: \t");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for(i=1; i&lt;=num; i++) /* prints series for n number of terms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{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printf("%d\t",a);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sum = sum + 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 = a + b;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a = b;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b = c;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9"/>
          <p:cNvSpPr txBox="1"/>
          <p:nvPr/>
        </p:nvSpPr>
        <p:spPr>
          <a:xfrm>
            <a:off x="6967945" y="2508068"/>
            <a:ext cx="45665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0  1   1   2   3   5    8    13     21</a:t>
            </a:r>
            <a:endParaRPr sz="2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0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495" name="Google Shape;495;p40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96" name="Google Shape;496;p40"/>
          <p:cNvSpPr txBox="1"/>
          <p:nvPr/>
        </p:nvSpPr>
        <p:spPr>
          <a:xfrm>
            <a:off x="0" y="466554"/>
            <a:ext cx="1208314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Nested if…else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else…if ladder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Do- while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For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7" name="Google Shape;49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7781" y="83498"/>
            <a:ext cx="6091238" cy="577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1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505" name="Google Shape;505;p41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forms of for loop in C:</a:t>
            </a:r>
            <a:endParaRPr/>
          </a:p>
        </p:txBody>
      </p:sp>
      <p:sp>
        <p:nvSpPr>
          <p:cNvPr id="506" name="Google Shape;506;p41"/>
          <p:cNvSpPr txBox="1"/>
          <p:nvPr/>
        </p:nvSpPr>
        <p:spPr>
          <a:xfrm>
            <a:off x="0" y="466554"/>
            <a:ext cx="12083144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Initialization part can be skipped from loop as shown below,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counter variable is declared before the loop.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num=10;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(;num&lt;20;num++)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Even though we can skip initialization part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semicolon (;) before condition is must, </a:t>
            </a: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which you will get compilation error.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initialization, you can also skip the increment part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did below. In this case semicolon (;) is must after condition logic. </a:t>
            </a: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 the increment or decrement part is done inside the loop.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(num=10; num&lt;20;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//Statements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2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514" name="Google Shape;514;p42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forms of for loop in C:</a:t>
            </a:r>
            <a:endParaRPr/>
          </a:p>
        </p:txBody>
      </p:sp>
      <p:sp>
        <p:nvSpPr>
          <p:cNvPr id="515" name="Google Shape;515;p42"/>
          <p:cNvSpPr txBox="1"/>
          <p:nvPr/>
        </p:nvSpPr>
        <p:spPr>
          <a:xfrm>
            <a:off x="0" y="466554"/>
            <a:ext cx="12083144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This is also possible.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counter variable is initialized before the loop and incremented inside the loop.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num=10;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(;num&lt;20;)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//Statements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As mentioned above, the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 variable can be decremented as well.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below example the variable gets decremented each time the loop runs until the condition num&gt;10 returns false.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for(num=20; num&gt;10; num--)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3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523" name="Google Shape;523;p43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For Loop in C:</a:t>
            </a:r>
            <a:endParaRPr/>
          </a:p>
        </p:txBody>
      </p:sp>
      <p:pic>
        <p:nvPicPr>
          <p:cNvPr id="524" name="Google Shape;52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6447" y="856730"/>
            <a:ext cx="4166348" cy="497647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3"/>
          <p:cNvSpPr txBox="1"/>
          <p:nvPr/>
        </p:nvSpPr>
        <p:spPr>
          <a:xfrm>
            <a:off x="6095999" y="1089211"/>
            <a:ext cx="534680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68648-7161-5F83-6CFD-1112B42E0E3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11/5/2022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7AED9-87CC-EB0C-08BB-BB3A227C5E2E}"/>
              </a:ext>
            </a:extLst>
          </p:cNvPr>
          <p:cNvSpPr txBox="1"/>
          <p:nvPr/>
        </p:nvSpPr>
        <p:spPr>
          <a:xfrm>
            <a:off x="1311007" y="136525"/>
            <a:ext cx="922111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for (int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= 1;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&lt;= rows;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{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// inner loop 1 to print white spaces.... 1 to 2*(3-1)= 1 to 4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for (int j = 1; j &lt;= 2 * (rows -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{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("*");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}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// inner loop 2 to print numbers.... k= 1 to 2*3= 1 to 6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for (int k = 1; k &lt; 2 *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; k++)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{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("%d ",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}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("\n");</a:t>
            </a:r>
          </a:p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6A047-36EE-D1EF-8C2A-0D50D0376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268" y="369378"/>
            <a:ext cx="5444200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66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4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533" name="Google Shape;533;p44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For Loop in C:</a:t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231321" y="505882"/>
            <a:ext cx="11960679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write logic for sorting elements in the array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=0;i&lt;n-1;i++)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for(j=0;j&lt;n-1-i;j++)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if(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[j]&gt;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[j+1])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temp=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[j];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[j]=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[j+1];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[j+1]=temp;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5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542" name="Google Shape;542;p45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Jumping control-flow statements.</a:t>
            </a:r>
            <a:endParaRPr/>
          </a:p>
        </p:txBody>
      </p:sp>
      <p:sp>
        <p:nvSpPr>
          <p:cNvPr id="543" name="Google Shape;543;p45"/>
          <p:cNvSpPr/>
          <p:nvPr/>
        </p:nvSpPr>
        <p:spPr>
          <a:xfrm>
            <a:off x="231321" y="505882"/>
            <a:ext cx="119606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Jumping control-flow statements are the control-flow statements that transfer the control to the specified location or out of the loop or to the beginning of the loop. There are 3 jumping control statements:</a:t>
            </a:r>
            <a:endParaRPr/>
          </a:p>
        </p:txBody>
      </p:sp>
      <p:pic>
        <p:nvPicPr>
          <p:cNvPr id="544" name="Google Shape;54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974" y="1706211"/>
            <a:ext cx="9059130" cy="3914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6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552" name="Google Shape;552;p46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Jumping control-flow statements.</a:t>
            </a:r>
            <a:endParaRPr/>
          </a:p>
        </p:txBody>
      </p:sp>
      <p:sp>
        <p:nvSpPr>
          <p:cNvPr id="553" name="Google Shape;553;p46"/>
          <p:cNvSpPr/>
          <p:nvPr/>
        </p:nvSpPr>
        <p:spPr>
          <a:xfrm>
            <a:off x="231321" y="505882"/>
            <a:ext cx="119606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“break” statement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with in the looping control statements, switch statement and nested loops. When it is used with the for, while or do-while statements, the control comes out of the corresponding loop and continues with the next statement.</a:t>
            </a:r>
            <a:endParaRPr/>
          </a:p>
        </p:txBody>
      </p:sp>
      <p:pic>
        <p:nvPicPr>
          <p:cNvPr id="554" name="Google Shape;55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518" y="1936936"/>
            <a:ext cx="1693209" cy="42330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" name="Google Shape;555;p46"/>
          <p:cNvGrpSpPr/>
          <p:nvPr/>
        </p:nvGrpSpPr>
        <p:grpSpPr>
          <a:xfrm>
            <a:off x="5343525" y="1566862"/>
            <a:ext cx="4717052" cy="4622302"/>
            <a:chOff x="5343525" y="1566862"/>
            <a:chExt cx="1504950" cy="4622302"/>
          </a:xfrm>
        </p:grpSpPr>
        <p:pic>
          <p:nvPicPr>
            <p:cNvPr id="556" name="Google Shape;556;p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43525" y="1566862"/>
              <a:ext cx="1504950" cy="372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4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343525" y="5160464"/>
              <a:ext cx="704850" cy="1028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7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565" name="Google Shape;565;p47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Jumping control-flow statements.</a:t>
            </a:r>
            <a:endParaRPr/>
          </a:p>
        </p:txBody>
      </p:sp>
      <p:sp>
        <p:nvSpPr>
          <p:cNvPr id="566" name="Google Shape;566;p47"/>
          <p:cNvSpPr/>
          <p:nvPr/>
        </p:nvSpPr>
        <p:spPr>
          <a:xfrm>
            <a:off x="231321" y="505882"/>
            <a:ext cx="119606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continue statement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within loops to end the execution of the current iteration and proceed to the next iteration. It provides a way of skipping the remaining statements in that iteration after the continue statement.</a:t>
            </a:r>
            <a:endParaRPr/>
          </a:p>
        </p:txBody>
      </p:sp>
      <p:pic>
        <p:nvPicPr>
          <p:cNvPr id="567" name="Google Shape;56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747" y="1928812"/>
            <a:ext cx="1658511" cy="4242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8775" y="1387567"/>
            <a:ext cx="4807884" cy="496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-1" y="20900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54427" y="908596"/>
            <a:ext cx="59295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if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210" y="1924049"/>
            <a:ext cx="9194403" cy="409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48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576" name="Google Shape;576;p48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Jumping control-flow statements.</a:t>
            </a:r>
            <a:endParaRPr/>
          </a:p>
        </p:txBody>
      </p:sp>
      <p:pic>
        <p:nvPicPr>
          <p:cNvPr id="577" name="Google Shape;577;p48"/>
          <p:cNvPicPr preferRelativeResize="0"/>
          <p:nvPr/>
        </p:nvPicPr>
        <p:blipFill rotWithShape="1">
          <a:blip r:embed="rId4">
            <a:alphaModFix/>
          </a:blip>
          <a:srcRect b="14055"/>
          <a:stretch/>
        </p:blipFill>
        <p:spPr>
          <a:xfrm>
            <a:off x="2232212" y="466554"/>
            <a:ext cx="4823852" cy="464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9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585" name="Google Shape;585;p49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Jumping control-flow statements.</a:t>
            </a:r>
            <a:endParaRPr/>
          </a:p>
        </p:txBody>
      </p:sp>
      <p:pic>
        <p:nvPicPr>
          <p:cNvPr id="586" name="Google Shape;58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2212" y="466554"/>
            <a:ext cx="4823852" cy="540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0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594" name="Google Shape;594;p50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Jumping control-flow statements.</a:t>
            </a:r>
            <a:endParaRPr/>
          </a:p>
        </p:txBody>
      </p:sp>
      <p:pic>
        <p:nvPicPr>
          <p:cNvPr id="595" name="Google Shape;59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529" y="531192"/>
            <a:ext cx="9391463" cy="565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1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603" name="Google Shape;603;p51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Jumping control-flow statements.</a:t>
            </a:r>
            <a:endParaRPr/>
          </a:p>
        </p:txBody>
      </p:sp>
      <p:sp>
        <p:nvSpPr>
          <p:cNvPr id="604" name="Google Shape;604;p51"/>
          <p:cNvSpPr/>
          <p:nvPr/>
        </p:nvSpPr>
        <p:spPr>
          <a:xfrm>
            <a:off x="231321" y="505882"/>
            <a:ext cx="1196067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goto statement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transfers the control to the specified location unconditionally. There are certain situations where goto statement makes the program simpler. For example, if a deeply nested loop is to be exited earlier, goto may be used for breaking more than one loop at a time. In this case, a break statement will not serve the purpose because it only exits a single loop.</a:t>
            </a:r>
            <a:endParaRPr/>
          </a:p>
        </p:txBody>
      </p:sp>
      <p:grpSp>
        <p:nvGrpSpPr>
          <p:cNvPr id="605" name="Google Shape;605;p51"/>
          <p:cNvGrpSpPr/>
          <p:nvPr/>
        </p:nvGrpSpPr>
        <p:grpSpPr>
          <a:xfrm>
            <a:off x="457200" y="2114870"/>
            <a:ext cx="2353235" cy="3907108"/>
            <a:chOff x="729222" y="2748966"/>
            <a:chExt cx="1724025" cy="2790825"/>
          </a:xfrm>
        </p:grpSpPr>
        <p:pic>
          <p:nvPicPr>
            <p:cNvPr id="606" name="Google Shape;606;p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9222" y="2748966"/>
              <a:ext cx="1724025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8028" y="3739566"/>
              <a:ext cx="1247775" cy="1800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8" name="Google Shape;608;p51"/>
          <p:cNvSpPr txBox="1"/>
          <p:nvPr/>
        </p:nvSpPr>
        <p:spPr>
          <a:xfrm>
            <a:off x="3610658" y="2505602"/>
            <a:ext cx="858134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syntax, goto is the keyword and label is any valid identifier and should be ended with a colon (:).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identifier following goto is a statement label and need not be declared. The name of the statement or label can also be used as a variable name in the same program if it is declared appropriately.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2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616" name="Google Shape;616;p52"/>
          <p:cNvSpPr txBox="1"/>
          <p:nvPr/>
        </p:nvSpPr>
        <p:spPr>
          <a:xfrm>
            <a:off x="54427" y="-5666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Jumping control-flow statements.</a:t>
            </a:r>
            <a:endParaRPr/>
          </a:p>
        </p:txBody>
      </p:sp>
      <p:pic>
        <p:nvPicPr>
          <p:cNvPr id="617" name="Google Shape;617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3306" y="466554"/>
            <a:ext cx="4577122" cy="565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3355" y="490459"/>
            <a:ext cx="3741910" cy="55315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9" name="Google Shape;619;p52"/>
          <p:cNvCxnSpPr/>
          <p:nvPr/>
        </p:nvCxnSpPr>
        <p:spPr>
          <a:xfrm rot="-5400000">
            <a:off x="2826000" y="1632531"/>
            <a:ext cx="4984500" cy="3321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3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pic>
        <p:nvPicPr>
          <p:cNvPr id="627" name="Google Shape;627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00" y="975268"/>
            <a:ext cx="10641185" cy="485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-1" y="20900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54427" y="908596"/>
            <a:ext cx="1208314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if… else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6435" y="875090"/>
            <a:ext cx="7195328" cy="483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447" y="2285295"/>
            <a:ext cx="4069977" cy="3543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-1" y="20900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54427" y="908596"/>
            <a:ext cx="1208314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if… else statement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89106"/>
          <a:stretch/>
        </p:blipFill>
        <p:spPr>
          <a:xfrm>
            <a:off x="54426" y="2907943"/>
            <a:ext cx="12083145" cy="93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-1" y="20900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54427" y="908596"/>
            <a:ext cx="1208314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if… else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0680" y="1373086"/>
            <a:ext cx="83724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021978"/>
            <a:ext cx="12192001" cy="8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10060577" y="6356349"/>
            <a:ext cx="8730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11/5/2022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-1" y="209006"/>
            <a:ext cx="121920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Structures in 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54427" y="908596"/>
            <a:ext cx="1208314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Branching Statements in C: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Simple if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if… else statement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2141" y="1346925"/>
            <a:ext cx="58959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6740</TotalTime>
  <Words>2916</Words>
  <Application>Microsoft Office PowerPoint</Application>
  <PresentationFormat>Widescreen</PresentationFormat>
  <Paragraphs>503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Google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 the Fibonacci series up to given “range”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 the first N terms of Fibonacci series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for today</dc:title>
  <dc:creator>EXTC</dc:creator>
  <cp:lastModifiedBy>DELL</cp:lastModifiedBy>
  <cp:revision>14</cp:revision>
  <dcterms:created xsi:type="dcterms:W3CDTF">2020-09-07T06:43:20Z</dcterms:created>
  <dcterms:modified xsi:type="dcterms:W3CDTF">2024-02-02T03:34:22Z</dcterms:modified>
</cp:coreProperties>
</file>