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99" r:id="rId3"/>
    <p:sldId id="257" r:id="rId4"/>
    <p:sldId id="279" r:id="rId5"/>
    <p:sldId id="297" r:id="rId6"/>
    <p:sldId id="298" r:id="rId7"/>
    <p:sldId id="263" r:id="rId8"/>
    <p:sldId id="281" r:id="rId9"/>
    <p:sldId id="282" r:id="rId10"/>
    <p:sldId id="280" r:id="rId11"/>
    <p:sldId id="260" r:id="rId12"/>
    <p:sldId id="261" r:id="rId13"/>
    <p:sldId id="300" r:id="rId14"/>
    <p:sldId id="301" r:id="rId15"/>
    <p:sldId id="302" r:id="rId16"/>
    <p:sldId id="303" r:id="rId17"/>
    <p:sldId id="304" r:id="rId18"/>
    <p:sldId id="305" r:id="rId19"/>
    <p:sldId id="307" r:id="rId20"/>
    <p:sldId id="306" r:id="rId21"/>
    <p:sldId id="308" r:id="rId22"/>
    <p:sldId id="310" r:id="rId23"/>
    <p:sldId id="311" r:id="rId24"/>
    <p:sldId id="312" r:id="rId25"/>
    <p:sldId id="313" r:id="rId26"/>
    <p:sldId id="314" r:id="rId27"/>
    <p:sldId id="315" r:id="rId28"/>
    <p:sldId id="321" r:id="rId29"/>
    <p:sldId id="330" r:id="rId30"/>
    <p:sldId id="331" r:id="rId31"/>
    <p:sldId id="329" r:id="rId32"/>
    <p:sldId id="326" r:id="rId33"/>
    <p:sldId id="327" r:id="rId34"/>
    <p:sldId id="328" r:id="rId35"/>
    <p:sldId id="332" r:id="rId36"/>
    <p:sldId id="335" r:id="rId37"/>
    <p:sldId id="336" r:id="rId38"/>
    <p:sldId id="338" r:id="rId39"/>
    <p:sldId id="339" r:id="rId40"/>
    <p:sldId id="340" r:id="rId41"/>
    <p:sldId id="341" r:id="rId42"/>
    <p:sldId id="342" r:id="rId43"/>
    <p:sldId id="343" r:id="rId44"/>
    <p:sldId id="344" r:id="rId45"/>
    <p:sldId id="345" r:id="rId46"/>
    <p:sldId id="346" r:id="rId47"/>
    <p:sldId id="347" r:id="rId48"/>
    <p:sldId id="319" r:id="rId49"/>
    <p:sldId id="333" r:id="rId50"/>
    <p:sldId id="318"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3842" autoAdjust="0"/>
  </p:normalViewPr>
  <p:slideViewPr>
    <p:cSldViewPr snapToGrid="0">
      <p:cViewPr>
        <p:scale>
          <a:sx n="71" d="100"/>
          <a:sy n="71" d="100"/>
        </p:scale>
        <p:origin x="788" y="-2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57E271-3D31-435E-97C8-CF5DF3E767D1}" type="datetimeFigureOut">
              <a:rPr lang="en-US" smtClean="0"/>
              <a:t>1/11/2024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2CDCF1-89C0-4D8D-BADD-81D50C43910F}" type="slidenum">
              <a:rPr lang="en-US" smtClean="0"/>
              <a:t>‹#›</a:t>
            </a:fld>
            <a:endParaRPr lang="en-US"/>
          </a:p>
        </p:txBody>
      </p:sp>
    </p:spTree>
    <p:extLst>
      <p:ext uri="{BB962C8B-B14F-4D97-AF65-F5344CB8AC3E}">
        <p14:creationId xmlns:p14="http://schemas.microsoft.com/office/powerpoint/2010/main" val="3982241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82CDCF1-89C0-4D8D-BADD-81D50C43910F}" type="slidenum">
              <a:rPr lang="en-US" smtClean="0"/>
              <a:t>1</a:t>
            </a:fld>
            <a:endParaRPr lang="en-US"/>
          </a:p>
        </p:txBody>
      </p:sp>
    </p:spTree>
    <p:extLst>
      <p:ext uri="{BB962C8B-B14F-4D97-AF65-F5344CB8AC3E}">
        <p14:creationId xmlns:p14="http://schemas.microsoft.com/office/powerpoint/2010/main" val="3075050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F7FB3BA-1BF9-4C17-8F1F-3CFED33237D0}" type="datetime1">
              <a:rPr lang="en-US" smtClean="0"/>
              <a:t>1/11/2024</a:t>
            </a:fld>
            <a:endParaRPr lang="en-US"/>
          </a:p>
        </p:txBody>
      </p:sp>
      <p:sp>
        <p:nvSpPr>
          <p:cNvPr id="5" name="Footer Placeholder 4"/>
          <p:cNvSpPr>
            <a:spLocks noGrp="1"/>
          </p:cNvSpPr>
          <p:nvPr>
            <p:ph type="ftr" sz="quarter" idx="11"/>
          </p:nvPr>
        </p:nvSpPr>
        <p:spPr/>
        <p:txBody>
          <a:bodyPr/>
          <a:lstStyle/>
          <a:p>
            <a:r>
              <a:rPr lang="en-US"/>
              <a:t>Programming in C_Dr. Rupali Patil</a:t>
            </a:r>
          </a:p>
        </p:txBody>
      </p:sp>
      <p:sp>
        <p:nvSpPr>
          <p:cNvPr id="6" name="Slide Number Placeholder 5"/>
          <p:cNvSpPr>
            <a:spLocks noGrp="1"/>
          </p:cNvSpPr>
          <p:nvPr>
            <p:ph type="sldNum" sz="quarter" idx="12"/>
          </p:nvPr>
        </p:nvSpPr>
        <p:spPr/>
        <p:txBody>
          <a:bodyPr/>
          <a:lstStyle/>
          <a:p>
            <a:fld id="{D7492A49-D09E-4543-B77A-A8A84AA279A0}" type="slidenum">
              <a:rPr lang="en-US" smtClean="0"/>
              <a:t>‹#›</a:t>
            </a:fld>
            <a:endParaRPr lang="en-US"/>
          </a:p>
        </p:txBody>
      </p:sp>
    </p:spTree>
    <p:extLst>
      <p:ext uri="{BB962C8B-B14F-4D97-AF65-F5344CB8AC3E}">
        <p14:creationId xmlns:p14="http://schemas.microsoft.com/office/powerpoint/2010/main" val="163523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01AF57-3549-47C0-9A7C-8ACA425AAB40}" type="datetime1">
              <a:rPr lang="en-US" smtClean="0"/>
              <a:t>1/11/2024</a:t>
            </a:fld>
            <a:endParaRPr lang="en-US"/>
          </a:p>
        </p:txBody>
      </p:sp>
      <p:sp>
        <p:nvSpPr>
          <p:cNvPr id="5" name="Footer Placeholder 4"/>
          <p:cNvSpPr>
            <a:spLocks noGrp="1"/>
          </p:cNvSpPr>
          <p:nvPr>
            <p:ph type="ftr" sz="quarter" idx="11"/>
          </p:nvPr>
        </p:nvSpPr>
        <p:spPr/>
        <p:txBody>
          <a:bodyPr/>
          <a:lstStyle/>
          <a:p>
            <a:r>
              <a:rPr lang="en-US"/>
              <a:t>Programming in C_Dr. Rupali Patil</a:t>
            </a:r>
          </a:p>
        </p:txBody>
      </p:sp>
      <p:sp>
        <p:nvSpPr>
          <p:cNvPr id="6" name="Slide Number Placeholder 5"/>
          <p:cNvSpPr>
            <a:spLocks noGrp="1"/>
          </p:cNvSpPr>
          <p:nvPr>
            <p:ph type="sldNum" sz="quarter" idx="12"/>
          </p:nvPr>
        </p:nvSpPr>
        <p:spPr/>
        <p:txBody>
          <a:bodyPr/>
          <a:lstStyle/>
          <a:p>
            <a:fld id="{D7492A49-D09E-4543-B77A-A8A84AA279A0}" type="slidenum">
              <a:rPr lang="en-US" smtClean="0"/>
              <a:t>‹#›</a:t>
            </a:fld>
            <a:endParaRPr lang="en-US"/>
          </a:p>
        </p:txBody>
      </p:sp>
    </p:spTree>
    <p:extLst>
      <p:ext uri="{BB962C8B-B14F-4D97-AF65-F5344CB8AC3E}">
        <p14:creationId xmlns:p14="http://schemas.microsoft.com/office/powerpoint/2010/main" val="2217987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315582-2AB4-4CBA-A40D-35D4F817EE61}" type="datetime1">
              <a:rPr lang="en-US" smtClean="0"/>
              <a:t>1/11/2024</a:t>
            </a:fld>
            <a:endParaRPr lang="en-US"/>
          </a:p>
        </p:txBody>
      </p:sp>
      <p:sp>
        <p:nvSpPr>
          <p:cNvPr id="5" name="Footer Placeholder 4"/>
          <p:cNvSpPr>
            <a:spLocks noGrp="1"/>
          </p:cNvSpPr>
          <p:nvPr>
            <p:ph type="ftr" sz="quarter" idx="11"/>
          </p:nvPr>
        </p:nvSpPr>
        <p:spPr/>
        <p:txBody>
          <a:bodyPr/>
          <a:lstStyle/>
          <a:p>
            <a:r>
              <a:rPr lang="en-US"/>
              <a:t>Programming in C_Dr. Rupali Patil</a:t>
            </a:r>
          </a:p>
        </p:txBody>
      </p:sp>
      <p:sp>
        <p:nvSpPr>
          <p:cNvPr id="6" name="Slide Number Placeholder 5"/>
          <p:cNvSpPr>
            <a:spLocks noGrp="1"/>
          </p:cNvSpPr>
          <p:nvPr>
            <p:ph type="sldNum" sz="quarter" idx="12"/>
          </p:nvPr>
        </p:nvSpPr>
        <p:spPr/>
        <p:txBody>
          <a:bodyPr/>
          <a:lstStyle/>
          <a:p>
            <a:fld id="{D7492A49-D09E-4543-B77A-A8A84AA279A0}" type="slidenum">
              <a:rPr lang="en-US" smtClean="0"/>
              <a:t>‹#›</a:t>
            </a:fld>
            <a:endParaRPr lang="en-US"/>
          </a:p>
        </p:txBody>
      </p:sp>
    </p:spTree>
    <p:extLst>
      <p:ext uri="{BB962C8B-B14F-4D97-AF65-F5344CB8AC3E}">
        <p14:creationId xmlns:p14="http://schemas.microsoft.com/office/powerpoint/2010/main" val="1170580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61E632-A776-48BA-811E-2526B20B274A}" type="datetime1">
              <a:rPr lang="en-US" smtClean="0"/>
              <a:t>1/11/2024</a:t>
            </a:fld>
            <a:endParaRPr lang="en-US"/>
          </a:p>
        </p:txBody>
      </p:sp>
      <p:sp>
        <p:nvSpPr>
          <p:cNvPr id="5" name="Footer Placeholder 4"/>
          <p:cNvSpPr>
            <a:spLocks noGrp="1"/>
          </p:cNvSpPr>
          <p:nvPr>
            <p:ph type="ftr" sz="quarter" idx="11"/>
          </p:nvPr>
        </p:nvSpPr>
        <p:spPr/>
        <p:txBody>
          <a:bodyPr/>
          <a:lstStyle/>
          <a:p>
            <a:r>
              <a:rPr lang="en-US"/>
              <a:t>Programming in C_Dr. Rupali Patil</a:t>
            </a:r>
          </a:p>
        </p:txBody>
      </p:sp>
      <p:sp>
        <p:nvSpPr>
          <p:cNvPr id="6" name="Slide Number Placeholder 5"/>
          <p:cNvSpPr>
            <a:spLocks noGrp="1"/>
          </p:cNvSpPr>
          <p:nvPr>
            <p:ph type="sldNum" sz="quarter" idx="12"/>
          </p:nvPr>
        </p:nvSpPr>
        <p:spPr/>
        <p:txBody>
          <a:bodyPr/>
          <a:lstStyle/>
          <a:p>
            <a:fld id="{D7492A49-D09E-4543-B77A-A8A84AA279A0}" type="slidenum">
              <a:rPr lang="en-US" smtClean="0"/>
              <a:t>‹#›</a:t>
            </a:fld>
            <a:endParaRPr lang="en-US"/>
          </a:p>
        </p:txBody>
      </p:sp>
    </p:spTree>
    <p:extLst>
      <p:ext uri="{BB962C8B-B14F-4D97-AF65-F5344CB8AC3E}">
        <p14:creationId xmlns:p14="http://schemas.microsoft.com/office/powerpoint/2010/main" val="1399900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663F45-3A69-4294-8C0A-84DF8BB7E7C4}" type="datetime1">
              <a:rPr lang="en-US" smtClean="0"/>
              <a:t>1/11/2024</a:t>
            </a:fld>
            <a:endParaRPr lang="en-US"/>
          </a:p>
        </p:txBody>
      </p:sp>
      <p:sp>
        <p:nvSpPr>
          <p:cNvPr id="5" name="Footer Placeholder 4"/>
          <p:cNvSpPr>
            <a:spLocks noGrp="1"/>
          </p:cNvSpPr>
          <p:nvPr>
            <p:ph type="ftr" sz="quarter" idx="11"/>
          </p:nvPr>
        </p:nvSpPr>
        <p:spPr/>
        <p:txBody>
          <a:bodyPr/>
          <a:lstStyle/>
          <a:p>
            <a:r>
              <a:rPr lang="en-US"/>
              <a:t>Programming in C_Dr. Rupali Patil</a:t>
            </a:r>
          </a:p>
        </p:txBody>
      </p:sp>
      <p:sp>
        <p:nvSpPr>
          <p:cNvPr id="6" name="Slide Number Placeholder 5"/>
          <p:cNvSpPr>
            <a:spLocks noGrp="1"/>
          </p:cNvSpPr>
          <p:nvPr>
            <p:ph type="sldNum" sz="quarter" idx="12"/>
          </p:nvPr>
        </p:nvSpPr>
        <p:spPr/>
        <p:txBody>
          <a:bodyPr/>
          <a:lstStyle/>
          <a:p>
            <a:fld id="{D7492A49-D09E-4543-B77A-A8A84AA279A0}" type="slidenum">
              <a:rPr lang="en-US" smtClean="0"/>
              <a:t>‹#›</a:t>
            </a:fld>
            <a:endParaRPr lang="en-US"/>
          </a:p>
        </p:txBody>
      </p:sp>
    </p:spTree>
    <p:extLst>
      <p:ext uri="{BB962C8B-B14F-4D97-AF65-F5344CB8AC3E}">
        <p14:creationId xmlns:p14="http://schemas.microsoft.com/office/powerpoint/2010/main" val="305951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58B7341-8109-4BC4-9AEC-BCABC81CB194}" type="datetime1">
              <a:rPr lang="en-US" smtClean="0"/>
              <a:t>1/11/2024</a:t>
            </a:fld>
            <a:endParaRPr lang="en-US"/>
          </a:p>
        </p:txBody>
      </p:sp>
      <p:sp>
        <p:nvSpPr>
          <p:cNvPr id="6" name="Footer Placeholder 5"/>
          <p:cNvSpPr>
            <a:spLocks noGrp="1"/>
          </p:cNvSpPr>
          <p:nvPr>
            <p:ph type="ftr" sz="quarter" idx="11"/>
          </p:nvPr>
        </p:nvSpPr>
        <p:spPr/>
        <p:txBody>
          <a:bodyPr/>
          <a:lstStyle/>
          <a:p>
            <a:r>
              <a:rPr lang="en-US"/>
              <a:t>Programming in C_Dr. Rupali Patil</a:t>
            </a:r>
          </a:p>
        </p:txBody>
      </p:sp>
      <p:sp>
        <p:nvSpPr>
          <p:cNvPr id="7" name="Slide Number Placeholder 6"/>
          <p:cNvSpPr>
            <a:spLocks noGrp="1"/>
          </p:cNvSpPr>
          <p:nvPr>
            <p:ph type="sldNum" sz="quarter" idx="12"/>
          </p:nvPr>
        </p:nvSpPr>
        <p:spPr/>
        <p:txBody>
          <a:bodyPr/>
          <a:lstStyle/>
          <a:p>
            <a:fld id="{D7492A49-D09E-4543-B77A-A8A84AA279A0}" type="slidenum">
              <a:rPr lang="en-US" smtClean="0"/>
              <a:t>‹#›</a:t>
            </a:fld>
            <a:endParaRPr lang="en-US"/>
          </a:p>
        </p:txBody>
      </p:sp>
    </p:spTree>
    <p:extLst>
      <p:ext uri="{BB962C8B-B14F-4D97-AF65-F5344CB8AC3E}">
        <p14:creationId xmlns:p14="http://schemas.microsoft.com/office/powerpoint/2010/main" val="547546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909CC3-D0EF-4B66-AFA2-1CBB19FE3394}" type="datetime1">
              <a:rPr lang="en-US" smtClean="0"/>
              <a:t>1/11/2024</a:t>
            </a:fld>
            <a:endParaRPr lang="en-US"/>
          </a:p>
        </p:txBody>
      </p:sp>
      <p:sp>
        <p:nvSpPr>
          <p:cNvPr id="8" name="Footer Placeholder 7"/>
          <p:cNvSpPr>
            <a:spLocks noGrp="1"/>
          </p:cNvSpPr>
          <p:nvPr>
            <p:ph type="ftr" sz="quarter" idx="11"/>
          </p:nvPr>
        </p:nvSpPr>
        <p:spPr/>
        <p:txBody>
          <a:bodyPr/>
          <a:lstStyle/>
          <a:p>
            <a:r>
              <a:rPr lang="en-US"/>
              <a:t>Programming in C_Dr. Rupali Patil</a:t>
            </a:r>
          </a:p>
        </p:txBody>
      </p:sp>
      <p:sp>
        <p:nvSpPr>
          <p:cNvPr id="9" name="Slide Number Placeholder 8"/>
          <p:cNvSpPr>
            <a:spLocks noGrp="1"/>
          </p:cNvSpPr>
          <p:nvPr>
            <p:ph type="sldNum" sz="quarter" idx="12"/>
          </p:nvPr>
        </p:nvSpPr>
        <p:spPr/>
        <p:txBody>
          <a:bodyPr/>
          <a:lstStyle/>
          <a:p>
            <a:fld id="{D7492A49-D09E-4543-B77A-A8A84AA279A0}" type="slidenum">
              <a:rPr lang="en-US" smtClean="0"/>
              <a:t>‹#›</a:t>
            </a:fld>
            <a:endParaRPr lang="en-US"/>
          </a:p>
        </p:txBody>
      </p:sp>
    </p:spTree>
    <p:extLst>
      <p:ext uri="{BB962C8B-B14F-4D97-AF65-F5344CB8AC3E}">
        <p14:creationId xmlns:p14="http://schemas.microsoft.com/office/powerpoint/2010/main" val="393068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2A0458A-BA10-44A1-8C23-0D688F16829F}" type="datetime1">
              <a:rPr lang="en-US" smtClean="0"/>
              <a:t>1/11/2024</a:t>
            </a:fld>
            <a:endParaRPr lang="en-US"/>
          </a:p>
        </p:txBody>
      </p:sp>
      <p:sp>
        <p:nvSpPr>
          <p:cNvPr id="4" name="Footer Placeholder 3"/>
          <p:cNvSpPr>
            <a:spLocks noGrp="1"/>
          </p:cNvSpPr>
          <p:nvPr>
            <p:ph type="ftr" sz="quarter" idx="11"/>
          </p:nvPr>
        </p:nvSpPr>
        <p:spPr/>
        <p:txBody>
          <a:bodyPr/>
          <a:lstStyle/>
          <a:p>
            <a:r>
              <a:rPr lang="en-US"/>
              <a:t>Programming in C_Dr. Rupali Patil</a:t>
            </a:r>
          </a:p>
        </p:txBody>
      </p:sp>
      <p:sp>
        <p:nvSpPr>
          <p:cNvPr id="5" name="Slide Number Placeholder 4"/>
          <p:cNvSpPr>
            <a:spLocks noGrp="1"/>
          </p:cNvSpPr>
          <p:nvPr>
            <p:ph type="sldNum" sz="quarter" idx="12"/>
          </p:nvPr>
        </p:nvSpPr>
        <p:spPr/>
        <p:txBody>
          <a:bodyPr/>
          <a:lstStyle/>
          <a:p>
            <a:fld id="{D7492A49-D09E-4543-B77A-A8A84AA279A0}" type="slidenum">
              <a:rPr lang="en-US" smtClean="0"/>
              <a:t>‹#›</a:t>
            </a:fld>
            <a:endParaRPr lang="en-US"/>
          </a:p>
        </p:txBody>
      </p:sp>
    </p:spTree>
    <p:extLst>
      <p:ext uri="{BB962C8B-B14F-4D97-AF65-F5344CB8AC3E}">
        <p14:creationId xmlns:p14="http://schemas.microsoft.com/office/powerpoint/2010/main" val="3895191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EFCF08-2FD4-4537-A5B0-CCCA8E853674}" type="datetime1">
              <a:rPr lang="en-US" smtClean="0"/>
              <a:t>1/11/2024</a:t>
            </a:fld>
            <a:endParaRPr lang="en-US"/>
          </a:p>
        </p:txBody>
      </p:sp>
      <p:sp>
        <p:nvSpPr>
          <p:cNvPr id="3" name="Footer Placeholder 2"/>
          <p:cNvSpPr>
            <a:spLocks noGrp="1"/>
          </p:cNvSpPr>
          <p:nvPr>
            <p:ph type="ftr" sz="quarter" idx="11"/>
          </p:nvPr>
        </p:nvSpPr>
        <p:spPr/>
        <p:txBody>
          <a:bodyPr/>
          <a:lstStyle/>
          <a:p>
            <a:r>
              <a:rPr lang="en-US"/>
              <a:t>Programming in C_Dr. Rupali Patil</a:t>
            </a:r>
          </a:p>
        </p:txBody>
      </p:sp>
      <p:sp>
        <p:nvSpPr>
          <p:cNvPr id="4" name="Slide Number Placeholder 3"/>
          <p:cNvSpPr>
            <a:spLocks noGrp="1"/>
          </p:cNvSpPr>
          <p:nvPr>
            <p:ph type="sldNum" sz="quarter" idx="12"/>
          </p:nvPr>
        </p:nvSpPr>
        <p:spPr/>
        <p:txBody>
          <a:bodyPr/>
          <a:lstStyle/>
          <a:p>
            <a:fld id="{D7492A49-D09E-4543-B77A-A8A84AA279A0}" type="slidenum">
              <a:rPr lang="en-US" smtClean="0"/>
              <a:t>‹#›</a:t>
            </a:fld>
            <a:endParaRPr lang="en-US"/>
          </a:p>
        </p:txBody>
      </p:sp>
    </p:spTree>
    <p:extLst>
      <p:ext uri="{BB962C8B-B14F-4D97-AF65-F5344CB8AC3E}">
        <p14:creationId xmlns:p14="http://schemas.microsoft.com/office/powerpoint/2010/main" val="3953704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EF70FE-50C1-46FC-842C-38D16F4C95D5}" type="datetime1">
              <a:rPr lang="en-US" smtClean="0"/>
              <a:t>1/11/2024</a:t>
            </a:fld>
            <a:endParaRPr lang="en-US"/>
          </a:p>
        </p:txBody>
      </p:sp>
      <p:sp>
        <p:nvSpPr>
          <p:cNvPr id="6" name="Footer Placeholder 5"/>
          <p:cNvSpPr>
            <a:spLocks noGrp="1"/>
          </p:cNvSpPr>
          <p:nvPr>
            <p:ph type="ftr" sz="quarter" idx="11"/>
          </p:nvPr>
        </p:nvSpPr>
        <p:spPr/>
        <p:txBody>
          <a:bodyPr/>
          <a:lstStyle/>
          <a:p>
            <a:r>
              <a:rPr lang="en-US"/>
              <a:t>Programming in C_Dr. Rupali Patil</a:t>
            </a:r>
          </a:p>
        </p:txBody>
      </p:sp>
      <p:sp>
        <p:nvSpPr>
          <p:cNvPr id="7" name="Slide Number Placeholder 6"/>
          <p:cNvSpPr>
            <a:spLocks noGrp="1"/>
          </p:cNvSpPr>
          <p:nvPr>
            <p:ph type="sldNum" sz="quarter" idx="12"/>
          </p:nvPr>
        </p:nvSpPr>
        <p:spPr/>
        <p:txBody>
          <a:bodyPr/>
          <a:lstStyle/>
          <a:p>
            <a:fld id="{D7492A49-D09E-4543-B77A-A8A84AA279A0}" type="slidenum">
              <a:rPr lang="en-US" smtClean="0"/>
              <a:t>‹#›</a:t>
            </a:fld>
            <a:endParaRPr lang="en-US"/>
          </a:p>
        </p:txBody>
      </p:sp>
    </p:spTree>
    <p:extLst>
      <p:ext uri="{BB962C8B-B14F-4D97-AF65-F5344CB8AC3E}">
        <p14:creationId xmlns:p14="http://schemas.microsoft.com/office/powerpoint/2010/main" val="2301204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51198C0-ADDC-4517-AB8D-1FB44FD2778D}" type="datetime1">
              <a:rPr lang="en-US" smtClean="0"/>
              <a:t>1/11/2024</a:t>
            </a:fld>
            <a:endParaRPr lang="en-US"/>
          </a:p>
        </p:txBody>
      </p:sp>
      <p:sp>
        <p:nvSpPr>
          <p:cNvPr id="6" name="Footer Placeholder 5"/>
          <p:cNvSpPr>
            <a:spLocks noGrp="1"/>
          </p:cNvSpPr>
          <p:nvPr>
            <p:ph type="ftr" sz="quarter" idx="11"/>
          </p:nvPr>
        </p:nvSpPr>
        <p:spPr/>
        <p:txBody>
          <a:bodyPr/>
          <a:lstStyle/>
          <a:p>
            <a:r>
              <a:rPr lang="en-US"/>
              <a:t>Programming in C_Dr. Rupali Patil</a:t>
            </a:r>
          </a:p>
        </p:txBody>
      </p:sp>
      <p:sp>
        <p:nvSpPr>
          <p:cNvPr id="7" name="Slide Number Placeholder 6"/>
          <p:cNvSpPr>
            <a:spLocks noGrp="1"/>
          </p:cNvSpPr>
          <p:nvPr>
            <p:ph type="sldNum" sz="quarter" idx="12"/>
          </p:nvPr>
        </p:nvSpPr>
        <p:spPr/>
        <p:txBody>
          <a:bodyPr/>
          <a:lstStyle/>
          <a:p>
            <a:fld id="{D7492A49-D09E-4543-B77A-A8A84AA279A0}" type="slidenum">
              <a:rPr lang="en-US" smtClean="0"/>
              <a:t>‹#›</a:t>
            </a:fld>
            <a:endParaRPr lang="en-US"/>
          </a:p>
        </p:txBody>
      </p:sp>
    </p:spTree>
    <p:extLst>
      <p:ext uri="{BB962C8B-B14F-4D97-AF65-F5344CB8AC3E}">
        <p14:creationId xmlns:p14="http://schemas.microsoft.com/office/powerpoint/2010/main" val="1072721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C76636-BE8F-40FF-AF54-49C864B4408E}" type="datetime1">
              <a:rPr lang="en-US" smtClean="0"/>
              <a:t>1/11/2024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Programming in C_Dr. Rupali Patil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492A49-D09E-4543-B77A-A8A84AA279A0}" type="slidenum">
              <a:rPr lang="en-US" smtClean="0"/>
              <a:t>‹#›</a:t>
            </a:fld>
            <a:endParaRPr lang="en-US"/>
          </a:p>
        </p:txBody>
      </p:sp>
    </p:spTree>
    <p:extLst>
      <p:ext uri="{BB962C8B-B14F-4D97-AF65-F5344CB8AC3E}">
        <p14:creationId xmlns:p14="http://schemas.microsoft.com/office/powerpoint/2010/main" val="2514656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 y="5969726"/>
            <a:ext cx="12192001" cy="888274"/>
          </a:xfrm>
          <a:prstGeom prst="rect">
            <a:avLst/>
          </a:prstGeom>
        </p:spPr>
      </p:pic>
      <p:sp>
        <p:nvSpPr>
          <p:cNvPr id="5" name="Title 1"/>
          <p:cNvSpPr>
            <a:spLocks noGrp="1"/>
          </p:cNvSpPr>
          <p:nvPr>
            <p:ph type="ctrTitle"/>
          </p:nvPr>
        </p:nvSpPr>
        <p:spPr>
          <a:xfrm>
            <a:off x="1524000" y="1122363"/>
            <a:ext cx="9144000" cy="2387600"/>
          </a:xfrm>
        </p:spPr>
        <p:txBody>
          <a:bodyPr/>
          <a:lstStyle/>
          <a:p>
            <a:r>
              <a:rPr lang="en-US" dirty="0">
                <a:latin typeface="Times New Roman" panose="02020603050405020304" pitchFamily="18" charset="0"/>
                <a:cs typeface="Times New Roman" panose="02020603050405020304" pitchFamily="18" charset="0"/>
              </a:rPr>
              <a:t>Programming in C</a:t>
            </a:r>
          </a:p>
        </p:txBody>
      </p:sp>
      <p:sp>
        <p:nvSpPr>
          <p:cNvPr id="7" name="Date Placeholder 6"/>
          <p:cNvSpPr>
            <a:spLocks noGrp="1"/>
          </p:cNvSpPr>
          <p:nvPr>
            <p:ph type="dt" sz="half" idx="10"/>
          </p:nvPr>
        </p:nvSpPr>
        <p:spPr>
          <a:xfrm>
            <a:off x="9750334" y="6324963"/>
            <a:ext cx="1065712" cy="365125"/>
          </a:xfrm>
        </p:spPr>
        <p:txBody>
          <a:bodyPr/>
          <a:lstStyle/>
          <a:p>
            <a:fld id="{1E2680A5-6154-40D3-BCE2-B957B6664268}" type="datetime1">
              <a:rPr lang="en-US" smtClean="0"/>
              <a:t>1/11/2024</a:t>
            </a:fld>
            <a:endParaRPr lang="en-US" dirty="0"/>
          </a:p>
        </p:txBody>
      </p:sp>
      <p:sp>
        <p:nvSpPr>
          <p:cNvPr id="2" name="Subtitle 1"/>
          <p:cNvSpPr>
            <a:spLocks noGrp="1"/>
          </p:cNvSpPr>
          <p:nvPr>
            <p:ph type="subTitle" idx="1"/>
          </p:nvPr>
        </p:nvSpPr>
        <p:spPr/>
        <p:txBody>
          <a:bodyPr/>
          <a:lstStyle/>
          <a:p>
            <a:r>
              <a:rPr lang="en-US" dirty="0"/>
              <a:t>Module 1.1, 1.2</a:t>
            </a:r>
          </a:p>
        </p:txBody>
      </p:sp>
    </p:spTree>
    <p:extLst>
      <p:ext uri="{BB962C8B-B14F-4D97-AF65-F5344CB8AC3E}">
        <p14:creationId xmlns:p14="http://schemas.microsoft.com/office/powerpoint/2010/main" val="2731983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EB460FC2-EF26-4B2D-B37A-BF112CFE4F30}" type="datetime1">
              <a:rPr lang="en-US" smtClean="0"/>
              <a:t>1/11/2024</a:t>
            </a:fld>
            <a:endParaRPr lang="en-US" dirty="0"/>
          </a:p>
        </p:txBody>
      </p:sp>
      <p:sp>
        <p:nvSpPr>
          <p:cNvPr id="5" name="TextBox 4"/>
          <p:cNvSpPr txBox="1"/>
          <p:nvPr/>
        </p:nvSpPr>
        <p:spPr>
          <a:xfrm>
            <a:off x="-1" y="209006"/>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Introduction: Need of Computer Language </a:t>
            </a:r>
            <a:r>
              <a:rPr lang="en-US" sz="2800" dirty="0">
                <a:latin typeface="Times New Roman" panose="02020603050405020304" pitchFamily="18" charset="0"/>
                <a:cs typeface="Times New Roman" panose="02020603050405020304" pitchFamily="18" charset="0"/>
              </a:rPr>
              <a:t>	</a:t>
            </a:r>
          </a:p>
        </p:txBody>
      </p:sp>
      <p:pic>
        <p:nvPicPr>
          <p:cNvPr id="6" name="Picture 5"/>
          <p:cNvPicPr>
            <a:picLocks noChangeAspect="1"/>
          </p:cNvPicPr>
          <p:nvPr/>
        </p:nvPicPr>
        <p:blipFill>
          <a:blip r:embed="rId3"/>
          <a:stretch>
            <a:fillRect/>
          </a:stretch>
        </p:blipFill>
        <p:spPr>
          <a:xfrm>
            <a:off x="326572" y="876709"/>
            <a:ext cx="3550239" cy="1822128"/>
          </a:xfrm>
          <a:prstGeom prst="rect">
            <a:avLst/>
          </a:prstGeom>
        </p:spPr>
      </p:pic>
      <p:sp>
        <p:nvSpPr>
          <p:cNvPr id="9" name="TextBox 8"/>
          <p:cNvSpPr txBox="1"/>
          <p:nvPr/>
        </p:nvSpPr>
        <p:spPr>
          <a:xfrm>
            <a:off x="1789612" y="982675"/>
            <a:ext cx="927462" cy="923330"/>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English</a:t>
            </a:r>
          </a:p>
          <a:p>
            <a:r>
              <a:rPr lang="en-US" dirty="0">
                <a:solidFill>
                  <a:schemeClr val="bg1"/>
                </a:solidFill>
                <a:latin typeface="Times New Roman" panose="02020603050405020304" pitchFamily="18" charset="0"/>
                <a:cs typeface="Times New Roman" panose="02020603050405020304" pitchFamily="18" charset="0"/>
              </a:rPr>
              <a:t>Hindi</a:t>
            </a:r>
          </a:p>
          <a:p>
            <a:r>
              <a:rPr lang="en-US" dirty="0">
                <a:solidFill>
                  <a:schemeClr val="bg1"/>
                </a:solidFill>
                <a:latin typeface="Times New Roman" panose="02020603050405020304" pitchFamily="18" charset="0"/>
                <a:cs typeface="Times New Roman" panose="02020603050405020304" pitchFamily="18" charset="0"/>
              </a:rPr>
              <a:t>etc.</a:t>
            </a:r>
          </a:p>
        </p:txBody>
      </p:sp>
      <p:pic>
        <p:nvPicPr>
          <p:cNvPr id="10" name="Picture 9"/>
          <p:cNvPicPr>
            <a:picLocks noChangeAspect="1"/>
          </p:cNvPicPr>
          <p:nvPr/>
        </p:nvPicPr>
        <p:blipFill>
          <a:blip r:embed="rId4"/>
          <a:stretch>
            <a:fillRect/>
          </a:stretch>
        </p:blipFill>
        <p:spPr>
          <a:xfrm>
            <a:off x="2995068" y="4196860"/>
            <a:ext cx="2087064" cy="1579554"/>
          </a:xfrm>
          <a:prstGeom prst="rect">
            <a:avLst/>
          </a:prstGeom>
        </p:spPr>
      </p:pic>
      <p:sp>
        <p:nvSpPr>
          <p:cNvPr id="11" name="TextBox 10"/>
          <p:cNvSpPr txBox="1"/>
          <p:nvPr/>
        </p:nvSpPr>
        <p:spPr>
          <a:xfrm>
            <a:off x="4038600" y="4469917"/>
            <a:ext cx="1174977" cy="646331"/>
          </a:xfrm>
          <a:prstGeom prst="rect">
            <a:avLst/>
          </a:prstGeom>
          <a:noFill/>
        </p:spPr>
        <p:txBody>
          <a:bodyPr wrap="square" rtlCol="0">
            <a:spAutoFit/>
          </a:bodyPr>
          <a:lstStyle/>
          <a:p>
            <a:r>
              <a:rPr lang="en-US" dirty="0">
                <a:solidFill>
                  <a:srgbClr val="FFFF00"/>
                </a:solidFill>
                <a:latin typeface="Times New Roman" panose="02020603050405020304" pitchFamily="18" charset="0"/>
                <a:cs typeface="Times New Roman" panose="02020603050405020304" pitchFamily="18" charset="0"/>
              </a:rPr>
              <a:t>Binary</a:t>
            </a:r>
          </a:p>
          <a:p>
            <a:r>
              <a:rPr lang="en-US" dirty="0">
                <a:solidFill>
                  <a:srgbClr val="FFFF00"/>
                </a:solidFill>
                <a:latin typeface="Times New Roman" panose="02020603050405020304" pitchFamily="18" charset="0"/>
                <a:cs typeface="Times New Roman" panose="02020603050405020304" pitchFamily="18" charset="0"/>
              </a:rPr>
              <a:t>10110…</a:t>
            </a:r>
          </a:p>
        </p:txBody>
      </p:sp>
      <p:cxnSp>
        <p:nvCxnSpPr>
          <p:cNvPr id="13" name="Straight Arrow Connector 12"/>
          <p:cNvCxnSpPr/>
          <p:nvPr/>
        </p:nvCxnSpPr>
        <p:spPr>
          <a:xfrm>
            <a:off x="3611114" y="2698837"/>
            <a:ext cx="1533" cy="14980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876811" y="2143390"/>
            <a:ext cx="1752431" cy="79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639447" y="1177853"/>
            <a:ext cx="1580606" cy="1938992"/>
          </a:xfrm>
          <a:prstGeom prst="rect">
            <a:avLst/>
          </a:prstGeom>
          <a:noFill/>
          <a:ln w="19050">
            <a:solidFill>
              <a:schemeClr val="tx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a:t>
            </a:r>
          </a:p>
          <a:p>
            <a:r>
              <a:rPr lang="en-US" sz="2400" dirty="0">
                <a:latin typeface="Times New Roman" panose="02020603050405020304" pitchFamily="18" charset="0"/>
                <a:cs typeface="Times New Roman" panose="02020603050405020304" pitchFamily="18" charset="0"/>
              </a:rPr>
              <a:t>C++</a:t>
            </a:r>
          </a:p>
          <a:p>
            <a:r>
              <a:rPr lang="en-US" sz="2400" dirty="0">
                <a:latin typeface="Times New Roman" panose="02020603050405020304" pitchFamily="18" charset="0"/>
                <a:cs typeface="Times New Roman" panose="02020603050405020304" pitchFamily="18" charset="0"/>
              </a:rPr>
              <a:t>Java</a:t>
            </a:r>
          </a:p>
          <a:p>
            <a:r>
              <a:rPr lang="en-US" sz="2400" dirty="0">
                <a:latin typeface="Times New Roman" panose="02020603050405020304" pitchFamily="18" charset="0"/>
                <a:cs typeface="Times New Roman" panose="02020603050405020304" pitchFamily="18" charset="0"/>
              </a:rPr>
              <a:t>Python, R etc.</a:t>
            </a:r>
          </a:p>
        </p:txBody>
      </p:sp>
      <p:sp>
        <p:nvSpPr>
          <p:cNvPr id="17" name="TextBox 16"/>
          <p:cNvSpPr txBox="1"/>
          <p:nvPr/>
        </p:nvSpPr>
        <p:spPr>
          <a:xfrm>
            <a:off x="10413995" y="4251531"/>
            <a:ext cx="1580606" cy="1569660"/>
          </a:xfrm>
          <a:prstGeom prst="rect">
            <a:avLst/>
          </a:prstGeom>
          <a:noFill/>
          <a:ln w="19050">
            <a:solidFill>
              <a:schemeClr val="tx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a = 2;</a:t>
            </a:r>
          </a:p>
          <a:p>
            <a:r>
              <a:rPr lang="en-US" sz="2400" dirty="0">
                <a:latin typeface="Times New Roman" panose="02020603050405020304" pitchFamily="18" charset="0"/>
                <a:cs typeface="Times New Roman" panose="02020603050405020304" pitchFamily="18" charset="0"/>
              </a:rPr>
              <a:t>b=6;</a:t>
            </a:r>
          </a:p>
          <a:p>
            <a:r>
              <a:rPr lang="en-US" sz="2400" dirty="0">
                <a:latin typeface="Times New Roman" panose="02020603050405020304" pitchFamily="18" charset="0"/>
                <a:cs typeface="Times New Roman" panose="02020603050405020304" pitchFamily="18" charset="0"/>
              </a:rPr>
              <a:t>C=a + b;</a:t>
            </a:r>
          </a:p>
          <a:p>
            <a:r>
              <a:rPr lang="en-US" sz="2400" dirty="0">
                <a:latin typeface="Times New Roman" panose="02020603050405020304" pitchFamily="18" charset="0"/>
                <a:cs typeface="Times New Roman" panose="02020603050405020304" pitchFamily="18" charset="0"/>
              </a:rPr>
              <a:t>Print c.</a:t>
            </a:r>
          </a:p>
        </p:txBody>
      </p:sp>
      <p:cxnSp>
        <p:nvCxnSpPr>
          <p:cNvPr id="19" name="Elbow Connector 18"/>
          <p:cNvCxnSpPr>
            <a:stCxn id="16" idx="3"/>
            <a:endCxn id="17" idx="0"/>
          </p:cNvCxnSpPr>
          <p:nvPr/>
        </p:nvCxnSpPr>
        <p:spPr>
          <a:xfrm>
            <a:off x="7220053" y="2147349"/>
            <a:ext cx="3984245" cy="210418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082132" y="750017"/>
            <a:ext cx="3609056" cy="461665"/>
          </a:xfrm>
          <a:prstGeom prst="rect">
            <a:avLst/>
          </a:prstGeom>
          <a:noFill/>
        </p:spPr>
        <p:txBody>
          <a:bodyPr wrap="square" rtlCol="0">
            <a:spAutoFit/>
          </a:bodyPr>
          <a:lstStyle/>
          <a:p>
            <a:r>
              <a:rPr lang="en-US" sz="2400" dirty="0">
                <a:solidFill>
                  <a:srgbClr val="00B0F0"/>
                </a:solidFill>
                <a:latin typeface="Times New Roman" panose="02020603050405020304" pitchFamily="18" charset="0"/>
                <a:cs typeface="Times New Roman" panose="02020603050405020304" pitchFamily="18" charset="0"/>
              </a:rPr>
              <a:t>High level languages</a:t>
            </a:r>
          </a:p>
        </p:txBody>
      </p:sp>
      <p:sp>
        <p:nvSpPr>
          <p:cNvPr id="22" name="TextBox 21"/>
          <p:cNvSpPr txBox="1"/>
          <p:nvPr/>
        </p:nvSpPr>
        <p:spPr>
          <a:xfrm>
            <a:off x="8119603" y="1670616"/>
            <a:ext cx="247674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Writing programs </a:t>
            </a:r>
          </a:p>
        </p:txBody>
      </p:sp>
      <p:sp>
        <p:nvSpPr>
          <p:cNvPr id="25" name="TextBox 24"/>
          <p:cNvSpPr txBox="1"/>
          <p:nvPr/>
        </p:nvSpPr>
        <p:spPr>
          <a:xfrm>
            <a:off x="8276074" y="4630242"/>
            <a:ext cx="1625575" cy="830997"/>
          </a:xfrm>
          <a:prstGeom prst="rect">
            <a:avLst/>
          </a:prstGeom>
          <a:noFill/>
          <a:ln w="19050">
            <a:solidFill>
              <a:schemeClr val="tx1"/>
            </a:solidFill>
          </a:ln>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Compiler</a:t>
            </a:r>
          </a:p>
        </p:txBody>
      </p:sp>
      <p:sp>
        <p:nvSpPr>
          <p:cNvPr id="26" name="TextBox 25"/>
          <p:cNvSpPr txBox="1"/>
          <p:nvPr/>
        </p:nvSpPr>
        <p:spPr>
          <a:xfrm>
            <a:off x="5954522" y="4238448"/>
            <a:ext cx="1580606" cy="1569660"/>
          </a:xfrm>
          <a:prstGeom prst="rect">
            <a:avLst/>
          </a:prstGeom>
          <a:noFill/>
          <a:ln w="19050">
            <a:solidFill>
              <a:schemeClr val="tx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10110100</a:t>
            </a:r>
          </a:p>
          <a:p>
            <a:r>
              <a:rPr lang="en-US" sz="2400" dirty="0">
                <a:latin typeface="Times New Roman" panose="02020603050405020304" pitchFamily="18" charset="0"/>
                <a:cs typeface="Times New Roman" panose="02020603050405020304" pitchFamily="18" charset="0"/>
              </a:rPr>
              <a:t>1000</a:t>
            </a:r>
          </a:p>
          <a:p>
            <a:r>
              <a:rPr lang="en-US" sz="2400" dirty="0">
                <a:latin typeface="Times New Roman" panose="02020603050405020304" pitchFamily="18" charset="0"/>
                <a:cs typeface="Times New Roman" panose="02020603050405020304" pitchFamily="18" charset="0"/>
              </a:rPr>
              <a:t>10011</a:t>
            </a:r>
          </a:p>
          <a:p>
            <a:r>
              <a:rPr lang="en-US" sz="2400" dirty="0">
                <a:latin typeface="Times New Roman" panose="02020603050405020304" pitchFamily="18" charset="0"/>
                <a:cs typeface="Times New Roman" panose="02020603050405020304" pitchFamily="18" charset="0"/>
              </a:rPr>
              <a:t>111101</a:t>
            </a:r>
          </a:p>
        </p:txBody>
      </p:sp>
      <p:cxnSp>
        <p:nvCxnSpPr>
          <p:cNvPr id="27" name="Straight Arrow Connector 26"/>
          <p:cNvCxnSpPr/>
          <p:nvPr/>
        </p:nvCxnSpPr>
        <p:spPr>
          <a:xfrm flipH="1">
            <a:off x="9901990" y="5010195"/>
            <a:ext cx="517362" cy="6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7514982" y="5010195"/>
            <a:ext cx="757470" cy="6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5060058" y="4953407"/>
            <a:ext cx="916539" cy="6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561858" y="3217632"/>
            <a:ext cx="247674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communication</a:t>
            </a:r>
          </a:p>
        </p:txBody>
      </p:sp>
      <p:cxnSp>
        <p:nvCxnSpPr>
          <p:cNvPr id="34" name="Curved Connector 33"/>
          <p:cNvCxnSpPr/>
          <p:nvPr/>
        </p:nvCxnSpPr>
        <p:spPr>
          <a:xfrm flipV="1">
            <a:off x="3611114" y="2151307"/>
            <a:ext cx="1141912" cy="735584"/>
          </a:xfrm>
          <a:prstGeom prst="curvedConnector3">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056488" y="2499573"/>
            <a:ext cx="872737" cy="461665"/>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using</a:t>
            </a:r>
          </a:p>
        </p:txBody>
      </p:sp>
      <p:sp>
        <p:nvSpPr>
          <p:cNvPr id="28" name="TextBox 27"/>
          <p:cNvSpPr txBox="1"/>
          <p:nvPr/>
        </p:nvSpPr>
        <p:spPr>
          <a:xfrm>
            <a:off x="3421703" y="2966111"/>
            <a:ext cx="378822" cy="584775"/>
          </a:xfrm>
          <a:prstGeom prst="rect">
            <a:avLst/>
          </a:prstGeom>
          <a:noFill/>
        </p:spPr>
        <p:txBody>
          <a:bodyPr wrap="square" rtlCol="0">
            <a:spAutoFit/>
          </a:bodyPr>
          <a:lstStyle/>
          <a:p>
            <a:r>
              <a:rPr lang="en-US" sz="3200" b="1" dirty="0">
                <a:solidFill>
                  <a:srgbClr val="FF0000"/>
                </a:solidFill>
              </a:rPr>
              <a:t>X</a:t>
            </a:r>
          </a:p>
        </p:txBody>
      </p:sp>
    </p:spTree>
    <p:extLst>
      <p:ext uri="{BB962C8B-B14F-4D97-AF65-F5344CB8AC3E}">
        <p14:creationId xmlns:p14="http://schemas.microsoft.com/office/powerpoint/2010/main" val="1631098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A7E6C915-4615-4BE8-A874-5E0D399A0BEA}" type="datetime1">
              <a:rPr lang="en-US" smtClean="0"/>
              <a:t>1/11/2024</a:t>
            </a:fld>
            <a:endParaRPr lang="en-US" dirty="0"/>
          </a:p>
        </p:txBody>
      </p:sp>
      <p:sp>
        <p:nvSpPr>
          <p:cNvPr id="5" name="TextBox 4"/>
          <p:cNvSpPr txBox="1"/>
          <p:nvPr/>
        </p:nvSpPr>
        <p:spPr>
          <a:xfrm>
            <a:off x="-1" y="209006"/>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Problem solving skill development: Logical skills, </a:t>
            </a:r>
            <a:r>
              <a:rPr lang="en-US" sz="2800" b="1" dirty="0">
                <a:solidFill>
                  <a:srgbClr val="FF0000"/>
                </a:solidFill>
                <a:latin typeface="Times New Roman" panose="02020603050405020304" pitchFamily="18" charset="0"/>
                <a:cs typeface="Times New Roman" panose="02020603050405020304" pitchFamily="18" charset="0"/>
              </a:rPr>
              <a:t>Algorithms</a:t>
            </a:r>
            <a:r>
              <a:rPr lang="en-US" sz="2800" b="1" dirty="0">
                <a:latin typeface="Times New Roman" panose="02020603050405020304" pitchFamily="18" charset="0"/>
                <a:cs typeface="Times New Roman" panose="02020603050405020304" pitchFamily="18" charset="0"/>
              </a:rPr>
              <a:t> and flowcharts </a:t>
            </a:r>
            <a:r>
              <a:rPr lang="en-US" sz="2800" dirty="0">
                <a:latin typeface="Times New Roman" panose="02020603050405020304" pitchFamily="18" charset="0"/>
                <a:cs typeface="Times New Roman" panose="02020603050405020304" pitchFamily="18" charset="0"/>
              </a:rPr>
              <a:t>	</a:t>
            </a:r>
          </a:p>
        </p:txBody>
      </p:sp>
      <p:sp>
        <p:nvSpPr>
          <p:cNvPr id="8" name="TextBox 7"/>
          <p:cNvSpPr txBox="1"/>
          <p:nvPr/>
        </p:nvSpPr>
        <p:spPr>
          <a:xfrm>
            <a:off x="0" y="1000036"/>
            <a:ext cx="12192000" cy="526297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Problem:</a:t>
            </a:r>
            <a:r>
              <a:rPr lang="en-US" sz="2400" dirty="0">
                <a:latin typeface="Times New Roman" panose="02020603050405020304" pitchFamily="18" charset="0"/>
                <a:cs typeface="Times New Roman" panose="02020603050405020304" pitchFamily="18" charset="0"/>
              </a:rPr>
              <a:t> Print 1 to 20 numbers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Algorithm:</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Step 1: Initialize variable “a” = 0;</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Step 2: Increment “a”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Step 3: Print “a”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Step 4: Check “a” is less than 20, </a:t>
            </a:r>
            <a:r>
              <a:rPr lang="en-US" sz="2400" dirty="0" err="1">
                <a:latin typeface="Times New Roman" panose="02020603050405020304" pitchFamily="18" charset="0"/>
                <a:cs typeface="Times New Roman" panose="02020603050405020304" pitchFamily="18" charset="0"/>
              </a:rPr>
              <a:t>goto</a:t>
            </a:r>
            <a:r>
              <a:rPr lang="en-US" sz="2400" dirty="0">
                <a:latin typeface="Times New Roman" panose="02020603050405020304" pitchFamily="18" charset="0"/>
                <a:cs typeface="Times New Roman" panose="02020603050405020304" pitchFamily="18" charset="0"/>
              </a:rPr>
              <a:t> Step 2</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9409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C2E8C0D5-2C76-4851-A70F-F75E1310F2A9}" type="datetime1">
              <a:rPr lang="en-US" smtClean="0"/>
              <a:t>1/11/2024</a:t>
            </a:fld>
            <a:endParaRPr lang="en-US" dirty="0"/>
          </a:p>
        </p:txBody>
      </p:sp>
      <p:sp>
        <p:nvSpPr>
          <p:cNvPr id="5" name="TextBox 4"/>
          <p:cNvSpPr txBox="1"/>
          <p:nvPr/>
        </p:nvSpPr>
        <p:spPr>
          <a:xfrm>
            <a:off x="-1" y="209006"/>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Problem solving skill development: Logical skills, Algorithms and </a:t>
            </a:r>
            <a:r>
              <a:rPr lang="en-US" sz="2800" b="1" dirty="0">
                <a:solidFill>
                  <a:srgbClr val="FF0000"/>
                </a:solidFill>
                <a:latin typeface="Times New Roman" panose="02020603050405020304" pitchFamily="18" charset="0"/>
                <a:cs typeface="Times New Roman" panose="02020603050405020304" pitchFamily="18" charset="0"/>
              </a:rPr>
              <a:t>flowcharts </a:t>
            </a:r>
            <a:r>
              <a:rPr lang="en-US" sz="2800" dirty="0">
                <a:solidFill>
                  <a:srgbClr val="FF0000"/>
                </a:solidFill>
                <a:latin typeface="Times New Roman" panose="02020603050405020304" pitchFamily="18" charset="0"/>
                <a:cs typeface="Times New Roman" panose="02020603050405020304" pitchFamily="18" charset="0"/>
              </a:rPr>
              <a:t>	</a:t>
            </a:r>
          </a:p>
        </p:txBody>
      </p:sp>
      <p:sp>
        <p:nvSpPr>
          <p:cNvPr id="7" name="TextBox 6"/>
          <p:cNvSpPr txBox="1"/>
          <p:nvPr/>
        </p:nvSpPr>
        <p:spPr>
          <a:xfrm>
            <a:off x="-1" y="732226"/>
            <a:ext cx="12192000"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graphical or diagrammatical representation of an algorithm is Flowchart</a:t>
            </a:r>
          </a:p>
        </p:txBody>
      </p:sp>
      <p:sp>
        <p:nvSpPr>
          <p:cNvPr id="9" name="TextBox 8"/>
          <p:cNvSpPr txBox="1"/>
          <p:nvPr/>
        </p:nvSpPr>
        <p:spPr>
          <a:xfrm>
            <a:off x="309154" y="1458495"/>
            <a:ext cx="5865223" cy="415498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Problem:</a:t>
            </a:r>
            <a:r>
              <a:rPr lang="en-US" sz="2400" dirty="0">
                <a:latin typeface="Times New Roman" panose="02020603050405020304" pitchFamily="18" charset="0"/>
                <a:cs typeface="Times New Roman" panose="02020603050405020304" pitchFamily="18" charset="0"/>
              </a:rPr>
              <a:t> Print 1 to 20 numbers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Algorithm:</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Step 1: Initialize variable “a” = 0;</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Step 2: Increment “a”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Step 3: Print “a”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Step 4: Check “a” is less than 20, </a:t>
            </a:r>
            <a:r>
              <a:rPr lang="en-US" sz="2400" dirty="0" err="1">
                <a:latin typeface="Times New Roman" panose="02020603050405020304" pitchFamily="18" charset="0"/>
                <a:cs typeface="Times New Roman" panose="02020603050405020304" pitchFamily="18" charset="0"/>
              </a:rPr>
              <a:t>goto</a:t>
            </a:r>
            <a:r>
              <a:rPr lang="en-US" sz="2400" dirty="0">
                <a:latin typeface="Times New Roman" panose="02020603050405020304" pitchFamily="18" charset="0"/>
                <a:cs typeface="Times New Roman" panose="02020603050405020304" pitchFamily="18" charset="0"/>
              </a:rPr>
              <a:t> Step 2</a:t>
            </a:r>
          </a:p>
        </p:txBody>
      </p:sp>
      <p:grpSp>
        <p:nvGrpSpPr>
          <p:cNvPr id="14" name="Group 13"/>
          <p:cNvGrpSpPr/>
          <p:nvPr/>
        </p:nvGrpSpPr>
        <p:grpSpPr>
          <a:xfrm>
            <a:off x="8354784" y="1378121"/>
            <a:ext cx="1371600" cy="535990"/>
            <a:chOff x="8020594" y="1458495"/>
            <a:chExt cx="2039983" cy="500934"/>
          </a:xfrm>
        </p:grpSpPr>
        <p:sp>
          <p:nvSpPr>
            <p:cNvPr id="6" name="Oval 5"/>
            <p:cNvSpPr/>
            <p:nvPr/>
          </p:nvSpPr>
          <p:spPr>
            <a:xfrm>
              <a:off x="8020594" y="1458495"/>
              <a:ext cx="2039983" cy="5009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564195" y="1540086"/>
              <a:ext cx="1005840" cy="369332"/>
            </a:xfrm>
            <a:prstGeom prst="rect">
              <a:avLst/>
            </a:prstGeom>
            <a:noFill/>
          </p:spPr>
          <p:txBody>
            <a:bodyPr wrap="square" rtlCol="0">
              <a:spAutoFit/>
            </a:bodyPr>
            <a:lstStyle/>
            <a:p>
              <a:r>
                <a:rPr lang="en-US" dirty="0"/>
                <a:t>Start</a:t>
              </a:r>
            </a:p>
          </p:txBody>
        </p:sp>
      </p:grpSp>
      <p:grpSp>
        <p:nvGrpSpPr>
          <p:cNvPr id="13" name="Group 12"/>
          <p:cNvGrpSpPr/>
          <p:nvPr/>
        </p:nvGrpSpPr>
        <p:grpSpPr>
          <a:xfrm>
            <a:off x="8132716" y="2131010"/>
            <a:ext cx="1815737" cy="369332"/>
            <a:chOff x="7537269" y="2480157"/>
            <a:chExt cx="1815737" cy="369332"/>
          </a:xfrm>
        </p:grpSpPr>
        <p:sp>
          <p:nvSpPr>
            <p:cNvPr id="11" name="Parallelogram 10"/>
            <p:cNvSpPr/>
            <p:nvPr/>
          </p:nvSpPr>
          <p:spPr>
            <a:xfrm>
              <a:off x="7537269" y="2480157"/>
              <a:ext cx="1815737" cy="369332"/>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020594" y="2480157"/>
              <a:ext cx="1005840" cy="369332"/>
            </a:xfrm>
            <a:prstGeom prst="rect">
              <a:avLst/>
            </a:prstGeom>
            <a:noFill/>
          </p:spPr>
          <p:txBody>
            <a:bodyPr wrap="square" rtlCol="0">
              <a:spAutoFit/>
            </a:bodyPr>
            <a:lstStyle/>
            <a:p>
              <a:r>
                <a:rPr lang="en-US" dirty="0"/>
                <a:t> a = 0</a:t>
              </a:r>
            </a:p>
          </p:txBody>
        </p:sp>
      </p:grpSp>
      <p:grpSp>
        <p:nvGrpSpPr>
          <p:cNvPr id="17" name="Group 16"/>
          <p:cNvGrpSpPr/>
          <p:nvPr/>
        </p:nvGrpSpPr>
        <p:grpSpPr>
          <a:xfrm>
            <a:off x="8354784" y="2783654"/>
            <a:ext cx="1366155" cy="422393"/>
            <a:chOff x="8360229" y="2660588"/>
            <a:chExt cx="1366155" cy="422393"/>
          </a:xfrm>
        </p:grpSpPr>
        <p:sp>
          <p:nvSpPr>
            <p:cNvPr id="15" name="Rectangle 14"/>
            <p:cNvSpPr/>
            <p:nvPr/>
          </p:nvSpPr>
          <p:spPr>
            <a:xfrm>
              <a:off x="8360229" y="2660588"/>
              <a:ext cx="1261652" cy="422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537664" y="2666564"/>
              <a:ext cx="1188720" cy="369332"/>
            </a:xfrm>
            <a:prstGeom prst="rect">
              <a:avLst/>
            </a:prstGeom>
            <a:noFill/>
          </p:spPr>
          <p:txBody>
            <a:bodyPr wrap="square" rtlCol="0">
              <a:spAutoFit/>
            </a:bodyPr>
            <a:lstStyle/>
            <a:p>
              <a:r>
                <a:rPr lang="en-US" dirty="0"/>
                <a:t> a = a + 1</a:t>
              </a:r>
            </a:p>
          </p:txBody>
        </p:sp>
      </p:grpSp>
      <p:grpSp>
        <p:nvGrpSpPr>
          <p:cNvPr id="18" name="Group 17"/>
          <p:cNvGrpSpPr/>
          <p:nvPr/>
        </p:nvGrpSpPr>
        <p:grpSpPr>
          <a:xfrm>
            <a:off x="8132715" y="3431482"/>
            <a:ext cx="1815737" cy="369332"/>
            <a:chOff x="7537269" y="2480157"/>
            <a:chExt cx="1815737" cy="369332"/>
          </a:xfrm>
        </p:grpSpPr>
        <p:sp>
          <p:nvSpPr>
            <p:cNvPr id="19" name="Parallelogram 18"/>
            <p:cNvSpPr/>
            <p:nvPr/>
          </p:nvSpPr>
          <p:spPr>
            <a:xfrm>
              <a:off x="7537269" y="2480157"/>
              <a:ext cx="1815737" cy="369332"/>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8020594" y="2480157"/>
              <a:ext cx="1005840" cy="369332"/>
            </a:xfrm>
            <a:prstGeom prst="rect">
              <a:avLst/>
            </a:prstGeom>
            <a:noFill/>
          </p:spPr>
          <p:txBody>
            <a:bodyPr wrap="square" rtlCol="0">
              <a:spAutoFit/>
            </a:bodyPr>
            <a:lstStyle/>
            <a:p>
              <a:r>
                <a:rPr lang="en-US" dirty="0"/>
                <a:t> Print a</a:t>
              </a:r>
            </a:p>
          </p:txBody>
        </p:sp>
      </p:grpSp>
      <p:sp>
        <p:nvSpPr>
          <p:cNvPr id="21" name="Diamond 20"/>
          <p:cNvSpPr/>
          <p:nvPr/>
        </p:nvSpPr>
        <p:spPr>
          <a:xfrm>
            <a:off x="8545012" y="4028246"/>
            <a:ext cx="1121770" cy="1071154"/>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8628554" y="4384085"/>
            <a:ext cx="1005840" cy="369332"/>
          </a:xfrm>
          <a:prstGeom prst="rect">
            <a:avLst/>
          </a:prstGeom>
          <a:noFill/>
        </p:spPr>
        <p:txBody>
          <a:bodyPr wrap="square" rtlCol="0">
            <a:spAutoFit/>
          </a:bodyPr>
          <a:lstStyle/>
          <a:p>
            <a:r>
              <a:rPr lang="en-US" dirty="0"/>
              <a:t> a &lt;  20?</a:t>
            </a:r>
          </a:p>
        </p:txBody>
      </p:sp>
      <p:grpSp>
        <p:nvGrpSpPr>
          <p:cNvPr id="23" name="Group 22"/>
          <p:cNvGrpSpPr/>
          <p:nvPr/>
        </p:nvGrpSpPr>
        <p:grpSpPr>
          <a:xfrm>
            <a:off x="8474523" y="5302819"/>
            <a:ext cx="1371600" cy="535990"/>
            <a:chOff x="7962307" y="1458495"/>
            <a:chExt cx="2039983" cy="500934"/>
          </a:xfrm>
        </p:grpSpPr>
        <p:sp>
          <p:nvSpPr>
            <p:cNvPr id="24" name="Oval 23"/>
            <p:cNvSpPr/>
            <p:nvPr/>
          </p:nvSpPr>
          <p:spPr>
            <a:xfrm>
              <a:off x="7962307" y="1458495"/>
              <a:ext cx="2039983" cy="5009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8564195" y="1540086"/>
              <a:ext cx="1005840" cy="345176"/>
            </a:xfrm>
            <a:prstGeom prst="rect">
              <a:avLst/>
            </a:prstGeom>
            <a:noFill/>
          </p:spPr>
          <p:txBody>
            <a:bodyPr wrap="square" rtlCol="0">
              <a:spAutoFit/>
            </a:bodyPr>
            <a:lstStyle/>
            <a:p>
              <a:r>
                <a:rPr lang="en-US" dirty="0"/>
                <a:t>end</a:t>
              </a:r>
            </a:p>
          </p:txBody>
        </p:sp>
      </p:grpSp>
      <p:cxnSp>
        <p:nvCxnSpPr>
          <p:cNvPr id="27" name="Straight Arrow Connector 26"/>
          <p:cNvCxnSpPr>
            <a:stCxn id="6" idx="4"/>
          </p:cNvCxnSpPr>
          <p:nvPr/>
        </p:nvCxnSpPr>
        <p:spPr>
          <a:xfrm flipH="1">
            <a:off x="9040583" y="1937650"/>
            <a:ext cx="1" cy="2241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9024798" y="2512609"/>
            <a:ext cx="1" cy="2712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9062353" y="3213460"/>
            <a:ext cx="1" cy="2241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9101542" y="3801286"/>
            <a:ext cx="1" cy="2241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9101542" y="5068387"/>
            <a:ext cx="1" cy="2241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1" idx="3"/>
          </p:cNvCxnSpPr>
          <p:nvPr/>
        </p:nvCxnSpPr>
        <p:spPr>
          <a:xfrm>
            <a:off x="9666782" y="4563823"/>
            <a:ext cx="1528087" cy="34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11181806" y="2886891"/>
            <a:ext cx="13063" cy="1698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9555493" y="2899954"/>
            <a:ext cx="1639376" cy="52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0405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74500E84-50DB-469F-B3D2-FFE099B702A1}" type="datetime1">
              <a:rPr lang="en-US" smtClean="0"/>
              <a:t>1/11/2024</a:t>
            </a:fld>
            <a:endParaRPr lang="en-US" dirty="0"/>
          </a:p>
        </p:txBody>
      </p:sp>
      <p:sp>
        <p:nvSpPr>
          <p:cNvPr id="5" name="TextBox 4"/>
          <p:cNvSpPr txBox="1"/>
          <p:nvPr/>
        </p:nvSpPr>
        <p:spPr>
          <a:xfrm>
            <a:off x="-1" y="209006"/>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Compiling &amp; Executing C Program</a:t>
            </a:r>
            <a:r>
              <a:rPr lang="en-US" sz="2800" dirty="0">
                <a:solidFill>
                  <a:srgbClr val="FF0000"/>
                </a:solidFill>
                <a:latin typeface="Times New Roman" panose="02020603050405020304" pitchFamily="18" charset="0"/>
                <a:cs typeface="Times New Roman" panose="02020603050405020304" pitchFamily="18" charset="0"/>
              </a:rPr>
              <a:t>	</a:t>
            </a:r>
          </a:p>
        </p:txBody>
      </p:sp>
      <p:pic>
        <p:nvPicPr>
          <p:cNvPr id="8" name="Picture 7"/>
          <p:cNvPicPr>
            <a:picLocks noChangeAspect="1"/>
          </p:cNvPicPr>
          <p:nvPr/>
        </p:nvPicPr>
        <p:blipFill>
          <a:blip r:embed="rId3"/>
          <a:stretch>
            <a:fillRect/>
          </a:stretch>
        </p:blipFill>
        <p:spPr>
          <a:xfrm>
            <a:off x="2207623" y="1028700"/>
            <a:ext cx="7852954" cy="4800600"/>
          </a:xfrm>
          <a:prstGeom prst="rect">
            <a:avLst/>
          </a:prstGeom>
        </p:spPr>
      </p:pic>
    </p:spTree>
    <p:extLst>
      <p:ext uri="{BB962C8B-B14F-4D97-AF65-F5344CB8AC3E}">
        <p14:creationId xmlns:p14="http://schemas.microsoft.com/office/powerpoint/2010/main" val="944280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FEC85105-E1EC-4296-B537-0E78B5F519BB}" type="datetime1">
              <a:rPr lang="en-US" smtClean="0"/>
              <a:t>1/11/2024</a:t>
            </a:fld>
            <a:endParaRPr lang="en-US" dirty="0"/>
          </a:p>
        </p:txBody>
      </p:sp>
      <p:sp>
        <p:nvSpPr>
          <p:cNvPr id="5" name="TextBox 4"/>
          <p:cNvSpPr txBox="1"/>
          <p:nvPr/>
        </p:nvSpPr>
        <p:spPr>
          <a:xfrm>
            <a:off x="-1" y="209006"/>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Simple C program structure:</a:t>
            </a:r>
            <a:r>
              <a:rPr lang="en-US" sz="2800" dirty="0">
                <a:solidFill>
                  <a:srgbClr val="FF0000"/>
                </a:solidFill>
                <a:latin typeface="Times New Roman" panose="02020603050405020304" pitchFamily="18" charset="0"/>
                <a:cs typeface="Times New Roman" panose="02020603050405020304" pitchFamily="18" charset="0"/>
              </a:rPr>
              <a:t>	</a:t>
            </a:r>
          </a:p>
        </p:txBody>
      </p:sp>
      <p:pic>
        <p:nvPicPr>
          <p:cNvPr id="6" name="Picture 5"/>
          <p:cNvPicPr>
            <a:picLocks noChangeAspect="1"/>
          </p:cNvPicPr>
          <p:nvPr/>
        </p:nvPicPr>
        <p:blipFill>
          <a:blip r:embed="rId3"/>
          <a:stretch>
            <a:fillRect/>
          </a:stretch>
        </p:blipFill>
        <p:spPr>
          <a:xfrm>
            <a:off x="3004457" y="732226"/>
            <a:ext cx="5714184" cy="5171011"/>
          </a:xfrm>
          <a:prstGeom prst="rect">
            <a:avLst/>
          </a:prstGeom>
        </p:spPr>
      </p:pic>
    </p:spTree>
    <p:extLst>
      <p:ext uri="{BB962C8B-B14F-4D97-AF65-F5344CB8AC3E}">
        <p14:creationId xmlns:p14="http://schemas.microsoft.com/office/powerpoint/2010/main" val="3012005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DF7EB9FC-D255-490A-9368-39DE98769B5D}" type="datetime1">
              <a:rPr lang="en-US" smtClean="0"/>
              <a:t>1/11/2024</a:t>
            </a:fld>
            <a:endParaRPr lang="en-US" dirty="0"/>
          </a:p>
        </p:txBody>
      </p:sp>
      <p:sp>
        <p:nvSpPr>
          <p:cNvPr id="5" name="TextBox 4"/>
          <p:cNvSpPr txBox="1"/>
          <p:nvPr/>
        </p:nvSpPr>
        <p:spPr>
          <a:xfrm>
            <a:off x="-1" y="209006"/>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Simple C program structure:</a:t>
            </a:r>
            <a:r>
              <a:rPr lang="en-US" sz="2800" dirty="0">
                <a:solidFill>
                  <a:srgbClr val="FF0000"/>
                </a:solidFill>
                <a:latin typeface="Times New Roman" panose="02020603050405020304" pitchFamily="18" charset="0"/>
                <a:cs typeface="Times New Roman" panose="02020603050405020304" pitchFamily="18" charset="0"/>
              </a:rPr>
              <a:t>	</a:t>
            </a:r>
          </a:p>
        </p:txBody>
      </p:sp>
      <p:grpSp>
        <p:nvGrpSpPr>
          <p:cNvPr id="9" name="Group 8"/>
          <p:cNvGrpSpPr/>
          <p:nvPr/>
        </p:nvGrpSpPr>
        <p:grpSpPr>
          <a:xfrm>
            <a:off x="195943" y="922100"/>
            <a:ext cx="11351623" cy="4911101"/>
            <a:chOff x="1646600" y="922100"/>
            <a:chExt cx="8010525" cy="4911101"/>
          </a:xfrm>
        </p:grpSpPr>
        <p:pic>
          <p:nvPicPr>
            <p:cNvPr id="7" name="Picture 6"/>
            <p:cNvPicPr>
              <a:picLocks noChangeAspect="1"/>
            </p:cNvPicPr>
            <p:nvPr/>
          </p:nvPicPr>
          <p:blipFill>
            <a:blip r:embed="rId3"/>
            <a:stretch>
              <a:fillRect/>
            </a:stretch>
          </p:blipFill>
          <p:spPr>
            <a:xfrm>
              <a:off x="1646600" y="922100"/>
              <a:ext cx="8010525" cy="2428875"/>
            </a:xfrm>
            <a:prstGeom prst="rect">
              <a:avLst/>
            </a:prstGeom>
          </p:spPr>
        </p:pic>
        <p:pic>
          <p:nvPicPr>
            <p:cNvPr id="8" name="Picture 7"/>
            <p:cNvPicPr>
              <a:picLocks noChangeAspect="1"/>
            </p:cNvPicPr>
            <p:nvPr/>
          </p:nvPicPr>
          <p:blipFill>
            <a:blip r:embed="rId4"/>
            <a:stretch>
              <a:fillRect/>
            </a:stretch>
          </p:blipFill>
          <p:spPr>
            <a:xfrm>
              <a:off x="1646600" y="3480526"/>
              <a:ext cx="7943850" cy="2352675"/>
            </a:xfrm>
            <a:prstGeom prst="rect">
              <a:avLst/>
            </a:prstGeom>
          </p:spPr>
        </p:pic>
      </p:grpSp>
    </p:spTree>
    <p:extLst>
      <p:ext uri="{BB962C8B-B14F-4D97-AF65-F5344CB8AC3E}">
        <p14:creationId xmlns:p14="http://schemas.microsoft.com/office/powerpoint/2010/main" val="3460744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DD117FE2-DC29-4086-8286-63631195D373}" type="datetime1">
              <a:rPr lang="en-US" smtClean="0"/>
              <a:t>1/11/2024</a:t>
            </a:fld>
            <a:endParaRPr lang="en-US" dirty="0"/>
          </a:p>
        </p:txBody>
      </p:sp>
      <p:sp>
        <p:nvSpPr>
          <p:cNvPr id="5" name="TextBox 4"/>
          <p:cNvSpPr txBox="1"/>
          <p:nvPr/>
        </p:nvSpPr>
        <p:spPr>
          <a:xfrm>
            <a:off x="3852453" y="-56042"/>
            <a:ext cx="4038601"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Elements of  C program</a:t>
            </a:r>
            <a:r>
              <a:rPr lang="en-US" sz="2800" dirty="0">
                <a:solidFill>
                  <a:srgbClr val="FF0000"/>
                </a:solidFill>
                <a:latin typeface="Times New Roman" panose="02020603050405020304" pitchFamily="18" charset="0"/>
                <a:cs typeface="Times New Roman" panose="02020603050405020304" pitchFamily="18" charset="0"/>
              </a:rPr>
              <a:t>	</a:t>
            </a:r>
          </a:p>
        </p:txBody>
      </p:sp>
      <p:sp>
        <p:nvSpPr>
          <p:cNvPr id="6" name="TextBox 5"/>
          <p:cNvSpPr txBox="1"/>
          <p:nvPr/>
        </p:nvSpPr>
        <p:spPr>
          <a:xfrm>
            <a:off x="365760" y="640080"/>
            <a:ext cx="2560319"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Token in C</a:t>
            </a:r>
          </a:p>
        </p:txBody>
      </p:sp>
      <p:pic>
        <p:nvPicPr>
          <p:cNvPr id="10" name="Picture 9"/>
          <p:cNvPicPr>
            <a:picLocks noChangeAspect="1"/>
          </p:cNvPicPr>
          <p:nvPr/>
        </p:nvPicPr>
        <p:blipFill>
          <a:blip r:embed="rId3"/>
          <a:stretch>
            <a:fillRect/>
          </a:stretch>
        </p:blipFill>
        <p:spPr>
          <a:xfrm>
            <a:off x="657171" y="1215322"/>
            <a:ext cx="10877656" cy="4561092"/>
          </a:xfrm>
          <a:prstGeom prst="rect">
            <a:avLst/>
          </a:prstGeom>
        </p:spPr>
      </p:pic>
    </p:spTree>
    <p:extLst>
      <p:ext uri="{BB962C8B-B14F-4D97-AF65-F5344CB8AC3E}">
        <p14:creationId xmlns:p14="http://schemas.microsoft.com/office/powerpoint/2010/main" val="1785120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9E599EF1-BAD3-4B24-A2F9-C0F310FD0CB4}" type="datetime1">
              <a:rPr lang="en-US" smtClean="0"/>
              <a:t>1/11/2024</a:t>
            </a:fld>
            <a:endParaRPr lang="en-US" dirty="0"/>
          </a:p>
        </p:txBody>
      </p:sp>
      <p:sp>
        <p:nvSpPr>
          <p:cNvPr id="5" name="TextBox 4"/>
          <p:cNvSpPr txBox="1"/>
          <p:nvPr/>
        </p:nvSpPr>
        <p:spPr>
          <a:xfrm>
            <a:off x="3852453" y="-56042"/>
            <a:ext cx="4038601"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Elements of  C program</a:t>
            </a:r>
            <a:r>
              <a:rPr lang="en-US" sz="2800" dirty="0">
                <a:solidFill>
                  <a:srgbClr val="FF0000"/>
                </a:solidFill>
                <a:latin typeface="Times New Roman" panose="02020603050405020304" pitchFamily="18" charset="0"/>
                <a:cs typeface="Times New Roman" panose="02020603050405020304" pitchFamily="18" charset="0"/>
              </a:rPr>
              <a:t>	</a:t>
            </a:r>
          </a:p>
        </p:txBody>
      </p:sp>
      <p:sp>
        <p:nvSpPr>
          <p:cNvPr id="6" name="TextBox 5"/>
          <p:cNvSpPr txBox="1"/>
          <p:nvPr/>
        </p:nvSpPr>
        <p:spPr>
          <a:xfrm>
            <a:off x="365760" y="640080"/>
            <a:ext cx="3200400"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Identifiers in C</a:t>
            </a:r>
          </a:p>
        </p:txBody>
      </p:sp>
      <p:pic>
        <p:nvPicPr>
          <p:cNvPr id="7" name="Picture 6"/>
          <p:cNvPicPr>
            <a:picLocks noChangeAspect="1"/>
          </p:cNvPicPr>
          <p:nvPr/>
        </p:nvPicPr>
        <p:blipFill>
          <a:blip r:embed="rId3"/>
          <a:stretch>
            <a:fillRect/>
          </a:stretch>
        </p:blipFill>
        <p:spPr>
          <a:xfrm>
            <a:off x="839593" y="1549923"/>
            <a:ext cx="10512811" cy="3254693"/>
          </a:xfrm>
          <a:prstGeom prst="rect">
            <a:avLst/>
          </a:prstGeom>
        </p:spPr>
      </p:pic>
      <p:sp>
        <p:nvSpPr>
          <p:cNvPr id="8" name="Rectangle 7"/>
          <p:cNvSpPr/>
          <p:nvPr/>
        </p:nvSpPr>
        <p:spPr>
          <a:xfrm>
            <a:off x="9888582" y="2717074"/>
            <a:ext cx="1240972" cy="3004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39593" y="3017520"/>
            <a:ext cx="4202670" cy="2612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797628" y="1569506"/>
            <a:ext cx="8331926" cy="2829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262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BA83BE96-A12E-43A6-BE1B-1D91C5F7646C}" type="datetime1">
              <a:rPr lang="en-US" smtClean="0"/>
              <a:t>1/11/2024</a:t>
            </a:fld>
            <a:endParaRPr lang="en-US" dirty="0"/>
          </a:p>
        </p:txBody>
      </p:sp>
      <p:sp>
        <p:nvSpPr>
          <p:cNvPr id="5" name="TextBox 4"/>
          <p:cNvSpPr txBox="1"/>
          <p:nvPr/>
        </p:nvSpPr>
        <p:spPr>
          <a:xfrm>
            <a:off x="3852453" y="-56042"/>
            <a:ext cx="4038601"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Elements of  C program</a:t>
            </a:r>
            <a:r>
              <a:rPr lang="en-US" sz="2800" dirty="0">
                <a:solidFill>
                  <a:srgbClr val="FF0000"/>
                </a:solidFill>
                <a:latin typeface="Times New Roman" panose="02020603050405020304" pitchFamily="18" charset="0"/>
                <a:cs typeface="Times New Roman" panose="02020603050405020304" pitchFamily="18" charset="0"/>
              </a:rPr>
              <a:t>	</a:t>
            </a:r>
          </a:p>
        </p:txBody>
      </p:sp>
      <p:sp>
        <p:nvSpPr>
          <p:cNvPr id="6" name="TextBox 5"/>
          <p:cNvSpPr txBox="1"/>
          <p:nvPr/>
        </p:nvSpPr>
        <p:spPr>
          <a:xfrm>
            <a:off x="365760" y="640080"/>
            <a:ext cx="3200400"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Keywords in C</a:t>
            </a:r>
          </a:p>
        </p:txBody>
      </p:sp>
      <p:pic>
        <p:nvPicPr>
          <p:cNvPr id="9" name="Picture 8"/>
          <p:cNvPicPr>
            <a:picLocks noChangeAspect="1"/>
          </p:cNvPicPr>
          <p:nvPr/>
        </p:nvPicPr>
        <p:blipFill>
          <a:blip r:embed="rId3"/>
          <a:stretch>
            <a:fillRect/>
          </a:stretch>
        </p:blipFill>
        <p:spPr>
          <a:xfrm>
            <a:off x="1256238" y="1163300"/>
            <a:ext cx="9237977" cy="4806426"/>
          </a:xfrm>
          <a:prstGeom prst="rect">
            <a:avLst/>
          </a:prstGeom>
        </p:spPr>
      </p:pic>
      <p:sp>
        <p:nvSpPr>
          <p:cNvPr id="13" name="Rectangle 12"/>
          <p:cNvSpPr/>
          <p:nvPr/>
        </p:nvSpPr>
        <p:spPr>
          <a:xfrm>
            <a:off x="8582296" y="5081452"/>
            <a:ext cx="1240972" cy="3004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V="1">
            <a:off x="9919969" y="4739739"/>
            <a:ext cx="726260" cy="326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646229" y="4167051"/>
            <a:ext cx="1436914"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Compiler specific</a:t>
            </a:r>
          </a:p>
        </p:txBody>
      </p:sp>
    </p:spTree>
    <p:extLst>
      <p:ext uri="{BB962C8B-B14F-4D97-AF65-F5344CB8AC3E}">
        <p14:creationId xmlns:p14="http://schemas.microsoft.com/office/powerpoint/2010/main" val="505902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06259723-3CD3-4006-A567-F495033BF806}" type="datetime1">
              <a:rPr lang="en-US" smtClean="0"/>
              <a:t>1/11/2024</a:t>
            </a:fld>
            <a:endParaRPr lang="en-US" dirty="0"/>
          </a:p>
        </p:txBody>
      </p:sp>
      <p:sp>
        <p:nvSpPr>
          <p:cNvPr id="5" name="TextBox 4"/>
          <p:cNvSpPr txBox="1"/>
          <p:nvPr/>
        </p:nvSpPr>
        <p:spPr>
          <a:xfrm>
            <a:off x="3852453" y="-56042"/>
            <a:ext cx="4038601"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Elements of  C program</a:t>
            </a:r>
            <a:r>
              <a:rPr lang="en-US" sz="2800" dirty="0">
                <a:solidFill>
                  <a:srgbClr val="FF0000"/>
                </a:solidFill>
                <a:latin typeface="Times New Roman" panose="02020603050405020304" pitchFamily="18" charset="0"/>
                <a:cs typeface="Times New Roman" panose="02020603050405020304" pitchFamily="18" charset="0"/>
              </a:rPr>
              <a:t>	</a:t>
            </a:r>
          </a:p>
        </p:txBody>
      </p:sp>
      <p:sp>
        <p:nvSpPr>
          <p:cNvPr id="6" name="TextBox 5"/>
          <p:cNvSpPr txBox="1"/>
          <p:nvPr/>
        </p:nvSpPr>
        <p:spPr>
          <a:xfrm>
            <a:off x="365759" y="640080"/>
            <a:ext cx="5355771"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Constants and variables  in C</a:t>
            </a:r>
          </a:p>
        </p:txBody>
      </p:sp>
      <p:sp>
        <p:nvSpPr>
          <p:cNvPr id="7" name="TextBox 6"/>
          <p:cNvSpPr txBox="1"/>
          <p:nvPr/>
        </p:nvSpPr>
        <p:spPr>
          <a:xfrm>
            <a:off x="862149" y="1179446"/>
            <a:ext cx="1132985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 </a:t>
            </a:r>
            <a:r>
              <a:rPr lang="en-US" sz="2400" dirty="0">
                <a:solidFill>
                  <a:schemeClr val="accent1"/>
                </a:solidFill>
                <a:latin typeface="Times New Roman" panose="02020603050405020304" pitchFamily="18" charset="0"/>
                <a:cs typeface="Times New Roman" panose="02020603050405020304" pitchFamily="18" charset="0"/>
              </a:rPr>
              <a:t>constant</a:t>
            </a:r>
            <a:r>
              <a:rPr lang="en-US" sz="2400" dirty="0">
                <a:latin typeface="Times New Roman" panose="02020603050405020304" pitchFamily="18" charset="0"/>
                <a:cs typeface="Times New Roman" panose="02020603050405020304" pitchFamily="18" charset="0"/>
              </a:rPr>
              <a:t> is an entity that </a:t>
            </a:r>
            <a:r>
              <a:rPr lang="en-US" sz="2400" dirty="0">
                <a:solidFill>
                  <a:schemeClr val="accent1"/>
                </a:solidFill>
                <a:latin typeface="Times New Roman" panose="02020603050405020304" pitchFamily="18" charset="0"/>
                <a:cs typeface="Times New Roman" panose="02020603050405020304" pitchFamily="18" charset="0"/>
              </a:rPr>
              <a:t>doesn’t change </a:t>
            </a:r>
            <a:r>
              <a:rPr lang="en-US" sz="2400" dirty="0">
                <a:latin typeface="Times New Roman" panose="02020603050405020304" pitchFamily="18" charset="0"/>
                <a:cs typeface="Times New Roman" panose="02020603050405020304" pitchFamily="18" charset="0"/>
              </a:rPr>
              <a:t>whereas a </a:t>
            </a:r>
            <a:r>
              <a:rPr lang="en-US" sz="2400" dirty="0">
                <a:solidFill>
                  <a:srgbClr val="FF0000"/>
                </a:solidFill>
                <a:latin typeface="Times New Roman" panose="02020603050405020304" pitchFamily="18" charset="0"/>
                <a:cs typeface="Times New Roman" panose="02020603050405020304" pitchFamily="18" charset="0"/>
              </a:rPr>
              <a:t>variable</a:t>
            </a:r>
            <a:r>
              <a:rPr lang="en-US" sz="2400" dirty="0">
                <a:latin typeface="Times New Roman" panose="02020603050405020304" pitchFamily="18" charset="0"/>
                <a:cs typeface="Times New Roman" panose="02020603050405020304" pitchFamily="18" charset="0"/>
              </a:rPr>
              <a:t> is an entity that </a:t>
            </a:r>
            <a:r>
              <a:rPr lang="en-US" sz="2400" dirty="0">
                <a:solidFill>
                  <a:srgbClr val="FF0000"/>
                </a:solidFill>
                <a:latin typeface="Times New Roman" panose="02020603050405020304" pitchFamily="18" charset="0"/>
                <a:cs typeface="Times New Roman" panose="02020603050405020304" pitchFamily="18" charset="0"/>
              </a:rPr>
              <a:t>may change</a:t>
            </a:r>
            <a:r>
              <a:rPr lang="en-US" sz="2400" dirty="0">
                <a:latin typeface="Times New Roman" panose="02020603050405020304" pitchFamily="18" charset="0"/>
                <a:cs typeface="Times New Roman" panose="02020603050405020304" pitchFamily="18" charset="0"/>
              </a:rPr>
              <a:t>.</a:t>
            </a:r>
          </a:p>
        </p:txBody>
      </p:sp>
      <p:pic>
        <p:nvPicPr>
          <p:cNvPr id="12" name="Picture 11"/>
          <p:cNvPicPr>
            <a:picLocks noChangeAspect="1"/>
          </p:cNvPicPr>
          <p:nvPr/>
        </p:nvPicPr>
        <p:blipFill>
          <a:blip r:embed="rId3"/>
          <a:stretch>
            <a:fillRect/>
          </a:stretch>
        </p:blipFill>
        <p:spPr>
          <a:xfrm>
            <a:off x="1541416" y="1745823"/>
            <a:ext cx="9235784" cy="2739424"/>
          </a:xfrm>
          <a:prstGeom prst="rect">
            <a:avLst/>
          </a:prstGeom>
        </p:spPr>
      </p:pic>
    </p:spTree>
    <p:extLst>
      <p:ext uri="{BB962C8B-B14F-4D97-AF65-F5344CB8AC3E}">
        <p14:creationId xmlns:p14="http://schemas.microsoft.com/office/powerpoint/2010/main" val="3113633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 y="5969726"/>
            <a:ext cx="12192001" cy="888274"/>
          </a:xfrm>
          <a:prstGeom prst="rect">
            <a:avLst/>
          </a:prstGeom>
        </p:spPr>
      </p:pic>
      <p:sp>
        <p:nvSpPr>
          <p:cNvPr id="5" name="Title 1"/>
          <p:cNvSpPr>
            <a:spLocks noGrp="1"/>
          </p:cNvSpPr>
          <p:nvPr>
            <p:ph type="ctrTitle"/>
          </p:nvPr>
        </p:nvSpPr>
        <p:spPr>
          <a:xfrm>
            <a:off x="1915886" y="182879"/>
            <a:ext cx="7175863" cy="466317"/>
          </a:xfrm>
        </p:spPr>
        <p:txBody>
          <a:bodyPr>
            <a:normAutofit fontScale="90000"/>
          </a:bodyPr>
          <a:lstStyle/>
          <a:p>
            <a:r>
              <a:rPr lang="en-US" sz="4000" dirty="0">
                <a:latin typeface="Times New Roman" panose="02020603050405020304" pitchFamily="18" charset="0"/>
                <a:cs typeface="Times New Roman" panose="02020603050405020304" pitchFamily="18" charset="0"/>
              </a:rPr>
              <a:t>Topics for today</a:t>
            </a:r>
          </a:p>
        </p:txBody>
      </p:sp>
      <p:sp>
        <p:nvSpPr>
          <p:cNvPr id="6" name="Subtitle 2"/>
          <p:cNvSpPr>
            <a:spLocks noGrp="1"/>
          </p:cNvSpPr>
          <p:nvPr>
            <p:ph type="subTitle" idx="1"/>
          </p:nvPr>
        </p:nvSpPr>
        <p:spPr>
          <a:xfrm>
            <a:off x="0" y="1106668"/>
            <a:ext cx="8712926" cy="2642371"/>
          </a:xfrm>
        </p:spPr>
        <p:txBody>
          <a:bodyPr>
            <a:normAutofit fontScale="92500" lnSpcReduction="20000"/>
          </a:bodyPr>
          <a:lstStyle/>
          <a:p>
            <a:pPr marL="342900" indent="-342900" algn="l">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Syllabus in brief</a:t>
            </a:r>
          </a:p>
          <a:p>
            <a:pPr marL="342900" indent="-342900" algn="l">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Marking scheme</a:t>
            </a:r>
          </a:p>
          <a:p>
            <a:pPr marL="342900" indent="-342900" algn="l">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Language/computer language</a:t>
            </a:r>
          </a:p>
          <a:p>
            <a:pPr marL="342900" indent="-342900" algn="l">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Need of computer language</a:t>
            </a:r>
          </a:p>
          <a:p>
            <a:pPr marL="342900" indent="-342900" algn="l">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Why to study C?</a:t>
            </a:r>
          </a:p>
          <a:p>
            <a:pPr marL="342900" indent="-342900" algn="l">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Platform dependency in C</a:t>
            </a:r>
          </a:p>
          <a:p>
            <a:pPr marL="342900" indent="-342900" algn="l">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a:xfrm>
            <a:off x="9750334" y="6324963"/>
            <a:ext cx="1065712" cy="365125"/>
          </a:xfrm>
        </p:spPr>
        <p:txBody>
          <a:bodyPr/>
          <a:lstStyle/>
          <a:p>
            <a:fld id="{8C9136FC-24A9-43B3-B9E9-A6483FD803EF}" type="datetime1">
              <a:rPr lang="en-US" smtClean="0"/>
              <a:t>1/11/2024</a:t>
            </a:fld>
            <a:endParaRPr lang="en-US" dirty="0"/>
          </a:p>
        </p:txBody>
      </p:sp>
    </p:spTree>
    <p:extLst>
      <p:ext uri="{BB962C8B-B14F-4D97-AF65-F5344CB8AC3E}">
        <p14:creationId xmlns:p14="http://schemas.microsoft.com/office/powerpoint/2010/main" val="14198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21354541-12FC-407D-A31A-F8F4EE75BD07}" type="datetime1">
              <a:rPr lang="en-US" smtClean="0"/>
              <a:t>1/11/2024</a:t>
            </a:fld>
            <a:endParaRPr lang="en-US" dirty="0"/>
          </a:p>
        </p:txBody>
      </p:sp>
      <p:sp>
        <p:nvSpPr>
          <p:cNvPr id="5" name="TextBox 4"/>
          <p:cNvSpPr txBox="1"/>
          <p:nvPr/>
        </p:nvSpPr>
        <p:spPr>
          <a:xfrm>
            <a:off x="3852453" y="-56042"/>
            <a:ext cx="4038601"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Elements of  C program</a:t>
            </a:r>
            <a:r>
              <a:rPr lang="en-US" sz="2800" dirty="0">
                <a:solidFill>
                  <a:srgbClr val="FF0000"/>
                </a:solidFill>
                <a:latin typeface="Times New Roman" panose="02020603050405020304" pitchFamily="18" charset="0"/>
                <a:cs typeface="Times New Roman" panose="02020603050405020304" pitchFamily="18" charset="0"/>
              </a:rPr>
              <a:t>	</a:t>
            </a:r>
          </a:p>
        </p:txBody>
      </p:sp>
      <p:sp>
        <p:nvSpPr>
          <p:cNvPr id="6" name="TextBox 5"/>
          <p:cNvSpPr txBox="1"/>
          <p:nvPr/>
        </p:nvSpPr>
        <p:spPr>
          <a:xfrm>
            <a:off x="365759" y="640080"/>
            <a:ext cx="5355771"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Constants and variables  in C</a:t>
            </a:r>
          </a:p>
        </p:txBody>
      </p:sp>
      <p:sp>
        <p:nvSpPr>
          <p:cNvPr id="7" name="TextBox 6"/>
          <p:cNvSpPr txBox="1"/>
          <p:nvPr/>
        </p:nvSpPr>
        <p:spPr>
          <a:xfrm>
            <a:off x="862149" y="1179446"/>
            <a:ext cx="1132985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 </a:t>
            </a:r>
            <a:r>
              <a:rPr lang="en-US" sz="2400" dirty="0">
                <a:solidFill>
                  <a:schemeClr val="accent1"/>
                </a:solidFill>
                <a:latin typeface="Times New Roman" panose="02020603050405020304" pitchFamily="18" charset="0"/>
                <a:cs typeface="Times New Roman" panose="02020603050405020304" pitchFamily="18" charset="0"/>
              </a:rPr>
              <a:t>constant</a:t>
            </a:r>
            <a:r>
              <a:rPr lang="en-US" sz="2400" dirty="0">
                <a:latin typeface="Times New Roman" panose="02020603050405020304" pitchFamily="18" charset="0"/>
                <a:cs typeface="Times New Roman" panose="02020603050405020304" pitchFamily="18" charset="0"/>
              </a:rPr>
              <a:t> is an entity that </a:t>
            </a:r>
            <a:r>
              <a:rPr lang="en-US" sz="2400" dirty="0">
                <a:solidFill>
                  <a:schemeClr val="accent1"/>
                </a:solidFill>
                <a:latin typeface="Times New Roman" panose="02020603050405020304" pitchFamily="18" charset="0"/>
                <a:cs typeface="Times New Roman" panose="02020603050405020304" pitchFamily="18" charset="0"/>
              </a:rPr>
              <a:t>doesn’t change </a:t>
            </a:r>
            <a:r>
              <a:rPr lang="en-US" sz="2400" dirty="0">
                <a:latin typeface="Times New Roman" panose="02020603050405020304" pitchFamily="18" charset="0"/>
                <a:cs typeface="Times New Roman" panose="02020603050405020304" pitchFamily="18" charset="0"/>
              </a:rPr>
              <a:t>whereas a </a:t>
            </a:r>
            <a:r>
              <a:rPr lang="en-US" sz="2400" dirty="0">
                <a:solidFill>
                  <a:srgbClr val="FF0000"/>
                </a:solidFill>
                <a:latin typeface="Times New Roman" panose="02020603050405020304" pitchFamily="18" charset="0"/>
                <a:cs typeface="Times New Roman" panose="02020603050405020304" pitchFamily="18" charset="0"/>
              </a:rPr>
              <a:t>variable</a:t>
            </a:r>
            <a:r>
              <a:rPr lang="en-US" sz="2400" dirty="0">
                <a:latin typeface="Times New Roman" panose="02020603050405020304" pitchFamily="18" charset="0"/>
                <a:cs typeface="Times New Roman" panose="02020603050405020304" pitchFamily="18" charset="0"/>
              </a:rPr>
              <a:t> is an entity that </a:t>
            </a:r>
            <a:r>
              <a:rPr lang="en-US" sz="2400" dirty="0">
                <a:solidFill>
                  <a:srgbClr val="FF0000"/>
                </a:solidFill>
                <a:latin typeface="Times New Roman" panose="02020603050405020304" pitchFamily="18" charset="0"/>
                <a:cs typeface="Times New Roman" panose="02020603050405020304" pitchFamily="18" charset="0"/>
              </a:rPr>
              <a:t>may change</a:t>
            </a:r>
            <a:r>
              <a:rPr lang="en-US" sz="2400" dirty="0">
                <a:latin typeface="Times New Roman" panose="02020603050405020304" pitchFamily="18" charset="0"/>
                <a:cs typeface="Times New Roman" panose="02020603050405020304" pitchFamily="18" charset="0"/>
              </a:rPr>
              <a:t>.</a:t>
            </a:r>
          </a:p>
        </p:txBody>
      </p:sp>
      <p:pic>
        <p:nvPicPr>
          <p:cNvPr id="12" name="Picture 11"/>
          <p:cNvPicPr>
            <a:picLocks noChangeAspect="1"/>
          </p:cNvPicPr>
          <p:nvPr/>
        </p:nvPicPr>
        <p:blipFill>
          <a:blip r:embed="rId3"/>
          <a:stretch>
            <a:fillRect/>
          </a:stretch>
        </p:blipFill>
        <p:spPr>
          <a:xfrm>
            <a:off x="1541416" y="1745823"/>
            <a:ext cx="9235784" cy="2739424"/>
          </a:xfrm>
          <a:prstGeom prst="rect">
            <a:avLst/>
          </a:prstGeom>
        </p:spPr>
      </p:pic>
      <p:sp>
        <p:nvSpPr>
          <p:cNvPr id="17" name="TextBox 16"/>
          <p:cNvSpPr txBox="1"/>
          <p:nvPr/>
        </p:nvSpPr>
        <p:spPr>
          <a:xfrm>
            <a:off x="3639438" y="2174241"/>
            <a:ext cx="1436914" cy="461665"/>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Variable</a:t>
            </a:r>
          </a:p>
        </p:txBody>
      </p:sp>
      <p:cxnSp>
        <p:nvCxnSpPr>
          <p:cNvPr id="18" name="Straight Arrow Connector 17"/>
          <p:cNvCxnSpPr/>
          <p:nvPr/>
        </p:nvCxnSpPr>
        <p:spPr>
          <a:xfrm flipV="1">
            <a:off x="4773728" y="2047949"/>
            <a:ext cx="726260" cy="326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595088" y="2239781"/>
            <a:ext cx="1436914" cy="461665"/>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Constant</a:t>
            </a:r>
          </a:p>
        </p:txBody>
      </p:sp>
      <p:cxnSp>
        <p:nvCxnSpPr>
          <p:cNvPr id="20" name="Straight Arrow Connector 19"/>
          <p:cNvCxnSpPr/>
          <p:nvPr/>
        </p:nvCxnSpPr>
        <p:spPr>
          <a:xfrm flipH="1" flipV="1">
            <a:off x="6131006" y="2028834"/>
            <a:ext cx="915660" cy="302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62148" y="4979205"/>
            <a:ext cx="11329851"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Since the location whose name is </a:t>
            </a:r>
            <a:r>
              <a:rPr lang="en-US" sz="2400" dirty="0" err="1">
                <a:latin typeface="Times New Roman" panose="02020603050405020304" pitchFamily="18" charset="0"/>
                <a:cs typeface="Times New Roman" panose="02020603050405020304" pitchFamily="18" charset="0"/>
              </a:rPr>
              <a:t>var</a:t>
            </a:r>
            <a:r>
              <a:rPr lang="en-US" sz="2400" dirty="0">
                <a:latin typeface="Times New Roman" panose="02020603050405020304" pitchFamily="18" charset="0"/>
                <a:cs typeface="Times New Roman" panose="02020603050405020304" pitchFamily="18" charset="0"/>
              </a:rPr>
              <a:t> can hold different values at different times, </a:t>
            </a:r>
            <a:r>
              <a:rPr lang="en-US" sz="2400" dirty="0" err="1">
                <a:latin typeface="Times New Roman" panose="02020603050405020304" pitchFamily="18" charset="0"/>
                <a:cs typeface="Times New Roman" panose="02020603050405020304" pitchFamily="18" charset="0"/>
              </a:rPr>
              <a:t>var</a:t>
            </a:r>
            <a:r>
              <a:rPr lang="en-US" sz="2400" dirty="0">
                <a:latin typeface="Times New Roman" panose="02020603050405020304" pitchFamily="18" charset="0"/>
                <a:cs typeface="Times New Roman" panose="02020603050405020304" pitchFamily="18" charset="0"/>
              </a:rPr>
              <a:t> is known as a </a:t>
            </a:r>
            <a:r>
              <a:rPr lang="en-US" sz="2400" dirty="0">
                <a:solidFill>
                  <a:srgbClr val="FF0000"/>
                </a:solidFill>
                <a:latin typeface="Times New Roman" panose="02020603050405020304" pitchFamily="18" charset="0"/>
                <a:cs typeface="Times New Roman" panose="02020603050405020304" pitchFamily="18" charset="0"/>
              </a:rPr>
              <a:t>variable</a:t>
            </a:r>
            <a:r>
              <a:rPr lang="en-US" sz="2400" dirty="0">
                <a:latin typeface="Times New Roman" panose="02020603050405020304" pitchFamily="18" charset="0"/>
                <a:cs typeface="Times New Roman" panose="02020603050405020304" pitchFamily="18" charset="0"/>
              </a:rPr>
              <a:t>. As against this, 10 or 5 do not change, hence are known as </a:t>
            </a:r>
            <a:r>
              <a:rPr lang="en-US" sz="2400" dirty="0">
                <a:solidFill>
                  <a:srgbClr val="00B0F0"/>
                </a:solidFill>
                <a:latin typeface="Times New Roman" panose="02020603050405020304" pitchFamily="18" charset="0"/>
                <a:cs typeface="Times New Roman" panose="02020603050405020304" pitchFamily="18" charset="0"/>
              </a:rPr>
              <a:t>constants.</a:t>
            </a:r>
          </a:p>
        </p:txBody>
      </p:sp>
    </p:spTree>
    <p:extLst>
      <p:ext uri="{BB962C8B-B14F-4D97-AF65-F5344CB8AC3E}">
        <p14:creationId xmlns:p14="http://schemas.microsoft.com/office/powerpoint/2010/main" val="1127883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0B4E83BD-FC19-4706-ADB9-A771793DEAE7}" type="datetime1">
              <a:rPr lang="en-US" smtClean="0"/>
              <a:t>1/11/2024</a:t>
            </a:fld>
            <a:endParaRPr lang="en-US" dirty="0"/>
          </a:p>
        </p:txBody>
      </p:sp>
      <p:sp>
        <p:nvSpPr>
          <p:cNvPr id="5" name="TextBox 4"/>
          <p:cNvSpPr txBox="1"/>
          <p:nvPr/>
        </p:nvSpPr>
        <p:spPr>
          <a:xfrm>
            <a:off x="3852453" y="-56042"/>
            <a:ext cx="4038601"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Elements of  C program</a:t>
            </a:r>
            <a:r>
              <a:rPr lang="en-US" sz="2800" dirty="0">
                <a:solidFill>
                  <a:srgbClr val="FF0000"/>
                </a:solidFill>
                <a:latin typeface="Times New Roman" panose="02020603050405020304" pitchFamily="18" charset="0"/>
                <a:cs typeface="Times New Roman" panose="02020603050405020304" pitchFamily="18" charset="0"/>
              </a:rPr>
              <a:t>	</a:t>
            </a:r>
          </a:p>
        </p:txBody>
      </p:sp>
      <p:sp>
        <p:nvSpPr>
          <p:cNvPr id="6" name="TextBox 5"/>
          <p:cNvSpPr txBox="1"/>
          <p:nvPr/>
        </p:nvSpPr>
        <p:spPr>
          <a:xfrm>
            <a:off x="365759" y="640080"/>
            <a:ext cx="5355771"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Types of Constants in C</a:t>
            </a:r>
          </a:p>
        </p:txBody>
      </p:sp>
      <p:pic>
        <p:nvPicPr>
          <p:cNvPr id="8" name="Picture 7"/>
          <p:cNvPicPr>
            <a:picLocks noChangeAspect="1"/>
          </p:cNvPicPr>
          <p:nvPr/>
        </p:nvPicPr>
        <p:blipFill>
          <a:blip r:embed="rId3"/>
          <a:stretch>
            <a:fillRect/>
          </a:stretch>
        </p:blipFill>
        <p:spPr>
          <a:xfrm>
            <a:off x="1742358" y="1163300"/>
            <a:ext cx="7291294" cy="4669901"/>
          </a:xfrm>
          <a:prstGeom prst="rect">
            <a:avLst/>
          </a:prstGeom>
        </p:spPr>
      </p:pic>
    </p:spTree>
    <p:extLst>
      <p:ext uri="{BB962C8B-B14F-4D97-AF65-F5344CB8AC3E}">
        <p14:creationId xmlns:p14="http://schemas.microsoft.com/office/powerpoint/2010/main" val="441967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8A328D34-C51B-48B7-814C-2EA8971B4B51}" type="datetime1">
              <a:rPr lang="en-US" smtClean="0"/>
              <a:t>1/11/2024</a:t>
            </a:fld>
            <a:endParaRPr lang="en-US" dirty="0"/>
          </a:p>
        </p:txBody>
      </p:sp>
      <p:sp>
        <p:nvSpPr>
          <p:cNvPr id="5" name="TextBox 4"/>
          <p:cNvSpPr txBox="1"/>
          <p:nvPr/>
        </p:nvSpPr>
        <p:spPr>
          <a:xfrm>
            <a:off x="3852453" y="-56042"/>
            <a:ext cx="4038601"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Elements of  C program</a:t>
            </a:r>
            <a:r>
              <a:rPr lang="en-US" sz="2800" dirty="0">
                <a:solidFill>
                  <a:srgbClr val="FF0000"/>
                </a:solidFill>
                <a:latin typeface="Times New Roman" panose="02020603050405020304" pitchFamily="18" charset="0"/>
                <a:cs typeface="Times New Roman" panose="02020603050405020304" pitchFamily="18" charset="0"/>
              </a:rPr>
              <a:t>	</a:t>
            </a:r>
          </a:p>
        </p:txBody>
      </p:sp>
      <p:sp>
        <p:nvSpPr>
          <p:cNvPr id="6" name="TextBox 5"/>
          <p:cNvSpPr txBox="1"/>
          <p:nvPr/>
        </p:nvSpPr>
        <p:spPr>
          <a:xfrm>
            <a:off x="365759" y="640080"/>
            <a:ext cx="7787641"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Rules for Constructing Integer Constants in C</a:t>
            </a:r>
          </a:p>
        </p:txBody>
      </p:sp>
      <p:sp>
        <p:nvSpPr>
          <p:cNvPr id="7" name="TextBox 6"/>
          <p:cNvSpPr txBox="1"/>
          <p:nvPr/>
        </p:nvSpPr>
        <p:spPr>
          <a:xfrm>
            <a:off x="914401" y="1776548"/>
            <a:ext cx="11277600"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 An integer constant must have at least one digit.</a:t>
            </a:r>
          </a:p>
          <a:p>
            <a:r>
              <a:rPr lang="en-US" sz="2400" dirty="0">
                <a:latin typeface="Times New Roman" panose="02020603050405020304" pitchFamily="18" charset="0"/>
                <a:cs typeface="Times New Roman" panose="02020603050405020304" pitchFamily="18" charset="0"/>
              </a:rPr>
              <a:t>(b) It must not have a decimal point.</a:t>
            </a:r>
          </a:p>
          <a:p>
            <a:r>
              <a:rPr lang="en-US" sz="2400" dirty="0">
                <a:latin typeface="Times New Roman" panose="02020603050405020304" pitchFamily="18" charset="0"/>
                <a:cs typeface="Times New Roman" panose="02020603050405020304" pitchFamily="18" charset="0"/>
              </a:rPr>
              <a:t>(c) It can be either positive or negative.</a:t>
            </a:r>
          </a:p>
          <a:p>
            <a:r>
              <a:rPr lang="en-US" sz="2400" dirty="0">
                <a:latin typeface="Times New Roman" panose="02020603050405020304" pitchFamily="18" charset="0"/>
                <a:cs typeface="Times New Roman" panose="02020603050405020304" pitchFamily="18" charset="0"/>
              </a:rPr>
              <a:t>(d) If no sign precedes an integer constant it is assumed to be positive.</a:t>
            </a:r>
          </a:p>
          <a:p>
            <a:r>
              <a:rPr lang="en-US" sz="2400" dirty="0">
                <a:latin typeface="Times New Roman" panose="02020603050405020304" pitchFamily="18" charset="0"/>
                <a:cs typeface="Times New Roman" panose="02020603050405020304" pitchFamily="18" charset="0"/>
              </a:rPr>
              <a:t>(e) No commas or blanks are allowed within an integer constant.</a:t>
            </a:r>
          </a:p>
          <a:p>
            <a:r>
              <a:rPr lang="en-US" sz="2400" dirty="0">
                <a:latin typeface="Times New Roman" panose="02020603050405020304" pitchFamily="18" charset="0"/>
                <a:cs typeface="Times New Roman" panose="02020603050405020304" pitchFamily="18" charset="0"/>
              </a:rPr>
              <a:t>(f) The allowable range for integer constants is -32768 to 32767.</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2732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DB34CC68-574C-471D-922F-2DB6A5EDABE0}" type="datetime1">
              <a:rPr lang="en-US" smtClean="0"/>
              <a:t>1/11/2024</a:t>
            </a:fld>
            <a:endParaRPr lang="en-US" dirty="0"/>
          </a:p>
        </p:txBody>
      </p:sp>
      <p:sp>
        <p:nvSpPr>
          <p:cNvPr id="5" name="TextBox 4"/>
          <p:cNvSpPr txBox="1"/>
          <p:nvPr/>
        </p:nvSpPr>
        <p:spPr>
          <a:xfrm>
            <a:off x="3852453" y="-56042"/>
            <a:ext cx="4038601"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Elements of  C program</a:t>
            </a:r>
            <a:r>
              <a:rPr lang="en-US" sz="2800" dirty="0">
                <a:solidFill>
                  <a:srgbClr val="FF0000"/>
                </a:solidFill>
                <a:latin typeface="Times New Roman" panose="02020603050405020304" pitchFamily="18" charset="0"/>
                <a:cs typeface="Times New Roman" panose="02020603050405020304" pitchFamily="18" charset="0"/>
              </a:rPr>
              <a:t>	</a:t>
            </a:r>
          </a:p>
        </p:txBody>
      </p:sp>
      <p:sp>
        <p:nvSpPr>
          <p:cNvPr id="6" name="TextBox 5"/>
          <p:cNvSpPr txBox="1"/>
          <p:nvPr/>
        </p:nvSpPr>
        <p:spPr>
          <a:xfrm>
            <a:off x="365759" y="640080"/>
            <a:ext cx="9013372"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Rules for Constructing Character Constants in C</a:t>
            </a:r>
          </a:p>
        </p:txBody>
      </p:sp>
      <p:sp>
        <p:nvSpPr>
          <p:cNvPr id="7" name="TextBox 6"/>
          <p:cNvSpPr txBox="1"/>
          <p:nvPr/>
        </p:nvSpPr>
        <p:spPr>
          <a:xfrm>
            <a:off x="914400" y="1489021"/>
            <a:ext cx="11277600" cy="415498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  A character constant is a single alphabet, a single digit or a single special symbol enclosed within single inverted commas. Both the inverted commas should point to the left.</a:t>
            </a:r>
          </a:p>
          <a:p>
            <a:r>
              <a:rPr lang="en-US" sz="2400" dirty="0">
                <a:latin typeface="Times New Roman" panose="02020603050405020304" pitchFamily="18" charset="0"/>
                <a:cs typeface="Times New Roman" panose="02020603050405020304" pitchFamily="18" charset="0"/>
              </a:rPr>
              <a:t>For example, ’A’ is a valid character constant whereas ‘A’ is not.</a:t>
            </a:r>
          </a:p>
          <a:p>
            <a:r>
              <a:rPr lang="en-US" sz="2400" dirty="0">
                <a:latin typeface="Times New Roman" panose="02020603050405020304" pitchFamily="18" charset="0"/>
                <a:cs typeface="Times New Roman" panose="02020603050405020304" pitchFamily="18" charset="0"/>
              </a:rPr>
              <a:t>(b) The maximum length of a character constant can be 1 character.</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Ex.: </a:t>
            </a:r>
          </a:p>
          <a:p>
            <a:r>
              <a:rPr lang="en-US" sz="2400" dirty="0">
                <a:latin typeface="Times New Roman" panose="02020603050405020304" pitchFamily="18" charset="0"/>
                <a:cs typeface="Times New Roman" panose="02020603050405020304" pitchFamily="18" charset="0"/>
              </a:rPr>
              <a:t>'A'</a:t>
            </a:r>
          </a:p>
          <a:p>
            <a:r>
              <a:rPr lang="en-US" sz="2400" dirty="0">
                <a:latin typeface="Times New Roman" panose="02020603050405020304" pitchFamily="18" charset="0"/>
                <a:cs typeface="Times New Roman" panose="02020603050405020304" pitchFamily="18" charset="0"/>
              </a:rPr>
              <a:t>'I'</a:t>
            </a:r>
          </a:p>
          <a:p>
            <a:r>
              <a:rPr lang="en-US" sz="2400" dirty="0">
                <a:latin typeface="Times New Roman" panose="02020603050405020304" pitchFamily="18" charset="0"/>
                <a:cs typeface="Times New Roman" panose="02020603050405020304" pitchFamily="18" charset="0"/>
              </a:rPr>
              <a:t>'5'</a:t>
            </a:r>
          </a:p>
          <a:p>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31238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52474A8F-1FB8-473A-8878-FE7BE3310177}" type="datetime1">
              <a:rPr lang="en-US" smtClean="0"/>
              <a:t>1/11/2024</a:t>
            </a:fld>
            <a:endParaRPr lang="en-US" dirty="0"/>
          </a:p>
        </p:txBody>
      </p:sp>
      <p:sp>
        <p:nvSpPr>
          <p:cNvPr id="5" name="TextBox 4"/>
          <p:cNvSpPr txBox="1"/>
          <p:nvPr/>
        </p:nvSpPr>
        <p:spPr>
          <a:xfrm>
            <a:off x="3852453" y="-56042"/>
            <a:ext cx="4038601"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Elements of  C program</a:t>
            </a:r>
            <a:r>
              <a:rPr lang="en-US" sz="2800" dirty="0">
                <a:solidFill>
                  <a:srgbClr val="FF0000"/>
                </a:solidFill>
                <a:latin typeface="Times New Roman" panose="02020603050405020304" pitchFamily="18" charset="0"/>
                <a:cs typeface="Times New Roman" panose="02020603050405020304" pitchFamily="18" charset="0"/>
              </a:rPr>
              <a:t>	</a:t>
            </a:r>
          </a:p>
        </p:txBody>
      </p:sp>
      <p:sp>
        <p:nvSpPr>
          <p:cNvPr id="6" name="TextBox 5"/>
          <p:cNvSpPr txBox="1"/>
          <p:nvPr/>
        </p:nvSpPr>
        <p:spPr>
          <a:xfrm>
            <a:off x="365759" y="640080"/>
            <a:ext cx="9013372"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Rules for Constructing Variable Names in C</a:t>
            </a:r>
          </a:p>
        </p:txBody>
      </p:sp>
      <p:sp>
        <p:nvSpPr>
          <p:cNvPr id="7" name="TextBox 6"/>
          <p:cNvSpPr txBox="1"/>
          <p:nvPr/>
        </p:nvSpPr>
        <p:spPr>
          <a:xfrm>
            <a:off x="914400" y="1489021"/>
            <a:ext cx="11277600" cy="461665"/>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230084" y="1413980"/>
            <a:ext cx="10961916" cy="45243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 A variable name is any combination of 1 to 31 alphabets, digits or underscores. Some compilers allow variable names whose length could be up to 247 characters. Still, it would be safer to stick to the rule of 31 characters. Do not create unnecessarily long variable names as it adds to your typing effort.</a:t>
            </a:r>
          </a:p>
          <a:p>
            <a:r>
              <a:rPr lang="en-US" sz="2400" dirty="0">
                <a:latin typeface="Times New Roman" panose="02020603050405020304" pitchFamily="18" charset="0"/>
                <a:cs typeface="Times New Roman" panose="02020603050405020304" pitchFamily="18" charset="0"/>
              </a:rPr>
              <a:t>(b) The first character in the variable name must be an alphabet or underscore.</a:t>
            </a:r>
          </a:p>
          <a:p>
            <a:r>
              <a:rPr lang="en-US" sz="2400" dirty="0">
                <a:latin typeface="Times New Roman" panose="02020603050405020304" pitchFamily="18" charset="0"/>
                <a:cs typeface="Times New Roman" panose="02020603050405020304" pitchFamily="18" charset="0"/>
              </a:rPr>
              <a:t>(c) No commas or blanks are allowed within a variable name.</a:t>
            </a:r>
          </a:p>
          <a:p>
            <a:r>
              <a:rPr lang="en-US" sz="2400" dirty="0">
                <a:latin typeface="Times New Roman" panose="02020603050405020304" pitchFamily="18" charset="0"/>
                <a:cs typeface="Times New Roman" panose="02020603050405020304" pitchFamily="18" charset="0"/>
              </a:rPr>
              <a:t>(d) No special symbol other than an underscore (as in </a:t>
            </a:r>
            <a:r>
              <a:rPr lang="en-US" sz="2400" dirty="0" err="1">
                <a:latin typeface="Times New Roman" panose="02020603050405020304" pitchFamily="18" charset="0"/>
                <a:cs typeface="Times New Roman" panose="02020603050405020304" pitchFamily="18" charset="0"/>
              </a:rPr>
              <a:t>gross_sal</a:t>
            </a:r>
            <a:r>
              <a:rPr lang="en-US" sz="2400" dirty="0">
                <a:latin typeface="Times New Roman" panose="02020603050405020304" pitchFamily="18" charset="0"/>
                <a:cs typeface="Times New Roman" panose="02020603050405020304" pitchFamily="18" charset="0"/>
              </a:rPr>
              <a:t>) can be used in a variable name.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Ex.: </a:t>
            </a:r>
            <a:r>
              <a:rPr lang="en-US" sz="2400" dirty="0" err="1">
                <a:latin typeface="Times New Roman" panose="02020603050405020304" pitchFamily="18" charset="0"/>
                <a:cs typeface="Times New Roman" panose="02020603050405020304" pitchFamily="18" charset="0"/>
              </a:rPr>
              <a:t>si_int</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m_hra</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pop_e_89</a:t>
            </a:r>
          </a:p>
        </p:txBody>
      </p:sp>
    </p:spTree>
    <p:extLst>
      <p:ext uri="{BB962C8B-B14F-4D97-AF65-F5344CB8AC3E}">
        <p14:creationId xmlns:p14="http://schemas.microsoft.com/office/powerpoint/2010/main" val="3905420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2BA43E63-AC8C-405A-AB17-04DB98ECDCBD}" type="datetime1">
              <a:rPr lang="en-US" smtClean="0"/>
              <a:t>1/11/2024</a:t>
            </a:fld>
            <a:endParaRPr lang="en-US" dirty="0"/>
          </a:p>
        </p:txBody>
      </p:sp>
      <p:sp>
        <p:nvSpPr>
          <p:cNvPr id="5" name="TextBox 4"/>
          <p:cNvSpPr txBox="1"/>
          <p:nvPr/>
        </p:nvSpPr>
        <p:spPr>
          <a:xfrm>
            <a:off x="3852453" y="-56042"/>
            <a:ext cx="4038601"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Elements of  C program</a:t>
            </a:r>
            <a:r>
              <a:rPr lang="en-US" sz="2800" dirty="0">
                <a:solidFill>
                  <a:srgbClr val="FF0000"/>
                </a:solidFill>
                <a:latin typeface="Times New Roman" panose="02020603050405020304" pitchFamily="18" charset="0"/>
                <a:cs typeface="Times New Roman" panose="02020603050405020304" pitchFamily="18" charset="0"/>
              </a:rPr>
              <a:t>	</a:t>
            </a:r>
          </a:p>
        </p:txBody>
      </p:sp>
      <p:sp>
        <p:nvSpPr>
          <p:cNvPr id="6" name="TextBox 5"/>
          <p:cNvSpPr txBox="1"/>
          <p:nvPr/>
        </p:nvSpPr>
        <p:spPr>
          <a:xfrm>
            <a:off x="365759" y="358831"/>
            <a:ext cx="9013372"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Data types in C</a:t>
            </a:r>
          </a:p>
        </p:txBody>
      </p:sp>
      <p:sp>
        <p:nvSpPr>
          <p:cNvPr id="7" name="TextBox 6"/>
          <p:cNvSpPr txBox="1"/>
          <p:nvPr/>
        </p:nvSpPr>
        <p:spPr>
          <a:xfrm>
            <a:off x="914400" y="1489021"/>
            <a:ext cx="11277600" cy="461665"/>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1214846" y="815139"/>
            <a:ext cx="9313817" cy="5154587"/>
          </a:xfrm>
          <a:prstGeom prst="rect">
            <a:avLst/>
          </a:prstGeom>
        </p:spPr>
      </p:pic>
      <p:sp>
        <p:nvSpPr>
          <p:cNvPr id="10" name="Oval 9"/>
          <p:cNvSpPr/>
          <p:nvPr/>
        </p:nvSpPr>
        <p:spPr>
          <a:xfrm>
            <a:off x="1332412" y="4812105"/>
            <a:ext cx="744583" cy="208861"/>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280161" y="2899301"/>
            <a:ext cx="744583" cy="208861"/>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328056" y="1305631"/>
            <a:ext cx="744583" cy="208861"/>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332412" y="5047164"/>
            <a:ext cx="870857" cy="23023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1269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26983DF5-C07C-4A4F-A0F8-55AB6ABB70A0}" type="datetime1">
              <a:rPr lang="en-US" smtClean="0"/>
              <a:t>1/11/2024</a:t>
            </a:fld>
            <a:endParaRPr lang="en-US" dirty="0"/>
          </a:p>
        </p:txBody>
      </p:sp>
      <p:sp>
        <p:nvSpPr>
          <p:cNvPr id="5" name="TextBox 4"/>
          <p:cNvSpPr txBox="1"/>
          <p:nvPr/>
        </p:nvSpPr>
        <p:spPr>
          <a:xfrm>
            <a:off x="3852453" y="-56042"/>
            <a:ext cx="4038601"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Elements of  C program</a:t>
            </a:r>
            <a:r>
              <a:rPr lang="en-US" sz="2800" dirty="0">
                <a:solidFill>
                  <a:srgbClr val="FF0000"/>
                </a:solidFill>
                <a:latin typeface="Times New Roman" panose="02020603050405020304" pitchFamily="18" charset="0"/>
                <a:cs typeface="Times New Roman" panose="02020603050405020304" pitchFamily="18" charset="0"/>
              </a:rPr>
              <a:t>	</a:t>
            </a:r>
          </a:p>
        </p:txBody>
      </p:sp>
      <p:sp>
        <p:nvSpPr>
          <p:cNvPr id="6" name="TextBox 5"/>
          <p:cNvSpPr txBox="1"/>
          <p:nvPr/>
        </p:nvSpPr>
        <p:spPr>
          <a:xfrm>
            <a:off x="365759" y="358831"/>
            <a:ext cx="9013372"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Data types in C</a:t>
            </a:r>
          </a:p>
        </p:txBody>
      </p:sp>
      <p:sp>
        <p:nvSpPr>
          <p:cNvPr id="7" name="TextBox 6"/>
          <p:cNvSpPr txBox="1"/>
          <p:nvPr/>
        </p:nvSpPr>
        <p:spPr>
          <a:xfrm>
            <a:off x="914400" y="1489021"/>
            <a:ext cx="11277600" cy="461665"/>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1103162" y="990631"/>
            <a:ext cx="10448021" cy="3910459"/>
          </a:xfrm>
          <a:prstGeom prst="rect">
            <a:avLst/>
          </a:prstGeom>
        </p:spPr>
      </p:pic>
    </p:spTree>
    <p:extLst>
      <p:ext uri="{BB962C8B-B14F-4D97-AF65-F5344CB8AC3E}">
        <p14:creationId xmlns:p14="http://schemas.microsoft.com/office/powerpoint/2010/main" val="230793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3427882B-043B-43E6-8AF0-5754F6FB41DB}" type="datetime1">
              <a:rPr lang="en-US" smtClean="0"/>
              <a:t>1/11/2024</a:t>
            </a:fld>
            <a:endParaRPr lang="en-US" dirty="0"/>
          </a:p>
        </p:txBody>
      </p:sp>
      <p:sp>
        <p:nvSpPr>
          <p:cNvPr id="5" name="TextBox 4"/>
          <p:cNvSpPr txBox="1"/>
          <p:nvPr/>
        </p:nvSpPr>
        <p:spPr>
          <a:xfrm>
            <a:off x="2128156" y="12489"/>
            <a:ext cx="8204564"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Program to take input of various datatypes in C</a:t>
            </a:r>
            <a:r>
              <a:rPr lang="en-US" sz="2800" dirty="0">
                <a:solidFill>
                  <a:srgbClr val="FF0000"/>
                </a:solidFill>
                <a:latin typeface="Times New Roman" panose="02020603050405020304" pitchFamily="18" charset="0"/>
                <a:cs typeface="Times New Roman" panose="02020603050405020304" pitchFamily="18" charset="0"/>
              </a:rPr>
              <a:t>	</a:t>
            </a:r>
          </a:p>
        </p:txBody>
      </p:sp>
      <p:sp>
        <p:nvSpPr>
          <p:cNvPr id="6" name="TextBox 5"/>
          <p:cNvSpPr txBox="1"/>
          <p:nvPr/>
        </p:nvSpPr>
        <p:spPr>
          <a:xfrm>
            <a:off x="365758" y="660723"/>
            <a:ext cx="11826241"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00B0F0"/>
                </a:solidFill>
                <a:latin typeface="Times New Roman" panose="02020603050405020304" pitchFamily="18" charset="0"/>
                <a:cs typeface="Times New Roman" panose="02020603050405020304" pitchFamily="18" charset="0"/>
              </a:rPr>
              <a:t>Taking integer as input from user</a:t>
            </a:r>
            <a:r>
              <a:rPr lang="en-US" sz="2800" dirty="0">
                <a:solidFill>
                  <a:srgbClr val="FF0000"/>
                </a:solidFill>
                <a:latin typeface="Times New Roman" panose="02020603050405020304" pitchFamily="18" charset="0"/>
                <a:cs typeface="Times New Roman" panose="02020603050405020304" pitchFamily="18" charset="0"/>
              </a:rPr>
              <a:t>: input and display two numbers at a time</a:t>
            </a:r>
          </a:p>
          <a:p>
            <a:pPr marL="457200" indent="-457200">
              <a:buFont typeface="Arial" panose="020B0604020202020204" pitchFamily="34" charset="0"/>
              <a:buChar char="•"/>
            </a:pPr>
            <a:endParaRPr lang="en-US" sz="2800" dirty="0">
              <a:solidFill>
                <a:srgbClr val="FF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solidFill>
                  <a:srgbClr val="00B0F0"/>
                </a:solidFill>
                <a:latin typeface="Times New Roman" panose="02020603050405020304" pitchFamily="18" charset="0"/>
                <a:cs typeface="Times New Roman" panose="02020603050405020304" pitchFamily="18" charset="0"/>
              </a:rPr>
              <a:t>Taking float as input from user</a:t>
            </a:r>
          </a:p>
          <a:p>
            <a:pPr marL="457200" indent="-457200">
              <a:buFont typeface="Arial" panose="020B0604020202020204" pitchFamily="34" charset="0"/>
              <a:buChar char="•"/>
            </a:pPr>
            <a:endParaRPr lang="en-US" sz="2800" dirty="0">
              <a:solidFill>
                <a:srgbClr val="00B0F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solidFill>
                  <a:srgbClr val="00B0F0"/>
                </a:solidFill>
                <a:latin typeface="Times New Roman" panose="02020603050405020304" pitchFamily="18" charset="0"/>
                <a:cs typeface="Times New Roman" panose="02020603050405020304" pitchFamily="18" charset="0"/>
              </a:rPr>
              <a:t>Taking character as input from user</a:t>
            </a:r>
          </a:p>
          <a:p>
            <a:pPr marL="457200" indent="-457200">
              <a:buFont typeface="Arial" panose="020B0604020202020204" pitchFamily="34" charset="0"/>
              <a:buChar char="•"/>
            </a:pPr>
            <a:endParaRPr lang="en-US" sz="2800" dirty="0">
              <a:solidFill>
                <a:srgbClr val="00B0F0"/>
              </a:solidFill>
              <a:latin typeface="Times New Roman" panose="02020603050405020304" pitchFamily="18" charset="0"/>
              <a:cs typeface="Times New Roman" panose="02020603050405020304" pitchFamily="18" charset="0"/>
            </a:endParaRPr>
          </a:p>
          <a:p>
            <a:endParaRPr lang="en-US" sz="2800" dirty="0">
              <a:solidFill>
                <a:srgbClr val="FF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6355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3A5570E9-7620-4393-9F93-1884CED3B76B}" type="datetime1">
              <a:rPr lang="en-US" smtClean="0"/>
              <a:t>1/11/2024</a:t>
            </a:fld>
            <a:endParaRPr lang="en-US" dirty="0"/>
          </a:p>
        </p:txBody>
      </p:sp>
      <p:sp>
        <p:nvSpPr>
          <p:cNvPr id="5" name="TextBox 4"/>
          <p:cNvSpPr txBox="1"/>
          <p:nvPr/>
        </p:nvSpPr>
        <p:spPr>
          <a:xfrm>
            <a:off x="2128156" y="12489"/>
            <a:ext cx="8204564"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Program to take input of various datatypes in C</a:t>
            </a:r>
            <a:r>
              <a:rPr lang="en-US" sz="2800" dirty="0">
                <a:solidFill>
                  <a:srgbClr val="FF0000"/>
                </a:solidFill>
                <a:latin typeface="Times New Roman" panose="02020603050405020304" pitchFamily="18" charset="0"/>
                <a:cs typeface="Times New Roman" panose="02020603050405020304" pitchFamily="18" charset="0"/>
              </a:rPr>
              <a:t>	</a:t>
            </a:r>
          </a:p>
        </p:txBody>
      </p:sp>
      <p:sp>
        <p:nvSpPr>
          <p:cNvPr id="11" name="Rectangle 3"/>
          <p:cNvSpPr>
            <a:spLocks noChangeArrowheads="1"/>
          </p:cNvSpPr>
          <p:nvPr/>
        </p:nvSpPr>
        <p:spPr bwMode="auto">
          <a:xfrm>
            <a:off x="888274" y="2799362"/>
            <a:ext cx="11142617" cy="156966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C7254E"/>
                </a:solidFill>
                <a:effectLst/>
                <a:latin typeface="Times New Roman" panose="02020603050405020304" pitchFamily="18" charset="0"/>
                <a:cs typeface="Times New Roman" panose="02020603050405020304" pitchFamily="18" charset="0"/>
              </a:rPr>
              <a:t>%d</a:t>
            </a:r>
            <a:r>
              <a:rPr kumimoji="0" lang="en-US" altLang="en-US" sz="3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and </a:t>
            </a:r>
            <a:r>
              <a:rPr kumimoji="0" lang="en-US" altLang="en-US" sz="3200" b="0" i="0" u="none" strike="noStrike" cap="none" normalizeH="0" baseline="0" dirty="0">
                <a:ln>
                  <a:noFill/>
                </a:ln>
                <a:solidFill>
                  <a:srgbClr val="C7254E"/>
                </a:solidFill>
                <a:effectLst/>
                <a:latin typeface="Times New Roman" panose="02020603050405020304" pitchFamily="18" charset="0"/>
                <a:cs typeface="Times New Roman" panose="02020603050405020304" pitchFamily="18" charset="0"/>
              </a:rPr>
              <a:t>%</a:t>
            </a:r>
            <a:r>
              <a:rPr kumimoji="0" lang="en-US" altLang="en-US" sz="3200" b="0" i="0" u="none" strike="noStrike" cap="none" normalizeH="0" baseline="0" dirty="0" err="1">
                <a:ln>
                  <a:noFill/>
                </a:ln>
                <a:solidFill>
                  <a:srgbClr val="C7254E"/>
                </a:solidFill>
                <a:effectLst/>
                <a:latin typeface="Times New Roman" panose="02020603050405020304" pitchFamily="18" charset="0"/>
                <a:cs typeface="Times New Roman" panose="02020603050405020304" pitchFamily="18" charset="0"/>
              </a:rPr>
              <a:t>i</a:t>
            </a:r>
            <a:r>
              <a:rPr kumimoji="0" lang="en-US" altLang="en-US" sz="3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both are used to take numbers as input from the user.</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C7254E"/>
                </a:solidFill>
                <a:effectLst/>
                <a:latin typeface="Times New Roman" panose="02020603050405020304" pitchFamily="18" charset="0"/>
                <a:cs typeface="Times New Roman" panose="02020603050405020304" pitchFamily="18" charset="0"/>
              </a:rPr>
              <a:t>%f</a:t>
            </a:r>
            <a:r>
              <a:rPr kumimoji="0" lang="en-US" altLang="en-US" sz="3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is the format specifier to take float as input from the user</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C7254E"/>
                </a:solidFill>
                <a:effectLst/>
                <a:latin typeface="Times New Roman" panose="02020603050405020304" pitchFamily="18" charset="0"/>
                <a:cs typeface="Times New Roman" panose="02020603050405020304" pitchFamily="18" charset="0"/>
              </a:rPr>
              <a:t>%c</a:t>
            </a:r>
            <a:r>
              <a:rPr kumimoji="0" lang="en-US" altLang="en-US" sz="3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is the format specifier to take character as input from the user</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6137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101431B4-50E1-42F1-9A68-CBE60C385102}" type="datetime1">
              <a:rPr lang="en-US" smtClean="0"/>
              <a:t>1/11/2024</a:t>
            </a:fld>
            <a:endParaRPr lang="en-US" dirty="0"/>
          </a:p>
        </p:txBody>
      </p:sp>
      <p:sp>
        <p:nvSpPr>
          <p:cNvPr id="5" name="TextBox 4"/>
          <p:cNvSpPr txBox="1"/>
          <p:nvPr/>
        </p:nvSpPr>
        <p:spPr>
          <a:xfrm>
            <a:off x="2128156" y="12489"/>
            <a:ext cx="8204564"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Program to take input of various datatypes in C</a:t>
            </a:r>
            <a:r>
              <a:rPr lang="en-US" sz="2800" dirty="0">
                <a:solidFill>
                  <a:srgbClr val="FF0000"/>
                </a:solidFill>
                <a:latin typeface="Times New Roman" panose="02020603050405020304" pitchFamily="18" charset="0"/>
                <a:cs typeface="Times New Roman" panose="02020603050405020304" pitchFamily="18" charset="0"/>
              </a:rPr>
              <a:t>	</a:t>
            </a:r>
          </a:p>
        </p:txBody>
      </p:sp>
      <p:sp>
        <p:nvSpPr>
          <p:cNvPr id="11" name="Rectangle 3"/>
          <p:cNvSpPr>
            <a:spLocks noChangeArrowheads="1"/>
          </p:cNvSpPr>
          <p:nvPr/>
        </p:nvSpPr>
        <p:spPr bwMode="auto">
          <a:xfrm>
            <a:off x="365760" y="429890"/>
            <a:ext cx="11142617" cy="4524315"/>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Lets try this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err="1">
                <a:latin typeface="Times New Roman" panose="02020603050405020304" pitchFamily="18" charset="0"/>
                <a:cs typeface="Times New Roman" panose="02020603050405020304" pitchFamily="18" charset="0"/>
              </a:rPr>
              <a:t>int</a:t>
            </a:r>
            <a:r>
              <a:rPr lang="en-US" altLang="en-US" sz="3200" dirty="0">
                <a:latin typeface="Times New Roman" panose="02020603050405020304" pitchFamily="18" charset="0"/>
                <a:cs typeface="Times New Roman" panose="02020603050405020304" pitchFamily="18" charset="0"/>
              </a:rPr>
              <a:t> a=25;</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latin typeface="Times New Roman" panose="02020603050405020304" pitchFamily="18" charset="0"/>
                <a:cs typeface="Times New Roman" panose="02020603050405020304" pitchFamily="18" charset="0"/>
              </a:rPr>
              <a:t>f</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loat b=5.67;</a:t>
            </a:r>
          </a:p>
          <a:p>
            <a:pPr lvl="0"/>
            <a:r>
              <a:rPr lang="en-US" altLang="en-US" sz="3200" dirty="0">
                <a:latin typeface="Times New Roman" panose="02020603050405020304" pitchFamily="18" charset="0"/>
                <a:cs typeface="Times New Roman" panose="02020603050405020304" pitchFamily="18" charset="0"/>
              </a:rPr>
              <a:t>char </a:t>
            </a:r>
            <a:r>
              <a:rPr lang="en-US" altLang="en-US" sz="3200" dirty="0" err="1">
                <a:latin typeface="Times New Roman" panose="02020603050405020304" pitchFamily="18" charset="0"/>
                <a:cs typeface="Times New Roman" panose="02020603050405020304" pitchFamily="18" charset="0"/>
              </a:rPr>
              <a:t>ch</a:t>
            </a:r>
            <a:r>
              <a:rPr lang="en-US" altLang="en-US" sz="3200" dirty="0">
                <a:latin typeface="Times New Roman" panose="02020603050405020304" pitchFamily="18" charset="0"/>
                <a:cs typeface="Times New Roman" panose="02020603050405020304" pitchFamily="18" charset="0"/>
              </a:rPr>
              <a:t>=‘g’;</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latin typeface="Times New Roman" panose="02020603050405020304" pitchFamily="18" charset="0"/>
                <a:cs typeface="Times New Roman" panose="02020603050405020304" pitchFamily="18" charset="0"/>
              </a:rPr>
              <a:t>c</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har s[]=“Hello”;</a:t>
            </a:r>
          </a:p>
          <a:p>
            <a:pPr lvl="0"/>
            <a:r>
              <a:rPr lang="en-US" altLang="en-US" sz="3200" dirty="0" err="1">
                <a:latin typeface="Times New Roman" panose="02020603050405020304" pitchFamily="18" charset="0"/>
                <a:cs typeface="Times New Roman" panose="02020603050405020304" pitchFamily="18" charset="0"/>
              </a:rPr>
              <a:t>printf</a:t>
            </a:r>
            <a:r>
              <a:rPr lang="en-US" altLang="en-US" sz="3200" dirty="0">
                <a:latin typeface="Times New Roman" panose="02020603050405020304" pitchFamily="18" charset="0"/>
                <a:cs typeface="Times New Roman" panose="02020603050405020304" pitchFamily="18" charset="0"/>
              </a:rPr>
              <a:t> ( "\</a:t>
            </a:r>
            <a:r>
              <a:rPr lang="en-US" altLang="en-US" sz="3200" dirty="0" err="1">
                <a:latin typeface="Times New Roman" panose="02020603050405020304" pitchFamily="18" charset="0"/>
                <a:cs typeface="Times New Roman" panose="02020603050405020304" pitchFamily="18" charset="0"/>
              </a:rPr>
              <a:t>n%c</a:t>
            </a:r>
            <a:r>
              <a:rPr lang="en-US" altLang="en-US" sz="3200" dirty="0">
                <a:latin typeface="Times New Roman" panose="02020603050405020304" pitchFamily="18" charset="0"/>
                <a:cs typeface="Times New Roman" panose="02020603050405020304" pitchFamily="18" charset="0"/>
              </a:rPr>
              <a:t> %d %f", </a:t>
            </a:r>
            <a:r>
              <a:rPr lang="en-US" altLang="en-US" sz="3200" dirty="0" err="1">
                <a:latin typeface="Times New Roman" panose="02020603050405020304" pitchFamily="18" charset="0"/>
                <a:cs typeface="Times New Roman" panose="02020603050405020304" pitchFamily="18" charset="0"/>
              </a:rPr>
              <a:t>ch</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ch</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ch</a:t>
            </a:r>
            <a:r>
              <a:rPr lang="en-US" altLang="en-US" sz="3200" dirty="0">
                <a:latin typeface="Times New Roman" panose="02020603050405020304" pitchFamily="18" charset="0"/>
                <a:cs typeface="Times New Roman" panose="02020603050405020304" pitchFamily="18" charset="0"/>
              </a:rPr>
              <a:t> ) ;</a:t>
            </a:r>
          </a:p>
          <a:p>
            <a:pPr lvl="0"/>
            <a:r>
              <a:rPr lang="en-US" altLang="en-US" sz="3200" dirty="0" err="1">
                <a:latin typeface="Times New Roman" panose="02020603050405020304" pitchFamily="18" charset="0"/>
                <a:cs typeface="Times New Roman" panose="02020603050405020304" pitchFamily="18" charset="0"/>
              </a:rPr>
              <a:t>printf</a:t>
            </a:r>
            <a:r>
              <a:rPr lang="en-US" altLang="en-US" sz="3200" dirty="0">
                <a:latin typeface="Times New Roman" panose="02020603050405020304" pitchFamily="18" charset="0"/>
                <a:cs typeface="Times New Roman" panose="02020603050405020304" pitchFamily="18" charset="0"/>
              </a:rPr>
              <a:t> ( "\</a:t>
            </a:r>
            <a:r>
              <a:rPr lang="en-US" altLang="en-US" sz="3200" dirty="0" err="1">
                <a:latin typeface="Times New Roman" panose="02020603050405020304" pitchFamily="18" charset="0"/>
                <a:cs typeface="Times New Roman" panose="02020603050405020304" pitchFamily="18" charset="0"/>
              </a:rPr>
              <a:t>n%s</a:t>
            </a:r>
            <a:r>
              <a:rPr lang="en-US" altLang="en-US" sz="3200" dirty="0">
                <a:latin typeface="Times New Roman" panose="02020603050405020304" pitchFamily="18" charset="0"/>
                <a:cs typeface="Times New Roman" panose="02020603050405020304" pitchFamily="18" charset="0"/>
              </a:rPr>
              <a:t> %d %f", s, s, s ) ;</a:t>
            </a:r>
          </a:p>
          <a:p>
            <a:pPr lvl="0"/>
            <a:r>
              <a:rPr lang="en-US" altLang="en-US" sz="3200" dirty="0" err="1">
                <a:latin typeface="Times New Roman" panose="02020603050405020304" pitchFamily="18" charset="0"/>
                <a:cs typeface="Times New Roman" panose="02020603050405020304" pitchFamily="18" charset="0"/>
              </a:rPr>
              <a:t>printf</a:t>
            </a:r>
            <a:r>
              <a:rPr lang="en-US" altLang="en-US" sz="3200" dirty="0">
                <a:latin typeface="Times New Roman" panose="02020603050405020304" pitchFamily="18" charset="0"/>
                <a:cs typeface="Times New Roman" panose="02020603050405020304" pitchFamily="18" charset="0"/>
              </a:rPr>
              <a:t> ( "\</a:t>
            </a:r>
            <a:r>
              <a:rPr lang="en-US" altLang="en-US" sz="3200" dirty="0" err="1">
                <a:latin typeface="Times New Roman" panose="02020603050405020304" pitchFamily="18" charset="0"/>
                <a:cs typeface="Times New Roman" panose="02020603050405020304" pitchFamily="18" charset="0"/>
              </a:rPr>
              <a:t>n%c</a:t>
            </a:r>
            <a:r>
              <a:rPr lang="en-US" altLang="en-US" sz="3200" dirty="0">
                <a:latin typeface="Times New Roman" panose="02020603050405020304" pitchFamily="18" charset="0"/>
                <a:cs typeface="Times New Roman" panose="02020603050405020304" pitchFamily="18" charset="0"/>
              </a:rPr>
              <a:t> %d %</a:t>
            </a:r>
            <a:r>
              <a:rPr lang="en-US" altLang="en-US" sz="3200" dirty="0" err="1">
                <a:latin typeface="Times New Roman" panose="02020603050405020304" pitchFamily="18" charset="0"/>
                <a:cs typeface="Times New Roman" panose="02020603050405020304" pitchFamily="18" charset="0"/>
              </a:rPr>
              <a:t>f",a</a:t>
            </a:r>
            <a:r>
              <a:rPr lang="en-US" altLang="en-US" sz="3200" dirty="0">
                <a:latin typeface="Times New Roman" panose="02020603050405020304" pitchFamily="18" charset="0"/>
                <a:cs typeface="Times New Roman" panose="02020603050405020304" pitchFamily="18" charset="0"/>
              </a:rPr>
              <a:t> ,a, a ) ;</a:t>
            </a:r>
          </a:p>
          <a:p>
            <a:pPr lvl="0"/>
            <a:r>
              <a:rPr lang="en-US" altLang="en-US" sz="3200" dirty="0" err="1">
                <a:latin typeface="Times New Roman" panose="02020603050405020304" pitchFamily="18" charset="0"/>
                <a:cs typeface="Times New Roman" panose="02020603050405020304" pitchFamily="18" charset="0"/>
              </a:rPr>
              <a:t>printf</a:t>
            </a:r>
            <a:r>
              <a:rPr lang="en-US" altLang="en-US" sz="3200" dirty="0">
                <a:latin typeface="Times New Roman" panose="02020603050405020304" pitchFamily="18" charset="0"/>
                <a:cs typeface="Times New Roman" panose="02020603050405020304" pitchFamily="18" charset="0"/>
              </a:rPr>
              <a:t> ( "\</a:t>
            </a:r>
            <a:r>
              <a:rPr lang="en-US" altLang="en-US" sz="3200" dirty="0" err="1">
                <a:latin typeface="Times New Roman" panose="02020603050405020304" pitchFamily="18" charset="0"/>
                <a:cs typeface="Times New Roman" panose="02020603050405020304" pitchFamily="18" charset="0"/>
              </a:rPr>
              <a:t>n%f</a:t>
            </a:r>
            <a:r>
              <a:rPr lang="en-US" altLang="en-US" sz="3200" dirty="0">
                <a:latin typeface="Times New Roman" panose="02020603050405020304" pitchFamily="18" charset="0"/>
                <a:cs typeface="Times New Roman" panose="02020603050405020304" pitchFamily="18" charset="0"/>
              </a:rPr>
              <a:t> %d\n", b, b ) ;</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7761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0726F0E3-E3ED-4ED9-8014-32E85FC9AB98}" type="datetime1">
              <a:rPr lang="en-US" smtClean="0"/>
              <a:t>1/11/2024</a:t>
            </a:fld>
            <a:endParaRPr lang="en-US" dirty="0"/>
          </a:p>
        </p:txBody>
      </p:sp>
      <p:sp>
        <p:nvSpPr>
          <p:cNvPr id="5" name="TextBox 4"/>
          <p:cNvSpPr txBox="1"/>
          <p:nvPr/>
        </p:nvSpPr>
        <p:spPr>
          <a:xfrm>
            <a:off x="-1" y="209006"/>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Introduction </a:t>
            </a:r>
            <a:r>
              <a:rPr lang="en-US" sz="2800" dirty="0">
                <a:latin typeface="Times New Roman" panose="02020603050405020304" pitchFamily="18" charset="0"/>
                <a:cs typeface="Times New Roman" panose="02020603050405020304" pitchFamily="18" charset="0"/>
              </a:rPr>
              <a:t>	</a:t>
            </a:r>
          </a:p>
        </p:txBody>
      </p:sp>
      <p:sp>
        <p:nvSpPr>
          <p:cNvPr id="8" name="TextBox 7"/>
          <p:cNvSpPr txBox="1"/>
          <p:nvPr/>
        </p:nvSpPr>
        <p:spPr>
          <a:xfrm>
            <a:off x="1347649" y="1431110"/>
            <a:ext cx="6045928" cy="3293209"/>
          </a:xfrm>
          <a:prstGeom prst="rect">
            <a:avLst/>
          </a:prstGeom>
          <a:noFill/>
        </p:spPr>
        <p:txBody>
          <a:bodyPr wrap="square" rtlCol="0">
            <a:spAutoFit/>
          </a:bodyPr>
          <a:lstStyle/>
          <a:p>
            <a:pPr marL="285750" indent="-28575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What is Language?</a:t>
            </a:r>
          </a:p>
          <a:p>
            <a:pPr marL="285750" indent="-285750">
              <a:buFont typeface="Arial" panose="020B0604020202020204" pitchFamily="34" charset="0"/>
              <a:buChar char="•"/>
            </a:pPr>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What is Computer Language?</a:t>
            </a:r>
          </a:p>
          <a:p>
            <a:pPr marL="285750" indent="-28575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6" name="Right Brace 5"/>
          <p:cNvSpPr/>
          <p:nvPr/>
        </p:nvSpPr>
        <p:spPr>
          <a:xfrm>
            <a:off x="6570617" y="1645920"/>
            <a:ext cx="640078" cy="1489164"/>
          </a:xfrm>
          <a:prstGeom prst="rightBrace">
            <a:avLst>
              <a:gd name="adj1" fmla="val 33823"/>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7210695" y="1790337"/>
            <a:ext cx="4981305"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0070C0"/>
                </a:solidFill>
                <a:latin typeface="Times New Roman" panose="02020603050405020304" pitchFamily="18" charset="0"/>
                <a:cs typeface="Times New Roman" panose="02020603050405020304" pitchFamily="18" charset="0"/>
              </a:rPr>
              <a:t>Follow set of instructions/ programs</a:t>
            </a:r>
          </a:p>
          <a:p>
            <a:pPr marL="342900" indent="-342900">
              <a:buFont typeface="Arial" panose="020B0604020202020204" pitchFamily="34" charset="0"/>
              <a:buChar char="•"/>
            </a:pPr>
            <a:endParaRPr lang="en-US" sz="2400" dirty="0">
              <a:solidFill>
                <a:srgbClr val="0070C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solidFill>
                  <a:srgbClr val="0070C0"/>
                </a:solidFill>
                <a:latin typeface="Times New Roman" panose="02020603050405020304" pitchFamily="18" charset="0"/>
                <a:cs typeface="Times New Roman" panose="02020603050405020304" pitchFamily="18" charset="0"/>
              </a:rPr>
              <a:t>Application/ software</a:t>
            </a:r>
          </a:p>
        </p:txBody>
      </p:sp>
    </p:spTree>
    <p:extLst>
      <p:ext uri="{BB962C8B-B14F-4D97-AF65-F5344CB8AC3E}">
        <p14:creationId xmlns:p14="http://schemas.microsoft.com/office/powerpoint/2010/main" val="127362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EA7E2065-F96E-4EB1-A8B3-C31EE46BF47B}" type="datetime1">
              <a:rPr lang="en-US" smtClean="0"/>
              <a:t>1/11/2024</a:t>
            </a:fld>
            <a:endParaRPr lang="en-US" dirty="0"/>
          </a:p>
        </p:txBody>
      </p:sp>
      <p:sp>
        <p:nvSpPr>
          <p:cNvPr id="5" name="TextBox 4"/>
          <p:cNvSpPr txBox="1"/>
          <p:nvPr/>
        </p:nvSpPr>
        <p:spPr>
          <a:xfrm>
            <a:off x="2128156" y="12489"/>
            <a:ext cx="8204564"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ASCII value table              </a:t>
            </a:r>
            <a:r>
              <a:rPr lang="en-US" sz="2800" b="1" dirty="0">
                <a:solidFill>
                  <a:srgbClr val="FF0000"/>
                </a:solidFill>
                <a:latin typeface="Times New Roman" panose="02020603050405020304" pitchFamily="18" charset="0"/>
                <a:cs typeface="Times New Roman" panose="02020603050405020304" pitchFamily="18" charset="0"/>
              </a:rPr>
              <a:t>Dec=ASCII value</a:t>
            </a:r>
            <a:endParaRPr lang="en-US" sz="2800" dirty="0">
              <a:solidFill>
                <a:srgbClr val="FF000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 y="478922"/>
            <a:ext cx="12057017" cy="5297492"/>
          </a:xfrm>
          <a:prstGeom prst="rect">
            <a:avLst/>
          </a:prstGeom>
        </p:spPr>
      </p:pic>
      <p:sp>
        <p:nvSpPr>
          <p:cNvPr id="7" name="Rectangle 6"/>
          <p:cNvSpPr/>
          <p:nvPr/>
        </p:nvSpPr>
        <p:spPr>
          <a:xfrm>
            <a:off x="9104811" y="1881052"/>
            <a:ext cx="2246812" cy="1828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4136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D112D34A-5A7F-4DC8-B6AF-DD2519DE0F1B}" type="datetime1">
              <a:rPr lang="en-US" smtClean="0"/>
              <a:t>1/11/2024</a:t>
            </a:fld>
            <a:endParaRPr lang="en-US" dirty="0"/>
          </a:p>
        </p:txBody>
      </p:sp>
      <p:sp>
        <p:nvSpPr>
          <p:cNvPr id="5" name="TextBox 4"/>
          <p:cNvSpPr txBox="1"/>
          <p:nvPr/>
        </p:nvSpPr>
        <p:spPr>
          <a:xfrm>
            <a:off x="3852453" y="-56042"/>
            <a:ext cx="4038601"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Elements of  C program</a:t>
            </a:r>
            <a:r>
              <a:rPr lang="en-US" sz="2800" dirty="0">
                <a:solidFill>
                  <a:srgbClr val="FF0000"/>
                </a:solidFill>
                <a:latin typeface="Times New Roman" panose="02020603050405020304" pitchFamily="18" charset="0"/>
                <a:cs typeface="Times New Roman" panose="02020603050405020304" pitchFamily="18" charset="0"/>
              </a:rPr>
              <a:t>	</a:t>
            </a:r>
          </a:p>
        </p:txBody>
      </p:sp>
      <p:sp>
        <p:nvSpPr>
          <p:cNvPr id="6" name="TextBox 5"/>
          <p:cNvSpPr txBox="1"/>
          <p:nvPr/>
        </p:nvSpPr>
        <p:spPr>
          <a:xfrm>
            <a:off x="365759" y="358831"/>
            <a:ext cx="9013372"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Local and Global Variables in C</a:t>
            </a:r>
          </a:p>
        </p:txBody>
      </p:sp>
      <p:sp>
        <p:nvSpPr>
          <p:cNvPr id="7" name="TextBox 6"/>
          <p:cNvSpPr txBox="1"/>
          <p:nvPr/>
        </p:nvSpPr>
        <p:spPr>
          <a:xfrm>
            <a:off x="783771" y="1031821"/>
            <a:ext cx="11277600" cy="1200329"/>
          </a:xfrm>
          <a:prstGeom prst="rect">
            <a:avLst/>
          </a:prstGeom>
          <a:noFill/>
        </p:spPr>
        <p:txBody>
          <a:bodyPr wrap="square" rtlCol="0">
            <a:spAutoFit/>
          </a:bodyPr>
          <a:lstStyle/>
          <a:p>
            <a:r>
              <a:rPr lang="en-US" sz="2400" dirty="0">
                <a:solidFill>
                  <a:srgbClr val="0000CC"/>
                </a:solidFill>
                <a:latin typeface="Times New Roman" panose="02020603050405020304" pitchFamily="18" charset="0"/>
                <a:cs typeface="Times New Roman" panose="02020603050405020304" pitchFamily="18" charset="0"/>
              </a:rPr>
              <a:t>Local Variable:</a:t>
            </a:r>
          </a:p>
          <a:p>
            <a:r>
              <a:rPr lang="en-US" sz="2400" dirty="0">
                <a:latin typeface="Times New Roman" panose="02020603050405020304" pitchFamily="18" charset="0"/>
                <a:cs typeface="Times New Roman" panose="02020603050405020304" pitchFamily="18" charset="0"/>
              </a:rPr>
              <a:t>The variables which are declared inside the function, compound statement (or block) are called Local variables.</a:t>
            </a:r>
          </a:p>
        </p:txBody>
      </p:sp>
      <p:sp>
        <p:nvSpPr>
          <p:cNvPr id="10" name="TextBox 9"/>
          <p:cNvSpPr txBox="1"/>
          <p:nvPr/>
        </p:nvSpPr>
        <p:spPr>
          <a:xfrm>
            <a:off x="1240971" y="2232150"/>
            <a:ext cx="7772400" cy="2585323"/>
          </a:xfrm>
          <a:prstGeom prst="rect">
            <a:avLst/>
          </a:prstGeom>
          <a:noFill/>
        </p:spPr>
        <p:txBody>
          <a:bodyPr wrap="square" rtlCol="0">
            <a:spAutoFit/>
          </a:bodyPr>
          <a:lstStyle/>
          <a:p>
            <a:r>
              <a:rPr lang="en-US" dirty="0"/>
              <a:t>void function_1()</a:t>
            </a:r>
          </a:p>
          <a:p>
            <a:r>
              <a:rPr lang="en-US" dirty="0"/>
              <a:t>{</a:t>
            </a:r>
          </a:p>
          <a:p>
            <a:r>
              <a:rPr lang="en-US" dirty="0"/>
              <a:t>    </a:t>
            </a:r>
            <a:r>
              <a:rPr lang="en-US" dirty="0" err="1"/>
              <a:t>int</a:t>
            </a:r>
            <a:r>
              <a:rPr lang="en-US" dirty="0"/>
              <a:t> a, b; // you can use a and b within braces only</a:t>
            </a:r>
          </a:p>
          <a:p>
            <a:r>
              <a:rPr lang="en-US" dirty="0"/>
              <a:t>}</a:t>
            </a:r>
          </a:p>
          <a:p>
            <a:endParaRPr lang="en-US" dirty="0"/>
          </a:p>
          <a:p>
            <a:r>
              <a:rPr lang="en-US" dirty="0"/>
              <a:t>void function_2()</a:t>
            </a:r>
          </a:p>
          <a:p>
            <a:r>
              <a:rPr lang="en-US" dirty="0"/>
              <a:t>{</a:t>
            </a:r>
          </a:p>
          <a:p>
            <a:r>
              <a:rPr lang="en-US" dirty="0"/>
              <a:t>    </a:t>
            </a:r>
            <a:r>
              <a:rPr lang="en-US" dirty="0" err="1"/>
              <a:t>printf</a:t>
            </a:r>
            <a:r>
              <a:rPr lang="en-US" dirty="0"/>
              <a:t>("%d\n", a); // ERROR, function_2() doesn't know any variable a</a:t>
            </a:r>
          </a:p>
          <a:p>
            <a:r>
              <a:rPr lang="en-US" dirty="0"/>
              <a:t>}</a:t>
            </a:r>
          </a:p>
        </p:txBody>
      </p:sp>
    </p:spTree>
    <p:extLst>
      <p:ext uri="{BB962C8B-B14F-4D97-AF65-F5344CB8AC3E}">
        <p14:creationId xmlns:p14="http://schemas.microsoft.com/office/powerpoint/2010/main" val="237222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9AC7CE25-41BF-4797-91F7-9ABD7766B2B5}" type="datetime1">
              <a:rPr lang="en-US" smtClean="0"/>
              <a:t>1/11/2024</a:t>
            </a:fld>
            <a:endParaRPr lang="en-US" dirty="0"/>
          </a:p>
        </p:txBody>
      </p:sp>
      <p:sp>
        <p:nvSpPr>
          <p:cNvPr id="5" name="TextBox 4"/>
          <p:cNvSpPr txBox="1"/>
          <p:nvPr/>
        </p:nvSpPr>
        <p:spPr>
          <a:xfrm>
            <a:off x="3852453" y="-56042"/>
            <a:ext cx="4038601"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Elements of  C program</a:t>
            </a:r>
            <a:r>
              <a:rPr lang="en-US" sz="2800" dirty="0">
                <a:solidFill>
                  <a:srgbClr val="FF0000"/>
                </a:solidFill>
                <a:latin typeface="Times New Roman" panose="02020603050405020304" pitchFamily="18" charset="0"/>
                <a:cs typeface="Times New Roman" panose="02020603050405020304" pitchFamily="18" charset="0"/>
              </a:rPr>
              <a:t>	</a:t>
            </a:r>
          </a:p>
        </p:txBody>
      </p:sp>
      <p:sp>
        <p:nvSpPr>
          <p:cNvPr id="6" name="TextBox 5"/>
          <p:cNvSpPr txBox="1"/>
          <p:nvPr/>
        </p:nvSpPr>
        <p:spPr>
          <a:xfrm>
            <a:off x="365759" y="358831"/>
            <a:ext cx="9013372"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Local and Global Variables in C</a:t>
            </a:r>
          </a:p>
        </p:txBody>
      </p:sp>
      <p:sp>
        <p:nvSpPr>
          <p:cNvPr id="7" name="TextBox 6"/>
          <p:cNvSpPr txBox="1"/>
          <p:nvPr/>
        </p:nvSpPr>
        <p:spPr>
          <a:xfrm>
            <a:off x="783771" y="1031821"/>
            <a:ext cx="11277600" cy="1200329"/>
          </a:xfrm>
          <a:prstGeom prst="rect">
            <a:avLst/>
          </a:prstGeom>
          <a:noFill/>
        </p:spPr>
        <p:txBody>
          <a:bodyPr wrap="square" rtlCol="0">
            <a:spAutoFit/>
          </a:bodyPr>
          <a:lstStyle/>
          <a:p>
            <a:r>
              <a:rPr lang="en-US" sz="2400" dirty="0">
                <a:solidFill>
                  <a:srgbClr val="0000CC"/>
                </a:solidFill>
                <a:latin typeface="Times New Roman" panose="02020603050405020304" pitchFamily="18" charset="0"/>
                <a:cs typeface="Times New Roman" panose="02020603050405020304" pitchFamily="18" charset="0"/>
              </a:rPr>
              <a:t>Local Variable:</a:t>
            </a:r>
          </a:p>
          <a:p>
            <a:r>
              <a:rPr lang="en-US" sz="2400" dirty="0">
                <a:latin typeface="Times New Roman" panose="02020603050405020304" pitchFamily="18" charset="0"/>
                <a:cs typeface="Times New Roman" panose="02020603050405020304" pitchFamily="18" charset="0"/>
              </a:rPr>
              <a:t>The variables which are declared inside the function, compound statement (or block) are called Local variables.</a:t>
            </a:r>
          </a:p>
        </p:txBody>
      </p:sp>
      <p:sp>
        <p:nvSpPr>
          <p:cNvPr id="10" name="TextBox 9"/>
          <p:cNvSpPr txBox="1"/>
          <p:nvPr/>
        </p:nvSpPr>
        <p:spPr>
          <a:xfrm>
            <a:off x="1240971" y="2232150"/>
            <a:ext cx="7772400" cy="3693319"/>
          </a:xfrm>
          <a:prstGeom prst="rect">
            <a:avLst/>
          </a:prstGeom>
          <a:noFill/>
        </p:spPr>
        <p:txBody>
          <a:bodyPr wrap="square" rtlCol="0">
            <a:spAutoFit/>
          </a:bodyPr>
          <a:lstStyle/>
          <a:p>
            <a:r>
              <a:rPr lang="en-US" dirty="0" err="1"/>
              <a:t>int</a:t>
            </a:r>
            <a:r>
              <a:rPr lang="en-US" dirty="0"/>
              <a:t> main()</a:t>
            </a:r>
          </a:p>
          <a:p>
            <a:r>
              <a:rPr lang="en-US" dirty="0"/>
              <a:t>{</a:t>
            </a:r>
          </a:p>
          <a:p>
            <a:r>
              <a:rPr lang="en-US" dirty="0"/>
              <a:t>    </a:t>
            </a:r>
            <a:r>
              <a:rPr lang="en-US" dirty="0" err="1"/>
              <a:t>int</a:t>
            </a:r>
            <a:r>
              <a:rPr lang="en-US" dirty="0"/>
              <a:t> a = 100;</a:t>
            </a:r>
          </a:p>
          <a:p>
            <a:endParaRPr lang="en-US" dirty="0"/>
          </a:p>
          <a:p>
            <a:r>
              <a:rPr lang="en-US" dirty="0"/>
              <a:t>    {</a:t>
            </a:r>
          </a:p>
          <a:p>
            <a:r>
              <a:rPr lang="en-US" dirty="0"/>
              <a:t>        </a:t>
            </a:r>
            <a:r>
              <a:rPr lang="en-US" dirty="0" err="1"/>
              <a:t>int</a:t>
            </a:r>
            <a:r>
              <a:rPr lang="en-US" dirty="0"/>
              <a:t> a = 10;</a:t>
            </a:r>
          </a:p>
          <a:p>
            <a:r>
              <a:rPr lang="en-US" dirty="0"/>
              <a:t>        </a:t>
            </a:r>
            <a:r>
              <a:rPr lang="en-US" dirty="0" err="1"/>
              <a:t>printf</a:t>
            </a:r>
            <a:r>
              <a:rPr lang="en-US" dirty="0"/>
              <a:t>("Inner a = %d\n", a);</a:t>
            </a:r>
          </a:p>
          <a:p>
            <a:r>
              <a:rPr lang="en-US" dirty="0"/>
              <a:t>    }</a:t>
            </a:r>
          </a:p>
          <a:p>
            <a:endParaRPr lang="en-US" dirty="0"/>
          </a:p>
          <a:p>
            <a:r>
              <a:rPr lang="en-US" dirty="0"/>
              <a:t>    </a:t>
            </a:r>
            <a:r>
              <a:rPr lang="en-US" dirty="0" err="1"/>
              <a:t>printf</a:t>
            </a:r>
            <a:r>
              <a:rPr lang="en-US" dirty="0"/>
              <a:t>("Outer a = %d\n", a);</a:t>
            </a:r>
          </a:p>
          <a:p>
            <a:endParaRPr lang="en-US" dirty="0"/>
          </a:p>
          <a:p>
            <a:r>
              <a:rPr lang="en-US" dirty="0"/>
              <a:t>    return 0;</a:t>
            </a:r>
          </a:p>
          <a:p>
            <a:r>
              <a:rPr lang="en-US" dirty="0"/>
              <a:t>}</a:t>
            </a:r>
          </a:p>
        </p:txBody>
      </p:sp>
    </p:spTree>
    <p:extLst>
      <p:ext uri="{BB962C8B-B14F-4D97-AF65-F5344CB8AC3E}">
        <p14:creationId xmlns:p14="http://schemas.microsoft.com/office/powerpoint/2010/main" val="2763137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78E75EB3-A9A7-4DB1-AFC3-A7EE1A1A79CB}" type="datetime1">
              <a:rPr lang="en-US" smtClean="0"/>
              <a:t>1/11/2024</a:t>
            </a:fld>
            <a:endParaRPr lang="en-US" dirty="0"/>
          </a:p>
        </p:txBody>
      </p:sp>
      <p:sp>
        <p:nvSpPr>
          <p:cNvPr id="5" name="TextBox 4"/>
          <p:cNvSpPr txBox="1"/>
          <p:nvPr/>
        </p:nvSpPr>
        <p:spPr>
          <a:xfrm>
            <a:off x="3852453" y="-56042"/>
            <a:ext cx="4038601"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Elements of  C program</a:t>
            </a:r>
            <a:r>
              <a:rPr lang="en-US" sz="2800" dirty="0">
                <a:solidFill>
                  <a:srgbClr val="FF0000"/>
                </a:solidFill>
                <a:latin typeface="Times New Roman" panose="02020603050405020304" pitchFamily="18" charset="0"/>
                <a:cs typeface="Times New Roman" panose="02020603050405020304" pitchFamily="18" charset="0"/>
              </a:rPr>
              <a:t>	</a:t>
            </a:r>
          </a:p>
        </p:txBody>
      </p:sp>
      <p:sp>
        <p:nvSpPr>
          <p:cNvPr id="6" name="TextBox 5"/>
          <p:cNvSpPr txBox="1"/>
          <p:nvPr/>
        </p:nvSpPr>
        <p:spPr>
          <a:xfrm>
            <a:off x="365759" y="358831"/>
            <a:ext cx="9013372"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Local and Global Variables in C</a:t>
            </a:r>
          </a:p>
        </p:txBody>
      </p:sp>
      <p:sp>
        <p:nvSpPr>
          <p:cNvPr id="7" name="TextBox 6"/>
          <p:cNvSpPr txBox="1"/>
          <p:nvPr/>
        </p:nvSpPr>
        <p:spPr>
          <a:xfrm>
            <a:off x="731520" y="1702886"/>
            <a:ext cx="11460480" cy="2308324"/>
          </a:xfrm>
          <a:prstGeom prst="rect">
            <a:avLst/>
          </a:prstGeom>
          <a:noFill/>
        </p:spPr>
        <p:txBody>
          <a:bodyPr wrap="square" rtlCol="0">
            <a:spAutoFit/>
          </a:bodyPr>
          <a:lstStyle/>
          <a:p>
            <a:r>
              <a:rPr lang="en-US" sz="2400" dirty="0">
                <a:solidFill>
                  <a:srgbClr val="0000CC"/>
                </a:solidFill>
                <a:latin typeface="Times New Roman" panose="02020603050405020304" pitchFamily="18" charset="0"/>
                <a:cs typeface="Times New Roman" panose="02020603050405020304" pitchFamily="18" charset="0"/>
              </a:rPr>
              <a:t>Global Variable: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variables declared outside any function are called global variables.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They are not limited to any function.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Any function can access and modify global variables.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Global variables are automatically initialized to 0 at the time of declaration.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Global variables are generally written before main() function.</a:t>
            </a:r>
          </a:p>
        </p:txBody>
      </p:sp>
    </p:spTree>
    <p:extLst>
      <p:ext uri="{BB962C8B-B14F-4D97-AF65-F5344CB8AC3E}">
        <p14:creationId xmlns:p14="http://schemas.microsoft.com/office/powerpoint/2010/main" val="42473786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4E7001BF-FF35-4B4F-B6FA-C20A4BCAE766}" type="datetime1">
              <a:rPr lang="en-US" smtClean="0"/>
              <a:t>1/11/2024</a:t>
            </a:fld>
            <a:endParaRPr lang="en-US" dirty="0"/>
          </a:p>
        </p:txBody>
      </p:sp>
      <p:sp>
        <p:nvSpPr>
          <p:cNvPr id="8" name="TextBox 7"/>
          <p:cNvSpPr txBox="1"/>
          <p:nvPr/>
        </p:nvSpPr>
        <p:spPr>
          <a:xfrm>
            <a:off x="-1" y="30840"/>
            <a:ext cx="11059884" cy="6463308"/>
          </a:xfrm>
          <a:prstGeom prst="rect">
            <a:avLst/>
          </a:prstGeom>
          <a:noFill/>
        </p:spPr>
        <p:txBody>
          <a:bodyPr wrap="square" rtlCol="0">
            <a:spAutoFit/>
          </a:bodyPr>
          <a:lstStyle/>
          <a:p>
            <a:r>
              <a:rPr lang="en-US" dirty="0"/>
              <a:t>#include&lt;</a:t>
            </a:r>
            <a:r>
              <a:rPr lang="en-US" dirty="0" err="1"/>
              <a:t>stdio.h</a:t>
            </a:r>
            <a:r>
              <a:rPr lang="en-US" dirty="0"/>
              <a:t>&gt;</a:t>
            </a:r>
          </a:p>
          <a:p>
            <a:r>
              <a:rPr lang="en-US" dirty="0"/>
              <a:t>void func_1();</a:t>
            </a:r>
          </a:p>
          <a:p>
            <a:r>
              <a:rPr lang="en-US" dirty="0"/>
              <a:t>void func_2();</a:t>
            </a:r>
          </a:p>
          <a:p>
            <a:r>
              <a:rPr lang="en-US" dirty="0" err="1"/>
              <a:t>int</a:t>
            </a:r>
            <a:r>
              <a:rPr lang="en-US" dirty="0"/>
              <a:t> a, b = 10;  // declaring and initializing global variables</a:t>
            </a:r>
          </a:p>
          <a:p>
            <a:r>
              <a:rPr lang="en-US" dirty="0" err="1"/>
              <a:t>int</a:t>
            </a:r>
            <a:r>
              <a:rPr lang="en-US" dirty="0"/>
              <a:t> main()</a:t>
            </a:r>
          </a:p>
          <a:p>
            <a:r>
              <a:rPr lang="en-US" dirty="0"/>
              <a:t>{</a:t>
            </a:r>
          </a:p>
          <a:p>
            <a:r>
              <a:rPr lang="en-US" dirty="0"/>
              <a:t>    </a:t>
            </a:r>
            <a:r>
              <a:rPr lang="en-US" dirty="0" err="1"/>
              <a:t>printf</a:t>
            </a:r>
            <a:r>
              <a:rPr lang="en-US" dirty="0"/>
              <a:t>("Global a = %d\n", a);</a:t>
            </a:r>
          </a:p>
          <a:p>
            <a:r>
              <a:rPr lang="en-US" dirty="0"/>
              <a:t>    </a:t>
            </a:r>
            <a:r>
              <a:rPr lang="en-US" dirty="0" err="1"/>
              <a:t>printf</a:t>
            </a:r>
            <a:r>
              <a:rPr lang="en-US" dirty="0"/>
              <a:t>("Global b = %d\n\n", b);</a:t>
            </a:r>
          </a:p>
          <a:p>
            <a:endParaRPr lang="en-US" dirty="0"/>
          </a:p>
          <a:p>
            <a:r>
              <a:rPr lang="en-US" dirty="0"/>
              <a:t>    func_1();</a:t>
            </a:r>
          </a:p>
          <a:p>
            <a:r>
              <a:rPr lang="en-US" dirty="0"/>
              <a:t>    func_2();</a:t>
            </a:r>
          </a:p>
          <a:p>
            <a:r>
              <a:rPr lang="en-US" dirty="0"/>
              <a:t>    return 0;</a:t>
            </a:r>
          </a:p>
          <a:p>
            <a:r>
              <a:rPr lang="en-US" dirty="0"/>
              <a:t>}</a:t>
            </a:r>
          </a:p>
          <a:p>
            <a:r>
              <a:rPr lang="en-US" dirty="0"/>
              <a:t>void func_1()</a:t>
            </a:r>
          </a:p>
          <a:p>
            <a:r>
              <a:rPr lang="en-US" dirty="0"/>
              <a:t>{</a:t>
            </a:r>
          </a:p>
          <a:p>
            <a:r>
              <a:rPr lang="en-US" dirty="0"/>
              <a:t>    </a:t>
            </a:r>
            <a:r>
              <a:rPr lang="en-US" dirty="0" err="1"/>
              <a:t>printf</a:t>
            </a:r>
            <a:r>
              <a:rPr lang="en-US" dirty="0"/>
              <a:t>("From func_1() Global a = %d\n", a);</a:t>
            </a:r>
          </a:p>
          <a:p>
            <a:r>
              <a:rPr lang="en-US" dirty="0"/>
              <a:t>    </a:t>
            </a:r>
            <a:r>
              <a:rPr lang="en-US" dirty="0" err="1"/>
              <a:t>printf</a:t>
            </a:r>
            <a:r>
              <a:rPr lang="en-US" dirty="0"/>
              <a:t>("From func_1() Global b = %d\n\n", b);</a:t>
            </a:r>
          </a:p>
          <a:p>
            <a:r>
              <a:rPr lang="en-US" dirty="0"/>
              <a:t>}</a:t>
            </a:r>
            <a:r>
              <a:rPr lang="pt-BR" dirty="0"/>
              <a:t> </a:t>
            </a:r>
          </a:p>
          <a:p>
            <a:r>
              <a:rPr lang="pt-BR" dirty="0"/>
              <a:t>void func_2()</a:t>
            </a:r>
          </a:p>
          <a:p>
            <a:r>
              <a:rPr lang="pt-BR" dirty="0"/>
              <a:t>{</a:t>
            </a:r>
          </a:p>
          <a:p>
            <a:r>
              <a:rPr lang="pt-BR" dirty="0"/>
              <a:t>    int a = 5;</a:t>
            </a:r>
          </a:p>
          <a:p>
            <a:r>
              <a:rPr lang="pt-BR" dirty="0"/>
              <a:t>printf("Inside func_2() a = %d\n", a);</a:t>
            </a:r>
          </a:p>
          <a:p>
            <a:r>
              <a:rPr lang="pt-BR" dirty="0"/>
              <a:t>}</a:t>
            </a:r>
            <a:endParaRPr lang="en-US" dirty="0"/>
          </a:p>
        </p:txBody>
      </p:sp>
    </p:spTree>
    <p:extLst>
      <p:ext uri="{BB962C8B-B14F-4D97-AF65-F5344CB8AC3E}">
        <p14:creationId xmlns:p14="http://schemas.microsoft.com/office/powerpoint/2010/main" val="6531666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26A735A9-9B2D-4EF9-8FB3-8D99460FBAF7}" type="datetime1">
              <a:rPr lang="en-US" smtClean="0"/>
              <a:t>1/11/2024</a:t>
            </a:fld>
            <a:endParaRPr lang="en-US" dirty="0"/>
          </a:p>
        </p:txBody>
      </p:sp>
      <p:sp>
        <p:nvSpPr>
          <p:cNvPr id="5" name="TextBox 4"/>
          <p:cNvSpPr txBox="1"/>
          <p:nvPr/>
        </p:nvSpPr>
        <p:spPr>
          <a:xfrm>
            <a:off x="3852453" y="-56042"/>
            <a:ext cx="4038601"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Elements of  C program</a:t>
            </a:r>
            <a:r>
              <a:rPr lang="en-US" sz="2800" dirty="0">
                <a:solidFill>
                  <a:srgbClr val="FF0000"/>
                </a:solidFill>
                <a:latin typeface="Times New Roman" panose="02020603050405020304" pitchFamily="18" charset="0"/>
                <a:cs typeface="Times New Roman" panose="02020603050405020304" pitchFamily="18" charset="0"/>
              </a:rPr>
              <a:t>	</a:t>
            </a:r>
          </a:p>
        </p:txBody>
      </p:sp>
      <p:sp>
        <p:nvSpPr>
          <p:cNvPr id="6" name="TextBox 5"/>
          <p:cNvSpPr txBox="1"/>
          <p:nvPr/>
        </p:nvSpPr>
        <p:spPr>
          <a:xfrm>
            <a:off x="365759" y="358831"/>
            <a:ext cx="9013372"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Constants in C</a:t>
            </a:r>
          </a:p>
        </p:txBody>
      </p:sp>
      <p:sp>
        <p:nvSpPr>
          <p:cNvPr id="7" name="TextBox 6"/>
          <p:cNvSpPr txBox="1"/>
          <p:nvPr/>
        </p:nvSpPr>
        <p:spPr>
          <a:xfrm>
            <a:off x="600891" y="1163731"/>
            <a:ext cx="11460480" cy="3785652"/>
          </a:xfrm>
          <a:prstGeom prst="rect">
            <a:avLst/>
          </a:prstGeom>
          <a:noFill/>
        </p:spPr>
        <p:txBody>
          <a:bodyPr wrap="square" rtlCol="0">
            <a:spAutoFit/>
          </a:bodyPr>
          <a:lstStyle/>
          <a:p>
            <a:r>
              <a:rPr lang="en-US" sz="2400" dirty="0">
                <a:solidFill>
                  <a:srgbClr val="0000CC"/>
                </a:solidFill>
                <a:latin typeface="Times New Roman" panose="02020603050405020304" pitchFamily="18" charset="0"/>
                <a:cs typeface="Times New Roman" panose="02020603050405020304" pitchFamily="18" charset="0"/>
              </a:rPr>
              <a:t>#include &lt;</a:t>
            </a:r>
            <a:r>
              <a:rPr lang="en-US" sz="2400" dirty="0" err="1">
                <a:solidFill>
                  <a:srgbClr val="0000CC"/>
                </a:solidFill>
                <a:latin typeface="Times New Roman" panose="02020603050405020304" pitchFamily="18" charset="0"/>
                <a:cs typeface="Times New Roman" panose="02020603050405020304" pitchFamily="18" charset="0"/>
              </a:rPr>
              <a:t>stdio.h</a:t>
            </a:r>
            <a:r>
              <a:rPr lang="en-US" sz="2400" dirty="0">
                <a:solidFill>
                  <a:srgbClr val="0000CC"/>
                </a:solidFill>
                <a:latin typeface="Times New Roman" panose="02020603050405020304" pitchFamily="18" charset="0"/>
                <a:cs typeface="Times New Roman" panose="02020603050405020304" pitchFamily="18" charset="0"/>
              </a:rPr>
              <a:t>&gt;</a:t>
            </a:r>
          </a:p>
          <a:p>
            <a:r>
              <a:rPr lang="en-US" sz="2400" dirty="0">
                <a:solidFill>
                  <a:srgbClr val="FF0000"/>
                </a:solidFill>
                <a:latin typeface="Times New Roman" panose="02020603050405020304" pitchFamily="18" charset="0"/>
                <a:cs typeface="Times New Roman" panose="02020603050405020304" pitchFamily="18" charset="0"/>
              </a:rPr>
              <a:t>#define </a:t>
            </a:r>
            <a:r>
              <a:rPr lang="en-US" sz="2400" dirty="0" err="1">
                <a:solidFill>
                  <a:srgbClr val="FF0000"/>
                </a:solidFill>
                <a:latin typeface="Times New Roman" panose="02020603050405020304" pitchFamily="18" charset="0"/>
                <a:cs typeface="Times New Roman" panose="02020603050405020304" pitchFamily="18" charset="0"/>
              </a:rPr>
              <a:t>num</a:t>
            </a:r>
            <a:r>
              <a:rPr lang="en-US" sz="2400" dirty="0">
                <a:solidFill>
                  <a:srgbClr val="FF0000"/>
                </a:solidFill>
                <a:latin typeface="Times New Roman" panose="02020603050405020304" pitchFamily="18" charset="0"/>
                <a:cs typeface="Times New Roman" panose="02020603050405020304" pitchFamily="18" charset="0"/>
              </a:rPr>
              <a:t> 25</a:t>
            </a:r>
          </a:p>
          <a:p>
            <a:r>
              <a:rPr lang="en-US" sz="2400" dirty="0">
                <a:solidFill>
                  <a:srgbClr val="FF0000"/>
                </a:solidFill>
                <a:latin typeface="Times New Roman" panose="02020603050405020304" pitchFamily="18" charset="0"/>
                <a:cs typeface="Times New Roman" panose="02020603050405020304" pitchFamily="18" charset="0"/>
              </a:rPr>
              <a:t>#define pi 3.14</a:t>
            </a:r>
          </a:p>
          <a:p>
            <a:r>
              <a:rPr lang="en-US" sz="2400" dirty="0" err="1">
                <a:solidFill>
                  <a:srgbClr val="0000CC"/>
                </a:solidFill>
                <a:latin typeface="Times New Roman" panose="02020603050405020304" pitchFamily="18" charset="0"/>
                <a:cs typeface="Times New Roman" panose="02020603050405020304" pitchFamily="18" charset="0"/>
              </a:rPr>
              <a:t>int</a:t>
            </a:r>
            <a:r>
              <a:rPr lang="en-US" sz="2400" dirty="0">
                <a:solidFill>
                  <a:srgbClr val="0000CC"/>
                </a:solidFill>
                <a:latin typeface="Times New Roman" panose="02020603050405020304" pitchFamily="18" charset="0"/>
                <a:cs typeface="Times New Roman" panose="02020603050405020304" pitchFamily="18" charset="0"/>
              </a:rPr>
              <a:t> main() {</a:t>
            </a:r>
          </a:p>
          <a:p>
            <a:r>
              <a:rPr lang="en-US" sz="2400" dirty="0">
                <a:solidFill>
                  <a:srgbClr val="0000CC"/>
                </a:solidFill>
                <a:latin typeface="Times New Roman" panose="02020603050405020304" pitchFamily="18" charset="0"/>
                <a:cs typeface="Times New Roman" panose="02020603050405020304" pitchFamily="18" charset="0"/>
              </a:rPr>
              <a:t>   float p, r=2.5;</a:t>
            </a:r>
          </a:p>
          <a:p>
            <a:r>
              <a:rPr lang="en-US" sz="2400" dirty="0">
                <a:solidFill>
                  <a:srgbClr val="0000CC"/>
                </a:solidFill>
                <a:latin typeface="Times New Roman" panose="02020603050405020304" pitchFamily="18" charset="0"/>
                <a:cs typeface="Times New Roman" panose="02020603050405020304" pitchFamily="18" charset="0"/>
              </a:rPr>
              <a:t>   </a:t>
            </a:r>
            <a:r>
              <a:rPr lang="en-US" sz="2400" dirty="0" err="1">
                <a:solidFill>
                  <a:srgbClr val="0000CC"/>
                </a:solidFill>
                <a:latin typeface="Times New Roman" panose="02020603050405020304" pitchFamily="18" charset="0"/>
                <a:cs typeface="Times New Roman" panose="02020603050405020304" pitchFamily="18" charset="0"/>
              </a:rPr>
              <a:t>printf</a:t>
            </a:r>
            <a:r>
              <a:rPr lang="en-US" sz="2400" dirty="0">
                <a:solidFill>
                  <a:srgbClr val="0000CC"/>
                </a:solidFill>
                <a:latin typeface="Times New Roman" panose="02020603050405020304" pitchFamily="18" charset="0"/>
                <a:cs typeface="Times New Roman" panose="02020603050405020304" pitchFamily="18" charset="0"/>
              </a:rPr>
              <a:t>("The value of pi is: %f", pi);</a:t>
            </a:r>
          </a:p>
          <a:p>
            <a:r>
              <a:rPr lang="en-US" sz="2400" dirty="0">
                <a:solidFill>
                  <a:srgbClr val="0000CC"/>
                </a:solidFill>
                <a:latin typeface="Times New Roman" panose="02020603050405020304" pitchFamily="18" charset="0"/>
                <a:cs typeface="Times New Roman" panose="02020603050405020304" pitchFamily="18" charset="0"/>
              </a:rPr>
              <a:t>   p= 2* pi *r;</a:t>
            </a:r>
          </a:p>
          <a:p>
            <a:r>
              <a:rPr lang="en-US" sz="2400" dirty="0">
                <a:solidFill>
                  <a:srgbClr val="0000CC"/>
                </a:solidFill>
                <a:latin typeface="Times New Roman" panose="02020603050405020304" pitchFamily="18" charset="0"/>
                <a:cs typeface="Times New Roman" panose="02020603050405020304" pitchFamily="18" charset="0"/>
              </a:rPr>
              <a:t>   </a:t>
            </a:r>
            <a:r>
              <a:rPr lang="en-US" sz="2400" dirty="0" err="1">
                <a:solidFill>
                  <a:srgbClr val="0000CC"/>
                </a:solidFill>
                <a:latin typeface="Times New Roman" panose="02020603050405020304" pitchFamily="18" charset="0"/>
                <a:cs typeface="Times New Roman" panose="02020603050405020304" pitchFamily="18" charset="0"/>
              </a:rPr>
              <a:t>printf</a:t>
            </a:r>
            <a:r>
              <a:rPr lang="en-US" sz="2400" dirty="0">
                <a:solidFill>
                  <a:srgbClr val="0000CC"/>
                </a:solidFill>
                <a:latin typeface="Times New Roman" panose="02020603050405020304" pitchFamily="18" charset="0"/>
                <a:cs typeface="Times New Roman" panose="02020603050405020304" pitchFamily="18" charset="0"/>
              </a:rPr>
              <a:t>("The value of perimeter is: %f", p);</a:t>
            </a:r>
          </a:p>
          <a:p>
            <a:r>
              <a:rPr lang="en-US" sz="2400" dirty="0">
                <a:solidFill>
                  <a:srgbClr val="0000CC"/>
                </a:solidFill>
                <a:latin typeface="Times New Roman" panose="02020603050405020304" pitchFamily="18" charset="0"/>
                <a:cs typeface="Times New Roman" panose="02020603050405020304" pitchFamily="18" charset="0"/>
              </a:rPr>
              <a:t>   return 0;</a:t>
            </a:r>
          </a:p>
          <a:p>
            <a:r>
              <a:rPr lang="en-US" sz="2400" dirty="0">
                <a:solidFill>
                  <a:srgbClr val="0000CC"/>
                </a:solidFill>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0096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F6E42C13-6B12-452D-8871-8ECF3F51DAC1}" type="datetime1">
              <a:rPr lang="en-US" smtClean="0"/>
              <a:t>1/11/2024</a:t>
            </a:fld>
            <a:endParaRPr lang="en-US" dirty="0"/>
          </a:p>
        </p:txBody>
      </p:sp>
      <p:sp>
        <p:nvSpPr>
          <p:cNvPr id="5" name="TextBox 4"/>
          <p:cNvSpPr txBox="1"/>
          <p:nvPr/>
        </p:nvSpPr>
        <p:spPr>
          <a:xfrm>
            <a:off x="3852453" y="-56042"/>
            <a:ext cx="4038601"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Elements of  C program</a:t>
            </a:r>
            <a:r>
              <a:rPr lang="en-US" sz="2800" dirty="0">
                <a:solidFill>
                  <a:srgbClr val="FF0000"/>
                </a:solidFill>
                <a:latin typeface="Times New Roman" panose="02020603050405020304" pitchFamily="18" charset="0"/>
                <a:cs typeface="Times New Roman" panose="02020603050405020304" pitchFamily="18" charset="0"/>
              </a:rPr>
              <a:t>	</a:t>
            </a:r>
          </a:p>
        </p:txBody>
      </p:sp>
      <p:sp>
        <p:nvSpPr>
          <p:cNvPr id="6" name="TextBox 5"/>
          <p:cNvSpPr txBox="1"/>
          <p:nvPr/>
        </p:nvSpPr>
        <p:spPr>
          <a:xfrm>
            <a:off x="365759" y="358831"/>
            <a:ext cx="9013372"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Input/output functions </a:t>
            </a:r>
          </a:p>
        </p:txBody>
      </p:sp>
      <p:sp>
        <p:nvSpPr>
          <p:cNvPr id="8" name="TextBox 7"/>
          <p:cNvSpPr txBox="1"/>
          <p:nvPr/>
        </p:nvSpPr>
        <p:spPr>
          <a:xfrm>
            <a:off x="108856" y="1296924"/>
            <a:ext cx="12083144" cy="341632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There are numerous library functions available for I/O. These can be classified into two broad categories:</a:t>
            </a:r>
          </a:p>
          <a:p>
            <a:endParaRPr lang="en-US" sz="2400" dirty="0">
              <a:latin typeface="Times New Roman" panose="02020603050405020304" pitchFamily="18" charset="0"/>
              <a:cs typeface="Times New Roman" panose="02020603050405020304" pitchFamily="18" charset="0"/>
            </a:endParaRPr>
          </a:p>
          <a:p>
            <a:pPr marL="457200" indent="-457200">
              <a:buAutoNum type="alphaLcParenBoth"/>
            </a:pPr>
            <a:r>
              <a:rPr lang="en-US" sz="2400" dirty="0">
                <a:solidFill>
                  <a:srgbClr val="FF0000"/>
                </a:solidFill>
                <a:latin typeface="Times New Roman" panose="02020603050405020304" pitchFamily="18" charset="0"/>
                <a:cs typeface="Times New Roman" panose="02020603050405020304" pitchFamily="18" charset="0"/>
              </a:rPr>
              <a:t>Console I/O functions </a:t>
            </a:r>
            <a:r>
              <a:rPr lang="en-US" sz="2400" dirty="0">
                <a:latin typeface="Times New Roman" panose="02020603050405020304" pitchFamily="18" charset="0"/>
                <a:cs typeface="Times New Roman" panose="02020603050405020304" pitchFamily="18" charset="0"/>
              </a:rPr>
              <a:t>- Functions to receive input from keyboard and write output to VDU.</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 </a:t>
            </a:r>
            <a:r>
              <a:rPr lang="en-US" sz="2400" dirty="0">
                <a:solidFill>
                  <a:srgbClr val="0000CC"/>
                </a:solidFill>
                <a:latin typeface="Times New Roman" panose="02020603050405020304" pitchFamily="18" charset="0"/>
                <a:cs typeface="Times New Roman" panose="02020603050405020304" pitchFamily="18" charset="0"/>
              </a:rPr>
              <a:t>File I/O functions </a:t>
            </a:r>
            <a:r>
              <a:rPr lang="en-US" sz="2400" dirty="0">
                <a:latin typeface="Times New Roman" panose="02020603050405020304" pitchFamily="18" charset="0"/>
                <a:cs typeface="Times New Roman" panose="02020603050405020304" pitchFamily="18" charset="0"/>
              </a:rPr>
              <a:t>- Functions to perform I/O operations on a floppy disk or hard disk.</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solidFill>
                  <a:srgbClr val="0000CC"/>
                </a:solidFill>
                <a:latin typeface="Times New Roman" panose="02020603050405020304" pitchFamily="18" charset="0"/>
                <a:cs typeface="Times New Roman" panose="02020603050405020304" pitchFamily="18" charset="0"/>
              </a:rPr>
              <a:t>In this chapter we would be discussing only Console I/O functions</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13097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AC10FC16-041F-48D8-9857-7F928CD13344}" type="datetime1">
              <a:rPr lang="en-US" smtClean="0"/>
              <a:t>1/11/2024</a:t>
            </a:fld>
            <a:endParaRPr lang="en-US" dirty="0"/>
          </a:p>
        </p:txBody>
      </p:sp>
      <p:sp>
        <p:nvSpPr>
          <p:cNvPr id="5" name="TextBox 4"/>
          <p:cNvSpPr txBox="1"/>
          <p:nvPr/>
        </p:nvSpPr>
        <p:spPr>
          <a:xfrm>
            <a:off x="3852453" y="-56042"/>
            <a:ext cx="4038601"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Elements of  C program</a:t>
            </a:r>
            <a:r>
              <a:rPr lang="en-US" sz="2800" dirty="0">
                <a:solidFill>
                  <a:srgbClr val="FF0000"/>
                </a:solidFill>
                <a:latin typeface="Times New Roman" panose="02020603050405020304" pitchFamily="18" charset="0"/>
                <a:cs typeface="Times New Roman" panose="02020603050405020304" pitchFamily="18" charset="0"/>
              </a:rPr>
              <a:t>	</a:t>
            </a:r>
          </a:p>
        </p:txBody>
      </p:sp>
      <p:sp>
        <p:nvSpPr>
          <p:cNvPr id="6" name="TextBox 5"/>
          <p:cNvSpPr txBox="1"/>
          <p:nvPr/>
        </p:nvSpPr>
        <p:spPr>
          <a:xfrm>
            <a:off x="365759" y="358831"/>
            <a:ext cx="9013372"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Console Input/output functions </a:t>
            </a:r>
          </a:p>
        </p:txBody>
      </p:sp>
      <p:pic>
        <p:nvPicPr>
          <p:cNvPr id="7" name="Picture 6"/>
          <p:cNvPicPr>
            <a:picLocks noChangeAspect="1"/>
          </p:cNvPicPr>
          <p:nvPr/>
        </p:nvPicPr>
        <p:blipFill>
          <a:blip r:embed="rId3"/>
          <a:stretch>
            <a:fillRect/>
          </a:stretch>
        </p:blipFill>
        <p:spPr>
          <a:xfrm>
            <a:off x="862149" y="853801"/>
            <a:ext cx="9757953" cy="4922613"/>
          </a:xfrm>
          <a:prstGeom prst="rect">
            <a:avLst/>
          </a:prstGeom>
        </p:spPr>
      </p:pic>
    </p:spTree>
    <p:extLst>
      <p:ext uri="{BB962C8B-B14F-4D97-AF65-F5344CB8AC3E}">
        <p14:creationId xmlns:p14="http://schemas.microsoft.com/office/powerpoint/2010/main" val="15814170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DE5CD8D-ED1E-4CF0-9E6E-B68BF77EB813}"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1/11/2024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p:cNvSpPr txBox="1"/>
          <p:nvPr/>
        </p:nvSpPr>
        <p:spPr>
          <a:xfrm>
            <a:off x="3852453" y="-56042"/>
            <a:ext cx="403860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Elements of  C program</a:t>
            </a:r>
            <a:r>
              <a:rPr kumimoji="0" lang="en-US" sz="2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p>
        </p:txBody>
      </p:sp>
      <p:sp>
        <p:nvSpPr>
          <p:cNvPr id="6" name="TextBox 5"/>
          <p:cNvSpPr txBox="1"/>
          <p:nvPr/>
        </p:nvSpPr>
        <p:spPr>
          <a:xfrm>
            <a:off x="365759" y="358831"/>
            <a:ext cx="9013372" cy="523220"/>
          </a:xfrm>
          <a:prstGeom prst="rect">
            <a:avLst/>
          </a:prstGeom>
          <a:noFill/>
        </p:spPr>
        <p:txBody>
          <a:bodyPr wrap="square" rtlCol="0">
            <a:spAutoFit/>
          </a:bodyPr>
          <a:lstStyle/>
          <a:p>
            <a:pPr marL="457200" lvl="0" indent="-457200">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Formatted console Input/output </a:t>
            </a:r>
            <a:r>
              <a:rPr kumimoji="0" lang="en-US" sz="2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functions </a:t>
            </a:r>
          </a:p>
        </p:txBody>
      </p:sp>
      <p:sp>
        <p:nvSpPr>
          <p:cNvPr id="8" name="TextBox 7"/>
          <p:cNvSpPr txBox="1"/>
          <p:nvPr/>
        </p:nvSpPr>
        <p:spPr>
          <a:xfrm>
            <a:off x="108856" y="1296924"/>
            <a:ext cx="12083144" cy="2677656"/>
          </a:xfrm>
          <a:prstGeom prst="rect">
            <a:avLst/>
          </a:prstGeom>
          <a:noFill/>
        </p:spPr>
        <p:txBody>
          <a:bodyPr wrap="square" rtlCol="0">
            <a:spAutoFit/>
          </a:bodyPr>
          <a:lstStyle/>
          <a:p>
            <a:pPr lvl="0"/>
            <a:r>
              <a:rPr lang="en-US" sz="2400" dirty="0">
                <a:solidFill>
                  <a:prstClr val="black"/>
                </a:solidFill>
                <a:latin typeface="Times New Roman" panose="02020603050405020304" pitchFamily="18" charset="0"/>
                <a:cs typeface="Times New Roman" panose="02020603050405020304" pitchFamily="18" charset="0"/>
              </a:rPr>
              <a:t>The formatted functions allow the input read from the keyboard or the output displayed on the VDU to be formatted as per our requirements. </a:t>
            </a:r>
          </a:p>
          <a:p>
            <a:pPr lvl="0"/>
            <a:endParaRPr lang="en-US" sz="2400" dirty="0">
              <a:solidFill>
                <a:prstClr val="black"/>
              </a:solidFill>
              <a:latin typeface="Times New Roman" panose="02020603050405020304" pitchFamily="18" charset="0"/>
              <a:cs typeface="Times New Roman" panose="02020603050405020304" pitchFamily="18" charset="0"/>
            </a:endParaRPr>
          </a:p>
          <a:p>
            <a:pPr lvl="0"/>
            <a:r>
              <a:rPr lang="en-US" sz="2400" dirty="0">
                <a:solidFill>
                  <a:prstClr val="black"/>
                </a:solidFill>
                <a:latin typeface="Times New Roman" panose="02020603050405020304" pitchFamily="18" charset="0"/>
                <a:cs typeface="Times New Roman" panose="02020603050405020304" pitchFamily="18" charset="0"/>
              </a:rPr>
              <a:t>For example, if values of average marks and percentage marks are to be displayed on the screen, then the details like where this output would appear on the screen, how many spaces would be present between the two values, the number of places after the decimal points, etc. can be controlled using formatted functions.</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0889416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B7150CE-F82C-45A3-B8E5-3D3BC262DA54}"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1/11/2024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p:cNvSpPr txBox="1"/>
          <p:nvPr/>
        </p:nvSpPr>
        <p:spPr>
          <a:xfrm>
            <a:off x="3852453" y="-56042"/>
            <a:ext cx="403860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Elements of  C program</a:t>
            </a:r>
            <a:r>
              <a:rPr kumimoji="0" lang="en-US" sz="2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p>
        </p:txBody>
      </p:sp>
      <p:sp>
        <p:nvSpPr>
          <p:cNvPr id="6" name="TextBox 5"/>
          <p:cNvSpPr txBox="1"/>
          <p:nvPr/>
        </p:nvSpPr>
        <p:spPr>
          <a:xfrm>
            <a:off x="365759" y="358831"/>
            <a:ext cx="9694818" cy="523220"/>
          </a:xfrm>
          <a:prstGeom prst="rect">
            <a:avLst/>
          </a:prstGeom>
          <a:noFill/>
        </p:spPr>
        <p:txBody>
          <a:bodyPr wrap="square" rtlCol="0">
            <a:spAutoFit/>
          </a:bodyPr>
          <a:lstStyle/>
          <a:p>
            <a:pPr marL="457200" lvl="0" indent="-457200">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Formatted console Input/output </a:t>
            </a:r>
            <a:r>
              <a:rPr kumimoji="0" lang="en-US" sz="2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functions-Format Specifiers </a:t>
            </a:r>
          </a:p>
        </p:txBody>
      </p:sp>
      <p:sp>
        <p:nvSpPr>
          <p:cNvPr id="9" name="TextBox 8"/>
          <p:cNvSpPr txBox="1"/>
          <p:nvPr/>
        </p:nvSpPr>
        <p:spPr>
          <a:xfrm>
            <a:off x="2560320" y="882051"/>
            <a:ext cx="5330734" cy="3139321"/>
          </a:xfrm>
          <a:prstGeom prst="rect">
            <a:avLst/>
          </a:prstGeom>
          <a:noFill/>
        </p:spPr>
        <p:txBody>
          <a:bodyPr wrap="square" rtlCol="0">
            <a:spAutoFit/>
          </a:bodyPr>
          <a:lstStyle/>
          <a:p>
            <a:r>
              <a:rPr lang="en-US" dirty="0"/>
              <a:t>main( )</a:t>
            </a:r>
          </a:p>
          <a:p>
            <a:r>
              <a:rPr lang="en-US" dirty="0"/>
              <a:t>{</a:t>
            </a:r>
          </a:p>
          <a:p>
            <a:r>
              <a:rPr lang="en-US" dirty="0" err="1"/>
              <a:t>int</a:t>
            </a:r>
            <a:r>
              <a:rPr lang="en-US" dirty="0"/>
              <a:t> weight = 63 ;</a:t>
            </a:r>
          </a:p>
          <a:p>
            <a:r>
              <a:rPr lang="en-US" dirty="0" err="1"/>
              <a:t>printf</a:t>
            </a:r>
            <a:r>
              <a:rPr lang="en-US" dirty="0"/>
              <a:t> ( "\</a:t>
            </a:r>
            <a:r>
              <a:rPr lang="en-US" dirty="0" err="1"/>
              <a:t>nweight</a:t>
            </a:r>
            <a:r>
              <a:rPr lang="en-US" dirty="0"/>
              <a:t> is %d kg", weight ) ;</a:t>
            </a:r>
          </a:p>
          <a:p>
            <a:r>
              <a:rPr lang="en-US" dirty="0" err="1"/>
              <a:t>printf</a:t>
            </a:r>
            <a:r>
              <a:rPr lang="en-US" dirty="0"/>
              <a:t> ( "\</a:t>
            </a:r>
            <a:r>
              <a:rPr lang="en-US" dirty="0" err="1"/>
              <a:t>nweight</a:t>
            </a:r>
            <a:r>
              <a:rPr lang="en-US" dirty="0"/>
              <a:t> is %2d kg", weight ) ;</a:t>
            </a:r>
          </a:p>
          <a:p>
            <a:r>
              <a:rPr lang="en-US" dirty="0" err="1"/>
              <a:t>printf</a:t>
            </a:r>
            <a:r>
              <a:rPr lang="en-US" dirty="0"/>
              <a:t> ( "\</a:t>
            </a:r>
            <a:r>
              <a:rPr lang="en-US" dirty="0" err="1"/>
              <a:t>nweight</a:t>
            </a:r>
            <a:r>
              <a:rPr lang="en-US" dirty="0"/>
              <a:t> is %4d kg", weight ) ;</a:t>
            </a:r>
          </a:p>
          <a:p>
            <a:r>
              <a:rPr lang="en-US" dirty="0" err="1"/>
              <a:t>printf</a:t>
            </a:r>
            <a:r>
              <a:rPr lang="en-US" dirty="0"/>
              <a:t> ( "\</a:t>
            </a:r>
            <a:r>
              <a:rPr lang="en-US" dirty="0" err="1"/>
              <a:t>nweight</a:t>
            </a:r>
            <a:r>
              <a:rPr lang="en-US" dirty="0"/>
              <a:t> is %6d kg", weight ) ;</a:t>
            </a:r>
          </a:p>
          <a:p>
            <a:r>
              <a:rPr lang="en-US" dirty="0" err="1"/>
              <a:t>printf</a:t>
            </a:r>
            <a:r>
              <a:rPr lang="en-US" dirty="0"/>
              <a:t> ( "\</a:t>
            </a:r>
            <a:r>
              <a:rPr lang="en-US" dirty="0" err="1"/>
              <a:t>nweight</a:t>
            </a:r>
            <a:r>
              <a:rPr lang="en-US" dirty="0"/>
              <a:t> is %-6d kg", weight ) ;</a:t>
            </a:r>
          </a:p>
          <a:p>
            <a:r>
              <a:rPr lang="en-US" dirty="0"/>
              <a:t>}</a:t>
            </a:r>
          </a:p>
          <a:p>
            <a:endParaRPr lang="en-US" dirty="0"/>
          </a:p>
          <a:p>
            <a:r>
              <a:rPr lang="en-US" dirty="0"/>
              <a:t>The output of the program would look like this ...</a:t>
            </a:r>
          </a:p>
        </p:txBody>
      </p:sp>
      <p:pic>
        <p:nvPicPr>
          <p:cNvPr id="10" name="Picture 9"/>
          <p:cNvPicPr>
            <a:picLocks noChangeAspect="1"/>
          </p:cNvPicPr>
          <p:nvPr/>
        </p:nvPicPr>
        <p:blipFill>
          <a:blip r:embed="rId3"/>
          <a:stretch>
            <a:fillRect/>
          </a:stretch>
        </p:blipFill>
        <p:spPr>
          <a:xfrm>
            <a:off x="1265990" y="4040247"/>
            <a:ext cx="9667621" cy="2036479"/>
          </a:xfrm>
          <a:prstGeom prst="rect">
            <a:avLst/>
          </a:prstGeom>
        </p:spPr>
      </p:pic>
    </p:spTree>
    <p:extLst>
      <p:ext uri="{BB962C8B-B14F-4D97-AF65-F5344CB8AC3E}">
        <p14:creationId xmlns:p14="http://schemas.microsoft.com/office/powerpoint/2010/main" val="2492045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DB9C6A0A-FDE2-4CDE-883F-A378F6157C0D}" type="datetime1">
              <a:rPr lang="en-US" smtClean="0"/>
              <a:t>1/11/2024</a:t>
            </a:fld>
            <a:endParaRPr lang="en-US" dirty="0"/>
          </a:p>
        </p:txBody>
      </p:sp>
      <p:sp>
        <p:nvSpPr>
          <p:cNvPr id="5" name="TextBox 4"/>
          <p:cNvSpPr txBox="1"/>
          <p:nvPr/>
        </p:nvSpPr>
        <p:spPr>
          <a:xfrm>
            <a:off x="-1" y="209006"/>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Introduction: Need of Computer Language </a:t>
            </a:r>
            <a:r>
              <a:rPr lang="en-US" sz="2800" dirty="0">
                <a:latin typeface="Times New Roman" panose="02020603050405020304" pitchFamily="18" charset="0"/>
                <a:cs typeface="Times New Roman" panose="02020603050405020304" pitchFamily="18" charset="0"/>
              </a:rPr>
              <a:t>	</a:t>
            </a:r>
          </a:p>
        </p:txBody>
      </p:sp>
      <p:pic>
        <p:nvPicPr>
          <p:cNvPr id="6" name="Picture 5"/>
          <p:cNvPicPr>
            <a:picLocks noChangeAspect="1"/>
          </p:cNvPicPr>
          <p:nvPr/>
        </p:nvPicPr>
        <p:blipFill>
          <a:blip r:embed="rId3"/>
          <a:stretch>
            <a:fillRect/>
          </a:stretch>
        </p:blipFill>
        <p:spPr>
          <a:xfrm>
            <a:off x="326572" y="876709"/>
            <a:ext cx="3550239" cy="1822128"/>
          </a:xfrm>
          <a:prstGeom prst="rect">
            <a:avLst/>
          </a:prstGeom>
        </p:spPr>
      </p:pic>
      <p:sp>
        <p:nvSpPr>
          <p:cNvPr id="9" name="TextBox 8"/>
          <p:cNvSpPr txBox="1"/>
          <p:nvPr/>
        </p:nvSpPr>
        <p:spPr>
          <a:xfrm>
            <a:off x="1789612" y="982675"/>
            <a:ext cx="927462" cy="923330"/>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English</a:t>
            </a:r>
          </a:p>
          <a:p>
            <a:r>
              <a:rPr lang="en-US" dirty="0">
                <a:solidFill>
                  <a:schemeClr val="bg1"/>
                </a:solidFill>
                <a:latin typeface="Times New Roman" panose="02020603050405020304" pitchFamily="18" charset="0"/>
                <a:cs typeface="Times New Roman" panose="02020603050405020304" pitchFamily="18" charset="0"/>
              </a:rPr>
              <a:t>Hindi</a:t>
            </a:r>
          </a:p>
          <a:p>
            <a:r>
              <a:rPr lang="en-US" dirty="0">
                <a:solidFill>
                  <a:schemeClr val="bg1"/>
                </a:solidFill>
                <a:latin typeface="Times New Roman" panose="02020603050405020304" pitchFamily="18" charset="0"/>
                <a:cs typeface="Times New Roman" panose="02020603050405020304" pitchFamily="18" charset="0"/>
              </a:rPr>
              <a:t>etc.</a:t>
            </a:r>
          </a:p>
        </p:txBody>
      </p:sp>
    </p:spTree>
    <p:extLst>
      <p:ext uri="{BB962C8B-B14F-4D97-AF65-F5344CB8AC3E}">
        <p14:creationId xmlns:p14="http://schemas.microsoft.com/office/powerpoint/2010/main" val="27933963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AD110EF-FEFF-455B-A8DC-7489F33BBA8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1/11/2024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p:cNvSpPr txBox="1"/>
          <p:nvPr/>
        </p:nvSpPr>
        <p:spPr>
          <a:xfrm>
            <a:off x="3852453" y="-56042"/>
            <a:ext cx="403860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Elements of  C program</a:t>
            </a:r>
            <a:r>
              <a:rPr kumimoji="0" lang="en-US" sz="2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p>
        </p:txBody>
      </p:sp>
      <p:sp>
        <p:nvSpPr>
          <p:cNvPr id="6" name="TextBox 5"/>
          <p:cNvSpPr txBox="1"/>
          <p:nvPr/>
        </p:nvSpPr>
        <p:spPr>
          <a:xfrm>
            <a:off x="365759" y="358831"/>
            <a:ext cx="9366070" cy="523220"/>
          </a:xfrm>
          <a:prstGeom prst="rect">
            <a:avLst/>
          </a:prstGeom>
          <a:noFill/>
        </p:spPr>
        <p:txBody>
          <a:bodyPr wrap="square" rtlCol="0">
            <a:spAutoFit/>
          </a:bodyPr>
          <a:lstStyle/>
          <a:p>
            <a:pPr marL="457200" lvl="0" indent="-457200">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Formatted console Input/output </a:t>
            </a:r>
            <a:r>
              <a:rPr kumimoji="0" lang="en-US" sz="2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functions-Format Specifiers </a:t>
            </a:r>
          </a:p>
        </p:txBody>
      </p:sp>
      <p:sp>
        <p:nvSpPr>
          <p:cNvPr id="9" name="TextBox 8"/>
          <p:cNvSpPr txBox="1"/>
          <p:nvPr/>
        </p:nvSpPr>
        <p:spPr>
          <a:xfrm>
            <a:off x="2560319" y="882051"/>
            <a:ext cx="8817429" cy="3970318"/>
          </a:xfrm>
          <a:prstGeom prst="rect">
            <a:avLst/>
          </a:prstGeom>
          <a:noFill/>
        </p:spPr>
        <p:txBody>
          <a:bodyPr wrap="square" rtlCol="0">
            <a:spAutoFit/>
          </a:bodyPr>
          <a:lstStyle/>
          <a:p>
            <a:r>
              <a:rPr lang="en-US" dirty="0"/>
              <a:t>/* Formatting strings with </a:t>
            </a:r>
            <a:r>
              <a:rPr lang="en-US" dirty="0" err="1"/>
              <a:t>printf</a:t>
            </a:r>
            <a:r>
              <a:rPr lang="en-US" dirty="0"/>
              <a:t>( ) */</a:t>
            </a:r>
          </a:p>
          <a:p>
            <a:r>
              <a:rPr lang="en-US" dirty="0"/>
              <a:t>main( )</a:t>
            </a:r>
          </a:p>
          <a:p>
            <a:r>
              <a:rPr lang="en-US" dirty="0"/>
              <a:t>{</a:t>
            </a:r>
          </a:p>
          <a:p>
            <a:r>
              <a:rPr lang="en-US" dirty="0"/>
              <a:t>char firstname1[ ] = "Sandy" ;</a:t>
            </a:r>
          </a:p>
          <a:p>
            <a:r>
              <a:rPr lang="en-US" dirty="0"/>
              <a:t>char surname1[ ] = "</a:t>
            </a:r>
            <a:r>
              <a:rPr lang="en-US" dirty="0" err="1"/>
              <a:t>Malya</a:t>
            </a:r>
            <a:r>
              <a:rPr lang="en-US" dirty="0"/>
              <a:t>" ;</a:t>
            </a:r>
          </a:p>
          <a:p>
            <a:r>
              <a:rPr lang="en-US" dirty="0"/>
              <a:t>char firstname2[ ] = "</a:t>
            </a:r>
            <a:r>
              <a:rPr lang="en-US" dirty="0" err="1"/>
              <a:t>AjayKumar</a:t>
            </a:r>
            <a:r>
              <a:rPr lang="en-US" dirty="0"/>
              <a:t>" ;</a:t>
            </a:r>
          </a:p>
          <a:p>
            <a:r>
              <a:rPr lang="en-US" dirty="0"/>
              <a:t>char surname2[ ] = "</a:t>
            </a:r>
            <a:r>
              <a:rPr lang="en-US" dirty="0" err="1"/>
              <a:t>Gurubaxani</a:t>
            </a:r>
            <a:r>
              <a:rPr lang="en-US" dirty="0"/>
              <a:t>" ;</a:t>
            </a:r>
          </a:p>
          <a:p>
            <a:r>
              <a:rPr lang="en-US" dirty="0" err="1"/>
              <a:t>printf</a:t>
            </a:r>
            <a:r>
              <a:rPr lang="en-US" dirty="0"/>
              <a:t> ( "\n%20s%20s", firstname1, surname1 ) ;</a:t>
            </a:r>
          </a:p>
          <a:p>
            <a:r>
              <a:rPr lang="en-US" dirty="0" err="1"/>
              <a:t>printf</a:t>
            </a:r>
            <a:r>
              <a:rPr lang="en-US" dirty="0"/>
              <a:t> ( "\n%20s%20s", firstname2, surname2 ) ;</a:t>
            </a:r>
          </a:p>
          <a:p>
            <a:r>
              <a:rPr lang="en-US" dirty="0"/>
              <a:t>}</a:t>
            </a:r>
          </a:p>
          <a:p>
            <a:endParaRPr lang="en-US" dirty="0"/>
          </a:p>
          <a:p>
            <a:endParaRPr lang="en-US" dirty="0"/>
          </a:p>
          <a:p>
            <a:r>
              <a:rPr lang="en-US" dirty="0"/>
              <a:t>And here’s the output...</a:t>
            </a:r>
          </a:p>
          <a:p>
            <a:r>
              <a:rPr lang="en-US" dirty="0"/>
              <a:t>Columns</a:t>
            </a:r>
          </a:p>
        </p:txBody>
      </p:sp>
      <p:pic>
        <p:nvPicPr>
          <p:cNvPr id="7" name="Picture 6"/>
          <p:cNvPicPr>
            <a:picLocks noChangeAspect="1"/>
          </p:cNvPicPr>
          <p:nvPr/>
        </p:nvPicPr>
        <p:blipFill>
          <a:blip r:embed="rId3"/>
          <a:stretch>
            <a:fillRect/>
          </a:stretch>
        </p:blipFill>
        <p:spPr>
          <a:xfrm>
            <a:off x="2416628" y="4784666"/>
            <a:ext cx="7798527" cy="1181845"/>
          </a:xfrm>
          <a:prstGeom prst="rect">
            <a:avLst/>
          </a:prstGeom>
        </p:spPr>
      </p:pic>
    </p:spTree>
    <p:extLst>
      <p:ext uri="{BB962C8B-B14F-4D97-AF65-F5344CB8AC3E}">
        <p14:creationId xmlns:p14="http://schemas.microsoft.com/office/powerpoint/2010/main" val="34354316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CC15834-04C5-4537-ABF7-9EE5A180047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1/11/2024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p:cNvSpPr txBox="1"/>
          <p:nvPr/>
        </p:nvSpPr>
        <p:spPr>
          <a:xfrm>
            <a:off x="3852453" y="-56042"/>
            <a:ext cx="403860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Elements of  C program</a:t>
            </a:r>
            <a:r>
              <a:rPr kumimoji="0" lang="en-US" sz="2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p>
        </p:txBody>
      </p:sp>
      <p:sp>
        <p:nvSpPr>
          <p:cNvPr id="6" name="TextBox 5"/>
          <p:cNvSpPr txBox="1"/>
          <p:nvPr/>
        </p:nvSpPr>
        <p:spPr>
          <a:xfrm>
            <a:off x="365759" y="358831"/>
            <a:ext cx="9849396" cy="523220"/>
          </a:xfrm>
          <a:prstGeom prst="rect">
            <a:avLst/>
          </a:prstGeom>
          <a:noFill/>
        </p:spPr>
        <p:txBody>
          <a:bodyPr wrap="square" rtlCol="0">
            <a:spAutoFit/>
          </a:bodyPr>
          <a:lstStyle/>
          <a:p>
            <a:pPr marL="457200" lvl="0" indent="-457200">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Formatted console Input/output </a:t>
            </a:r>
            <a:r>
              <a:rPr kumimoji="0" lang="en-US" sz="2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functions- Escape sequences </a:t>
            </a:r>
            <a:r>
              <a:rPr kumimoji="0" lang="en-US" sz="2800" b="0" i="0" u="none" strike="noStrike" kern="1200" cap="none" spc="0" normalizeH="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p>
        </p:txBody>
      </p:sp>
      <p:pic>
        <p:nvPicPr>
          <p:cNvPr id="8" name="Picture 7"/>
          <p:cNvPicPr>
            <a:picLocks noChangeAspect="1"/>
          </p:cNvPicPr>
          <p:nvPr/>
        </p:nvPicPr>
        <p:blipFill>
          <a:blip r:embed="rId3"/>
          <a:stretch>
            <a:fillRect/>
          </a:stretch>
        </p:blipFill>
        <p:spPr>
          <a:xfrm>
            <a:off x="1551486" y="1017058"/>
            <a:ext cx="10243068" cy="3987914"/>
          </a:xfrm>
          <a:prstGeom prst="rect">
            <a:avLst/>
          </a:prstGeom>
        </p:spPr>
      </p:pic>
    </p:spTree>
    <p:extLst>
      <p:ext uri="{BB962C8B-B14F-4D97-AF65-F5344CB8AC3E}">
        <p14:creationId xmlns:p14="http://schemas.microsoft.com/office/powerpoint/2010/main" val="11830632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412BE6-361A-4FD5-BB73-DDEA68CC889D}"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1/11/2024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p:cNvSpPr txBox="1"/>
          <p:nvPr/>
        </p:nvSpPr>
        <p:spPr>
          <a:xfrm>
            <a:off x="3852453" y="-56042"/>
            <a:ext cx="403860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Elements of  C program</a:t>
            </a:r>
            <a:r>
              <a:rPr kumimoji="0" lang="en-US" sz="2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p>
        </p:txBody>
      </p:sp>
      <p:sp>
        <p:nvSpPr>
          <p:cNvPr id="6" name="TextBox 5"/>
          <p:cNvSpPr txBox="1"/>
          <p:nvPr/>
        </p:nvSpPr>
        <p:spPr>
          <a:xfrm>
            <a:off x="365759" y="358831"/>
            <a:ext cx="9849396" cy="523220"/>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a:solidFill>
                  <a:srgbClr val="FF0000"/>
                </a:solidFill>
                <a:latin typeface="Times New Roman" panose="02020603050405020304" pitchFamily="18" charset="0"/>
                <a:cs typeface="Times New Roman" panose="02020603050405020304" pitchFamily="18" charset="0"/>
              </a:rPr>
              <a:t>UnFormatted</a:t>
            </a:r>
            <a:r>
              <a:rPr lang="en-US" sz="2800" dirty="0">
                <a:solidFill>
                  <a:srgbClr val="FF0000"/>
                </a:solidFill>
                <a:latin typeface="Times New Roman" panose="02020603050405020304" pitchFamily="18" charset="0"/>
                <a:cs typeface="Times New Roman" panose="02020603050405020304" pitchFamily="18" charset="0"/>
              </a:rPr>
              <a:t> console Input/output </a:t>
            </a:r>
            <a:r>
              <a:rPr kumimoji="0" lang="en-US" sz="2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functions </a:t>
            </a:r>
            <a:r>
              <a:rPr kumimoji="0" lang="en-US" sz="2800" b="0" i="0" u="none" strike="noStrike" kern="1200" cap="none" spc="0" normalizeH="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p>
        </p:txBody>
      </p:sp>
      <p:pic>
        <p:nvPicPr>
          <p:cNvPr id="9" name="Picture 8"/>
          <p:cNvPicPr>
            <a:picLocks noChangeAspect="1"/>
          </p:cNvPicPr>
          <p:nvPr/>
        </p:nvPicPr>
        <p:blipFill>
          <a:blip r:embed="rId3"/>
          <a:stretch>
            <a:fillRect/>
          </a:stretch>
        </p:blipFill>
        <p:spPr>
          <a:xfrm>
            <a:off x="862149" y="853801"/>
            <a:ext cx="9757953" cy="4922613"/>
          </a:xfrm>
          <a:prstGeom prst="rect">
            <a:avLst/>
          </a:prstGeom>
        </p:spPr>
      </p:pic>
    </p:spTree>
    <p:extLst>
      <p:ext uri="{BB962C8B-B14F-4D97-AF65-F5344CB8AC3E}">
        <p14:creationId xmlns:p14="http://schemas.microsoft.com/office/powerpoint/2010/main" val="18710708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7CD54-2AEF-48B4-A475-3F6AD1905F82}"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1/11/2024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p:cNvSpPr txBox="1"/>
          <p:nvPr/>
        </p:nvSpPr>
        <p:spPr>
          <a:xfrm>
            <a:off x="3852453" y="-56042"/>
            <a:ext cx="403860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Elements of  C program</a:t>
            </a:r>
            <a:r>
              <a:rPr kumimoji="0" lang="en-US" sz="2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p>
        </p:txBody>
      </p:sp>
      <p:sp>
        <p:nvSpPr>
          <p:cNvPr id="6" name="TextBox 5"/>
          <p:cNvSpPr txBox="1"/>
          <p:nvPr/>
        </p:nvSpPr>
        <p:spPr>
          <a:xfrm>
            <a:off x="365759" y="358831"/>
            <a:ext cx="9849396" cy="523220"/>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a:solidFill>
                  <a:srgbClr val="FF0000"/>
                </a:solidFill>
                <a:latin typeface="Times New Roman" panose="02020603050405020304" pitchFamily="18" charset="0"/>
                <a:cs typeface="Times New Roman" panose="02020603050405020304" pitchFamily="18" charset="0"/>
              </a:rPr>
              <a:t>UnFormatted</a:t>
            </a:r>
            <a:r>
              <a:rPr lang="en-US" sz="2800" dirty="0">
                <a:solidFill>
                  <a:srgbClr val="FF0000"/>
                </a:solidFill>
                <a:latin typeface="Times New Roman" panose="02020603050405020304" pitchFamily="18" charset="0"/>
                <a:cs typeface="Times New Roman" panose="02020603050405020304" pitchFamily="18" charset="0"/>
              </a:rPr>
              <a:t> console Input/output </a:t>
            </a:r>
            <a:r>
              <a:rPr kumimoji="0" lang="en-US" sz="2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functions </a:t>
            </a:r>
            <a:r>
              <a:rPr kumimoji="0" lang="en-US" sz="2800" b="0" i="0" u="none" strike="noStrike" kern="1200" cap="none" spc="0" normalizeH="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p>
        </p:txBody>
      </p:sp>
      <p:sp>
        <p:nvSpPr>
          <p:cNvPr id="7" name="TextBox 6"/>
          <p:cNvSpPr txBox="1"/>
          <p:nvPr/>
        </p:nvSpPr>
        <p:spPr>
          <a:xfrm>
            <a:off x="289287" y="1298615"/>
            <a:ext cx="6542588" cy="3970318"/>
          </a:xfrm>
          <a:prstGeom prst="rect">
            <a:avLst/>
          </a:prstGeom>
          <a:noFill/>
        </p:spPr>
        <p:txBody>
          <a:bodyPr wrap="square" rtlCol="0">
            <a:spAutoFit/>
          </a:bodyPr>
          <a:lstStyle/>
          <a:p>
            <a:r>
              <a:rPr lang="en-US" dirty="0"/>
              <a:t>main( )</a:t>
            </a:r>
          </a:p>
          <a:p>
            <a:r>
              <a:rPr lang="en-US" dirty="0"/>
              <a:t>{</a:t>
            </a:r>
          </a:p>
          <a:p>
            <a:r>
              <a:rPr lang="en-US" dirty="0"/>
              <a:t>char </a:t>
            </a:r>
            <a:r>
              <a:rPr lang="en-US" dirty="0" err="1"/>
              <a:t>ch</a:t>
            </a:r>
            <a:r>
              <a:rPr lang="en-US" dirty="0"/>
              <a:t> ;</a:t>
            </a:r>
          </a:p>
          <a:p>
            <a:r>
              <a:rPr lang="en-US" dirty="0" err="1"/>
              <a:t>printf</a:t>
            </a:r>
            <a:r>
              <a:rPr lang="en-US" dirty="0"/>
              <a:t> ( "\</a:t>
            </a:r>
            <a:r>
              <a:rPr lang="en-US" dirty="0" err="1"/>
              <a:t>nPress</a:t>
            </a:r>
            <a:r>
              <a:rPr lang="en-US" dirty="0"/>
              <a:t> any key to continue" ) ;</a:t>
            </a:r>
          </a:p>
          <a:p>
            <a:r>
              <a:rPr lang="en-US" dirty="0" err="1"/>
              <a:t>getch</a:t>
            </a:r>
            <a:r>
              <a:rPr lang="en-US" dirty="0"/>
              <a:t>( ) ; /* will not echo the character */</a:t>
            </a:r>
          </a:p>
          <a:p>
            <a:endParaRPr lang="en-US" dirty="0"/>
          </a:p>
          <a:p>
            <a:r>
              <a:rPr lang="en-US" dirty="0" err="1"/>
              <a:t>printf</a:t>
            </a:r>
            <a:r>
              <a:rPr lang="en-US" dirty="0"/>
              <a:t> ( "\</a:t>
            </a:r>
            <a:r>
              <a:rPr lang="en-US" dirty="0" err="1"/>
              <a:t>nType</a:t>
            </a:r>
            <a:r>
              <a:rPr lang="en-US" dirty="0"/>
              <a:t> any character" ) ;</a:t>
            </a:r>
          </a:p>
          <a:p>
            <a:r>
              <a:rPr lang="en-US" dirty="0" err="1"/>
              <a:t>ch</a:t>
            </a:r>
            <a:r>
              <a:rPr lang="en-US" dirty="0"/>
              <a:t> = </a:t>
            </a:r>
            <a:r>
              <a:rPr lang="en-US" dirty="0" err="1"/>
              <a:t>getche</a:t>
            </a:r>
            <a:r>
              <a:rPr lang="en-US" dirty="0"/>
              <a:t>( ) ; /* will echo the character typed */</a:t>
            </a:r>
          </a:p>
          <a:p>
            <a:r>
              <a:rPr lang="en-US" dirty="0" err="1"/>
              <a:t>printf</a:t>
            </a:r>
            <a:r>
              <a:rPr lang="en-US" dirty="0"/>
              <a:t> ( "\</a:t>
            </a:r>
            <a:r>
              <a:rPr lang="en-US" dirty="0" err="1"/>
              <a:t>nType</a:t>
            </a:r>
            <a:r>
              <a:rPr lang="en-US" dirty="0"/>
              <a:t> any character" ) ;</a:t>
            </a:r>
          </a:p>
          <a:p>
            <a:endParaRPr lang="en-US" dirty="0"/>
          </a:p>
          <a:p>
            <a:r>
              <a:rPr lang="en-US" dirty="0" err="1"/>
              <a:t>getchar</a:t>
            </a:r>
            <a:r>
              <a:rPr lang="en-US" dirty="0"/>
              <a:t>( ) ; /* will echo character, must be followed by enter key */</a:t>
            </a:r>
          </a:p>
          <a:p>
            <a:r>
              <a:rPr lang="en-US" dirty="0" err="1"/>
              <a:t>printf</a:t>
            </a:r>
            <a:r>
              <a:rPr lang="en-US" dirty="0"/>
              <a:t> ( "\</a:t>
            </a:r>
            <a:r>
              <a:rPr lang="en-US" dirty="0" err="1"/>
              <a:t>nContinue</a:t>
            </a:r>
            <a:r>
              <a:rPr lang="en-US" dirty="0"/>
              <a:t> Y/N" ) ;</a:t>
            </a:r>
          </a:p>
          <a:p>
            <a:r>
              <a:rPr lang="en-US" dirty="0" err="1"/>
              <a:t>fgetchar</a:t>
            </a:r>
            <a:r>
              <a:rPr lang="en-US" dirty="0"/>
              <a:t>( ) ; /* will echo character, must be followed by enter key */</a:t>
            </a:r>
          </a:p>
          <a:p>
            <a:r>
              <a:rPr lang="en-US" dirty="0"/>
              <a:t>}</a:t>
            </a:r>
          </a:p>
        </p:txBody>
      </p:sp>
      <p:sp>
        <p:nvSpPr>
          <p:cNvPr id="8" name="TextBox 7"/>
          <p:cNvSpPr txBox="1"/>
          <p:nvPr/>
        </p:nvSpPr>
        <p:spPr>
          <a:xfrm>
            <a:off x="8426631" y="1582844"/>
            <a:ext cx="2756263" cy="2862322"/>
          </a:xfrm>
          <a:prstGeom prst="rect">
            <a:avLst/>
          </a:prstGeom>
          <a:noFill/>
        </p:spPr>
        <p:txBody>
          <a:bodyPr wrap="square" rtlCol="0">
            <a:spAutoFit/>
          </a:bodyPr>
          <a:lstStyle/>
          <a:p>
            <a:r>
              <a:rPr lang="en-US" dirty="0"/>
              <a:t>main( )</a:t>
            </a:r>
          </a:p>
          <a:p>
            <a:r>
              <a:rPr lang="en-US" dirty="0"/>
              <a:t>{</a:t>
            </a:r>
          </a:p>
          <a:p>
            <a:r>
              <a:rPr lang="en-US" dirty="0"/>
              <a:t>char </a:t>
            </a:r>
            <a:r>
              <a:rPr lang="en-US" dirty="0" err="1"/>
              <a:t>ch</a:t>
            </a:r>
            <a:r>
              <a:rPr lang="en-US" dirty="0"/>
              <a:t> = 'A' ;</a:t>
            </a:r>
          </a:p>
          <a:p>
            <a:r>
              <a:rPr lang="en-US" dirty="0" err="1"/>
              <a:t>putch</a:t>
            </a:r>
            <a:r>
              <a:rPr lang="en-US" dirty="0"/>
              <a:t> ( </a:t>
            </a:r>
            <a:r>
              <a:rPr lang="en-US" dirty="0" err="1"/>
              <a:t>ch</a:t>
            </a:r>
            <a:r>
              <a:rPr lang="en-US" dirty="0"/>
              <a:t> ) ;</a:t>
            </a:r>
          </a:p>
          <a:p>
            <a:r>
              <a:rPr lang="en-US" dirty="0" err="1"/>
              <a:t>putchar</a:t>
            </a:r>
            <a:r>
              <a:rPr lang="en-US" dirty="0"/>
              <a:t> ( </a:t>
            </a:r>
            <a:r>
              <a:rPr lang="en-US" dirty="0" err="1"/>
              <a:t>ch</a:t>
            </a:r>
            <a:r>
              <a:rPr lang="en-US" dirty="0"/>
              <a:t> ) ;</a:t>
            </a:r>
          </a:p>
          <a:p>
            <a:r>
              <a:rPr lang="en-US" dirty="0" err="1"/>
              <a:t>fputchar</a:t>
            </a:r>
            <a:r>
              <a:rPr lang="en-US" dirty="0"/>
              <a:t> ( </a:t>
            </a:r>
            <a:r>
              <a:rPr lang="en-US" dirty="0" err="1"/>
              <a:t>ch</a:t>
            </a:r>
            <a:r>
              <a:rPr lang="en-US" dirty="0"/>
              <a:t> ) ;</a:t>
            </a:r>
          </a:p>
          <a:p>
            <a:r>
              <a:rPr lang="en-US" dirty="0" err="1"/>
              <a:t>putch</a:t>
            </a:r>
            <a:r>
              <a:rPr lang="en-US" dirty="0"/>
              <a:t> ( 'Z' ) ;</a:t>
            </a:r>
          </a:p>
          <a:p>
            <a:r>
              <a:rPr lang="en-US" dirty="0" err="1"/>
              <a:t>putchar</a:t>
            </a:r>
            <a:r>
              <a:rPr lang="en-US" dirty="0"/>
              <a:t> ( 'Z' ) ;</a:t>
            </a:r>
          </a:p>
          <a:p>
            <a:r>
              <a:rPr lang="en-US" dirty="0" err="1"/>
              <a:t>fputchar</a:t>
            </a:r>
            <a:r>
              <a:rPr lang="en-US" dirty="0"/>
              <a:t> ( 'Z' ) ;</a:t>
            </a:r>
          </a:p>
          <a:p>
            <a:r>
              <a:rPr lang="en-US" dirty="0"/>
              <a:t>}</a:t>
            </a:r>
          </a:p>
        </p:txBody>
      </p:sp>
    </p:spTree>
    <p:extLst>
      <p:ext uri="{BB962C8B-B14F-4D97-AF65-F5344CB8AC3E}">
        <p14:creationId xmlns:p14="http://schemas.microsoft.com/office/powerpoint/2010/main" val="21706825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91F9880-FE6E-4026-B116-AF716833A8D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1/11/2024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p:cNvSpPr txBox="1"/>
          <p:nvPr/>
        </p:nvSpPr>
        <p:spPr>
          <a:xfrm>
            <a:off x="3852453" y="-56042"/>
            <a:ext cx="403860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Elements of  C program</a:t>
            </a:r>
            <a:r>
              <a:rPr kumimoji="0" lang="en-US" sz="2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p>
        </p:txBody>
      </p:sp>
      <p:sp>
        <p:nvSpPr>
          <p:cNvPr id="6" name="TextBox 5"/>
          <p:cNvSpPr txBox="1"/>
          <p:nvPr/>
        </p:nvSpPr>
        <p:spPr>
          <a:xfrm>
            <a:off x="365759" y="358831"/>
            <a:ext cx="9849396" cy="523220"/>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a:solidFill>
                  <a:srgbClr val="FF0000"/>
                </a:solidFill>
                <a:latin typeface="Times New Roman" panose="02020603050405020304" pitchFamily="18" charset="0"/>
                <a:cs typeface="Times New Roman" panose="02020603050405020304" pitchFamily="18" charset="0"/>
              </a:rPr>
              <a:t>UnFormatted</a:t>
            </a:r>
            <a:r>
              <a:rPr lang="en-US" sz="2800" dirty="0">
                <a:solidFill>
                  <a:srgbClr val="FF0000"/>
                </a:solidFill>
                <a:latin typeface="Times New Roman" panose="02020603050405020304" pitchFamily="18" charset="0"/>
                <a:cs typeface="Times New Roman" panose="02020603050405020304" pitchFamily="18" charset="0"/>
              </a:rPr>
              <a:t> console Input/output </a:t>
            </a:r>
            <a:r>
              <a:rPr kumimoji="0" lang="en-US" sz="2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functions </a:t>
            </a:r>
            <a:r>
              <a:rPr kumimoji="0" lang="en-US" sz="2800" b="0" i="0" u="none" strike="noStrike" kern="1200" cap="none" spc="0" normalizeH="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p>
        </p:txBody>
      </p:sp>
      <p:sp>
        <p:nvSpPr>
          <p:cNvPr id="7" name="TextBox 6"/>
          <p:cNvSpPr txBox="1"/>
          <p:nvPr/>
        </p:nvSpPr>
        <p:spPr>
          <a:xfrm>
            <a:off x="289287" y="853801"/>
            <a:ext cx="11902713" cy="498598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limitation of </a:t>
            </a:r>
            <a:r>
              <a:rPr lang="en-US" sz="2400" dirty="0" err="1">
                <a:latin typeface="Times New Roman" panose="02020603050405020304" pitchFamily="18" charset="0"/>
                <a:cs typeface="Times New Roman" panose="02020603050405020304" pitchFamily="18" charset="0"/>
              </a:rPr>
              <a:t>putch</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putchar</a:t>
            </a:r>
            <a:r>
              <a:rPr lang="en-US" sz="2400" dirty="0">
                <a:latin typeface="Times New Roman" panose="02020603050405020304" pitchFamily="18" charset="0"/>
                <a:cs typeface="Times New Roman" panose="02020603050405020304" pitchFamily="18" charset="0"/>
              </a:rPr>
              <a:t>( ) and </a:t>
            </a:r>
            <a:r>
              <a:rPr lang="en-US" sz="2400" dirty="0" err="1">
                <a:latin typeface="Times New Roman" panose="02020603050405020304" pitchFamily="18" charset="0"/>
                <a:cs typeface="Times New Roman" panose="02020603050405020304" pitchFamily="18" charset="0"/>
              </a:rPr>
              <a:t>fputchar</a:t>
            </a:r>
            <a:r>
              <a:rPr lang="en-US" sz="2400" dirty="0">
                <a:latin typeface="Times New Roman" panose="02020603050405020304" pitchFamily="18" charset="0"/>
                <a:cs typeface="Times New Roman" panose="02020603050405020304" pitchFamily="18" charset="0"/>
              </a:rPr>
              <a:t>( ) is that they can output only one character at a time.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Solution:</a:t>
            </a:r>
          </a:p>
          <a:p>
            <a:r>
              <a:rPr lang="en-US" sz="2400" b="1" i="1" dirty="0">
                <a:solidFill>
                  <a:srgbClr val="0000CC"/>
                </a:solidFill>
                <a:latin typeface="Times New Roman" panose="02020603050405020304" pitchFamily="18" charset="0"/>
                <a:cs typeface="Times New Roman" panose="02020603050405020304" pitchFamily="18" charset="0"/>
              </a:rPr>
              <a:t>gets( ) </a:t>
            </a:r>
            <a:r>
              <a:rPr lang="en-US" sz="2400" b="1" dirty="0">
                <a:solidFill>
                  <a:srgbClr val="0000CC"/>
                </a:solidFill>
                <a:latin typeface="Times New Roman" panose="02020603050405020304" pitchFamily="18" charset="0"/>
                <a:cs typeface="Times New Roman" panose="02020603050405020304" pitchFamily="18" charset="0"/>
              </a:rPr>
              <a:t>and </a:t>
            </a:r>
            <a:r>
              <a:rPr lang="en-US" sz="2400" b="1" i="1" dirty="0">
                <a:solidFill>
                  <a:srgbClr val="0000CC"/>
                </a:solidFill>
                <a:latin typeface="Times New Roman" panose="02020603050405020304" pitchFamily="18" charset="0"/>
                <a:cs typeface="Times New Roman" panose="02020603050405020304" pitchFamily="18" charset="0"/>
              </a:rPr>
              <a:t>puts( )</a:t>
            </a:r>
          </a:p>
          <a:p>
            <a:r>
              <a:rPr lang="en-US" sz="2400" b="1" dirty="0">
                <a:latin typeface="Times New Roman" panose="02020603050405020304" pitchFamily="18" charset="0"/>
                <a:cs typeface="Times New Roman" panose="02020603050405020304" pitchFamily="18" charset="0"/>
              </a:rPr>
              <a:t>gets( ) </a:t>
            </a:r>
            <a:r>
              <a:rPr lang="en-US" sz="2400" dirty="0">
                <a:latin typeface="Times New Roman" panose="02020603050405020304" pitchFamily="18" charset="0"/>
                <a:cs typeface="Times New Roman" panose="02020603050405020304" pitchFamily="18" charset="0"/>
              </a:rPr>
              <a:t>receives a string from the keyboard. Why is it needed?</a:t>
            </a:r>
          </a:p>
          <a:p>
            <a:r>
              <a:rPr lang="en-US" sz="2400" dirty="0">
                <a:latin typeface="Times New Roman" panose="02020603050405020304" pitchFamily="18" charset="0"/>
                <a:cs typeface="Times New Roman" panose="02020603050405020304" pitchFamily="18" charset="0"/>
              </a:rPr>
              <a:t>Because </a:t>
            </a:r>
            <a:r>
              <a:rPr lang="en-US" sz="2400" b="1" dirty="0" err="1">
                <a:latin typeface="Times New Roman" panose="02020603050405020304" pitchFamily="18" charset="0"/>
                <a:cs typeface="Times New Roman" panose="02020603050405020304" pitchFamily="18" charset="0"/>
              </a:rPr>
              <a:t>scanf</a:t>
            </a:r>
            <a:r>
              <a:rPr lang="en-US" sz="2400" b="1"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function has some limitations:</a:t>
            </a:r>
          </a:p>
          <a:p>
            <a:endParaRPr lang="en-US" dirty="0"/>
          </a:p>
          <a:p>
            <a:r>
              <a:rPr lang="en-US" dirty="0"/>
              <a:t>main( )</a:t>
            </a:r>
          </a:p>
          <a:p>
            <a:r>
              <a:rPr lang="en-US" dirty="0"/>
              <a:t>{</a:t>
            </a:r>
          </a:p>
          <a:p>
            <a:r>
              <a:rPr lang="en-US" dirty="0"/>
              <a:t>char name[50] ;</a:t>
            </a:r>
          </a:p>
          <a:p>
            <a:r>
              <a:rPr lang="en-US" dirty="0" err="1"/>
              <a:t>printf</a:t>
            </a:r>
            <a:r>
              <a:rPr lang="en-US" dirty="0"/>
              <a:t> ( "\</a:t>
            </a:r>
            <a:r>
              <a:rPr lang="en-US" dirty="0" err="1"/>
              <a:t>nEnter</a:t>
            </a:r>
            <a:r>
              <a:rPr lang="en-US" dirty="0"/>
              <a:t> name " ) ;</a:t>
            </a:r>
          </a:p>
          <a:p>
            <a:r>
              <a:rPr lang="en-US" dirty="0" err="1"/>
              <a:t>scanf</a:t>
            </a:r>
            <a:r>
              <a:rPr lang="en-US" dirty="0"/>
              <a:t> ( "%s", name ) ;</a:t>
            </a:r>
          </a:p>
          <a:p>
            <a:r>
              <a:rPr lang="en-US" dirty="0" err="1"/>
              <a:t>printf</a:t>
            </a:r>
            <a:r>
              <a:rPr lang="en-US" dirty="0"/>
              <a:t> ( "%s", name ) ;</a:t>
            </a:r>
          </a:p>
          <a:p>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541542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59C63FC-0CC1-4A83-AF7F-17A48407FD24}"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1/11/2024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p:cNvSpPr txBox="1"/>
          <p:nvPr/>
        </p:nvSpPr>
        <p:spPr>
          <a:xfrm>
            <a:off x="3852453" y="-56042"/>
            <a:ext cx="403860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Elements of  C program</a:t>
            </a:r>
            <a:r>
              <a:rPr kumimoji="0" lang="en-US" sz="2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p>
        </p:txBody>
      </p:sp>
      <p:sp>
        <p:nvSpPr>
          <p:cNvPr id="6" name="TextBox 5"/>
          <p:cNvSpPr txBox="1"/>
          <p:nvPr/>
        </p:nvSpPr>
        <p:spPr>
          <a:xfrm>
            <a:off x="365759" y="358831"/>
            <a:ext cx="9849396" cy="523220"/>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a:solidFill>
                  <a:srgbClr val="FF0000"/>
                </a:solidFill>
                <a:latin typeface="Times New Roman" panose="02020603050405020304" pitchFamily="18" charset="0"/>
                <a:cs typeface="Times New Roman" panose="02020603050405020304" pitchFamily="18" charset="0"/>
              </a:rPr>
              <a:t>UnFormatted</a:t>
            </a:r>
            <a:r>
              <a:rPr lang="en-US" sz="2800" dirty="0">
                <a:solidFill>
                  <a:srgbClr val="FF0000"/>
                </a:solidFill>
                <a:latin typeface="Times New Roman" panose="02020603050405020304" pitchFamily="18" charset="0"/>
                <a:cs typeface="Times New Roman" panose="02020603050405020304" pitchFamily="18" charset="0"/>
              </a:rPr>
              <a:t> console Input/output </a:t>
            </a:r>
            <a:r>
              <a:rPr kumimoji="0" lang="en-US" sz="2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functions –</a:t>
            </a:r>
            <a:r>
              <a:rPr kumimoji="0" 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mn-ea"/>
                <a:cs typeface="Times New Roman" panose="02020603050405020304" pitchFamily="18" charset="0"/>
              </a:rPr>
              <a:t>gets() and puts()</a:t>
            </a:r>
            <a:r>
              <a:rPr kumimoji="0" lang="en-US" sz="2800" b="0" i="0" u="none" strike="noStrike" kern="1200" cap="none" spc="0" normalizeH="0" noProof="0" dirty="0">
                <a:ln>
                  <a:noFill/>
                </a:ln>
                <a:solidFill>
                  <a:srgbClr val="0000CC"/>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p>
        </p:txBody>
      </p:sp>
      <p:sp>
        <p:nvSpPr>
          <p:cNvPr id="7" name="TextBox 6"/>
          <p:cNvSpPr txBox="1"/>
          <p:nvPr/>
        </p:nvSpPr>
        <p:spPr>
          <a:xfrm>
            <a:off x="289287" y="853801"/>
            <a:ext cx="11902713" cy="526297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solution to this problem is to use gets( ) function. </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 said earlier, it gets a string from the keyboard. </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terminated when an Enter key is hit. Thus, spaces and tabs are perfectly acceptable as part of the input string.</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More exactly, gets( ) gets a newline (\n) terminated string of characters from the keyboard and replaces the \n with a \0.</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puts( ) function works exactly opposite to gets( ) function. It outputs a string to the screen.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Here is a program which illustrate</a:t>
            </a:r>
          </a:p>
        </p:txBody>
      </p:sp>
    </p:spTree>
    <p:extLst>
      <p:ext uri="{BB962C8B-B14F-4D97-AF65-F5344CB8AC3E}">
        <p14:creationId xmlns:p14="http://schemas.microsoft.com/office/powerpoint/2010/main" val="4251510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59FB706-8264-4F25-8B17-1CA8F8A318F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1/11/2024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p:cNvSpPr txBox="1"/>
          <p:nvPr/>
        </p:nvSpPr>
        <p:spPr>
          <a:xfrm>
            <a:off x="3852453" y="-56042"/>
            <a:ext cx="403860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Elements of  C program</a:t>
            </a:r>
            <a:r>
              <a:rPr kumimoji="0" lang="en-US" sz="2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p>
        </p:txBody>
      </p:sp>
      <p:sp>
        <p:nvSpPr>
          <p:cNvPr id="6" name="TextBox 5"/>
          <p:cNvSpPr txBox="1"/>
          <p:nvPr/>
        </p:nvSpPr>
        <p:spPr>
          <a:xfrm>
            <a:off x="365759" y="358831"/>
            <a:ext cx="9849396" cy="523220"/>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a:solidFill>
                  <a:srgbClr val="FF0000"/>
                </a:solidFill>
                <a:latin typeface="Times New Roman" panose="02020603050405020304" pitchFamily="18" charset="0"/>
                <a:cs typeface="Times New Roman" panose="02020603050405020304" pitchFamily="18" charset="0"/>
              </a:rPr>
              <a:t>UnFormatted</a:t>
            </a:r>
            <a:r>
              <a:rPr lang="en-US" sz="2800" dirty="0">
                <a:solidFill>
                  <a:srgbClr val="FF0000"/>
                </a:solidFill>
                <a:latin typeface="Times New Roman" panose="02020603050405020304" pitchFamily="18" charset="0"/>
                <a:cs typeface="Times New Roman" panose="02020603050405020304" pitchFamily="18" charset="0"/>
              </a:rPr>
              <a:t> console Input/output </a:t>
            </a:r>
            <a:r>
              <a:rPr kumimoji="0" lang="en-US" sz="2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functions –</a:t>
            </a:r>
            <a:r>
              <a:rPr kumimoji="0" 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mn-ea"/>
                <a:cs typeface="Times New Roman" panose="02020603050405020304" pitchFamily="18" charset="0"/>
              </a:rPr>
              <a:t>gets() and puts()</a:t>
            </a:r>
            <a:r>
              <a:rPr kumimoji="0" lang="en-US" sz="2800" b="0" i="0" u="none" strike="noStrike" kern="1200" cap="none" spc="0" normalizeH="0" noProof="0" dirty="0">
                <a:ln>
                  <a:noFill/>
                </a:ln>
                <a:solidFill>
                  <a:srgbClr val="0000CC"/>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p>
        </p:txBody>
      </p:sp>
      <p:sp>
        <p:nvSpPr>
          <p:cNvPr id="7" name="TextBox 6"/>
          <p:cNvSpPr txBox="1"/>
          <p:nvPr/>
        </p:nvSpPr>
        <p:spPr>
          <a:xfrm>
            <a:off x="289287" y="853801"/>
            <a:ext cx="11902713"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main( )</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char footballer[] ;</a:t>
            </a:r>
          </a:p>
          <a:p>
            <a:r>
              <a:rPr lang="en-US" sz="2400" dirty="0">
                <a:latin typeface="Times New Roman" panose="02020603050405020304" pitchFamily="18" charset="0"/>
                <a:cs typeface="Times New Roman" panose="02020603050405020304" pitchFamily="18" charset="0"/>
              </a:rPr>
              <a:t>puts ( "Enter name" ) ;</a:t>
            </a:r>
          </a:p>
          <a:p>
            <a:r>
              <a:rPr lang="en-US" sz="2400" dirty="0">
                <a:latin typeface="Times New Roman" panose="02020603050405020304" pitchFamily="18" charset="0"/>
                <a:cs typeface="Times New Roman" panose="02020603050405020304" pitchFamily="18" charset="0"/>
              </a:rPr>
              <a:t>gets ( footballer ) ; /* sends base address of array */</a:t>
            </a:r>
          </a:p>
          <a:p>
            <a:r>
              <a:rPr lang="en-US" sz="2400" dirty="0">
                <a:latin typeface="Times New Roman" panose="02020603050405020304" pitchFamily="18" charset="0"/>
                <a:cs typeface="Times New Roman" panose="02020603050405020304" pitchFamily="18" charset="0"/>
              </a:rPr>
              <a:t>puts ( "Happy footballing!" ) ;</a:t>
            </a:r>
          </a:p>
          <a:p>
            <a:r>
              <a:rPr lang="en-US" sz="2400" dirty="0">
                <a:latin typeface="Times New Roman" panose="02020603050405020304" pitchFamily="18" charset="0"/>
                <a:cs typeface="Times New Roman" panose="02020603050405020304" pitchFamily="18" charset="0"/>
              </a:rPr>
              <a:t>puts ( footballer ) ;</a:t>
            </a:r>
          </a:p>
          <a:p>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389878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27B7730-8DC1-4E31-AC05-A7F3A7C72B22}"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1/11/2024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p:cNvSpPr txBox="1"/>
          <p:nvPr/>
        </p:nvSpPr>
        <p:spPr>
          <a:xfrm>
            <a:off x="3852453" y="-56042"/>
            <a:ext cx="403860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Elements of  C program</a:t>
            </a:r>
            <a:r>
              <a:rPr kumimoji="0" lang="en-US" sz="2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p>
        </p:txBody>
      </p:sp>
      <p:sp>
        <p:nvSpPr>
          <p:cNvPr id="6" name="TextBox 5"/>
          <p:cNvSpPr txBox="1"/>
          <p:nvPr/>
        </p:nvSpPr>
        <p:spPr>
          <a:xfrm>
            <a:off x="365759" y="358831"/>
            <a:ext cx="9849396" cy="523220"/>
          </a:xfrm>
          <a:prstGeom prst="rect">
            <a:avLst/>
          </a:prstGeom>
          <a:noFill/>
        </p:spPr>
        <p:txBody>
          <a:bodyPr wrap="square" rtlCol="0">
            <a:spAutoFit/>
          </a:bodyPr>
          <a:lstStyle/>
          <a:p>
            <a:pPr marL="457200" lvl="0" indent="-457200">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Completed first module from syllabus</a:t>
            </a:r>
          </a:p>
        </p:txBody>
      </p:sp>
      <p:pic>
        <p:nvPicPr>
          <p:cNvPr id="8" name="Picture 7"/>
          <p:cNvPicPr>
            <a:picLocks noChangeAspect="1"/>
          </p:cNvPicPr>
          <p:nvPr/>
        </p:nvPicPr>
        <p:blipFill>
          <a:blip r:embed="rId3"/>
          <a:stretch>
            <a:fillRect/>
          </a:stretch>
        </p:blipFill>
        <p:spPr>
          <a:xfrm>
            <a:off x="604970" y="1020698"/>
            <a:ext cx="10608146" cy="4126068"/>
          </a:xfrm>
          <a:prstGeom prst="rect">
            <a:avLst/>
          </a:prstGeom>
        </p:spPr>
      </p:pic>
    </p:spTree>
    <p:extLst>
      <p:ext uri="{BB962C8B-B14F-4D97-AF65-F5344CB8AC3E}">
        <p14:creationId xmlns:p14="http://schemas.microsoft.com/office/powerpoint/2010/main" val="22250573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D12BEA21-BDAE-453D-B9B6-D444E177E75D}" type="datetime1">
              <a:rPr lang="en-US" smtClean="0"/>
              <a:t>1/11/2024</a:t>
            </a:fld>
            <a:endParaRPr lang="en-US" dirty="0"/>
          </a:p>
        </p:txBody>
      </p:sp>
      <p:sp>
        <p:nvSpPr>
          <p:cNvPr id="7" name="TextBox 6"/>
          <p:cNvSpPr txBox="1"/>
          <p:nvPr/>
        </p:nvSpPr>
        <p:spPr>
          <a:xfrm>
            <a:off x="437604" y="2626611"/>
            <a:ext cx="11571516" cy="954107"/>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Program to display your complete name, roll no., department, college and 12</a:t>
            </a:r>
            <a:r>
              <a:rPr lang="en-US" sz="2800" b="1" baseline="30000" dirty="0">
                <a:latin typeface="Times New Roman" panose="02020603050405020304" pitchFamily="18" charset="0"/>
                <a:cs typeface="Times New Roman" panose="02020603050405020304" pitchFamily="18" charset="0"/>
              </a:rPr>
              <a:t>th</a:t>
            </a:r>
            <a:r>
              <a:rPr lang="en-US" sz="2800" b="1" dirty="0">
                <a:latin typeface="Times New Roman" panose="02020603050405020304" pitchFamily="18" charset="0"/>
                <a:cs typeface="Times New Roman" panose="02020603050405020304" pitchFamily="18" charset="0"/>
              </a:rPr>
              <a:t> percentage entered from the user in C</a:t>
            </a:r>
            <a:r>
              <a:rPr lang="en-US" sz="2800" dirty="0">
                <a:solidFill>
                  <a:srgbClr val="FF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43029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D860441C-2AB0-45A7-A9DB-4A9C695A22DE}" type="datetime1">
              <a:rPr lang="en-US" smtClean="0"/>
              <a:t>1/11/2024</a:t>
            </a:fld>
            <a:endParaRPr lang="en-US" dirty="0"/>
          </a:p>
        </p:txBody>
      </p:sp>
      <p:sp>
        <p:nvSpPr>
          <p:cNvPr id="5" name="TextBox 4"/>
          <p:cNvSpPr txBox="1"/>
          <p:nvPr/>
        </p:nvSpPr>
        <p:spPr>
          <a:xfrm>
            <a:off x="1993717" y="759728"/>
            <a:ext cx="8204564" cy="954107"/>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Program to swap two numbers entered by user in C</a:t>
            </a:r>
            <a:r>
              <a:rPr lang="en-US" sz="2800" dirty="0">
                <a:solidFill>
                  <a:srgbClr val="FF0000"/>
                </a:solidFill>
                <a:latin typeface="Times New Roman" panose="02020603050405020304" pitchFamily="18" charset="0"/>
                <a:cs typeface="Times New Roman" panose="02020603050405020304" pitchFamily="18" charset="0"/>
              </a:rPr>
              <a:t>	</a:t>
            </a:r>
          </a:p>
        </p:txBody>
      </p:sp>
      <p:sp>
        <p:nvSpPr>
          <p:cNvPr id="6" name="TextBox 5"/>
          <p:cNvSpPr txBox="1"/>
          <p:nvPr/>
        </p:nvSpPr>
        <p:spPr>
          <a:xfrm>
            <a:off x="2834641" y="1713835"/>
            <a:ext cx="3845925" cy="1754326"/>
          </a:xfrm>
          <a:prstGeom prst="rect">
            <a:avLst/>
          </a:prstGeom>
          <a:noFill/>
        </p:spPr>
        <p:txBody>
          <a:bodyPr wrap="none" rtlCol="0">
            <a:spAutoFit/>
          </a:bodyPr>
          <a:lstStyle/>
          <a:p>
            <a:r>
              <a:rPr lang="en-US" sz="3600" dirty="0">
                <a:solidFill>
                  <a:srgbClr val="0000CC"/>
                </a:solidFill>
                <a:latin typeface="Times New Roman" panose="02020603050405020304" pitchFamily="18" charset="0"/>
                <a:cs typeface="Times New Roman" panose="02020603050405020304" pitchFamily="18" charset="0"/>
              </a:rPr>
              <a:t>Input:  a= 67, b=32;</a:t>
            </a:r>
          </a:p>
          <a:p>
            <a:endParaRPr lang="en-US" sz="3600" dirty="0">
              <a:latin typeface="Times New Roman" panose="02020603050405020304" pitchFamily="18" charset="0"/>
              <a:cs typeface="Times New Roman" panose="02020603050405020304" pitchFamily="18" charset="0"/>
            </a:endParaRPr>
          </a:p>
          <a:p>
            <a:r>
              <a:rPr lang="en-US" sz="3600" dirty="0">
                <a:solidFill>
                  <a:srgbClr val="FF0000"/>
                </a:solidFill>
                <a:latin typeface="Times New Roman" panose="02020603050405020304" pitchFamily="18" charset="0"/>
                <a:cs typeface="Times New Roman" panose="02020603050405020304" pitchFamily="18" charset="0"/>
              </a:rPr>
              <a:t>Output: a=32,b=67</a:t>
            </a:r>
          </a:p>
        </p:txBody>
      </p:sp>
    </p:spTree>
    <p:extLst>
      <p:ext uri="{BB962C8B-B14F-4D97-AF65-F5344CB8AC3E}">
        <p14:creationId xmlns:p14="http://schemas.microsoft.com/office/powerpoint/2010/main" val="2456532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DA0FED5D-EAA1-455F-AEF2-D51A09F78AB5}" type="datetime1">
              <a:rPr lang="en-US" smtClean="0"/>
              <a:t>1/11/2024</a:t>
            </a:fld>
            <a:endParaRPr lang="en-US" dirty="0"/>
          </a:p>
        </p:txBody>
      </p:sp>
      <p:sp>
        <p:nvSpPr>
          <p:cNvPr id="5" name="TextBox 4"/>
          <p:cNvSpPr txBox="1"/>
          <p:nvPr/>
        </p:nvSpPr>
        <p:spPr>
          <a:xfrm>
            <a:off x="-1" y="209006"/>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Introduction: Need of Computer Language </a:t>
            </a:r>
            <a:r>
              <a:rPr lang="en-US" sz="2800" dirty="0">
                <a:latin typeface="Times New Roman" panose="02020603050405020304" pitchFamily="18" charset="0"/>
                <a:cs typeface="Times New Roman" panose="02020603050405020304" pitchFamily="18" charset="0"/>
              </a:rPr>
              <a:t>	</a:t>
            </a:r>
          </a:p>
        </p:txBody>
      </p:sp>
      <p:pic>
        <p:nvPicPr>
          <p:cNvPr id="6" name="Picture 5"/>
          <p:cNvPicPr>
            <a:picLocks noChangeAspect="1"/>
          </p:cNvPicPr>
          <p:nvPr/>
        </p:nvPicPr>
        <p:blipFill>
          <a:blip r:embed="rId3"/>
          <a:stretch>
            <a:fillRect/>
          </a:stretch>
        </p:blipFill>
        <p:spPr>
          <a:xfrm>
            <a:off x="326572" y="876709"/>
            <a:ext cx="3550239" cy="1822128"/>
          </a:xfrm>
          <a:prstGeom prst="rect">
            <a:avLst/>
          </a:prstGeom>
        </p:spPr>
      </p:pic>
      <p:sp>
        <p:nvSpPr>
          <p:cNvPr id="9" name="TextBox 8"/>
          <p:cNvSpPr txBox="1"/>
          <p:nvPr/>
        </p:nvSpPr>
        <p:spPr>
          <a:xfrm>
            <a:off x="1789612" y="982675"/>
            <a:ext cx="927462" cy="923330"/>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English</a:t>
            </a:r>
          </a:p>
          <a:p>
            <a:r>
              <a:rPr lang="en-US" dirty="0">
                <a:solidFill>
                  <a:schemeClr val="bg1"/>
                </a:solidFill>
                <a:latin typeface="Times New Roman" panose="02020603050405020304" pitchFamily="18" charset="0"/>
                <a:cs typeface="Times New Roman" panose="02020603050405020304" pitchFamily="18" charset="0"/>
              </a:rPr>
              <a:t>Hindi</a:t>
            </a:r>
          </a:p>
          <a:p>
            <a:r>
              <a:rPr lang="en-US" dirty="0">
                <a:solidFill>
                  <a:schemeClr val="bg1"/>
                </a:solidFill>
                <a:latin typeface="Times New Roman" panose="02020603050405020304" pitchFamily="18" charset="0"/>
                <a:cs typeface="Times New Roman" panose="02020603050405020304" pitchFamily="18" charset="0"/>
              </a:rPr>
              <a:t>etc.</a:t>
            </a:r>
          </a:p>
        </p:txBody>
      </p:sp>
      <p:pic>
        <p:nvPicPr>
          <p:cNvPr id="10" name="Picture 9"/>
          <p:cNvPicPr>
            <a:picLocks noChangeAspect="1"/>
          </p:cNvPicPr>
          <p:nvPr/>
        </p:nvPicPr>
        <p:blipFill>
          <a:blip r:embed="rId4"/>
          <a:stretch>
            <a:fillRect/>
          </a:stretch>
        </p:blipFill>
        <p:spPr>
          <a:xfrm>
            <a:off x="2995068" y="4196860"/>
            <a:ext cx="2087064" cy="1579554"/>
          </a:xfrm>
          <a:prstGeom prst="rect">
            <a:avLst/>
          </a:prstGeom>
        </p:spPr>
      </p:pic>
      <p:sp>
        <p:nvSpPr>
          <p:cNvPr id="11" name="TextBox 10"/>
          <p:cNvSpPr txBox="1"/>
          <p:nvPr/>
        </p:nvSpPr>
        <p:spPr>
          <a:xfrm>
            <a:off x="4038600" y="4469917"/>
            <a:ext cx="1174977" cy="646331"/>
          </a:xfrm>
          <a:prstGeom prst="rect">
            <a:avLst/>
          </a:prstGeom>
          <a:noFill/>
        </p:spPr>
        <p:txBody>
          <a:bodyPr wrap="square" rtlCol="0">
            <a:spAutoFit/>
          </a:bodyPr>
          <a:lstStyle/>
          <a:p>
            <a:r>
              <a:rPr lang="en-US" dirty="0">
                <a:solidFill>
                  <a:srgbClr val="FFFF00"/>
                </a:solidFill>
                <a:latin typeface="Times New Roman" panose="02020603050405020304" pitchFamily="18" charset="0"/>
                <a:cs typeface="Times New Roman" panose="02020603050405020304" pitchFamily="18" charset="0"/>
              </a:rPr>
              <a:t>Binary</a:t>
            </a:r>
          </a:p>
          <a:p>
            <a:r>
              <a:rPr lang="en-US" dirty="0">
                <a:solidFill>
                  <a:srgbClr val="FFFF00"/>
                </a:solidFill>
                <a:latin typeface="Times New Roman" panose="02020603050405020304" pitchFamily="18" charset="0"/>
                <a:cs typeface="Times New Roman" panose="02020603050405020304" pitchFamily="18" charset="0"/>
              </a:rPr>
              <a:t>10110…</a:t>
            </a:r>
          </a:p>
        </p:txBody>
      </p:sp>
      <p:cxnSp>
        <p:nvCxnSpPr>
          <p:cNvPr id="13" name="Straight Arrow Connector 12"/>
          <p:cNvCxnSpPr/>
          <p:nvPr/>
        </p:nvCxnSpPr>
        <p:spPr>
          <a:xfrm>
            <a:off x="3611114" y="2698837"/>
            <a:ext cx="1533" cy="14980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561858" y="3217632"/>
            <a:ext cx="247674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communication</a:t>
            </a:r>
          </a:p>
        </p:txBody>
      </p:sp>
    </p:spTree>
    <p:extLst>
      <p:ext uri="{BB962C8B-B14F-4D97-AF65-F5344CB8AC3E}">
        <p14:creationId xmlns:p14="http://schemas.microsoft.com/office/powerpoint/2010/main" val="6266876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C99B5BFD-B551-4AD3-9572-A857F911F6EC}" type="datetime1">
              <a:rPr lang="en-US" smtClean="0"/>
              <a:t>1/11/2024</a:t>
            </a:fld>
            <a:endParaRPr lang="en-US" dirty="0"/>
          </a:p>
        </p:txBody>
      </p:sp>
      <p:sp>
        <p:nvSpPr>
          <p:cNvPr id="6" name="TextBox 5"/>
          <p:cNvSpPr txBox="1"/>
          <p:nvPr/>
        </p:nvSpPr>
        <p:spPr>
          <a:xfrm>
            <a:off x="1119050" y="1110343"/>
            <a:ext cx="11072949" cy="120032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The length &amp; breadth of a rectangle and radius of a circle are input through the keyboard. Write a program to calculate the area &amp; perimeter of the rectangle, and the area &amp; circumference of the circle.</a:t>
            </a:r>
          </a:p>
        </p:txBody>
      </p:sp>
    </p:spTree>
    <p:extLst>
      <p:ext uri="{BB962C8B-B14F-4D97-AF65-F5344CB8AC3E}">
        <p14:creationId xmlns:p14="http://schemas.microsoft.com/office/powerpoint/2010/main" val="327870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9B7706AF-5822-4801-88C8-2E3DF181F7FB}" type="datetime1">
              <a:rPr lang="en-US" smtClean="0"/>
              <a:t>1/11/2024</a:t>
            </a:fld>
            <a:endParaRPr lang="en-US" dirty="0"/>
          </a:p>
        </p:txBody>
      </p:sp>
      <p:sp>
        <p:nvSpPr>
          <p:cNvPr id="5" name="TextBox 4"/>
          <p:cNvSpPr txBox="1"/>
          <p:nvPr/>
        </p:nvSpPr>
        <p:spPr>
          <a:xfrm>
            <a:off x="-1" y="209006"/>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Introduction: Need of Computer Language </a:t>
            </a:r>
            <a:r>
              <a:rPr lang="en-US" sz="2800" dirty="0">
                <a:latin typeface="Times New Roman" panose="02020603050405020304" pitchFamily="18" charset="0"/>
                <a:cs typeface="Times New Roman" panose="02020603050405020304" pitchFamily="18" charset="0"/>
              </a:rPr>
              <a:t>	</a:t>
            </a:r>
          </a:p>
        </p:txBody>
      </p:sp>
      <p:pic>
        <p:nvPicPr>
          <p:cNvPr id="6" name="Picture 5"/>
          <p:cNvPicPr>
            <a:picLocks noChangeAspect="1"/>
          </p:cNvPicPr>
          <p:nvPr/>
        </p:nvPicPr>
        <p:blipFill>
          <a:blip r:embed="rId3"/>
          <a:stretch>
            <a:fillRect/>
          </a:stretch>
        </p:blipFill>
        <p:spPr>
          <a:xfrm>
            <a:off x="326572" y="876709"/>
            <a:ext cx="3550239" cy="1822128"/>
          </a:xfrm>
          <a:prstGeom prst="rect">
            <a:avLst/>
          </a:prstGeom>
        </p:spPr>
      </p:pic>
      <p:sp>
        <p:nvSpPr>
          <p:cNvPr id="9" name="TextBox 8"/>
          <p:cNvSpPr txBox="1"/>
          <p:nvPr/>
        </p:nvSpPr>
        <p:spPr>
          <a:xfrm>
            <a:off x="1789612" y="982675"/>
            <a:ext cx="927462" cy="923330"/>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English</a:t>
            </a:r>
          </a:p>
          <a:p>
            <a:r>
              <a:rPr lang="en-US" dirty="0">
                <a:solidFill>
                  <a:schemeClr val="bg1"/>
                </a:solidFill>
                <a:latin typeface="Times New Roman" panose="02020603050405020304" pitchFamily="18" charset="0"/>
                <a:cs typeface="Times New Roman" panose="02020603050405020304" pitchFamily="18" charset="0"/>
              </a:rPr>
              <a:t>Hindi</a:t>
            </a:r>
          </a:p>
          <a:p>
            <a:r>
              <a:rPr lang="en-US" dirty="0">
                <a:solidFill>
                  <a:schemeClr val="bg1"/>
                </a:solidFill>
                <a:latin typeface="Times New Roman" panose="02020603050405020304" pitchFamily="18" charset="0"/>
                <a:cs typeface="Times New Roman" panose="02020603050405020304" pitchFamily="18" charset="0"/>
              </a:rPr>
              <a:t>etc.</a:t>
            </a:r>
          </a:p>
        </p:txBody>
      </p:sp>
      <p:pic>
        <p:nvPicPr>
          <p:cNvPr id="10" name="Picture 9"/>
          <p:cNvPicPr>
            <a:picLocks noChangeAspect="1"/>
          </p:cNvPicPr>
          <p:nvPr/>
        </p:nvPicPr>
        <p:blipFill>
          <a:blip r:embed="rId4"/>
          <a:stretch>
            <a:fillRect/>
          </a:stretch>
        </p:blipFill>
        <p:spPr>
          <a:xfrm>
            <a:off x="2995068" y="4196860"/>
            <a:ext cx="2087064" cy="1579554"/>
          </a:xfrm>
          <a:prstGeom prst="rect">
            <a:avLst/>
          </a:prstGeom>
        </p:spPr>
      </p:pic>
      <p:sp>
        <p:nvSpPr>
          <p:cNvPr id="11" name="TextBox 10"/>
          <p:cNvSpPr txBox="1"/>
          <p:nvPr/>
        </p:nvSpPr>
        <p:spPr>
          <a:xfrm>
            <a:off x="4038600" y="4469917"/>
            <a:ext cx="1174977" cy="646331"/>
          </a:xfrm>
          <a:prstGeom prst="rect">
            <a:avLst/>
          </a:prstGeom>
          <a:noFill/>
        </p:spPr>
        <p:txBody>
          <a:bodyPr wrap="square" rtlCol="0">
            <a:spAutoFit/>
          </a:bodyPr>
          <a:lstStyle/>
          <a:p>
            <a:r>
              <a:rPr lang="en-US" dirty="0">
                <a:solidFill>
                  <a:srgbClr val="FFFF00"/>
                </a:solidFill>
                <a:latin typeface="Times New Roman" panose="02020603050405020304" pitchFamily="18" charset="0"/>
                <a:cs typeface="Times New Roman" panose="02020603050405020304" pitchFamily="18" charset="0"/>
              </a:rPr>
              <a:t>Binary</a:t>
            </a:r>
          </a:p>
          <a:p>
            <a:r>
              <a:rPr lang="en-US" dirty="0">
                <a:solidFill>
                  <a:srgbClr val="FFFF00"/>
                </a:solidFill>
                <a:latin typeface="Times New Roman" panose="02020603050405020304" pitchFamily="18" charset="0"/>
                <a:cs typeface="Times New Roman" panose="02020603050405020304" pitchFamily="18" charset="0"/>
              </a:rPr>
              <a:t>10110…</a:t>
            </a:r>
          </a:p>
        </p:txBody>
      </p:sp>
      <p:cxnSp>
        <p:nvCxnSpPr>
          <p:cNvPr id="13" name="Straight Arrow Connector 12"/>
          <p:cNvCxnSpPr/>
          <p:nvPr/>
        </p:nvCxnSpPr>
        <p:spPr>
          <a:xfrm>
            <a:off x="3611114" y="2698837"/>
            <a:ext cx="1533" cy="14980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561858" y="3217632"/>
            <a:ext cx="247674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communication</a:t>
            </a:r>
          </a:p>
        </p:txBody>
      </p:sp>
      <p:sp>
        <p:nvSpPr>
          <p:cNvPr id="12" name="TextBox 11"/>
          <p:cNvSpPr txBox="1"/>
          <p:nvPr/>
        </p:nvSpPr>
        <p:spPr>
          <a:xfrm>
            <a:off x="3421703" y="2966111"/>
            <a:ext cx="378822" cy="584775"/>
          </a:xfrm>
          <a:prstGeom prst="rect">
            <a:avLst/>
          </a:prstGeom>
          <a:noFill/>
        </p:spPr>
        <p:txBody>
          <a:bodyPr wrap="square" rtlCol="0">
            <a:spAutoFit/>
          </a:bodyPr>
          <a:lstStyle/>
          <a:p>
            <a:r>
              <a:rPr lang="en-US" sz="3200" b="1" dirty="0">
                <a:solidFill>
                  <a:srgbClr val="FF0000"/>
                </a:solidFill>
              </a:rPr>
              <a:t>X</a:t>
            </a:r>
          </a:p>
        </p:txBody>
      </p:sp>
    </p:spTree>
    <p:extLst>
      <p:ext uri="{BB962C8B-B14F-4D97-AF65-F5344CB8AC3E}">
        <p14:creationId xmlns:p14="http://schemas.microsoft.com/office/powerpoint/2010/main" val="114350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92D5AC30-411E-4598-BEF9-920B3275FE89}" type="datetime1">
              <a:rPr lang="en-US" smtClean="0"/>
              <a:t>1/11/2024</a:t>
            </a:fld>
            <a:endParaRPr lang="en-US" dirty="0"/>
          </a:p>
        </p:txBody>
      </p:sp>
      <p:sp>
        <p:nvSpPr>
          <p:cNvPr id="5" name="TextBox 4"/>
          <p:cNvSpPr txBox="1"/>
          <p:nvPr/>
        </p:nvSpPr>
        <p:spPr>
          <a:xfrm>
            <a:off x="-1" y="209006"/>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Introduction: Need of Computer Language </a:t>
            </a:r>
            <a:r>
              <a:rPr lang="en-US" sz="2800" dirty="0">
                <a:latin typeface="Times New Roman" panose="02020603050405020304" pitchFamily="18" charset="0"/>
                <a:cs typeface="Times New Roman" panose="02020603050405020304" pitchFamily="18" charset="0"/>
              </a:rPr>
              <a:t>	</a:t>
            </a:r>
          </a:p>
        </p:txBody>
      </p:sp>
      <p:pic>
        <p:nvPicPr>
          <p:cNvPr id="6" name="Picture 5"/>
          <p:cNvPicPr>
            <a:picLocks noChangeAspect="1"/>
          </p:cNvPicPr>
          <p:nvPr/>
        </p:nvPicPr>
        <p:blipFill>
          <a:blip r:embed="rId3"/>
          <a:stretch>
            <a:fillRect/>
          </a:stretch>
        </p:blipFill>
        <p:spPr>
          <a:xfrm>
            <a:off x="326572" y="876709"/>
            <a:ext cx="3550239" cy="1822128"/>
          </a:xfrm>
          <a:prstGeom prst="rect">
            <a:avLst/>
          </a:prstGeom>
        </p:spPr>
      </p:pic>
      <p:sp>
        <p:nvSpPr>
          <p:cNvPr id="9" name="TextBox 8"/>
          <p:cNvSpPr txBox="1"/>
          <p:nvPr/>
        </p:nvSpPr>
        <p:spPr>
          <a:xfrm>
            <a:off x="1789612" y="982675"/>
            <a:ext cx="927462" cy="923330"/>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English</a:t>
            </a:r>
          </a:p>
          <a:p>
            <a:r>
              <a:rPr lang="en-US" dirty="0">
                <a:solidFill>
                  <a:schemeClr val="bg1"/>
                </a:solidFill>
                <a:latin typeface="Times New Roman" panose="02020603050405020304" pitchFamily="18" charset="0"/>
                <a:cs typeface="Times New Roman" panose="02020603050405020304" pitchFamily="18" charset="0"/>
              </a:rPr>
              <a:t>Hindi</a:t>
            </a:r>
          </a:p>
          <a:p>
            <a:r>
              <a:rPr lang="en-US" dirty="0">
                <a:solidFill>
                  <a:schemeClr val="bg1"/>
                </a:solidFill>
                <a:latin typeface="Times New Roman" panose="02020603050405020304" pitchFamily="18" charset="0"/>
                <a:cs typeface="Times New Roman" panose="02020603050405020304" pitchFamily="18" charset="0"/>
              </a:rPr>
              <a:t>etc.</a:t>
            </a:r>
          </a:p>
        </p:txBody>
      </p:sp>
      <p:pic>
        <p:nvPicPr>
          <p:cNvPr id="10" name="Picture 9"/>
          <p:cNvPicPr>
            <a:picLocks noChangeAspect="1"/>
          </p:cNvPicPr>
          <p:nvPr/>
        </p:nvPicPr>
        <p:blipFill>
          <a:blip r:embed="rId4"/>
          <a:stretch>
            <a:fillRect/>
          </a:stretch>
        </p:blipFill>
        <p:spPr>
          <a:xfrm>
            <a:off x="2995068" y="4196860"/>
            <a:ext cx="2087064" cy="1579554"/>
          </a:xfrm>
          <a:prstGeom prst="rect">
            <a:avLst/>
          </a:prstGeom>
        </p:spPr>
      </p:pic>
      <p:sp>
        <p:nvSpPr>
          <p:cNvPr id="11" name="TextBox 10"/>
          <p:cNvSpPr txBox="1"/>
          <p:nvPr/>
        </p:nvSpPr>
        <p:spPr>
          <a:xfrm>
            <a:off x="4038600" y="4469917"/>
            <a:ext cx="1174977" cy="646331"/>
          </a:xfrm>
          <a:prstGeom prst="rect">
            <a:avLst/>
          </a:prstGeom>
          <a:noFill/>
        </p:spPr>
        <p:txBody>
          <a:bodyPr wrap="square" rtlCol="0">
            <a:spAutoFit/>
          </a:bodyPr>
          <a:lstStyle/>
          <a:p>
            <a:r>
              <a:rPr lang="en-US" dirty="0">
                <a:solidFill>
                  <a:srgbClr val="FFFF00"/>
                </a:solidFill>
                <a:latin typeface="Times New Roman" panose="02020603050405020304" pitchFamily="18" charset="0"/>
                <a:cs typeface="Times New Roman" panose="02020603050405020304" pitchFamily="18" charset="0"/>
              </a:rPr>
              <a:t>Binary</a:t>
            </a:r>
          </a:p>
          <a:p>
            <a:r>
              <a:rPr lang="en-US" dirty="0">
                <a:solidFill>
                  <a:srgbClr val="FFFF00"/>
                </a:solidFill>
                <a:latin typeface="Times New Roman" panose="02020603050405020304" pitchFamily="18" charset="0"/>
                <a:cs typeface="Times New Roman" panose="02020603050405020304" pitchFamily="18" charset="0"/>
              </a:rPr>
              <a:t>10110…</a:t>
            </a:r>
          </a:p>
        </p:txBody>
      </p:sp>
      <p:cxnSp>
        <p:nvCxnSpPr>
          <p:cNvPr id="13" name="Straight Arrow Connector 12"/>
          <p:cNvCxnSpPr/>
          <p:nvPr/>
        </p:nvCxnSpPr>
        <p:spPr>
          <a:xfrm>
            <a:off x="3611114" y="2698837"/>
            <a:ext cx="1533" cy="14980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876811" y="2143390"/>
            <a:ext cx="1752431" cy="79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639447" y="1177853"/>
            <a:ext cx="1580606" cy="1938992"/>
          </a:xfrm>
          <a:prstGeom prst="rect">
            <a:avLst/>
          </a:prstGeom>
          <a:noFill/>
          <a:ln w="19050">
            <a:solidFill>
              <a:schemeClr val="tx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a:t>
            </a:r>
          </a:p>
          <a:p>
            <a:r>
              <a:rPr lang="en-US" sz="2400" dirty="0">
                <a:latin typeface="Times New Roman" panose="02020603050405020304" pitchFamily="18" charset="0"/>
                <a:cs typeface="Times New Roman" panose="02020603050405020304" pitchFamily="18" charset="0"/>
              </a:rPr>
              <a:t>C++</a:t>
            </a:r>
          </a:p>
          <a:p>
            <a:r>
              <a:rPr lang="en-US" sz="2400" dirty="0">
                <a:latin typeface="Times New Roman" panose="02020603050405020304" pitchFamily="18" charset="0"/>
                <a:cs typeface="Times New Roman" panose="02020603050405020304" pitchFamily="18" charset="0"/>
              </a:rPr>
              <a:t>Java</a:t>
            </a:r>
          </a:p>
          <a:p>
            <a:r>
              <a:rPr lang="en-US" sz="2400" dirty="0">
                <a:latin typeface="Times New Roman" panose="02020603050405020304" pitchFamily="18" charset="0"/>
                <a:cs typeface="Times New Roman" panose="02020603050405020304" pitchFamily="18" charset="0"/>
              </a:rPr>
              <a:t>Python, R etc.</a:t>
            </a:r>
          </a:p>
        </p:txBody>
      </p:sp>
      <p:sp>
        <p:nvSpPr>
          <p:cNvPr id="21" name="TextBox 20"/>
          <p:cNvSpPr txBox="1"/>
          <p:nvPr/>
        </p:nvSpPr>
        <p:spPr>
          <a:xfrm>
            <a:off x="5082132" y="750017"/>
            <a:ext cx="3609056" cy="461665"/>
          </a:xfrm>
          <a:prstGeom prst="rect">
            <a:avLst/>
          </a:prstGeom>
          <a:noFill/>
        </p:spPr>
        <p:txBody>
          <a:bodyPr wrap="square" rtlCol="0">
            <a:spAutoFit/>
          </a:bodyPr>
          <a:lstStyle/>
          <a:p>
            <a:r>
              <a:rPr lang="en-US" sz="2400" dirty="0">
                <a:solidFill>
                  <a:srgbClr val="00B0F0"/>
                </a:solidFill>
                <a:latin typeface="Times New Roman" panose="02020603050405020304" pitchFamily="18" charset="0"/>
                <a:cs typeface="Times New Roman" panose="02020603050405020304" pitchFamily="18" charset="0"/>
              </a:rPr>
              <a:t>High level languages</a:t>
            </a:r>
          </a:p>
        </p:txBody>
      </p:sp>
      <p:sp>
        <p:nvSpPr>
          <p:cNvPr id="31" name="TextBox 30"/>
          <p:cNvSpPr txBox="1"/>
          <p:nvPr/>
        </p:nvSpPr>
        <p:spPr>
          <a:xfrm>
            <a:off x="1561858" y="3217632"/>
            <a:ext cx="247674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communication</a:t>
            </a:r>
          </a:p>
        </p:txBody>
      </p:sp>
      <p:cxnSp>
        <p:nvCxnSpPr>
          <p:cNvPr id="34" name="Curved Connector 33"/>
          <p:cNvCxnSpPr/>
          <p:nvPr/>
        </p:nvCxnSpPr>
        <p:spPr>
          <a:xfrm flipV="1">
            <a:off x="3611114" y="2151307"/>
            <a:ext cx="1141912" cy="735584"/>
          </a:xfrm>
          <a:prstGeom prst="curvedConnector3">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056488" y="2499573"/>
            <a:ext cx="872737" cy="461665"/>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using</a:t>
            </a:r>
          </a:p>
        </p:txBody>
      </p:sp>
      <p:sp>
        <p:nvSpPr>
          <p:cNvPr id="17" name="TextBox 16"/>
          <p:cNvSpPr txBox="1"/>
          <p:nvPr/>
        </p:nvSpPr>
        <p:spPr>
          <a:xfrm>
            <a:off x="3421703" y="2966111"/>
            <a:ext cx="378822" cy="584775"/>
          </a:xfrm>
          <a:prstGeom prst="rect">
            <a:avLst/>
          </a:prstGeom>
          <a:noFill/>
        </p:spPr>
        <p:txBody>
          <a:bodyPr wrap="square" rtlCol="0">
            <a:spAutoFit/>
          </a:bodyPr>
          <a:lstStyle/>
          <a:p>
            <a:r>
              <a:rPr lang="en-US" sz="3200" b="1" dirty="0">
                <a:solidFill>
                  <a:srgbClr val="FF0000"/>
                </a:solidFill>
              </a:rPr>
              <a:t>X</a:t>
            </a:r>
          </a:p>
        </p:txBody>
      </p:sp>
    </p:spTree>
    <p:extLst>
      <p:ext uri="{BB962C8B-B14F-4D97-AF65-F5344CB8AC3E}">
        <p14:creationId xmlns:p14="http://schemas.microsoft.com/office/powerpoint/2010/main" val="4104431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5B728019-42FC-4018-98F1-7B530017323E}" type="datetime1">
              <a:rPr lang="en-US" smtClean="0"/>
              <a:t>1/11/2024</a:t>
            </a:fld>
            <a:endParaRPr lang="en-US" dirty="0"/>
          </a:p>
        </p:txBody>
      </p:sp>
      <p:sp>
        <p:nvSpPr>
          <p:cNvPr id="5" name="TextBox 4"/>
          <p:cNvSpPr txBox="1"/>
          <p:nvPr/>
        </p:nvSpPr>
        <p:spPr>
          <a:xfrm>
            <a:off x="-1" y="209006"/>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Introduction: Need of Computer Language </a:t>
            </a:r>
            <a:r>
              <a:rPr lang="en-US" sz="2800" dirty="0">
                <a:latin typeface="Times New Roman" panose="02020603050405020304" pitchFamily="18" charset="0"/>
                <a:cs typeface="Times New Roman" panose="02020603050405020304" pitchFamily="18" charset="0"/>
              </a:rPr>
              <a:t>	</a:t>
            </a:r>
          </a:p>
        </p:txBody>
      </p:sp>
      <p:pic>
        <p:nvPicPr>
          <p:cNvPr id="6" name="Picture 5"/>
          <p:cNvPicPr>
            <a:picLocks noChangeAspect="1"/>
          </p:cNvPicPr>
          <p:nvPr/>
        </p:nvPicPr>
        <p:blipFill>
          <a:blip r:embed="rId3"/>
          <a:stretch>
            <a:fillRect/>
          </a:stretch>
        </p:blipFill>
        <p:spPr>
          <a:xfrm>
            <a:off x="326572" y="876709"/>
            <a:ext cx="3550239" cy="1822128"/>
          </a:xfrm>
          <a:prstGeom prst="rect">
            <a:avLst/>
          </a:prstGeom>
        </p:spPr>
      </p:pic>
      <p:sp>
        <p:nvSpPr>
          <p:cNvPr id="9" name="TextBox 8"/>
          <p:cNvSpPr txBox="1"/>
          <p:nvPr/>
        </p:nvSpPr>
        <p:spPr>
          <a:xfrm>
            <a:off x="1789612" y="982675"/>
            <a:ext cx="927462" cy="923330"/>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English</a:t>
            </a:r>
          </a:p>
          <a:p>
            <a:r>
              <a:rPr lang="en-US" dirty="0">
                <a:solidFill>
                  <a:schemeClr val="bg1"/>
                </a:solidFill>
                <a:latin typeface="Times New Roman" panose="02020603050405020304" pitchFamily="18" charset="0"/>
                <a:cs typeface="Times New Roman" panose="02020603050405020304" pitchFamily="18" charset="0"/>
              </a:rPr>
              <a:t>Hindi</a:t>
            </a:r>
          </a:p>
          <a:p>
            <a:r>
              <a:rPr lang="en-US" dirty="0">
                <a:solidFill>
                  <a:schemeClr val="bg1"/>
                </a:solidFill>
                <a:latin typeface="Times New Roman" panose="02020603050405020304" pitchFamily="18" charset="0"/>
                <a:cs typeface="Times New Roman" panose="02020603050405020304" pitchFamily="18" charset="0"/>
              </a:rPr>
              <a:t>etc.</a:t>
            </a:r>
          </a:p>
        </p:txBody>
      </p:sp>
      <p:pic>
        <p:nvPicPr>
          <p:cNvPr id="10" name="Picture 9"/>
          <p:cNvPicPr>
            <a:picLocks noChangeAspect="1"/>
          </p:cNvPicPr>
          <p:nvPr/>
        </p:nvPicPr>
        <p:blipFill>
          <a:blip r:embed="rId4"/>
          <a:stretch>
            <a:fillRect/>
          </a:stretch>
        </p:blipFill>
        <p:spPr>
          <a:xfrm>
            <a:off x="2995068" y="4196860"/>
            <a:ext cx="2087064" cy="1579554"/>
          </a:xfrm>
          <a:prstGeom prst="rect">
            <a:avLst/>
          </a:prstGeom>
        </p:spPr>
      </p:pic>
      <p:sp>
        <p:nvSpPr>
          <p:cNvPr id="11" name="TextBox 10"/>
          <p:cNvSpPr txBox="1"/>
          <p:nvPr/>
        </p:nvSpPr>
        <p:spPr>
          <a:xfrm>
            <a:off x="4038600" y="4469917"/>
            <a:ext cx="1174977" cy="646331"/>
          </a:xfrm>
          <a:prstGeom prst="rect">
            <a:avLst/>
          </a:prstGeom>
          <a:noFill/>
        </p:spPr>
        <p:txBody>
          <a:bodyPr wrap="square" rtlCol="0">
            <a:spAutoFit/>
          </a:bodyPr>
          <a:lstStyle/>
          <a:p>
            <a:r>
              <a:rPr lang="en-US" dirty="0">
                <a:solidFill>
                  <a:srgbClr val="FFFF00"/>
                </a:solidFill>
                <a:latin typeface="Times New Roman" panose="02020603050405020304" pitchFamily="18" charset="0"/>
                <a:cs typeface="Times New Roman" panose="02020603050405020304" pitchFamily="18" charset="0"/>
              </a:rPr>
              <a:t>Binary</a:t>
            </a:r>
          </a:p>
          <a:p>
            <a:r>
              <a:rPr lang="en-US" dirty="0">
                <a:solidFill>
                  <a:srgbClr val="FFFF00"/>
                </a:solidFill>
                <a:latin typeface="Times New Roman" panose="02020603050405020304" pitchFamily="18" charset="0"/>
                <a:cs typeface="Times New Roman" panose="02020603050405020304" pitchFamily="18" charset="0"/>
              </a:rPr>
              <a:t>10110…</a:t>
            </a:r>
          </a:p>
        </p:txBody>
      </p:sp>
      <p:cxnSp>
        <p:nvCxnSpPr>
          <p:cNvPr id="13" name="Straight Arrow Connector 12"/>
          <p:cNvCxnSpPr/>
          <p:nvPr/>
        </p:nvCxnSpPr>
        <p:spPr>
          <a:xfrm>
            <a:off x="3611114" y="2698837"/>
            <a:ext cx="1533" cy="14980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876811" y="2143390"/>
            <a:ext cx="1752431" cy="79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639447" y="1177853"/>
            <a:ext cx="1580606" cy="1938992"/>
          </a:xfrm>
          <a:prstGeom prst="rect">
            <a:avLst/>
          </a:prstGeom>
          <a:noFill/>
          <a:ln w="19050">
            <a:solidFill>
              <a:schemeClr val="tx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a:t>
            </a:r>
          </a:p>
          <a:p>
            <a:r>
              <a:rPr lang="en-US" sz="2400" dirty="0">
                <a:latin typeface="Times New Roman" panose="02020603050405020304" pitchFamily="18" charset="0"/>
                <a:cs typeface="Times New Roman" panose="02020603050405020304" pitchFamily="18" charset="0"/>
              </a:rPr>
              <a:t>C++</a:t>
            </a:r>
          </a:p>
          <a:p>
            <a:r>
              <a:rPr lang="en-US" sz="2400" dirty="0">
                <a:latin typeface="Times New Roman" panose="02020603050405020304" pitchFamily="18" charset="0"/>
                <a:cs typeface="Times New Roman" panose="02020603050405020304" pitchFamily="18" charset="0"/>
              </a:rPr>
              <a:t>Java</a:t>
            </a:r>
          </a:p>
          <a:p>
            <a:r>
              <a:rPr lang="en-US" sz="2400" dirty="0">
                <a:latin typeface="Times New Roman" panose="02020603050405020304" pitchFamily="18" charset="0"/>
                <a:cs typeface="Times New Roman" panose="02020603050405020304" pitchFamily="18" charset="0"/>
              </a:rPr>
              <a:t>Python, R etc.</a:t>
            </a:r>
          </a:p>
        </p:txBody>
      </p:sp>
      <p:sp>
        <p:nvSpPr>
          <p:cNvPr id="17" name="TextBox 16"/>
          <p:cNvSpPr txBox="1"/>
          <p:nvPr/>
        </p:nvSpPr>
        <p:spPr>
          <a:xfrm>
            <a:off x="10413995" y="4251531"/>
            <a:ext cx="1580606" cy="1569660"/>
          </a:xfrm>
          <a:prstGeom prst="rect">
            <a:avLst/>
          </a:prstGeom>
          <a:noFill/>
          <a:ln w="19050">
            <a:solidFill>
              <a:schemeClr val="tx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a = 2;</a:t>
            </a:r>
          </a:p>
          <a:p>
            <a:r>
              <a:rPr lang="en-US" sz="2400" dirty="0">
                <a:latin typeface="Times New Roman" panose="02020603050405020304" pitchFamily="18" charset="0"/>
                <a:cs typeface="Times New Roman" panose="02020603050405020304" pitchFamily="18" charset="0"/>
              </a:rPr>
              <a:t>b=6;</a:t>
            </a:r>
          </a:p>
          <a:p>
            <a:r>
              <a:rPr lang="en-US" sz="2400" dirty="0">
                <a:latin typeface="Times New Roman" panose="02020603050405020304" pitchFamily="18" charset="0"/>
                <a:cs typeface="Times New Roman" panose="02020603050405020304" pitchFamily="18" charset="0"/>
              </a:rPr>
              <a:t>c=a + b;</a:t>
            </a:r>
          </a:p>
          <a:p>
            <a:r>
              <a:rPr lang="en-US" sz="2400" dirty="0">
                <a:latin typeface="Times New Roman" panose="02020603050405020304" pitchFamily="18" charset="0"/>
                <a:cs typeface="Times New Roman" panose="02020603050405020304" pitchFamily="18" charset="0"/>
              </a:rPr>
              <a:t>Print c.</a:t>
            </a:r>
          </a:p>
        </p:txBody>
      </p:sp>
      <p:cxnSp>
        <p:nvCxnSpPr>
          <p:cNvPr id="19" name="Elbow Connector 18"/>
          <p:cNvCxnSpPr>
            <a:stCxn id="16" idx="3"/>
            <a:endCxn id="17" idx="0"/>
          </p:cNvCxnSpPr>
          <p:nvPr/>
        </p:nvCxnSpPr>
        <p:spPr>
          <a:xfrm>
            <a:off x="7220053" y="2147349"/>
            <a:ext cx="3984245" cy="210418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082132" y="750017"/>
            <a:ext cx="3609056" cy="461665"/>
          </a:xfrm>
          <a:prstGeom prst="rect">
            <a:avLst/>
          </a:prstGeom>
          <a:noFill/>
        </p:spPr>
        <p:txBody>
          <a:bodyPr wrap="square" rtlCol="0">
            <a:spAutoFit/>
          </a:bodyPr>
          <a:lstStyle/>
          <a:p>
            <a:r>
              <a:rPr lang="en-US" sz="2400" dirty="0">
                <a:solidFill>
                  <a:srgbClr val="00B0F0"/>
                </a:solidFill>
                <a:latin typeface="Times New Roman" panose="02020603050405020304" pitchFamily="18" charset="0"/>
                <a:cs typeface="Times New Roman" panose="02020603050405020304" pitchFamily="18" charset="0"/>
              </a:rPr>
              <a:t>High level languages</a:t>
            </a:r>
          </a:p>
        </p:txBody>
      </p:sp>
      <p:sp>
        <p:nvSpPr>
          <p:cNvPr id="22" name="TextBox 21"/>
          <p:cNvSpPr txBox="1"/>
          <p:nvPr/>
        </p:nvSpPr>
        <p:spPr>
          <a:xfrm>
            <a:off x="8119603" y="1670616"/>
            <a:ext cx="247674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Writing programs </a:t>
            </a:r>
          </a:p>
        </p:txBody>
      </p:sp>
      <p:cxnSp>
        <p:nvCxnSpPr>
          <p:cNvPr id="30" name="Straight Arrow Connector 29"/>
          <p:cNvCxnSpPr>
            <a:stCxn id="17" idx="1"/>
          </p:cNvCxnSpPr>
          <p:nvPr/>
        </p:nvCxnSpPr>
        <p:spPr>
          <a:xfrm flipH="1" flipV="1">
            <a:off x="5015074" y="5004411"/>
            <a:ext cx="5398921" cy="133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561858" y="3217632"/>
            <a:ext cx="247674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communication</a:t>
            </a:r>
          </a:p>
        </p:txBody>
      </p:sp>
      <p:cxnSp>
        <p:nvCxnSpPr>
          <p:cNvPr id="34" name="Curved Connector 33"/>
          <p:cNvCxnSpPr/>
          <p:nvPr/>
        </p:nvCxnSpPr>
        <p:spPr>
          <a:xfrm flipV="1">
            <a:off x="3611114" y="2151307"/>
            <a:ext cx="1141912" cy="735584"/>
          </a:xfrm>
          <a:prstGeom prst="curvedConnector3">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056488" y="2499573"/>
            <a:ext cx="872737" cy="461665"/>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using</a:t>
            </a:r>
          </a:p>
        </p:txBody>
      </p:sp>
      <p:sp>
        <p:nvSpPr>
          <p:cNvPr id="23" name="TextBox 22"/>
          <p:cNvSpPr txBox="1"/>
          <p:nvPr/>
        </p:nvSpPr>
        <p:spPr>
          <a:xfrm>
            <a:off x="3421703" y="2966111"/>
            <a:ext cx="378822" cy="584775"/>
          </a:xfrm>
          <a:prstGeom prst="rect">
            <a:avLst/>
          </a:prstGeom>
          <a:noFill/>
        </p:spPr>
        <p:txBody>
          <a:bodyPr wrap="square" rtlCol="0">
            <a:spAutoFit/>
          </a:bodyPr>
          <a:lstStyle/>
          <a:p>
            <a:r>
              <a:rPr lang="en-US" sz="3200" b="1" dirty="0">
                <a:solidFill>
                  <a:srgbClr val="FF0000"/>
                </a:solidFill>
              </a:rPr>
              <a:t>X</a:t>
            </a:r>
          </a:p>
        </p:txBody>
      </p:sp>
    </p:spTree>
    <p:extLst>
      <p:ext uri="{BB962C8B-B14F-4D97-AF65-F5344CB8AC3E}">
        <p14:creationId xmlns:p14="http://schemas.microsoft.com/office/powerpoint/2010/main" val="3992839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969726"/>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FC86FF11-9813-46C2-AB6C-3B4AE240052D}" type="datetime1">
              <a:rPr lang="en-US" smtClean="0"/>
              <a:t>1/11/2024</a:t>
            </a:fld>
            <a:endParaRPr lang="en-US" dirty="0"/>
          </a:p>
        </p:txBody>
      </p:sp>
      <p:sp>
        <p:nvSpPr>
          <p:cNvPr id="5" name="TextBox 4"/>
          <p:cNvSpPr txBox="1"/>
          <p:nvPr/>
        </p:nvSpPr>
        <p:spPr>
          <a:xfrm>
            <a:off x="-1" y="209006"/>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Introduction: Need of Computer Language </a:t>
            </a:r>
            <a:r>
              <a:rPr lang="en-US" sz="2800" dirty="0">
                <a:latin typeface="Times New Roman" panose="02020603050405020304" pitchFamily="18" charset="0"/>
                <a:cs typeface="Times New Roman" panose="02020603050405020304" pitchFamily="18" charset="0"/>
              </a:rPr>
              <a:t>	</a:t>
            </a:r>
          </a:p>
        </p:txBody>
      </p:sp>
      <p:pic>
        <p:nvPicPr>
          <p:cNvPr id="6" name="Picture 5"/>
          <p:cNvPicPr>
            <a:picLocks noChangeAspect="1"/>
          </p:cNvPicPr>
          <p:nvPr/>
        </p:nvPicPr>
        <p:blipFill>
          <a:blip r:embed="rId3"/>
          <a:stretch>
            <a:fillRect/>
          </a:stretch>
        </p:blipFill>
        <p:spPr>
          <a:xfrm>
            <a:off x="326572" y="876709"/>
            <a:ext cx="3550239" cy="1822128"/>
          </a:xfrm>
          <a:prstGeom prst="rect">
            <a:avLst/>
          </a:prstGeom>
        </p:spPr>
      </p:pic>
      <p:sp>
        <p:nvSpPr>
          <p:cNvPr id="9" name="TextBox 8"/>
          <p:cNvSpPr txBox="1"/>
          <p:nvPr/>
        </p:nvSpPr>
        <p:spPr>
          <a:xfrm>
            <a:off x="1789612" y="982675"/>
            <a:ext cx="927462" cy="923330"/>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English</a:t>
            </a:r>
          </a:p>
          <a:p>
            <a:r>
              <a:rPr lang="en-US" dirty="0">
                <a:solidFill>
                  <a:schemeClr val="bg1"/>
                </a:solidFill>
                <a:latin typeface="Times New Roman" panose="02020603050405020304" pitchFamily="18" charset="0"/>
                <a:cs typeface="Times New Roman" panose="02020603050405020304" pitchFamily="18" charset="0"/>
              </a:rPr>
              <a:t>Hindi</a:t>
            </a:r>
          </a:p>
          <a:p>
            <a:r>
              <a:rPr lang="en-US" dirty="0">
                <a:solidFill>
                  <a:schemeClr val="bg1"/>
                </a:solidFill>
                <a:latin typeface="Times New Roman" panose="02020603050405020304" pitchFamily="18" charset="0"/>
                <a:cs typeface="Times New Roman" panose="02020603050405020304" pitchFamily="18" charset="0"/>
              </a:rPr>
              <a:t>etc.</a:t>
            </a:r>
          </a:p>
        </p:txBody>
      </p:sp>
      <p:pic>
        <p:nvPicPr>
          <p:cNvPr id="10" name="Picture 9"/>
          <p:cNvPicPr>
            <a:picLocks noChangeAspect="1"/>
          </p:cNvPicPr>
          <p:nvPr/>
        </p:nvPicPr>
        <p:blipFill>
          <a:blip r:embed="rId4"/>
          <a:stretch>
            <a:fillRect/>
          </a:stretch>
        </p:blipFill>
        <p:spPr>
          <a:xfrm>
            <a:off x="2995068" y="4196860"/>
            <a:ext cx="2087064" cy="1579554"/>
          </a:xfrm>
          <a:prstGeom prst="rect">
            <a:avLst/>
          </a:prstGeom>
        </p:spPr>
      </p:pic>
      <p:sp>
        <p:nvSpPr>
          <p:cNvPr id="11" name="TextBox 10"/>
          <p:cNvSpPr txBox="1"/>
          <p:nvPr/>
        </p:nvSpPr>
        <p:spPr>
          <a:xfrm>
            <a:off x="4038600" y="4469917"/>
            <a:ext cx="1174977" cy="646331"/>
          </a:xfrm>
          <a:prstGeom prst="rect">
            <a:avLst/>
          </a:prstGeom>
          <a:noFill/>
        </p:spPr>
        <p:txBody>
          <a:bodyPr wrap="square" rtlCol="0">
            <a:spAutoFit/>
          </a:bodyPr>
          <a:lstStyle/>
          <a:p>
            <a:r>
              <a:rPr lang="en-US" dirty="0">
                <a:solidFill>
                  <a:srgbClr val="FFFF00"/>
                </a:solidFill>
                <a:latin typeface="Times New Roman" panose="02020603050405020304" pitchFamily="18" charset="0"/>
                <a:cs typeface="Times New Roman" panose="02020603050405020304" pitchFamily="18" charset="0"/>
              </a:rPr>
              <a:t>Binary</a:t>
            </a:r>
          </a:p>
          <a:p>
            <a:r>
              <a:rPr lang="en-US" dirty="0">
                <a:solidFill>
                  <a:srgbClr val="FFFF00"/>
                </a:solidFill>
                <a:latin typeface="Times New Roman" panose="02020603050405020304" pitchFamily="18" charset="0"/>
                <a:cs typeface="Times New Roman" panose="02020603050405020304" pitchFamily="18" charset="0"/>
              </a:rPr>
              <a:t>10110…</a:t>
            </a:r>
          </a:p>
        </p:txBody>
      </p:sp>
      <p:cxnSp>
        <p:nvCxnSpPr>
          <p:cNvPr id="13" name="Straight Arrow Connector 12"/>
          <p:cNvCxnSpPr/>
          <p:nvPr/>
        </p:nvCxnSpPr>
        <p:spPr>
          <a:xfrm>
            <a:off x="3611114" y="2698837"/>
            <a:ext cx="1533" cy="14980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876811" y="2143390"/>
            <a:ext cx="1752431" cy="79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639447" y="1177853"/>
            <a:ext cx="1580606" cy="1938992"/>
          </a:xfrm>
          <a:prstGeom prst="rect">
            <a:avLst/>
          </a:prstGeom>
          <a:noFill/>
          <a:ln w="19050">
            <a:solidFill>
              <a:schemeClr val="tx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a:t>
            </a:r>
          </a:p>
          <a:p>
            <a:r>
              <a:rPr lang="en-US" sz="2400" dirty="0">
                <a:latin typeface="Times New Roman" panose="02020603050405020304" pitchFamily="18" charset="0"/>
                <a:cs typeface="Times New Roman" panose="02020603050405020304" pitchFamily="18" charset="0"/>
              </a:rPr>
              <a:t>C++</a:t>
            </a:r>
          </a:p>
          <a:p>
            <a:r>
              <a:rPr lang="en-US" sz="2400" dirty="0">
                <a:latin typeface="Times New Roman" panose="02020603050405020304" pitchFamily="18" charset="0"/>
                <a:cs typeface="Times New Roman" panose="02020603050405020304" pitchFamily="18" charset="0"/>
              </a:rPr>
              <a:t>Java</a:t>
            </a:r>
          </a:p>
          <a:p>
            <a:r>
              <a:rPr lang="en-US" sz="2400" dirty="0">
                <a:latin typeface="Times New Roman" panose="02020603050405020304" pitchFamily="18" charset="0"/>
                <a:cs typeface="Times New Roman" panose="02020603050405020304" pitchFamily="18" charset="0"/>
              </a:rPr>
              <a:t>Python, R etc.</a:t>
            </a:r>
          </a:p>
        </p:txBody>
      </p:sp>
      <p:sp>
        <p:nvSpPr>
          <p:cNvPr id="17" name="TextBox 16"/>
          <p:cNvSpPr txBox="1"/>
          <p:nvPr/>
        </p:nvSpPr>
        <p:spPr>
          <a:xfrm>
            <a:off x="10413995" y="4251531"/>
            <a:ext cx="1580606" cy="1569660"/>
          </a:xfrm>
          <a:prstGeom prst="rect">
            <a:avLst/>
          </a:prstGeom>
          <a:noFill/>
          <a:ln w="19050">
            <a:solidFill>
              <a:schemeClr val="tx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a = 2;</a:t>
            </a:r>
          </a:p>
          <a:p>
            <a:r>
              <a:rPr lang="en-US" sz="2400" dirty="0">
                <a:latin typeface="Times New Roman" panose="02020603050405020304" pitchFamily="18" charset="0"/>
                <a:cs typeface="Times New Roman" panose="02020603050405020304" pitchFamily="18" charset="0"/>
              </a:rPr>
              <a:t>b=6;</a:t>
            </a:r>
          </a:p>
          <a:p>
            <a:r>
              <a:rPr lang="en-US" sz="2400" dirty="0">
                <a:latin typeface="Times New Roman" panose="02020603050405020304" pitchFamily="18" charset="0"/>
                <a:cs typeface="Times New Roman" panose="02020603050405020304" pitchFamily="18" charset="0"/>
              </a:rPr>
              <a:t>C=a + b;</a:t>
            </a:r>
          </a:p>
          <a:p>
            <a:r>
              <a:rPr lang="en-US" sz="2400" dirty="0">
                <a:latin typeface="Times New Roman" panose="02020603050405020304" pitchFamily="18" charset="0"/>
                <a:cs typeface="Times New Roman" panose="02020603050405020304" pitchFamily="18" charset="0"/>
              </a:rPr>
              <a:t>Print c.</a:t>
            </a:r>
          </a:p>
        </p:txBody>
      </p:sp>
      <p:cxnSp>
        <p:nvCxnSpPr>
          <p:cNvPr id="19" name="Elbow Connector 18"/>
          <p:cNvCxnSpPr>
            <a:stCxn id="16" idx="3"/>
            <a:endCxn id="17" idx="0"/>
          </p:cNvCxnSpPr>
          <p:nvPr/>
        </p:nvCxnSpPr>
        <p:spPr>
          <a:xfrm>
            <a:off x="7220053" y="2147349"/>
            <a:ext cx="3984245" cy="210418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082132" y="750017"/>
            <a:ext cx="3609056" cy="461665"/>
          </a:xfrm>
          <a:prstGeom prst="rect">
            <a:avLst/>
          </a:prstGeom>
          <a:noFill/>
        </p:spPr>
        <p:txBody>
          <a:bodyPr wrap="square" rtlCol="0">
            <a:spAutoFit/>
          </a:bodyPr>
          <a:lstStyle/>
          <a:p>
            <a:r>
              <a:rPr lang="en-US" sz="2400" dirty="0">
                <a:solidFill>
                  <a:srgbClr val="00B0F0"/>
                </a:solidFill>
                <a:latin typeface="Times New Roman" panose="02020603050405020304" pitchFamily="18" charset="0"/>
                <a:cs typeface="Times New Roman" panose="02020603050405020304" pitchFamily="18" charset="0"/>
              </a:rPr>
              <a:t>High level languages</a:t>
            </a:r>
          </a:p>
        </p:txBody>
      </p:sp>
      <p:sp>
        <p:nvSpPr>
          <p:cNvPr id="22" name="TextBox 21"/>
          <p:cNvSpPr txBox="1"/>
          <p:nvPr/>
        </p:nvSpPr>
        <p:spPr>
          <a:xfrm>
            <a:off x="8119603" y="1670616"/>
            <a:ext cx="247674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Writing programs </a:t>
            </a:r>
          </a:p>
        </p:txBody>
      </p:sp>
      <p:sp>
        <p:nvSpPr>
          <p:cNvPr id="25" name="TextBox 24"/>
          <p:cNvSpPr txBox="1"/>
          <p:nvPr/>
        </p:nvSpPr>
        <p:spPr>
          <a:xfrm>
            <a:off x="8276074" y="4630242"/>
            <a:ext cx="1625575" cy="830997"/>
          </a:xfrm>
          <a:prstGeom prst="rect">
            <a:avLst/>
          </a:prstGeom>
          <a:noFill/>
          <a:ln w="19050">
            <a:solidFill>
              <a:schemeClr val="tx1"/>
            </a:solidFill>
          </a:ln>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Compiler</a:t>
            </a:r>
          </a:p>
        </p:txBody>
      </p:sp>
      <p:sp>
        <p:nvSpPr>
          <p:cNvPr id="26" name="TextBox 25"/>
          <p:cNvSpPr txBox="1"/>
          <p:nvPr/>
        </p:nvSpPr>
        <p:spPr>
          <a:xfrm>
            <a:off x="5954522" y="4238448"/>
            <a:ext cx="1580606" cy="1569660"/>
          </a:xfrm>
          <a:prstGeom prst="rect">
            <a:avLst/>
          </a:prstGeom>
          <a:noFill/>
          <a:ln w="19050">
            <a:solidFill>
              <a:schemeClr val="tx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10110100</a:t>
            </a:r>
          </a:p>
          <a:p>
            <a:r>
              <a:rPr lang="en-US" sz="2400" dirty="0">
                <a:latin typeface="Times New Roman" panose="02020603050405020304" pitchFamily="18" charset="0"/>
                <a:cs typeface="Times New Roman" panose="02020603050405020304" pitchFamily="18" charset="0"/>
              </a:rPr>
              <a:t>1000</a:t>
            </a:r>
          </a:p>
          <a:p>
            <a:r>
              <a:rPr lang="en-US" sz="2400" dirty="0">
                <a:latin typeface="Times New Roman" panose="02020603050405020304" pitchFamily="18" charset="0"/>
                <a:cs typeface="Times New Roman" panose="02020603050405020304" pitchFamily="18" charset="0"/>
              </a:rPr>
              <a:t>10011</a:t>
            </a:r>
          </a:p>
          <a:p>
            <a:r>
              <a:rPr lang="en-US" sz="2400" dirty="0">
                <a:latin typeface="Times New Roman" panose="02020603050405020304" pitchFamily="18" charset="0"/>
                <a:cs typeface="Times New Roman" panose="02020603050405020304" pitchFamily="18" charset="0"/>
              </a:rPr>
              <a:t>111101</a:t>
            </a:r>
          </a:p>
        </p:txBody>
      </p:sp>
      <p:cxnSp>
        <p:nvCxnSpPr>
          <p:cNvPr id="27" name="Straight Arrow Connector 26"/>
          <p:cNvCxnSpPr/>
          <p:nvPr/>
        </p:nvCxnSpPr>
        <p:spPr>
          <a:xfrm flipH="1">
            <a:off x="9901990" y="5010195"/>
            <a:ext cx="517362" cy="6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7514982" y="5010195"/>
            <a:ext cx="757470" cy="6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5060058" y="4953407"/>
            <a:ext cx="916539" cy="6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561858" y="3217632"/>
            <a:ext cx="247674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communication</a:t>
            </a:r>
          </a:p>
        </p:txBody>
      </p:sp>
      <p:cxnSp>
        <p:nvCxnSpPr>
          <p:cNvPr id="34" name="Curved Connector 33"/>
          <p:cNvCxnSpPr/>
          <p:nvPr/>
        </p:nvCxnSpPr>
        <p:spPr>
          <a:xfrm flipV="1">
            <a:off x="3611114" y="2151307"/>
            <a:ext cx="1141912" cy="735584"/>
          </a:xfrm>
          <a:prstGeom prst="curvedConnector3">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056488" y="2499573"/>
            <a:ext cx="872737" cy="461665"/>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using</a:t>
            </a:r>
          </a:p>
        </p:txBody>
      </p:sp>
      <p:sp>
        <p:nvSpPr>
          <p:cNvPr id="28" name="TextBox 27"/>
          <p:cNvSpPr txBox="1"/>
          <p:nvPr/>
        </p:nvSpPr>
        <p:spPr>
          <a:xfrm>
            <a:off x="3421703" y="2966111"/>
            <a:ext cx="378822" cy="584775"/>
          </a:xfrm>
          <a:prstGeom prst="rect">
            <a:avLst/>
          </a:prstGeom>
          <a:noFill/>
        </p:spPr>
        <p:txBody>
          <a:bodyPr wrap="square" rtlCol="0">
            <a:spAutoFit/>
          </a:bodyPr>
          <a:lstStyle/>
          <a:p>
            <a:r>
              <a:rPr lang="en-US" sz="3200" b="1" dirty="0">
                <a:solidFill>
                  <a:srgbClr val="FF0000"/>
                </a:solidFill>
              </a:rPr>
              <a:t>X</a:t>
            </a:r>
          </a:p>
        </p:txBody>
      </p:sp>
    </p:spTree>
    <p:extLst>
      <p:ext uri="{BB962C8B-B14F-4D97-AF65-F5344CB8AC3E}">
        <p14:creationId xmlns:p14="http://schemas.microsoft.com/office/powerpoint/2010/main" val="612723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5172</TotalTime>
  <Words>2591</Words>
  <Application>Microsoft Office PowerPoint</Application>
  <PresentationFormat>Widescreen</PresentationFormat>
  <Paragraphs>478</Paragraphs>
  <Slides>50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Times New Roman</vt:lpstr>
      <vt:lpstr>Office Theme</vt:lpstr>
      <vt:lpstr>Programming in C</vt:lpstr>
      <vt:lpstr>Topics for 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EXTC</dc:creator>
  <cp:lastModifiedBy>DELL</cp:lastModifiedBy>
  <cp:revision>87</cp:revision>
  <dcterms:created xsi:type="dcterms:W3CDTF">2020-09-07T06:43:20Z</dcterms:created>
  <dcterms:modified xsi:type="dcterms:W3CDTF">2024-01-11T16:47:00Z</dcterms:modified>
</cp:coreProperties>
</file>