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84" r:id="rId4"/>
    <p:sldId id="259" r:id="rId5"/>
    <p:sldId id="260" r:id="rId6"/>
    <p:sldId id="282" r:id="rId7"/>
    <p:sldId id="262" r:id="rId8"/>
    <p:sldId id="261" r:id="rId9"/>
    <p:sldId id="264" r:id="rId10"/>
    <p:sldId id="263" r:id="rId11"/>
    <p:sldId id="266" r:id="rId12"/>
    <p:sldId id="265" r:id="rId13"/>
    <p:sldId id="268" r:id="rId14"/>
    <p:sldId id="267" r:id="rId15"/>
    <p:sldId id="283" r:id="rId16"/>
    <p:sldId id="297" r:id="rId17"/>
    <p:sldId id="298" r:id="rId18"/>
    <p:sldId id="299" r:id="rId19"/>
    <p:sldId id="269" r:id="rId20"/>
    <p:sldId id="286" r:id="rId21"/>
    <p:sldId id="285" r:id="rId22"/>
    <p:sldId id="270" r:id="rId23"/>
    <p:sldId id="290" r:id="rId24"/>
    <p:sldId id="291" r:id="rId25"/>
    <p:sldId id="287" r:id="rId26"/>
    <p:sldId id="288" r:id="rId27"/>
    <p:sldId id="271" r:id="rId28"/>
    <p:sldId id="272" r:id="rId29"/>
    <p:sldId id="292" r:id="rId30"/>
    <p:sldId id="289" r:id="rId31"/>
    <p:sldId id="274" r:id="rId32"/>
    <p:sldId id="275" r:id="rId33"/>
    <p:sldId id="276" r:id="rId34"/>
    <p:sldId id="293" r:id="rId35"/>
    <p:sldId id="294" r:id="rId36"/>
    <p:sldId id="296" r:id="rId37"/>
    <p:sldId id="277" r:id="rId38"/>
    <p:sldId id="278" r:id="rId39"/>
    <p:sldId id="279" r:id="rId40"/>
    <p:sldId id="280" r:id="rId41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7967F-075F-4D8B-9B84-99FF9FAB300E}" v="1" dt="2023-12-02T05:39:04.6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Ambupe" userId="1d7db123077cf0b5" providerId="LiveId" clId="{B917967F-075F-4D8B-9B84-99FF9FAB300E}"/>
    <pc:docChg chg="modSld">
      <pc:chgData name="Kartik Ambupe" userId="1d7db123077cf0b5" providerId="LiveId" clId="{B917967F-075F-4D8B-9B84-99FF9FAB300E}" dt="2023-12-02T05:39:04.662" v="0" actId="1076"/>
      <pc:docMkLst>
        <pc:docMk/>
      </pc:docMkLst>
      <pc:sldChg chg="modSp">
        <pc:chgData name="Kartik Ambupe" userId="1d7db123077cf0b5" providerId="LiveId" clId="{B917967F-075F-4D8B-9B84-99FF9FAB300E}" dt="2023-12-02T05:39:04.662" v="0" actId="1076"/>
        <pc:sldMkLst>
          <pc:docMk/>
          <pc:sldMk cId="0" sldId="277"/>
        </pc:sldMkLst>
        <pc:picChg chg="mod">
          <ac:chgData name="Kartik Ambupe" userId="1d7db123077cf0b5" providerId="LiveId" clId="{B917967F-075F-4D8B-9B84-99FF9FAB300E}" dt="2023-12-02T05:39:04.662" v="0" actId="1076"/>
          <ac:picMkLst>
            <pc:docMk/>
            <pc:sldMk cId="0" sldId="277"/>
            <ac:picMk id="307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46045" y="1601799"/>
            <a:ext cx="4852670" cy="2464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35045" y="3797270"/>
            <a:ext cx="3075940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6809" y="2008353"/>
            <a:ext cx="4654318" cy="32694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815" y="126314"/>
            <a:ext cx="7878368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58162"/>
            <a:ext cx="8072119" cy="429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whatis/definition/pipelining#:~:text=With%20pipelining%2C%20the%20next%20instructions,for%20each%20instruction%20is%20performed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037" y="254000"/>
            <a:ext cx="8869680" cy="4910455"/>
            <a:chOff x="173037" y="254000"/>
            <a:chExt cx="8869680" cy="4910455"/>
          </a:xfrm>
        </p:grpSpPr>
        <p:sp>
          <p:nvSpPr>
            <p:cNvPr id="3" name="object 3"/>
            <p:cNvSpPr/>
            <p:nvPr/>
          </p:nvSpPr>
          <p:spPr>
            <a:xfrm>
              <a:off x="179387" y="260349"/>
              <a:ext cx="8856980" cy="4897755"/>
            </a:xfrm>
            <a:custGeom>
              <a:avLst/>
              <a:gdLst/>
              <a:ahLst/>
              <a:cxnLst/>
              <a:rect l="l" t="t" r="r" b="b"/>
              <a:pathLst>
                <a:path w="8856980" h="4897755">
                  <a:moveTo>
                    <a:pt x="8856599" y="0"/>
                  </a:moveTo>
                  <a:lnTo>
                    <a:pt x="0" y="0"/>
                  </a:lnTo>
                  <a:lnTo>
                    <a:pt x="0" y="703453"/>
                  </a:lnTo>
                  <a:lnTo>
                    <a:pt x="0" y="703580"/>
                  </a:lnTo>
                  <a:lnTo>
                    <a:pt x="0" y="4897374"/>
                  </a:lnTo>
                  <a:lnTo>
                    <a:pt x="8856599" y="4897374"/>
                  </a:lnTo>
                  <a:lnTo>
                    <a:pt x="8856599" y="703580"/>
                  </a:lnTo>
                  <a:lnTo>
                    <a:pt x="8856599" y="703453"/>
                  </a:lnTo>
                  <a:lnTo>
                    <a:pt x="88565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73037" y="944880"/>
              <a:ext cx="8869680" cy="38100"/>
            </a:xfrm>
            <a:custGeom>
              <a:avLst/>
              <a:gdLst/>
              <a:ahLst/>
              <a:cxnLst/>
              <a:rect l="l" t="t" r="r" b="b"/>
              <a:pathLst>
                <a:path w="8869680" h="38100">
                  <a:moveTo>
                    <a:pt x="0" y="38100"/>
                  </a:moveTo>
                  <a:lnTo>
                    <a:pt x="8869362" y="38100"/>
                  </a:lnTo>
                  <a:lnTo>
                    <a:pt x="8869362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73037" y="254000"/>
              <a:ext cx="8869680" cy="4910455"/>
            </a:xfrm>
            <a:custGeom>
              <a:avLst/>
              <a:gdLst/>
              <a:ahLst/>
              <a:cxnLst/>
              <a:rect l="l" t="t" r="r" b="b"/>
              <a:pathLst>
                <a:path w="8869680" h="4910455">
                  <a:moveTo>
                    <a:pt x="6350" y="0"/>
                  </a:moveTo>
                  <a:lnTo>
                    <a:pt x="6350" y="4910074"/>
                  </a:lnTo>
                </a:path>
                <a:path w="8869680" h="4910455">
                  <a:moveTo>
                    <a:pt x="8863012" y="0"/>
                  </a:moveTo>
                  <a:lnTo>
                    <a:pt x="8863012" y="4910074"/>
                  </a:lnTo>
                </a:path>
                <a:path w="8869680" h="4910455">
                  <a:moveTo>
                    <a:pt x="0" y="6350"/>
                  </a:moveTo>
                  <a:lnTo>
                    <a:pt x="8869362" y="6350"/>
                  </a:lnTo>
                </a:path>
                <a:path w="8869680" h="4910455">
                  <a:moveTo>
                    <a:pt x="0" y="4903724"/>
                  </a:moveTo>
                  <a:lnTo>
                    <a:pt x="8869362" y="490372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407" y="264363"/>
            <a:ext cx="5770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Multiprocessor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Configurations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407" y="862308"/>
            <a:ext cx="7473315" cy="386715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7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Flynn’s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classification,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Parallel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concepts,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>
              <a:lnSpc>
                <a:spcPct val="15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pipeline </a:t>
            </a:r>
            <a:r>
              <a:rPr sz="2800" b="1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hazards,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pipeline</a:t>
            </a:r>
            <a:r>
              <a:rPr sz="28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architecture,</a:t>
            </a:r>
            <a:endParaRPr sz="2800" dirty="0">
              <a:latin typeface="Calibri"/>
              <a:cs typeface="Calibri"/>
            </a:endParaRPr>
          </a:p>
          <a:p>
            <a:pPr marL="608330" indent="-59626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608330" algn="l"/>
                <a:tab pos="608965" algn="l"/>
              </a:tabLst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pipelining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431" y="752016"/>
            <a:ext cx="5764535" cy="57159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596" rIns="0" bIns="0" rtlCol="0">
            <a:spAutoFit/>
          </a:bodyPr>
          <a:lstStyle/>
          <a:p>
            <a:pPr marL="2453640" marR="5080" indent="-183070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Multiple</a:t>
            </a:r>
            <a:r>
              <a:rPr sz="4000" dirty="0"/>
              <a:t> </a:t>
            </a:r>
            <a:r>
              <a:rPr sz="4000" spc="-10" dirty="0"/>
              <a:t>Instruction,</a:t>
            </a:r>
            <a:r>
              <a:rPr sz="4000" spc="-5" dirty="0"/>
              <a:t> </a:t>
            </a:r>
            <a:r>
              <a:rPr sz="4000" spc="-10" dirty="0"/>
              <a:t>Single</a:t>
            </a:r>
            <a:r>
              <a:rPr sz="4000" dirty="0"/>
              <a:t> </a:t>
            </a:r>
            <a:r>
              <a:rPr sz="4000" spc="-25" dirty="0"/>
              <a:t>Data </a:t>
            </a:r>
            <a:r>
              <a:rPr sz="4000" spc="-890" dirty="0"/>
              <a:t> </a:t>
            </a:r>
            <a:r>
              <a:rPr sz="4000" spc="-15" dirty="0"/>
              <a:t>Stream</a:t>
            </a:r>
            <a:r>
              <a:rPr sz="4000" dirty="0"/>
              <a:t> </a:t>
            </a:r>
            <a:r>
              <a:rPr sz="4000" spc="-5" dirty="0"/>
              <a:t>-</a:t>
            </a:r>
            <a:r>
              <a:rPr sz="4000" spc="-10" dirty="0"/>
              <a:t> </a:t>
            </a:r>
            <a:r>
              <a:rPr sz="4000" spc="-5" dirty="0"/>
              <a:t>MISD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8379460" cy="218906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data is transmitted to a set of processors, each of which executes a different instruction sequence.</a:t>
            </a:r>
          </a:p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Each processing unit operates on the data independently via separate instruction stream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structure is not commercially implemented.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545" y="490280"/>
            <a:ext cx="6334277" cy="63123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34" y="191846"/>
            <a:ext cx="716978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8035" marR="5080" indent="-204597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Multiple </a:t>
            </a:r>
            <a:r>
              <a:rPr sz="4000" spc="-10" dirty="0"/>
              <a:t>Instruction,</a:t>
            </a:r>
            <a:r>
              <a:rPr sz="4000" spc="-5" dirty="0"/>
              <a:t> Multiple</a:t>
            </a:r>
            <a:r>
              <a:rPr sz="4000" dirty="0"/>
              <a:t> </a:t>
            </a:r>
            <a:r>
              <a:rPr sz="4000" spc="-25" dirty="0"/>
              <a:t>Data </a:t>
            </a:r>
            <a:r>
              <a:rPr sz="4000" spc="-890" dirty="0"/>
              <a:t> </a:t>
            </a:r>
            <a:r>
              <a:rPr sz="4000" spc="-10" dirty="0"/>
              <a:t>Stream- </a:t>
            </a:r>
            <a:r>
              <a:rPr sz="4000" spc="-5" dirty="0"/>
              <a:t>MIMD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658100" cy="4215257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ifferent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SMPs,</a:t>
            </a:r>
            <a:r>
              <a:rPr sz="2400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NUMA</a:t>
            </a:r>
            <a:r>
              <a:rPr sz="2400" spc="-3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2400" spc="-25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SMP-</a:t>
            </a: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multiprocessing-</a:t>
            </a:r>
            <a:r>
              <a:rPr lang="en-US"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identical processors are interconnected to a single shared main memory, </a:t>
            </a: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Non-Uniform Memory Access-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configuring a cluster of microprocessors in a multiprocessing system so they can share memory locally.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685" y="746010"/>
            <a:ext cx="5234647" cy="55914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254125"/>
            <a:ext cx="711200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42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" y="381000"/>
            <a:ext cx="9119991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38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630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" y="609600"/>
            <a:ext cx="9125211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070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15" y="126314"/>
            <a:ext cx="7878368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7505" marR="5080" indent="-1605280" algn="ctr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sz="3200" spc="-9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8456295" cy="53790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2800" spc="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sz="2800" spc="3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985" indent="-343535" algn="just">
              <a:lnSpc>
                <a:spcPct val="150100"/>
              </a:lnSpc>
              <a:spcBef>
                <a:spcPts val="765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Subdivide </a:t>
            </a:r>
            <a:r>
              <a:rPr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8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task(process) </a:t>
            </a:r>
            <a:r>
              <a:rPr sz="28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8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subtasks</a:t>
            </a:r>
            <a:endParaRPr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of system throughput</a:t>
            </a:r>
          </a:p>
          <a:p>
            <a:pPr marL="355600" marR="5080" indent="-343535" algn="just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Pipelining,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specialized hardware stages are also known as </a:t>
            </a: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hardware segments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,. </a:t>
            </a:r>
            <a:endParaRPr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072" y="461594"/>
            <a:ext cx="6454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Parallel</a:t>
            </a:r>
            <a:r>
              <a:rPr spc="-10" dirty="0"/>
              <a:t> Processing</a:t>
            </a:r>
            <a:r>
              <a:rPr spc="-5" dirty="0"/>
              <a:t> 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826375" cy="41940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58875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</a:t>
            </a:r>
            <a:r>
              <a:rPr lang="en-IN" sz="2400" spc="-14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tasks concurrently </a:t>
            </a:r>
            <a:r>
              <a:rPr lang="en-IN"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demands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sz="2400" spc="-7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400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sz="2400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sz="2400" spc="-70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24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endParaRPr lang="en-US" sz="2400" spc="-1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concurrent data processing to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achieve faster execution times.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400" spc="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units-</a:t>
            </a:r>
            <a:r>
              <a:rPr sz="2400" spc="-1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400" spc="3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ALU’s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5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sz="2400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-several</a:t>
            </a:r>
            <a:r>
              <a:rPr sz="2400" spc="7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sz="2400" spc="6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2400" spc="-6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78368" cy="5035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072119" cy="175432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linearly connected to perform a fixed function over a stream of data flowing from one end to the other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processor supporting such a hardware architecture computation is known as 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pipeline processor.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68643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486400"/>
            <a:ext cx="770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processors are constructed with k processing stages. Data inputs such as operands are fed into the pipeline at the first stage S1. The processed results are passed from stage Si to stage Si+1, for all i = 1, 2, 3… k-1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0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878368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990601"/>
            <a:ext cx="5638800" cy="3048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51244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19" y="4191000"/>
            <a:ext cx="503555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1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57886"/>
            <a:ext cx="8651240" cy="63946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sz="24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88620" indent="-342900" algn="just">
              <a:lnSpc>
                <a:spcPct val="15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in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400" b="1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4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continuous.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task is subdivided into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successive subtasks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pipeline phase is defined for each subtask to execute its operations.</a:t>
            </a: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continues until the processor has executed all the instructions and all subtasks are completed.</a:t>
            </a: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https://www.techtarget.com/whatis/definition/pipelining#:~:text=With%20pipelining%2C%20the%20next%20instructions,for%20each%20instruction%20is%20performed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 &amp; demerits</a:t>
            </a: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878368" cy="63568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066800"/>
            <a:ext cx="8072119" cy="553997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pipelining: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pipelining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pipelining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pipelining-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integer arithmetic and floating point arithmetic) are performed by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separate units to introduce parallelism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These units perform scalar operations involving one pair of operands at a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pipelining-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 cycles of instruction are performed simultaneously to reduce overall processing time-instruction pipelining.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9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15" y="126314"/>
            <a:ext cx="7878368" cy="55948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072119" cy="4801314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instruction process is divided into four stages so it is also known as Four Stage Instruction Pipeline.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Fetch: read the instruction from the memory.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Decode: decode the opcode and fetch source operand if necessary.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Execute: Perform the operation specified by the instruction.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Store: store the result in the destination.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four distinct hardware units are needed- capable of performing their tasks simultaneously and without interfering with one another.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from one stage is passed to the next stage with the help of the buffers.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3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878368" cy="677108"/>
          </a:xfrm>
        </p:spPr>
        <p:txBody>
          <a:bodyPr/>
          <a:lstStyle/>
          <a:p>
            <a:r>
              <a:rPr lang="en-IN" dirty="0"/>
              <a:t>INSTRUCTION PIPELINING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072119" cy="400109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inputs are accepted at one end before previously accepted inputs appear as outputs at the other 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stage fetches an instruction and buffers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second stage is free, the first stage passes it the buffered instruction.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second stage is executing the instruction, the first stage takes advantage of any unused memory cycles to fetch and buffer the next instruction-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prefetch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overlap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568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02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878368" cy="5797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305800" cy="62786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requires more registers to store data between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fetch and execute stages were of equal duration, the instruction cycle time would be halved.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Doubling of execution rate is due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will involve reading and storing operands and the performance of some operation (waiting for fetch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stage-more time for execution)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 branch instruction makes the address of the next instruction to be fetched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gain further speedup, the pipeline must have more stages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61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8077199" cy="562723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878" y="37913"/>
            <a:ext cx="8435559" cy="67486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78368" cy="430887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diagram for 6 stage  instruction pipeline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162800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64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8987"/>
            <a:ext cx="7315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410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these units will work concurrently and produce the required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860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78368" cy="6559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8072119" cy="443198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six-stage pipeline can reduce the execution time for 9 instructions from 54 time units to 14 time units.</a:t>
            </a:r>
          </a:p>
          <a:p>
            <a:pPr algn="just"/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timing is set up assuming that each instruction requires all six stages (a load instruction does not need the WO stage)</a:t>
            </a:r>
          </a:p>
          <a:p>
            <a:pPr algn="just"/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Also, the diagram assumes that all of the stages can be performed in parallel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Assumes no memory conflicts-memory access can occur simultaneously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12.11-Conditional branch in Instruction pipelining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89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005" y="461594"/>
            <a:ext cx="3714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Pipeline</a:t>
            </a:r>
            <a:r>
              <a:rPr spc="-85" dirty="0"/>
              <a:t> </a:t>
            </a:r>
            <a:r>
              <a:rPr spc="-20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776209" cy="482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reason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hazard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conflict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pipeline hazard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pipeline, or some portion of the pipeline, must stall because conditions do not permit continued execution-</a:t>
            </a:r>
            <a:r>
              <a:rPr lang="en-US" sz="24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pipeline bubble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ctr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ctr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27685" algn="ctr">
              <a:lnSpc>
                <a:spcPct val="100000"/>
              </a:lnSpc>
              <a:buFont typeface="Arial MT"/>
              <a:buChar char="•"/>
              <a:tabLst>
                <a:tab pos="539750" algn="l"/>
                <a:tab pos="54038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(where different tasks get executed at pre-determined time or when the right event happens.)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0310" y="461594"/>
            <a:ext cx="4185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  <a:r>
              <a:rPr spc="-25" dirty="0"/>
              <a:t> </a:t>
            </a:r>
            <a:r>
              <a:rPr dirty="0"/>
              <a:t>types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0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443608"/>
            <a:ext cx="8147684" cy="522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RESOURCE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CONFLICTS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insufficient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85"/>
              </a:spcBef>
              <a:buFont typeface="Arial MT"/>
              <a:buChar char="•"/>
              <a:tabLst>
                <a:tab pos="354965" algn="l"/>
                <a:tab pos="355600" algn="l"/>
                <a:tab pos="5115560" algn="l"/>
              </a:tabLst>
            </a:pPr>
            <a:r>
              <a:rPr sz="3200" spc="-145" dirty="0">
                <a:latin typeface="Calibri"/>
                <a:cs typeface="Calibri"/>
              </a:rPr>
              <a:t>DATA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45" dirty="0">
                <a:latin typeface="Calibri"/>
                <a:cs typeface="Calibri"/>
              </a:rPr>
              <a:t>DATA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DEPENDENCY	</a:t>
            </a:r>
            <a:r>
              <a:rPr sz="3200" spc="-10" dirty="0">
                <a:latin typeface="Calibri"/>
                <a:cs typeface="Calibri"/>
              </a:rPr>
              <a:t>CONFLICTS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50000"/>
              </a:lnSpc>
              <a:spcBef>
                <a:spcPts val="7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pipeline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depend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still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pipeline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completed</a:t>
            </a:r>
            <a:endParaRPr sz="2800" dirty="0">
              <a:latin typeface="Calibri"/>
              <a:cs typeface="Calibri"/>
            </a:endParaRPr>
          </a:p>
          <a:p>
            <a:pPr marL="355600" marR="972819" indent="-342900">
              <a:lnSpc>
                <a:spcPct val="100000"/>
              </a:lnSpc>
              <a:spcBef>
                <a:spcPts val="12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BRANCH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DIFFICULTIES-Contents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get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changed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957" y="461594"/>
            <a:ext cx="4482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RESOURCE</a:t>
            </a:r>
            <a:r>
              <a:rPr spc="-55" dirty="0"/>
              <a:t> </a:t>
            </a:r>
            <a:r>
              <a:rPr spc="-5" dirty="0"/>
              <a:t>HAZARD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19200"/>
            <a:ext cx="7131050" cy="336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two (or more) instructions that are already in the pipeline need the same resource.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executed in serial rather than parallel</a:t>
            </a:r>
          </a:p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US" sz="2400" spc="-5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Stalling</a:t>
            </a:r>
            <a:r>
              <a:rPr sz="2400" spc="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pipeline causes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sz="24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Commonly need</a:t>
            </a:r>
            <a:r>
              <a:rPr sz="24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algn="just">
              <a:lnSpc>
                <a:spcPct val="100000"/>
              </a:lnSpc>
            </a:pP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spc="-8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6F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400" b="1" spc="15" dirty="0">
                <a:solidFill>
                  <a:srgbClr val="006F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solidFill>
                  <a:srgbClr val="375F9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78368" cy="677108"/>
          </a:xfrm>
        </p:spPr>
        <p:txBody>
          <a:bodyPr/>
          <a:lstStyle/>
          <a:p>
            <a:r>
              <a:rPr lang="en-US" dirty="0"/>
              <a:t>Resource conflict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1" y="1143000"/>
            <a:ext cx="4645660" cy="510585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19200"/>
            <a:ext cx="42164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1371600"/>
            <a:ext cx="289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a-each stage takes one clock cycle.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b- main memory has a single port and that all instruction fetches and data reads and writes must be performed one at a 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fetch instruction stage of the pipeline must idle for one cycle before beginning the instruction fetch for instruction I3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9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78368" cy="677108"/>
          </a:xfrm>
        </p:spPr>
        <p:txBody>
          <a:bodyPr/>
          <a:lstStyle/>
          <a:p>
            <a:r>
              <a:rPr lang="en-US" dirty="0"/>
              <a:t>Resource conflict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49" y="1505746"/>
            <a:ext cx="8072119" cy="147732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instructions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 ready to enter the execute instruction phase and there is a single ALU.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Solution- increase available resources, such as having multiple ports into main memory and multiple ALU units.</a:t>
            </a:r>
            <a:endParaRPr lang="en-I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799" y="3125912"/>
            <a:ext cx="7878368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IN" kern="0" spc="-60" dirty="0"/>
              <a:t>D</a:t>
            </a:r>
            <a:r>
              <a:rPr lang="en-IN" kern="0" spc="-360" dirty="0"/>
              <a:t>A</a:t>
            </a:r>
            <a:r>
              <a:rPr lang="en-IN" kern="0" spc="-350" dirty="0"/>
              <a:t>T</a:t>
            </a:r>
            <a:r>
              <a:rPr lang="en-IN" kern="0" dirty="0"/>
              <a:t>A</a:t>
            </a:r>
            <a:r>
              <a:rPr lang="en-IN" kern="0" spc="15" dirty="0"/>
              <a:t> </a:t>
            </a:r>
            <a:r>
              <a:rPr lang="en-IN" kern="0" spc="-5" dirty="0"/>
              <a:t>HA</a:t>
            </a:r>
            <a:r>
              <a:rPr lang="en-IN" kern="0" spc="-30" dirty="0"/>
              <a:t>Z</a:t>
            </a:r>
            <a:r>
              <a:rPr lang="en-IN" kern="0" dirty="0"/>
              <a:t>ARD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92048" y="3875644"/>
            <a:ext cx="8072119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a conflict in the access of an </a:t>
            </a:r>
            <a:r>
              <a:rPr lang="en-IN" sz="2400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operand 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program produces an incorrect result because of the use of pipelining-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71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072119" cy="5170646"/>
          </a:xfrm>
        </p:spPr>
        <p:txBody>
          <a:bodyPr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EAX, EBX /* EAX = EAX + EBX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ECX, EAX /* ECX = ECX - EAX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ADD instruction does not update register EAX until the end of stage 5, which occurs at clock cycle 5.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But the SUB instruction needs that value at the beginning of its stage 2, which occurs at clock cycle 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maintain correct operation, the pipeline must stall for two clocks cycles.</a:t>
            </a:r>
            <a:endParaRPr lang="en-I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09" y="1981200"/>
            <a:ext cx="42735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921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370" y="461594"/>
            <a:ext cx="3225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D</a:t>
            </a:r>
            <a:r>
              <a:rPr spc="-360" dirty="0"/>
              <a:t>A</a:t>
            </a:r>
            <a:r>
              <a:rPr spc="-350" dirty="0"/>
              <a:t>T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HA</a:t>
            </a:r>
            <a:r>
              <a:rPr spc="-30" dirty="0"/>
              <a:t>Z</a:t>
            </a:r>
            <a:r>
              <a:rPr dirty="0"/>
              <a:t>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819" y="4876800"/>
            <a:ext cx="7516495" cy="112530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RAR?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Rearrange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pipeline-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pipeline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scheduling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6" y="1143000"/>
            <a:ext cx="8153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8305" y="461594"/>
            <a:ext cx="4250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BRANCH</a:t>
            </a:r>
            <a:r>
              <a:rPr spc="-85" dirty="0"/>
              <a:t> </a:t>
            </a:r>
            <a:r>
              <a:rPr spc="-5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74660" cy="4523033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Flush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Pipeline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Delayed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branching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branching</a:t>
            </a:r>
            <a:endParaRPr lang="en-US" sz="2000" spc="-10" dirty="0">
              <a:latin typeface="Times New Roman" pitchFamily="18" charset="0"/>
              <a:cs typeface="Times New Roman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US" sz="2000" spc="-10" dirty="0">
              <a:latin typeface="Times New Roman" pitchFamily="18" charset="0"/>
              <a:cs typeface="Times New Roman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Branch hazards are caused by branch instructions and are known as control hazards in computer architecture. The flow of program/instruction execution is controlled by branch instructions. Remember that conditional statements are used in higher-level languages for iterative loops and condition testing (correlate with while, for, and if case statements). These are converted into one of the BRANCH instruction variations. As a result, when the decision to execute one instruction is reliant on the result of another instruction, such as a conditional branch, which examines the condition’s consequent value, a conditional hazard develops.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37" y="366725"/>
            <a:ext cx="8365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FF0000"/>
                </a:solidFill>
              </a:rPr>
              <a:t>Design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issues </a:t>
            </a:r>
            <a:r>
              <a:rPr spc="-15" dirty="0">
                <a:solidFill>
                  <a:srgbClr val="FF0000"/>
                </a:solidFill>
              </a:rPr>
              <a:t>of</a:t>
            </a:r>
            <a:r>
              <a:rPr spc="-25" dirty="0">
                <a:solidFill>
                  <a:srgbClr val="FF0000"/>
                </a:solidFill>
              </a:rPr>
              <a:t> pipeline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40" dirty="0">
                <a:solidFill>
                  <a:srgbClr val="FF0000"/>
                </a:solidFill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8162"/>
            <a:ext cx="7929880" cy="4290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highlight>
                  <a:srgbClr val="FFFF00"/>
                </a:highlight>
                <a:latin typeface="Calibri"/>
                <a:cs typeface="Calibri"/>
              </a:rPr>
              <a:t>Instruction</a:t>
            </a:r>
            <a:r>
              <a:rPr sz="3200" b="1" spc="-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200" b="1" spc="-5" dirty="0">
                <a:highlight>
                  <a:srgbClr val="FFFF00"/>
                </a:highlight>
                <a:latin typeface="Calibri"/>
                <a:cs typeface="Calibri"/>
              </a:rPr>
              <a:t>Pipeline</a:t>
            </a:r>
            <a:r>
              <a:rPr sz="3200" b="1" spc="-4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200" b="1" dirty="0">
                <a:highlight>
                  <a:srgbClr val="FFFF00"/>
                </a:highlight>
                <a:latin typeface="Calibri"/>
                <a:cs typeface="Calibri"/>
              </a:rPr>
              <a:t>design</a:t>
            </a:r>
            <a:endParaRPr sz="3200"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4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Instruction</a:t>
            </a:r>
            <a:r>
              <a:rPr sz="2800" spc="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Issuing</a:t>
            </a:r>
            <a:endParaRPr sz="2800" dirty="0">
              <a:highlight>
                <a:srgbClr val="FFFF00"/>
              </a:highlight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295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In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order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issuing,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out of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order</a:t>
            </a:r>
            <a:r>
              <a:rPr sz="2400" spc="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issuing</a:t>
            </a:r>
            <a:r>
              <a:rPr sz="2400" spc="-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or </a:t>
            </a:r>
            <a:r>
              <a:rPr sz="2400" spc="-20" dirty="0">
                <a:highlight>
                  <a:srgbClr val="FFFF00"/>
                </a:highlight>
                <a:latin typeface="Calibri"/>
                <a:cs typeface="Calibri"/>
              </a:rPr>
              <a:t>re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order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issuing</a:t>
            </a:r>
            <a:endParaRPr sz="2400" dirty="0">
              <a:highlight>
                <a:srgbClr val="FFFF00"/>
              </a:highlight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5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highlight>
                  <a:srgbClr val="FFFF00"/>
                </a:highlight>
                <a:latin typeface="Calibri"/>
                <a:cs typeface="Calibri"/>
              </a:rPr>
              <a:t>Arithmetic</a:t>
            </a:r>
            <a:r>
              <a:rPr sz="3200" b="1" spc="-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200" b="1" spc="-5" dirty="0">
                <a:highlight>
                  <a:srgbClr val="FFFF00"/>
                </a:highlight>
                <a:latin typeface="Calibri"/>
                <a:cs typeface="Calibri"/>
              </a:rPr>
              <a:t>Pipeline</a:t>
            </a:r>
            <a:r>
              <a:rPr sz="3200" b="1" spc="-3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200" b="1" dirty="0">
                <a:highlight>
                  <a:srgbClr val="FFFF00"/>
                </a:highlight>
                <a:latin typeface="Calibri"/>
                <a:cs typeface="Calibri"/>
              </a:rPr>
              <a:t>design</a:t>
            </a:r>
            <a:endParaRPr sz="3200"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4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highlight>
                  <a:srgbClr val="FFFF00"/>
                </a:highlight>
                <a:latin typeface="Calibri"/>
                <a:cs typeface="Calibri"/>
              </a:rPr>
              <a:t>Fixed</a:t>
            </a:r>
            <a:r>
              <a:rPr sz="2800" spc="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point</a:t>
            </a:r>
            <a:r>
              <a:rPr sz="2800" spc="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,</a:t>
            </a:r>
            <a:r>
              <a:rPr sz="28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floating</a:t>
            </a:r>
            <a:r>
              <a:rPr sz="28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point</a:t>
            </a:r>
            <a:r>
              <a:rPr sz="2800" spc="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,</a:t>
            </a:r>
            <a:r>
              <a:rPr sz="2800" spc="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integer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 arithmetic</a:t>
            </a:r>
            <a:endParaRPr sz="280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61594"/>
            <a:ext cx="74676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Flynn’s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-Types of Parallel Processor Systems</a:t>
            </a:r>
            <a:endParaRPr sz="3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846060" cy="36899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28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sz="28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endParaRPr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242185" lvl="1">
              <a:lnSpc>
                <a:spcPts val="4029"/>
              </a:lnSpc>
              <a:spcBef>
                <a:spcPts val="25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</a:t>
            </a:r>
            <a:r>
              <a:rPr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  <a:r>
              <a:rPr sz="2800" spc="-6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800" spc="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7310">
              <a:lnSpc>
                <a:spcPts val="4029"/>
              </a:lnSpc>
              <a:spcBef>
                <a:spcPts val="5"/>
              </a:spcBef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sz="2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-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7310">
              <a:lnSpc>
                <a:spcPts val="4029"/>
              </a:lnSpc>
              <a:spcBef>
                <a:spcPts val="5"/>
              </a:spcBef>
            </a:pPr>
            <a:r>
              <a:rPr sz="2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flowing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92" y="221945"/>
            <a:ext cx="8966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</a:rPr>
              <a:t>Principles</a:t>
            </a:r>
            <a:r>
              <a:rPr sz="4000" spc="5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of</a:t>
            </a:r>
            <a:r>
              <a:rPr sz="4000" spc="5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designing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pipelined</a:t>
            </a:r>
            <a:r>
              <a:rPr sz="4000" spc="-20" dirty="0">
                <a:solidFill>
                  <a:srgbClr val="FF0000"/>
                </a:solidFill>
              </a:rPr>
              <a:t> processors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20192" y="1143000"/>
            <a:ext cx="8685530" cy="5149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73735" indent="-343535" algn="just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2400" b="1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b="1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  <a:r>
              <a:rPr lang="en-US" sz="2400" b="1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(Preloading data into a reserved area of memory)</a:t>
            </a:r>
            <a:r>
              <a:rPr sz="2400" b="1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7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smooth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400" spc="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400" spc="4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dependence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sz="2400" b="1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  <a:r>
              <a:rPr sz="2400" b="1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resolved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Collisions</a:t>
            </a:r>
            <a:r>
              <a:rPr sz="2400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sz="2400" spc="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  <a:r>
              <a:rPr sz="2400" spc="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  <a:spcBef>
                <a:spcPts val="1925"/>
              </a:spcBef>
            </a:pP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26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Reconfiguration</a:t>
            </a:r>
            <a:r>
              <a:rPr sz="2400" b="1" spc="-4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400" spc="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400" spc="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66116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FLYNN’s</a:t>
            </a:r>
            <a:r>
              <a:rPr sz="4000" spc="15" dirty="0"/>
              <a:t> </a:t>
            </a:r>
            <a:r>
              <a:rPr sz="4000" spc="-30" dirty="0"/>
              <a:t>CLASSIFICATION</a:t>
            </a:r>
            <a:endParaRPr sz="4000" dirty="0"/>
          </a:p>
          <a:p>
            <a:pPr algn="ctr">
              <a:lnSpc>
                <a:spcPct val="100000"/>
              </a:lnSpc>
            </a:pPr>
            <a:r>
              <a:rPr sz="4000" spc="-5" dirty="0"/>
              <a:t>Multiple</a:t>
            </a:r>
            <a:r>
              <a:rPr sz="4000" spc="-20" dirty="0"/>
              <a:t> </a:t>
            </a:r>
            <a:r>
              <a:rPr sz="4000" spc="-15" dirty="0"/>
              <a:t>Processor </a:t>
            </a:r>
            <a:r>
              <a:rPr sz="4000" spc="-25" dirty="0"/>
              <a:t>Organization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981200"/>
            <a:ext cx="8035290" cy="263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stream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 multiple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instruction,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stream-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9" y="731942"/>
            <a:ext cx="8889551" cy="536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26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601" y="191846"/>
            <a:ext cx="8001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7745" marR="5080" indent="-3535679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Single</a:t>
            </a:r>
            <a:r>
              <a:rPr sz="4000" spc="-20" dirty="0"/>
              <a:t> </a:t>
            </a:r>
            <a:r>
              <a:rPr sz="4000" spc="-5" dirty="0"/>
              <a:t>Instruction,</a:t>
            </a:r>
            <a:r>
              <a:rPr sz="4000" spc="-15" dirty="0"/>
              <a:t> </a:t>
            </a:r>
            <a:r>
              <a:rPr sz="4000" dirty="0"/>
              <a:t>Single</a:t>
            </a:r>
            <a:r>
              <a:rPr sz="4000" spc="-15" dirty="0"/>
              <a:t> </a:t>
            </a:r>
            <a:r>
              <a:rPr sz="4000" spc="-20" dirty="0"/>
              <a:t>Data</a:t>
            </a:r>
            <a:r>
              <a:rPr sz="4000" spc="-35" dirty="0"/>
              <a:t> </a:t>
            </a:r>
            <a:r>
              <a:rPr sz="4000" spc="-10" dirty="0"/>
              <a:t>Stream</a:t>
            </a:r>
            <a:r>
              <a:rPr sz="4000" spc="-70" dirty="0"/>
              <a:t> </a:t>
            </a:r>
            <a:r>
              <a:rPr sz="4000" spc="-5" dirty="0"/>
              <a:t>- </a:t>
            </a:r>
            <a:r>
              <a:rPr sz="4000" spc="-890" dirty="0"/>
              <a:t> </a:t>
            </a:r>
            <a:r>
              <a:rPr sz="4000" spc="-5" dirty="0"/>
              <a:t>SISD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8150860" cy="337400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single processor executes a single instruction stream to operate on data stored in a single memory</a:t>
            </a: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Uni-processor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"PU" (processing unit) does not necessarily correspond to a processor, just some functional unit that can perform processing.</a:t>
            </a: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PU's are indicated as such to show relationship between instructions, data, and the processing of the data.</a:t>
            </a:r>
            <a:endParaRPr sz="2400" i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856" y="580858"/>
            <a:ext cx="6238512" cy="62497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596" rIns="0" bIns="0" rtlCol="0">
            <a:spAutoFit/>
          </a:bodyPr>
          <a:lstStyle/>
          <a:p>
            <a:pPr marL="2453640" marR="5080" indent="-183070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Single</a:t>
            </a:r>
            <a:r>
              <a:rPr sz="4000" spc="5" dirty="0"/>
              <a:t> </a:t>
            </a:r>
            <a:r>
              <a:rPr sz="4000" spc="-10" dirty="0"/>
              <a:t>Instruction,</a:t>
            </a:r>
            <a:r>
              <a:rPr sz="4000" spc="-5" dirty="0"/>
              <a:t> Multiple</a:t>
            </a:r>
            <a:r>
              <a:rPr sz="4000" spc="-10" dirty="0"/>
              <a:t> </a:t>
            </a:r>
            <a:r>
              <a:rPr sz="4000" spc="-25" dirty="0"/>
              <a:t>Data </a:t>
            </a:r>
            <a:r>
              <a:rPr sz="4000" spc="-885" dirty="0"/>
              <a:t> </a:t>
            </a:r>
            <a:r>
              <a:rPr sz="4000" spc="-15" dirty="0"/>
              <a:t>Stream</a:t>
            </a:r>
            <a:r>
              <a:rPr sz="4000" dirty="0"/>
              <a:t> </a:t>
            </a:r>
            <a:r>
              <a:rPr sz="4000" spc="-5" dirty="0"/>
              <a:t>-</a:t>
            </a:r>
            <a:r>
              <a:rPr sz="4000" spc="-10" dirty="0"/>
              <a:t> SIMD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757159" cy="2558393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machine instruction controls the </a:t>
            </a:r>
            <a:r>
              <a:rPr lang="en-US"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execution of a number of processing elements </a:t>
            </a:r>
          </a:p>
          <a:p>
            <a:pPr marL="355600" indent="-34353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Each processing element has an associated data memory, so that each instruction is executed on a different set of data by the different processors.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5600" indent="-34353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and array processors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Words>1589</Words>
  <Application>Microsoft Office PowerPoint</Application>
  <PresentationFormat>On-screen Show (4:3)</PresentationFormat>
  <Paragraphs>181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MT</vt:lpstr>
      <vt:lpstr>Calibri</vt:lpstr>
      <vt:lpstr>Times New Roman</vt:lpstr>
      <vt:lpstr>Office Theme</vt:lpstr>
      <vt:lpstr>Multiprocessor Configurations</vt:lpstr>
      <vt:lpstr>Parallel Processing Concepts</vt:lpstr>
      <vt:lpstr>PowerPoint Presentation</vt:lpstr>
      <vt:lpstr>Flynn’s Classification-Types of Parallel Processor Systems</vt:lpstr>
      <vt:lpstr>FLYNN’s CLASSIFICATION Multiple Processor Organization</vt:lpstr>
      <vt:lpstr>PowerPoint Presentation</vt:lpstr>
      <vt:lpstr>Single Instruction, Single Data Stream -  SISD</vt:lpstr>
      <vt:lpstr>PowerPoint Presentation</vt:lpstr>
      <vt:lpstr>Single Instruction, Multiple Data  Stream - SIMD</vt:lpstr>
      <vt:lpstr>PowerPoint Presentation</vt:lpstr>
      <vt:lpstr>Multiple Instruction, Single Data  Stream - MISD</vt:lpstr>
      <vt:lpstr>PowerPoint Presentation</vt:lpstr>
      <vt:lpstr>Multiple Instruction, Multiple Data  Stream- MIMD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pipeline processing  and pipeline hazards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PIPELINING</vt:lpstr>
      <vt:lpstr>PowerPoint Presentation</vt:lpstr>
      <vt:lpstr>PowerPoint Presentation</vt:lpstr>
      <vt:lpstr>PowerPoint Presentation</vt:lpstr>
      <vt:lpstr>Timing diagram for 6 stage  instruction pipeline</vt:lpstr>
      <vt:lpstr>PowerPoint Presentation</vt:lpstr>
      <vt:lpstr>Pipeline hazards</vt:lpstr>
      <vt:lpstr>3 types of Hazards</vt:lpstr>
      <vt:lpstr>RESOURCE HAZARD</vt:lpstr>
      <vt:lpstr>Resource conflict</vt:lpstr>
      <vt:lpstr>Resource conflict</vt:lpstr>
      <vt:lpstr>PowerPoint Presentation</vt:lpstr>
      <vt:lpstr>DATA HAZARD</vt:lpstr>
      <vt:lpstr>BRANCH HAZARDS</vt:lpstr>
      <vt:lpstr>Design issues of pipeline architecture</vt:lpstr>
      <vt:lpstr>Principles of designing pipelined processors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Parallel Processing</dc:title>
  <dc:creator>Adrian J Pullin</dc:creator>
  <cp:lastModifiedBy>Om Thanage</cp:lastModifiedBy>
  <cp:revision>45</cp:revision>
  <cp:lastPrinted>2024-11-24T07:05:07Z</cp:lastPrinted>
  <dcterms:created xsi:type="dcterms:W3CDTF">2023-10-10T11:27:19Z</dcterms:created>
  <dcterms:modified xsi:type="dcterms:W3CDTF">2024-11-24T12:30:34Z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2023-10-10T00:00:00Z</vt:filetime>
  </property>
</Properties>
</file>