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6567" y="34290"/>
            <a:ext cx="8204200" cy="7660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698" y="1210437"/>
            <a:ext cx="9512935" cy="280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874" y="631316"/>
            <a:ext cx="1003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Computer</a:t>
            </a:r>
            <a:r>
              <a:rPr sz="4400" spc="95" dirty="0"/>
              <a:t> </a:t>
            </a:r>
            <a:r>
              <a:rPr sz="4400" dirty="0"/>
              <a:t>Organization</a:t>
            </a:r>
            <a:r>
              <a:rPr sz="4400" spc="100" dirty="0"/>
              <a:t> </a:t>
            </a:r>
            <a:r>
              <a:rPr sz="4400" dirty="0"/>
              <a:t>and</a:t>
            </a:r>
            <a:r>
              <a:rPr sz="4400" spc="95" dirty="0"/>
              <a:t> </a:t>
            </a:r>
            <a:r>
              <a:rPr sz="4400" spc="-10" dirty="0"/>
              <a:t>Architecture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605" y="0"/>
            <a:ext cx="777240" cy="6858000"/>
            <a:chOff x="605" y="0"/>
            <a:chExt cx="77724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5" y="2158"/>
              <a:ext cx="566953" cy="68558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62" y="0"/>
              <a:ext cx="209677" cy="544068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5258" y="5830823"/>
            <a:ext cx="868679" cy="6474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479" y="5828982"/>
            <a:ext cx="2593330" cy="663892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5248593" y="2280288"/>
            <a:ext cx="1694814" cy="229742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>
            <a:defPPr>
              <a:defRPr kern="0"/>
            </a:defPPr>
          </a:lstStyle>
          <a:p>
            <a:pPr marL="273685" marR="265430" indent="245110">
              <a:lnSpc>
                <a:spcPts val="2480"/>
              </a:lnSpc>
              <a:spcBef>
                <a:spcPts val="415"/>
              </a:spcBef>
            </a:pP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Div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262626"/>
                </a:solidFill>
                <a:latin typeface="Trebuchet MS"/>
                <a:cs typeface="Trebuchet MS"/>
              </a:rPr>
              <a:t>C </a:t>
            </a: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SY</a:t>
            </a:r>
            <a:r>
              <a:rPr sz="23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62626"/>
                </a:solidFill>
                <a:latin typeface="Trebuchet MS"/>
                <a:cs typeface="Trebuchet MS"/>
              </a:rPr>
              <a:t>COMP</a:t>
            </a:r>
            <a:endParaRPr sz="2300" dirty="0">
              <a:latin typeface="Trebuchet MS"/>
              <a:cs typeface="Trebuchet MS"/>
            </a:endParaRPr>
          </a:p>
          <a:p>
            <a:pPr marL="394335">
              <a:lnSpc>
                <a:spcPts val="2450"/>
              </a:lnSpc>
            </a:pPr>
            <a:r>
              <a:rPr sz="2300" spc="70" dirty="0">
                <a:solidFill>
                  <a:srgbClr val="262626"/>
                </a:solidFill>
                <a:latin typeface="Trebuchet MS"/>
                <a:cs typeface="Trebuchet MS"/>
              </a:rPr>
              <a:t>Sem</a:t>
            </a:r>
            <a:r>
              <a:rPr sz="23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III</a:t>
            </a:r>
            <a:endParaRPr sz="2300" dirty="0">
              <a:latin typeface="Trebuchet MS"/>
              <a:cs typeface="Trebuchet MS"/>
            </a:endParaRP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lang="en-US" sz="2300" spc="-4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Sn</a:t>
            </a:r>
            <a:r>
              <a:rPr sz="2300" spc="-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e</a:t>
            </a:r>
            <a:r>
              <a:rPr lang="en-US" sz="2300" spc="-10" dirty="0" err="1" smtClean="0">
                <a:solidFill>
                  <a:srgbClr val="262626"/>
                </a:solidFill>
                <a:latin typeface="Trebuchet MS"/>
                <a:cs typeface="Trebuchet MS"/>
              </a:rPr>
              <a:t>hal</a:t>
            </a:r>
            <a:r>
              <a:rPr lang="en-US" sz="2300" spc="-10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sz="2300" spc="-120" dirty="0" smtClean="0">
                <a:solidFill>
                  <a:srgbClr val="262626"/>
                </a:solidFill>
                <a:latin typeface="Trebuchet MS"/>
                <a:cs typeface="Trebuchet MS"/>
              </a:rPr>
              <a:t>AY</a:t>
            </a:r>
            <a:r>
              <a:rPr sz="2300" spc="-35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202</a:t>
            </a:r>
            <a:r>
              <a:rPr lang="en-US"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300" spc="-25" dirty="0" smtClean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lang="en-US" sz="2300" spc="-25" dirty="0" smtClean="0">
                <a:solidFill>
                  <a:srgbClr val="262626"/>
                </a:solidFill>
                <a:latin typeface="Trebuchet MS"/>
                <a:cs typeface="Trebuchet MS"/>
              </a:rPr>
              <a:t>5</a:t>
            </a:r>
            <a:endParaRPr sz="2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904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145" dirty="0"/>
              <a:t> </a:t>
            </a:r>
            <a:r>
              <a:rPr spc="30" dirty="0"/>
              <a:t>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39140"/>
            <a:ext cx="12192000" cy="6118860"/>
            <a:chOff x="0" y="739140"/>
            <a:chExt cx="12192000" cy="6118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4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7488" y="739140"/>
              <a:ext cx="4592446" cy="57697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24892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5" dirty="0"/>
              <a:t> </a:t>
            </a:r>
            <a:r>
              <a:rPr spc="-10" dirty="0"/>
              <a:t>Movement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69289"/>
            <a:ext cx="12192000" cy="6089015"/>
            <a:chOff x="0" y="769289"/>
            <a:chExt cx="12192000" cy="6089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4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1370" y="769289"/>
              <a:ext cx="6808724" cy="4841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Storage</a:t>
            </a:r>
            <a:r>
              <a:rPr spc="-8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75" dirty="0"/>
              <a:t>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3535" y="913638"/>
            <a:ext cx="3941826" cy="42865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2204" y="913638"/>
            <a:ext cx="4488560" cy="4274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4901"/>
            <a:ext cx="12192000" cy="6653530"/>
            <a:chOff x="0" y="204901"/>
            <a:chExt cx="12192000" cy="6653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4"/>
              <a:ext cx="12192000" cy="3651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2107" y="204901"/>
              <a:ext cx="5984367" cy="54056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97993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100" dirty="0"/>
              <a:t> </a:t>
            </a:r>
            <a:r>
              <a:rPr spc="-285" dirty="0"/>
              <a:t>:</a:t>
            </a:r>
            <a:r>
              <a:rPr spc="-100" dirty="0"/>
              <a:t> </a:t>
            </a:r>
            <a:r>
              <a:rPr dirty="0"/>
              <a:t>Top</a:t>
            </a:r>
            <a:r>
              <a:rPr spc="-100" dirty="0"/>
              <a:t> </a:t>
            </a:r>
            <a:r>
              <a:rPr spc="50" dirty="0"/>
              <a:t>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31113"/>
            <a:ext cx="12192000" cy="5827395"/>
            <a:chOff x="0" y="1031113"/>
            <a:chExt cx="12192000" cy="5827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30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9885" y="1031113"/>
              <a:ext cx="8047354" cy="4795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75" dirty="0"/>
              <a:t> </a:t>
            </a:r>
            <a:r>
              <a:rPr spc="-285" dirty="0"/>
              <a:t>:</a:t>
            </a:r>
            <a:r>
              <a:rPr spc="-75" dirty="0"/>
              <a:t> </a:t>
            </a:r>
            <a:r>
              <a:rPr dirty="0"/>
              <a:t>Central</a:t>
            </a:r>
            <a:r>
              <a:rPr spc="-70" dirty="0"/>
              <a:t> </a:t>
            </a:r>
            <a:r>
              <a:rPr spc="75" dirty="0"/>
              <a:t>Processing</a:t>
            </a:r>
            <a:r>
              <a:rPr spc="-100" dirty="0"/>
              <a:t> </a:t>
            </a:r>
            <a:r>
              <a:rPr spc="-20" dirty="0"/>
              <a:t>Unit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13638"/>
            <a:ext cx="12192000" cy="5944870"/>
            <a:chOff x="0" y="913638"/>
            <a:chExt cx="12192000" cy="5944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30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9342" y="913638"/>
              <a:ext cx="7723758" cy="4527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110" dirty="0"/>
              <a:t> </a:t>
            </a:r>
            <a:r>
              <a:rPr spc="-285" dirty="0"/>
              <a:t>:</a:t>
            </a:r>
            <a:r>
              <a:rPr spc="-110" dirty="0"/>
              <a:t> </a:t>
            </a:r>
            <a:r>
              <a:rPr dirty="0"/>
              <a:t>Control</a:t>
            </a:r>
            <a:r>
              <a:rPr spc="-110" dirty="0"/>
              <a:t> </a:t>
            </a:r>
            <a:r>
              <a:rPr spc="-20" dirty="0"/>
              <a:t>Unit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821563"/>
            <a:ext cx="12192000" cy="6036945"/>
            <a:chOff x="0" y="821563"/>
            <a:chExt cx="12192000" cy="6036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30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7539" y="821563"/>
              <a:ext cx="7893050" cy="4619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48766"/>
            <a:ext cx="12192000" cy="5809615"/>
            <a:chOff x="0" y="1048766"/>
            <a:chExt cx="12192000" cy="5809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0039" y="1048766"/>
              <a:ext cx="6803390" cy="43920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28319"/>
            <a:ext cx="12192000" cy="6130290"/>
            <a:chOff x="0" y="728319"/>
            <a:chExt cx="12192000" cy="6130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8391" y="728319"/>
              <a:ext cx="6290309" cy="54517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3441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66012"/>
            <a:ext cx="12192000" cy="5792470"/>
            <a:chOff x="0" y="1066012"/>
            <a:chExt cx="12192000" cy="5792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8153" y="1066012"/>
              <a:ext cx="5559171" cy="5114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226314"/>
            <a:ext cx="820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Computer</a:t>
            </a:r>
            <a:r>
              <a:rPr spc="55" dirty="0"/>
              <a:t> </a:t>
            </a:r>
            <a:r>
              <a:rPr dirty="0"/>
              <a:t>Organization</a:t>
            </a:r>
            <a:r>
              <a:rPr spc="50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83970" y="780414"/>
            <a:ext cx="10215880" cy="4538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80"/>
              </a:lnSpc>
              <a:spcBef>
                <a:spcPts val="105"/>
              </a:spcBef>
            </a:pP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Course</a:t>
            </a:r>
            <a:r>
              <a:rPr sz="2600" b="1" spc="-4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252525"/>
                </a:solidFill>
                <a:latin typeface="Arial"/>
                <a:cs typeface="Arial"/>
              </a:rPr>
              <a:t>Outcomes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740"/>
              </a:lnSpc>
            </a:pP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At</a:t>
            </a:r>
            <a:r>
              <a:rPr sz="2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end</a:t>
            </a:r>
            <a:r>
              <a:rPr sz="24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successful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completion</a:t>
            </a:r>
            <a:r>
              <a:rPr sz="2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course</a:t>
            </a:r>
            <a:r>
              <a:rPr sz="2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student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will</a:t>
            </a:r>
            <a:r>
              <a:rPr sz="2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able</a:t>
            </a:r>
            <a:r>
              <a:rPr sz="2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640"/>
              </a:lnSpc>
            </a:pP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CO 1.</a:t>
            </a:r>
            <a:r>
              <a:rPr sz="2600" b="1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Describe</a:t>
            </a:r>
            <a:r>
              <a:rPr sz="2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define</a:t>
            </a:r>
            <a:r>
              <a:rPr sz="2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24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4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computer</a:t>
            </a:r>
            <a:r>
              <a:rPr sz="2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2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ahoma"/>
                <a:cs typeface="Tahoma"/>
              </a:rPr>
              <a:t>buses</a:t>
            </a:r>
            <a:r>
              <a:rPr sz="2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structure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detail</a:t>
            </a:r>
            <a:r>
              <a:rPr sz="24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working</a:t>
            </a:r>
            <a:r>
              <a:rPr sz="2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4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ahoma"/>
                <a:cs typeface="Tahoma"/>
              </a:rPr>
              <a:t>arithmetic</a:t>
            </a:r>
            <a:r>
              <a:rPr sz="24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logic</a:t>
            </a:r>
            <a:r>
              <a:rPr sz="24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ahoma"/>
                <a:cs typeface="Tahoma"/>
              </a:rPr>
              <a:t>unit</a:t>
            </a:r>
            <a:r>
              <a:rPr sz="24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4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24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sub</a:t>
            </a:r>
            <a:r>
              <a:rPr sz="24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modules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980"/>
              </a:lnSpc>
              <a:spcBef>
                <a:spcPts val="2440"/>
              </a:spcBef>
            </a:pP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CO</a:t>
            </a:r>
            <a:r>
              <a:rPr sz="2600" b="1" spc="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2.</a:t>
            </a:r>
            <a:r>
              <a:rPr sz="2600" b="1" spc="9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Understand</a:t>
            </a:r>
            <a:r>
              <a:rPr sz="2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Central</a:t>
            </a:r>
            <a:r>
              <a:rPr sz="24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processing</a:t>
            </a:r>
            <a:r>
              <a:rPr sz="2400" spc="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ahoma"/>
                <a:cs typeface="Tahoma"/>
              </a:rPr>
              <a:t>unit</a:t>
            </a:r>
            <a:r>
              <a:rPr sz="24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ahoma"/>
                <a:cs typeface="Tahoma"/>
              </a:rPr>
              <a:t>with</a:t>
            </a:r>
            <a:r>
              <a:rPr sz="2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addressing</a:t>
            </a:r>
            <a:r>
              <a:rPr sz="24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modes </a:t>
            </a:r>
            <a:r>
              <a:rPr sz="2400" spc="-25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40"/>
              </a:lnSpc>
            </a:pP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working</a:t>
            </a:r>
            <a:r>
              <a:rPr sz="24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400" spc="-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control</a:t>
            </a:r>
            <a:r>
              <a:rPr sz="2400" spc="-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ahoma"/>
                <a:cs typeface="Tahoma"/>
              </a:rPr>
              <a:t>unit</a:t>
            </a:r>
            <a:r>
              <a:rPr sz="2400" spc="-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2400" spc="-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depth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CO</a:t>
            </a:r>
            <a:r>
              <a:rPr sz="2600" b="1" spc="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3.</a:t>
            </a:r>
            <a:r>
              <a:rPr sz="26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Learn</a:t>
            </a:r>
            <a:r>
              <a:rPr sz="24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evaluate</a:t>
            </a:r>
            <a:r>
              <a:rPr sz="24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memory</a:t>
            </a:r>
            <a:r>
              <a:rPr sz="24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organization</a:t>
            </a:r>
            <a:r>
              <a:rPr sz="24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ahoma"/>
                <a:cs typeface="Tahoma"/>
              </a:rPr>
              <a:t>cache</a:t>
            </a:r>
            <a:r>
              <a:rPr sz="24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endParaRPr sz="2400">
              <a:latin typeface="Tahoma"/>
              <a:cs typeface="Tahoma"/>
            </a:endParaRPr>
          </a:p>
          <a:p>
            <a:pPr marL="12700" marR="1800225">
              <a:lnSpc>
                <a:spcPts val="2640"/>
              </a:lnSpc>
              <a:spcBef>
                <a:spcPts val="2770"/>
              </a:spcBef>
            </a:pP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CO</a:t>
            </a:r>
            <a:r>
              <a:rPr sz="2600" b="1" spc="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252525"/>
                </a:solidFill>
                <a:latin typeface="Arial"/>
                <a:cs typeface="Arial"/>
              </a:rPr>
              <a:t>4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.</a:t>
            </a:r>
            <a:r>
              <a:rPr sz="2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Summarize</a:t>
            </a:r>
            <a:r>
              <a:rPr sz="2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ahoma"/>
                <a:cs typeface="Tahoma"/>
              </a:rPr>
              <a:t>Input</a:t>
            </a:r>
            <a:r>
              <a:rPr sz="2400" spc="-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ahoma"/>
                <a:cs typeface="Tahoma"/>
              </a:rPr>
              <a:t>output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techniques</a:t>
            </a:r>
            <a:r>
              <a:rPr sz="24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ahoma"/>
                <a:cs typeface="Tahoma"/>
              </a:rPr>
              <a:t>multiprocessor configurations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3162935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135" dirty="0"/>
              <a:t> </a:t>
            </a:r>
            <a:r>
              <a:rPr spc="-50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05890" y="999871"/>
            <a:ext cx="8136255" cy="374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Structure</a:t>
            </a:r>
            <a:r>
              <a:rPr sz="2800" b="1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sz="2800" b="1" spc="-7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a</a:t>
            </a:r>
            <a:r>
              <a:rPr sz="2800" b="1" spc="-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Computer</a:t>
            </a:r>
            <a:r>
              <a:rPr sz="2800" b="1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252525"/>
                </a:solidFill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10"/>
              </a:lnSpc>
              <a:spcBef>
                <a:spcPts val="2690"/>
              </a:spcBef>
            </a:pPr>
            <a:r>
              <a:rPr sz="2800" b="1" spc="-25" dirty="0">
                <a:solidFill>
                  <a:srgbClr val="252525"/>
                </a:solidFill>
                <a:latin typeface="Arial"/>
                <a:cs typeface="Arial"/>
              </a:rPr>
              <a:t>1.1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90000"/>
              </a:lnSpc>
              <a:spcBef>
                <a:spcPts val="160"/>
              </a:spcBef>
            </a:pPr>
            <a:r>
              <a:rPr sz="2600" spc="-45" dirty="0">
                <a:solidFill>
                  <a:srgbClr val="252525"/>
                </a:solidFill>
                <a:latin typeface="Tahoma"/>
                <a:cs typeface="Tahoma"/>
              </a:rPr>
              <a:t>Introduction</a:t>
            </a:r>
            <a:r>
              <a:rPr sz="26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6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computer</a:t>
            </a:r>
            <a:r>
              <a:rPr sz="26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system</a:t>
            </a:r>
            <a:r>
              <a:rPr sz="26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600" spc="-7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its</a:t>
            </a:r>
            <a:r>
              <a:rPr sz="26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sub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ahoma"/>
                <a:cs typeface="Tahoma"/>
              </a:rPr>
              <a:t>modules, </a:t>
            </a:r>
            <a:r>
              <a:rPr sz="2600" spc="95" dirty="0">
                <a:solidFill>
                  <a:srgbClr val="252525"/>
                </a:solidFill>
                <a:latin typeface="Tahoma"/>
                <a:cs typeface="Tahoma"/>
              </a:rPr>
              <a:t>Basic</a:t>
            </a:r>
            <a:r>
              <a:rPr sz="26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organization</a:t>
            </a:r>
            <a:r>
              <a:rPr sz="26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6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computer</a:t>
            </a:r>
            <a:r>
              <a:rPr sz="26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600" spc="-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block</a:t>
            </a:r>
            <a:r>
              <a:rPr sz="26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Tahoma"/>
                <a:cs typeface="Tahoma"/>
              </a:rPr>
              <a:t>level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description</a:t>
            </a:r>
            <a:r>
              <a:rPr sz="26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20" dirty="0">
                <a:solidFill>
                  <a:srgbClr val="252525"/>
                </a:solidFill>
                <a:latin typeface="Tahoma"/>
                <a:cs typeface="Tahoma"/>
              </a:rPr>
              <a:t>functional</a:t>
            </a:r>
            <a:r>
              <a:rPr sz="2600" spc="-1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ahoma"/>
                <a:cs typeface="Tahoma"/>
              </a:rPr>
              <a:t>units.</a:t>
            </a:r>
            <a:r>
              <a:rPr sz="26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252525"/>
                </a:solidFill>
                <a:latin typeface="Tahoma"/>
                <a:cs typeface="Tahoma"/>
              </a:rPr>
              <a:t>Von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Neumann</a:t>
            </a:r>
            <a:r>
              <a:rPr sz="26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ahoma"/>
                <a:cs typeface="Tahoma"/>
              </a:rPr>
              <a:t>model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ts val="3210"/>
              </a:lnSpc>
              <a:spcBef>
                <a:spcPts val="2465"/>
              </a:spcBef>
            </a:pPr>
            <a:r>
              <a:rPr sz="2800" b="1" spc="-25" dirty="0">
                <a:solidFill>
                  <a:srgbClr val="252525"/>
                </a:solidFill>
                <a:latin typeface="Arial"/>
                <a:cs typeface="Arial"/>
              </a:rPr>
              <a:t>1.2</a:t>
            </a:r>
            <a:endParaRPr sz="2800">
              <a:latin typeface="Arial"/>
              <a:cs typeface="Arial"/>
            </a:endParaRPr>
          </a:p>
          <a:p>
            <a:pPr marL="12700" marR="485775">
              <a:lnSpc>
                <a:spcPts val="2810"/>
              </a:lnSpc>
              <a:spcBef>
                <a:spcPts val="200"/>
              </a:spcBef>
            </a:pPr>
            <a:r>
              <a:rPr sz="2600" spc="-45" dirty="0">
                <a:solidFill>
                  <a:srgbClr val="252525"/>
                </a:solidFill>
                <a:latin typeface="Tahoma"/>
                <a:cs typeface="Tahoma"/>
              </a:rPr>
              <a:t>Introduction</a:t>
            </a:r>
            <a:r>
              <a:rPr sz="26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30" dirty="0">
                <a:solidFill>
                  <a:srgbClr val="252525"/>
                </a:solidFill>
                <a:latin typeface="Tahoma"/>
                <a:cs typeface="Tahoma"/>
              </a:rPr>
              <a:t>to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buses,</a:t>
            </a:r>
            <a:r>
              <a:rPr sz="26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bus</a:t>
            </a:r>
            <a:r>
              <a:rPr sz="26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types,</a:t>
            </a:r>
            <a:r>
              <a:rPr sz="26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6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connection</a:t>
            </a:r>
            <a:r>
              <a:rPr sz="26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25" dirty="0">
                <a:solidFill>
                  <a:srgbClr val="252525"/>
                </a:solidFill>
                <a:latin typeface="Tahoma"/>
                <a:cs typeface="Tahoma"/>
              </a:rPr>
              <a:t>I/O </a:t>
            </a:r>
            <a:r>
              <a:rPr sz="2600" spc="55" dirty="0">
                <a:solidFill>
                  <a:srgbClr val="252525"/>
                </a:solidFill>
                <a:latin typeface="Tahoma"/>
                <a:cs typeface="Tahoma"/>
              </a:rPr>
              <a:t>devices</a:t>
            </a:r>
            <a:r>
              <a:rPr sz="26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254" dirty="0">
                <a:solidFill>
                  <a:srgbClr val="252525"/>
                </a:solidFill>
                <a:latin typeface="Tahoma"/>
                <a:cs typeface="Tahoma"/>
              </a:rPr>
              <a:t>CPU</a:t>
            </a:r>
            <a:r>
              <a:rPr sz="26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600" spc="-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252525"/>
                </a:solidFill>
                <a:latin typeface="Tahoma"/>
                <a:cs typeface="Tahoma"/>
              </a:rPr>
              <a:t>memory,</a:t>
            </a:r>
            <a:r>
              <a:rPr sz="26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114" dirty="0">
                <a:solidFill>
                  <a:srgbClr val="252525"/>
                </a:solidFill>
                <a:latin typeface="Tahoma"/>
                <a:cs typeface="Tahoma"/>
              </a:rPr>
              <a:t>PCI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dirty="0">
                <a:solidFill>
                  <a:srgbClr val="252525"/>
                </a:solidFill>
                <a:latin typeface="Tahoma"/>
                <a:cs typeface="Tahoma"/>
              </a:rPr>
              <a:t>and</a:t>
            </a:r>
            <a:r>
              <a:rPr sz="26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252525"/>
                </a:solidFill>
                <a:latin typeface="Tahoma"/>
                <a:cs typeface="Tahoma"/>
              </a:rPr>
              <a:t>SCSI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spc="-165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10" dirty="0"/>
              <a:t>Organization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05890" y="1193037"/>
            <a:ext cx="8929370" cy="3140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33679" marR="777240" indent="-221615">
              <a:lnSpc>
                <a:spcPts val="3020"/>
              </a:lnSpc>
              <a:spcBef>
                <a:spcPts val="480"/>
              </a:spcBef>
              <a:buChar char="•"/>
              <a:tabLst>
                <a:tab pos="469265" algn="l"/>
              </a:tabLst>
            </a:pP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Architecture</a:t>
            </a:r>
            <a:r>
              <a:rPr sz="2800" b="1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252525"/>
                </a:solidFill>
                <a:latin typeface="Tahoma"/>
                <a:cs typeface="Tahoma"/>
              </a:rPr>
              <a:t>:Attributes</a:t>
            </a:r>
            <a:r>
              <a:rPr sz="2800" spc="-1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visible</a:t>
            </a:r>
            <a:r>
              <a:rPr sz="2800" spc="-1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30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2800" spc="-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programmer 	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–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Tahoma"/>
                <a:cs typeface="Tahoma"/>
              </a:rPr>
              <a:t>Instruction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set,</a:t>
            </a:r>
            <a:r>
              <a:rPr sz="2800" spc="-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number</a:t>
            </a:r>
            <a:r>
              <a:rPr sz="2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bits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used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Tahoma"/>
                <a:cs typeface="Tahoma"/>
              </a:rPr>
              <a:t>for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2985"/>
              </a:lnSpc>
            </a:pP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representation,</a:t>
            </a:r>
            <a:r>
              <a:rPr sz="2800" spc="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45" dirty="0">
                <a:solidFill>
                  <a:srgbClr val="252525"/>
                </a:solidFill>
                <a:latin typeface="Tahoma"/>
                <a:cs typeface="Tahoma"/>
              </a:rPr>
              <a:t>I/O</a:t>
            </a:r>
            <a:r>
              <a:rPr sz="2800" spc="6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mechanisms,</a:t>
            </a:r>
            <a:r>
              <a:rPr sz="2800" spc="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addressing</a:t>
            </a:r>
            <a:r>
              <a:rPr sz="2800" spc="7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techniques.</a:t>
            </a:r>
            <a:endParaRPr sz="2800">
              <a:latin typeface="Tahoma"/>
              <a:cs typeface="Tahoma"/>
            </a:endParaRPr>
          </a:p>
          <a:p>
            <a:pPr marL="234315" indent="-221615">
              <a:lnSpc>
                <a:spcPts val="3190"/>
              </a:lnSpc>
              <a:spcBef>
                <a:spcPts val="2690"/>
              </a:spcBef>
              <a:buChar char="•"/>
              <a:tabLst>
                <a:tab pos="234315" algn="l"/>
              </a:tabLst>
            </a:pP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Organization</a:t>
            </a:r>
            <a:r>
              <a:rPr sz="2800" b="1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52525"/>
                </a:solidFill>
                <a:latin typeface="Arial"/>
                <a:cs typeface="Arial"/>
              </a:rPr>
              <a:t>:</a:t>
            </a:r>
            <a:r>
              <a:rPr sz="2800" b="1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How</a:t>
            </a:r>
            <a:r>
              <a:rPr sz="2800" spc="-9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features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are</a:t>
            </a:r>
            <a:r>
              <a:rPr sz="2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implemented</a:t>
            </a:r>
            <a:endParaRPr sz="2800">
              <a:latin typeface="Tahoma"/>
              <a:cs typeface="Tahoma"/>
            </a:endParaRPr>
          </a:p>
          <a:p>
            <a:pPr marL="309245" indent="-296545">
              <a:lnSpc>
                <a:spcPts val="3025"/>
              </a:lnSpc>
              <a:buFont typeface="Arial"/>
              <a:buChar char="–"/>
              <a:tabLst>
                <a:tab pos="309245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Control</a:t>
            </a:r>
            <a:r>
              <a:rPr sz="2800" spc="-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signals,</a:t>
            </a:r>
            <a:r>
              <a:rPr sz="2800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interfaces,</a:t>
            </a:r>
            <a:r>
              <a:rPr sz="28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memory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technology.</a:t>
            </a:r>
            <a:endParaRPr sz="2800">
              <a:latin typeface="Tahoma"/>
              <a:cs typeface="Tahoma"/>
            </a:endParaRPr>
          </a:p>
          <a:p>
            <a:pPr marL="12700" marR="461645" indent="296545">
              <a:lnSpc>
                <a:spcPts val="3030"/>
              </a:lnSpc>
              <a:spcBef>
                <a:spcPts val="209"/>
              </a:spcBef>
              <a:buChar char="–"/>
              <a:tabLst>
                <a:tab pos="309245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e.g.</a:t>
            </a:r>
            <a:r>
              <a:rPr sz="2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2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there</a:t>
            </a:r>
            <a:r>
              <a:rPr sz="2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ahoma"/>
                <a:cs typeface="Tahoma"/>
              </a:rPr>
              <a:t>a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hardware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multiply</a:t>
            </a:r>
            <a:r>
              <a:rPr sz="2800" spc="-1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Tahoma"/>
                <a:cs typeface="Tahoma"/>
              </a:rPr>
              <a:t>unit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or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2800" spc="-1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75" dirty="0">
                <a:solidFill>
                  <a:srgbClr val="252525"/>
                </a:solidFill>
                <a:latin typeface="Tahoma"/>
                <a:cs typeface="Tahoma"/>
              </a:rPr>
              <a:t>it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done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by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repeated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addition?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spc="-165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10" dirty="0"/>
              <a:t>Organization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98982" y="1155852"/>
            <a:ext cx="8804275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780"/>
              </a:spcBef>
              <a:buChar char="●"/>
              <a:tabLst>
                <a:tab pos="4191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Architecture</a:t>
            </a:r>
            <a:r>
              <a:rPr sz="2800" spc="-5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involves</a:t>
            </a:r>
            <a:r>
              <a:rPr sz="2800" spc="-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252525"/>
                </a:solidFill>
                <a:latin typeface="Tahoma"/>
                <a:cs typeface="Tahoma"/>
              </a:rPr>
              <a:t>Logic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ts val="5040"/>
              </a:lnSpc>
              <a:spcBef>
                <a:spcPts val="445"/>
              </a:spcBef>
            </a:pPr>
            <a:r>
              <a:rPr sz="2800" spc="-50" dirty="0">
                <a:solidFill>
                  <a:srgbClr val="252525"/>
                </a:solidFill>
                <a:latin typeface="Tahoma"/>
                <a:cs typeface="Tahoma"/>
              </a:rPr>
              <a:t>(Instruction</a:t>
            </a:r>
            <a:r>
              <a:rPr sz="28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sets,</a:t>
            </a:r>
            <a:r>
              <a:rPr sz="2800" spc="-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Addressing</a:t>
            </a:r>
            <a:r>
              <a:rPr sz="2800" spc="3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modes,</a:t>
            </a:r>
            <a:r>
              <a:rPr sz="28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28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types,</a:t>
            </a:r>
            <a:r>
              <a:rPr sz="2800" spc="1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252525"/>
                </a:solidFill>
                <a:latin typeface="Tahoma"/>
                <a:cs typeface="Tahoma"/>
              </a:rPr>
              <a:t>Cache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optimization)</a:t>
            </a:r>
            <a:endParaRPr sz="2800">
              <a:latin typeface="Tahoma"/>
              <a:cs typeface="Tahoma"/>
            </a:endParaRPr>
          </a:p>
          <a:p>
            <a:pPr marL="12700" marR="1437640" indent="406400">
              <a:lnSpc>
                <a:spcPts val="5040"/>
              </a:lnSpc>
              <a:buChar char="●"/>
              <a:tabLst>
                <a:tab pos="4191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Organization</a:t>
            </a:r>
            <a:r>
              <a:rPr sz="2800" spc="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involves</a:t>
            </a:r>
            <a:r>
              <a:rPr sz="28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252525"/>
                </a:solidFill>
                <a:latin typeface="Tahoma"/>
                <a:cs typeface="Tahoma"/>
              </a:rPr>
              <a:t>Physical</a:t>
            </a:r>
            <a:r>
              <a:rPr sz="2800" spc="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Components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(Circuit</a:t>
            </a:r>
            <a:r>
              <a:rPr sz="28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design,</a:t>
            </a:r>
            <a:r>
              <a:rPr sz="28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Adders,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252525"/>
                </a:solidFill>
                <a:latin typeface="Tahoma"/>
                <a:cs typeface="Tahoma"/>
              </a:rPr>
              <a:t>Signals,</a:t>
            </a:r>
            <a:r>
              <a:rPr sz="28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Peripherals)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spc="-165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10" dirty="0"/>
              <a:t>Organization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har char="●"/>
              <a:tabLst>
                <a:tab pos="405765" algn="l"/>
              </a:tabLst>
            </a:pPr>
            <a:r>
              <a:rPr dirty="0"/>
              <a:t>All</a:t>
            </a:r>
            <a:r>
              <a:rPr spc="-70" dirty="0"/>
              <a:t> </a:t>
            </a:r>
            <a:r>
              <a:rPr spc="-75" dirty="0"/>
              <a:t>Intel</a:t>
            </a:r>
            <a:r>
              <a:rPr spc="-65" dirty="0"/>
              <a:t> </a:t>
            </a:r>
            <a:r>
              <a:rPr dirty="0"/>
              <a:t>x86</a:t>
            </a:r>
            <a:r>
              <a:rPr spc="-85" dirty="0"/>
              <a:t> </a:t>
            </a:r>
            <a:r>
              <a:rPr spc="-10" dirty="0"/>
              <a:t>family</a:t>
            </a:r>
            <a:r>
              <a:rPr spc="-80" dirty="0"/>
              <a:t> </a:t>
            </a:r>
            <a:r>
              <a:rPr dirty="0"/>
              <a:t>share</a:t>
            </a:r>
            <a:r>
              <a:rPr spc="-8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55" dirty="0"/>
              <a:t>same</a:t>
            </a:r>
            <a:r>
              <a:rPr spc="-80" dirty="0"/>
              <a:t> </a:t>
            </a:r>
            <a:r>
              <a:rPr spc="55" dirty="0"/>
              <a:t>basic</a:t>
            </a:r>
            <a:r>
              <a:rPr spc="-90" dirty="0"/>
              <a:t> </a:t>
            </a:r>
            <a:r>
              <a:rPr spc="-10" dirty="0"/>
              <a:t>architecture</a:t>
            </a:r>
          </a:p>
          <a:p>
            <a:pPr marL="405765" indent="-393065">
              <a:lnSpc>
                <a:spcPct val="100000"/>
              </a:lnSpc>
              <a:spcBef>
                <a:spcPts val="3120"/>
              </a:spcBef>
              <a:buChar char="●"/>
              <a:tabLst>
                <a:tab pos="405765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IBM</a:t>
            </a:r>
            <a:r>
              <a:rPr spc="-45" dirty="0"/>
              <a:t> </a:t>
            </a:r>
            <a:r>
              <a:rPr dirty="0"/>
              <a:t>System/370</a:t>
            </a:r>
            <a:r>
              <a:rPr spc="-65" dirty="0"/>
              <a:t> </a:t>
            </a:r>
            <a:r>
              <a:rPr spc="-10" dirty="0"/>
              <a:t>family</a:t>
            </a:r>
            <a:r>
              <a:rPr spc="-45" dirty="0"/>
              <a:t> </a:t>
            </a:r>
            <a:r>
              <a:rPr dirty="0"/>
              <a:t>share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55" dirty="0"/>
              <a:t>same</a:t>
            </a:r>
            <a:r>
              <a:rPr spc="-55" dirty="0"/>
              <a:t> </a:t>
            </a:r>
            <a:r>
              <a:rPr spc="55" dirty="0"/>
              <a:t>basic</a:t>
            </a:r>
            <a:r>
              <a:rPr spc="-65" dirty="0"/>
              <a:t> </a:t>
            </a:r>
            <a:r>
              <a:rPr spc="-10" dirty="0"/>
              <a:t>architecture</a:t>
            </a:r>
          </a:p>
          <a:p>
            <a:pPr marL="405765" indent="-393065">
              <a:lnSpc>
                <a:spcPct val="100000"/>
              </a:lnSpc>
              <a:spcBef>
                <a:spcPts val="3125"/>
              </a:spcBef>
              <a:buChar char="●"/>
              <a:tabLst>
                <a:tab pos="405765" algn="l"/>
              </a:tabLst>
            </a:pP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gives</a:t>
            </a:r>
            <a:r>
              <a:rPr spc="-40" dirty="0"/>
              <a:t> </a:t>
            </a:r>
            <a:r>
              <a:rPr spc="50" dirty="0"/>
              <a:t>code</a:t>
            </a:r>
            <a:r>
              <a:rPr spc="-15" dirty="0"/>
              <a:t> </a:t>
            </a:r>
            <a:r>
              <a:rPr spc="-20" dirty="0"/>
              <a:t>compatibility</a:t>
            </a:r>
            <a:r>
              <a:rPr spc="-2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least</a:t>
            </a:r>
            <a:r>
              <a:rPr spc="-40" dirty="0"/>
              <a:t> </a:t>
            </a:r>
            <a:r>
              <a:rPr spc="-10" dirty="0"/>
              <a:t>backwards</a:t>
            </a:r>
          </a:p>
          <a:p>
            <a:pPr marL="405765" indent="-393065">
              <a:lnSpc>
                <a:spcPct val="100000"/>
              </a:lnSpc>
              <a:spcBef>
                <a:spcPts val="3120"/>
              </a:spcBef>
              <a:buChar char="●"/>
              <a:tabLst>
                <a:tab pos="405765" algn="l"/>
              </a:tabLst>
            </a:pPr>
            <a:r>
              <a:rPr dirty="0"/>
              <a:t>Organization</a:t>
            </a:r>
            <a:r>
              <a:rPr spc="-105" dirty="0"/>
              <a:t> </a:t>
            </a:r>
            <a:r>
              <a:rPr dirty="0"/>
              <a:t>differs</a:t>
            </a:r>
            <a:r>
              <a:rPr spc="-85" dirty="0"/>
              <a:t> </a:t>
            </a:r>
            <a:r>
              <a:rPr dirty="0"/>
              <a:t>between</a:t>
            </a:r>
            <a:r>
              <a:rPr spc="-95" dirty="0"/>
              <a:t> </a:t>
            </a:r>
            <a:r>
              <a:rPr spc="-25" dirty="0"/>
              <a:t>different</a:t>
            </a:r>
            <a:r>
              <a:rPr spc="-85" dirty="0"/>
              <a:t> </a:t>
            </a:r>
            <a:r>
              <a:rPr spc="-10" dirty="0"/>
              <a:t>versions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472565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Computer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5992" y="857402"/>
            <a:ext cx="3607435" cy="38671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Parameters</a:t>
            </a:r>
            <a:endParaRPr sz="2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68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80" dirty="0">
                <a:solidFill>
                  <a:srgbClr val="252525"/>
                </a:solidFill>
                <a:latin typeface="Tahoma"/>
                <a:cs typeface="Tahoma"/>
              </a:rPr>
              <a:t>Clock</a:t>
            </a:r>
            <a:r>
              <a:rPr sz="28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252525"/>
                </a:solidFill>
                <a:latin typeface="Tahoma"/>
                <a:cs typeface="Tahoma"/>
              </a:rPr>
              <a:t>Speed</a:t>
            </a:r>
            <a:endParaRPr sz="2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100" dirty="0">
                <a:solidFill>
                  <a:srgbClr val="252525"/>
                </a:solidFill>
                <a:latin typeface="Tahoma"/>
                <a:cs typeface="Tahoma"/>
              </a:rPr>
              <a:t>Bus</a:t>
            </a:r>
            <a:r>
              <a:rPr sz="2800" spc="-8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Tahoma"/>
                <a:cs typeface="Tahoma"/>
              </a:rPr>
              <a:t>Width</a:t>
            </a:r>
            <a:endParaRPr sz="2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105" dirty="0">
                <a:solidFill>
                  <a:srgbClr val="252525"/>
                </a:solidFill>
                <a:latin typeface="Tahoma"/>
                <a:cs typeface="Tahoma"/>
              </a:rPr>
              <a:t>MIPS</a:t>
            </a:r>
            <a:endParaRPr sz="2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Power</a:t>
            </a:r>
            <a:r>
              <a:rPr sz="2800" spc="1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consumption</a:t>
            </a:r>
            <a:endParaRPr sz="28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spc="65" dirty="0">
                <a:solidFill>
                  <a:srgbClr val="252525"/>
                </a:solidFill>
                <a:latin typeface="Tahoma"/>
                <a:cs typeface="Tahoma"/>
              </a:rPr>
              <a:t>Price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90" dirty="0"/>
              <a:t>Processor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81265"/>
            <a:ext cx="12192000" cy="6076950"/>
            <a:chOff x="0" y="781265"/>
            <a:chExt cx="12192000" cy="6076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9305" y="781265"/>
              <a:ext cx="9028684" cy="5261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723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</a:t>
            </a:r>
            <a:r>
              <a:rPr spc="-9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440819"/>
            <a:ext cx="12192000" cy="1417320"/>
            <a:chOff x="0" y="5440819"/>
            <a:chExt cx="12192000" cy="14173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92875"/>
              <a:ext cx="12192000" cy="3651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2448"/>
              <a:ext cx="9288436" cy="1764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28401" y="5610529"/>
              <a:ext cx="968400" cy="7218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260" y="5440819"/>
              <a:ext cx="3172492" cy="81142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98982" y="857402"/>
            <a:ext cx="10521950" cy="437324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780"/>
              </a:spcBef>
              <a:buChar char="●"/>
              <a:tabLst>
                <a:tab pos="4191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2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way</a:t>
            </a:r>
            <a:r>
              <a:rPr sz="2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in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which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components</a:t>
            </a:r>
            <a:r>
              <a:rPr sz="2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relate</a:t>
            </a:r>
            <a:r>
              <a:rPr sz="2800" spc="-114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sz="2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252525"/>
                </a:solidFill>
                <a:latin typeface="Tahoma"/>
                <a:cs typeface="Tahoma"/>
              </a:rPr>
              <a:t>each</a:t>
            </a:r>
            <a:r>
              <a:rPr sz="2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other</a:t>
            </a:r>
            <a:endParaRPr sz="2800">
              <a:latin typeface="Tahoma"/>
              <a:cs typeface="Tahoma"/>
            </a:endParaRPr>
          </a:p>
          <a:p>
            <a:pPr marL="419100" marR="5080" indent="-407034">
              <a:lnSpc>
                <a:spcPct val="150000"/>
              </a:lnSpc>
              <a:spcBef>
                <a:spcPts val="5"/>
              </a:spcBef>
              <a:buChar char="●"/>
              <a:tabLst>
                <a:tab pos="4191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Function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252525"/>
                </a:solidFill>
                <a:latin typeface="Tahoma"/>
                <a:cs typeface="Tahoma"/>
              </a:rPr>
              <a:t>is</a:t>
            </a:r>
            <a:r>
              <a:rPr sz="2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operation</a:t>
            </a:r>
            <a:r>
              <a:rPr sz="2800" spc="-10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800" spc="-1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individual</a:t>
            </a:r>
            <a:r>
              <a:rPr sz="2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components</a:t>
            </a:r>
            <a:r>
              <a:rPr sz="2800" spc="-1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252525"/>
                </a:solidFill>
                <a:latin typeface="Tahoma"/>
                <a:cs typeface="Tahoma"/>
              </a:rPr>
              <a:t>as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part</a:t>
            </a:r>
            <a:r>
              <a:rPr sz="2800" spc="-1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of</a:t>
            </a:r>
            <a:r>
              <a:rPr sz="2800" spc="-12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ahoma"/>
                <a:cs typeface="Tahoma"/>
              </a:rPr>
              <a:t>the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structure</a:t>
            </a:r>
            <a:endParaRPr sz="2800">
              <a:latin typeface="Tahoma"/>
              <a:cs typeface="Tahoma"/>
            </a:endParaRPr>
          </a:p>
          <a:p>
            <a:pPr marL="419100" indent="-406400">
              <a:lnSpc>
                <a:spcPct val="100000"/>
              </a:lnSpc>
              <a:spcBef>
                <a:spcPts val="1680"/>
              </a:spcBef>
              <a:buChar char="●"/>
              <a:tabLst>
                <a:tab pos="4191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Computer</a:t>
            </a:r>
            <a:r>
              <a:rPr sz="2800" spc="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Functions:</a:t>
            </a:r>
            <a:endParaRPr sz="2800">
              <a:latin typeface="Tahoma"/>
              <a:cs typeface="Tahoma"/>
            </a:endParaRPr>
          </a:p>
          <a:p>
            <a:pPr marL="1790700" lvl="1" indent="-407034">
              <a:lnSpc>
                <a:spcPct val="100000"/>
              </a:lnSpc>
              <a:spcBef>
                <a:spcPts val="625"/>
              </a:spcBef>
              <a:buChar char="○"/>
              <a:tabLst>
                <a:tab pos="17907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28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processing</a:t>
            </a:r>
            <a:endParaRPr sz="2800">
              <a:latin typeface="Tahoma"/>
              <a:cs typeface="Tahoma"/>
            </a:endParaRPr>
          </a:p>
          <a:p>
            <a:pPr marL="1790700" lvl="1" indent="-407034">
              <a:lnSpc>
                <a:spcPct val="100000"/>
              </a:lnSpc>
              <a:buChar char="○"/>
              <a:tabLst>
                <a:tab pos="17907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Data</a:t>
            </a:r>
            <a:r>
              <a:rPr sz="2800" spc="1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storage</a:t>
            </a:r>
            <a:endParaRPr sz="2800">
              <a:latin typeface="Tahoma"/>
              <a:cs typeface="Tahoma"/>
            </a:endParaRPr>
          </a:p>
          <a:p>
            <a:pPr marL="1790700" lvl="1" indent="-407034">
              <a:lnSpc>
                <a:spcPct val="100000"/>
              </a:lnSpc>
              <a:spcBef>
                <a:spcPts val="5"/>
              </a:spcBef>
              <a:buChar char="○"/>
              <a:tabLst>
                <a:tab pos="1790700" algn="l"/>
              </a:tabLst>
            </a:pPr>
            <a:r>
              <a:rPr sz="2800" dirty="0">
                <a:solidFill>
                  <a:srgbClr val="252525"/>
                </a:solidFill>
                <a:latin typeface="Tahoma"/>
                <a:cs typeface="Tahoma"/>
              </a:rPr>
              <a:t>Data </a:t>
            </a: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movement</a:t>
            </a:r>
            <a:endParaRPr sz="2800">
              <a:latin typeface="Tahoma"/>
              <a:cs typeface="Tahoma"/>
            </a:endParaRPr>
          </a:p>
          <a:p>
            <a:pPr marL="1790700" lvl="1" indent="-407034">
              <a:lnSpc>
                <a:spcPct val="100000"/>
              </a:lnSpc>
              <a:buChar char="○"/>
              <a:tabLst>
                <a:tab pos="1790700" algn="l"/>
              </a:tabLst>
            </a:pPr>
            <a:r>
              <a:rPr sz="2800" spc="-10" dirty="0">
                <a:solidFill>
                  <a:srgbClr val="252525"/>
                </a:solidFill>
                <a:latin typeface="Tahoma"/>
                <a:cs typeface="Tahoma"/>
              </a:rPr>
              <a:t>Control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308</Words>
  <Application>Microsoft Office PowerPoint</Application>
  <PresentationFormat>Custom</PresentationFormat>
  <Paragraphs>60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Computer Organization and Architecture</vt:lpstr>
      <vt:lpstr>Computer Organization and Architecture</vt:lpstr>
      <vt:lpstr>Module 1</vt:lpstr>
      <vt:lpstr>Architecture &amp; Organization</vt:lpstr>
      <vt:lpstr>Architecture &amp; Organization</vt:lpstr>
      <vt:lpstr>Architecture &amp; Organization</vt:lpstr>
      <vt:lpstr>Performance of Computer</vt:lpstr>
      <vt:lpstr>Performance of Processor</vt:lpstr>
      <vt:lpstr>Structure and Function</vt:lpstr>
      <vt:lpstr>Functional View</vt:lpstr>
      <vt:lpstr>Data Movement</vt:lpstr>
      <vt:lpstr>Storage and Processing</vt:lpstr>
      <vt:lpstr>PowerPoint Presentation</vt:lpstr>
      <vt:lpstr>Structure : Top Level</vt:lpstr>
      <vt:lpstr>Structure : Central Processing Unit</vt:lpstr>
      <vt:lpstr>Structure : Control Unit</vt:lpstr>
      <vt:lpstr>Recap</vt:lpstr>
      <vt:lpstr>Recap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Aditi  Rajani</dc:creator>
  <cp:lastModifiedBy>SNS</cp:lastModifiedBy>
  <cp:revision>1</cp:revision>
  <dcterms:created xsi:type="dcterms:W3CDTF">2024-07-22T10:45:15Z</dcterms:created>
  <dcterms:modified xsi:type="dcterms:W3CDTF">2024-07-22T10:46:50Z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2024-07-22T00:00:00Z</vt:filetime>
  </property>
  <property fmtid="{D5CDD505-2E9C-101B-9397-08002B2CF9AE}" pid="5" name="Producer">
    <vt:lpwstr>Microsoft® PowerPoint® 2010</vt:lpwstr>
  </property>
</Properties>
</file>