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9356" y="151958"/>
            <a:ext cx="1271904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378" y="282263"/>
            <a:ext cx="7896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20" dirty="0"/>
              <a:t>Computer</a:t>
            </a:r>
            <a:r>
              <a:rPr sz="3300" spc="-35" dirty="0"/>
              <a:t> </a:t>
            </a:r>
            <a:r>
              <a:rPr sz="3300" spc="70" dirty="0"/>
              <a:t>Organization</a:t>
            </a:r>
            <a:r>
              <a:rPr sz="3300" spc="-40" dirty="0"/>
              <a:t> </a:t>
            </a:r>
            <a:r>
              <a:rPr sz="3300" spc="50" dirty="0"/>
              <a:t>and</a:t>
            </a:r>
            <a:r>
              <a:rPr sz="3300" spc="-30" dirty="0"/>
              <a:t> </a:t>
            </a:r>
            <a:r>
              <a:rPr sz="3300" spc="85" dirty="0"/>
              <a:t>Architecture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725200" y="1345368"/>
            <a:ext cx="1694814" cy="229742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73685" marR="265430" indent="245110">
              <a:lnSpc>
                <a:spcPts val="2480"/>
              </a:lnSpc>
              <a:spcBef>
                <a:spcPts val="415"/>
              </a:spcBef>
            </a:pP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Div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262626"/>
                </a:solidFill>
                <a:latin typeface="Trebuchet MS"/>
                <a:cs typeface="Trebuchet MS"/>
              </a:rPr>
              <a:t>C </a:t>
            </a: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SY</a:t>
            </a:r>
            <a:r>
              <a:rPr sz="23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62626"/>
                </a:solidFill>
                <a:latin typeface="Trebuchet MS"/>
                <a:cs typeface="Trebuchet MS"/>
              </a:rPr>
              <a:t>COMP</a:t>
            </a:r>
            <a:endParaRPr sz="2300" dirty="0">
              <a:latin typeface="Trebuchet MS"/>
              <a:cs typeface="Trebuchet MS"/>
            </a:endParaRPr>
          </a:p>
          <a:p>
            <a:pPr marL="394335">
              <a:lnSpc>
                <a:spcPts val="2450"/>
              </a:lnSpc>
            </a:pPr>
            <a:r>
              <a:rPr sz="2300" spc="70" dirty="0">
                <a:solidFill>
                  <a:srgbClr val="262626"/>
                </a:solidFill>
                <a:latin typeface="Trebuchet MS"/>
                <a:cs typeface="Trebuchet MS"/>
              </a:rPr>
              <a:t>Sem</a:t>
            </a:r>
            <a:r>
              <a:rPr sz="23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III</a:t>
            </a:r>
            <a:endParaRPr sz="2300" dirty="0">
              <a:latin typeface="Trebuchet MS"/>
              <a:cs typeface="Trebuchet MS"/>
            </a:endParaRP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lang="en-US" sz="2300" spc="-4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Sn</a:t>
            </a:r>
            <a:r>
              <a:rPr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lang="en-US"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hal</a:t>
            </a:r>
            <a:r>
              <a:rPr lang="en-US" sz="2300" spc="-10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sz="2300" spc="-120" dirty="0" smtClean="0">
                <a:solidFill>
                  <a:srgbClr val="262626"/>
                </a:solidFill>
                <a:latin typeface="Trebuchet MS"/>
                <a:cs typeface="Trebuchet MS"/>
              </a:rPr>
              <a:t>AY</a:t>
            </a:r>
            <a:r>
              <a:rPr sz="2300" spc="-35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202</a:t>
            </a:r>
            <a:r>
              <a:rPr lang="en-US"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lang="en-US"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5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3" y="0"/>
            <a:ext cx="582930" cy="5143500"/>
            <a:chOff x="453" y="0"/>
            <a:chExt cx="582930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" y="1664"/>
              <a:ext cx="425218" cy="51418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72" y="0"/>
              <a:ext cx="157257" cy="40805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6430" y="4373116"/>
            <a:ext cx="651511" cy="4856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609" y="4371737"/>
            <a:ext cx="1944996" cy="497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00"/>
            <a:ext cx="9144000" cy="5037455"/>
            <a:chOff x="0" y="106600"/>
            <a:chExt cx="9144000" cy="5037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574" y="106600"/>
              <a:ext cx="5933375" cy="41653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841" y="151958"/>
            <a:ext cx="2518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</a:t>
            </a:r>
            <a:r>
              <a:rPr spc="-185" dirty="0"/>
              <a:t> </a:t>
            </a:r>
            <a:r>
              <a:rPr spc="-30" dirty="0"/>
              <a:t>PCI</a:t>
            </a:r>
            <a:r>
              <a:rPr spc="-185" dirty="0"/>
              <a:t> </a:t>
            </a:r>
            <a:r>
              <a:rPr spc="-5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07899"/>
            <a:ext cx="9144000" cy="935990"/>
            <a:chOff x="0" y="4207899"/>
            <a:chExt cx="9144000" cy="935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5473" y="488450"/>
            <a:ext cx="7118350" cy="4201160"/>
            <a:chOff x="165473" y="488450"/>
            <a:chExt cx="7118350" cy="42011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750" y="488450"/>
              <a:ext cx="5392824" cy="4108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SCSI</a:t>
            </a:r>
            <a:r>
              <a:rPr spc="-15" dirty="0"/>
              <a:t> </a:t>
            </a:r>
            <a:r>
              <a:rPr spc="-6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94667" y="668814"/>
            <a:ext cx="732155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spc="-20" dirty="0">
                <a:latin typeface="Trebuchet MS"/>
                <a:cs typeface="Trebuchet MS"/>
              </a:rPr>
              <a:t>Fast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that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connect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lots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devices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computer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same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time,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including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hard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drives,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scanners,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CD-</a:t>
            </a:r>
            <a:r>
              <a:rPr sz="2000" spc="-10" dirty="0">
                <a:latin typeface="Trebuchet MS"/>
                <a:cs typeface="Trebuchet MS"/>
              </a:rPr>
              <a:t>ROM/RW drives,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printers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tape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drives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multiple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items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one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bus.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most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computer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systems.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spc="-10" dirty="0">
                <a:latin typeface="Trebuchet MS"/>
                <a:cs typeface="Trebuchet MS"/>
              </a:rPr>
              <a:t>Problems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latin typeface="Trebuchet MS"/>
                <a:cs typeface="Trebuchet MS"/>
              </a:rPr>
              <a:t>Limited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BIOS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support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spc="50" dirty="0">
                <a:latin typeface="Trebuchet MS"/>
                <a:cs typeface="Trebuchet MS"/>
              </a:rPr>
              <a:t>Has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configured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computer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spc="80" dirty="0">
                <a:latin typeface="Trebuchet MS"/>
                <a:cs typeface="Trebuchet MS"/>
              </a:rPr>
              <a:t>No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common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SCSI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interface</a:t>
            </a:r>
            <a:endParaRPr sz="2000">
              <a:latin typeface="Trebuchet MS"/>
              <a:cs typeface="Trebuchet MS"/>
            </a:endParaRPr>
          </a:p>
          <a:p>
            <a:pPr marL="851535" marR="507365" lvl="1" indent="-382270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different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SCSI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have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different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speeds,bus widths,connectors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SCSI</a:t>
            </a:r>
            <a:r>
              <a:rPr spc="-15" dirty="0"/>
              <a:t> </a:t>
            </a:r>
            <a:r>
              <a:rPr spc="-6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7697" y="792899"/>
            <a:ext cx="7374748" cy="3107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SCSI</a:t>
            </a:r>
            <a:r>
              <a:rPr spc="-15" dirty="0"/>
              <a:t> </a:t>
            </a:r>
            <a:r>
              <a:rPr spc="-6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94667" y="668814"/>
            <a:ext cx="67989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latin typeface="Trebuchet MS"/>
                <a:cs typeface="Trebuchet MS"/>
              </a:rPr>
              <a:t>How many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devices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connected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SCSI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controller?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latin typeface="Trebuchet MS"/>
                <a:cs typeface="Trebuchet MS"/>
              </a:rPr>
              <a:t>What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transfer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rate?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spc="65" dirty="0">
                <a:latin typeface="Trebuchet MS"/>
                <a:cs typeface="Trebuchet MS"/>
              </a:rPr>
              <a:t>Is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transfer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synchronous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asynchronous?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latin typeface="Trebuchet MS"/>
                <a:cs typeface="Trebuchet MS"/>
              </a:rPr>
              <a:t>SCSI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Phases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latin typeface="Trebuchet MS"/>
                <a:cs typeface="Trebuchet MS"/>
              </a:rPr>
              <a:t>Arbitration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distributed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spc="-10" dirty="0">
                <a:latin typeface="Trebuchet MS"/>
                <a:cs typeface="Trebuchet MS"/>
              </a:rPr>
              <a:t>Selection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latin typeface="Trebuchet MS"/>
                <a:cs typeface="Trebuchet MS"/>
              </a:rPr>
              <a:t>Information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transfer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spc="-10" dirty="0">
                <a:latin typeface="Trebuchet MS"/>
                <a:cs typeface="Trebuchet MS"/>
              </a:rPr>
              <a:t>Reselection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467" y="59851"/>
            <a:ext cx="173926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SCSI</a:t>
            </a:r>
            <a:r>
              <a:rPr spc="-15" dirty="0"/>
              <a:t> </a:t>
            </a:r>
            <a:r>
              <a:rPr spc="-80" dirty="0"/>
              <a:t>Phases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77174"/>
            <a:ext cx="9144000" cy="4666615"/>
            <a:chOff x="0" y="477174"/>
            <a:chExt cx="9144000" cy="4666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6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3625" y="477174"/>
              <a:ext cx="5097724" cy="4181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SCSI</a:t>
            </a:r>
            <a:r>
              <a:rPr spc="-15" dirty="0"/>
              <a:t> </a:t>
            </a:r>
            <a:r>
              <a:rPr spc="-6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1962" y="650307"/>
          <a:ext cx="7936865" cy="3592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/>
                <a:gridCol w="1991360"/>
                <a:gridCol w="3819525"/>
              </a:tblGrid>
              <a:tr h="4260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Category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FC5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Signals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FC5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Functions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FC5E7"/>
                    </a:solidFill>
                  </a:tcPr>
                </a:tc>
              </a:tr>
              <a:tr h="73088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50" dirty="0">
                          <a:latin typeface="Trebuchet MS"/>
                          <a:cs typeface="Trebuchet MS"/>
                        </a:rPr>
                        <a:t>DB0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DB7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1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(p)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832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during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transfer,</a:t>
                      </a:r>
                      <a:r>
                        <a:rPr sz="12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device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identification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during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arbitration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phase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Phase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BSY,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SEL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Indication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50" dirty="0">
                          <a:latin typeface="Trebuchet MS"/>
                          <a:cs typeface="Trebuchet MS"/>
                        </a:rPr>
                        <a:t>Bus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free,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reselection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phase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6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Type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C/D#,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MSG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Control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6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Message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Handshake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REQ,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ACK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31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Request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transfer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target,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Ack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transfer completion by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initiator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Direction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Transfer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I/O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Direction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transfer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respect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initiator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Other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0" dirty="0">
                          <a:latin typeface="Trebuchet MS"/>
                          <a:cs typeface="Trebuchet MS"/>
                        </a:rPr>
                        <a:t>ATN,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RST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65735">
                        <a:lnSpc>
                          <a:spcPct val="106700"/>
                        </a:lnSpc>
                        <a:spcBef>
                          <a:spcPts val="91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Attention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Initiator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sending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message,</a:t>
                      </a:r>
                      <a:r>
                        <a:rPr sz="12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Reset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reset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system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359" y="170145"/>
            <a:ext cx="6465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Computer</a:t>
            </a:r>
            <a:r>
              <a:rPr spc="10" dirty="0"/>
              <a:t> </a:t>
            </a:r>
            <a:r>
              <a:rPr spc="70" dirty="0"/>
              <a:t>Organization</a:t>
            </a:r>
            <a:r>
              <a:rPr spc="1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6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7893" y="578349"/>
            <a:ext cx="766381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Course</a:t>
            </a:r>
            <a:r>
              <a:rPr sz="2000" b="1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Trebuchet MS"/>
                <a:cs typeface="Trebuchet MS"/>
              </a:rPr>
              <a:t>Outcomes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939"/>
              </a:lnSpc>
              <a:spcBef>
                <a:spcPts val="140"/>
              </a:spcBef>
            </a:pP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At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end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successful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completion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course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student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will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able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25"/>
              </a:lnSpc>
            </a:pPr>
            <a:r>
              <a:rPr sz="2000" b="1" dirty="0">
                <a:solidFill>
                  <a:srgbClr val="262626"/>
                </a:solidFill>
                <a:latin typeface="Arial"/>
                <a:cs typeface="Arial"/>
              </a:rPr>
              <a:t>CO</a:t>
            </a:r>
            <a:r>
              <a:rPr sz="2000" b="1" spc="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62626"/>
                </a:solidFill>
                <a:latin typeface="Arial"/>
                <a:cs typeface="Arial"/>
              </a:rPr>
              <a:t>1.</a:t>
            </a:r>
            <a:r>
              <a:rPr sz="2000" b="1" spc="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Describe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define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rebuchet MS"/>
                <a:cs typeface="Trebuchet MS"/>
              </a:rPr>
              <a:t>buses</a:t>
            </a:r>
            <a:endParaRPr sz="1800">
              <a:latin typeface="Trebuchet MS"/>
              <a:cs typeface="Trebuchet MS"/>
            </a:endParaRPr>
          </a:p>
          <a:p>
            <a:pPr marL="12700" marR="66992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detail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logic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its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sub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 marL="12700" marR="40640">
              <a:lnSpc>
                <a:spcPts val="1989"/>
              </a:lnSpc>
              <a:spcBef>
                <a:spcPts val="140"/>
              </a:spcBef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62626"/>
                </a:solidFill>
                <a:latin typeface="Trebuchet MS"/>
                <a:cs typeface="Trebuchet MS"/>
              </a:rPr>
              <a:t>2.</a:t>
            </a:r>
            <a:r>
              <a:rPr sz="2000" b="1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Understand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Central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processing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addressing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rebuchet MS"/>
                <a:cs typeface="Trebuchet MS"/>
              </a:rPr>
              <a:t>modes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control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depth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62626"/>
                </a:solidFill>
                <a:latin typeface="Trebuchet MS"/>
                <a:cs typeface="Trebuchet MS"/>
              </a:rPr>
              <a:t>3.</a:t>
            </a: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Learn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evaluate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memory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organization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cache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1204595">
              <a:lnSpc>
                <a:spcPts val="1989"/>
              </a:lnSpc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1800" spc="-150" dirty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Summarize</a:t>
            </a:r>
            <a:r>
              <a:rPr sz="1800" spc="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Input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output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techniques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multiprocessor configurations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4" y="170145"/>
            <a:ext cx="145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Module</a:t>
            </a:r>
            <a:r>
              <a:rPr spc="-30" dirty="0"/>
              <a:t> </a:t>
            </a:r>
            <a:r>
              <a:rPr spc="-745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9187" y="743507"/>
            <a:ext cx="6510020" cy="22936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2615565">
              <a:lnSpc>
                <a:spcPts val="2270"/>
              </a:lnSpc>
              <a:spcBef>
                <a:spcPts val="384"/>
              </a:spcBef>
            </a:pPr>
            <a:r>
              <a:rPr sz="2100" b="1" spc="-45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2100" b="1" spc="-1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100" b="1" spc="-10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100" b="1" spc="-1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5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2100" b="1" spc="-10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262626"/>
                </a:solidFill>
                <a:latin typeface="Trebuchet MS"/>
                <a:cs typeface="Trebuchet MS"/>
              </a:rPr>
              <a:t>System </a:t>
            </a:r>
            <a:r>
              <a:rPr sz="2100" b="1" spc="-360" dirty="0">
                <a:solidFill>
                  <a:srgbClr val="262626"/>
                </a:solidFill>
                <a:latin typeface="Trebuchet MS"/>
                <a:cs typeface="Trebuchet MS"/>
              </a:rPr>
              <a:t>1.1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005"/>
              </a:lnSpc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Introduction of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computer system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its </a:t>
            </a:r>
            <a:r>
              <a:rPr sz="2000" spc="90" dirty="0">
                <a:solidFill>
                  <a:srgbClr val="262626"/>
                </a:solidFill>
                <a:latin typeface="Trebuchet MS"/>
                <a:cs typeface="Trebuchet MS"/>
              </a:rPr>
              <a:t>sub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modules,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89900"/>
              </a:lnSpc>
              <a:spcBef>
                <a:spcPts val="120"/>
              </a:spcBef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Basic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organization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block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level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description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the functional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units.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 Von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Neumann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model </a:t>
            </a:r>
            <a:r>
              <a:rPr sz="2100" b="1" spc="-25" dirty="0">
                <a:solidFill>
                  <a:srgbClr val="262626"/>
                </a:solidFill>
                <a:latin typeface="Trebuchet MS"/>
                <a:cs typeface="Trebuchet MS"/>
              </a:rPr>
              <a:t>1.2</a:t>
            </a:r>
            <a:endParaRPr sz="2100">
              <a:latin typeface="Trebuchet MS"/>
              <a:cs typeface="Trebuchet MS"/>
            </a:endParaRPr>
          </a:p>
          <a:p>
            <a:pPr marL="12700" marR="408940">
              <a:lnSpc>
                <a:spcPts val="2160"/>
              </a:lnSpc>
              <a:spcBef>
                <a:spcPts val="35"/>
              </a:spcBef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Introduction to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buses, </a:t>
            </a:r>
            <a:r>
              <a:rPr sz="2000" spc="90" dirty="0">
                <a:solidFill>
                  <a:srgbClr val="262626"/>
                </a:solidFill>
                <a:latin typeface="Trebuchet MS"/>
                <a:cs typeface="Trebuchet MS"/>
              </a:rPr>
              <a:t>bus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types,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connection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I/O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devices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CPU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memory,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PCI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SCSI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734" y="151958"/>
            <a:ext cx="3437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Recap</a:t>
            </a:r>
            <a:r>
              <a:rPr spc="-50" dirty="0"/>
              <a:t> </a:t>
            </a:r>
            <a:r>
              <a:rPr spc="-325" dirty="0"/>
              <a:t>:</a:t>
            </a:r>
            <a:r>
              <a:rPr spc="-40" dirty="0"/>
              <a:t> </a:t>
            </a:r>
            <a:r>
              <a:rPr spc="-60" dirty="0"/>
              <a:t>Types</a:t>
            </a:r>
            <a:r>
              <a:rPr spc="-45" dirty="0"/>
              <a:t> </a:t>
            </a:r>
            <a:r>
              <a:rPr spc="65" dirty="0"/>
              <a:t>of</a:t>
            </a:r>
            <a:r>
              <a:rPr spc="-45" dirty="0"/>
              <a:t> </a:t>
            </a:r>
            <a:r>
              <a:rPr spc="-65" dirty="0"/>
              <a:t>Buses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847661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Width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Operations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Memory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Addressing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Capability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activities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units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computer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spc="50" dirty="0">
                <a:latin typeface="Trebuchet MS"/>
                <a:cs typeface="Trebuchet MS"/>
              </a:rPr>
              <a:t>Main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carry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signals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generated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50" dirty="0">
                <a:latin typeface="Trebuchet MS"/>
                <a:cs typeface="Trebuchet MS"/>
              </a:rPr>
              <a:t>–</a:t>
            </a:r>
            <a:endParaRPr sz="2000" dirty="0">
              <a:latin typeface="Trebuchet MS"/>
              <a:cs typeface="Trebuchet MS"/>
            </a:endParaRPr>
          </a:p>
          <a:p>
            <a:pPr marL="1016635" marR="5080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-105" dirty="0">
                <a:latin typeface="Trebuchet MS"/>
                <a:cs typeface="Trebuchet MS"/>
              </a:rPr>
              <a:t>Ex: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line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used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indicate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whether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CPU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reading/writing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main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timing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information</a:t>
            </a:r>
            <a:endParaRPr sz="2000" dirty="0">
              <a:latin typeface="Trebuchet MS"/>
              <a:cs typeface="Trebuchet MS"/>
            </a:endParaRPr>
          </a:p>
          <a:p>
            <a:pPr marL="1083945" lvl="2" indent="-385445">
              <a:lnSpc>
                <a:spcPct val="100000"/>
              </a:lnSpc>
              <a:buFont typeface="Tahoma"/>
              <a:buChar char="■"/>
              <a:tabLst>
                <a:tab pos="1083945" algn="l"/>
              </a:tabLst>
            </a:pPr>
            <a:r>
              <a:rPr sz="2000" dirty="0">
                <a:latin typeface="Trebuchet MS"/>
                <a:cs typeface="Trebuchet MS"/>
              </a:rPr>
              <a:t>Memory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read/write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signal</a:t>
            </a:r>
            <a:endParaRPr sz="2000" dirty="0">
              <a:latin typeface="Trebuchet MS"/>
              <a:cs typeface="Trebuchet MS"/>
            </a:endParaRPr>
          </a:p>
          <a:p>
            <a:pPr marL="1083945" lvl="2" indent="-385445">
              <a:lnSpc>
                <a:spcPct val="100000"/>
              </a:lnSpc>
              <a:buFont typeface="Tahoma"/>
              <a:buChar char="■"/>
              <a:tabLst>
                <a:tab pos="1083945" algn="l"/>
              </a:tabLst>
            </a:pPr>
            <a:r>
              <a:rPr sz="2000" dirty="0">
                <a:latin typeface="Trebuchet MS"/>
                <a:cs typeface="Trebuchet MS"/>
              </a:rPr>
              <a:t>Interrupt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request</a:t>
            </a:r>
            <a:endParaRPr sz="2000" dirty="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dirty="0">
                <a:latin typeface="Trebuchet MS"/>
                <a:cs typeface="Trebuchet MS"/>
              </a:rPr>
              <a:t>Clock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signals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5311" y="2055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004D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79" y="59851"/>
            <a:ext cx="2214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</a:t>
            </a:r>
            <a:r>
              <a:rPr spc="-80" dirty="0"/>
              <a:t> </a:t>
            </a:r>
            <a:r>
              <a:rPr spc="65" dirty="0"/>
              <a:t>of</a:t>
            </a:r>
            <a:r>
              <a:rPr spc="-75" dirty="0"/>
              <a:t> </a:t>
            </a:r>
            <a:r>
              <a:rPr spc="-80" dirty="0"/>
              <a:t>Buses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117" y="566365"/>
            <a:ext cx="74860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Single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310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Lots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devices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one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leads</a:t>
            </a:r>
            <a:r>
              <a:rPr sz="2000" spc="-25" dirty="0">
                <a:latin typeface="Trebuchet MS"/>
                <a:cs typeface="Trebuchet MS"/>
              </a:rPr>
              <a:t> to: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Propagation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delays</a:t>
            </a:r>
            <a:endParaRPr sz="2000" dirty="0">
              <a:latin typeface="Trebuchet MS"/>
              <a:cs typeface="Trebuchet MS"/>
            </a:endParaRPr>
          </a:p>
          <a:p>
            <a:pPr marL="673735" marR="334010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Long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paths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mean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that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co-ordination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use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can </a:t>
            </a:r>
            <a:r>
              <a:rPr sz="2000" dirty="0">
                <a:latin typeface="Trebuchet MS"/>
                <a:cs typeface="Trebuchet MS"/>
              </a:rPr>
              <a:t>adversely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affect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If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aggregate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transfer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approaches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capacity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60" dirty="0">
                <a:latin typeface="Trebuchet MS"/>
                <a:cs typeface="Trebuchet MS"/>
              </a:rPr>
              <a:t>Most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use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multiple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buses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overcome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problems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Dedicated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300" dirty="0">
                <a:latin typeface="Trebuchet MS"/>
                <a:cs typeface="Trebuchet MS"/>
              </a:rPr>
              <a:t>–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Separate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Multiplexed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300" dirty="0">
                <a:latin typeface="Trebuchet MS"/>
                <a:cs typeface="Trebuchet MS"/>
              </a:rPr>
              <a:t>–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Shared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lines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valid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valid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line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Advantage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fewer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lines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  <a:tab pos="2469515" algn="l"/>
              </a:tabLst>
            </a:pPr>
            <a:r>
              <a:rPr sz="2000" spc="-10" dirty="0">
                <a:latin typeface="Trebuchet MS"/>
                <a:cs typeface="Trebuchet MS"/>
              </a:rPr>
              <a:t>Disadvantages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More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complex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control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43774" y="28003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E6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9679" y="218198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004D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4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</a:t>
            </a:r>
            <a:r>
              <a:rPr spc="-80" dirty="0"/>
              <a:t> </a:t>
            </a:r>
            <a:r>
              <a:rPr spc="65" dirty="0"/>
              <a:t>of</a:t>
            </a:r>
            <a:r>
              <a:rPr spc="-75" dirty="0"/>
              <a:t> </a:t>
            </a:r>
            <a:r>
              <a:rPr spc="-80" dirty="0"/>
              <a:t>Buses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59588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Multiple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Masters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/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Controllers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Only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one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module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one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-20" dirty="0">
                <a:latin typeface="Trebuchet MS"/>
                <a:cs typeface="Trebuchet MS"/>
              </a:rPr>
              <a:t>Centralized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Single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hardware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device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controlling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Controller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-10" dirty="0">
                <a:latin typeface="Trebuchet MS"/>
                <a:cs typeface="Trebuchet MS"/>
              </a:rPr>
              <a:t>Arbiter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May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CPU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separate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Distributed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module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may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claim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logic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modules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414" y="231609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4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</a:t>
            </a:r>
            <a:r>
              <a:rPr spc="-80" dirty="0"/>
              <a:t> </a:t>
            </a:r>
            <a:r>
              <a:rPr spc="65" dirty="0"/>
              <a:t>of</a:t>
            </a:r>
            <a:r>
              <a:rPr spc="-75" dirty="0"/>
              <a:t> </a:t>
            </a:r>
            <a:r>
              <a:rPr spc="-80" dirty="0"/>
              <a:t>Buses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19902" y="433235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525"/>
                  </a:moveTo>
                  <a:lnTo>
                    <a:pt x="2789" y="2789"/>
                  </a:lnTo>
                  <a:lnTo>
                    <a:pt x="9525" y="0"/>
                  </a:lnTo>
                  <a:lnTo>
                    <a:pt x="16260" y="2789"/>
                  </a:lnTo>
                  <a:lnTo>
                    <a:pt x="19050" y="9525"/>
                  </a:lnTo>
                  <a:lnTo>
                    <a:pt x="16260" y="16260"/>
                  </a:lnTo>
                  <a:lnTo>
                    <a:pt x="9525" y="19050"/>
                  </a:lnTo>
                  <a:lnTo>
                    <a:pt x="2789" y="1626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6567" y="668814"/>
            <a:ext cx="737044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18135" algn="l"/>
              </a:tabLst>
            </a:pPr>
            <a:r>
              <a:rPr sz="2000" dirty="0">
                <a:latin typeface="Trebuchet MS"/>
                <a:cs typeface="Trebuchet MS"/>
              </a:rPr>
              <a:t>PCI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Bus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Tahoma"/>
              <a:buChar char="●"/>
              <a:tabLst>
                <a:tab pos="318135" algn="l"/>
              </a:tabLst>
            </a:pPr>
            <a:r>
              <a:rPr sz="2000" dirty="0">
                <a:latin typeface="Trebuchet MS"/>
                <a:cs typeface="Trebuchet MS"/>
              </a:rPr>
              <a:t>SCSI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Bus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Tahoma"/>
              <a:buChar char="●"/>
              <a:tabLst>
                <a:tab pos="318135" algn="l"/>
              </a:tabLst>
            </a:pPr>
            <a:r>
              <a:rPr sz="2000" spc="80" dirty="0">
                <a:latin typeface="Trebuchet MS"/>
                <a:cs typeface="Trebuchet MS"/>
              </a:rPr>
              <a:t>Busses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Before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that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Tahoma"/>
              <a:buChar char="●"/>
              <a:tabLst>
                <a:tab pos="318135" algn="l"/>
              </a:tabLst>
            </a:pPr>
            <a:r>
              <a:rPr sz="2000" dirty="0">
                <a:latin typeface="Trebuchet MS"/>
                <a:cs typeface="Trebuchet MS"/>
              </a:rPr>
              <a:t>ISA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8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16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bit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Tahoma"/>
              <a:buChar char="●"/>
              <a:tabLst>
                <a:tab pos="318135" algn="l"/>
              </a:tabLst>
            </a:pPr>
            <a:r>
              <a:rPr sz="2000" spc="-10" dirty="0">
                <a:latin typeface="Trebuchet MS"/>
                <a:cs typeface="Trebuchet MS"/>
              </a:rPr>
              <a:t>Characteristics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parallel/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serial,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synchronous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/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asynchronous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Tahoma"/>
              <a:buChar char="●"/>
              <a:tabLst>
                <a:tab pos="318135" algn="l"/>
              </a:tabLst>
            </a:pPr>
            <a:r>
              <a:rPr sz="2000" dirty="0">
                <a:latin typeface="Trebuchet MS"/>
                <a:cs typeface="Trebuchet MS"/>
              </a:rPr>
              <a:t>Meaning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Standards</a:t>
            </a:r>
            <a:r>
              <a:rPr sz="2000" b="1" spc="3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Protocols</a:t>
            </a:r>
            <a:endParaRPr sz="2000" dirty="0">
              <a:latin typeface="Trebuchet MS"/>
              <a:cs typeface="Trebuchet MS"/>
            </a:endParaRPr>
          </a:p>
          <a:p>
            <a:pPr marL="318135" indent="-318135">
              <a:lnSpc>
                <a:spcPct val="100000"/>
              </a:lnSpc>
              <a:buFont typeface="Arial"/>
              <a:buChar char="●"/>
              <a:tabLst>
                <a:tab pos="318135" algn="l"/>
              </a:tabLst>
            </a:pPr>
            <a:r>
              <a:rPr sz="2000" b="1" dirty="0">
                <a:latin typeface="Trebuchet MS"/>
                <a:cs typeface="Trebuchet MS"/>
              </a:rPr>
              <a:t>Data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Transfer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20" dirty="0" smtClean="0">
                <a:latin typeface="Trebuchet MS"/>
                <a:cs typeface="Trebuchet MS"/>
              </a:rPr>
              <a:t>Rate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12910" y="168668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841" y="151958"/>
            <a:ext cx="2518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</a:t>
            </a:r>
            <a:r>
              <a:rPr spc="-185" dirty="0"/>
              <a:t> </a:t>
            </a:r>
            <a:r>
              <a:rPr spc="-30" dirty="0"/>
              <a:t>PCI</a:t>
            </a:r>
            <a:r>
              <a:rPr spc="-185" dirty="0"/>
              <a:t> </a:t>
            </a:r>
            <a:r>
              <a:rPr spc="-55" dirty="0"/>
              <a:t>Bus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867" y="668814"/>
            <a:ext cx="6567170" cy="263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PCI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dirty="0">
                <a:latin typeface="Trebuchet MS"/>
                <a:cs typeface="Trebuchet MS"/>
              </a:rPr>
              <a:t> connects the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CPU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dirty="0">
                <a:latin typeface="Trebuchet MS"/>
                <a:cs typeface="Trebuchet MS"/>
              </a:rPr>
              <a:t> expansion </a:t>
            </a:r>
            <a:r>
              <a:rPr sz="2000" spc="-10" dirty="0">
                <a:latin typeface="Trebuchet MS"/>
                <a:cs typeface="Trebuchet MS"/>
              </a:rPr>
              <a:t>boards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  <a:tab pos="3536315" algn="l"/>
              </a:tabLst>
            </a:pPr>
            <a:r>
              <a:rPr sz="2000" spc="60" dirty="0">
                <a:latin typeface="Trebuchet MS"/>
                <a:cs typeface="Trebuchet MS"/>
              </a:rPr>
              <a:t>Modem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Network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Card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10" dirty="0">
                <a:latin typeface="Trebuchet MS"/>
                <a:cs typeface="Trebuchet MS"/>
              </a:rPr>
              <a:t>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85" dirty="0">
                <a:latin typeface="Trebuchet MS"/>
                <a:cs typeface="Trebuchet MS"/>
              </a:rPr>
              <a:t>Sound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Card,Video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Card,etc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-40" dirty="0">
                <a:latin typeface="Trebuchet MS"/>
                <a:cs typeface="Trebuchet MS"/>
              </a:rPr>
              <a:t>32/64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width,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33/66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MHz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clock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Clr>
                <a:srgbClr val="000000"/>
              </a:buClr>
              <a:buFont typeface="Tahoma"/>
              <a:buChar char="●"/>
              <a:tabLst>
                <a:tab pos="330835" algn="l"/>
              </a:tabLst>
            </a:pPr>
            <a:r>
              <a:rPr sz="2000" dirty="0" smtClean="0">
                <a:solidFill>
                  <a:srgbClr val="393939"/>
                </a:solidFill>
                <a:latin typeface="Trebuchet MS"/>
                <a:cs typeface="Trebuchet MS"/>
              </a:rPr>
              <a:t>Plug</a:t>
            </a:r>
            <a:r>
              <a:rPr sz="2000" spc="-35" dirty="0" smtClean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2000" spc="-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Play</a:t>
            </a:r>
            <a:r>
              <a:rPr sz="2000" spc="-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capability</a:t>
            </a:r>
            <a:endParaRPr sz="2000" dirty="0">
              <a:latin typeface="Trebuchet MS"/>
              <a:cs typeface="Trebuchet MS"/>
            </a:endParaRPr>
          </a:p>
          <a:p>
            <a:pPr marL="398145" indent="-385445">
              <a:lnSpc>
                <a:spcPct val="100000"/>
              </a:lnSpc>
              <a:buClr>
                <a:srgbClr val="000000"/>
              </a:buClr>
              <a:buFont typeface="Tahoma"/>
              <a:buChar char="●"/>
              <a:tabLst>
                <a:tab pos="398145" algn="l"/>
                <a:tab pos="3647440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PCI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393939"/>
                </a:solidFill>
                <a:latin typeface="Trebuchet MS"/>
                <a:cs typeface="Trebuchet MS"/>
              </a:rPr>
              <a:t>BUS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393939"/>
                </a:solidFill>
                <a:latin typeface="Trebuchet MS"/>
                <a:cs typeface="Trebuchet MS"/>
              </a:rPr>
              <a:t>supports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393939"/>
                </a:solidFill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address</a:t>
            </a:r>
            <a:r>
              <a:rPr sz="2000" spc="229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space/s.</a:t>
            </a:r>
            <a:endParaRPr sz="2000" dirty="0">
              <a:latin typeface="Trebuchet MS"/>
              <a:cs typeface="Trebuchet MS"/>
            </a:endParaRPr>
          </a:p>
          <a:p>
            <a:pPr marL="673735" lvl="1" indent="-29527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Tahoma"/>
              <a:buChar char="○"/>
              <a:tabLst>
                <a:tab pos="673735" algn="l"/>
              </a:tabLst>
            </a:pPr>
            <a:r>
              <a:rPr sz="1700" spc="-25" dirty="0">
                <a:solidFill>
                  <a:srgbClr val="393939"/>
                </a:solidFill>
                <a:latin typeface="Trebuchet MS"/>
                <a:cs typeface="Trebuchet MS"/>
              </a:rPr>
              <a:t>I/O</a:t>
            </a:r>
            <a:endParaRPr sz="1700" dirty="0">
              <a:latin typeface="Trebuchet MS"/>
              <a:cs typeface="Trebuchet MS"/>
            </a:endParaRPr>
          </a:p>
          <a:p>
            <a:pPr marL="673735" lvl="1" indent="-295275">
              <a:lnSpc>
                <a:spcPct val="100000"/>
              </a:lnSpc>
              <a:buClr>
                <a:srgbClr val="000000"/>
              </a:buClr>
              <a:buFont typeface="Tahoma"/>
              <a:buChar char="○"/>
              <a:tabLst>
                <a:tab pos="673735" algn="l"/>
              </a:tabLst>
            </a:pPr>
            <a:r>
              <a:rPr sz="1700" spc="-10" dirty="0">
                <a:solidFill>
                  <a:srgbClr val="393939"/>
                </a:solidFill>
                <a:latin typeface="Trebuchet MS"/>
                <a:cs typeface="Trebuchet MS"/>
              </a:rPr>
              <a:t>Memory</a:t>
            </a:r>
            <a:endParaRPr sz="1700" dirty="0">
              <a:latin typeface="Trebuchet MS"/>
              <a:cs typeface="Trebuchet MS"/>
            </a:endParaRPr>
          </a:p>
          <a:p>
            <a:pPr marL="673735" lvl="1" indent="-295275">
              <a:lnSpc>
                <a:spcPts val="2035"/>
              </a:lnSpc>
              <a:buClr>
                <a:srgbClr val="000000"/>
              </a:buClr>
              <a:buFont typeface="Tahoma"/>
              <a:buChar char="○"/>
              <a:tabLst>
                <a:tab pos="673735" algn="l"/>
              </a:tabLst>
            </a:pPr>
            <a:r>
              <a:rPr sz="1700" spc="-10" dirty="0">
                <a:solidFill>
                  <a:srgbClr val="393939"/>
                </a:solidFill>
                <a:latin typeface="Trebuchet MS"/>
                <a:cs typeface="Trebuchet MS"/>
              </a:rPr>
              <a:t>Configuration</a:t>
            </a:r>
            <a:endParaRPr sz="1700" dirty="0">
              <a:latin typeface="Trebuchet MS"/>
              <a:cs typeface="Trebuchet MS"/>
            </a:endParaRPr>
          </a:p>
          <a:p>
            <a:pPr marL="330835" indent="-318135">
              <a:lnSpc>
                <a:spcPts val="2395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Multiple</a:t>
            </a:r>
            <a:r>
              <a:rPr sz="20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Initiators</a:t>
            </a:r>
            <a:r>
              <a:rPr sz="20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393939"/>
                </a:solidFill>
                <a:latin typeface="Trebuchet MS"/>
                <a:cs typeface="Trebuchet MS"/>
              </a:rPr>
              <a:t>:</a:t>
            </a:r>
            <a:r>
              <a:rPr sz="20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Hidden</a:t>
            </a:r>
            <a:r>
              <a:rPr sz="20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393939"/>
                </a:solidFill>
                <a:latin typeface="Trebuchet MS"/>
                <a:cs typeface="Trebuchet MS"/>
              </a:rPr>
              <a:t>Bus</a:t>
            </a:r>
            <a:r>
              <a:rPr sz="20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Arbitration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086" y="2131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1167" y="18025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2414" y="236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3C0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06" y="150380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3C0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841" y="151958"/>
            <a:ext cx="2518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</a:t>
            </a:r>
            <a:r>
              <a:rPr spc="-185" dirty="0"/>
              <a:t> </a:t>
            </a:r>
            <a:r>
              <a:rPr spc="-30" dirty="0"/>
              <a:t>PCI</a:t>
            </a:r>
            <a:r>
              <a:rPr spc="-185" dirty="0"/>
              <a:t> </a:t>
            </a:r>
            <a:r>
              <a:rPr spc="-55" dirty="0"/>
              <a:t>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473" y="46999"/>
            <a:ext cx="7623809" cy="4642485"/>
            <a:chOff x="165473" y="46999"/>
            <a:chExt cx="7623809" cy="4642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73" y="4080606"/>
              <a:ext cx="2358839" cy="608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750" y="46999"/>
              <a:ext cx="6309974" cy="44076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4196713"/>
            <a:ext cx="9144000" cy="946785"/>
            <a:chOff x="0" y="4196713"/>
            <a:chExt cx="9144000" cy="9467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36639" y="42942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525"/>
                  </a:moveTo>
                  <a:lnTo>
                    <a:pt x="2789" y="2789"/>
                  </a:lnTo>
                  <a:lnTo>
                    <a:pt x="9525" y="0"/>
                  </a:lnTo>
                  <a:lnTo>
                    <a:pt x="16260" y="2789"/>
                  </a:lnTo>
                  <a:lnTo>
                    <a:pt x="19050" y="9525"/>
                  </a:lnTo>
                  <a:lnTo>
                    <a:pt x="16260" y="16260"/>
                  </a:lnTo>
                  <a:lnTo>
                    <a:pt x="9525" y="19050"/>
                  </a:lnTo>
                  <a:lnTo>
                    <a:pt x="2789" y="1626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3C0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88254" y="419671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525"/>
                  </a:moveTo>
                  <a:lnTo>
                    <a:pt x="2789" y="2789"/>
                  </a:lnTo>
                  <a:lnTo>
                    <a:pt x="9525" y="0"/>
                  </a:lnTo>
                  <a:lnTo>
                    <a:pt x="16260" y="2789"/>
                  </a:lnTo>
                  <a:lnTo>
                    <a:pt x="19050" y="9525"/>
                  </a:lnTo>
                  <a:lnTo>
                    <a:pt x="16260" y="16260"/>
                  </a:lnTo>
                  <a:lnTo>
                    <a:pt x="9525" y="19050"/>
                  </a:lnTo>
                  <a:lnTo>
                    <a:pt x="2789" y="1626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3C0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612</Words>
  <Application>Microsoft Office PowerPoint</Application>
  <PresentationFormat>On-screen Show (16:9)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Organization and Architecture</vt:lpstr>
      <vt:lpstr>Computer Organization and Architecture</vt:lpstr>
      <vt:lpstr>Module 1</vt:lpstr>
      <vt:lpstr>Recap : Types of Buses</vt:lpstr>
      <vt:lpstr>Types of Buses</vt:lpstr>
      <vt:lpstr>Types of Buses</vt:lpstr>
      <vt:lpstr>Types of Buses</vt:lpstr>
      <vt:lpstr>Features PCI Bus</vt:lpstr>
      <vt:lpstr>Features PCI Bus</vt:lpstr>
      <vt:lpstr>PowerPoint Presentation</vt:lpstr>
      <vt:lpstr>Features PCI Bus</vt:lpstr>
      <vt:lpstr>SCSI Bus</vt:lpstr>
      <vt:lpstr>SCSI Bus</vt:lpstr>
      <vt:lpstr>SCSI Bus</vt:lpstr>
      <vt:lpstr>SCSI Phases</vt:lpstr>
      <vt:lpstr>SCSI 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cp:lastModifiedBy>SNS</cp:lastModifiedBy>
  <cp:revision>3</cp:revision>
  <dcterms:created xsi:type="dcterms:W3CDTF">2024-07-22T08:18:49Z</dcterms:created>
  <dcterms:modified xsi:type="dcterms:W3CDTF">2024-07-22T08:24:21Z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