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19" r:id="rId37"/>
    <p:sldId id="320" r:id="rId38"/>
    <p:sldId id="292" r:id="rId39"/>
    <p:sldId id="293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990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9696" y="1098549"/>
            <a:ext cx="7404607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890" y="1397588"/>
            <a:ext cx="3751579" cy="4185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jp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514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5344" y="651713"/>
            <a:ext cx="4575810" cy="3353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William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Stallings 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Computer Organization </a:t>
            </a:r>
            <a:r>
              <a:rPr sz="2800" spc="-919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and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Architecture</a:t>
            </a:r>
            <a:endParaRPr sz="280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</a:pPr>
            <a:r>
              <a:rPr sz="2800" dirty="0">
                <a:latin typeface="Arial Black"/>
                <a:cs typeface="Arial Black"/>
              </a:rPr>
              <a:t>6</a:t>
            </a:r>
            <a:r>
              <a:rPr sz="2775" baseline="25525" dirty="0">
                <a:latin typeface="Arial Black"/>
                <a:cs typeface="Arial Black"/>
              </a:rPr>
              <a:t>th</a:t>
            </a:r>
            <a:r>
              <a:rPr sz="2775" spc="367" baseline="2552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Edition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</a:pPr>
            <a:r>
              <a:rPr sz="2800" spc="-10" dirty="0">
                <a:latin typeface="Arial Black"/>
                <a:cs typeface="Arial Black"/>
              </a:rPr>
              <a:t>Chapter</a:t>
            </a:r>
            <a:r>
              <a:rPr sz="2800" spc="-7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9</a:t>
            </a:r>
            <a:endParaRPr sz="280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Arial Black"/>
                <a:cs typeface="Arial Black"/>
              </a:rPr>
              <a:t>Computer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Arithmetic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77603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Example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of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Booth’s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Algorithm:7(M)*3(Q)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787" y="1312015"/>
            <a:ext cx="7764264" cy="62134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9387" y="2307367"/>
            <a:ext cx="7550150" cy="260350"/>
            <a:chOff x="179387" y="2307367"/>
            <a:chExt cx="7550150" cy="2603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387" y="2307367"/>
              <a:ext cx="7549864" cy="2601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94425" y="2380741"/>
              <a:ext cx="211454" cy="139065"/>
            </a:xfrm>
            <a:custGeom>
              <a:avLst/>
              <a:gdLst/>
              <a:ahLst/>
              <a:cxnLst/>
              <a:rect l="l" t="t" r="r" b="b"/>
              <a:pathLst>
                <a:path w="211454" h="139064">
                  <a:moveTo>
                    <a:pt x="211201" y="83439"/>
                  </a:moveTo>
                  <a:lnTo>
                    <a:pt x="0" y="83439"/>
                  </a:lnTo>
                  <a:lnTo>
                    <a:pt x="0" y="139065"/>
                  </a:lnTo>
                  <a:lnTo>
                    <a:pt x="211201" y="139065"/>
                  </a:lnTo>
                  <a:lnTo>
                    <a:pt x="211201" y="83439"/>
                  </a:lnTo>
                  <a:close/>
                </a:path>
                <a:path w="211454" h="139064">
                  <a:moveTo>
                    <a:pt x="211201" y="0"/>
                  </a:moveTo>
                  <a:lnTo>
                    <a:pt x="0" y="0"/>
                  </a:lnTo>
                  <a:lnTo>
                    <a:pt x="0" y="55626"/>
                  </a:lnTo>
                  <a:lnTo>
                    <a:pt x="211201" y="55626"/>
                  </a:lnTo>
                  <a:lnTo>
                    <a:pt x="21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94425" y="2380741"/>
              <a:ext cx="211454" cy="139065"/>
            </a:xfrm>
            <a:custGeom>
              <a:avLst/>
              <a:gdLst/>
              <a:ahLst/>
              <a:cxnLst/>
              <a:rect l="l" t="t" r="r" b="b"/>
              <a:pathLst>
                <a:path w="211454" h="139064">
                  <a:moveTo>
                    <a:pt x="0" y="0"/>
                  </a:moveTo>
                  <a:lnTo>
                    <a:pt x="211200" y="0"/>
                  </a:lnTo>
                  <a:lnTo>
                    <a:pt x="211200" y="55625"/>
                  </a:lnTo>
                  <a:lnTo>
                    <a:pt x="0" y="55625"/>
                  </a:lnTo>
                  <a:lnTo>
                    <a:pt x="0" y="0"/>
                  </a:lnTo>
                  <a:close/>
                </a:path>
                <a:path w="211454" h="139064">
                  <a:moveTo>
                    <a:pt x="0" y="83438"/>
                  </a:moveTo>
                  <a:lnTo>
                    <a:pt x="211200" y="83438"/>
                  </a:lnTo>
                  <a:lnTo>
                    <a:pt x="211200" y="139065"/>
                  </a:lnTo>
                  <a:lnTo>
                    <a:pt x="0" y="139065"/>
                  </a:lnTo>
                  <a:lnTo>
                    <a:pt x="0" y="8343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387" y="2942187"/>
            <a:ext cx="6578424" cy="2260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2975" y="3593937"/>
            <a:ext cx="6510244" cy="2004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67740" y="2367099"/>
            <a:ext cx="1221950" cy="5894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41177" y="3422952"/>
            <a:ext cx="1234447" cy="54489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25341" y="4161249"/>
            <a:ext cx="7329805" cy="233679"/>
            <a:chOff x="225341" y="4161249"/>
            <a:chExt cx="7329805" cy="233679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5341" y="4161249"/>
              <a:ext cx="7329591" cy="23324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30849" y="4193666"/>
              <a:ext cx="211454" cy="139065"/>
            </a:xfrm>
            <a:custGeom>
              <a:avLst/>
              <a:gdLst/>
              <a:ahLst/>
              <a:cxnLst/>
              <a:rect l="l" t="t" r="r" b="b"/>
              <a:pathLst>
                <a:path w="211454" h="139064">
                  <a:moveTo>
                    <a:pt x="211201" y="83439"/>
                  </a:moveTo>
                  <a:lnTo>
                    <a:pt x="0" y="83439"/>
                  </a:lnTo>
                  <a:lnTo>
                    <a:pt x="0" y="139065"/>
                  </a:lnTo>
                  <a:lnTo>
                    <a:pt x="211201" y="139065"/>
                  </a:lnTo>
                  <a:lnTo>
                    <a:pt x="211201" y="83439"/>
                  </a:lnTo>
                  <a:close/>
                </a:path>
                <a:path w="211454" h="139064">
                  <a:moveTo>
                    <a:pt x="211201" y="0"/>
                  </a:moveTo>
                  <a:lnTo>
                    <a:pt x="0" y="0"/>
                  </a:lnTo>
                  <a:lnTo>
                    <a:pt x="0" y="55626"/>
                  </a:lnTo>
                  <a:lnTo>
                    <a:pt x="211201" y="55626"/>
                  </a:lnTo>
                  <a:lnTo>
                    <a:pt x="211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0849" y="4193667"/>
              <a:ext cx="211454" cy="139065"/>
            </a:xfrm>
            <a:custGeom>
              <a:avLst/>
              <a:gdLst/>
              <a:ahLst/>
              <a:cxnLst/>
              <a:rect l="l" t="t" r="r" b="b"/>
              <a:pathLst>
                <a:path w="211454" h="139064">
                  <a:moveTo>
                    <a:pt x="0" y="0"/>
                  </a:moveTo>
                  <a:lnTo>
                    <a:pt x="211200" y="0"/>
                  </a:lnTo>
                  <a:lnTo>
                    <a:pt x="211200" y="55625"/>
                  </a:lnTo>
                  <a:lnTo>
                    <a:pt x="0" y="55625"/>
                  </a:lnTo>
                  <a:lnTo>
                    <a:pt x="0" y="0"/>
                  </a:lnTo>
                  <a:close/>
                </a:path>
                <a:path w="211454" h="139064">
                  <a:moveTo>
                    <a:pt x="0" y="83438"/>
                  </a:moveTo>
                  <a:lnTo>
                    <a:pt x="211200" y="83438"/>
                  </a:lnTo>
                  <a:lnTo>
                    <a:pt x="211200" y="139064"/>
                  </a:lnTo>
                  <a:lnTo>
                    <a:pt x="0" y="139064"/>
                  </a:lnTo>
                  <a:lnTo>
                    <a:pt x="0" y="8343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5163" y="4598380"/>
            <a:ext cx="6305677" cy="2745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39126" y="4200525"/>
            <a:ext cx="1295400" cy="61912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5076" y="5156200"/>
            <a:ext cx="6554843" cy="27384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77150" y="5010150"/>
            <a:ext cx="1466849" cy="63817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81964" y="6063792"/>
            <a:ext cx="7240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Black"/>
                <a:cs typeface="Arial Black"/>
              </a:rPr>
              <a:t>Answer</a:t>
            </a:r>
            <a:r>
              <a:rPr sz="2800" spc="-5" dirty="0">
                <a:latin typeface="Arial Black"/>
                <a:cs typeface="Arial Black"/>
              </a:rPr>
              <a:t> is</a:t>
            </a:r>
            <a:r>
              <a:rPr sz="2800" spc="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in</a:t>
            </a:r>
            <a:r>
              <a:rPr sz="2800" spc="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A</a:t>
            </a:r>
            <a:r>
              <a:rPr sz="2800" spc="-1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and Q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Arial Black"/>
                <a:cs typeface="Arial Black"/>
              </a:rPr>
              <a:t>0001</a:t>
            </a:r>
            <a:r>
              <a:rPr sz="2800" spc="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0101</a:t>
            </a:r>
            <a:r>
              <a:rPr sz="2800" spc="-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=21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372" y="1278742"/>
            <a:ext cx="7943373" cy="49342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95911"/>
            <a:ext cx="7506334" cy="637603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800" spc="-5" dirty="0">
                <a:latin typeface="Arial Black"/>
                <a:cs typeface="Arial Black"/>
              </a:rPr>
              <a:t>Examples-size</a:t>
            </a:r>
            <a:r>
              <a:rPr sz="2800" spc="3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of</a:t>
            </a:r>
            <a:r>
              <a:rPr sz="2800" spc="-1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n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determines</a:t>
            </a:r>
            <a:r>
              <a:rPr sz="2800" spc="1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answer</a:t>
            </a:r>
            <a:endParaRPr sz="2800">
              <a:latin typeface="Arial Black"/>
              <a:cs typeface="Arial Black"/>
            </a:endParaRPr>
          </a:p>
          <a:p>
            <a:pPr marL="62865" marR="2848610">
              <a:lnSpc>
                <a:spcPct val="120000"/>
              </a:lnSpc>
              <a:spcBef>
                <a:spcPts val="800"/>
              </a:spcBef>
              <a:tabLst>
                <a:tab pos="578485" algn="l"/>
                <a:tab pos="2413635" algn="l"/>
              </a:tabLst>
            </a:pPr>
            <a:r>
              <a:rPr sz="2800" spc="-5" dirty="0">
                <a:latin typeface="Tahoma"/>
                <a:cs typeface="Tahoma"/>
              </a:rPr>
              <a:t>Solve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using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Booths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Algorithm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A.	</a:t>
            </a:r>
            <a:r>
              <a:rPr sz="2800" spc="-5" dirty="0">
                <a:latin typeface="Tahoma"/>
                <a:cs typeface="Tahoma"/>
              </a:rPr>
              <a:t>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5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	Q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 5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9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tabLst>
                <a:tab pos="578485" algn="l"/>
                <a:tab pos="2385060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B.	</a:t>
            </a:r>
            <a:r>
              <a:rPr sz="2800" spc="-5" dirty="0">
                <a:latin typeface="Tahoma"/>
                <a:cs typeface="Tahoma"/>
              </a:rPr>
              <a:t>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12,	Q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11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9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tabLst>
                <a:tab pos="578485" algn="l"/>
                <a:tab pos="2414270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C.	</a:t>
            </a:r>
            <a:r>
              <a:rPr sz="2800" spc="-5" dirty="0">
                <a:latin typeface="Tahoma"/>
                <a:cs typeface="Tahoma"/>
              </a:rPr>
              <a:t>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9,	Q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-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3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  <a:tabLst>
                <a:tab pos="800735" algn="l"/>
                <a:tab pos="421449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D.	</a:t>
            </a:r>
            <a:r>
              <a:rPr sz="2800" b="1" spc="-5" dirty="0">
                <a:solidFill>
                  <a:srgbClr val="00AF50"/>
                </a:solidFill>
                <a:latin typeface="Tahoma"/>
                <a:cs typeface="Tahoma"/>
              </a:rPr>
              <a:t>M</a:t>
            </a:r>
            <a:r>
              <a:rPr sz="2800" b="1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ahoma"/>
                <a:cs typeface="Tahoma"/>
              </a:rPr>
              <a:t>=</a:t>
            </a:r>
            <a:r>
              <a:rPr sz="2800" b="1" spc="1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Tahoma"/>
                <a:cs typeface="Tahoma"/>
              </a:rPr>
              <a:t>-13</a:t>
            </a:r>
            <a:r>
              <a:rPr sz="2800" b="1" spc="3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ahoma"/>
                <a:cs typeface="Tahoma"/>
              </a:rPr>
              <a:t>(</a:t>
            </a:r>
            <a:r>
              <a:rPr sz="2800" b="1" spc="1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Tahoma"/>
                <a:cs typeface="Tahoma"/>
              </a:rPr>
              <a:t>0011</a:t>
            </a:r>
            <a:r>
              <a:rPr sz="2800" b="1" spc="4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Tahoma"/>
                <a:cs typeface="Tahoma"/>
              </a:rPr>
              <a:t>)</a:t>
            </a:r>
            <a:r>
              <a:rPr sz="2800" b="1" spc="7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	Q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6</a:t>
            </a:r>
            <a:endParaRPr sz="2800">
              <a:latin typeface="Tahoma"/>
              <a:cs typeface="Tahoma"/>
            </a:endParaRPr>
          </a:p>
          <a:p>
            <a:pPr marL="728980">
              <a:lnSpc>
                <a:spcPct val="100000"/>
              </a:lnSpc>
              <a:spcBef>
                <a:spcPts val="675"/>
              </a:spcBef>
            </a:pPr>
            <a:r>
              <a:rPr sz="2800" b="1" spc="-10" dirty="0">
                <a:solidFill>
                  <a:srgbClr val="FF6600"/>
                </a:solidFill>
                <a:latin typeface="Tahoma"/>
                <a:cs typeface="Tahoma"/>
              </a:rPr>
              <a:t>-M=13 (1101)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tabLst>
                <a:tab pos="578485" algn="l"/>
                <a:tab pos="2072005" algn="l"/>
                <a:tab pos="2401570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A.	</a:t>
            </a:r>
            <a:r>
              <a:rPr sz="2800" spc="-5" dirty="0">
                <a:latin typeface="Tahoma"/>
                <a:cs typeface="Tahoma"/>
              </a:rPr>
              <a:t>M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-19	,	Q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-20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95911"/>
            <a:ext cx="5646420" cy="227901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800" spc="-5" dirty="0">
                <a:latin typeface="Arial Black"/>
                <a:cs typeface="Arial Black"/>
              </a:rPr>
              <a:t>Division</a:t>
            </a:r>
            <a:endParaRPr sz="2800">
              <a:latin typeface="Arial Black"/>
              <a:cs typeface="Arial Black"/>
            </a:endParaRPr>
          </a:p>
          <a:p>
            <a:pPr marL="405765" indent="-343535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More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complex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than</a:t>
            </a:r>
            <a:r>
              <a:rPr sz="2800" spc="-5" dirty="0">
                <a:latin typeface="Tahoma"/>
                <a:cs typeface="Tahoma"/>
              </a:rPr>
              <a:t> multiplication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Negative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are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really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bad!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10" dirty="0">
                <a:latin typeface="Tahoma"/>
                <a:cs typeface="Tahoma"/>
              </a:rPr>
              <a:t>Based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on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long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division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4102" y="3808221"/>
            <a:ext cx="1141730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495" algn="r">
              <a:lnSpc>
                <a:spcPts val="264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001111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ts val="2640"/>
              </a:lnSpc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3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1011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Courier New"/>
                <a:cs typeface="Courier New"/>
              </a:rPr>
              <a:t>100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7091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Division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of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Unsigned Binary</a:t>
            </a:r>
            <a:r>
              <a:rPr spc="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Integers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2451" y="1727707"/>
            <a:ext cx="237807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0100">
              <a:lnSpc>
                <a:spcPct val="127099"/>
              </a:lnSpc>
              <a:spcBef>
                <a:spcPts val="100"/>
              </a:spcBef>
            </a:pPr>
            <a:r>
              <a:rPr sz="2400" u="sng" spc="-7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000011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0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3600" spc="-7" baseline="1157" dirty="0">
                <a:latin typeface="Courier New"/>
                <a:cs typeface="Courier New"/>
              </a:rPr>
              <a:t>1011</a:t>
            </a:r>
            <a:r>
              <a:rPr sz="3600" spc="-375" baseline="1157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10010011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5251" y="22098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83102" y="2664663"/>
            <a:ext cx="1137920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sz="2400" u="sng" spc="-5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1011</a:t>
            </a:r>
            <a:endParaRPr sz="2400">
              <a:latin typeface="Courier New"/>
              <a:cs typeface="Courier New"/>
            </a:endParaRPr>
          </a:p>
          <a:p>
            <a:pPr marR="20955" algn="r">
              <a:lnSpc>
                <a:spcPts val="2640"/>
              </a:lnSpc>
              <a:spcBef>
                <a:spcPts val="125"/>
              </a:spcBef>
            </a:pPr>
            <a:r>
              <a:rPr sz="2400" spc="-5" dirty="0">
                <a:latin typeface="Courier New"/>
                <a:cs typeface="Courier New"/>
              </a:rPr>
              <a:t>001110</a:t>
            </a:r>
            <a:endParaRPr sz="2400">
              <a:latin typeface="Courier New"/>
              <a:cs typeface="Courier New"/>
            </a:endParaRPr>
          </a:p>
          <a:p>
            <a:pPr marR="5080" algn="r">
              <a:lnSpc>
                <a:spcPts val="2640"/>
              </a:lnSpc>
            </a:pPr>
            <a:r>
              <a:rPr sz="2400" spc="-5" dirty="0">
                <a:latin typeface="Courier New"/>
                <a:cs typeface="Courier New"/>
              </a:rPr>
              <a:t>1011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62423" y="2667000"/>
            <a:ext cx="76200" cy="1066800"/>
          </a:xfrm>
          <a:custGeom>
            <a:avLst/>
            <a:gdLst/>
            <a:ahLst/>
            <a:cxnLst/>
            <a:rect l="l" t="t" r="r" b="b"/>
            <a:pathLst>
              <a:path w="76200" h="1066800">
                <a:moveTo>
                  <a:pt x="33400" y="990600"/>
                </a:moveTo>
                <a:lnTo>
                  <a:pt x="0" y="990600"/>
                </a:lnTo>
                <a:lnTo>
                  <a:pt x="38100" y="1066800"/>
                </a:lnTo>
                <a:lnTo>
                  <a:pt x="69850" y="1003300"/>
                </a:lnTo>
                <a:lnTo>
                  <a:pt x="33400" y="1003300"/>
                </a:lnTo>
                <a:lnTo>
                  <a:pt x="33400" y="990600"/>
                </a:lnTo>
                <a:close/>
              </a:path>
              <a:path w="76200" h="1066800">
                <a:moveTo>
                  <a:pt x="42925" y="0"/>
                </a:moveTo>
                <a:lnTo>
                  <a:pt x="33400" y="0"/>
                </a:lnTo>
                <a:lnTo>
                  <a:pt x="33400" y="1003300"/>
                </a:lnTo>
                <a:lnTo>
                  <a:pt x="42925" y="1003300"/>
                </a:lnTo>
                <a:lnTo>
                  <a:pt x="42925" y="0"/>
                </a:lnTo>
                <a:close/>
              </a:path>
              <a:path w="76200" h="1066800">
                <a:moveTo>
                  <a:pt x="76200" y="990600"/>
                </a:moveTo>
                <a:lnTo>
                  <a:pt x="42925" y="990600"/>
                </a:lnTo>
                <a:lnTo>
                  <a:pt x="42925" y="1003300"/>
                </a:lnTo>
                <a:lnTo>
                  <a:pt x="69850" y="1003300"/>
                </a:lnTo>
                <a:lnTo>
                  <a:pt x="76200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4823" y="2667000"/>
            <a:ext cx="76200" cy="1066800"/>
          </a:xfrm>
          <a:custGeom>
            <a:avLst/>
            <a:gdLst/>
            <a:ahLst/>
            <a:cxnLst/>
            <a:rect l="l" t="t" r="r" b="b"/>
            <a:pathLst>
              <a:path w="76200" h="1066800">
                <a:moveTo>
                  <a:pt x="33400" y="990600"/>
                </a:moveTo>
                <a:lnTo>
                  <a:pt x="0" y="990600"/>
                </a:lnTo>
                <a:lnTo>
                  <a:pt x="38100" y="1066800"/>
                </a:lnTo>
                <a:lnTo>
                  <a:pt x="69850" y="1003300"/>
                </a:lnTo>
                <a:lnTo>
                  <a:pt x="33400" y="1003300"/>
                </a:lnTo>
                <a:lnTo>
                  <a:pt x="33400" y="990600"/>
                </a:lnTo>
                <a:close/>
              </a:path>
              <a:path w="76200" h="1066800">
                <a:moveTo>
                  <a:pt x="42925" y="0"/>
                </a:moveTo>
                <a:lnTo>
                  <a:pt x="33400" y="0"/>
                </a:lnTo>
                <a:lnTo>
                  <a:pt x="33400" y="1003300"/>
                </a:lnTo>
                <a:lnTo>
                  <a:pt x="42925" y="1003300"/>
                </a:lnTo>
                <a:lnTo>
                  <a:pt x="42925" y="0"/>
                </a:lnTo>
                <a:close/>
              </a:path>
              <a:path w="76200" h="1066800">
                <a:moveTo>
                  <a:pt x="76200" y="990600"/>
                </a:moveTo>
                <a:lnTo>
                  <a:pt x="42925" y="990600"/>
                </a:lnTo>
                <a:lnTo>
                  <a:pt x="42925" y="1003300"/>
                </a:lnTo>
                <a:lnTo>
                  <a:pt x="69850" y="1003300"/>
                </a:lnTo>
                <a:lnTo>
                  <a:pt x="76200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28307" y="1741423"/>
            <a:ext cx="11684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Quotient</a:t>
            </a:r>
            <a:endParaRPr sz="24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  <a:spcBef>
                <a:spcPts val="1920"/>
              </a:spcBef>
            </a:pPr>
            <a:r>
              <a:rPr sz="2400" spc="-5" dirty="0">
                <a:latin typeface="Times New Roman"/>
                <a:cs typeface="Times New Roman"/>
              </a:rPr>
              <a:t>Dividend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3359" y="4367606"/>
            <a:ext cx="1360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ainder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4320" y="3224529"/>
            <a:ext cx="1480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Partial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nder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4320" y="2309876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Divisor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05400" y="194310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1371600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1371600" h="76200">
                <a:moveTo>
                  <a:pt x="1371600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1371600" y="42799"/>
                </a:lnTo>
                <a:lnTo>
                  <a:pt x="137160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5400" y="247650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1371600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1371600" h="76200">
                <a:moveTo>
                  <a:pt x="1371600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1371600" y="42799"/>
                </a:lnTo>
                <a:lnTo>
                  <a:pt x="137160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05400" y="453390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1371600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1371600" h="76200">
                <a:moveTo>
                  <a:pt x="1371600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1371600" y="42799"/>
                </a:lnTo>
                <a:lnTo>
                  <a:pt x="137160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5603" y="3338194"/>
            <a:ext cx="1068705" cy="563880"/>
          </a:xfrm>
          <a:custGeom>
            <a:avLst/>
            <a:gdLst/>
            <a:ahLst/>
            <a:cxnLst/>
            <a:rect l="l" t="t" r="r" b="b"/>
            <a:pathLst>
              <a:path w="1068704" h="563879">
                <a:moveTo>
                  <a:pt x="1068197" y="548005"/>
                </a:moveTo>
                <a:lnTo>
                  <a:pt x="1054176" y="535178"/>
                </a:lnTo>
                <a:lnTo>
                  <a:pt x="1005332" y="490474"/>
                </a:lnTo>
                <a:lnTo>
                  <a:pt x="996213" y="522528"/>
                </a:lnTo>
                <a:lnTo>
                  <a:pt x="18338" y="243116"/>
                </a:lnTo>
                <a:lnTo>
                  <a:pt x="691807" y="41109"/>
                </a:lnTo>
                <a:lnTo>
                  <a:pt x="701421" y="73025"/>
                </a:lnTo>
                <a:lnTo>
                  <a:pt x="748842" y="28321"/>
                </a:lnTo>
                <a:lnTo>
                  <a:pt x="763397" y="14605"/>
                </a:lnTo>
                <a:lnTo>
                  <a:pt x="679450" y="0"/>
                </a:lnTo>
                <a:lnTo>
                  <a:pt x="689051" y="31953"/>
                </a:lnTo>
                <a:lnTo>
                  <a:pt x="0" y="238633"/>
                </a:lnTo>
                <a:lnTo>
                  <a:pt x="1397" y="243205"/>
                </a:lnTo>
                <a:lnTo>
                  <a:pt x="127" y="247777"/>
                </a:lnTo>
                <a:lnTo>
                  <a:pt x="993609" y="531685"/>
                </a:lnTo>
                <a:lnTo>
                  <a:pt x="984504" y="563753"/>
                </a:lnTo>
                <a:lnTo>
                  <a:pt x="1068197" y="5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6200" y="38100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3600" y="24765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71601" y="42799"/>
                </a:lnTo>
                <a:lnTo>
                  <a:pt x="317500" y="42799"/>
                </a:lnTo>
                <a:lnTo>
                  <a:pt x="317500" y="33274"/>
                </a:lnTo>
                <a:lnTo>
                  <a:pt x="371348" y="33274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04800" y="42799"/>
                </a:lnTo>
                <a:lnTo>
                  <a:pt x="304800" y="33274"/>
                </a:lnTo>
                <a:close/>
              </a:path>
              <a:path w="381000" h="76200">
                <a:moveTo>
                  <a:pt x="371348" y="33274"/>
                </a:moveTo>
                <a:lnTo>
                  <a:pt x="317500" y="33274"/>
                </a:lnTo>
                <a:lnTo>
                  <a:pt x="317500" y="42799"/>
                </a:lnTo>
                <a:lnTo>
                  <a:pt x="371601" y="42799"/>
                </a:lnTo>
                <a:lnTo>
                  <a:pt x="381000" y="38100"/>
                </a:lnTo>
                <a:lnTo>
                  <a:pt x="3713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23875"/>
            <a:ext cx="6395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43145" algn="l"/>
              </a:tabLst>
            </a:pPr>
            <a:r>
              <a:rPr spc="-5" dirty="0">
                <a:latin typeface="Arial Black"/>
                <a:cs typeface="Arial Black"/>
              </a:rPr>
              <a:t>Flow</a:t>
            </a:r>
            <a:r>
              <a:rPr spc="-15" dirty="0">
                <a:latin typeface="Arial Black"/>
                <a:cs typeface="Arial Black"/>
              </a:rPr>
              <a:t>c</a:t>
            </a:r>
            <a:r>
              <a:rPr spc="-5" dirty="0">
                <a:latin typeface="Arial Black"/>
                <a:cs typeface="Arial Black"/>
              </a:rPr>
              <a:t>h</a:t>
            </a:r>
            <a:r>
              <a:rPr spc="-20" dirty="0">
                <a:latin typeface="Arial Black"/>
                <a:cs typeface="Arial Black"/>
              </a:rPr>
              <a:t>a</a:t>
            </a:r>
            <a:r>
              <a:rPr spc="-5" dirty="0">
                <a:latin typeface="Arial Black"/>
                <a:cs typeface="Arial Black"/>
              </a:rPr>
              <a:t>rt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fo</a:t>
            </a:r>
            <a:r>
              <a:rPr spc="-5" dirty="0">
                <a:latin typeface="Arial Black"/>
                <a:cs typeface="Arial Black"/>
              </a:rPr>
              <a:t>r R</a:t>
            </a:r>
            <a:r>
              <a:rPr spc="-15" dirty="0">
                <a:latin typeface="Arial Black"/>
                <a:cs typeface="Arial Black"/>
              </a:rPr>
              <a:t>e</a:t>
            </a:r>
            <a:r>
              <a:rPr spc="-5" dirty="0">
                <a:latin typeface="Arial Black"/>
                <a:cs typeface="Arial Black"/>
              </a:rPr>
              <a:t>s</a:t>
            </a:r>
            <a:r>
              <a:rPr spc="-15" dirty="0">
                <a:latin typeface="Arial Black"/>
                <a:cs typeface="Arial Black"/>
              </a:rPr>
              <a:t>t</a:t>
            </a:r>
            <a:r>
              <a:rPr spc="-5" dirty="0">
                <a:latin typeface="Arial Black"/>
                <a:cs typeface="Arial Black"/>
              </a:rPr>
              <a:t>o</a:t>
            </a:r>
            <a:r>
              <a:rPr spc="-20" dirty="0">
                <a:latin typeface="Arial Black"/>
                <a:cs typeface="Arial Black"/>
              </a:rPr>
              <a:t>r</a:t>
            </a:r>
            <a:r>
              <a:rPr spc="-5" dirty="0">
                <a:latin typeface="Arial Black"/>
                <a:cs typeface="Arial Black"/>
              </a:rPr>
              <a:t>ing</a:t>
            </a:r>
            <a:r>
              <a:rPr dirty="0">
                <a:latin typeface="Arial Black"/>
                <a:cs typeface="Arial Black"/>
              </a:rPr>
              <a:t>	</a:t>
            </a:r>
            <a:r>
              <a:rPr spc="-5" dirty="0">
                <a:latin typeface="Arial Black"/>
                <a:cs typeface="Arial Black"/>
              </a:rPr>
              <a:t>Division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012" y="404875"/>
            <a:ext cx="5976874" cy="57990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1775" cy="6837680"/>
            <a:chOff x="0" y="0"/>
            <a:chExt cx="9121775" cy="6837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21775" cy="2781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412" y="2401886"/>
              <a:ext cx="8870950" cy="4435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31900"/>
            <a:ext cx="9143999" cy="431012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6225"/>
            <a:ext cx="9143999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95911"/>
            <a:ext cx="5154930" cy="176657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800" spc="-5" dirty="0">
                <a:latin typeface="Arial Black"/>
                <a:cs typeface="Arial Black"/>
              </a:rPr>
              <a:t>Solve by</a:t>
            </a:r>
            <a:r>
              <a:rPr sz="2800" spc="-10" dirty="0">
                <a:latin typeface="Arial Black"/>
                <a:cs typeface="Arial Black"/>
              </a:rPr>
              <a:t> restoring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division</a:t>
            </a:r>
            <a:endParaRPr sz="2800">
              <a:latin typeface="Arial Black"/>
              <a:cs typeface="Arial Black"/>
            </a:endParaRPr>
          </a:p>
          <a:p>
            <a:pPr marL="62865">
              <a:lnSpc>
                <a:spcPct val="100000"/>
              </a:lnSpc>
              <a:spcBef>
                <a:spcPts val="1475"/>
              </a:spcBef>
            </a:pPr>
            <a:r>
              <a:rPr sz="2800" spc="-5" dirty="0">
                <a:latin typeface="Tahoma"/>
                <a:cs typeface="Tahoma"/>
              </a:rPr>
              <a:t>M=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0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0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</a:t>
            </a:r>
            <a:endParaRPr sz="28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ahoma"/>
                <a:cs typeface="Tahoma"/>
              </a:rPr>
              <a:t>Q=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0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484073"/>
            <a:ext cx="7196455" cy="596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Arithmetic &amp;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Logic</a:t>
            </a:r>
            <a:r>
              <a:rPr sz="2800" spc="-2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Unit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600">
              <a:latin typeface="Arial Black"/>
              <a:cs typeface="Arial Black"/>
            </a:endParaRPr>
          </a:p>
          <a:p>
            <a:pPr marL="405765" indent="-343535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Does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calculations</a:t>
            </a:r>
            <a:endParaRPr sz="2800">
              <a:latin typeface="Tahoma"/>
              <a:cs typeface="Tahoma"/>
            </a:endParaRPr>
          </a:p>
          <a:p>
            <a:pPr marL="405765" marR="86360" indent="-342900">
              <a:lnSpc>
                <a:spcPct val="2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10" dirty="0">
                <a:latin typeface="Tahoma"/>
                <a:cs typeface="Tahoma"/>
              </a:rPr>
              <a:t>Everything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else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computer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there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to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service</a:t>
            </a:r>
            <a:r>
              <a:rPr sz="2800" spc="-10" dirty="0">
                <a:latin typeface="Tahoma"/>
                <a:cs typeface="Tahoma"/>
              </a:rPr>
              <a:t> this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unit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Tahoma"/>
              <a:buChar char="•"/>
            </a:pPr>
            <a:endParaRPr sz="33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Handles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integers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Tahoma"/>
              <a:buChar char="•"/>
            </a:pPr>
            <a:endParaRPr sz="33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May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handle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floating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point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(real)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numbers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0000"/>
              </a:buClr>
              <a:buFont typeface="Tahoma"/>
              <a:buChar char="•"/>
            </a:pPr>
            <a:endParaRPr sz="33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May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separate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FPU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(maths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co-processor)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50" y="860425"/>
            <a:ext cx="9036050" cy="5232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3" y="1412875"/>
            <a:ext cx="9121775" cy="40322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98625"/>
            <a:ext cx="9144000" cy="44623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875" y="19049"/>
            <a:ext cx="6337300" cy="683894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5907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Solve using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Restoring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Division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6890" y="1397588"/>
          <a:ext cx="3751579" cy="4184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5470"/>
                <a:gridCol w="276225"/>
                <a:gridCol w="1619884"/>
              </a:tblGrid>
              <a:tr h="683886">
                <a:tc>
                  <a:txBody>
                    <a:bodyPr/>
                    <a:lstStyle/>
                    <a:p>
                      <a:pPr marL="31750">
                        <a:lnSpc>
                          <a:spcPts val="3354"/>
                        </a:lnSpc>
                        <a:tabLst>
                          <a:tab pos="54673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3354"/>
                        </a:lnSpc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8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9389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5"/>
                        </a:spcBef>
                        <a:tabLst>
                          <a:tab pos="54673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B.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12,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54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26,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54635" marB="0"/>
                </a:tc>
              </a:tr>
              <a:tr h="9389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5"/>
                        </a:spcBef>
                        <a:tabLst>
                          <a:tab pos="54673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9,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54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19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54635" marB="0"/>
                </a:tc>
              </a:tr>
              <a:tr h="93910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5"/>
                        </a:spcBef>
                        <a:tabLst>
                          <a:tab pos="54673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32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54635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800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54635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59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54635" marB="0"/>
                </a:tc>
              </a:tr>
              <a:tr h="683886">
                <a:tc>
                  <a:txBody>
                    <a:bodyPr/>
                    <a:lstStyle/>
                    <a:p>
                      <a:pPr marL="31750">
                        <a:lnSpc>
                          <a:spcPts val="3275"/>
                        </a:lnSpc>
                        <a:spcBef>
                          <a:spcPts val="2005"/>
                        </a:spcBef>
                        <a:tabLst>
                          <a:tab pos="54673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E.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17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54635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3275"/>
                        </a:lnSpc>
                        <a:spcBef>
                          <a:spcPts val="2005"/>
                        </a:spcBef>
                      </a:pPr>
                      <a:r>
                        <a:rPr sz="2800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54635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3275"/>
                        </a:lnSpc>
                        <a:spcBef>
                          <a:spcPts val="2005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42,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5463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820150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10025" y="186735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3675" y="322186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7328" y="163715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8429" y="319963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450" y="71373"/>
            <a:ext cx="6429375" cy="21717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12" y="2822511"/>
            <a:ext cx="9094787" cy="3630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0350"/>
            <a:ext cx="9144000" cy="6558280"/>
            <a:chOff x="0" y="260350"/>
            <a:chExt cx="9144000" cy="6558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0350"/>
              <a:ext cx="9143936" cy="29146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87" y="3175062"/>
              <a:ext cx="7885049" cy="364324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7200" y="990600"/>
          <a:ext cx="8152764" cy="4646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5160"/>
                <a:gridCol w="275589"/>
                <a:gridCol w="5962015"/>
              </a:tblGrid>
              <a:tr h="8468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44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120014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5.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120014" marB="0"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10245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5"/>
                        </a:spcBef>
                        <a:tabLst>
                          <a:tab pos="606425" algn="l"/>
                        </a:tabLst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B.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12,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345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26.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</a:tr>
              <a:tr h="10242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0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9,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19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</a:tr>
              <a:tr h="10242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0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32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59,.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180" marB="0"/>
                </a:tc>
              </a:tr>
              <a:tr h="726773">
                <a:tc>
                  <a:txBody>
                    <a:bodyPr/>
                    <a:lstStyle/>
                    <a:p>
                      <a:pPr marL="91440">
                        <a:lnSpc>
                          <a:spcPts val="3279"/>
                        </a:lnSpc>
                        <a:spcBef>
                          <a:spcPts val="2345"/>
                        </a:spcBef>
                        <a:tabLst>
                          <a:tab pos="606425" algn="l"/>
                        </a:tabLst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E.	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17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3279"/>
                        </a:lnSpc>
                        <a:spcBef>
                          <a:spcPts val="2345"/>
                        </a:spcBef>
                      </a:pPr>
                      <a:r>
                        <a:rPr sz="2800" dirty="0">
                          <a:latin typeface="Tahoma"/>
                          <a:cs typeface="Tahoma"/>
                        </a:rPr>
                        <a:t>,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3279"/>
                        </a:lnSpc>
                        <a:spcBef>
                          <a:spcPts val="2345"/>
                        </a:spcBef>
                      </a:pPr>
                      <a:r>
                        <a:rPr sz="2800" spc="-5" dirty="0">
                          <a:latin typeface="Tahoma"/>
                          <a:cs typeface="Tahoma"/>
                        </a:rPr>
                        <a:t>Q</a:t>
                      </a:r>
                      <a:r>
                        <a:rPr sz="2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-10" dirty="0">
                          <a:latin typeface="Tahoma"/>
                          <a:cs typeface="Tahoma"/>
                        </a:rPr>
                        <a:t>42.</a:t>
                      </a:r>
                      <a:endParaRPr sz="2800">
                        <a:latin typeface="Tahoma"/>
                        <a:cs typeface="Tahoma"/>
                      </a:endParaRPr>
                    </a:p>
                  </a:txBody>
                  <a:tcPr marL="0" marR="0" marT="297815" marB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5135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Solve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using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Non</a:t>
            </a:r>
            <a:r>
              <a:rPr spc="-1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Restoring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57404"/>
            <a:ext cx="70459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Booths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Recoding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/ Bit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pair</a:t>
            </a:r>
            <a:r>
              <a:rPr spc="1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recording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8549"/>
            <a:ext cx="10236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STEPS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4658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ALU Inputs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and</a:t>
            </a:r>
            <a:r>
              <a:rPr spc="-1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Outputs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126" y="2002534"/>
            <a:ext cx="8630352" cy="314668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25625"/>
            <a:ext cx="9143935" cy="43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58950"/>
            <a:ext cx="9144000" cy="4631055"/>
            <a:chOff x="0" y="1258950"/>
            <a:chExt cx="9144000" cy="46310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68475"/>
              <a:ext cx="9143935" cy="46116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263713"/>
              <a:ext cx="9144000" cy="4621530"/>
            </a:xfrm>
            <a:custGeom>
              <a:avLst/>
              <a:gdLst/>
              <a:ahLst/>
              <a:cxnLst/>
              <a:rect l="l" t="t" r="r" b="b"/>
              <a:pathLst>
                <a:path w="9144000" h="4621530">
                  <a:moveTo>
                    <a:pt x="0" y="4621149"/>
                  </a:moveTo>
                  <a:lnTo>
                    <a:pt x="9143999" y="4621149"/>
                  </a:lnTo>
                </a:path>
                <a:path w="9144000" h="462153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50" y="1243012"/>
            <a:ext cx="8856599" cy="50736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825" y="62"/>
            <a:ext cx="8280400" cy="68245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484073"/>
            <a:ext cx="8179434" cy="417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Solve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using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Booths</a:t>
            </a:r>
            <a:r>
              <a:rPr sz="28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Recoding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tabLst>
                <a:tab pos="527685" algn="l"/>
                <a:tab pos="3398520" algn="l"/>
                <a:tab pos="700722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1.	</a:t>
            </a:r>
            <a:r>
              <a:rPr sz="2800" spc="-5" dirty="0">
                <a:latin typeface="Tahoma"/>
                <a:cs typeface="Tahoma"/>
              </a:rPr>
              <a:t>M=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5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Q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4	(4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bits)=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00010100	(20)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27685" algn="l"/>
                <a:tab pos="1477010" algn="l"/>
                <a:tab pos="341693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2.	</a:t>
            </a:r>
            <a:r>
              <a:rPr sz="2800" spc="-5" dirty="0">
                <a:latin typeface="Tahoma"/>
                <a:cs typeface="Tahoma"/>
              </a:rPr>
              <a:t>M=9	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Q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-6	(5 bits)=11110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01010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(-54)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27685" algn="l"/>
                <a:tab pos="347027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3.	</a:t>
            </a:r>
            <a:r>
              <a:rPr sz="2800" spc="-5" dirty="0">
                <a:latin typeface="Tahoma"/>
                <a:cs typeface="Tahoma"/>
              </a:rPr>
              <a:t>M=15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Q=-10	(5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bits)=11011 </a:t>
            </a:r>
            <a:r>
              <a:rPr sz="2800" spc="-10" dirty="0">
                <a:latin typeface="Tahoma"/>
                <a:cs typeface="Tahoma"/>
              </a:rPr>
              <a:t>01010(-150)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27685" algn="l"/>
                <a:tab pos="348932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4.	</a:t>
            </a:r>
            <a:r>
              <a:rPr sz="2800" spc="-5" dirty="0">
                <a:latin typeface="Tahoma"/>
                <a:cs typeface="Tahoma"/>
              </a:rPr>
              <a:t>M=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-13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,Q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-20	(6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bits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)=000100000100(260)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1763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IEEE</a:t>
            </a:r>
            <a:r>
              <a:rPr spc="-7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754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2596"/>
            <a:ext cx="8021955" cy="34778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ahoma"/>
                <a:cs typeface="Tahoma"/>
              </a:rPr>
              <a:t>Standard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 </a:t>
            </a:r>
            <a:r>
              <a:rPr sz="2800" spc="-10" dirty="0">
                <a:latin typeface="Tahoma"/>
                <a:cs typeface="Tahoma"/>
              </a:rPr>
              <a:t>floating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point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storage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32</a:t>
            </a:r>
            <a:r>
              <a:rPr sz="2800" spc="-10" dirty="0">
                <a:latin typeface="Tahoma"/>
                <a:cs typeface="Tahoma"/>
              </a:rPr>
              <a:t> and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64 bit</a:t>
            </a:r>
            <a:r>
              <a:rPr sz="2800" spc="-10" dirty="0">
                <a:latin typeface="Tahoma"/>
                <a:cs typeface="Tahoma"/>
              </a:rPr>
              <a:t> standards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8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11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bit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exponent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respectively</a:t>
            </a:r>
            <a:endParaRPr sz="2800">
              <a:latin typeface="Tahoma"/>
              <a:cs typeface="Tahoma"/>
            </a:endParaRPr>
          </a:p>
          <a:p>
            <a:pPr marL="355600" marR="36195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ahoma"/>
                <a:cs typeface="Tahoma"/>
              </a:rPr>
              <a:t>Extended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formats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(both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mantissa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exponent)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intermediate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results</a:t>
            </a:r>
            <a:endParaRPr sz="2800">
              <a:latin typeface="Tahoma"/>
              <a:cs typeface="Tahoma"/>
            </a:endParaRPr>
          </a:p>
          <a:p>
            <a:pPr marL="1155700" marR="5080" indent="-228600" algn="just">
              <a:lnSpc>
                <a:spcPct val="100000"/>
              </a:lnSpc>
              <a:spcBef>
                <a:spcPts val="489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– </a:t>
            </a:r>
            <a:r>
              <a:rPr sz="2000" spc="-5" dirty="0">
                <a:latin typeface="Tahoma"/>
                <a:cs typeface="Tahoma"/>
              </a:rPr>
              <a:t>IEEE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Standard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754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floating</a:t>
            </a:r>
            <a:r>
              <a:rPr sz="2000" dirty="0">
                <a:latin typeface="Tahoma"/>
                <a:cs typeface="Tahoma"/>
              </a:rPr>
              <a:t> point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is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most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common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representation</a:t>
            </a:r>
            <a:r>
              <a:rPr sz="2000" dirty="0">
                <a:latin typeface="Tahoma"/>
                <a:cs typeface="Tahoma"/>
              </a:rPr>
              <a:t> today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for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real</a:t>
            </a:r>
            <a:r>
              <a:rPr sz="2000" dirty="0">
                <a:latin typeface="Tahoma"/>
                <a:cs typeface="Tahoma"/>
              </a:rPr>
              <a:t> numbers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computers, </a:t>
            </a:r>
            <a:r>
              <a:rPr sz="2000" spc="-5" dirty="0">
                <a:latin typeface="Tahoma"/>
                <a:cs typeface="Tahoma"/>
              </a:rPr>
              <a:t> including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Intel-based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PC’s,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Macs,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most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Unix</a:t>
            </a:r>
            <a:r>
              <a:rPr sz="2000" spc="-5" dirty="0">
                <a:latin typeface="Tahoma"/>
                <a:cs typeface="Tahoma"/>
              </a:rPr>
              <a:t> platforms.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5296"/>
            <a:ext cx="8499655" cy="5197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080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54" y="1300163"/>
            <a:ext cx="8289946" cy="510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892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7438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IEEE</a:t>
            </a:r>
            <a:r>
              <a:rPr spc="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754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floating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point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representation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" y="2059251"/>
            <a:ext cx="8900159" cy="33522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98596" y="3023361"/>
            <a:ext cx="898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32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8596" y="5036566"/>
            <a:ext cx="898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64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2854" y="2015185"/>
            <a:ext cx="1626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(1.N)2</a:t>
            </a:r>
            <a:r>
              <a:rPr sz="3600" spc="-7" baseline="25462" dirty="0">
                <a:latin typeface="Times New Roman"/>
                <a:cs typeface="Times New Roman"/>
              </a:rPr>
              <a:t>E-127</a:t>
            </a:r>
            <a:endParaRPr sz="3600" baseline="2546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6656" y="5876035"/>
            <a:ext cx="1778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25462" dirty="0">
                <a:latin typeface="Times New Roman"/>
                <a:cs typeface="Times New Roman"/>
              </a:rPr>
              <a:t>(1.N)2</a:t>
            </a:r>
            <a:r>
              <a:rPr sz="2400" spc="-5" dirty="0">
                <a:latin typeface="Times New Roman"/>
                <a:cs typeface="Times New Roman"/>
              </a:rPr>
              <a:t>E-1023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1127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S</a:t>
            </a:r>
            <a:r>
              <a:rPr spc="-20" dirty="0">
                <a:latin typeface="Arial Black"/>
                <a:cs typeface="Arial Black"/>
              </a:rPr>
              <a:t>t</a:t>
            </a:r>
            <a:r>
              <a:rPr spc="-5" dirty="0">
                <a:latin typeface="Arial Black"/>
                <a:cs typeface="Arial Black"/>
              </a:rPr>
              <a:t>e</a:t>
            </a:r>
            <a:r>
              <a:rPr spc="-20" dirty="0">
                <a:latin typeface="Arial Black"/>
                <a:cs typeface="Arial Black"/>
              </a:rPr>
              <a:t>p</a:t>
            </a:r>
            <a:r>
              <a:rPr spc="-5" dirty="0">
                <a:latin typeface="Arial Black"/>
                <a:cs typeface="Arial Black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20851"/>
            <a:ext cx="4386580" cy="154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1.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Convert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Decimal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Binary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2.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Normalization</a:t>
            </a:r>
            <a:endParaRPr sz="2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780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000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Rew</a:t>
            </a:r>
            <a:r>
              <a:rPr sz="2000" spc="-5" dirty="0">
                <a:latin typeface="Tahoma"/>
                <a:cs typeface="Tahoma"/>
              </a:rPr>
              <a:t>riti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g</a:t>
            </a:r>
            <a:r>
              <a:rPr sz="2000" spc="-5" dirty="0">
                <a:latin typeface="Tahoma"/>
                <a:cs typeface="Tahoma"/>
              </a:rPr>
              <a:t> Ste</a:t>
            </a:r>
            <a:r>
              <a:rPr sz="2000" dirty="0">
                <a:latin typeface="Tahoma"/>
                <a:cs typeface="Tahoma"/>
              </a:rPr>
              <a:t>p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nto (1.N)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form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067" y="2913633"/>
            <a:ext cx="4766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302510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000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x</a:t>
            </a:r>
            <a:r>
              <a:rPr sz="2000" dirty="0">
                <a:latin typeface="Tahoma"/>
                <a:cs typeface="Tahoma"/>
              </a:rPr>
              <a:t>: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1 1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.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1	=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800" b="1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r>
              <a:rPr sz="2800" b="1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1 0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X</a:t>
            </a:r>
            <a:r>
              <a:rPr sz="1400" spc="1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775" b="1" spc="15" baseline="25525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endParaRPr sz="2775" baseline="2552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551" y="3021076"/>
            <a:ext cx="1224280" cy="5048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950"/>
              </a:spcBef>
            </a:pPr>
            <a:r>
              <a:rPr sz="1100" b="1" spc="-5" dirty="0">
                <a:solidFill>
                  <a:srgbClr val="FF0000"/>
                </a:solidFill>
                <a:latin typeface="Tahoma"/>
                <a:cs typeface="Tahoma"/>
              </a:rPr>
              <a:t>Exponent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167" y="3639058"/>
            <a:ext cx="8762365" cy="2593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95"/>
              </a:spcBef>
              <a:tabLst>
                <a:tab pos="873125" algn="l"/>
                <a:tab pos="285178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—	</a:t>
            </a:r>
            <a:r>
              <a:rPr sz="2000" dirty="0">
                <a:latin typeface="Tahoma"/>
                <a:cs typeface="Tahoma"/>
              </a:rPr>
              <a:t>Ex: 0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.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0 0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	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r>
              <a:rPr sz="2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X</a:t>
            </a:r>
            <a:r>
              <a:rPr sz="1400" spc="1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ahoma"/>
                <a:cs typeface="Tahoma"/>
              </a:rPr>
              <a:t>-</a:t>
            </a:r>
            <a:r>
              <a:rPr sz="2775" b="1" baseline="25525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endParaRPr sz="2775" baseline="25525">
              <a:latin typeface="Tahoma"/>
              <a:cs typeface="Tahoma"/>
            </a:endParaRPr>
          </a:p>
          <a:p>
            <a:pPr marL="393700" indent="-342900">
              <a:lnSpc>
                <a:spcPct val="100000"/>
              </a:lnSpc>
              <a:spcBef>
                <a:spcPts val="2120"/>
              </a:spcBef>
              <a:buClr>
                <a:srgbClr val="FF0000"/>
              </a:buClr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latin typeface="Tahoma"/>
                <a:cs typeface="Tahoma"/>
              </a:rPr>
              <a:t>3.Biasing</a:t>
            </a:r>
            <a:endParaRPr sz="2400">
              <a:latin typeface="Tahoma"/>
              <a:cs typeface="Tahoma"/>
            </a:endParaRPr>
          </a:p>
          <a:p>
            <a:pPr marL="794385" marR="43180" indent="-287020">
              <a:lnSpc>
                <a:spcPct val="150000"/>
              </a:lnSpc>
              <a:spcBef>
                <a:spcPts val="580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000" spc="-1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Applying Single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Precision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(E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–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1 2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7)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&amp;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Double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Precision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 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–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1 0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)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exponent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from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Step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393700" indent="-342900">
              <a:lnSpc>
                <a:spcPct val="100000"/>
              </a:lnSpc>
              <a:spcBef>
                <a:spcPts val="1680"/>
              </a:spcBef>
              <a:buClr>
                <a:srgbClr val="FF0000"/>
              </a:buClr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Tahoma"/>
                <a:cs typeface="Tahoma"/>
              </a:rPr>
              <a:t>4.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Representation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Single</a:t>
            </a:r>
            <a:r>
              <a:rPr sz="2000" dirty="0">
                <a:latin typeface="Tahoma"/>
                <a:cs typeface="Tahoma"/>
              </a:rPr>
              <a:t> (32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bit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)and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Double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Precision </a:t>
            </a:r>
            <a:r>
              <a:rPr sz="2000" dirty="0">
                <a:latin typeface="Tahoma"/>
                <a:cs typeface="Tahoma"/>
              </a:rPr>
              <a:t>(64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bit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)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Format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99100" y="3258820"/>
            <a:ext cx="1449705" cy="616585"/>
          </a:xfrm>
          <a:custGeom>
            <a:avLst/>
            <a:gdLst/>
            <a:ahLst/>
            <a:cxnLst/>
            <a:rect l="l" t="t" r="r" b="b"/>
            <a:pathLst>
              <a:path w="1449704" h="616585">
                <a:moveTo>
                  <a:pt x="1418844" y="0"/>
                </a:moveTo>
                <a:lnTo>
                  <a:pt x="108838" y="616330"/>
                </a:lnTo>
              </a:path>
              <a:path w="1449704" h="616585">
                <a:moveTo>
                  <a:pt x="0" y="14604"/>
                </a:moveTo>
                <a:lnTo>
                  <a:pt x="1449451" y="146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4853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Addition</a:t>
            </a:r>
            <a:r>
              <a:rPr spc="-1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and</a:t>
            </a:r>
            <a:r>
              <a:rPr spc="-2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Subtraction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25398"/>
            <a:ext cx="7131050" cy="28790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Normal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binary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addition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Monitor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sign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bit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overflow</a:t>
            </a:r>
            <a:endParaRPr sz="2400">
              <a:latin typeface="Tahoma"/>
              <a:cs typeface="Tahoma"/>
            </a:endParaRPr>
          </a:p>
          <a:p>
            <a:pPr marL="355600" marR="196215" indent="-34290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Take </a:t>
            </a:r>
            <a:r>
              <a:rPr sz="2400" spc="-5" dirty="0">
                <a:latin typeface="Tahoma"/>
                <a:cs typeface="Tahoma"/>
              </a:rPr>
              <a:t>twos compliment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substahend </a:t>
            </a:r>
            <a:r>
              <a:rPr sz="2400" dirty="0">
                <a:latin typeface="Tahoma"/>
                <a:cs typeface="Tahoma"/>
              </a:rPr>
              <a:t>and add </a:t>
            </a:r>
            <a:r>
              <a:rPr sz="2400" spc="-5" dirty="0">
                <a:latin typeface="Tahoma"/>
                <a:cs typeface="Tahoma"/>
              </a:rPr>
              <a:t>to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minuend</a:t>
            </a:r>
            <a:endParaRPr sz="2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489"/>
              </a:spcBef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—</a:t>
            </a:r>
            <a:r>
              <a:rPr sz="200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i.e.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 -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5" dirty="0">
                <a:latin typeface="Tahoma"/>
                <a:cs typeface="Tahoma"/>
              </a:rPr>
              <a:t> (</a:t>
            </a:r>
            <a:r>
              <a:rPr sz="2000" dirty="0">
                <a:latin typeface="Tahoma"/>
                <a:cs typeface="Tahoma"/>
              </a:rPr>
              <a:t>-</a:t>
            </a:r>
            <a:r>
              <a:rPr sz="2000" spc="-5" dirty="0">
                <a:latin typeface="Tahoma"/>
                <a:cs typeface="Tahoma"/>
              </a:rPr>
              <a:t>b)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So </a:t>
            </a:r>
            <a:r>
              <a:rPr sz="2400" spc="-10" dirty="0">
                <a:latin typeface="Tahoma"/>
                <a:cs typeface="Tahoma"/>
              </a:rPr>
              <a:t>we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only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need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addition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complement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circuits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7862" y="4143375"/>
          <a:ext cx="6625590" cy="2551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8530"/>
                <a:gridCol w="2208530"/>
                <a:gridCol w="220853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Sum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  <a:tr h="3657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493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0,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Carry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  <a:tr h="594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1(Prev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carry)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Sum=1,Carry=1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408504" cy="537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797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18571"/>
            <a:ext cx="8244996" cy="4853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044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15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363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82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787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153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787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40" y="1295401"/>
            <a:ext cx="776246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787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709807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787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43024"/>
            <a:ext cx="7467600" cy="521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787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09649"/>
            <a:ext cx="8053699" cy="546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787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924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66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81075"/>
            <a:ext cx="4741926" cy="1943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312800"/>
            <a:ext cx="5313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Example</a:t>
            </a:r>
            <a:r>
              <a:rPr spc="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of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2’s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Compliment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5496" y="1265808"/>
            <a:ext cx="3948504" cy="21374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4473" y="3500373"/>
            <a:ext cx="4721837" cy="158432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70" y="1066800"/>
            <a:ext cx="847433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6197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50" y="1223750"/>
            <a:ext cx="8690650" cy="532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619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50" y="1219201"/>
            <a:ext cx="83779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619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47930"/>
            <a:ext cx="7924800" cy="538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619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03" y="1066800"/>
            <a:ext cx="7924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6197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639" y="57404"/>
            <a:ext cx="8215630" cy="601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 marR="966469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Black"/>
                <a:cs typeface="Arial Black"/>
              </a:rPr>
              <a:t>Sample</a:t>
            </a:r>
            <a:r>
              <a:rPr sz="2800" spc="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mix problems-Kindly</a:t>
            </a:r>
            <a:r>
              <a:rPr sz="2800" spc="2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refrain </a:t>
            </a:r>
            <a:r>
              <a:rPr sz="2800" spc="-919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referring</a:t>
            </a:r>
            <a:r>
              <a:rPr sz="2800" spc="-5" dirty="0">
                <a:latin typeface="Arial Black"/>
                <a:cs typeface="Arial Black"/>
              </a:rPr>
              <a:t> to </a:t>
            </a:r>
            <a:r>
              <a:rPr sz="2800" spc="-10" dirty="0">
                <a:latin typeface="Arial Black"/>
                <a:cs typeface="Arial Black"/>
              </a:rPr>
              <a:t>flowchart.</a:t>
            </a: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800" b="1" spc="-5" dirty="0">
                <a:latin typeface="Tahoma"/>
                <a:cs typeface="Tahoma"/>
              </a:rPr>
              <a:t>1.</a:t>
            </a:r>
            <a:r>
              <a:rPr sz="2800" b="1" spc="1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Booth’s</a:t>
            </a:r>
            <a:r>
              <a:rPr sz="2800" b="1" spc="-5" dirty="0">
                <a:latin typeface="Tahoma"/>
                <a:cs typeface="Tahoma"/>
              </a:rPr>
              <a:t> Algorithm</a:t>
            </a:r>
            <a:r>
              <a:rPr sz="2800" b="1" spc="10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=</a:t>
            </a:r>
            <a:r>
              <a:rPr sz="2800" b="1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000</a:t>
            </a:r>
            <a:r>
              <a:rPr sz="2800" b="1" spc="3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100</a:t>
            </a:r>
            <a:r>
              <a:rPr sz="2800" b="1" spc="2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000</a:t>
            </a:r>
            <a:r>
              <a:rPr sz="2800" b="1" spc="35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100(260)</a:t>
            </a:r>
            <a:endParaRPr sz="2800">
              <a:latin typeface="Tahoma"/>
              <a:cs typeface="Tahoma"/>
            </a:endParaRPr>
          </a:p>
          <a:p>
            <a:pPr marL="12700" marR="3987165">
              <a:lnSpc>
                <a:spcPct val="120000"/>
              </a:lnSpc>
              <a:tabLst>
                <a:tab pos="1979930" algn="l"/>
                <a:tab pos="2085339" algn="l"/>
              </a:tabLst>
            </a:pPr>
            <a:r>
              <a:rPr sz="2800" spc="-5" dirty="0">
                <a:latin typeface="Tahoma"/>
                <a:cs typeface="Tahoma"/>
              </a:rPr>
              <a:t>A=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110011	(Multiplicand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)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B=</a:t>
            </a:r>
            <a:r>
              <a:rPr sz="2800" spc="-5" dirty="0">
                <a:latin typeface="Tahoma"/>
                <a:cs typeface="Tahoma"/>
              </a:rPr>
              <a:t> 101100		(Multiplier)</a:t>
            </a:r>
            <a:endParaRPr sz="2800">
              <a:latin typeface="Tahoma"/>
              <a:cs typeface="Tahoma"/>
            </a:endParaRPr>
          </a:p>
          <a:p>
            <a:pPr marL="455930" indent="-443865">
              <a:lnSpc>
                <a:spcPct val="100000"/>
              </a:lnSpc>
              <a:spcBef>
                <a:spcPts val="675"/>
              </a:spcBef>
              <a:buAutoNum type="arabicPeriod" startAt="2"/>
              <a:tabLst>
                <a:tab pos="456565" algn="l"/>
              </a:tabLst>
            </a:pPr>
            <a:r>
              <a:rPr sz="2800" b="1" spc="-10" dirty="0">
                <a:latin typeface="Tahoma"/>
                <a:cs typeface="Tahoma"/>
              </a:rPr>
              <a:t>Booth’s</a:t>
            </a:r>
            <a:r>
              <a:rPr sz="2800" b="1" spc="-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Recoding</a:t>
            </a:r>
            <a:r>
              <a:rPr sz="2800" b="1" spc="10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= </a:t>
            </a:r>
            <a:r>
              <a:rPr sz="2800" b="1" spc="-10" dirty="0">
                <a:latin typeface="Tahoma"/>
                <a:cs typeface="Tahoma"/>
              </a:rPr>
              <a:t>11011</a:t>
            </a:r>
            <a:r>
              <a:rPr sz="2800" b="1" spc="6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01010</a:t>
            </a:r>
            <a:endParaRPr sz="2800">
              <a:latin typeface="Tahoma"/>
              <a:cs typeface="Tahoma"/>
            </a:endParaRPr>
          </a:p>
          <a:p>
            <a:pPr marL="12700" marR="6557645">
              <a:lnSpc>
                <a:spcPct val="120000"/>
              </a:lnSpc>
              <a:tabLst>
                <a:tab pos="1513840" algn="l"/>
              </a:tabLst>
            </a:pPr>
            <a:r>
              <a:rPr sz="2800" spc="-5" dirty="0">
                <a:latin typeface="Tahoma"/>
                <a:cs typeface="Tahoma"/>
              </a:rPr>
              <a:t>M=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15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5" dirty="0">
                <a:latin typeface="Tahoma"/>
                <a:cs typeface="Tahoma"/>
              </a:rPr>
              <a:t>)  Q=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-10</a:t>
            </a:r>
            <a:r>
              <a:rPr sz="2800" spc="-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)</a:t>
            </a:r>
            <a:endParaRPr sz="2800">
              <a:latin typeface="Tahoma"/>
              <a:cs typeface="Tahoma"/>
            </a:endParaRPr>
          </a:p>
          <a:p>
            <a:pPr marL="455930" indent="-443865">
              <a:lnSpc>
                <a:spcPct val="100000"/>
              </a:lnSpc>
              <a:spcBef>
                <a:spcPts val="675"/>
              </a:spcBef>
              <a:buAutoNum type="arabicPeriod" startAt="3"/>
              <a:tabLst>
                <a:tab pos="456565" algn="l"/>
              </a:tabLst>
            </a:pPr>
            <a:r>
              <a:rPr sz="2800" b="1" spc="-5" dirty="0">
                <a:latin typeface="Tahoma"/>
                <a:cs typeface="Tahoma"/>
              </a:rPr>
              <a:t>Non</a:t>
            </a:r>
            <a:r>
              <a:rPr sz="2800" b="1" spc="-20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Restoring</a:t>
            </a:r>
            <a:r>
              <a:rPr sz="2800" b="1" spc="1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Division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ahoma"/>
                <a:cs typeface="Tahoma"/>
              </a:rPr>
              <a:t>M=11 , Q= 21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, A=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01010 , Q= 00001</a:t>
            </a:r>
            <a:endParaRPr sz="2800">
              <a:latin typeface="Tahoma"/>
              <a:cs typeface="Tahoma"/>
            </a:endParaRPr>
          </a:p>
          <a:p>
            <a:pPr marL="455930" indent="-443865">
              <a:lnSpc>
                <a:spcPct val="100000"/>
              </a:lnSpc>
              <a:spcBef>
                <a:spcPts val="670"/>
              </a:spcBef>
              <a:buAutoNum type="arabicPeriod" startAt="4"/>
              <a:tabLst>
                <a:tab pos="456565" algn="l"/>
              </a:tabLst>
            </a:pPr>
            <a:r>
              <a:rPr sz="2800" b="1" spc="-10" dirty="0">
                <a:latin typeface="Tahoma"/>
                <a:cs typeface="Tahoma"/>
              </a:rPr>
              <a:t>Restoring</a:t>
            </a:r>
            <a:r>
              <a:rPr sz="2800" b="1" spc="-15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Division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ahoma"/>
                <a:cs typeface="Tahoma"/>
              </a:rPr>
              <a:t>M=14 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Q=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15,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A=00001 , Q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 00001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95911"/>
            <a:ext cx="6657340" cy="279082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800" spc="-5" dirty="0">
                <a:latin typeface="Arial Black"/>
                <a:cs typeface="Arial Black"/>
              </a:rPr>
              <a:t>4</a:t>
            </a:r>
            <a:r>
              <a:rPr sz="2800" spc="-1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phases</a:t>
            </a:r>
            <a:r>
              <a:rPr sz="2800" spc="1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of</a:t>
            </a:r>
            <a:r>
              <a:rPr sz="2800" spc="-1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FP</a:t>
            </a:r>
            <a:r>
              <a:rPr sz="2800" spc="-1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Arithmetic</a:t>
            </a:r>
            <a:r>
              <a:rPr sz="2800" spc="5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+/-</a:t>
            </a:r>
            <a:endParaRPr sz="2800">
              <a:latin typeface="Arial Black"/>
              <a:cs typeface="Arial Black"/>
            </a:endParaRPr>
          </a:p>
          <a:p>
            <a:pPr marL="405765" indent="-343535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Check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zeros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Align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significands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(adjusting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exponents)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Add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subtract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significands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10" dirty="0">
                <a:latin typeface="Tahoma"/>
                <a:cs typeface="Tahoma"/>
              </a:rPr>
              <a:t>Normalize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result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243" y="57404"/>
            <a:ext cx="7350759" cy="5846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Floating</a:t>
            </a:r>
            <a:r>
              <a:rPr sz="2800" spc="-1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Point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Addition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Arial Black"/>
              <a:cs typeface="Arial Black"/>
            </a:endParaRPr>
          </a:p>
          <a:p>
            <a:pPr marL="443865" marR="422275" indent="-12065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ahoma"/>
                <a:cs typeface="Tahoma"/>
              </a:rPr>
              <a:t>Add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following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two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decimal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scientific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notation: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10096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ahoma"/>
                <a:cs typeface="Tahoma"/>
              </a:rPr>
              <a:t>8.70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 </a:t>
            </a:r>
            <a:r>
              <a:rPr sz="2800" dirty="0">
                <a:latin typeface="Tahoma"/>
                <a:cs typeface="Tahoma"/>
              </a:rPr>
              <a:t>10</a:t>
            </a:r>
            <a:r>
              <a:rPr sz="2775" baseline="25525" dirty="0">
                <a:latin typeface="Tahoma"/>
                <a:cs typeface="Tahoma"/>
              </a:rPr>
              <a:t>-1</a:t>
            </a:r>
            <a:r>
              <a:rPr sz="2775" spc="419" baseline="255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with</a:t>
            </a:r>
            <a:r>
              <a:rPr sz="2800" spc="-5" dirty="0">
                <a:latin typeface="Tahoma"/>
                <a:cs typeface="Tahoma"/>
              </a:rPr>
              <a:t> 9.95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1</a:t>
            </a:r>
            <a:endParaRPr sz="2775" baseline="25525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443865" marR="30480" indent="-9525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Rewrite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smaller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such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that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its 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exponent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matches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with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exponent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of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larger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number.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900">
              <a:latin typeface="Tahoma"/>
              <a:cs typeface="Tahoma"/>
            </a:endParaRPr>
          </a:p>
          <a:p>
            <a:pPr marL="100965">
              <a:lnSpc>
                <a:spcPct val="100000"/>
              </a:lnSpc>
            </a:pPr>
            <a:r>
              <a:rPr sz="2800" spc="-5" dirty="0">
                <a:latin typeface="Tahoma"/>
                <a:cs typeface="Tahoma"/>
              </a:rPr>
              <a:t>8.70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10</a:t>
            </a:r>
            <a:r>
              <a:rPr sz="2775" baseline="25525" dirty="0">
                <a:latin typeface="Tahoma"/>
                <a:cs typeface="Tahoma"/>
              </a:rPr>
              <a:t>-1</a:t>
            </a:r>
            <a:r>
              <a:rPr sz="2775" spc="419" baseline="255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0.087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(Note</a:t>
            </a:r>
            <a:r>
              <a:rPr sz="28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!</a:t>
            </a: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28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10</a:t>
            </a:r>
            <a:r>
              <a:rPr sz="2775" baseline="25525" dirty="0">
                <a:latin typeface="Tahoma"/>
                <a:cs typeface="Tahoma"/>
              </a:rPr>
              <a:t>1</a:t>
            </a:r>
            <a:endParaRPr sz="2775" baseline="25525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1098549"/>
            <a:ext cx="5615940" cy="4975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Add</a:t>
            </a:r>
            <a:r>
              <a:rPr sz="28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mantissas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</a:pPr>
            <a:r>
              <a:rPr sz="2800" spc="-5" dirty="0">
                <a:latin typeface="Tahoma"/>
                <a:cs typeface="Tahoma"/>
              </a:rPr>
              <a:t>9.95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+ 0.087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 10.037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and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Tahoma"/>
                <a:cs typeface="Tahoma"/>
              </a:rPr>
              <a:t>write </a:t>
            </a:r>
            <a:r>
              <a:rPr sz="2800" spc="-5" dirty="0">
                <a:latin typeface="Tahoma"/>
                <a:cs typeface="Tahoma"/>
              </a:rPr>
              <a:t>the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sum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10.037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1</a:t>
            </a:r>
            <a:endParaRPr sz="2775" baseline="25525">
              <a:latin typeface="Tahoma"/>
              <a:cs typeface="Tahoma"/>
            </a:endParaRPr>
          </a:p>
          <a:p>
            <a:pPr marL="76200" marR="30480" indent="222250">
              <a:lnSpc>
                <a:spcPts val="8070"/>
              </a:lnSpc>
              <a:spcBef>
                <a:spcPts val="1050"/>
              </a:spcBef>
            </a:pPr>
            <a:r>
              <a:rPr sz="2800" spc="-10" dirty="0">
                <a:latin typeface="Tahoma"/>
                <a:cs typeface="Tahoma"/>
              </a:rPr>
              <a:t>Put the</a:t>
            </a:r>
            <a:r>
              <a:rPr sz="2800" spc="-5" dirty="0">
                <a:latin typeface="Tahoma"/>
                <a:cs typeface="Tahoma"/>
              </a:rPr>
              <a:t> result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ahoma"/>
                <a:cs typeface="Tahoma"/>
              </a:rPr>
              <a:t>Normalised</a:t>
            </a:r>
            <a:r>
              <a:rPr sz="28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Form </a:t>
            </a:r>
            <a:r>
              <a:rPr sz="2800" spc="-8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10.037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1</a:t>
            </a:r>
            <a:r>
              <a:rPr sz="2775" spc="434" baseline="255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 1.0037 ×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2</a:t>
            </a:r>
            <a:endParaRPr sz="2775" baseline="25525">
              <a:latin typeface="Tahoma"/>
              <a:cs typeface="Tahoma"/>
            </a:endParaRPr>
          </a:p>
          <a:p>
            <a:pPr marL="76200">
              <a:lnSpc>
                <a:spcPts val="2975"/>
              </a:lnSpc>
            </a:pPr>
            <a:r>
              <a:rPr sz="2800" spc="-5" dirty="0">
                <a:latin typeface="Tahoma"/>
                <a:cs typeface="Tahoma"/>
              </a:rPr>
              <a:t>(shift mantissa,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adjust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exponent)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Check</a:t>
            </a:r>
            <a:r>
              <a:rPr spc="-15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overflow/underflow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-10" dirty="0"/>
              <a:t> the</a:t>
            </a:r>
            <a:r>
              <a:rPr dirty="0"/>
              <a:t> </a:t>
            </a:r>
            <a:r>
              <a:rPr spc="-5" dirty="0"/>
              <a:t>exponent </a:t>
            </a:r>
            <a:r>
              <a:rPr spc="-860" dirty="0"/>
              <a:t> </a:t>
            </a:r>
            <a:r>
              <a:rPr spc="-5" dirty="0"/>
              <a:t>after</a:t>
            </a:r>
            <a:r>
              <a:rPr spc="5" dirty="0"/>
              <a:t> </a:t>
            </a:r>
            <a:r>
              <a:rPr spc="-5" dirty="0"/>
              <a:t>normalisation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486454"/>
            <a:ext cx="7678420" cy="34175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FF0000"/>
              </a:buClr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ahoma"/>
                <a:cs typeface="Tahoma"/>
              </a:rPr>
              <a:t>Overflow</a:t>
            </a:r>
            <a:endParaRPr sz="2800">
              <a:latin typeface="Tahoma"/>
              <a:cs typeface="Tahoma"/>
            </a:endParaRPr>
          </a:p>
          <a:p>
            <a:pPr marL="355600" marR="5080" indent="-9525">
              <a:lnSpc>
                <a:spcPts val="3360"/>
              </a:lnSpc>
              <a:spcBef>
                <a:spcPts val="780"/>
              </a:spcBef>
            </a:pPr>
            <a:r>
              <a:rPr sz="2800" spc="-5" dirty="0">
                <a:latin typeface="Tahoma"/>
                <a:cs typeface="Tahoma"/>
              </a:rPr>
              <a:t>The exponent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too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950" spc="-70" dirty="0">
                <a:latin typeface="Tahoma"/>
                <a:cs typeface="Tahoma"/>
              </a:rPr>
              <a:t>large</a:t>
            </a:r>
            <a:r>
              <a:rPr sz="2950" spc="-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represented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Exponent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field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ahoma"/>
                <a:cs typeface="Tahoma"/>
              </a:rPr>
              <a:t>Underflow</a:t>
            </a:r>
            <a:endParaRPr sz="2800">
              <a:latin typeface="Tahoma"/>
              <a:cs typeface="Tahoma"/>
            </a:endParaRPr>
          </a:p>
          <a:p>
            <a:pPr marL="355600" marR="228600" indent="-9525">
              <a:lnSpc>
                <a:spcPts val="3360"/>
              </a:lnSpc>
              <a:spcBef>
                <a:spcPts val="775"/>
              </a:spcBef>
            </a:pPr>
            <a:r>
              <a:rPr sz="2800" spc="-5" dirty="0">
                <a:latin typeface="Tahoma"/>
                <a:cs typeface="Tahoma"/>
              </a:rPr>
              <a:t>The number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spc="-10" dirty="0">
                <a:latin typeface="Tahoma"/>
                <a:cs typeface="Tahoma"/>
              </a:rPr>
              <a:t>too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950" spc="-75" dirty="0">
                <a:latin typeface="Tahoma"/>
                <a:cs typeface="Tahoma"/>
              </a:rPr>
              <a:t>small</a:t>
            </a:r>
            <a:r>
              <a:rPr sz="2950" spc="-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represented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Exponent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field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484073"/>
            <a:ext cx="3932554" cy="5109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Find</a:t>
            </a:r>
            <a:r>
              <a:rPr sz="2800" spc="-3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2’s</a:t>
            </a:r>
            <a:r>
              <a:rPr sz="2800" spc="-30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compliment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600">
              <a:latin typeface="Arial Black"/>
              <a:cs typeface="Arial Black"/>
            </a:endParaRPr>
          </a:p>
          <a:p>
            <a:pPr marL="62865">
              <a:lnSpc>
                <a:spcPct val="100000"/>
              </a:lnSpc>
            </a:pPr>
            <a:r>
              <a:rPr sz="2800" spc="-10" dirty="0">
                <a:latin typeface="Tahoma"/>
                <a:cs typeface="Tahoma"/>
              </a:rPr>
              <a:t>1000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</a:pPr>
            <a:r>
              <a:rPr sz="2800" spc="-10" dirty="0">
                <a:latin typeface="Tahoma"/>
                <a:cs typeface="Tahoma"/>
              </a:rPr>
              <a:t>0100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Tahoma"/>
                <a:cs typeface="Tahoma"/>
              </a:rPr>
              <a:t>111001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</a:pPr>
            <a:r>
              <a:rPr sz="2800" spc="-10" dirty="0">
                <a:latin typeface="Tahoma"/>
                <a:cs typeface="Tahoma"/>
              </a:rPr>
              <a:t>101010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</a:pPr>
            <a:r>
              <a:rPr sz="2800" spc="-10" dirty="0">
                <a:latin typeface="Tahoma"/>
                <a:cs typeface="Tahoma"/>
              </a:rPr>
              <a:t>100000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1012596"/>
            <a:ext cx="6975475" cy="39522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Round</a:t>
            </a:r>
            <a:r>
              <a:rPr sz="28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the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result</a:t>
            </a:r>
            <a:endParaRPr sz="2800">
              <a:latin typeface="Tahoma"/>
              <a:cs typeface="Tahoma"/>
            </a:endParaRPr>
          </a:p>
          <a:p>
            <a:pPr marL="384175" marR="318135" algn="ctr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ahoma"/>
                <a:cs typeface="Tahoma"/>
              </a:rPr>
              <a:t>If</a:t>
            </a:r>
            <a:r>
              <a:rPr sz="2800" spc="-10" dirty="0">
                <a:latin typeface="Tahoma"/>
                <a:cs typeface="Tahoma"/>
              </a:rPr>
              <a:t> the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mantissa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does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not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fit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the space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reserved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it,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it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has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to be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rounded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off.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25400" algn="ctr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ahoma"/>
                <a:cs typeface="Tahoma"/>
              </a:rPr>
              <a:t>For </a:t>
            </a:r>
            <a:r>
              <a:rPr sz="2800" spc="-10" dirty="0">
                <a:latin typeface="Tahoma"/>
                <a:cs typeface="Tahoma"/>
              </a:rPr>
              <a:t>Example: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If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only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4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digits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are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allowed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for</a:t>
            </a:r>
            <a:endParaRPr sz="2800">
              <a:latin typeface="Tahoma"/>
              <a:cs typeface="Tahoma"/>
            </a:endParaRPr>
          </a:p>
          <a:p>
            <a:pPr marL="2324735">
              <a:lnSpc>
                <a:spcPct val="100000"/>
              </a:lnSpc>
            </a:pPr>
            <a:r>
              <a:rPr sz="2800" spc="-5" dirty="0">
                <a:latin typeface="Tahoma"/>
                <a:cs typeface="Tahoma"/>
              </a:rPr>
              <a:t>mantissa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2800" spc="-5" dirty="0">
                <a:latin typeface="Tahoma"/>
                <a:cs typeface="Tahoma"/>
              </a:rPr>
              <a:t>1.0037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2</a:t>
            </a:r>
            <a:r>
              <a:rPr sz="2775" spc="434" baseline="255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===&gt;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1.004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×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10</a:t>
            </a:r>
            <a:r>
              <a:rPr sz="2775" spc="-7" baseline="25525" dirty="0">
                <a:latin typeface="Tahoma"/>
                <a:cs typeface="Tahoma"/>
              </a:rPr>
              <a:t>2</a:t>
            </a:r>
            <a:endParaRPr sz="2775" baseline="25525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9337"/>
            <a:ext cx="9143999" cy="6214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341" y="176021"/>
            <a:ext cx="461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FP</a:t>
            </a:r>
            <a:r>
              <a:rPr sz="1800" spc="-2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Addition</a:t>
            </a:r>
            <a:r>
              <a:rPr sz="1800" spc="-2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&amp;</a:t>
            </a:r>
            <a:r>
              <a:rPr sz="1800" spc="-2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Subtraction</a:t>
            </a:r>
            <a:r>
              <a:rPr sz="1800" spc="-2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Flowchart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302009"/>
            <a:ext cx="7209790" cy="423608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800" spc="-5" dirty="0">
                <a:latin typeface="Arial Black"/>
                <a:cs typeface="Arial Black"/>
              </a:rPr>
              <a:t>FP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spc="-5" dirty="0">
                <a:latin typeface="Arial Black"/>
                <a:cs typeface="Arial Black"/>
              </a:rPr>
              <a:t>Arithmetic </a:t>
            </a:r>
            <a:r>
              <a:rPr sz="2800" spc="-5" dirty="0">
                <a:latin typeface="Arial MT"/>
                <a:cs typeface="Arial MT"/>
              </a:rPr>
              <a:t>x/</a:t>
            </a:r>
            <a:r>
              <a:rPr sz="2800" spc="-5" dirty="0">
                <a:latin typeface="Symbol"/>
                <a:cs typeface="Symbol"/>
              </a:rPr>
              <a:t></a:t>
            </a:r>
            <a:endParaRPr sz="2800">
              <a:latin typeface="Symbol"/>
              <a:cs typeface="Symbol"/>
            </a:endParaRPr>
          </a:p>
          <a:p>
            <a:pPr marL="405765" indent="-343535">
              <a:lnSpc>
                <a:spcPct val="100000"/>
              </a:lnSpc>
              <a:spcBef>
                <a:spcPts val="145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Check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for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zero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Add/subtract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exponents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Multiply/divide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significands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(watch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sign)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10" dirty="0">
                <a:latin typeface="Tahoma"/>
                <a:cs typeface="Tahoma"/>
              </a:rPr>
              <a:t>Normalize</a:t>
            </a:r>
            <a:endParaRPr sz="2800">
              <a:latin typeface="Tahoma"/>
              <a:cs typeface="Tahoma"/>
            </a:endParaRPr>
          </a:p>
          <a:p>
            <a:pPr marL="405765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Round</a:t>
            </a:r>
            <a:endParaRPr sz="2800">
              <a:latin typeface="Tahoma"/>
              <a:cs typeface="Tahoma"/>
            </a:endParaRPr>
          </a:p>
          <a:p>
            <a:pPr marL="405765" marR="508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  <a:tab pos="406400" algn="l"/>
              </a:tabLst>
            </a:pPr>
            <a:r>
              <a:rPr sz="2800" spc="-5" dirty="0">
                <a:latin typeface="Tahoma"/>
                <a:cs typeface="Tahoma"/>
              </a:rPr>
              <a:t>All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intermediate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results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should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be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double </a:t>
            </a:r>
            <a:r>
              <a:rPr sz="2800" spc="-8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length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storage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5509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Floating</a:t>
            </a:r>
            <a:r>
              <a:rPr spc="-2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Point</a:t>
            </a:r>
            <a:r>
              <a:rPr spc="-3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Multiplication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100208"/>
            <a:ext cx="5172075" cy="571012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484073"/>
            <a:ext cx="4386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Floating</a:t>
            </a:r>
            <a:r>
              <a:rPr spc="-2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Point</a:t>
            </a:r>
            <a:r>
              <a:rPr spc="-3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Division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100207"/>
            <a:ext cx="5172075" cy="5681591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81075"/>
            <a:ext cx="9144000" cy="15843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42" y="445973"/>
            <a:ext cx="5254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 Black"/>
                <a:cs typeface="Arial Black"/>
              </a:rPr>
              <a:t>Division</a:t>
            </a:r>
            <a:r>
              <a:rPr spc="1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of</a:t>
            </a:r>
            <a:r>
              <a:rPr spc="-15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signed</a:t>
            </a:r>
            <a:r>
              <a:rPr spc="-2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numbers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00" y="2743200"/>
            <a:ext cx="9029700" cy="20542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986401"/>
            <a:ext cx="9086850" cy="1611249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404875"/>
            <a:ext cx="9124950" cy="5040249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112" y="0"/>
            <a:ext cx="7056374" cy="6850062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98549"/>
            <a:ext cx="2836545" cy="312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ahoma"/>
                <a:cs typeface="Tahoma"/>
              </a:rPr>
              <a:t>Solve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30"/>
              </a:spcBef>
              <a:tabLst>
                <a:tab pos="52768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a)	</a:t>
            </a:r>
            <a:r>
              <a:rPr sz="2800" spc="-5" dirty="0">
                <a:latin typeface="Tahoma"/>
                <a:cs typeface="Tahoma"/>
              </a:rPr>
              <a:t>7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/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-3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b)	</a:t>
            </a:r>
            <a:r>
              <a:rPr sz="2800" spc="-5" dirty="0">
                <a:latin typeface="Tahoma"/>
                <a:cs typeface="Tahoma"/>
              </a:rPr>
              <a:t>-7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(Q)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/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3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(M)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dirty="0">
                <a:solidFill>
                  <a:srgbClr val="FF0000"/>
                </a:solidFill>
                <a:latin typeface="Tahoma"/>
                <a:cs typeface="Tahoma"/>
              </a:rPr>
              <a:t>c)	</a:t>
            </a:r>
            <a:r>
              <a:rPr sz="2800" spc="-5" dirty="0">
                <a:latin typeface="Tahoma"/>
                <a:cs typeface="Tahoma"/>
              </a:rPr>
              <a:t>-7</a:t>
            </a:r>
            <a:r>
              <a:rPr sz="2800" spc="-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(Q)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/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-3</a:t>
            </a:r>
            <a:r>
              <a:rPr sz="2800" spc="-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(M)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87" y="147699"/>
            <a:ext cx="8713724" cy="66563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1249"/>
            <a:ext cx="9144000" cy="62467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942" y="114427"/>
            <a:ext cx="7515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Hardware</a:t>
            </a:r>
            <a:r>
              <a:rPr spc="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for</a:t>
            </a:r>
            <a:r>
              <a:rPr spc="-5" dirty="0">
                <a:latin typeface="Arial Black"/>
                <a:cs typeface="Arial Black"/>
              </a:rPr>
              <a:t> Addition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and</a:t>
            </a:r>
            <a:r>
              <a:rPr spc="5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Subtraction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850" y="62"/>
            <a:ext cx="8820150" cy="6774180"/>
            <a:chOff x="323850" y="62"/>
            <a:chExt cx="8820150" cy="6774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" y="62"/>
              <a:ext cx="8496300" cy="67737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2950" y="6296024"/>
              <a:ext cx="2051049" cy="4778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87" y="0"/>
            <a:ext cx="8640699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92454"/>
            <a:ext cx="6100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Dividend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negative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ahoma"/>
                <a:cs typeface="Tahoma"/>
              </a:rPr>
              <a:t>Remainder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–ve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88773"/>
            <a:ext cx="34944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/>
                <a:cs typeface="Arial Black"/>
              </a:rPr>
              <a:t>Booth’s</a:t>
            </a:r>
            <a:r>
              <a:rPr spc="-60" dirty="0">
                <a:latin typeface="Arial Black"/>
                <a:cs typeface="Arial Black"/>
              </a:rPr>
              <a:t> </a:t>
            </a:r>
            <a:r>
              <a:rPr spc="-5" dirty="0">
                <a:latin typeface="Arial Black"/>
                <a:cs typeface="Arial Black"/>
              </a:rPr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3149" y="1222556"/>
            <a:ext cx="3859615" cy="51678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484073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Black"/>
                <a:cs typeface="Arial Black"/>
              </a:rPr>
              <a:t>`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4994" y="4330065"/>
            <a:ext cx="1927225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Tahoma"/>
                <a:cs typeface="Tahoma"/>
              </a:rPr>
              <a:t>M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=7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ahoma"/>
                <a:cs typeface="Tahoma"/>
              </a:rPr>
              <a:t>Q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=3</a:t>
            </a:r>
            <a:endParaRPr sz="2400">
              <a:latin typeface="Tahoma"/>
              <a:cs typeface="Tahoma"/>
            </a:endParaRPr>
          </a:p>
          <a:p>
            <a:pPr marR="20955" algn="r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ahoma"/>
                <a:cs typeface="Tahoma"/>
              </a:rPr>
              <a:t>M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R="39370" algn="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ahoma"/>
                <a:cs typeface="Tahoma"/>
              </a:rPr>
              <a:t>Q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0737" y="1190625"/>
          <a:ext cx="7705725" cy="2589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575"/>
                <a:gridCol w="2568575"/>
                <a:gridCol w="2568575"/>
              </a:tblGrid>
              <a:tr h="3658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Q0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Q-1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Result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66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Only</a:t>
                      </a:r>
                      <a:r>
                        <a:rPr sz="18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shift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4573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5388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A=A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+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,then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shift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2CA"/>
                    </a:solidFill>
                  </a:tcPr>
                </a:tc>
              </a:tr>
              <a:tr h="7700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A=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 then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shift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719</Words>
  <Application>Microsoft Office PowerPoint</Application>
  <PresentationFormat>On-screen Show (4:3)</PresentationFormat>
  <Paragraphs>232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PowerPoint Presentation</vt:lpstr>
      <vt:lpstr>PowerPoint Presentation</vt:lpstr>
      <vt:lpstr>ALU Inputs and Outputs</vt:lpstr>
      <vt:lpstr>Addition and Subtraction</vt:lpstr>
      <vt:lpstr>Example of 2’s Compliment</vt:lpstr>
      <vt:lpstr>PowerPoint Presentation</vt:lpstr>
      <vt:lpstr>Hardware for Addition and Subtraction</vt:lpstr>
      <vt:lpstr>Booth’s Algorithm</vt:lpstr>
      <vt:lpstr>PowerPoint Presentation</vt:lpstr>
      <vt:lpstr>Example of Booth’s Algorithm:7(M)*3(Q)</vt:lpstr>
      <vt:lpstr>PowerPoint Presentation</vt:lpstr>
      <vt:lpstr>PowerPoint Presentation</vt:lpstr>
      <vt:lpstr>PowerPoint Presentation</vt:lpstr>
      <vt:lpstr>Division of Unsigned Binary Integers</vt:lpstr>
      <vt:lpstr>Flowchart for Restoring Division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Solve using Restoring Division</vt:lpstr>
      <vt:lpstr>PowerPoint Presentation</vt:lpstr>
      <vt:lpstr>PowerPoint Presentation</vt:lpstr>
      <vt:lpstr>PowerPoint Presentation</vt:lpstr>
      <vt:lpstr>Solve using Non Restoring</vt:lpstr>
      <vt:lpstr>Booths Recoding / Bit pair recording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IEEE 754</vt:lpstr>
      <vt:lpstr>PowerPoint Presentation</vt:lpstr>
      <vt:lpstr>PowerPoint Presentation</vt:lpstr>
      <vt:lpstr>IEEE 754 floating point representation</vt:lpstr>
      <vt:lpstr>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for overflow/underflow of the exponent  after normalisation</vt:lpstr>
      <vt:lpstr>PowerPoint Presentation</vt:lpstr>
      <vt:lpstr>PowerPoint Presentation</vt:lpstr>
      <vt:lpstr>PowerPoint Presentation</vt:lpstr>
      <vt:lpstr>Floating Point Multiplication</vt:lpstr>
      <vt:lpstr>Floating Point Division</vt:lpstr>
      <vt:lpstr>Division of signed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Processing Unit</dc:title>
  <dc:creator>Adrian &amp; Wendy</dc:creator>
  <cp:lastModifiedBy>SNS</cp:lastModifiedBy>
  <cp:revision>7</cp:revision>
  <dcterms:created xsi:type="dcterms:W3CDTF">2024-07-22T10:51:57Z</dcterms:created>
  <dcterms:modified xsi:type="dcterms:W3CDTF">2024-08-05T05:19:39Z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2024-07-22T00:00:00Z</vt:filetime>
  </property>
</Properties>
</file>