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9953" y="151958"/>
            <a:ext cx="680212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C0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562" y="847150"/>
            <a:ext cx="7700009" cy="3164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378" y="282263"/>
            <a:ext cx="78962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120" dirty="0"/>
              <a:t>Computer</a:t>
            </a:r>
            <a:r>
              <a:rPr sz="3300" spc="-35" dirty="0"/>
              <a:t> </a:t>
            </a:r>
            <a:r>
              <a:rPr sz="3300" spc="70" dirty="0"/>
              <a:t>Organization</a:t>
            </a:r>
            <a:r>
              <a:rPr sz="3300" spc="-40" dirty="0"/>
              <a:t> </a:t>
            </a:r>
            <a:r>
              <a:rPr sz="3300" spc="50" dirty="0"/>
              <a:t>and</a:t>
            </a:r>
            <a:r>
              <a:rPr sz="3300" spc="-30" dirty="0"/>
              <a:t> </a:t>
            </a:r>
            <a:r>
              <a:rPr sz="3300" spc="85" dirty="0"/>
              <a:t>Architecture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725200" y="1345368"/>
            <a:ext cx="1694814" cy="1656223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73685" marR="265430" indent="245110">
              <a:lnSpc>
                <a:spcPts val="2480"/>
              </a:lnSpc>
              <a:spcBef>
                <a:spcPts val="415"/>
              </a:spcBef>
            </a:pP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Div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50" dirty="0">
                <a:solidFill>
                  <a:srgbClr val="262626"/>
                </a:solidFill>
                <a:latin typeface="Trebuchet MS"/>
                <a:cs typeface="Trebuchet MS"/>
              </a:rPr>
              <a:t>C </a:t>
            </a:r>
            <a:r>
              <a:rPr sz="2300" dirty="0">
                <a:solidFill>
                  <a:srgbClr val="262626"/>
                </a:solidFill>
                <a:latin typeface="Trebuchet MS"/>
                <a:cs typeface="Trebuchet MS"/>
              </a:rPr>
              <a:t>SY</a:t>
            </a:r>
            <a:r>
              <a:rPr sz="23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0" dirty="0">
                <a:solidFill>
                  <a:srgbClr val="262626"/>
                </a:solidFill>
                <a:latin typeface="Trebuchet MS"/>
                <a:cs typeface="Trebuchet MS"/>
              </a:rPr>
              <a:t>COMP</a:t>
            </a:r>
            <a:endParaRPr sz="2300" dirty="0">
              <a:latin typeface="Trebuchet MS"/>
              <a:cs typeface="Trebuchet MS"/>
            </a:endParaRPr>
          </a:p>
          <a:p>
            <a:pPr marL="394335">
              <a:lnSpc>
                <a:spcPts val="2450"/>
              </a:lnSpc>
            </a:pPr>
            <a:r>
              <a:rPr sz="2300" spc="70" dirty="0">
                <a:solidFill>
                  <a:srgbClr val="262626"/>
                </a:solidFill>
                <a:latin typeface="Trebuchet MS"/>
                <a:cs typeface="Trebuchet MS"/>
              </a:rPr>
              <a:t>Sem</a:t>
            </a:r>
            <a:r>
              <a:rPr sz="23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25" dirty="0">
                <a:solidFill>
                  <a:srgbClr val="262626"/>
                </a:solidFill>
                <a:latin typeface="Trebuchet MS"/>
                <a:cs typeface="Trebuchet MS"/>
              </a:rPr>
              <a:t>III</a:t>
            </a:r>
            <a:endParaRPr sz="2300" dirty="0">
              <a:latin typeface="Trebuchet MS"/>
              <a:cs typeface="Trebuchet MS"/>
            </a:endParaRPr>
          </a:p>
          <a:p>
            <a:pPr marL="172720" marR="5080" indent="-160655" algn="ctr">
              <a:lnSpc>
                <a:spcPts val="2480"/>
              </a:lnSpc>
              <a:spcBef>
                <a:spcPts val="2525"/>
              </a:spcBef>
            </a:pPr>
            <a:r>
              <a:rPr sz="2300" spc="-120" dirty="0" smtClean="0">
                <a:solidFill>
                  <a:srgbClr val="262626"/>
                </a:solidFill>
                <a:latin typeface="Trebuchet MS"/>
                <a:cs typeface="Trebuchet MS"/>
              </a:rPr>
              <a:t>AY</a:t>
            </a:r>
            <a:r>
              <a:rPr sz="2300" spc="-35" dirty="0" smtClean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202</a:t>
            </a:r>
            <a:r>
              <a:rPr lang="en-US" sz="2300" spc="-95" dirty="0" smtClean="0">
                <a:solidFill>
                  <a:srgbClr val="262626"/>
                </a:solidFill>
                <a:latin typeface="Trebuchet MS"/>
                <a:cs typeface="Trebuchet MS"/>
              </a:rPr>
              <a:t>4-25</a:t>
            </a:r>
            <a:endParaRPr sz="23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3" y="0"/>
            <a:ext cx="582930" cy="5143500"/>
            <a:chOff x="453" y="0"/>
            <a:chExt cx="582930" cy="5143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" y="1664"/>
              <a:ext cx="425218" cy="51418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672" y="0"/>
              <a:ext cx="157257" cy="40805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6430" y="4373116"/>
            <a:ext cx="651511" cy="4856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9609" y="4371737"/>
            <a:ext cx="1944996" cy="497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dirty="0"/>
              <a:t>Signed</a:t>
            </a:r>
            <a:r>
              <a:rPr spc="-30" dirty="0"/>
              <a:t> </a:t>
            </a:r>
            <a:r>
              <a:rPr spc="70" dirty="0"/>
              <a:t>Number</a:t>
            </a:r>
            <a:r>
              <a:rPr spc="-2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03417" y="596920"/>
            <a:ext cx="6091555" cy="235648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665"/>
              </a:spcBef>
              <a:buFont typeface="Arial"/>
              <a:buChar char="●"/>
              <a:tabLst>
                <a:tab pos="330835" algn="l"/>
              </a:tabLst>
            </a:pPr>
            <a:r>
              <a:rPr sz="2000" b="1" spc="-75" dirty="0">
                <a:latin typeface="Trebuchet MS"/>
                <a:cs typeface="Trebuchet MS"/>
              </a:rPr>
              <a:t>Find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14" dirty="0">
                <a:latin typeface="Trebuchet MS"/>
                <a:cs typeface="Trebuchet MS"/>
              </a:rPr>
              <a:t>2’s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complement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Representation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its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value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spcBef>
                <a:spcPts val="595"/>
              </a:spcBef>
              <a:buSzPct val="95238"/>
              <a:buChar char="○"/>
              <a:tabLst>
                <a:tab pos="673735" algn="l"/>
              </a:tabLst>
            </a:pPr>
            <a:r>
              <a:rPr sz="2100" spc="-20" dirty="0">
                <a:latin typeface="Tahoma"/>
                <a:cs typeface="Tahoma"/>
              </a:rPr>
              <a:t>1000</a:t>
            </a:r>
            <a:endParaRPr sz="2100">
              <a:latin typeface="Tahoma"/>
              <a:cs typeface="Tahoma"/>
            </a:endParaRPr>
          </a:p>
          <a:p>
            <a:pPr marL="673735" lvl="1" indent="-318135">
              <a:lnSpc>
                <a:spcPct val="100000"/>
              </a:lnSpc>
              <a:spcBef>
                <a:spcPts val="545"/>
              </a:spcBef>
              <a:buSzPct val="95238"/>
              <a:buChar char="○"/>
              <a:tabLst>
                <a:tab pos="673735" algn="l"/>
              </a:tabLst>
            </a:pPr>
            <a:r>
              <a:rPr sz="2100" spc="-20" dirty="0">
                <a:latin typeface="Tahoma"/>
                <a:cs typeface="Tahoma"/>
              </a:rPr>
              <a:t>0100</a:t>
            </a:r>
            <a:endParaRPr sz="2100">
              <a:latin typeface="Tahoma"/>
              <a:cs typeface="Tahoma"/>
            </a:endParaRPr>
          </a:p>
          <a:p>
            <a:pPr marL="673735" lvl="1" indent="-318135">
              <a:lnSpc>
                <a:spcPct val="100000"/>
              </a:lnSpc>
              <a:spcBef>
                <a:spcPts val="550"/>
              </a:spcBef>
              <a:buSzPct val="95238"/>
              <a:buChar char="○"/>
              <a:tabLst>
                <a:tab pos="673735" algn="l"/>
              </a:tabLst>
            </a:pPr>
            <a:r>
              <a:rPr sz="2100" spc="-10" dirty="0">
                <a:latin typeface="Tahoma"/>
                <a:cs typeface="Tahoma"/>
              </a:rPr>
              <a:t>111001</a:t>
            </a:r>
            <a:endParaRPr sz="2100">
              <a:latin typeface="Tahoma"/>
              <a:cs typeface="Tahoma"/>
            </a:endParaRPr>
          </a:p>
          <a:p>
            <a:pPr marL="673735" lvl="1" indent="-318135">
              <a:lnSpc>
                <a:spcPct val="100000"/>
              </a:lnSpc>
              <a:spcBef>
                <a:spcPts val="550"/>
              </a:spcBef>
              <a:buSzPct val="95238"/>
              <a:buChar char="○"/>
              <a:tabLst>
                <a:tab pos="673735" algn="l"/>
              </a:tabLst>
            </a:pPr>
            <a:r>
              <a:rPr sz="2100" spc="-10" dirty="0">
                <a:latin typeface="Tahoma"/>
                <a:cs typeface="Tahoma"/>
              </a:rPr>
              <a:t>101010</a:t>
            </a:r>
            <a:endParaRPr sz="2100">
              <a:latin typeface="Tahoma"/>
              <a:cs typeface="Tahoma"/>
            </a:endParaRPr>
          </a:p>
          <a:p>
            <a:pPr marL="673735" lvl="1" indent="-318135">
              <a:lnSpc>
                <a:spcPct val="100000"/>
              </a:lnSpc>
              <a:spcBef>
                <a:spcPts val="545"/>
              </a:spcBef>
              <a:buSzPct val="95238"/>
              <a:buChar char="○"/>
              <a:tabLst>
                <a:tab pos="673735" algn="l"/>
              </a:tabLst>
            </a:pPr>
            <a:r>
              <a:rPr sz="2100" spc="-10" dirty="0">
                <a:latin typeface="Tahoma"/>
                <a:cs typeface="Tahoma"/>
              </a:rPr>
              <a:t>100000</a:t>
            </a:r>
            <a:endParaRPr sz="2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dirty="0"/>
              <a:t>Signed</a:t>
            </a:r>
            <a:r>
              <a:rPr spc="-30" dirty="0"/>
              <a:t> </a:t>
            </a:r>
            <a:r>
              <a:rPr spc="70" dirty="0"/>
              <a:t>Number</a:t>
            </a:r>
            <a:r>
              <a:rPr spc="-2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398335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spc="-90" dirty="0">
                <a:latin typeface="Trebuchet MS"/>
                <a:cs typeface="Trebuchet MS"/>
              </a:rPr>
              <a:t>2’s</a:t>
            </a:r>
            <a:r>
              <a:rPr sz="2000" dirty="0">
                <a:latin typeface="Trebuchet MS"/>
                <a:cs typeface="Trebuchet MS"/>
              </a:rPr>
              <a:t> complement </a:t>
            </a:r>
            <a:r>
              <a:rPr sz="2000" spc="-10" dirty="0">
                <a:latin typeface="Trebuchet MS"/>
                <a:cs typeface="Trebuchet MS"/>
              </a:rPr>
              <a:t>Representation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72787" y="1040474"/>
          <a:ext cx="6476364" cy="3373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30"/>
                <a:gridCol w="1404620"/>
                <a:gridCol w="2091689"/>
                <a:gridCol w="2181225"/>
              </a:tblGrid>
              <a:tr h="391795"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Binary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Unsigned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Signed</a:t>
                      </a:r>
                      <a:r>
                        <a:rPr sz="1400" b="1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1’s</a:t>
                      </a:r>
                      <a:r>
                        <a:rPr sz="1400" b="1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complement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Signed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2’s</a:t>
                      </a:r>
                      <a:r>
                        <a:rPr sz="1400" b="1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complement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14629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400" b="1" spc="-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3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3749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3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marR="225425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dirty="0"/>
              <a:t>Signed</a:t>
            </a:r>
            <a:r>
              <a:rPr spc="-30" dirty="0"/>
              <a:t> </a:t>
            </a:r>
            <a:r>
              <a:rPr spc="70" dirty="0"/>
              <a:t>Number</a:t>
            </a:r>
            <a:r>
              <a:rPr spc="-2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1700" y="644431"/>
            <a:ext cx="7230109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62626"/>
                </a:solidFill>
                <a:latin typeface="Trebuchet MS"/>
                <a:cs typeface="Trebuchet MS"/>
              </a:rPr>
              <a:t>Signed</a:t>
            </a:r>
            <a:r>
              <a:rPr sz="2000" b="1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000" b="1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62626"/>
                </a:solidFill>
                <a:latin typeface="Trebuchet MS"/>
                <a:cs typeface="Trebuchet MS"/>
              </a:rPr>
              <a:t>Unsigned</a:t>
            </a: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Trebuchet MS"/>
                <a:cs typeface="Trebuchet MS"/>
              </a:rPr>
              <a:t>Numbers</a:t>
            </a:r>
            <a:endParaRPr sz="2000">
              <a:latin typeface="Trebuchet MS"/>
              <a:cs typeface="Trebuchet MS"/>
            </a:endParaRPr>
          </a:p>
          <a:p>
            <a:pPr marL="481965" indent="-381635">
              <a:lnSpc>
                <a:spcPts val="2280"/>
              </a:lnSpc>
              <a:spcBef>
                <a:spcPts val="1920"/>
              </a:spcBef>
              <a:buFont typeface="Tahoma"/>
              <a:buChar char="●"/>
              <a:tabLst>
                <a:tab pos="481965" algn="l"/>
              </a:tabLst>
            </a:pPr>
            <a:r>
              <a:rPr sz="2000" spc="-150" dirty="0">
                <a:solidFill>
                  <a:srgbClr val="262626"/>
                </a:solidFill>
                <a:latin typeface="Trebuchet MS"/>
                <a:cs typeface="Trebuchet MS"/>
              </a:rPr>
              <a:t>“n”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bit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number</a:t>
            </a:r>
            <a:r>
              <a:rPr sz="2000" spc="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represents</a:t>
            </a:r>
            <a:r>
              <a:rPr sz="20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sz="1950" baseline="32051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330" baseline="32051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481965" indent="-381635">
              <a:lnSpc>
                <a:spcPts val="2160"/>
              </a:lnSpc>
              <a:buFont typeface="Tahoma"/>
              <a:buChar char="●"/>
              <a:tabLst>
                <a:tab pos="481965" algn="l"/>
              </a:tabLst>
            </a:pP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unsigned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262626"/>
                </a:solidFill>
                <a:latin typeface="Trebuchet MS"/>
                <a:cs typeface="Trebuchet MS"/>
              </a:rPr>
              <a:t>numbers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are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from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262626"/>
                </a:solidFill>
                <a:latin typeface="Trebuchet MS"/>
                <a:cs typeface="Trebuchet MS"/>
              </a:rPr>
              <a:t>0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sz="1950" baseline="32051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1950" spc="195" baseline="32051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62626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482600" marR="17780" indent="-382270">
              <a:lnSpc>
                <a:spcPts val="2160"/>
              </a:lnSpc>
              <a:spcBef>
                <a:spcPts val="150"/>
              </a:spcBef>
              <a:buFont typeface="Tahoma"/>
              <a:buChar char="●"/>
              <a:tabLst>
                <a:tab pos="482600" algn="l"/>
              </a:tabLst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262626"/>
                </a:solidFill>
                <a:latin typeface="Trebuchet MS"/>
                <a:cs typeface="Trebuchet MS"/>
              </a:rPr>
              <a:t>2’s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complement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signed</a:t>
            </a:r>
            <a:r>
              <a:rPr sz="2000" spc="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number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representation</a:t>
            </a:r>
            <a:r>
              <a:rPr sz="2000" spc="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262626"/>
                </a:solidFill>
                <a:latin typeface="Trebuchet MS"/>
                <a:cs typeface="Trebuchet MS"/>
              </a:rPr>
              <a:t>it</a:t>
            </a:r>
            <a:r>
              <a:rPr sz="2000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ranges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from</a:t>
            </a:r>
            <a:r>
              <a:rPr sz="2000" spc="-1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2</a:t>
            </a:r>
            <a:r>
              <a:rPr sz="1950" spc="-30" baseline="32051" dirty="0">
                <a:solidFill>
                  <a:srgbClr val="262626"/>
                </a:solidFill>
                <a:latin typeface="Trebuchet MS"/>
                <a:cs typeface="Trebuchet MS"/>
              </a:rPr>
              <a:t>(n-</a:t>
            </a:r>
            <a:r>
              <a:rPr sz="1950" baseline="32051" dirty="0">
                <a:solidFill>
                  <a:srgbClr val="262626"/>
                </a:solidFill>
                <a:latin typeface="Trebuchet MS"/>
                <a:cs typeface="Trebuchet MS"/>
              </a:rPr>
              <a:t>1)</a:t>
            </a:r>
            <a:r>
              <a:rPr sz="1950" spc="82" baseline="32051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1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62626"/>
                </a:solidFill>
                <a:latin typeface="Trebuchet MS"/>
                <a:cs typeface="Trebuchet MS"/>
              </a:rPr>
              <a:t>+2</a:t>
            </a:r>
            <a:r>
              <a:rPr sz="1950" spc="-89" baseline="32051" dirty="0">
                <a:solidFill>
                  <a:srgbClr val="262626"/>
                </a:solidFill>
                <a:latin typeface="Trebuchet MS"/>
                <a:cs typeface="Trebuchet MS"/>
              </a:rPr>
              <a:t>(n-</a:t>
            </a:r>
            <a:r>
              <a:rPr sz="1950" spc="-157" baseline="32051" dirty="0">
                <a:solidFill>
                  <a:srgbClr val="262626"/>
                </a:solidFill>
                <a:latin typeface="Trebuchet MS"/>
                <a:cs typeface="Trebuchet MS"/>
              </a:rPr>
              <a:t>1)</a:t>
            </a:r>
            <a:r>
              <a:rPr sz="2000" spc="-105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000" spc="-50" dirty="0">
                <a:solidFill>
                  <a:srgbClr val="262626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481965" indent="-381635">
              <a:lnSpc>
                <a:spcPts val="2010"/>
              </a:lnSpc>
              <a:buFont typeface="Tahoma"/>
              <a:buChar char="●"/>
              <a:tabLst>
                <a:tab pos="481965" algn="l"/>
              </a:tabLst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for</a:t>
            </a:r>
            <a:r>
              <a:rPr sz="2000" spc="-1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example</a:t>
            </a:r>
            <a:r>
              <a:rPr sz="2000" spc="-9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if</a:t>
            </a:r>
            <a:r>
              <a:rPr sz="2000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262626"/>
                </a:solidFill>
                <a:latin typeface="Trebuchet MS"/>
                <a:cs typeface="Trebuchet MS"/>
              </a:rPr>
              <a:t>n</a:t>
            </a:r>
            <a:r>
              <a:rPr sz="2000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=</a:t>
            </a:r>
            <a:r>
              <a:rPr sz="2000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262626"/>
                </a:solidFill>
                <a:latin typeface="Trebuchet MS"/>
                <a:cs typeface="Trebuchet MS"/>
              </a:rPr>
              <a:t>4,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there</a:t>
            </a:r>
            <a:r>
              <a:rPr sz="2000" spc="-9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are</a:t>
            </a:r>
            <a:r>
              <a:rPr sz="2000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16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481965" indent="-381635">
              <a:lnSpc>
                <a:spcPts val="2160"/>
              </a:lnSpc>
              <a:buFont typeface="Tahoma"/>
              <a:buChar char="●"/>
              <a:tabLst>
                <a:tab pos="481965" algn="l"/>
              </a:tabLst>
            </a:pPr>
            <a:r>
              <a:rPr sz="2000" spc="50" dirty="0">
                <a:solidFill>
                  <a:srgbClr val="262626"/>
                </a:solidFill>
                <a:latin typeface="Trebuchet MS"/>
                <a:cs typeface="Trebuchet MS"/>
              </a:rPr>
              <a:t>Unsigned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262626"/>
                </a:solidFill>
                <a:latin typeface="Trebuchet MS"/>
                <a:cs typeface="Trebuchet MS"/>
              </a:rPr>
              <a:t>numbers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are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from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60" dirty="0">
                <a:solidFill>
                  <a:srgbClr val="262626"/>
                </a:solidFill>
                <a:latin typeface="Trebuchet MS"/>
                <a:cs typeface="Trebuchet MS"/>
              </a:rPr>
              <a:t>0</a:t>
            </a:r>
            <a:r>
              <a:rPr sz="2000" spc="-8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15</a:t>
            </a:r>
            <a:endParaRPr sz="2000">
              <a:latin typeface="Trebuchet MS"/>
              <a:cs typeface="Trebuchet MS"/>
            </a:endParaRPr>
          </a:p>
          <a:p>
            <a:pPr marL="481965" indent="-381635">
              <a:lnSpc>
                <a:spcPts val="2160"/>
              </a:lnSpc>
              <a:buFont typeface="Tahoma"/>
              <a:buChar char="●"/>
              <a:tabLst>
                <a:tab pos="481965" algn="l"/>
              </a:tabLst>
            </a:pPr>
            <a:r>
              <a:rPr sz="2000" spc="-90" dirty="0">
                <a:solidFill>
                  <a:srgbClr val="262626"/>
                </a:solidFill>
                <a:latin typeface="Trebuchet MS"/>
                <a:cs typeface="Trebuchet MS"/>
              </a:rPr>
              <a:t>2’s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complement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signed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50" dirty="0">
                <a:solidFill>
                  <a:srgbClr val="262626"/>
                </a:solidFill>
                <a:latin typeface="Trebuchet MS"/>
                <a:cs typeface="Trebuchet MS"/>
              </a:rPr>
              <a:t>numbers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are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from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000" spc="60" dirty="0">
                <a:solidFill>
                  <a:srgbClr val="262626"/>
                </a:solidFill>
                <a:latin typeface="Trebuchet MS"/>
                <a:cs typeface="Trebuchet MS"/>
              </a:rPr>
              <a:t>8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+7</a:t>
            </a:r>
            <a:endParaRPr sz="2000">
              <a:latin typeface="Trebuchet MS"/>
              <a:cs typeface="Trebuchet MS"/>
            </a:endParaRPr>
          </a:p>
          <a:p>
            <a:pPr marL="481965" indent="-381635">
              <a:lnSpc>
                <a:spcPts val="2160"/>
              </a:lnSpc>
              <a:buFont typeface="Tahoma"/>
              <a:buChar char="●"/>
              <a:tabLst>
                <a:tab pos="481965" algn="l"/>
              </a:tabLst>
            </a:pP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What</a:t>
            </a:r>
            <a:r>
              <a:rPr sz="20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n=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F0000"/>
                </a:solidFill>
                <a:latin typeface="Trebuchet MS"/>
                <a:cs typeface="Trebuchet MS"/>
              </a:rPr>
              <a:t>8?</a:t>
            </a:r>
            <a:r>
              <a:rPr sz="2000" spc="-8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Trebuchet MS"/>
                <a:cs typeface="Trebuchet MS"/>
              </a:rPr>
              <a:t>-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0000"/>
                </a:solidFill>
                <a:latin typeface="Trebuchet MS"/>
                <a:cs typeface="Trebuchet MS"/>
              </a:rPr>
              <a:t>2^7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000" spc="-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0000"/>
                </a:solidFill>
                <a:latin typeface="Trebuchet MS"/>
                <a:cs typeface="Trebuchet MS"/>
              </a:rPr>
              <a:t>2^7-</a:t>
            </a:r>
            <a:r>
              <a:rPr sz="2000" spc="-50" dirty="0">
                <a:solidFill>
                  <a:srgbClr val="FF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51130">
              <a:lnSpc>
                <a:spcPts val="2280"/>
              </a:lnSpc>
              <a:tabLst>
                <a:tab pos="481965" algn="l"/>
              </a:tabLst>
            </a:pPr>
            <a:r>
              <a:rPr sz="2000" spc="15" dirty="0">
                <a:solidFill>
                  <a:srgbClr val="262626"/>
                </a:solidFill>
                <a:latin typeface="Trebuchet MS"/>
                <a:cs typeface="Trebuchet MS"/>
              </a:rPr>
              <a:t>-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sz="2000" spc="-80" dirty="0">
                <a:solidFill>
                  <a:srgbClr val="262626"/>
                </a:solidFill>
                <a:latin typeface="Trebuchet MS"/>
                <a:cs typeface="Trebuchet MS"/>
              </a:rPr>
              <a:t>128</a:t>
            </a:r>
            <a:r>
              <a:rPr sz="2000" spc="-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262626"/>
                </a:solidFill>
                <a:latin typeface="Trebuchet MS"/>
                <a:cs typeface="Trebuchet MS"/>
              </a:rPr>
              <a:t>127….256</a:t>
            </a:r>
            <a:r>
              <a:rPr sz="2000" spc="-5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dirty="0"/>
              <a:t>Floating</a:t>
            </a:r>
            <a:r>
              <a:rPr spc="105" dirty="0"/>
              <a:t> </a:t>
            </a:r>
            <a:r>
              <a:rPr dirty="0"/>
              <a:t>Point</a:t>
            </a:r>
            <a:r>
              <a:rPr spc="110" dirty="0"/>
              <a:t> </a:t>
            </a:r>
            <a:r>
              <a:rPr spc="70" dirty="0"/>
              <a:t>Number</a:t>
            </a:r>
            <a:r>
              <a:rPr spc="10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54642" y="668814"/>
            <a:ext cx="75514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5080" indent="-31877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spc="50" dirty="0">
                <a:latin typeface="Trebuchet MS"/>
                <a:cs typeface="Trebuchet MS"/>
              </a:rPr>
              <a:t>Numbers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having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integer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fractional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part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represented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by </a:t>
            </a:r>
            <a:r>
              <a:rPr sz="2000" dirty="0">
                <a:latin typeface="Trebuchet MS"/>
                <a:cs typeface="Trebuchet MS"/>
              </a:rPr>
              <a:t>indicating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number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mantissa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exponent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form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spc="-65" dirty="0">
                <a:latin typeface="Trebuchet MS"/>
                <a:cs typeface="Trebuchet MS"/>
              </a:rPr>
              <a:t>32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Short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Real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Number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64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Real</a:t>
            </a:r>
            <a:r>
              <a:rPr sz="2000" spc="-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Number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5325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15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8975" y="668814"/>
            <a:ext cx="716660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Addition</a:t>
            </a:r>
            <a:r>
              <a:rPr sz="2000" spc="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000" spc="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rebuchet MS"/>
                <a:cs typeface="Trebuchet MS"/>
              </a:rPr>
              <a:t>Subtraction</a:t>
            </a:r>
            <a:endParaRPr sz="2000">
              <a:latin typeface="Trebuchet MS"/>
              <a:cs typeface="Trebuchet MS"/>
            </a:endParaRPr>
          </a:p>
          <a:p>
            <a:pPr marL="354965" indent="-318135">
              <a:lnSpc>
                <a:spcPct val="100000"/>
              </a:lnSpc>
              <a:buFont typeface="Tahoma"/>
              <a:buChar char="●"/>
              <a:tabLst>
                <a:tab pos="354965" algn="l"/>
              </a:tabLst>
            </a:pPr>
            <a:r>
              <a:rPr sz="2000" dirty="0">
                <a:latin typeface="Trebuchet MS"/>
                <a:cs typeface="Trebuchet MS"/>
              </a:rPr>
              <a:t>Normal</a:t>
            </a:r>
            <a:r>
              <a:rPr sz="2000" spc="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binary</a:t>
            </a:r>
            <a:r>
              <a:rPr sz="2000" spc="114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addition</a:t>
            </a:r>
            <a:endParaRPr sz="2000">
              <a:latin typeface="Trebuchet MS"/>
              <a:cs typeface="Trebuchet MS"/>
            </a:endParaRPr>
          </a:p>
          <a:p>
            <a:pPr marL="354965" indent="-318135">
              <a:lnSpc>
                <a:spcPct val="100000"/>
              </a:lnSpc>
              <a:buFont typeface="Tahoma"/>
              <a:buChar char="●"/>
              <a:tabLst>
                <a:tab pos="354965" algn="l"/>
              </a:tabLst>
            </a:pPr>
            <a:r>
              <a:rPr sz="2000" dirty="0">
                <a:latin typeface="Trebuchet MS"/>
                <a:cs typeface="Trebuchet MS"/>
              </a:rPr>
              <a:t>Monitor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sign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overﬂow</a:t>
            </a:r>
            <a:endParaRPr sz="2000">
              <a:latin typeface="Trebuchet MS"/>
              <a:cs typeface="Trebuchet MS"/>
            </a:endParaRPr>
          </a:p>
          <a:p>
            <a:pPr marL="354965" indent="-318135">
              <a:lnSpc>
                <a:spcPct val="100000"/>
              </a:lnSpc>
              <a:buFont typeface="Tahoma"/>
              <a:buChar char="●"/>
              <a:tabLst>
                <a:tab pos="354965" algn="l"/>
              </a:tabLst>
            </a:pPr>
            <a:r>
              <a:rPr sz="2000" spc="-55" dirty="0">
                <a:latin typeface="Trebuchet MS"/>
                <a:cs typeface="Trebuchet MS"/>
              </a:rPr>
              <a:t>Take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two’s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complement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subtrahend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and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add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10" dirty="0">
                <a:latin typeface="Trebuchet MS"/>
                <a:cs typeface="Trebuchet MS"/>
              </a:rPr>
              <a:t> minuend</a:t>
            </a:r>
            <a:endParaRPr sz="2000">
              <a:latin typeface="Trebuchet MS"/>
              <a:cs typeface="Trebuchet MS"/>
            </a:endParaRPr>
          </a:p>
          <a:p>
            <a:pPr marL="422909">
              <a:lnSpc>
                <a:spcPct val="100000"/>
              </a:lnSpc>
            </a:pPr>
            <a:r>
              <a:rPr sz="2000" spc="-150" dirty="0">
                <a:latin typeface="Trebuchet MS"/>
                <a:cs typeface="Trebuchet MS"/>
              </a:rPr>
              <a:t>i.e.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80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-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b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+</a:t>
            </a:r>
            <a:r>
              <a:rPr sz="2000" spc="-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(-</a:t>
            </a:r>
            <a:r>
              <a:rPr sz="2000" spc="-25" dirty="0">
                <a:latin typeface="Trebuchet MS"/>
                <a:cs typeface="Trebuchet MS"/>
              </a:rPr>
              <a:t>b)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72787" y="2298125"/>
          <a:ext cx="5019038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315"/>
                <a:gridCol w="779145"/>
                <a:gridCol w="789939"/>
                <a:gridCol w="772160"/>
                <a:gridCol w="1096644"/>
                <a:gridCol w="83883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Sum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carry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Difference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Borrow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5325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15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8975" y="668814"/>
            <a:ext cx="419290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Addition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Subtraction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26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C00000"/>
                </a:solidFill>
                <a:latin typeface="Trebuchet MS"/>
                <a:cs typeface="Trebuchet MS"/>
              </a:rPr>
              <a:t>Unsigned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6987" y="1374425"/>
          <a:ext cx="2739388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/>
                <a:gridCol w="531495"/>
                <a:gridCol w="557529"/>
                <a:gridCol w="565784"/>
                <a:gridCol w="55308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6625" y="1374425"/>
          <a:ext cx="2739388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/>
                <a:gridCol w="531495"/>
                <a:gridCol w="557529"/>
                <a:gridCol w="565784"/>
                <a:gridCol w="55308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16287" y="1374425"/>
          <a:ext cx="2739388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/>
                <a:gridCol w="531495"/>
                <a:gridCol w="557529"/>
                <a:gridCol w="565784"/>
                <a:gridCol w="55308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5325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15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78050"/>
            <a:ext cx="9144000" cy="4465955"/>
            <a:chOff x="0" y="678050"/>
            <a:chExt cx="9144000" cy="44659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4974" y="678050"/>
              <a:ext cx="5020550" cy="3651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5325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15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8975" y="668814"/>
            <a:ext cx="3895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Addition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C00000"/>
                </a:solidFill>
                <a:latin typeface="Trebuchet MS"/>
                <a:cs typeface="Trebuchet MS"/>
              </a:rPr>
              <a:t>Subtraction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260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0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Trebuchet MS"/>
                <a:cs typeface="Trebuchet MS"/>
              </a:rPr>
              <a:t>Signed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76987" y="1374425"/>
          <a:ext cx="2739388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/>
                <a:gridCol w="531495"/>
                <a:gridCol w="557529"/>
                <a:gridCol w="565784"/>
                <a:gridCol w="55308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196625" y="1374425"/>
          <a:ext cx="2739388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/>
                <a:gridCol w="531495"/>
                <a:gridCol w="557529"/>
                <a:gridCol w="565784"/>
                <a:gridCol w="55308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116287" y="1374425"/>
          <a:ext cx="2739388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495"/>
                <a:gridCol w="531495"/>
                <a:gridCol w="557529"/>
                <a:gridCol w="565784"/>
                <a:gridCol w="55308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2’s</a:t>
            </a:r>
            <a:r>
              <a:rPr spc="-65" dirty="0"/>
              <a:t> </a:t>
            </a:r>
            <a:r>
              <a:rPr spc="85" dirty="0"/>
              <a:t>Complement</a:t>
            </a:r>
            <a:r>
              <a:rPr spc="-60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0125" y="688881"/>
            <a:ext cx="357949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rebuchet MS"/>
                <a:cs typeface="Trebuchet MS"/>
              </a:rPr>
              <a:t>Subtraction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using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2’s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Complement </a:t>
            </a:r>
            <a:r>
              <a:rPr sz="1800" b="1" spc="-210" dirty="0">
                <a:latin typeface="Trebuchet MS"/>
                <a:cs typeface="Trebuchet MS"/>
              </a:rPr>
              <a:t>7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-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12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210" dirty="0">
                <a:latin typeface="Trebuchet MS"/>
                <a:cs typeface="Trebuchet MS"/>
              </a:rPr>
              <a:t>7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=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00111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170" dirty="0">
                <a:latin typeface="Trebuchet MS"/>
                <a:cs typeface="Trebuchet MS"/>
              </a:rPr>
              <a:t>12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=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01100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65" dirty="0">
                <a:latin typeface="Trebuchet MS"/>
                <a:cs typeface="Trebuchet MS"/>
              </a:rPr>
              <a:t>-</a:t>
            </a:r>
            <a:r>
              <a:rPr sz="1800" b="1" spc="-170" dirty="0">
                <a:latin typeface="Trebuchet MS"/>
                <a:cs typeface="Trebuchet MS"/>
              </a:rPr>
              <a:t>12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=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10100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25" y="2883440"/>
            <a:ext cx="680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00000"/>
                </a:solidFill>
                <a:latin typeface="Trebuchet MS"/>
                <a:cs typeface="Trebuchet MS"/>
              </a:rPr>
              <a:t>Since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no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carry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Trebuchet MS"/>
                <a:cs typeface="Trebuchet MS"/>
              </a:rPr>
              <a:t>...it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00000"/>
                </a:solidFill>
                <a:latin typeface="Trebuchet MS"/>
                <a:cs typeface="Trebuchet MS"/>
              </a:rPr>
              <a:t>negative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Trebuchet MS"/>
                <a:cs typeface="Trebuchet MS"/>
              </a:rPr>
              <a:t>result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4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Trebuchet MS"/>
                <a:cs typeface="Trebuchet MS"/>
              </a:rPr>
              <a:t>find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0" dirty="0">
                <a:solidFill>
                  <a:srgbClr val="C00000"/>
                </a:solidFill>
                <a:latin typeface="Trebuchet MS"/>
                <a:cs typeface="Trebuchet MS"/>
              </a:rPr>
              <a:t>2’s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30" dirty="0">
                <a:solidFill>
                  <a:srgbClr val="C00000"/>
                </a:solidFill>
                <a:latin typeface="Trebuchet MS"/>
                <a:cs typeface="Trebuchet MS"/>
              </a:rPr>
              <a:t>complement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Trebuchet MS"/>
                <a:cs typeface="Trebuchet MS"/>
              </a:rPr>
              <a:t>get </a:t>
            </a:r>
            <a:r>
              <a:rPr sz="1800" b="1" spc="-35" dirty="0">
                <a:solidFill>
                  <a:srgbClr val="C00000"/>
                </a:solidFill>
                <a:latin typeface="Trebuchet MS"/>
                <a:cs typeface="Trebuchet MS"/>
              </a:rPr>
              <a:t>value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1800" b="1" spc="2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10" dirty="0">
                <a:solidFill>
                  <a:srgbClr val="C00000"/>
                </a:solidFill>
                <a:latin typeface="Trebuchet MS"/>
                <a:cs typeface="Trebuchet MS"/>
              </a:rPr>
              <a:t>00101</a:t>
            </a:r>
            <a:r>
              <a:rPr sz="1800" b="1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=-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32362" y="1149025"/>
          <a:ext cx="3021329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90855"/>
                <a:gridCol w="490854"/>
                <a:gridCol w="514985"/>
                <a:gridCol w="522605"/>
                <a:gridCol w="51117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2’s</a:t>
            </a:r>
            <a:r>
              <a:rPr spc="-65" dirty="0"/>
              <a:t> </a:t>
            </a:r>
            <a:r>
              <a:rPr spc="85" dirty="0"/>
              <a:t>Complement</a:t>
            </a:r>
            <a:r>
              <a:rPr spc="-60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0125" y="688881"/>
            <a:ext cx="35794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rebuchet MS"/>
                <a:cs typeface="Trebuchet MS"/>
              </a:rPr>
              <a:t>Subtraction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using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2’s</a:t>
            </a:r>
            <a:r>
              <a:rPr sz="1800" b="1" spc="-7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Complement </a:t>
            </a:r>
            <a:r>
              <a:rPr sz="1800" b="1" spc="-170" dirty="0">
                <a:latin typeface="Trebuchet MS"/>
                <a:cs typeface="Trebuchet MS"/>
              </a:rPr>
              <a:t>13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-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9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170" dirty="0">
                <a:latin typeface="Trebuchet MS"/>
                <a:cs typeface="Trebuchet MS"/>
              </a:rPr>
              <a:t>13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=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01101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50" dirty="0">
                <a:latin typeface="Trebuchet MS"/>
                <a:cs typeface="Trebuchet MS"/>
              </a:rPr>
              <a:t>9</a:t>
            </a:r>
            <a:r>
              <a:rPr sz="1800" b="1" spc="-114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=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01001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rebuchet MS"/>
                <a:cs typeface="Trebuchet MS"/>
              </a:rPr>
              <a:t>-</a:t>
            </a:r>
            <a:r>
              <a:rPr sz="1800" b="1" spc="-85" dirty="0">
                <a:latin typeface="Trebuchet MS"/>
                <a:cs typeface="Trebuchet MS"/>
              </a:rPr>
              <a:t>9=</a:t>
            </a:r>
            <a:r>
              <a:rPr sz="1800" b="1" spc="-75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10111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spc="-170" dirty="0">
                <a:latin typeface="Trebuchet MS"/>
                <a:cs typeface="Trebuchet MS"/>
              </a:rPr>
              <a:t>13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-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50" dirty="0">
                <a:latin typeface="Trebuchet MS"/>
                <a:cs typeface="Trebuchet MS"/>
              </a:rPr>
              <a:t>9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spc="-135" dirty="0">
                <a:latin typeface="Trebuchet MS"/>
                <a:cs typeface="Trebuchet MS"/>
              </a:rPr>
              <a:t>=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170" dirty="0">
                <a:latin typeface="Trebuchet MS"/>
                <a:cs typeface="Trebuchet MS"/>
              </a:rPr>
              <a:t>13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100" dirty="0">
                <a:latin typeface="Trebuchet MS"/>
                <a:cs typeface="Trebuchet MS"/>
              </a:rPr>
              <a:t>+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spc="-85" dirty="0">
                <a:latin typeface="Trebuchet MS"/>
                <a:cs typeface="Trebuchet MS"/>
              </a:rPr>
              <a:t>(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-</a:t>
            </a:r>
            <a:r>
              <a:rPr sz="1800" b="1" spc="-25" dirty="0">
                <a:latin typeface="Trebuchet MS"/>
                <a:cs typeface="Trebuchet MS"/>
              </a:rPr>
              <a:t>9)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125" y="3157761"/>
            <a:ext cx="486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C00000"/>
                </a:solidFill>
                <a:latin typeface="Trebuchet MS"/>
                <a:cs typeface="Trebuchet MS"/>
              </a:rPr>
              <a:t>Since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there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800" b="1" spc="3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carry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Trebuchet MS"/>
                <a:cs typeface="Trebuchet MS"/>
              </a:rPr>
              <a:t>...it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rebuchet MS"/>
                <a:cs typeface="Trebuchet MS"/>
              </a:rPr>
              <a:t>positive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Trebuchet MS"/>
                <a:cs typeface="Trebuchet MS"/>
              </a:rPr>
              <a:t>result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24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1800" b="1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1800" b="1" spc="-9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0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32362" y="1149025"/>
          <a:ext cx="3021329" cy="158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/>
                <a:gridCol w="490855"/>
                <a:gridCol w="490854"/>
                <a:gridCol w="514985"/>
                <a:gridCol w="522605"/>
                <a:gridCol w="511175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D0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359" y="170145"/>
            <a:ext cx="646557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Computer</a:t>
            </a:r>
            <a:r>
              <a:rPr spc="10" dirty="0"/>
              <a:t> </a:t>
            </a:r>
            <a:r>
              <a:rPr spc="70" dirty="0"/>
              <a:t>Organization</a:t>
            </a:r>
            <a:r>
              <a:rPr spc="10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spc="65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07893" y="578349"/>
            <a:ext cx="766381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000" b="1" spc="-35" dirty="0">
                <a:solidFill>
                  <a:srgbClr val="262626"/>
                </a:solidFill>
                <a:latin typeface="Trebuchet MS"/>
                <a:cs typeface="Trebuchet MS"/>
              </a:rPr>
              <a:t>Course</a:t>
            </a:r>
            <a:r>
              <a:rPr sz="2000" b="1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262626"/>
                </a:solidFill>
                <a:latin typeface="Trebuchet MS"/>
                <a:cs typeface="Trebuchet MS"/>
              </a:rPr>
              <a:t>Outcomes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939"/>
              </a:lnSpc>
              <a:spcBef>
                <a:spcPts val="140"/>
              </a:spcBef>
            </a:pP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At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end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successful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completion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course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student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will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able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025"/>
              </a:lnSpc>
            </a:pPr>
            <a:r>
              <a:rPr sz="2000" b="1" dirty="0">
                <a:solidFill>
                  <a:srgbClr val="262626"/>
                </a:solidFill>
                <a:latin typeface="Arial"/>
                <a:cs typeface="Arial"/>
              </a:rPr>
              <a:t>CO</a:t>
            </a:r>
            <a:r>
              <a:rPr sz="2000" b="1" spc="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62626"/>
                </a:solidFill>
                <a:latin typeface="Arial"/>
                <a:cs typeface="Arial"/>
              </a:rPr>
              <a:t>1.</a:t>
            </a:r>
            <a:r>
              <a:rPr sz="2000" b="1" spc="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Describe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define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1800" spc="-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with</a:t>
            </a:r>
            <a:r>
              <a:rPr sz="1800" spc="-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2626"/>
                </a:solidFill>
                <a:latin typeface="Trebuchet MS"/>
                <a:cs typeface="Trebuchet MS"/>
              </a:rPr>
              <a:t>buses</a:t>
            </a:r>
            <a:endParaRPr sz="1800">
              <a:latin typeface="Trebuchet MS"/>
              <a:cs typeface="Trebuchet MS"/>
            </a:endParaRPr>
          </a:p>
          <a:p>
            <a:pPr marL="12700" marR="66992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detail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working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arithmetic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logic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its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262626"/>
                </a:solidFill>
                <a:latin typeface="Trebuchet MS"/>
                <a:cs typeface="Trebuchet MS"/>
              </a:rPr>
              <a:t>sub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modules</a:t>
            </a:r>
            <a:endParaRPr sz="1800">
              <a:latin typeface="Trebuchet MS"/>
              <a:cs typeface="Trebuchet MS"/>
            </a:endParaRPr>
          </a:p>
          <a:p>
            <a:pPr marL="12700" marR="40640">
              <a:lnSpc>
                <a:spcPts val="1989"/>
              </a:lnSpc>
              <a:spcBef>
                <a:spcPts val="140"/>
              </a:spcBef>
            </a:pPr>
            <a:r>
              <a:rPr sz="2000" b="1" spc="-9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210" dirty="0">
                <a:solidFill>
                  <a:srgbClr val="262626"/>
                </a:solidFill>
                <a:latin typeface="Trebuchet MS"/>
                <a:cs typeface="Trebuchet MS"/>
              </a:rPr>
              <a:t>2.</a:t>
            </a:r>
            <a:r>
              <a:rPr sz="2000" b="1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Understand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the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Central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processing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with</a:t>
            </a:r>
            <a:r>
              <a:rPr sz="1800" spc="2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addressing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262626"/>
                </a:solidFill>
                <a:latin typeface="Trebuchet MS"/>
                <a:cs typeface="Trebuchet MS"/>
              </a:rPr>
              <a:t>modes</a:t>
            </a:r>
            <a:r>
              <a:rPr sz="1800" spc="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and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working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control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unit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depth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000" b="1" spc="-9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210" dirty="0">
                <a:solidFill>
                  <a:srgbClr val="262626"/>
                </a:solidFill>
                <a:latin typeface="Trebuchet MS"/>
                <a:cs typeface="Trebuchet MS"/>
              </a:rPr>
              <a:t>3.</a:t>
            </a:r>
            <a:r>
              <a:rPr sz="2000" b="1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Learn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evaluate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memory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organization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cache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structure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1204595">
              <a:lnSpc>
                <a:spcPts val="1989"/>
              </a:lnSpc>
            </a:pPr>
            <a:r>
              <a:rPr sz="2000" b="1" spc="-90" dirty="0">
                <a:solidFill>
                  <a:srgbClr val="262626"/>
                </a:solidFill>
                <a:latin typeface="Trebuchet MS"/>
                <a:cs typeface="Trebuchet MS"/>
              </a:rPr>
              <a:t>CO</a:t>
            </a:r>
            <a:r>
              <a:rPr sz="2000" b="1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b="1" spc="-150" dirty="0">
                <a:solidFill>
                  <a:srgbClr val="262626"/>
                </a:solidFill>
                <a:latin typeface="Trebuchet MS"/>
                <a:cs typeface="Trebuchet MS"/>
              </a:rPr>
              <a:t>4</a:t>
            </a:r>
            <a:r>
              <a:rPr sz="1800" spc="-150" dirty="0">
                <a:solidFill>
                  <a:srgbClr val="262626"/>
                </a:solidFill>
                <a:latin typeface="Trebuchet MS"/>
                <a:cs typeface="Trebuchet MS"/>
              </a:rPr>
              <a:t>.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Summarize</a:t>
            </a:r>
            <a:r>
              <a:rPr sz="1800" spc="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Input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output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techniques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multiprocessor configurations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2’s</a:t>
            </a:r>
            <a:r>
              <a:rPr spc="-65" dirty="0"/>
              <a:t> </a:t>
            </a:r>
            <a:r>
              <a:rPr spc="85" dirty="0"/>
              <a:t>Complement</a:t>
            </a:r>
            <a:r>
              <a:rPr spc="-60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24999"/>
            <a:ext cx="9144000" cy="4518660"/>
            <a:chOff x="0" y="624999"/>
            <a:chExt cx="9144000" cy="4518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6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999" y="624999"/>
              <a:ext cx="7489799" cy="36186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2’s</a:t>
            </a:r>
            <a:r>
              <a:rPr spc="-65" dirty="0"/>
              <a:t> </a:t>
            </a:r>
            <a:r>
              <a:rPr spc="85" dirty="0"/>
              <a:t>Complement</a:t>
            </a:r>
            <a:r>
              <a:rPr spc="-60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562650"/>
            <a:ext cx="9144000" cy="4580890"/>
            <a:chOff x="0" y="562650"/>
            <a:chExt cx="9144000" cy="45808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6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7974" y="562650"/>
              <a:ext cx="5266449" cy="4130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15" dirty="0"/>
              <a:t> </a:t>
            </a:r>
            <a:r>
              <a:rPr spc="85" dirty="0"/>
              <a:t>Multiplication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55475" y="746538"/>
            <a:ext cx="326897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700" spc="65" dirty="0">
                <a:solidFill>
                  <a:srgbClr val="393939"/>
                </a:solidFill>
                <a:latin typeface="Trebuchet MS"/>
                <a:cs typeface="Trebuchet MS"/>
              </a:rPr>
              <a:t>N</a:t>
            </a:r>
            <a:r>
              <a:rPr sz="17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93939"/>
                </a:solidFill>
                <a:latin typeface="Trebuchet MS"/>
                <a:cs typeface="Trebuchet MS"/>
              </a:rPr>
              <a:t>X</a:t>
            </a:r>
            <a:r>
              <a:rPr sz="17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393939"/>
                </a:solidFill>
                <a:latin typeface="Trebuchet MS"/>
                <a:cs typeface="Trebuchet MS"/>
              </a:rPr>
              <a:t>N</a:t>
            </a:r>
            <a:r>
              <a:rPr sz="17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93939"/>
                </a:solidFill>
                <a:latin typeface="Trebuchet MS"/>
                <a:cs typeface="Trebuchet MS"/>
              </a:rPr>
              <a:t>bit</a:t>
            </a:r>
            <a:r>
              <a:rPr sz="17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93939"/>
                </a:solidFill>
                <a:latin typeface="Trebuchet MS"/>
                <a:cs typeface="Trebuchet MS"/>
              </a:rPr>
              <a:t>multiplication</a:t>
            </a:r>
            <a:r>
              <a:rPr sz="17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93939"/>
                </a:solidFill>
                <a:latin typeface="Trebuchet MS"/>
                <a:cs typeface="Trebuchet MS"/>
              </a:rPr>
              <a:t>produces </a:t>
            </a:r>
            <a:r>
              <a:rPr sz="1700" dirty="0">
                <a:solidFill>
                  <a:srgbClr val="393939"/>
                </a:solidFill>
                <a:latin typeface="Trebuchet MS"/>
                <a:cs typeface="Trebuchet MS"/>
              </a:rPr>
              <a:t>2N</a:t>
            </a:r>
            <a:r>
              <a:rPr sz="1700" spc="38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393939"/>
                </a:solidFill>
                <a:latin typeface="Trebuchet MS"/>
                <a:cs typeface="Trebuchet MS"/>
              </a:rPr>
              <a:t>bit</a:t>
            </a:r>
            <a:r>
              <a:rPr sz="1700" spc="-6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393939"/>
                </a:solidFill>
                <a:latin typeface="Trebuchet MS"/>
                <a:cs typeface="Trebuchet MS"/>
              </a:rPr>
              <a:t>result</a:t>
            </a:r>
            <a:endParaRPr sz="17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80437" y="1497874"/>
          <a:ext cx="2433953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/>
                <a:gridCol w="820419"/>
                <a:gridCol w="831849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Product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49712" y="696424"/>
          <a:ext cx="2849243" cy="3928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035"/>
                <a:gridCol w="960119"/>
                <a:gridCol w="974089"/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B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Product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XX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0" dirty="0">
                          <a:latin typeface="Trebuchet MS"/>
                          <a:cs typeface="Trebuchet MS"/>
                        </a:rPr>
                        <a:t>1001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0280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spc="-60" dirty="0"/>
              <a:t> </a:t>
            </a:r>
            <a:r>
              <a:rPr spc="75" dirty="0"/>
              <a:t>bit</a:t>
            </a:r>
            <a:r>
              <a:rPr spc="-60" dirty="0"/>
              <a:t> </a:t>
            </a:r>
            <a:r>
              <a:rPr spc="100" dirty="0"/>
              <a:t>Multiplier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952500"/>
            <a:ext cx="9144000" cy="4191000"/>
            <a:chOff x="0" y="952500"/>
            <a:chExt cx="9144000" cy="4191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6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7013" y="952500"/>
              <a:ext cx="4581525" cy="3209924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12662" y="847150"/>
          <a:ext cx="2423793" cy="316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/>
                <a:gridCol w="591819"/>
                <a:gridCol w="579755"/>
                <a:gridCol w="648969"/>
              </a:tblGrid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A1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Ao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spc="60" dirty="0">
                          <a:latin typeface="Tahoma"/>
                          <a:cs typeface="Tahoma"/>
                        </a:rPr>
                        <a:t>X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B1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B0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0" dirty="0">
                          <a:latin typeface="Trebuchet MS"/>
                          <a:cs typeface="Trebuchet MS"/>
                        </a:rPr>
                        <a:t>A0B0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0" dirty="0">
                          <a:latin typeface="Trebuchet MS"/>
                          <a:cs typeface="Trebuchet MS"/>
                        </a:rPr>
                        <a:t>A1B0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0" dirty="0">
                          <a:latin typeface="Trebuchet MS"/>
                          <a:cs typeface="Trebuchet MS"/>
                        </a:rPr>
                        <a:t>B1A0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0" dirty="0">
                          <a:latin typeface="Trebuchet MS"/>
                          <a:cs typeface="Trebuchet MS"/>
                        </a:rPr>
                        <a:t>A1B1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Cy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Cy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Q3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Q2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Q1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Q0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8900" y="2435225"/>
            <a:ext cx="2743200" cy="254000"/>
          </a:xfrm>
          <a:custGeom>
            <a:avLst/>
            <a:gdLst/>
            <a:ahLst/>
            <a:cxnLst/>
            <a:rect l="l" t="t" r="r" b="b"/>
            <a:pathLst>
              <a:path w="2743200" h="254000">
                <a:moveTo>
                  <a:pt x="2743200" y="0"/>
                </a:moveTo>
                <a:lnTo>
                  <a:pt x="0" y="0"/>
                </a:lnTo>
                <a:lnTo>
                  <a:pt x="0" y="254000"/>
                </a:lnTo>
                <a:lnTo>
                  <a:pt x="2743200" y="254000"/>
                </a:lnTo>
                <a:lnTo>
                  <a:pt x="2743200" y="0"/>
                </a:lnTo>
                <a:close/>
              </a:path>
            </a:pathLst>
          </a:custGeom>
          <a:solidFill>
            <a:srgbClr val="FFE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00"/>
              </a:spcBef>
            </a:pPr>
            <a:r>
              <a:rPr dirty="0"/>
              <a:t>Integer</a:t>
            </a:r>
            <a:r>
              <a:rPr spc="15" dirty="0"/>
              <a:t> </a:t>
            </a:r>
            <a:r>
              <a:rPr spc="85" dirty="0"/>
              <a:t>Multiplication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69242" y="836715"/>
            <a:ext cx="573849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Basic </a:t>
            </a:r>
            <a:r>
              <a:rPr sz="2000" spc="-195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 Bit Multiplier </a:t>
            </a:r>
            <a:r>
              <a:rPr sz="2000" spc="-260" dirty="0">
                <a:solidFill>
                  <a:srgbClr val="393939"/>
                </a:solidFill>
                <a:latin typeface="Trebuchet MS"/>
                <a:cs typeface="Trebuchet MS"/>
              </a:rPr>
              <a:t>: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 AND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operation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20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393939"/>
                </a:solidFill>
                <a:latin typeface="Trebuchet MS"/>
                <a:cs typeface="Trebuchet MS"/>
              </a:rPr>
              <a:t>Gate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Multibit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 Multiplication</a:t>
            </a:r>
            <a:endParaRPr sz="2000">
              <a:latin typeface="Trebuchet MS"/>
              <a:cs typeface="Trebuchet MS"/>
            </a:endParaRPr>
          </a:p>
          <a:p>
            <a:pPr marL="851535" lvl="1" indent="-381635">
              <a:lnSpc>
                <a:spcPct val="100000"/>
              </a:lnSpc>
              <a:buFont typeface="Tahoma"/>
              <a:buChar char="○"/>
              <a:tabLst>
                <a:tab pos="851535" algn="l"/>
              </a:tabLst>
            </a:pPr>
            <a:r>
              <a:rPr sz="2000" spc="-20" dirty="0">
                <a:solidFill>
                  <a:srgbClr val="393939"/>
                </a:solidFill>
                <a:latin typeface="Trebuchet MS"/>
                <a:cs typeface="Trebuchet MS"/>
              </a:rPr>
              <a:t>Array</a:t>
            </a:r>
            <a:r>
              <a:rPr sz="2000" spc="-5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of</a:t>
            </a:r>
            <a:r>
              <a:rPr sz="2000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2000" spc="-4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gates</a:t>
            </a:r>
            <a:r>
              <a:rPr sz="2000" spc="-5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20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Trebuchet MS"/>
                <a:cs typeface="Trebuchet MS"/>
              </a:rPr>
              <a:t>Adders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Propagation</a:t>
            </a:r>
            <a:r>
              <a:rPr sz="2000" spc="-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of</a:t>
            </a:r>
            <a:r>
              <a:rPr sz="2000" spc="-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carry</a:t>
            </a:r>
            <a:r>
              <a:rPr sz="2000" spc="-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260" dirty="0">
                <a:solidFill>
                  <a:srgbClr val="393939"/>
                </a:solidFill>
                <a:latin typeface="Trebuchet MS"/>
                <a:cs typeface="Trebuchet MS"/>
              </a:rPr>
              <a:t>:</a:t>
            </a:r>
            <a:r>
              <a:rPr sz="2000" spc="-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delay</a:t>
            </a:r>
            <a:r>
              <a:rPr sz="2000" spc="-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incurred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Shift</a:t>
            </a:r>
            <a:r>
              <a:rPr sz="2000" spc="-2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65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20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Add</a:t>
            </a:r>
            <a:r>
              <a:rPr sz="2000" spc="-1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Multiplier</a:t>
            </a:r>
            <a:endParaRPr sz="2000">
              <a:latin typeface="Trebuchet MS"/>
              <a:cs typeface="Trebuchet MS"/>
            </a:endParaRPr>
          </a:p>
          <a:p>
            <a:pPr marL="394335" indent="-381635">
              <a:lnSpc>
                <a:spcPct val="100000"/>
              </a:lnSpc>
              <a:buFont typeface="Tahoma"/>
              <a:buChar char="●"/>
              <a:tabLst>
                <a:tab pos="394335" algn="l"/>
              </a:tabLst>
            </a:pPr>
            <a:r>
              <a:rPr sz="2000" b="1" spc="-60" dirty="0">
                <a:solidFill>
                  <a:srgbClr val="393939"/>
                </a:solidFill>
                <a:latin typeface="Trebuchet MS"/>
                <a:cs typeface="Trebuchet MS"/>
              </a:rPr>
              <a:t>Efficient</a:t>
            </a:r>
            <a:r>
              <a:rPr sz="2000" b="1" spc="-6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Arithmetic</a:t>
            </a:r>
            <a:r>
              <a:rPr sz="20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393939"/>
                </a:solidFill>
                <a:latin typeface="Trebuchet MS"/>
                <a:cs typeface="Trebuchet MS"/>
              </a:rPr>
              <a:t>Circuits:</a:t>
            </a:r>
            <a:r>
              <a:rPr sz="20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Adder</a:t>
            </a:r>
            <a:r>
              <a:rPr sz="20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/</a:t>
            </a:r>
            <a:r>
              <a:rPr sz="20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393939"/>
                </a:solidFill>
                <a:latin typeface="Trebuchet MS"/>
                <a:cs typeface="Trebuchet MS"/>
              </a:rPr>
              <a:t>Multiplier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80222" y="241938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3C00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Booth</a:t>
            </a:r>
            <a:r>
              <a:rPr spc="-25" dirty="0"/>
              <a:t> </a:t>
            </a:r>
            <a:r>
              <a:rPr spc="100" dirty="0"/>
              <a:t>Multiplier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92900"/>
            <a:ext cx="9143998" cy="4350599"/>
            <a:chOff x="0" y="792900"/>
            <a:chExt cx="9143998" cy="435059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5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31050" y="792900"/>
              <a:ext cx="5482027" cy="3956498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8887" y="831612"/>
          <a:ext cx="2672079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/>
                <a:gridCol w="516255"/>
                <a:gridCol w="1639569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Q0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35" dirty="0">
                          <a:latin typeface="Trebuchet MS"/>
                          <a:cs typeface="Trebuchet MS"/>
                        </a:rPr>
                        <a:t>Q-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Action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Shift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A+M,</a:t>
                      </a:r>
                      <a:r>
                        <a:rPr sz="1400" b="1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Shift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30" dirty="0">
                          <a:latin typeface="Trebuchet MS"/>
                          <a:cs typeface="Trebuchet MS"/>
                        </a:rPr>
                        <a:t>A-</a:t>
                      </a:r>
                      <a:r>
                        <a:rPr sz="1400" b="1" spc="7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85" dirty="0"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Shift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7343774" y="17335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3C00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8220" y="209550"/>
            <a:ext cx="68021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471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Booth</a:t>
            </a:r>
            <a:r>
              <a:rPr spc="-25" dirty="0"/>
              <a:t> </a:t>
            </a:r>
            <a:r>
              <a:rPr spc="100" dirty="0"/>
              <a:t>Multiplier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94944" y="805992"/>
            <a:ext cx="4868672" cy="31347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7381" y="151958"/>
            <a:ext cx="35915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Booth</a:t>
            </a:r>
            <a:r>
              <a:rPr spc="-20" dirty="0"/>
              <a:t> </a:t>
            </a:r>
            <a:r>
              <a:rPr spc="110" dirty="0"/>
              <a:t>Multiplier</a:t>
            </a:r>
            <a:r>
              <a:rPr spc="-15" dirty="0"/>
              <a:t> </a:t>
            </a:r>
            <a:r>
              <a:rPr spc="-325" dirty="0"/>
              <a:t>:</a:t>
            </a:r>
            <a:r>
              <a:rPr spc="-20" dirty="0"/>
              <a:t> </a:t>
            </a:r>
            <a:r>
              <a:rPr spc="-254" dirty="0"/>
              <a:t>13x</a:t>
            </a:r>
            <a:r>
              <a:rPr spc="-15" dirty="0"/>
              <a:t> </a:t>
            </a:r>
            <a:r>
              <a:rPr spc="-50" dirty="0"/>
              <a:t>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2662" y="847150"/>
          <a:ext cx="7612379" cy="316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4440"/>
                <a:gridCol w="1210945"/>
                <a:gridCol w="1185544"/>
                <a:gridCol w="1327150"/>
                <a:gridCol w="1327150"/>
                <a:gridCol w="1327150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A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Q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35" dirty="0">
                          <a:latin typeface="Trebuchet MS"/>
                          <a:cs typeface="Trebuchet MS"/>
                        </a:rPr>
                        <a:t>Q-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10" dirty="0">
                          <a:latin typeface="Trebuchet MS"/>
                          <a:cs typeface="Trebuchet MS"/>
                        </a:rPr>
                        <a:t>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Count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Remarks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00000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00111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01101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Initial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phase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A&lt;=A-</a:t>
                      </a:r>
                      <a:r>
                        <a:rPr sz="1400" b="1" spc="20" dirty="0">
                          <a:latin typeface="Trebuchet MS"/>
                          <a:cs typeface="Trebuchet MS"/>
                        </a:rPr>
                        <a:t>M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829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Booth</a:t>
            </a:r>
            <a:r>
              <a:rPr spc="45" dirty="0"/>
              <a:t> </a:t>
            </a:r>
            <a:r>
              <a:rPr dirty="0"/>
              <a:t>Bit</a:t>
            </a:r>
            <a:r>
              <a:rPr spc="50" dirty="0"/>
              <a:t> </a:t>
            </a:r>
            <a:r>
              <a:rPr dirty="0"/>
              <a:t>pair</a:t>
            </a:r>
            <a:r>
              <a:rPr spc="50" dirty="0"/>
              <a:t> </a:t>
            </a:r>
            <a:r>
              <a:rPr spc="-10" dirty="0"/>
              <a:t>Recoding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2662" y="620260"/>
          <a:ext cx="7973059" cy="343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6210"/>
                <a:gridCol w="1232535"/>
                <a:gridCol w="2253614"/>
                <a:gridCol w="3060700"/>
              </a:tblGrid>
              <a:tr h="601345">
                <a:tc gridSpan="2">
                  <a:txBody>
                    <a:bodyPr/>
                    <a:lstStyle/>
                    <a:p>
                      <a:pPr marL="775335" marR="610235" indent="-156845">
                        <a:lnSpc>
                          <a:spcPts val="1650"/>
                        </a:lnSpc>
                        <a:spcBef>
                          <a:spcPts val="740"/>
                        </a:spcBef>
                        <a:tabLst>
                          <a:tab pos="1832610" algn="l"/>
                        </a:tabLst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Multiplier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Bit</a:t>
                      </a: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30" dirty="0">
                          <a:latin typeface="Trebuchet MS"/>
                          <a:cs typeface="Trebuchet MS"/>
                        </a:rPr>
                        <a:t>Pair </a:t>
                      </a: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i+1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939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  <a:spcBef>
                          <a:spcPts val="775"/>
                        </a:spcBef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Multiplier</a:t>
                      </a:r>
                      <a:r>
                        <a:rPr sz="1400" b="1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bit</a:t>
                      </a: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sz="1400" b="1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right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200" b="1" spc="-40" dirty="0">
                          <a:latin typeface="Trebuchet MS"/>
                          <a:cs typeface="Trebuchet MS"/>
                        </a:rPr>
                        <a:t>i-</a:t>
                      </a:r>
                      <a:r>
                        <a:rPr sz="12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984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85"/>
                        </a:spcBef>
                        <a:tabLst>
                          <a:tab pos="2835910" algn="l"/>
                        </a:tabLst>
                      </a:pP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Multiplicand</a:t>
                      </a:r>
                      <a:r>
                        <a:rPr sz="1400" b="1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selected</a:t>
                      </a: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at</a:t>
                      </a:r>
                      <a:r>
                        <a:rPr sz="1400" b="1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latin typeface="Trebuchet MS"/>
                          <a:cs typeface="Trebuchet MS"/>
                        </a:rPr>
                        <a:t>position</a:t>
                      </a:r>
                      <a:r>
                        <a:rPr sz="1400" b="1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8859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536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933" y="151958"/>
            <a:ext cx="371284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Booth</a:t>
            </a:r>
            <a:r>
              <a:rPr spc="45" dirty="0"/>
              <a:t> </a:t>
            </a:r>
            <a:r>
              <a:rPr dirty="0"/>
              <a:t>Bit</a:t>
            </a:r>
            <a:r>
              <a:rPr spc="50" dirty="0"/>
              <a:t> </a:t>
            </a:r>
            <a:r>
              <a:rPr dirty="0"/>
              <a:t>pair</a:t>
            </a:r>
            <a:r>
              <a:rPr spc="50" dirty="0"/>
              <a:t> </a:t>
            </a:r>
            <a:r>
              <a:rPr spc="-10" dirty="0"/>
              <a:t>Recoding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86100" y="4108371"/>
              <a:ext cx="2917825" cy="0"/>
            </a:xfrm>
            <a:custGeom>
              <a:avLst/>
              <a:gdLst/>
              <a:ahLst/>
              <a:cxnLst/>
              <a:rect l="l" t="t" r="r" b="b"/>
              <a:pathLst>
                <a:path w="2917825">
                  <a:moveTo>
                    <a:pt x="0" y="0"/>
                  </a:moveTo>
                  <a:lnTo>
                    <a:pt x="2917317" y="0"/>
                  </a:lnTo>
                </a:path>
              </a:pathLst>
            </a:custGeom>
            <a:ln w="18821">
              <a:solidFill>
                <a:srgbClr val="38383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7510" y="576589"/>
            <a:ext cx="835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35" dirty="0">
                <a:solidFill>
                  <a:srgbClr val="393939"/>
                </a:solidFill>
                <a:latin typeface="Trebuchet MS"/>
                <a:cs typeface="Trebuchet MS"/>
              </a:rPr>
              <a:t>13</a:t>
            </a:r>
            <a:r>
              <a:rPr sz="2000" spc="-7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93939"/>
                </a:solidFill>
                <a:latin typeface="Trebuchet MS"/>
                <a:cs typeface="Trebuchet MS"/>
              </a:rPr>
              <a:t>X</a:t>
            </a:r>
            <a:r>
              <a:rPr sz="2000" spc="-8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393939"/>
                </a:solidFill>
                <a:latin typeface="Trebuchet MS"/>
                <a:cs typeface="Trebuchet MS"/>
              </a:rPr>
              <a:t>-</a:t>
            </a:r>
            <a:r>
              <a:rPr sz="2000" spc="-165" dirty="0">
                <a:solidFill>
                  <a:srgbClr val="393939"/>
                </a:solidFill>
                <a:latin typeface="Trebuchet MS"/>
                <a:cs typeface="Trebuchet MS"/>
              </a:rPr>
              <a:t>11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424" y="907806"/>
            <a:ext cx="1675764" cy="54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indent="-366395">
              <a:lnSpc>
                <a:spcPct val="100000"/>
              </a:lnSpc>
              <a:spcBef>
                <a:spcPts val="100"/>
              </a:spcBef>
              <a:buSzPct val="128571"/>
              <a:buFont typeface="Tahoma"/>
              <a:buChar char="●"/>
              <a:tabLst>
                <a:tab pos="366395" algn="l"/>
              </a:tabLst>
            </a:pPr>
            <a:r>
              <a:rPr sz="1400" dirty="0">
                <a:latin typeface="Trebuchet MS"/>
                <a:cs typeface="Trebuchet MS"/>
              </a:rPr>
              <a:t>Multiplicand</a:t>
            </a:r>
            <a:r>
              <a:rPr sz="1400" spc="85" dirty="0">
                <a:latin typeface="Trebuchet MS"/>
                <a:cs typeface="Trebuchet MS"/>
              </a:rPr>
              <a:t>  </a:t>
            </a:r>
            <a:r>
              <a:rPr sz="1600" spc="-60" dirty="0">
                <a:solidFill>
                  <a:srgbClr val="393939"/>
                </a:solidFill>
                <a:latin typeface="Trebuchet MS"/>
                <a:cs typeface="Trebuchet MS"/>
              </a:rPr>
              <a:t>13</a:t>
            </a:r>
            <a:endParaRPr sz="1600">
              <a:latin typeface="Trebuchet MS"/>
              <a:cs typeface="Trebuchet MS"/>
            </a:endParaRPr>
          </a:p>
          <a:p>
            <a:pPr marL="366395" indent="-366395">
              <a:lnSpc>
                <a:spcPct val="100000"/>
              </a:lnSpc>
              <a:spcBef>
                <a:spcPts val="240"/>
              </a:spcBef>
              <a:buSzPct val="128571"/>
              <a:buFont typeface="Tahoma"/>
              <a:buChar char="●"/>
              <a:tabLst>
                <a:tab pos="366395" algn="l"/>
              </a:tabLst>
            </a:pPr>
            <a:r>
              <a:rPr sz="1400" dirty="0">
                <a:latin typeface="Trebuchet MS"/>
                <a:cs typeface="Trebuchet MS"/>
              </a:rPr>
              <a:t>Multiplier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600" spc="-70" dirty="0">
                <a:solidFill>
                  <a:srgbClr val="393939"/>
                </a:solidFill>
                <a:latin typeface="Trebuchet MS"/>
                <a:cs typeface="Trebuchet MS"/>
              </a:rPr>
              <a:t>-</a:t>
            </a:r>
            <a:r>
              <a:rPr sz="1600" spc="-25" dirty="0">
                <a:solidFill>
                  <a:srgbClr val="393939"/>
                </a:solidFill>
                <a:latin typeface="Trebuchet MS"/>
                <a:cs typeface="Trebuchet MS"/>
              </a:rPr>
              <a:t>11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6200" y="877326"/>
            <a:ext cx="731520" cy="5740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600" spc="5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6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6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6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6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600" spc="-16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600" spc="-6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6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-16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6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600" spc="-5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600" spc="-95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314" y="1433078"/>
            <a:ext cx="61861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indent="-3479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5125" algn="l"/>
              </a:tabLst>
            </a:pP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For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Booth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coding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appended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and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is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sign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extension</a:t>
            </a:r>
            <a:r>
              <a:rPr sz="1400" spc="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for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Bit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pair</a:t>
            </a:r>
            <a:r>
              <a:rPr sz="1400" spc="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93939"/>
                </a:solidFill>
                <a:latin typeface="Trebuchet MS"/>
                <a:cs typeface="Trebuchet MS"/>
              </a:rPr>
              <a:t>coding)</a:t>
            </a:r>
            <a:endParaRPr sz="1400">
              <a:latin typeface="Trebuchet MS"/>
              <a:cs typeface="Trebuchet MS"/>
            </a:endParaRPr>
          </a:p>
          <a:p>
            <a:pPr marL="365125" indent="-35877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Booth</a:t>
            </a:r>
            <a:r>
              <a:rPr sz="14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coded</a:t>
            </a:r>
            <a:r>
              <a:rPr sz="14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393939"/>
                </a:solidFill>
                <a:latin typeface="Trebuchet MS"/>
                <a:cs typeface="Trebuchet MS"/>
              </a:rPr>
              <a:t>Multiplier,</a:t>
            </a:r>
            <a:r>
              <a:rPr sz="140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Pairs</a:t>
            </a:r>
            <a:r>
              <a:rPr sz="14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underlined</a:t>
            </a:r>
            <a:r>
              <a:rPr sz="140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for</a:t>
            </a:r>
            <a:r>
              <a:rPr sz="14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Bit</a:t>
            </a:r>
            <a:r>
              <a:rPr sz="1400" spc="3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pair</a:t>
            </a:r>
            <a:r>
              <a:rPr sz="1400" spc="2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93939"/>
                </a:solidFill>
                <a:latin typeface="Trebuchet MS"/>
                <a:cs typeface="Trebuchet MS"/>
              </a:rPr>
              <a:t>coding</a:t>
            </a:r>
            <a:endParaRPr sz="1400">
              <a:latin typeface="Trebuchet MS"/>
              <a:cs typeface="Trebuchet MS"/>
            </a:endParaRPr>
          </a:p>
          <a:p>
            <a:pPr marL="365125" indent="-359410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Bit pair coded</a:t>
            </a:r>
            <a:r>
              <a:rPr sz="1400" spc="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393939"/>
                </a:solidFill>
                <a:latin typeface="Trebuchet MS"/>
                <a:cs typeface="Trebuchet MS"/>
              </a:rPr>
              <a:t>multiplier</a:t>
            </a:r>
            <a:endParaRPr sz="1400">
              <a:latin typeface="Trebuchet MS"/>
              <a:cs typeface="Trebuchet MS"/>
            </a:endParaRPr>
          </a:p>
          <a:p>
            <a:pPr marL="365125" indent="-365125">
              <a:lnSpc>
                <a:spcPct val="100000"/>
              </a:lnSpc>
              <a:buAutoNum type="arabicPeriod"/>
              <a:tabLst>
                <a:tab pos="365125" algn="l"/>
              </a:tabLst>
            </a:pP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Multiplicand</a:t>
            </a:r>
            <a:r>
              <a:rPr sz="14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x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93939"/>
                </a:solidFill>
                <a:latin typeface="Trebuchet MS"/>
                <a:cs typeface="Trebuchet MS"/>
              </a:rPr>
              <a:t>-</a:t>
            </a:r>
            <a:r>
              <a:rPr sz="1400" spc="-14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4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=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393939"/>
                </a:solidFill>
                <a:latin typeface="Trebuchet MS"/>
                <a:cs typeface="Trebuchet MS"/>
              </a:rPr>
              <a:t>13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x</a:t>
            </a:r>
            <a:r>
              <a:rPr sz="14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393939"/>
                </a:solidFill>
                <a:latin typeface="Trebuchet MS"/>
                <a:cs typeface="Trebuchet MS"/>
              </a:rPr>
              <a:t>-</a:t>
            </a:r>
            <a:r>
              <a:rPr sz="1400" spc="-14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=</a:t>
            </a:r>
            <a:r>
              <a:rPr sz="14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4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400" spc="-35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14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4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5000" y="2283978"/>
            <a:ext cx="126111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900" spc="-80" dirty="0">
                <a:solidFill>
                  <a:srgbClr val="393939"/>
                </a:solidFill>
                <a:latin typeface="Trebuchet MS"/>
                <a:cs typeface="Trebuchet MS"/>
              </a:rPr>
              <a:t>-</a:t>
            </a:r>
            <a:r>
              <a:rPr sz="1900" spc="-150" dirty="0">
                <a:solidFill>
                  <a:srgbClr val="393939"/>
                </a:solidFill>
                <a:latin typeface="Trebuchet MS"/>
                <a:cs typeface="Trebuchet MS"/>
              </a:rPr>
              <a:t>1_+1</a:t>
            </a:r>
            <a:r>
              <a:rPr sz="1900" spc="-4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25" dirty="0">
                <a:solidFill>
                  <a:srgbClr val="393939"/>
                </a:solidFill>
                <a:latin typeface="Trebuchet MS"/>
                <a:cs typeface="Trebuchet MS"/>
              </a:rPr>
              <a:t>_+1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1550"/>
              </a:lnSpc>
              <a:spcBef>
                <a:spcPts val="20"/>
              </a:spcBef>
            </a:pPr>
            <a:r>
              <a:rPr sz="1300" dirty="0">
                <a:solidFill>
                  <a:srgbClr val="393939"/>
                </a:solidFill>
                <a:latin typeface="Trebuchet MS"/>
                <a:cs typeface="Trebuchet MS"/>
              </a:rPr>
              <a:t>-------------</a:t>
            </a:r>
            <a:r>
              <a:rPr sz="1300" spc="-50" dirty="0">
                <a:solidFill>
                  <a:srgbClr val="393939"/>
                </a:solidFill>
                <a:latin typeface="Trebuchet MS"/>
                <a:cs typeface="Trebuchet MS"/>
              </a:rPr>
              <a:t>-</a:t>
            </a:r>
            <a:endParaRPr sz="1300">
              <a:latin typeface="Trebuchet MS"/>
              <a:cs typeface="Trebuchet MS"/>
            </a:endParaRPr>
          </a:p>
          <a:p>
            <a:pPr marR="8255" algn="r">
              <a:lnSpc>
                <a:spcPts val="2270"/>
              </a:lnSpc>
            </a:pP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6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endParaRPr sz="19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</a:pP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6766" y="3640337"/>
            <a:ext cx="1840864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1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endParaRPr sz="1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18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60" dirty="0">
                <a:solidFill>
                  <a:srgbClr val="393939"/>
                </a:solidFill>
                <a:latin typeface="Trebuchet MS"/>
                <a:cs typeface="Trebuchet MS"/>
              </a:rPr>
              <a:t>0</a:t>
            </a:r>
            <a:r>
              <a:rPr sz="1900" spc="-70" dirty="0">
                <a:solidFill>
                  <a:srgbClr val="393939"/>
                </a:solidFill>
                <a:latin typeface="Trebuchet MS"/>
                <a:cs typeface="Trebuchet MS"/>
              </a:rPr>
              <a:t> </a:t>
            </a:r>
            <a:r>
              <a:rPr sz="1900" spc="-50" dirty="0">
                <a:solidFill>
                  <a:srgbClr val="393939"/>
                </a:solidFill>
                <a:latin typeface="Trebuchet MS"/>
                <a:cs typeface="Trebuchet MS"/>
              </a:rPr>
              <a:t>1</a:t>
            </a:r>
            <a:endParaRPr sz="19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62899" y="2433800"/>
            <a:ext cx="3134995" cy="1198245"/>
          </a:xfrm>
          <a:custGeom>
            <a:avLst/>
            <a:gdLst/>
            <a:ahLst/>
            <a:cxnLst/>
            <a:rect l="l" t="t" r="r" b="b"/>
            <a:pathLst>
              <a:path w="3134995" h="1198245">
                <a:moveTo>
                  <a:pt x="4749" y="0"/>
                </a:moveTo>
                <a:lnTo>
                  <a:pt x="4749" y="1198099"/>
                </a:lnTo>
              </a:path>
              <a:path w="3134995" h="1198245">
                <a:moveTo>
                  <a:pt x="451174" y="0"/>
                </a:moveTo>
                <a:lnTo>
                  <a:pt x="451174" y="1198099"/>
                </a:lnTo>
              </a:path>
              <a:path w="3134995" h="1198245">
                <a:moveTo>
                  <a:pt x="897599" y="0"/>
                </a:moveTo>
                <a:lnTo>
                  <a:pt x="897599" y="1198099"/>
                </a:lnTo>
              </a:path>
              <a:path w="3134995" h="1198245">
                <a:moveTo>
                  <a:pt x="1344024" y="0"/>
                </a:moveTo>
                <a:lnTo>
                  <a:pt x="1344024" y="1198099"/>
                </a:lnTo>
              </a:path>
              <a:path w="3134995" h="1198245">
                <a:moveTo>
                  <a:pt x="1790449" y="0"/>
                </a:moveTo>
                <a:lnTo>
                  <a:pt x="1790449" y="1198099"/>
                </a:lnTo>
              </a:path>
              <a:path w="3134995" h="1198245">
                <a:moveTo>
                  <a:pt x="2236874" y="0"/>
                </a:moveTo>
                <a:lnTo>
                  <a:pt x="2236874" y="1198099"/>
                </a:lnTo>
              </a:path>
              <a:path w="3134995" h="1198245">
                <a:moveTo>
                  <a:pt x="2683299" y="0"/>
                </a:moveTo>
                <a:lnTo>
                  <a:pt x="2683299" y="1198099"/>
                </a:lnTo>
              </a:path>
              <a:path w="3134995" h="1198245">
                <a:moveTo>
                  <a:pt x="3129724" y="0"/>
                </a:moveTo>
                <a:lnTo>
                  <a:pt x="3129724" y="1198099"/>
                </a:lnTo>
              </a:path>
              <a:path w="3134995" h="1198245">
                <a:moveTo>
                  <a:pt x="0" y="4749"/>
                </a:moveTo>
                <a:lnTo>
                  <a:pt x="3134474" y="4749"/>
                </a:lnTo>
              </a:path>
              <a:path w="3134995" h="1198245">
                <a:moveTo>
                  <a:pt x="0" y="400949"/>
                </a:moveTo>
                <a:lnTo>
                  <a:pt x="3134474" y="400949"/>
                </a:lnTo>
              </a:path>
              <a:path w="3134995" h="1198245">
                <a:moveTo>
                  <a:pt x="0" y="797149"/>
                </a:moveTo>
                <a:lnTo>
                  <a:pt x="3134474" y="797149"/>
                </a:lnTo>
              </a:path>
              <a:path w="3134995" h="1198245">
                <a:moveTo>
                  <a:pt x="0" y="1193349"/>
                </a:moveTo>
                <a:lnTo>
                  <a:pt x="3134474" y="1193349"/>
                </a:lnTo>
              </a:path>
            </a:pathLst>
          </a:custGeom>
          <a:ln w="9524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8748" y="2504463"/>
            <a:ext cx="280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  <a:tab pos="904875" algn="l"/>
                <a:tab pos="1351915" algn="l"/>
                <a:tab pos="1798320" algn="l"/>
                <a:tab pos="2244725" algn="l"/>
                <a:tab pos="2691130" algn="l"/>
              </a:tabLst>
            </a:pP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solidFill>
                  <a:srgbClr val="C0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8748" y="2900663"/>
            <a:ext cx="23863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259" algn="l"/>
                <a:tab pos="853440" algn="l"/>
                <a:tab pos="1322070" algn="l"/>
                <a:tab pos="1746250" algn="l"/>
                <a:tab pos="2214880" algn="l"/>
              </a:tabLst>
            </a:pPr>
            <a:r>
              <a:rPr sz="1400" b="1" spc="-50" dirty="0">
                <a:latin typeface="Arial"/>
                <a:cs typeface="Arial"/>
              </a:rPr>
              <a:t>0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-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25" dirty="0">
                <a:latin typeface="Arial"/>
                <a:cs typeface="Arial"/>
              </a:rPr>
              <a:t>+1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-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25" dirty="0">
                <a:latin typeface="Arial"/>
                <a:cs typeface="Arial"/>
              </a:rPr>
              <a:t>+1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-</a:t>
            </a:r>
            <a:r>
              <a:rPr sz="1400" b="1" spc="-5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  <a:spcBef>
                <a:spcPts val="1440"/>
              </a:spcBef>
              <a:tabLst>
                <a:tab pos="1351915" algn="l"/>
                <a:tab pos="2244725" algn="l"/>
              </a:tabLst>
            </a:pPr>
            <a:r>
              <a:rPr sz="1400" b="1" spc="-10" dirty="0">
                <a:latin typeface="Arial"/>
                <a:cs typeface="Arial"/>
              </a:rPr>
              <a:t>-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1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5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68942" y="914022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0" y="9525"/>
                </a:moveTo>
                <a:lnTo>
                  <a:pt x="2789" y="2789"/>
                </a:lnTo>
                <a:lnTo>
                  <a:pt x="9525" y="0"/>
                </a:lnTo>
                <a:lnTo>
                  <a:pt x="16260" y="2789"/>
                </a:lnTo>
                <a:lnTo>
                  <a:pt x="19050" y="9525"/>
                </a:lnTo>
                <a:lnTo>
                  <a:pt x="16260" y="16260"/>
                </a:lnTo>
                <a:lnTo>
                  <a:pt x="9525" y="19050"/>
                </a:lnTo>
                <a:lnTo>
                  <a:pt x="2789" y="16260"/>
                </a:lnTo>
                <a:lnTo>
                  <a:pt x="0" y="9525"/>
                </a:lnTo>
                <a:close/>
              </a:path>
            </a:pathLst>
          </a:custGeom>
          <a:solidFill>
            <a:srgbClr val="3C00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838" y="-24529"/>
            <a:ext cx="153416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Module</a:t>
            </a:r>
            <a:r>
              <a:rPr spc="-30" dirty="0"/>
              <a:t> </a:t>
            </a:r>
            <a:r>
              <a:rPr spc="-5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99200" y="470328"/>
            <a:ext cx="7363459" cy="318579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4276725">
              <a:lnSpc>
                <a:spcPts val="2270"/>
              </a:lnSpc>
              <a:spcBef>
                <a:spcPts val="384"/>
              </a:spcBef>
            </a:pPr>
            <a:r>
              <a:rPr sz="2100" b="1" spc="-60" dirty="0">
                <a:solidFill>
                  <a:srgbClr val="262626"/>
                </a:solidFill>
                <a:latin typeface="Trebuchet MS"/>
                <a:cs typeface="Trebuchet MS"/>
              </a:rPr>
              <a:t>Arithmetic</a:t>
            </a:r>
            <a:r>
              <a:rPr sz="2100" b="1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2100" b="1" spc="-9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25" dirty="0">
                <a:solidFill>
                  <a:srgbClr val="262626"/>
                </a:solidFill>
                <a:latin typeface="Trebuchet MS"/>
                <a:cs typeface="Trebuchet MS"/>
              </a:rPr>
              <a:t>Logic</a:t>
            </a:r>
            <a:r>
              <a:rPr sz="2100" b="1" spc="-9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100" b="1" spc="-30" dirty="0">
                <a:solidFill>
                  <a:srgbClr val="262626"/>
                </a:solidFill>
                <a:latin typeface="Trebuchet MS"/>
                <a:cs typeface="Trebuchet MS"/>
              </a:rPr>
              <a:t>Unit </a:t>
            </a:r>
            <a:r>
              <a:rPr sz="2100" b="1" spc="-325" dirty="0">
                <a:solidFill>
                  <a:srgbClr val="262626"/>
                </a:solidFill>
                <a:latin typeface="Trebuchet MS"/>
                <a:cs typeface="Trebuchet MS"/>
              </a:rPr>
              <a:t>2.1</a:t>
            </a:r>
            <a:endParaRPr sz="2100">
              <a:latin typeface="Trebuchet MS"/>
              <a:cs typeface="Trebuchet MS"/>
            </a:endParaRPr>
          </a:p>
          <a:p>
            <a:pPr marL="12700" marR="5080">
              <a:lnSpc>
                <a:spcPts val="1939"/>
              </a:lnSpc>
            </a:pP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Introduction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Arithmetic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Logical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2626"/>
                </a:solidFill>
                <a:latin typeface="Trebuchet MS"/>
                <a:cs typeface="Trebuchet MS"/>
              </a:rPr>
              <a:t>unit,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Computer</a:t>
            </a:r>
            <a:r>
              <a:rPr sz="1800" spc="-2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62626"/>
                </a:solidFill>
                <a:latin typeface="Trebuchet MS"/>
                <a:cs typeface="Trebuchet MS"/>
              </a:rPr>
              <a:t>Arithmetic:</a:t>
            </a:r>
            <a:r>
              <a:rPr sz="1800" spc="-1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Fixed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 Floating point numbers, Signed numbers, Integer</a:t>
            </a:r>
            <a:r>
              <a:rPr sz="18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262626"/>
                </a:solidFill>
                <a:latin typeface="Trebuchet MS"/>
                <a:cs typeface="Trebuchet MS"/>
              </a:rPr>
              <a:t>Arithmetic,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262626"/>
                </a:solidFill>
                <a:latin typeface="Trebuchet MS"/>
                <a:cs typeface="Trebuchet MS"/>
              </a:rPr>
              <a:t>2’s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Complement</a:t>
            </a:r>
            <a:r>
              <a:rPr sz="1800" spc="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arithmetic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40"/>
              </a:lnSpc>
            </a:pPr>
            <a:r>
              <a:rPr sz="2100" b="1" spc="-25" dirty="0">
                <a:solidFill>
                  <a:srgbClr val="262626"/>
                </a:solidFill>
                <a:latin typeface="Trebuchet MS"/>
                <a:cs typeface="Trebuchet MS"/>
              </a:rPr>
              <a:t>2.2</a:t>
            </a:r>
            <a:endParaRPr sz="2100">
              <a:latin typeface="Trebuchet MS"/>
              <a:cs typeface="Trebuchet MS"/>
            </a:endParaRPr>
          </a:p>
          <a:p>
            <a:pPr marL="12700" marR="52260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Booth’s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Recoding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Booth’s</a:t>
            </a:r>
            <a:r>
              <a:rPr sz="1800" spc="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algorithm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for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signed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multiplication,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Restoring</a:t>
            </a:r>
            <a:r>
              <a:rPr sz="1800" spc="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division</a:t>
            </a:r>
            <a:r>
              <a:rPr sz="1800" spc="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1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262626"/>
                </a:solidFill>
                <a:latin typeface="Trebuchet MS"/>
                <a:cs typeface="Trebuchet MS"/>
              </a:rPr>
              <a:t>non-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restoring</a:t>
            </a:r>
            <a:r>
              <a:rPr sz="1800" spc="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division</a:t>
            </a:r>
            <a:r>
              <a:rPr sz="1800" spc="1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algorithms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ts val="2135"/>
              </a:lnSpc>
            </a:pPr>
            <a:r>
              <a:rPr sz="2100" b="1" spc="-25" dirty="0">
                <a:solidFill>
                  <a:srgbClr val="262626"/>
                </a:solidFill>
                <a:latin typeface="Trebuchet MS"/>
                <a:cs typeface="Trebuchet MS"/>
              </a:rPr>
              <a:t>2.3</a:t>
            </a:r>
            <a:endParaRPr sz="2100">
              <a:latin typeface="Trebuchet MS"/>
              <a:cs typeface="Trebuchet MS"/>
            </a:endParaRPr>
          </a:p>
          <a:p>
            <a:pPr marL="12700" marR="276225" algn="just">
              <a:lnSpc>
                <a:spcPts val="1939"/>
              </a:lnSpc>
              <a:spcBef>
                <a:spcPts val="145"/>
              </a:spcBef>
            </a:pP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IEEE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ﬂoating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point</a:t>
            </a:r>
            <a:r>
              <a:rPr sz="1800" spc="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number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representation</a:t>
            </a:r>
            <a:r>
              <a:rPr sz="1800" spc="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3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operations:</a:t>
            </a:r>
            <a:r>
              <a:rPr sz="1800" spc="3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Addition. Subtraction,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Multiplication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Division.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IEEE</a:t>
            </a:r>
            <a:r>
              <a:rPr sz="1800" spc="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standards</a:t>
            </a:r>
            <a:r>
              <a:rPr sz="1800" spc="4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for</a:t>
            </a:r>
            <a:r>
              <a:rPr sz="1800" spc="5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Floating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point</a:t>
            </a:r>
            <a:r>
              <a:rPr sz="1800" spc="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representations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:Single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Precision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and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Double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262626"/>
                </a:solidFill>
                <a:latin typeface="Trebuchet MS"/>
                <a:cs typeface="Trebuchet MS"/>
              </a:rPr>
              <a:t>precision</a:t>
            </a:r>
            <a:r>
              <a:rPr sz="1800" spc="8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262626"/>
                </a:solidFill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Introduction</a:t>
            </a:r>
            <a:r>
              <a:rPr spc="60" dirty="0"/>
              <a:t> </a:t>
            </a:r>
            <a:r>
              <a:rPr spc="135" dirty="0"/>
              <a:t>to</a:t>
            </a:r>
            <a:r>
              <a:rPr spc="60" dirty="0"/>
              <a:t> </a:t>
            </a:r>
            <a:r>
              <a:rPr spc="75" dirty="0"/>
              <a:t>Arithmetic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Logical</a:t>
            </a:r>
            <a:r>
              <a:rPr spc="60" dirty="0"/>
              <a:t> </a:t>
            </a:r>
            <a:r>
              <a:rPr spc="-10" dirty="0"/>
              <a:t>unit,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51847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Search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ALU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diagram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Find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signal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interface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ALU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Find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components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inside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ALU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Introduction</a:t>
            </a:r>
            <a:r>
              <a:rPr spc="60" dirty="0"/>
              <a:t> </a:t>
            </a:r>
            <a:r>
              <a:rPr spc="135" dirty="0"/>
              <a:t>to</a:t>
            </a:r>
            <a:r>
              <a:rPr spc="60" dirty="0"/>
              <a:t> </a:t>
            </a:r>
            <a:r>
              <a:rPr spc="75" dirty="0"/>
              <a:t>Arithmetic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Logical</a:t>
            </a:r>
            <a:r>
              <a:rPr spc="60" dirty="0"/>
              <a:t> </a:t>
            </a:r>
            <a:r>
              <a:rPr spc="-10" dirty="0"/>
              <a:t>unit,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08342" y="668814"/>
            <a:ext cx="7133590" cy="2808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Search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ALU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diagram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Find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signal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interface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ALU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Find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which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are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components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inside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ALU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60" dirty="0" smtClean="0">
                <a:latin typeface="Trebuchet MS"/>
                <a:cs typeface="Trebuchet MS"/>
              </a:rPr>
              <a:t>Do</a:t>
            </a:r>
            <a:r>
              <a:rPr sz="2000" spc="-70" dirty="0" smtClean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calculations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Everything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else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computer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there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service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this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unit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Handles</a:t>
            </a:r>
            <a:r>
              <a:rPr sz="2000" spc="2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integers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May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handle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ﬂoating</a:t>
            </a:r>
            <a:r>
              <a:rPr sz="2000" spc="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point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(real)</a:t>
            </a:r>
            <a:r>
              <a:rPr sz="2000" spc="3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numbers</a:t>
            </a:r>
            <a:endParaRPr sz="2000" dirty="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May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be separate FPU (maths</a:t>
            </a:r>
            <a:r>
              <a:rPr sz="2000" spc="-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co-</a:t>
            </a:r>
            <a:r>
              <a:rPr sz="2000" spc="-10" dirty="0">
                <a:latin typeface="Trebuchet MS"/>
                <a:cs typeface="Trebuchet MS"/>
              </a:rPr>
              <a:t>processor)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912" y="59851"/>
            <a:ext cx="33655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Computer</a:t>
            </a:r>
            <a:r>
              <a:rPr spc="-25" dirty="0"/>
              <a:t> </a:t>
            </a:r>
            <a:r>
              <a:rPr spc="65" dirty="0"/>
              <a:t>Arithmetic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7117" y="566365"/>
            <a:ext cx="774636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latin typeface="Trebuchet MS"/>
                <a:cs typeface="Trebuchet MS"/>
              </a:rPr>
              <a:t>Number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System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Binary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Numbers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  <a:tab pos="4827905" algn="l"/>
              </a:tabLst>
            </a:pPr>
            <a:r>
              <a:rPr sz="2000" spc="-20" dirty="0">
                <a:latin typeface="Trebuchet MS"/>
                <a:cs typeface="Trebuchet MS"/>
              </a:rPr>
              <a:t>Fixed</a:t>
            </a:r>
            <a:r>
              <a:rPr sz="2000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Numbers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(Unsigned </a:t>
            </a:r>
            <a:r>
              <a:rPr sz="2000" spc="40" dirty="0">
                <a:latin typeface="Trebuchet MS"/>
                <a:cs typeface="Trebuchet MS"/>
              </a:rPr>
              <a:t>numbers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50" dirty="0">
                <a:latin typeface="Trebuchet MS"/>
                <a:cs typeface="Trebuchet MS"/>
              </a:rPr>
              <a:t>)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  <a:tab pos="2613025" algn="l"/>
                <a:tab pos="4851400" algn="l"/>
              </a:tabLst>
            </a:pPr>
            <a:r>
              <a:rPr sz="2000" spc="75" dirty="0">
                <a:latin typeface="Trebuchet MS"/>
                <a:cs typeface="Trebuchet MS"/>
              </a:rPr>
              <a:t>n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Binary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310" dirty="0">
                <a:latin typeface="Trebuchet MS"/>
                <a:cs typeface="Trebuchet MS"/>
              </a:rPr>
              <a:t>: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0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2n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-</a:t>
            </a:r>
            <a:r>
              <a:rPr sz="2000" spc="-135" dirty="0">
                <a:latin typeface="Trebuchet MS"/>
                <a:cs typeface="Trebuchet MS"/>
              </a:rPr>
              <a:t>1...total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2n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dirty="0">
                <a:latin typeface="Trebuchet MS"/>
                <a:cs typeface="Trebuchet MS"/>
              </a:rPr>
              <a:t>4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binary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0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35" dirty="0">
                <a:latin typeface="Trebuchet MS"/>
                <a:cs typeface="Trebuchet MS"/>
              </a:rPr>
              <a:t>15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(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24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-</a:t>
            </a:r>
            <a:r>
              <a:rPr sz="2000" spc="-125" dirty="0">
                <a:latin typeface="Trebuchet MS"/>
                <a:cs typeface="Trebuchet MS"/>
              </a:rPr>
              <a:t>1)...total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16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values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Signed</a:t>
            </a:r>
            <a:r>
              <a:rPr sz="2000" spc="21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Numbers</a:t>
            </a:r>
            <a:endParaRPr sz="2000">
              <a:latin typeface="Trebuchet MS"/>
              <a:cs typeface="Trebuchet MS"/>
            </a:endParaRPr>
          </a:p>
          <a:p>
            <a:pPr marL="1016635" marR="5080" lvl="2" indent="-318770">
              <a:lnSpc>
                <a:spcPct val="100000"/>
              </a:lnSpc>
              <a:buFont typeface="Tahoma"/>
              <a:buChar char="■"/>
              <a:tabLst>
                <a:tab pos="1016635" algn="l"/>
                <a:tab pos="2955290" algn="l"/>
                <a:tab pos="6306820" algn="l"/>
              </a:tabLst>
            </a:pPr>
            <a:r>
              <a:rPr sz="2000" spc="75" dirty="0">
                <a:latin typeface="Trebuchet MS"/>
                <a:cs typeface="Trebuchet MS"/>
              </a:rPr>
              <a:t>n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bit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Binary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: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2n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-10" dirty="0">
                <a:latin typeface="Trebuchet MS"/>
                <a:cs typeface="Trebuchet MS"/>
              </a:rPr>
              <a:t>values,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half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values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negative,</a:t>
            </a:r>
            <a:r>
              <a:rPr sz="2000" dirty="0">
                <a:latin typeface="Trebuchet MS"/>
                <a:cs typeface="Trebuchet MS"/>
              </a:rPr>
              <a:t>	half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positive </a:t>
            </a:r>
            <a:r>
              <a:rPr sz="2000" spc="95" dirty="0">
                <a:latin typeface="Trebuchet MS"/>
                <a:cs typeface="Trebuchet MS"/>
              </a:rPr>
              <a:t>MSB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reserved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for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indication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spc="30" dirty="0">
                <a:latin typeface="Trebuchet MS"/>
                <a:cs typeface="Trebuchet MS"/>
              </a:rPr>
              <a:t>Sign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spc="60" dirty="0">
                <a:latin typeface="Trebuchet MS"/>
                <a:cs typeface="Trebuchet MS"/>
              </a:rPr>
              <a:t>0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-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positive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260" dirty="0">
                <a:latin typeface="Trebuchet MS"/>
                <a:cs typeface="Trebuchet MS"/>
              </a:rPr>
              <a:t>,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1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65" dirty="0">
                <a:latin typeface="Trebuchet MS"/>
                <a:cs typeface="Trebuchet MS"/>
              </a:rPr>
              <a:t>-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negative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spc="-135" dirty="0">
                <a:latin typeface="Trebuchet MS"/>
                <a:cs typeface="Trebuchet MS"/>
              </a:rPr>
              <a:t>1’s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Complement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spc="-90" dirty="0">
                <a:latin typeface="Trebuchet MS"/>
                <a:cs typeface="Trebuchet MS"/>
              </a:rPr>
              <a:t>2’s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Complement</a:t>
            </a:r>
            <a:endParaRPr sz="2000">
              <a:latin typeface="Trebuchet MS"/>
              <a:cs typeface="Trebuchet MS"/>
            </a:endParaRPr>
          </a:p>
          <a:p>
            <a:pPr marL="673735" lvl="1" indent="-318135">
              <a:lnSpc>
                <a:spcPct val="100000"/>
              </a:lnSpc>
              <a:buFont typeface="Tahoma"/>
              <a:buChar char="○"/>
              <a:tabLst>
                <a:tab pos="673735" algn="l"/>
              </a:tabLst>
            </a:pPr>
            <a:r>
              <a:rPr sz="2000" dirty="0">
                <a:latin typeface="Trebuchet MS"/>
                <a:cs typeface="Trebuchet MS"/>
              </a:rPr>
              <a:t>Floating</a:t>
            </a:r>
            <a:r>
              <a:rPr sz="2000" spc="-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Point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Numbers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dirty="0">
                <a:latin typeface="Trebuchet MS"/>
                <a:cs typeface="Trebuchet MS"/>
              </a:rPr>
              <a:t>Short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Real</a:t>
            </a:r>
            <a:endParaRPr sz="2000">
              <a:latin typeface="Trebuchet MS"/>
              <a:cs typeface="Trebuchet MS"/>
            </a:endParaRPr>
          </a:p>
          <a:p>
            <a:pPr marL="1016635" lvl="2" indent="-318135">
              <a:lnSpc>
                <a:spcPct val="100000"/>
              </a:lnSpc>
              <a:buFont typeface="Tahoma"/>
              <a:buChar char="■"/>
              <a:tabLst>
                <a:tab pos="1016635" algn="l"/>
              </a:tabLst>
            </a:pPr>
            <a:r>
              <a:rPr sz="2000" dirty="0">
                <a:latin typeface="Trebuchet MS"/>
                <a:cs typeface="Trebuchet MS"/>
              </a:rPr>
              <a:t>Long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Real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dirty="0"/>
              <a:t>Signed</a:t>
            </a:r>
            <a:r>
              <a:rPr spc="-30" dirty="0"/>
              <a:t> </a:t>
            </a:r>
            <a:r>
              <a:rPr spc="70" dirty="0"/>
              <a:t>Number</a:t>
            </a:r>
            <a:r>
              <a:rPr spc="-2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91430" y="668814"/>
            <a:ext cx="398145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100"/>
              </a:spcBef>
              <a:buSzPct val="85000"/>
              <a:buFont typeface="Tahoma"/>
              <a:buChar char="●"/>
              <a:tabLst>
                <a:tab pos="307975" algn="l"/>
              </a:tabLst>
            </a:pPr>
            <a:r>
              <a:rPr sz="2000" b="1" spc="-145" dirty="0">
                <a:latin typeface="Trebuchet MS"/>
                <a:cs typeface="Trebuchet MS"/>
              </a:rPr>
              <a:t>1’s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spc="-30" dirty="0">
                <a:latin typeface="Trebuchet MS"/>
                <a:cs typeface="Trebuchet MS"/>
              </a:rPr>
              <a:t>complement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Representation</a:t>
            </a:r>
            <a:endParaRPr sz="2000">
              <a:latin typeface="Trebuchet MS"/>
              <a:cs typeface="Trebuchet MS"/>
            </a:endParaRPr>
          </a:p>
          <a:p>
            <a:pPr marL="307975" indent="-295275">
              <a:lnSpc>
                <a:spcPct val="100000"/>
              </a:lnSpc>
              <a:buClr>
                <a:srgbClr val="000000"/>
              </a:buClr>
              <a:buSzPct val="85000"/>
              <a:buFont typeface="Tahoma"/>
              <a:buChar char="●"/>
              <a:tabLst>
                <a:tab pos="307975" algn="l"/>
              </a:tabLst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Complement</a:t>
            </a:r>
            <a:r>
              <a:rPr sz="2000" spc="6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of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binary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number</a:t>
            </a:r>
            <a:r>
              <a:rPr sz="2000" spc="6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310" dirty="0">
                <a:solidFill>
                  <a:srgbClr val="262626"/>
                </a:solidFill>
                <a:latin typeface="Trebuchet MS"/>
                <a:cs typeface="Trebuchet MS"/>
              </a:rPr>
              <a:t>,</a:t>
            </a:r>
            <a:endParaRPr sz="2000">
              <a:latin typeface="Trebuchet MS"/>
              <a:cs typeface="Trebuchet MS"/>
            </a:endParaRPr>
          </a:p>
          <a:p>
            <a:pPr marL="307975" indent="-295275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SzPct val="85000"/>
              <a:buFont typeface="Tahoma"/>
              <a:buChar char="●"/>
              <a:tabLst>
                <a:tab pos="307975" algn="l"/>
                <a:tab pos="1038225" algn="l"/>
              </a:tabLst>
            </a:pP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0100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	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1011</a:t>
            </a:r>
            <a:endParaRPr sz="2000">
              <a:latin typeface="Trebuchet MS"/>
              <a:cs typeface="Trebuchet MS"/>
            </a:endParaRPr>
          </a:p>
          <a:p>
            <a:pPr marL="307975" indent="-295275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SzPct val="85000"/>
              <a:buFont typeface="Tahoma"/>
              <a:buChar char="●"/>
              <a:tabLst>
                <a:tab pos="307975" algn="l"/>
              </a:tabLst>
            </a:pPr>
            <a:r>
              <a:rPr sz="2000" spc="50" dirty="0">
                <a:solidFill>
                  <a:srgbClr val="262626"/>
                </a:solidFill>
                <a:latin typeface="Trebuchet MS"/>
                <a:cs typeface="Trebuchet MS"/>
              </a:rPr>
              <a:t>sign</a:t>
            </a:r>
            <a:r>
              <a:rPr sz="2000" spc="-7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262626"/>
                </a:solidFill>
                <a:latin typeface="Trebuchet MS"/>
                <a:cs typeface="Trebuchet MS"/>
              </a:rPr>
              <a:t>bit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dirty="0"/>
              <a:t>Signed</a:t>
            </a:r>
            <a:r>
              <a:rPr spc="-30" dirty="0"/>
              <a:t> </a:t>
            </a:r>
            <a:r>
              <a:rPr spc="70" dirty="0"/>
              <a:t>Number</a:t>
            </a:r>
            <a:r>
              <a:rPr spc="-2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396747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30835" algn="l"/>
              </a:tabLst>
            </a:pPr>
            <a:r>
              <a:rPr sz="2000" spc="-135" dirty="0">
                <a:latin typeface="Trebuchet MS"/>
                <a:cs typeface="Trebuchet MS"/>
              </a:rPr>
              <a:t>1’s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complement</a:t>
            </a:r>
            <a:r>
              <a:rPr sz="2000" spc="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Representation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55037" y="1159309"/>
          <a:ext cx="5179058" cy="3373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115"/>
                <a:gridCol w="1355724"/>
                <a:gridCol w="2522219"/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Binary</a:t>
                      </a:r>
                      <a:r>
                        <a:rPr sz="1400" b="1" spc="-5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Value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Unsigned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Signed</a:t>
                      </a:r>
                      <a:r>
                        <a:rPr sz="1400" b="1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1’s</a:t>
                      </a:r>
                      <a:r>
                        <a:rPr sz="1400" b="1" spc="-4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complement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159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400" b="1" spc="-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3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2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372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5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19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400" b="1" spc="-8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400" b="1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400" b="1" spc="-50" dirty="0">
                          <a:solidFill>
                            <a:srgbClr val="262626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731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5519">
              <a:lnSpc>
                <a:spcPct val="100000"/>
              </a:lnSpc>
              <a:spcBef>
                <a:spcPts val="100"/>
              </a:spcBef>
            </a:pPr>
            <a:r>
              <a:rPr dirty="0"/>
              <a:t>Signed</a:t>
            </a:r>
            <a:r>
              <a:rPr spc="-30" dirty="0"/>
              <a:t> </a:t>
            </a:r>
            <a:r>
              <a:rPr spc="70" dirty="0"/>
              <a:t>Number</a:t>
            </a:r>
            <a:r>
              <a:rPr spc="-25" dirty="0"/>
              <a:t> </a:t>
            </a:r>
            <a:r>
              <a:rPr spc="-10" dirty="0"/>
              <a:t>Representation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4080607"/>
            <a:ext cx="9144000" cy="1062990"/>
            <a:chOff x="0" y="4080607"/>
            <a:chExt cx="9144000" cy="1062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69656"/>
              <a:ext cx="9143998" cy="2738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49340"/>
              <a:ext cx="6966285" cy="1323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1315" y="4207899"/>
              <a:ext cx="726299" cy="541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473" y="4080607"/>
              <a:ext cx="2358839" cy="608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8417" y="668814"/>
            <a:ext cx="570293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30835" algn="l"/>
              </a:tabLst>
            </a:pPr>
            <a:r>
              <a:rPr sz="2000" b="1" spc="-114" dirty="0">
                <a:latin typeface="Trebuchet MS"/>
                <a:cs typeface="Trebuchet MS"/>
              </a:rPr>
              <a:t>2’s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complement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Representation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ct val="100000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-90" dirty="0">
                <a:latin typeface="Trebuchet MS"/>
                <a:cs typeface="Trebuchet MS"/>
              </a:rPr>
              <a:t>2’s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complement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complement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of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number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+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ts val="2305"/>
              </a:lnSpc>
              <a:buClr>
                <a:srgbClr val="000000"/>
              </a:buClr>
              <a:buFont typeface="Tahoma"/>
              <a:buChar char="●"/>
              <a:tabLst>
                <a:tab pos="330835" algn="l"/>
              </a:tabLst>
            </a:pP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Add</a:t>
            </a:r>
            <a:r>
              <a:rPr sz="20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62626"/>
                </a:solidFill>
                <a:latin typeface="Trebuchet MS"/>
                <a:cs typeface="Trebuchet MS"/>
              </a:rPr>
              <a:t>1</a:t>
            </a:r>
            <a:r>
              <a:rPr sz="20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to</a:t>
            </a:r>
            <a:r>
              <a:rPr sz="20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262626"/>
                </a:solidFill>
                <a:latin typeface="Trebuchet MS"/>
                <a:cs typeface="Trebuchet MS"/>
              </a:rPr>
              <a:t>1’s</a:t>
            </a:r>
            <a:r>
              <a:rPr sz="2000" spc="-40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262626"/>
                </a:solidFill>
                <a:latin typeface="Trebuchet MS"/>
                <a:cs typeface="Trebuchet MS"/>
              </a:rPr>
              <a:t>complement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ts val="2280"/>
              </a:lnSpc>
              <a:buClr>
                <a:srgbClr val="000000"/>
              </a:buClr>
              <a:buFont typeface="Tahoma"/>
              <a:buChar char="●"/>
              <a:tabLst>
                <a:tab pos="330835" algn="l"/>
              </a:tabLst>
            </a:pPr>
            <a:r>
              <a:rPr sz="2000" spc="-155" dirty="0">
                <a:solidFill>
                  <a:srgbClr val="262626"/>
                </a:solidFill>
                <a:latin typeface="Trebuchet MS"/>
                <a:cs typeface="Trebuchet MS"/>
              </a:rPr>
              <a:t>1011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62626"/>
                </a:solidFill>
                <a:latin typeface="Trebuchet MS"/>
                <a:cs typeface="Trebuchet MS"/>
              </a:rPr>
              <a:t>+1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262626"/>
                </a:solidFill>
                <a:latin typeface="Trebuchet MS"/>
                <a:cs typeface="Trebuchet MS"/>
              </a:rPr>
              <a:t>=</a:t>
            </a:r>
            <a:r>
              <a:rPr sz="2000" spc="-75" dirty="0">
                <a:solidFill>
                  <a:srgbClr val="262626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62626"/>
                </a:solidFill>
                <a:latin typeface="Trebuchet MS"/>
                <a:cs typeface="Trebuchet MS"/>
              </a:rPr>
              <a:t>1100</a:t>
            </a:r>
            <a:endParaRPr sz="2000">
              <a:latin typeface="Trebuchet MS"/>
              <a:cs typeface="Trebuchet MS"/>
            </a:endParaRPr>
          </a:p>
          <a:p>
            <a:pPr marL="330835" indent="-318135">
              <a:lnSpc>
                <a:spcPts val="2375"/>
              </a:lnSpc>
              <a:buFont typeface="Tahoma"/>
              <a:buChar char="●"/>
              <a:tabLst>
                <a:tab pos="330835" algn="l"/>
              </a:tabLst>
            </a:pPr>
            <a:r>
              <a:rPr sz="2000" spc="50" dirty="0">
                <a:latin typeface="Trebuchet MS"/>
                <a:cs typeface="Trebuchet MS"/>
              </a:rPr>
              <a:t>Sign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Bit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6845" y="1346250"/>
            <a:ext cx="4899652" cy="29584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1143</Words>
  <Application>Microsoft Office PowerPoint</Application>
  <PresentationFormat>On-screen Show (16:9)</PresentationFormat>
  <Paragraphs>466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Computer Organization and Architecture</vt:lpstr>
      <vt:lpstr>Computer Organization and Architecture</vt:lpstr>
      <vt:lpstr>Module 2</vt:lpstr>
      <vt:lpstr>Introduction to Arithmetic and Logical unit,</vt:lpstr>
      <vt:lpstr>Introduction to Arithmetic and Logical unit,</vt:lpstr>
      <vt:lpstr>Computer Arithmetic</vt:lpstr>
      <vt:lpstr>Signed Number Representation</vt:lpstr>
      <vt:lpstr>Signed Number Representation</vt:lpstr>
      <vt:lpstr>Signed Number Representation</vt:lpstr>
      <vt:lpstr>Signed Number Representation</vt:lpstr>
      <vt:lpstr>Signed Number Representation</vt:lpstr>
      <vt:lpstr>Signed Number Representation</vt:lpstr>
      <vt:lpstr>Floating Point Number Representation</vt:lpstr>
      <vt:lpstr>Integer Arithmetic</vt:lpstr>
      <vt:lpstr>Integer Arithmetic</vt:lpstr>
      <vt:lpstr>Integer Arithmetic</vt:lpstr>
      <vt:lpstr>Integer Arithmetic</vt:lpstr>
      <vt:lpstr>2’s Complement Arithmetic</vt:lpstr>
      <vt:lpstr>2’s Complement Arithmetic</vt:lpstr>
      <vt:lpstr>2’s Complement Arithmetic</vt:lpstr>
      <vt:lpstr>2’s Complement Arithmetic</vt:lpstr>
      <vt:lpstr>Integer Multiplication</vt:lpstr>
      <vt:lpstr>2 bit Multiplier</vt:lpstr>
      <vt:lpstr>Integer Multiplication</vt:lpstr>
      <vt:lpstr>Booth Multiplier</vt:lpstr>
      <vt:lpstr>Booth Multiplier</vt:lpstr>
      <vt:lpstr>Booth Multiplier : 13x 7</vt:lpstr>
      <vt:lpstr>Booth Bit pair Recoding</vt:lpstr>
      <vt:lpstr>Booth Bit pair Recoding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SVU_COA_COMP _ Module 2_2021-22_L5,6,7</dc:title>
  <cp:lastModifiedBy>SNS</cp:lastModifiedBy>
  <cp:revision>3</cp:revision>
  <dcterms:created xsi:type="dcterms:W3CDTF">2024-07-22T10:52:40Z</dcterms:created>
  <dcterms:modified xsi:type="dcterms:W3CDTF">2024-07-22T11:04:58Z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