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67" r:id="rId3"/>
    <p:sldId id="280" r:id="rId4"/>
    <p:sldId id="269" r:id="rId5"/>
    <p:sldId id="272" r:id="rId6"/>
    <p:sldId id="270" r:id="rId7"/>
    <p:sldId id="271" r:id="rId8"/>
    <p:sldId id="273" r:id="rId9"/>
    <p:sldId id="275" r:id="rId10"/>
    <p:sldId id="276" r:id="rId11"/>
    <p:sldId id="290" r:id="rId12"/>
    <p:sldId id="293" r:id="rId13"/>
    <p:sldId id="291" r:id="rId14"/>
    <p:sldId id="292" r:id="rId15"/>
    <p:sldId id="294" r:id="rId16"/>
    <p:sldId id="295" r:id="rId17"/>
    <p:sldId id="497" r:id="rId18"/>
    <p:sldId id="498" r:id="rId19"/>
    <p:sldId id="500" r:id="rId20"/>
    <p:sldId id="501" r:id="rId21"/>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EF919652-254B-408B-9A88-634B26B568EE}" type="datetimeFigureOut">
              <a:rPr lang="en-IN" smtClean="0"/>
              <a:t>30-11-2024</a:t>
            </a:fld>
            <a:endParaRPr lang="en-IN"/>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0503EA8B-7FFE-4167-8410-13A22A17F09A}" type="slidenum">
              <a:rPr lang="en-IN" smtClean="0"/>
              <a:t>‹#›</a:t>
            </a:fld>
            <a:endParaRPr lang="en-IN"/>
          </a:p>
        </p:txBody>
      </p:sp>
    </p:spTree>
    <p:extLst>
      <p:ext uri="{BB962C8B-B14F-4D97-AF65-F5344CB8AC3E}">
        <p14:creationId xmlns:p14="http://schemas.microsoft.com/office/powerpoint/2010/main" val="252013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extLst>
      <p:ext uri="{BB962C8B-B14F-4D97-AF65-F5344CB8AC3E}">
        <p14:creationId xmlns:p14="http://schemas.microsoft.com/office/powerpoint/2010/main" val="182387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71648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3823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406514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08811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2782F-3634-43A4-AC4F-9B23A509C30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16644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52782F-3634-43A4-AC4F-9B23A509C30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66868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452782F-3634-43A4-AC4F-9B23A509C305}"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2923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52782F-3634-43A4-AC4F-9B23A509C305}"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105432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2782F-3634-43A4-AC4F-9B23A509C305}"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09553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2782F-3634-43A4-AC4F-9B23A509C30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82430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2782F-3634-43A4-AC4F-9B23A509C30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75499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2782F-3634-43A4-AC4F-9B23A509C305}" type="datetimeFigureOut">
              <a:rPr lang="en-IN" smtClean="0"/>
              <a:t>30-11-2024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7777-A860-440A-B5D5-0E4155E9996D}" type="slidenum">
              <a:rPr lang="en-IN" smtClean="0"/>
              <a:t>‹#›</a:t>
            </a:fld>
            <a:endParaRPr lang="en-IN"/>
          </a:p>
        </p:txBody>
      </p:sp>
    </p:spTree>
    <p:extLst>
      <p:ext uri="{BB962C8B-B14F-4D97-AF65-F5344CB8AC3E}">
        <p14:creationId xmlns:p14="http://schemas.microsoft.com/office/powerpoint/2010/main" val="229730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39226"/>
            <a:ext cx="8229600" cy="346050"/>
          </a:xfrm>
        </p:spPr>
        <p:txBody>
          <a:bodyPr>
            <a:noAutofit/>
          </a:bodyPr>
          <a:lstStyle/>
          <a:p>
            <a:r>
              <a:rPr lang="en-IN" sz="4000" b="1" dirty="0">
                <a:solidFill>
                  <a:srgbClr val="C00000"/>
                </a:solidFill>
              </a:rPr>
              <a:t>Tries</a:t>
            </a:r>
            <a:endParaRPr lang="en-IN" sz="4800" dirty="0">
              <a:solidFill>
                <a:srgbClr val="C00000"/>
              </a:solidFill>
            </a:endParaRPr>
          </a:p>
        </p:txBody>
      </p:sp>
      <p:sp>
        <p:nvSpPr>
          <p:cNvPr id="3" name="Content Placeholder 2"/>
          <p:cNvSpPr>
            <a:spLocks noGrp="1"/>
          </p:cNvSpPr>
          <p:nvPr>
            <p:ph idx="1"/>
          </p:nvPr>
        </p:nvSpPr>
        <p:spPr>
          <a:xfrm>
            <a:off x="124696" y="1124744"/>
            <a:ext cx="8644456" cy="5040560"/>
          </a:xfrm>
        </p:spPr>
        <p:txBody>
          <a:bodyPr>
            <a:normAutofit/>
          </a:bodyPr>
          <a:lstStyle/>
          <a:p>
            <a:r>
              <a:rPr lang="en-IN" sz="2400" dirty="0">
                <a:latin typeface="Fira sans"/>
              </a:rPr>
              <a:t>The word "</a:t>
            </a:r>
            <a:r>
              <a:rPr lang="en-IN" sz="2400" b="1" dirty="0" err="1">
                <a:latin typeface="Fira sans"/>
              </a:rPr>
              <a:t>Trie</a:t>
            </a:r>
            <a:r>
              <a:rPr lang="en-IN" sz="2400" dirty="0">
                <a:latin typeface="Fira sans"/>
              </a:rPr>
              <a:t>" is an excerpt from the word "</a:t>
            </a:r>
            <a:r>
              <a:rPr lang="en-IN" sz="2400" b="1" dirty="0">
                <a:latin typeface="Fira sans"/>
              </a:rPr>
              <a:t>re</a:t>
            </a:r>
            <a:r>
              <a:rPr lang="en-IN" sz="2400" b="1" dirty="0">
                <a:solidFill>
                  <a:srgbClr val="00B0F0"/>
                </a:solidFill>
                <a:latin typeface="Fira sans"/>
              </a:rPr>
              <a:t>trie</a:t>
            </a:r>
            <a:r>
              <a:rPr lang="en-IN" sz="2400" b="1" dirty="0">
                <a:latin typeface="Fira sans"/>
              </a:rPr>
              <a:t>val</a:t>
            </a:r>
            <a:r>
              <a:rPr lang="en-IN" sz="2400" dirty="0">
                <a:latin typeface="Fira sans"/>
              </a:rPr>
              <a:t>". </a:t>
            </a:r>
          </a:p>
          <a:p>
            <a:r>
              <a:rPr lang="en-IN" sz="2400" dirty="0" err="1">
                <a:latin typeface="Fira sans"/>
              </a:rPr>
              <a:t>Trie</a:t>
            </a:r>
            <a:r>
              <a:rPr lang="en-IN" sz="2400" dirty="0">
                <a:latin typeface="Fira sans"/>
              </a:rPr>
              <a:t> is a sorted tree-based data-structure that </a:t>
            </a:r>
            <a:r>
              <a:rPr lang="en-IN" sz="2400" dirty="0">
                <a:highlight>
                  <a:srgbClr val="FFFF00"/>
                </a:highlight>
                <a:latin typeface="Fira sans"/>
              </a:rPr>
              <a:t>stores the set of strings</a:t>
            </a:r>
          </a:p>
          <a:p>
            <a:r>
              <a:rPr lang="en-US" sz="2400" dirty="0">
                <a:latin typeface="Fira sans"/>
              </a:rPr>
              <a:t>Definition: </a:t>
            </a:r>
            <a:r>
              <a:rPr lang="en-US" sz="2400" dirty="0">
                <a:highlight>
                  <a:srgbClr val="FFFF00"/>
                </a:highlight>
                <a:latin typeface="Fira sans"/>
              </a:rPr>
              <a:t>A tree-like data structure used for storing a dynamic set of strings</a:t>
            </a:r>
            <a:r>
              <a:rPr lang="en-US" sz="2400" dirty="0">
                <a:latin typeface="Fira sans"/>
              </a:rPr>
              <a:t>.</a:t>
            </a:r>
          </a:p>
          <a:p>
            <a:r>
              <a:rPr lang="en-US" sz="2400" dirty="0">
                <a:latin typeface="Fira sans"/>
              </a:rPr>
              <a:t>The keys are usually sequences such as words or IP addresses. </a:t>
            </a:r>
          </a:p>
          <a:p>
            <a:r>
              <a:rPr lang="en-US" sz="2400" dirty="0">
                <a:highlight>
                  <a:srgbClr val="FFFF00"/>
                </a:highlight>
                <a:latin typeface="Fira sans"/>
              </a:rPr>
              <a:t>Each node in the </a:t>
            </a:r>
            <a:r>
              <a:rPr lang="en-US" sz="2400" dirty="0" err="1">
                <a:highlight>
                  <a:srgbClr val="FFFF00"/>
                </a:highlight>
                <a:latin typeface="Fira sans"/>
              </a:rPr>
              <a:t>Trie</a:t>
            </a:r>
            <a:r>
              <a:rPr lang="en-US" sz="2400" dirty="0">
                <a:highlight>
                  <a:srgbClr val="FFFF00"/>
                </a:highlight>
                <a:latin typeface="Fira sans"/>
              </a:rPr>
              <a:t> represents a single character, and paths from the root to a node form a string.</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00949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600" b="1" dirty="0">
                <a:solidFill>
                  <a:srgbClr val="C00000"/>
                </a:solidFill>
              </a:rPr>
              <a:t>Drawbacks of Tries</a:t>
            </a:r>
            <a:endParaRPr lang="en-IN" sz="3600" dirty="0">
              <a:solidFill>
                <a:srgbClr val="C00000"/>
              </a:solidFill>
            </a:endParaRPr>
          </a:p>
        </p:txBody>
      </p:sp>
      <p:sp>
        <p:nvSpPr>
          <p:cNvPr id="3" name="Content Placeholder 2"/>
          <p:cNvSpPr>
            <a:spLocks noGrp="1"/>
          </p:cNvSpPr>
          <p:nvPr>
            <p:ph idx="1"/>
          </p:nvPr>
        </p:nvSpPr>
        <p:spPr/>
        <p:txBody>
          <a:bodyPr>
            <a:normAutofit/>
          </a:bodyPr>
          <a:lstStyle/>
          <a:p>
            <a:r>
              <a:rPr lang="en-US" dirty="0"/>
              <a:t>Space Complexity: </a:t>
            </a:r>
          </a:p>
          <a:p>
            <a:pPr lvl="1"/>
            <a:r>
              <a:rPr lang="en-US" dirty="0"/>
              <a:t>Tries can be memory-intensive, especially for large datasets. </a:t>
            </a:r>
          </a:p>
          <a:p>
            <a:r>
              <a:rPr lang="en-US" dirty="0"/>
              <a:t>Overhead: </a:t>
            </a:r>
          </a:p>
          <a:p>
            <a:pPr lvl="1"/>
            <a:r>
              <a:rPr lang="en-US" dirty="0"/>
              <a:t>There can be additional overhead due to the pointers and links in the structure.</a:t>
            </a:r>
          </a:p>
        </p:txBody>
      </p:sp>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7090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Suffix trees</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sz="2400" dirty="0"/>
              <a:t>Suffixes are one or more letters added to the end of a base word to change its conjugation, word type, or other grammar properties like plurality. </a:t>
            </a:r>
          </a:p>
          <a:p>
            <a:pPr marL="0" indent="0">
              <a:buNone/>
            </a:pPr>
            <a:r>
              <a:rPr lang="en-US" sz="2400" dirty="0" err="1"/>
              <a:t>Eg</a:t>
            </a:r>
            <a:r>
              <a:rPr lang="en-US" sz="2400" dirty="0"/>
              <a:t>-</a:t>
            </a:r>
          </a:p>
          <a:p>
            <a:r>
              <a:rPr lang="en-US" sz="2400" dirty="0"/>
              <a:t>you can add the suffix </a:t>
            </a:r>
            <a:r>
              <a:rPr lang="en-US" sz="2400" i="1" dirty="0"/>
              <a:t>-s</a:t>
            </a:r>
            <a:r>
              <a:rPr lang="en-US" sz="2400" dirty="0"/>
              <a:t> to the noun </a:t>
            </a:r>
            <a:r>
              <a:rPr lang="en-US" sz="2400" i="1" dirty="0"/>
              <a:t>strength</a:t>
            </a:r>
            <a:r>
              <a:rPr lang="en-US" sz="2400" dirty="0"/>
              <a:t> to make it plural (</a:t>
            </a:r>
            <a:r>
              <a:rPr lang="en-US" sz="2400" i="1" dirty="0"/>
              <a:t>strengths</a:t>
            </a:r>
            <a:r>
              <a:rPr lang="en-US" sz="2400" dirty="0"/>
              <a:t>) or </a:t>
            </a:r>
          </a:p>
          <a:p>
            <a:r>
              <a:rPr lang="en-US" sz="2400" dirty="0"/>
              <a:t>add the suffix –</a:t>
            </a:r>
            <a:r>
              <a:rPr lang="en-US" sz="2400" i="1" dirty="0"/>
              <a:t>en</a:t>
            </a:r>
            <a:r>
              <a:rPr lang="en-US" sz="2400" dirty="0"/>
              <a:t> to turn it into a verb (</a:t>
            </a:r>
            <a:r>
              <a:rPr lang="en-US" sz="2400" i="1" dirty="0"/>
              <a:t>strengthen</a:t>
            </a:r>
            <a:r>
              <a:rPr lang="en-US" sz="2400" dirty="0"/>
              <a:t>)</a:t>
            </a:r>
          </a:p>
          <a:p>
            <a:r>
              <a:rPr lang="en-US" sz="2400" dirty="0"/>
              <a:t>adding –</a:t>
            </a:r>
            <a:r>
              <a:rPr lang="en-US" sz="2400" i="1" dirty="0" err="1"/>
              <a:t>ment</a:t>
            </a:r>
            <a:r>
              <a:rPr lang="en-US" sz="2400" dirty="0"/>
              <a:t> to the verb </a:t>
            </a:r>
            <a:r>
              <a:rPr lang="en-US" sz="2400" i="1" dirty="0"/>
              <a:t>pay</a:t>
            </a:r>
            <a:r>
              <a:rPr lang="en-US" sz="2400" dirty="0"/>
              <a:t> to make the noun </a:t>
            </a:r>
            <a:r>
              <a:rPr lang="en-US" sz="2400" i="1" dirty="0"/>
              <a:t>payment</a:t>
            </a:r>
            <a:r>
              <a:rPr lang="en-US" sz="2400" dirty="0"/>
              <a:t>.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98207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Suffix Tree</a:t>
            </a:r>
          </a:p>
        </p:txBody>
      </p:sp>
      <p:sp>
        <p:nvSpPr>
          <p:cNvPr id="3" name="Content Placeholder 2"/>
          <p:cNvSpPr>
            <a:spLocks noGrp="1"/>
          </p:cNvSpPr>
          <p:nvPr>
            <p:ph idx="1"/>
          </p:nvPr>
        </p:nvSpPr>
        <p:spPr/>
        <p:txBody>
          <a:bodyPr/>
          <a:lstStyle/>
          <a:p>
            <a:r>
              <a:rPr lang="en-US" dirty="0"/>
              <a:t>A Suffix Tree for a given text is a compressed </a:t>
            </a:r>
            <a:r>
              <a:rPr lang="en-US" dirty="0" err="1"/>
              <a:t>trie</a:t>
            </a:r>
            <a:r>
              <a:rPr lang="en-US" dirty="0"/>
              <a:t> for all suffixes of the given text.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66117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err="1">
                <a:solidFill>
                  <a:srgbClr val="C00000"/>
                </a:solidFill>
              </a:rPr>
              <a:t>Trie</a:t>
            </a:r>
            <a:endParaRPr lang="en-IN" dirty="0">
              <a:solidFill>
                <a:srgbClr val="C00000"/>
              </a:solidFill>
            </a:endParaRPr>
          </a:p>
        </p:txBody>
      </p:sp>
      <p:sp>
        <p:nvSpPr>
          <p:cNvPr id="3" name="Content Placeholder 2"/>
          <p:cNvSpPr>
            <a:spLocks noGrp="1"/>
          </p:cNvSpPr>
          <p:nvPr>
            <p:ph idx="1"/>
          </p:nvPr>
        </p:nvSpPr>
        <p:spPr>
          <a:xfrm>
            <a:off x="457199" y="908720"/>
            <a:ext cx="8229600" cy="4525963"/>
          </a:xfrm>
        </p:spPr>
        <p:txBody>
          <a:bodyPr>
            <a:normAutofit/>
          </a:bodyPr>
          <a:lstStyle/>
          <a:p>
            <a:r>
              <a:rPr lang="en-US" sz="2400" dirty="0"/>
              <a:t>{bear, bell, bid, bull, buy, sell, stock, stop}</a:t>
            </a:r>
          </a:p>
          <a:p>
            <a:r>
              <a:rPr lang="en-US" sz="2400" dirty="0"/>
              <a:t>Following is standard </a:t>
            </a:r>
            <a:r>
              <a:rPr lang="en-US" sz="2400" dirty="0" err="1"/>
              <a:t>trie</a:t>
            </a:r>
            <a:r>
              <a:rPr lang="en-US" sz="2400" dirty="0"/>
              <a:t> for the above input set of words.</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1916832"/>
            <a:ext cx="698182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49089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sp>
        <p:nvSpPr>
          <p:cNvPr id="2" name="Title 1"/>
          <p:cNvSpPr>
            <a:spLocks noGrp="1"/>
          </p:cNvSpPr>
          <p:nvPr>
            <p:ph type="title"/>
          </p:nvPr>
        </p:nvSpPr>
        <p:spPr>
          <a:xfrm>
            <a:off x="467544" y="0"/>
            <a:ext cx="8229600" cy="490066"/>
          </a:xfrm>
        </p:spPr>
        <p:txBody>
          <a:bodyPr>
            <a:normAutofit fontScale="90000"/>
          </a:bodyPr>
          <a:lstStyle/>
          <a:p>
            <a:r>
              <a:rPr lang="en-IN" dirty="0">
                <a:solidFill>
                  <a:srgbClr val="C00000"/>
                </a:solidFill>
              </a:rPr>
              <a:t>Suffix Tree</a:t>
            </a:r>
          </a:p>
        </p:txBody>
      </p:sp>
      <p:sp>
        <p:nvSpPr>
          <p:cNvPr id="3" name="Content Placeholder 2"/>
          <p:cNvSpPr>
            <a:spLocks noGrp="1"/>
          </p:cNvSpPr>
          <p:nvPr>
            <p:ph idx="1"/>
          </p:nvPr>
        </p:nvSpPr>
        <p:spPr>
          <a:xfrm>
            <a:off x="483373" y="944943"/>
            <a:ext cx="8229600" cy="4525963"/>
          </a:xfrm>
        </p:spPr>
        <p:txBody>
          <a:bodyPr>
            <a:normAutofit/>
          </a:bodyPr>
          <a:lstStyle/>
          <a:p>
            <a:r>
              <a:rPr lang="en-US" sz="2400" dirty="0"/>
              <a:t>Suffix Tree-Compress </a:t>
            </a:r>
            <a:r>
              <a:rPr lang="en-US" sz="2400" dirty="0" err="1"/>
              <a:t>Trie</a:t>
            </a:r>
            <a:r>
              <a:rPr lang="en-US" sz="2400" dirty="0"/>
              <a:t> is obtained from standard </a:t>
            </a:r>
            <a:r>
              <a:rPr lang="en-US" sz="2400" dirty="0" err="1"/>
              <a:t>trie</a:t>
            </a:r>
            <a:r>
              <a:rPr lang="en-US" sz="2400" dirty="0"/>
              <a:t> by joining chains of single nodes. The nodes of a compressed </a:t>
            </a:r>
            <a:r>
              <a:rPr lang="en-US" sz="2400" dirty="0" err="1"/>
              <a:t>trie</a:t>
            </a:r>
            <a:r>
              <a:rPr lang="en-US" sz="2400" dirty="0"/>
              <a:t> can be stored by storing index ranges at the nodes. </a:t>
            </a: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15" y="2676799"/>
            <a:ext cx="404298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s://media.geeksforgeeks.org/wp-content/uploads/patternsearchin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817" y="2722641"/>
            <a:ext cx="4662829" cy="34563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11"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96" y="5988051"/>
            <a:ext cx="726281" cy="722313"/>
          </a:xfrm>
          <a:prstGeom prst="rect">
            <a:avLst/>
          </a:prstGeom>
        </p:spPr>
      </p:pic>
      <p:pic>
        <p:nvPicPr>
          <p:cNvPr id="12" name="Picture 11">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a:off x="8968658" y="157269"/>
            <a:ext cx="420532" cy="6853131"/>
          </a:xfrm>
          <a:prstGeom prst="rect">
            <a:avLst/>
          </a:prstGeom>
        </p:spPr>
      </p:pic>
      <p:pic>
        <p:nvPicPr>
          <p:cNvPr id="13" name="Picture 12">
            <a:extLst>
              <a:ext uri="{FF2B5EF4-FFF2-40B4-BE49-F238E27FC236}">
                <a16:creationId xmlns:a16="http://schemas.microsoft.com/office/drawing/2014/main" id="{B53D81E5-1798-492B-BD49-E2908F8554DF}"/>
              </a:ext>
            </a:extLst>
          </p:cNvPr>
          <p:cNvPicPr>
            <a:picLocks noChangeAspect="1"/>
          </p:cNvPicPr>
          <p:nvPr/>
        </p:nvPicPr>
        <p:blipFill>
          <a:blip r:embed="rId5"/>
          <a:stretch>
            <a:fillRect/>
          </a:stretch>
        </p:blipFill>
        <p:spPr>
          <a:xfrm rot="5400000">
            <a:off x="8022355" y="-464942"/>
            <a:ext cx="558950" cy="1754185"/>
          </a:xfrm>
          <a:prstGeom prst="rect">
            <a:avLst/>
          </a:prstGeom>
        </p:spPr>
      </p:pic>
      <p:pic>
        <p:nvPicPr>
          <p:cNvPr id="14" name="Picture 13">
            <a:extLst>
              <a:ext uri="{FF2B5EF4-FFF2-40B4-BE49-F238E27FC236}">
                <a16:creationId xmlns:a16="http://schemas.microsoft.com/office/drawing/2014/main" id="{8F7EF18E-8E2B-4217-8FBA-E64C4DA5AB5E}"/>
              </a:ext>
            </a:extLst>
          </p:cNvPr>
          <p:cNvPicPr>
            <a:picLocks noChangeAspect="1"/>
          </p:cNvPicPr>
          <p:nvPr/>
        </p:nvPicPr>
        <p:blipFill>
          <a:blip r:embed="rId6"/>
          <a:stretch>
            <a:fillRect/>
          </a:stretch>
        </p:blipFill>
        <p:spPr>
          <a:xfrm>
            <a:off x="7004204" y="132675"/>
            <a:ext cx="420533" cy="558951"/>
          </a:xfrm>
          <a:prstGeom prst="rect">
            <a:avLst/>
          </a:prstGeom>
        </p:spPr>
      </p:pic>
    </p:spTree>
    <p:extLst>
      <p:ext uri="{BB962C8B-B14F-4D97-AF65-F5344CB8AC3E}">
        <p14:creationId xmlns:p14="http://schemas.microsoft.com/office/powerpoint/2010/main" val="346121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b="1" dirty="0">
                <a:solidFill>
                  <a:srgbClr val="C00000"/>
                </a:solidFill>
              </a:rPr>
              <a:t>Merits of Suffix Trees</a:t>
            </a:r>
            <a:endParaRPr lang="en-IN"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b="1" dirty="0"/>
              <a:t>Efficient Pattern Matching</a:t>
            </a:r>
            <a:r>
              <a:rPr lang="en-US" dirty="0"/>
              <a:t>: </a:t>
            </a:r>
          </a:p>
          <a:p>
            <a:pPr lvl="1"/>
            <a:r>
              <a:rPr lang="en-US" dirty="0"/>
              <a:t>Suffix trees allow for fast pattern matching within a string. </a:t>
            </a:r>
          </a:p>
          <a:p>
            <a:pPr lvl="1"/>
            <a:r>
              <a:rPr lang="en-US" dirty="0"/>
              <a:t>Finding a substring takes O(m)) time, where m is the length of the substring, regardless of the length of the main string n.</a:t>
            </a:r>
          </a:p>
          <a:p>
            <a:r>
              <a:rPr lang="en-US" b="1" dirty="0"/>
              <a:t>Multiple Pattern Matching</a:t>
            </a:r>
            <a:r>
              <a:rPr lang="en-US" dirty="0"/>
              <a:t>: </a:t>
            </a:r>
          </a:p>
          <a:p>
            <a:pPr lvl="1"/>
            <a:r>
              <a:rPr lang="en-US" dirty="0"/>
              <a:t>Useful in applications like bioinformatics, where they help in identifying occurrences of multiple patterns within the same sequence.</a:t>
            </a:r>
          </a:p>
          <a:p>
            <a:r>
              <a:rPr lang="en-US" b="1" dirty="0"/>
              <a:t>Linear Construction Time</a:t>
            </a:r>
            <a:r>
              <a:rPr lang="en-US" dirty="0"/>
              <a:t>: </a:t>
            </a:r>
          </a:p>
          <a:p>
            <a:pPr lvl="1"/>
            <a:r>
              <a:rPr lang="en-US" dirty="0"/>
              <a:t>can be built in O(n)time, making them efficient for long strings.</a:t>
            </a:r>
          </a:p>
          <a:p>
            <a:r>
              <a:rPr lang="en-US" b="1" dirty="0"/>
              <a:t>Space Efficiency for Compressed Suffix Trees</a:t>
            </a:r>
            <a:r>
              <a:rPr lang="en-US" dirty="0"/>
              <a:t>: </a:t>
            </a:r>
          </a:p>
          <a:p>
            <a:pPr lvl="1"/>
            <a:r>
              <a:rPr lang="en-US" dirty="0"/>
              <a:t>Compressed or succinct representations can reduce the space complexity, making them more practical for real-world usage.</a:t>
            </a:r>
          </a:p>
          <a:p>
            <a:r>
              <a:rPr lang="en-US" b="1" dirty="0"/>
              <a:t>Applications in Longest Common Substring Problems</a:t>
            </a:r>
            <a:r>
              <a:rPr lang="en-US" dirty="0"/>
              <a:t>: </a:t>
            </a:r>
          </a:p>
          <a:p>
            <a:pPr lvl="1"/>
            <a:r>
              <a:rPr lang="en-US" dirty="0"/>
              <a:t>widely used in finding the longest common substring, repeated substrings, and similar operations efficiently.</a:t>
            </a:r>
          </a:p>
          <a:p>
            <a:r>
              <a:rPr lang="en-US" b="1" dirty="0"/>
              <a:t>Fast Lexicographical (dictionary) Sorting</a:t>
            </a:r>
            <a:r>
              <a:rPr lang="en-US" dirty="0"/>
              <a:t>: </a:t>
            </a:r>
          </a:p>
          <a:p>
            <a:pPr lvl="1"/>
            <a:r>
              <a:rPr lang="en-US" dirty="0"/>
              <a:t>enables efficient sorting and lexicographical ordering of suffixes in a string.</a:t>
            </a:r>
          </a:p>
          <a:p>
            <a:endParaRPr lang="en-IN"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31103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3600" b="1" dirty="0">
                <a:solidFill>
                  <a:srgbClr val="C00000"/>
                </a:solidFill>
              </a:rPr>
              <a:t>Demerits of Suffix Trees</a:t>
            </a:r>
            <a:endParaRPr lang="en-IN" sz="3600"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b="1" dirty="0"/>
              <a:t>High Memory Usage</a:t>
            </a:r>
            <a:r>
              <a:rPr lang="en-US" dirty="0"/>
              <a:t>: </a:t>
            </a:r>
          </a:p>
          <a:p>
            <a:pPr lvl="1"/>
            <a:r>
              <a:rPr lang="en-US" dirty="0"/>
              <a:t>Suffix trees require significant memory due to the number of nodes and edges, especially for large texts. </a:t>
            </a:r>
          </a:p>
          <a:p>
            <a:r>
              <a:rPr lang="en-US" b="1" dirty="0"/>
              <a:t>Complexity of Implementation</a:t>
            </a:r>
            <a:r>
              <a:rPr lang="en-US" dirty="0"/>
              <a:t>: </a:t>
            </a:r>
          </a:p>
          <a:p>
            <a:pPr lvl="1"/>
            <a:r>
              <a:rPr lang="en-US" dirty="0"/>
              <a:t>Constructing and maintaining suffix trees can be complex, requiring careful implementation, particularly for handling edge cases and large datasets.</a:t>
            </a:r>
          </a:p>
          <a:p>
            <a:r>
              <a:rPr lang="en-US" b="1" dirty="0"/>
              <a:t>Limited Use Cases</a:t>
            </a:r>
            <a:r>
              <a:rPr lang="en-US" dirty="0"/>
              <a:t>: </a:t>
            </a:r>
          </a:p>
          <a:p>
            <a:pPr lvl="1"/>
            <a:r>
              <a:rPr lang="en-US" dirty="0"/>
              <a:t>While powerful, suffix trees are not universally applicable. </a:t>
            </a:r>
          </a:p>
          <a:p>
            <a:pPr lvl="1"/>
            <a:r>
              <a:rPr lang="en-US" dirty="0"/>
              <a:t>They are ideal for certain string-processing tasks but may be overkill for simpler problems.</a:t>
            </a:r>
          </a:p>
          <a:p>
            <a:r>
              <a:rPr lang="en-US" b="1" dirty="0"/>
              <a:t>Longer Query Time for Non-Exact Matches</a:t>
            </a:r>
            <a:r>
              <a:rPr lang="en-US" dirty="0"/>
              <a:t>: </a:t>
            </a:r>
          </a:p>
          <a:p>
            <a:pPr lvl="1"/>
            <a:r>
              <a:rPr lang="en-US" dirty="0"/>
              <a:t>Suffix trees are optimized for exact match queries.</a:t>
            </a:r>
          </a:p>
          <a:p>
            <a:pPr lvl="1"/>
            <a:r>
              <a:rPr lang="en-US" dirty="0"/>
              <a:t>Non-exact matching, such as approximate string matching, can be more challenging and inefficient with suffix trees.</a:t>
            </a:r>
          </a:p>
          <a:p>
            <a:r>
              <a:rPr lang="en-US" b="1" dirty="0"/>
              <a:t>Practical Limitations in Modern Applications</a:t>
            </a:r>
            <a:r>
              <a:rPr lang="en-US" dirty="0"/>
              <a:t>: </a:t>
            </a:r>
          </a:p>
          <a:p>
            <a:pPr lvl="1"/>
            <a:r>
              <a:rPr lang="en-US" dirty="0"/>
              <a:t>For very large datasets, alternative data structures like suffix arrays and Burrows-Wheeler transform-based methods are sometimes preferred due to better space efficiency.</a:t>
            </a:r>
          </a:p>
          <a:p>
            <a:endParaRPr lang="en-IN"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275659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AVL Trees</a:t>
            </a:r>
          </a:p>
        </p:txBody>
      </p:sp>
      <p:sp>
        <p:nvSpPr>
          <p:cNvPr id="9" name="Text Box 2"/>
          <p:cNvSpPr txBox="1">
            <a:spLocks noChangeArrowheads="1"/>
          </p:cNvSpPr>
          <p:nvPr/>
        </p:nvSpPr>
        <p:spPr bwMode="auto">
          <a:xfrm>
            <a:off x="1753792" y="2060258"/>
            <a:ext cx="5053489" cy="3647152"/>
          </a:xfrm>
          <a:prstGeom prst="rect">
            <a:avLst/>
          </a:prstGeom>
          <a:noFill/>
          <a:ln w="9525">
            <a:noFill/>
            <a:miter lim="800000"/>
            <a:headEnd/>
            <a:tailEnd/>
          </a:ln>
          <a:effectLst/>
        </p:spPr>
        <p:txBody>
          <a:bodyPr wrap="square">
            <a:spAutoFit/>
          </a:bodyPr>
          <a:lstStyle/>
          <a:p>
            <a:pPr marL="342900" indent="-342900"/>
            <a:r>
              <a:rPr lang="en-US" sz="1650" dirty="0">
                <a:latin typeface="+mj-lt"/>
              </a:rPr>
              <a:t>Arguments for AVL trees:</a:t>
            </a:r>
          </a:p>
          <a:p>
            <a:pPr marL="342900" indent="-342900">
              <a:buFontTx/>
              <a:buAutoNum type="arabicPeriod"/>
            </a:pPr>
            <a:r>
              <a:rPr lang="en-US" sz="1650" dirty="0">
                <a:latin typeface="+mj-lt"/>
              </a:rPr>
              <a:t>All operations logarithmic worst-case because trees are </a:t>
            </a:r>
            <a:r>
              <a:rPr lang="en-US" sz="1650" i="1" dirty="0">
                <a:latin typeface="+mj-lt"/>
              </a:rPr>
              <a:t>always</a:t>
            </a:r>
            <a:r>
              <a:rPr lang="en-US" sz="1650" dirty="0">
                <a:latin typeface="+mj-lt"/>
              </a:rPr>
              <a:t>  balanced</a:t>
            </a:r>
          </a:p>
          <a:p>
            <a:pPr marL="342900" indent="-342900">
              <a:buFontTx/>
              <a:buAutoNum type="arabicPeriod"/>
            </a:pPr>
            <a:r>
              <a:rPr lang="en-US" sz="1650" dirty="0">
                <a:latin typeface="+mj-lt"/>
              </a:rPr>
              <a:t>Height balancing adds no more than a constant factor to the speed of </a:t>
            </a:r>
            <a:r>
              <a:rPr lang="en-US" sz="1650" dirty="0">
                <a:latin typeface="Courier New" pitchFamily="49" charset="0"/>
                <a:cs typeface="Courier New" pitchFamily="49" charset="0"/>
              </a:rPr>
              <a:t>insert</a:t>
            </a:r>
            <a:r>
              <a:rPr lang="en-US" sz="1650" dirty="0">
                <a:latin typeface="+mj-lt"/>
              </a:rPr>
              <a:t> and </a:t>
            </a:r>
            <a:r>
              <a:rPr lang="en-US" sz="1650" dirty="0">
                <a:latin typeface="Courier New" pitchFamily="49" charset="0"/>
                <a:cs typeface="Courier New" pitchFamily="49" charset="0"/>
              </a:rPr>
              <a:t>delete</a:t>
            </a:r>
            <a:endParaRPr lang="en-US" sz="1650" dirty="0">
              <a:latin typeface="+mj-lt"/>
            </a:endParaRPr>
          </a:p>
          <a:p>
            <a:pPr marL="342900" indent="-342900"/>
            <a:endParaRPr lang="en-US" sz="1650" dirty="0">
              <a:latin typeface="+mj-lt"/>
            </a:endParaRPr>
          </a:p>
          <a:p>
            <a:pPr marL="342900" indent="-342900"/>
            <a:r>
              <a:rPr lang="en-US" sz="1650" dirty="0">
                <a:latin typeface="+mj-lt"/>
              </a:rPr>
              <a:t>Arguments against AVL trees:</a:t>
            </a:r>
          </a:p>
          <a:p>
            <a:pPr marL="342900" indent="-342900">
              <a:buFontTx/>
              <a:buAutoNum type="arabicPeriod"/>
            </a:pPr>
            <a:r>
              <a:rPr lang="en-US" sz="1650" dirty="0">
                <a:latin typeface="+mj-lt"/>
              </a:rPr>
              <a:t>Difficult to program &amp; debug [but done once in a library!]</a:t>
            </a:r>
          </a:p>
          <a:p>
            <a:pPr marL="342900" indent="-342900">
              <a:buFontTx/>
              <a:buAutoNum type="arabicPeriod"/>
            </a:pPr>
            <a:r>
              <a:rPr lang="en-US" sz="1650" dirty="0">
                <a:latin typeface="+mj-lt"/>
              </a:rPr>
              <a:t>More space for height field</a:t>
            </a:r>
          </a:p>
          <a:p>
            <a:pPr marL="342900" indent="-342900">
              <a:buFontTx/>
              <a:buAutoNum type="arabicPeriod"/>
            </a:pPr>
            <a:r>
              <a:rPr lang="en-US" sz="1650" dirty="0">
                <a:latin typeface="+mj-lt"/>
              </a:rPr>
              <a:t>Asymptotically faster but rebalancing takes a little time</a:t>
            </a:r>
          </a:p>
          <a:p>
            <a:pPr marL="342900" indent="-342900">
              <a:buFontTx/>
              <a:buAutoNum type="arabicPeriod"/>
            </a:pPr>
            <a:r>
              <a:rPr lang="en-US" sz="1650" dirty="0">
                <a:latin typeface="+mj-lt"/>
              </a:rPr>
              <a:t>If </a:t>
            </a:r>
            <a:r>
              <a:rPr lang="en-US" sz="1650" i="1" dirty="0">
                <a:latin typeface="+mj-lt"/>
              </a:rPr>
              <a:t>amortized</a:t>
            </a:r>
            <a:r>
              <a:rPr lang="en-US" sz="1650" dirty="0">
                <a:latin typeface="+mj-lt"/>
              </a:rPr>
              <a:t> logarithmic time is enough, use splay trees (also in the text, not covered in this class)</a:t>
            </a:r>
          </a:p>
        </p:txBody>
      </p:sp>
    </p:spTree>
    <p:extLst>
      <p:ext uri="{BB962C8B-B14F-4D97-AF65-F5344CB8AC3E}">
        <p14:creationId xmlns:p14="http://schemas.microsoft.com/office/powerpoint/2010/main" val="13225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E5B01-2549-A7D5-042C-363C626BBE26}"/>
              </a:ext>
            </a:extLst>
          </p:cNvPr>
          <p:cNvSpPr>
            <a:spLocks noGrp="1"/>
          </p:cNvSpPr>
          <p:nvPr>
            <p:ph idx="1"/>
          </p:nvPr>
        </p:nvSpPr>
        <p:spPr>
          <a:xfrm>
            <a:off x="601919" y="1378436"/>
            <a:ext cx="7940163" cy="4802981"/>
          </a:xfrm>
        </p:spPr>
        <p:txBody>
          <a:bodyPr>
            <a:normAutofit fontScale="70000" lnSpcReduction="20000"/>
          </a:bodyPr>
          <a:lstStyle/>
          <a:p>
            <a:r>
              <a:rPr lang="en-US" b="1" dirty="0"/>
              <a:t>Advantages of Threaded Binary Trees</a:t>
            </a:r>
          </a:p>
          <a:p>
            <a:pPr>
              <a:buFont typeface="+mj-lt"/>
              <a:buAutoNum type="arabicPeriod"/>
            </a:pPr>
            <a:r>
              <a:rPr lang="en-US" b="1" dirty="0"/>
              <a:t>Faster Traversal:</a:t>
            </a:r>
            <a:r>
              <a:rPr lang="en-US" dirty="0"/>
              <a:t> Enables non-recursive traversal, avoiding stack management, making it faster than unthreaded binary trees.</a:t>
            </a:r>
          </a:p>
          <a:p>
            <a:pPr>
              <a:buFont typeface="+mj-lt"/>
              <a:buAutoNum type="arabicPeriod"/>
            </a:pPr>
            <a:r>
              <a:rPr lang="en-US" b="1" dirty="0"/>
              <a:t>Efficient Navigation:</a:t>
            </a:r>
            <a:r>
              <a:rPr lang="en-US" dirty="0"/>
              <a:t> Easily find predecessor and successor nodes without stacks, thanks to threads pointing upward.</a:t>
            </a:r>
          </a:p>
          <a:p>
            <a:pPr>
              <a:buFont typeface="+mj-lt"/>
              <a:buAutoNum type="arabicPeriod"/>
            </a:pPr>
            <a:r>
              <a:rPr lang="en-US" b="1" dirty="0"/>
              <a:t>Flexible Access:</a:t>
            </a:r>
            <a:r>
              <a:rPr lang="en-US" dirty="0"/>
              <a:t> Any node can be accessed from any other node, enabling bidirectional movement with circular links.</a:t>
            </a:r>
          </a:p>
          <a:p>
            <a:r>
              <a:rPr lang="en-US" b="1" dirty="0"/>
              <a:t>Disadvantages of Threaded Binary Trees</a:t>
            </a:r>
          </a:p>
          <a:p>
            <a:pPr>
              <a:buFont typeface="+mj-lt"/>
              <a:buAutoNum type="arabicPeriod"/>
            </a:pPr>
            <a:r>
              <a:rPr lang="en-US" b="1" dirty="0"/>
              <a:t>Slow Modifications:</a:t>
            </a:r>
            <a:r>
              <a:rPr lang="en-US" dirty="0"/>
              <a:t> Insertion and deletion are slower compared to unthreaded trees.</a:t>
            </a:r>
          </a:p>
          <a:p>
            <a:pPr>
              <a:buFont typeface="+mj-lt"/>
              <a:buAutoNum type="arabicPeriod"/>
            </a:pPr>
            <a:r>
              <a:rPr lang="en-US" b="1" dirty="0"/>
              <a:t>Extra Memory:</a:t>
            </a:r>
            <a:r>
              <a:rPr lang="en-US" dirty="0"/>
              <a:t> Requires additional bits to identify threaded links.</a:t>
            </a:r>
          </a:p>
          <a:p>
            <a:endParaRPr lang="en-IN" dirty="0"/>
          </a:p>
        </p:txBody>
      </p:sp>
    </p:spTree>
    <p:extLst>
      <p:ext uri="{BB962C8B-B14F-4D97-AF65-F5344CB8AC3E}">
        <p14:creationId xmlns:p14="http://schemas.microsoft.com/office/powerpoint/2010/main" val="344084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E4B0E-5DAE-34EA-46E0-0FEEF34E0612}"/>
              </a:ext>
            </a:extLst>
          </p:cNvPr>
          <p:cNvSpPr txBox="1"/>
          <p:nvPr/>
        </p:nvSpPr>
        <p:spPr>
          <a:xfrm>
            <a:off x="539552" y="620688"/>
            <a:ext cx="8064896" cy="2308324"/>
          </a:xfrm>
          <a:prstGeom prst="rect">
            <a:avLst/>
          </a:prstGeom>
          <a:noFill/>
        </p:spPr>
        <p:txBody>
          <a:bodyPr wrap="square">
            <a:spAutoFit/>
          </a:bodyPr>
          <a:lstStyle/>
          <a:p>
            <a:r>
              <a:rPr lang="en-IN" dirty="0"/>
              <a:t>DFS</a:t>
            </a:r>
          </a:p>
          <a:p>
            <a:r>
              <a:rPr lang="en-IN" dirty="0"/>
              <a:t>Choose a starting node, mark it visited ,traverse it  Push it into the stack</a:t>
            </a:r>
          </a:p>
          <a:p>
            <a:r>
              <a:rPr lang="en-IN" dirty="0"/>
              <a:t>Rule 1 : If possible, visit an adjacent unvisited vertex, mark it visited, traverse it and push it on the stack.</a:t>
            </a:r>
          </a:p>
          <a:p>
            <a:r>
              <a:rPr lang="en-IN" dirty="0"/>
              <a:t>Rule 2 : If Rule 1 fails, then pop a vertex off the stack follow Rule 1 from </a:t>
            </a:r>
            <a:r>
              <a:rPr lang="en-IN" dirty="0" err="1"/>
              <a:t>it.i.e</a:t>
            </a:r>
            <a:r>
              <a:rPr lang="en-IN" dirty="0"/>
              <a:t>. For the Vertex on the top of the stack, If there is no unvisited adjacent node only then we pop it.</a:t>
            </a:r>
          </a:p>
          <a:p>
            <a:r>
              <a:rPr lang="en-IN" dirty="0"/>
              <a:t>Rule 3 : Repeat Rule 1 and Rule 2 until the all the vertices are visited.</a:t>
            </a:r>
          </a:p>
        </p:txBody>
      </p:sp>
      <p:sp>
        <p:nvSpPr>
          <p:cNvPr id="5" name="TextBox 4">
            <a:extLst>
              <a:ext uri="{FF2B5EF4-FFF2-40B4-BE49-F238E27FC236}">
                <a16:creationId xmlns:a16="http://schemas.microsoft.com/office/drawing/2014/main" id="{0058C5C3-62F6-C998-715E-E334062D768E}"/>
              </a:ext>
            </a:extLst>
          </p:cNvPr>
          <p:cNvSpPr txBox="1"/>
          <p:nvPr/>
        </p:nvSpPr>
        <p:spPr>
          <a:xfrm>
            <a:off x="539552" y="3140968"/>
            <a:ext cx="8136904" cy="2031325"/>
          </a:xfrm>
          <a:prstGeom prst="rect">
            <a:avLst/>
          </a:prstGeom>
          <a:noFill/>
        </p:spPr>
        <p:txBody>
          <a:bodyPr wrap="square">
            <a:spAutoFit/>
          </a:bodyPr>
          <a:lstStyle/>
          <a:p>
            <a:r>
              <a:rPr lang="en-IN" dirty="0"/>
              <a:t>BFS</a:t>
            </a:r>
          </a:p>
          <a:p>
            <a:r>
              <a:rPr lang="en-IN" dirty="0"/>
              <a:t>Choose the start node, mark it visited, traverse it, enqueue it </a:t>
            </a:r>
          </a:p>
          <a:p>
            <a:r>
              <a:rPr lang="en-IN" dirty="0"/>
              <a:t>Rule 1 : Visit all the next unvisited vertices (if any) that is adjacent to the current vertex(At Front end), and insert them into a queue one at a time on every visit.</a:t>
            </a:r>
          </a:p>
          <a:p>
            <a:r>
              <a:rPr lang="en-IN" dirty="0"/>
              <a:t>Rule 2 : If there is no unvisited vertex, remove a vertex from the Queue and make it the current vertex and then follow Rule 1.</a:t>
            </a:r>
          </a:p>
          <a:p>
            <a:r>
              <a:rPr lang="en-IN" dirty="0"/>
              <a:t>Rule 3 : Repeat Rule 1 and Rule 2 until the all the vertices visited.</a:t>
            </a:r>
          </a:p>
        </p:txBody>
      </p:sp>
    </p:spTree>
    <p:extLst>
      <p:ext uri="{BB962C8B-B14F-4D97-AF65-F5344CB8AC3E}">
        <p14:creationId xmlns:p14="http://schemas.microsoft.com/office/powerpoint/2010/main" val="124895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44943"/>
            <a:ext cx="8229600" cy="346050"/>
          </a:xfrm>
        </p:spPr>
        <p:txBody>
          <a:bodyPr>
            <a:noAutofit/>
          </a:bodyPr>
          <a:lstStyle/>
          <a:p>
            <a:r>
              <a:rPr lang="en-IN" sz="3200" b="1" dirty="0">
                <a:solidFill>
                  <a:srgbClr val="C00000"/>
                </a:solidFill>
              </a:rPr>
              <a:t>Properties of the Tries for a set of the string</a:t>
            </a:r>
          </a:p>
        </p:txBody>
      </p:sp>
      <p:sp>
        <p:nvSpPr>
          <p:cNvPr id="3" name="Content Placeholder 2"/>
          <p:cNvSpPr>
            <a:spLocks noGrp="1"/>
          </p:cNvSpPr>
          <p:nvPr>
            <p:ph idx="1"/>
          </p:nvPr>
        </p:nvSpPr>
        <p:spPr>
          <a:xfrm>
            <a:off x="19878" y="1700808"/>
            <a:ext cx="8661648" cy="2813602"/>
          </a:xfrm>
        </p:spPr>
        <p:txBody>
          <a:bodyPr>
            <a:normAutofit/>
          </a:bodyPr>
          <a:lstStyle/>
          <a:p>
            <a:r>
              <a:rPr lang="en-IN" sz="2400" dirty="0"/>
              <a:t>The root node of the </a:t>
            </a:r>
            <a:r>
              <a:rPr lang="en-IN" sz="2400" dirty="0" err="1"/>
              <a:t>trie</a:t>
            </a:r>
            <a:r>
              <a:rPr lang="en-IN" sz="2400" dirty="0"/>
              <a:t> always represents the null node.</a:t>
            </a:r>
          </a:p>
          <a:p>
            <a:r>
              <a:rPr lang="en-IN" sz="2400" dirty="0"/>
              <a:t>Each child of node is sorted alphabetically.</a:t>
            </a:r>
          </a:p>
          <a:p>
            <a:r>
              <a:rPr lang="en-IN" sz="2400" dirty="0"/>
              <a:t>Each node can have a maximum of </a:t>
            </a:r>
            <a:r>
              <a:rPr lang="en-IN" sz="2400" b="1" dirty="0"/>
              <a:t>26</a:t>
            </a:r>
            <a:r>
              <a:rPr lang="en-IN" sz="2400" dirty="0"/>
              <a:t> children (A to Z).</a:t>
            </a:r>
          </a:p>
          <a:p>
            <a:r>
              <a:rPr lang="en-IN" sz="2400" dirty="0"/>
              <a:t>Each node (except the root) can store one letter of the alphabet.</a:t>
            </a:r>
          </a:p>
          <a:p>
            <a:pPr marL="0" indent="0">
              <a:buNone/>
            </a:pPr>
            <a:endParaRPr lang="en-IN" sz="2400"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38198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099712-B438-7442-2790-336D455267EC}"/>
              </a:ext>
            </a:extLst>
          </p:cNvPr>
          <p:cNvPicPr>
            <a:picLocks noChangeAspect="1"/>
          </p:cNvPicPr>
          <p:nvPr/>
        </p:nvPicPr>
        <p:blipFill>
          <a:blip r:embed="rId2"/>
          <a:stretch>
            <a:fillRect/>
          </a:stretch>
        </p:blipFill>
        <p:spPr>
          <a:xfrm>
            <a:off x="1" y="1"/>
            <a:ext cx="4396666" cy="3573016"/>
          </a:xfrm>
          <a:prstGeom prst="rect">
            <a:avLst/>
          </a:prstGeom>
        </p:spPr>
      </p:pic>
      <p:pic>
        <p:nvPicPr>
          <p:cNvPr id="10" name="Picture 9">
            <a:extLst>
              <a:ext uri="{FF2B5EF4-FFF2-40B4-BE49-F238E27FC236}">
                <a16:creationId xmlns:a16="http://schemas.microsoft.com/office/drawing/2014/main" id="{8564BA06-20D6-23EF-2B81-0534DAD7432A}"/>
              </a:ext>
            </a:extLst>
          </p:cNvPr>
          <p:cNvPicPr>
            <a:picLocks noChangeAspect="1"/>
          </p:cNvPicPr>
          <p:nvPr/>
        </p:nvPicPr>
        <p:blipFill>
          <a:blip r:embed="rId3"/>
          <a:stretch>
            <a:fillRect/>
          </a:stretch>
        </p:blipFill>
        <p:spPr>
          <a:xfrm>
            <a:off x="4390790" y="0"/>
            <a:ext cx="4753210" cy="3356992"/>
          </a:xfrm>
          <a:prstGeom prst="rect">
            <a:avLst/>
          </a:prstGeom>
        </p:spPr>
      </p:pic>
    </p:spTree>
    <p:extLst>
      <p:ext uri="{BB962C8B-B14F-4D97-AF65-F5344CB8AC3E}">
        <p14:creationId xmlns:p14="http://schemas.microsoft.com/office/powerpoint/2010/main" val="348381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0" y="26978"/>
            <a:ext cx="2434302" cy="811434"/>
          </a:xfrm>
          <a:prstGeom prst="rect">
            <a:avLst/>
          </a:prstGeom>
        </p:spPr>
      </p:pic>
      <p:sp>
        <p:nvSpPr>
          <p:cNvPr id="2" name="Title 1"/>
          <p:cNvSpPr>
            <a:spLocks noGrp="1"/>
          </p:cNvSpPr>
          <p:nvPr>
            <p:ph type="title"/>
          </p:nvPr>
        </p:nvSpPr>
        <p:spPr>
          <a:xfrm>
            <a:off x="487836" y="692696"/>
            <a:ext cx="8229600" cy="346050"/>
          </a:xfrm>
        </p:spPr>
        <p:txBody>
          <a:bodyPr>
            <a:noAutofit/>
          </a:bodyPr>
          <a:lstStyle/>
          <a:p>
            <a:r>
              <a:rPr lang="en-IN" sz="2400" b="1" dirty="0">
                <a:solidFill>
                  <a:srgbClr val="C00000"/>
                </a:solidFill>
              </a:rPr>
              <a:t>Properties of the Tries for a set of the string:</a:t>
            </a:r>
            <a:endParaRPr lang="en-IN" sz="3200" dirty="0">
              <a:solidFill>
                <a:srgbClr val="C00000"/>
              </a:solidFill>
            </a:endParaRPr>
          </a:p>
        </p:txBody>
      </p:sp>
      <p:sp>
        <p:nvSpPr>
          <p:cNvPr id="3" name="Content Placeholder 2"/>
          <p:cNvSpPr>
            <a:spLocks noGrp="1"/>
          </p:cNvSpPr>
          <p:nvPr>
            <p:ph idx="1"/>
          </p:nvPr>
        </p:nvSpPr>
        <p:spPr>
          <a:xfrm>
            <a:off x="582195" y="944943"/>
            <a:ext cx="8229600" cy="2813602"/>
          </a:xfrm>
        </p:spPr>
        <p:txBody>
          <a:bodyPr>
            <a:normAutofit/>
          </a:bodyPr>
          <a:lstStyle/>
          <a:p>
            <a:pPr marL="0" indent="0">
              <a:buNone/>
            </a:pPr>
            <a:r>
              <a:rPr lang="en-IN" sz="2400" dirty="0"/>
              <a:t>A </a:t>
            </a:r>
            <a:r>
              <a:rPr lang="en-IN" sz="2400" dirty="0" err="1"/>
              <a:t>trie</a:t>
            </a:r>
            <a:r>
              <a:rPr lang="en-IN" sz="2400" dirty="0"/>
              <a:t> representation for the words: ball, bat, bear, bell, bore, stack, stock and stop.</a:t>
            </a:r>
          </a:p>
          <a:p>
            <a:endParaRPr lang="en-IN" sz="2400" dirty="0"/>
          </a:p>
        </p:txBody>
      </p:sp>
      <p:pic>
        <p:nvPicPr>
          <p:cNvPr id="1026" name="Picture 2" descr="Trie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800070"/>
            <a:ext cx="6840759" cy="49920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24328" y="4677516"/>
            <a:ext cx="216024"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IN" dirty="0"/>
              <a:t>p</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spTree>
    <p:extLst>
      <p:ext uri="{BB962C8B-B14F-4D97-AF65-F5344CB8AC3E}">
        <p14:creationId xmlns:p14="http://schemas.microsoft.com/office/powerpoint/2010/main" val="333439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36" y="366201"/>
            <a:ext cx="8229600" cy="346050"/>
          </a:xfrm>
        </p:spPr>
        <p:txBody>
          <a:bodyPr>
            <a:noAutofit/>
          </a:bodyPr>
          <a:lstStyle/>
          <a:p>
            <a:r>
              <a:rPr lang="en-IN" sz="3200" b="1" dirty="0">
                <a:solidFill>
                  <a:srgbClr val="C00000"/>
                </a:solidFill>
              </a:rPr>
              <a:t>Tries</a:t>
            </a:r>
            <a:endParaRPr lang="en-IN" sz="4000" dirty="0">
              <a:solidFill>
                <a:srgbClr val="C00000"/>
              </a:solidFill>
            </a:endParaRPr>
          </a:p>
        </p:txBody>
      </p:sp>
      <p:sp>
        <p:nvSpPr>
          <p:cNvPr id="3" name="Content Placeholder 2"/>
          <p:cNvSpPr>
            <a:spLocks noGrp="1"/>
          </p:cNvSpPr>
          <p:nvPr>
            <p:ph idx="1"/>
          </p:nvPr>
        </p:nvSpPr>
        <p:spPr>
          <a:xfrm>
            <a:off x="62384" y="931149"/>
            <a:ext cx="8661648" cy="5544616"/>
          </a:xfrm>
        </p:spPr>
        <p:txBody>
          <a:bodyPr>
            <a:normAutofit/>
          </a:bodyPr>
          <a:lstStyle/>
          <a:p>
            <a:r>
              <a:rPr lang="en-IN" sz="2400" dirty="0"/>
              <a:t>Every node of </a:t>
            </a:r>
            <a:r>
              <a:rPr lang="en-IN" sz="2400" dirty="0" err="1"/>
              <a:t>Trie</a:t>
            </a:r>
            <a:r>
              <a:rPr lang="en-IN" sz="2400" dirty="0"/>
              <a:t> consists of multiple branches. Each branch represents a possible character of keys. </a:t>
            </a:r>
          </a:p>
          <a:p>
            <a:r>
              <a:rPr lang="en-IN" sz="2400" dirty="0"/>
              <a:t>We need to mark the last node of every key as end of word node. A </a:t>
            </a:r>
            <a:r>
              <a:rPr lang="en-IN" sz="2400" dirty="0" err="1"/>
              <a:t>Trie</a:t>
            </a:r>
            <a:r>
              <a:rPr lang="en-IN" sz="2400" dirty="0"/>
              <a:t> node field </a:t>
            </a:r>
            <a:r>
              <a:rPr lang="en-IN" sz="2400" i="1" dirty="0" err="1"/>
              <a:t>isEndOfWord</a:t>
            </a:r>
            <a:r>
              <a:rPr lang="en-IN" sz="2400" dirty="0"/>
              <a:t> is used to distinguish the node as end of word node.</a:t>
            </a:r>
          </a:p>
        </p:txBody>
      </p:sp>
      <p:pic>
        <p:nvPicPr>
          <p:cNvPr id="7" name="Picture 2" descr="Trie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54" y="2636911"/>
            <a:ext cx="5184576" cy="3783429"/>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4839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b="1" dirty="0">
                <a:solidFill>
                  <a:srgbClr val="C00000"/>
                </a:solidFill>
              </a:rPr>
              <a:t>Applications of Tries</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IN" sz="2400" b="1" dirty="0"/>
              <a:t>1. Spell Checker</a:t>
            </a:r>
            <a:endParaRPr lang="en-IN" sz="2400" dirty="0"/>
          </a:p>
          <a:p>
            <a:pPr marL="0" indent="0">
              <a:buNone/>
            </a:pPr>
            <a:r>
              <a:rPr lang="en-IN" sz="2400" dirty="0"/>
              <a:t>Spell checking is a three-step process. </a:t>
            </a:r>
          </a:p>
          <a:p>
            <a:pPr marL="0" indent="0">
              <a:buNone/>
            </a:pPr>
            <a:endParaRPr lang="en-IN" sz="2400" dirty="0"/>
          </a:p>
          <a:p>
            <a:pPr marL="514350" indent="-514350">
              <a:buFont typeface="+mj-lt"/>
              <a:buAutoNum type="arabicParenR"/>
            </a:pPr>
            <a:r>
              <a:rPr lang="en-IN" sz="2400" dirty="0"/>
              <a:t>First, look for that word in a dictionary, </a:t>
            </a:r>
          </a:p>
          <a:p>
            <a:pPr marL="514350" indent="-514350">
              <a:buFont typeface="+mj-lt"/>
              <a:buAutoNum type="arabicParenR"/>
            </a:pPr>
            <a:r>
              <a:rPr lang="en-IN" sz="2400" dirty="0"/>
              <a:t>generate possible suggestions, and </a:t>
            </a:r>
          </a:p>
          <a:p>
            <a:pPr marL="514350" indent="-514350">
              <a:buFont typeface="+mj-lt"/>
              <a:buAutoNum type="arabicParenR"/>
            </a:pPr>
            <a:r>
              <a:rPr lang="en-IN" sz="2400" dirty="0"/>
              <a:t>then sort the suggestion words with the desired word at the top.</a:t>
            </a:r>
          </a:p>
          <a:p>
            <a:pPr marL="0" indent="0">
              <a:buNone/>
            </a:pPr>
            <a:endParaRPr lang="en-IN" dirty="0"/>
          </a:p>
        </p:txBody>
      </p:sp>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4041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b="1" dirty="0">
                <a:solidFill>
                  <a:srgbClr val="C00000"/>
                </a:solidFill>
              </a:rPr>
              <a:t>Applications of </a:t>
            </a:r>
            <a:r>
              <a:rPr lang="en-IN" sz="3200" b="1" dirty="0" err="1">
                <a:solidFill>
                  <a:srgbClr val="C00000"/>
                </a:solidFill>
              </a:rPr>
              <a:t>Trie</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IN" sz="2400" b="1" dirty="0"/>
              <a:t>1. Spell Checker</a:t>
            </a:r>
            <a:endParaRPr lang="en-IN" sz="2400" dirty="0"/>
          </a:p>
          <a:p>
            <a:r>
              <a:rPr lang="en-IN" sz="2400" dirty="0" err="1"/>
              <a:t>Trie</a:t>
            </a:r>
            <a:r>
              <a:rPr lang="en-IN" sz="2400" dirty="0"/>
              <a:t> is used to store the word in dictionaries. </a:t>
            </a:r>
          </a:p>
          <a:p>
            <a:r>
              <a:rPr lang="en-IN" sz="2400" dirty="0"/>
              <a:t>The spell checker can easily be applied in the most efficient way by searching for words on a data structure. </a:t>
            </a:r>
          </a:p>
          <a:p>
            <a:r>
              <a:rPr lang="en-IN" sz="2400" dirty="0"/>
              <a:t>Using </a:t>
            </a:r>
            <a:r>
              <a:rPr lang="en-IN" sz="2400" dirty="0" err="1"/>
              <a:t>trie</a:t>
            </a:r>
            <a:r>
              <a:rPr lang="en-IN" sz="2400" dirty="0"/>
              <a:t> not only makes it easy to see the word in the dictionary, but it is also simple to build an algorithm to include a collection of relevant words or suggestions.</a:t>
            </a:r>
          </a:p>
        </p:txBody>
      </p:sp>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66529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b="1" dirty="0">
                <a:solidFill>
                  <a:srgbClr val="C00000"/>
                </a:solidFill>
              </a:rPr>
              <a:t>Applications of Tries</a:t>
            </a:r>
            <a:endParaRPr lang="en-IN" sz="3200"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IN" b="1" dirty="0"/>
              <a:t>2. Auto-complete</a:t>
            </a:r>
            <a:endParaRPr lang="en-IN" dirty="0"/>
          </a:p>
          <a:p>
            <a:r>
              <a:rPr lang="en-IN" dirty="0"/>
              <a:t>Auto-complete functionality is widely used on text editors, mobile applications, and the Internet. </a:t>
            </a:r>
          </a:p>
          <a:p>
            <a:r>
              <a:rPr lang="en-IN" dirty="0"/>
              <a:t>It provides a simple way to find an alternative word to complete the word for the following reasons.</a:t>
            </a:r>
          </a:p>
          <a:p>
            <a:r>
              <a:rPr lang="en-IN" dirty="0"/>
              <a:t>It provides an alphabetical filter of entries by the key of the node.</a:t>
            </a:r>
          </a:p>
          <a:p>
            <a:r>
              <a:rPr lang="en-IN" dirty="0"/>
              <a:t>We trace pointers only to get the node that represents the string entered by the user.</a:t>
            </a:r>
          </a:p>
          <a:p>
            <a:r>
              <a:rPr lang="en-IN" dirty="0"/>
              <a:t>As soon as you start typing, it tries to complete your input.</a:t>
            </a:r>
          </a:p>
        </p:txBody>
      </p:sp>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32600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b="1" dirty="0">
                <a:solidFill>
                  <a:srgbClr val="C00000"/>
                </a:solidFill>
              </a:rPr>
              <a:t>Applications of Tries</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IN" sz="2400" b="1" dirty="0"/>
              <a:t>3. Browser history</a:t>
            </a:r>
            <a:endParaRPr lang="en-IN" sz="2400" dirty="0"/>
          </a:p>
          <a:p>
            <a:pPr marL="0" indent="0">
              <a:buNone/>
            </a:pPr>
            <a:r>
              <a:rPr lang="en-IN" sz="2400" dirty="0"/>
              <a:t>It is also used to complete the URL in the browser. </a:t>
            </a:r>
          </a:p>
          <a:p>
            <a:pPr marL="0" indent="0">
              <a:buNone/>
            </a:pPr>
            <a:r>
              <a:rPr lang="en-IN" sz="2400" dirty="0"/>
              <a:t>The browser keeps a history of the URLs of the websites you've visited.</a:t>
            </a:r>
          </a:p>
          <a:p>
            <a:endParaRPr lang="en-IN"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8280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b="1" dirty="0">
                <a:solidFill>
                  <a:srgbClr val="C00000"/>
                </a:solidFill>
              </a:rPr>
              <a:t>Advantage of Tries</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marL="457200" indent="-457200">
              <a:buFont typeface="+mj-lt"/>
              <a:buAutoNum type="arabicParenR"/>
            </a:pPr>
            <a:r>
              <a:rPr lang="en-IN" sz="2400" dirty="0"/>
              <a:t> With </a:t>
            </a:r>
            <a:r>
              <a:rPr lang="en-IN" sz="2400" dirty="0" err="1"/>
              <a:t>Trie</a:t>
            </a:r>
            <a:r>
              <a:rPr lang="en-IN" sz="2400" dirty="0"/>
              <a:t>, we can insert and find strings in O(L) time where L represent the length of a single word. </a:t>
            </a:r>
          </a:p>
          <a:p>
            <a:pPr lvl="1"/>
            <a:r>
              <a:rPr lang="en-IN" sz="2000" dirty="0"/>
              <a:t>This is obviously faster than BST. </a:t>
            </a:r>
          </a:p>
          <a:p>
            <a:pPr lvl="1"/>
            <a:r>
              <a:rPr lang="en-IN" sz="2000" dirty="0"/>
              <a:t>This is also faster than Hashing because of the ways it is implemented. We do not need to compute any hash function. No collision handling is required (like we do in open addressing and separate chaining)</a:t>
            </a:r>
          </a:p>
          <a:p>
            <a:pPr marL="457200" indent="-457200">
              <a:buFont typeface="+mj-lt"/>
              <a:buAutoNum type="arabicParenR"/>
            </a:pPr>
            <a:r>
              <a:rPr lang="en-IN" sz="2400" dirty="0"/>
              <a:t>Another advantage of </a:t>
            </a:r>
            <a:r>
              <a:rPr lang="en-IN" sz="2400" dirty="0" err="1"/>
              <a:t>Trie</a:t>
            </a:r>
            <a:r>
              <a:rPr lang="en-IN" sz="2400" dirty="0"/>
              <a:t> is, we can easily print all words in alphabetical order which is not easily possible with hashing.</a:t>
            </a:r>
          </a:p>
          <a:p>
            <a:pPr marL="457200" indent="-457200">
              <a:buFont typeface="+mj-lt"/>
              <a:buAutoNum type="arabicParenR"/>
            </a:pPr>
            <a:r>
              <a:rPr lang="en-IN" sz="2400" dirty="0"/>
              <a:t>We can efficiently do prefix search (or auto-complete) with </a:t>
            </a:r>
            <a:r>
              <a:rPr lang="en-IN" sz="2400" dirty="0" err="1"/>
              <a:t>Trie</a:t>
            </a:r>
            <a:r>
              <a:rPr lang="en-IN" sz="2400" dirty="0"/>
              <a:t>.</a:t>
            </a:r>
          </a:p>
          <a:p>
            <a:pPr marL="0" indent="0">
              <a:buNone/>
            </a:pPr>
            <a:endParaRPr lang="en-IN" sz="2400" dirty="0"/>
          </a:p>
        </p:txBody>
      </p:sp>
      <p:pic>
        <p:nvPicPr>
          <p:cNvPr id="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6" name="Picture 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 name="Picture 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 name="Picture 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43579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1457</Words>
  <Application>Microsoft Office PowerPoint</Application>
  <PresentationFormat>On-screen Show (4:3)</PresentationFormat>
  <Paragraphs>119</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Fira Sans</vt:lpstr>
      <vt:lpstr>Office Theme</vt:lpstr>
      <vt:lpstr>Tries</vt:lpstr>
      <vt:lpstr>Properties of the Tries for a set of the string</vt:lpstr>
      <vt:lpstr>Properties of the Tries for a set of the string:</vt:lpstr>
      <vt:lpstr>Tries</vt:lpstr>
      <vt:lpstr>Applications of Tries</vt:lpstr>
      <vt:lpstr>Applications of Trie</vt:lpstr>
      <vt:lpstr>Applications of Tries</vt:lpstr>
      <vt:lpstr>Applications of Tries</vt:lpstr>
      <vt:lpstr>Advantage of Tries</vt:lpstr>
      <vt:lpstr>Drawbacks of Tries</vt:lpstr>
      <vt:lpstr>Suffix trees</vt:lpstr>
      <vt:lpstr>Suffix Tree</vt:lpstr>
      <vt:lpstr>Trie</vt:lpstr>
      <vt:lpstr>Suffix Tree</vt:lpstr>
      <vt:lpstr>Merits of Suffix Trees</vt:lpstr>
      <vt:lpstr>Demerits of Suffix Trees</vt:lpstr>
      <vt:lpstr>Pros and Cons of AVL Trees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Om Thanage</cp:lastModifiedBy>
  <cp:revision>61</cp:revision>
  <cp:lastPrinted>2024-11-30T06:50:31Z</cp:lastPrinted>
  <dcterms:created xsi:type="dcterms:W3CDTF">2022-05-01T05:31:28Z</dcterms:created>
  <dcterms:modified xsi:type="dcterms:W3CDTF">2024-11-30T06:54:14Z</dcterms:modified>
</cp:coreProperties>
</file>