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1"/>
  </p:notesMasterIdLst>
  <p:sldIdLst>
    <p:sldId id="347" r:id="rId2"/>
    <p:sldId id="584" r:id="rId3"/>
    <p:sldId id="585" r:id="rId4"/>
    <p:sldId id="586" r:id="rId5"/>
    <p:sldId id="587" r:id="rId6"/>
    <p:sldId id="588" r:id="rId7"/>
    <p:sldId id="589" r:id="rId8"/>
    <p:sldId id="590" r:id="rId9"/>
    <p:sldId id="591" r:id="rId10"/>
    <p:sldId id="592" r:id="rId11"/>
    <p:sldId id="593" r:id="rId12"/>
    <p:sldId id="594" r:id="rId13"/>
    <p:sldId id="595" r:id="rId14"/>
    <p:sldId id="596" r:id="rId15"/>
    <p:sldId id="597" r:id="rId16"/>
    <p:sldId id="598" r:id="rId17"/>
    <p:sldId id="599" r:id="rId18"/>
    <p:sldId id="600" r:id="rId19"/>
    <p:sldId id="601" r:id="rId20"/>
    <p:sldId id="602" r:id="rId21"/>
    <p:sldId id="603" r:id="rId22"/>
    <p:sldId id="604" r:id="rId23"/>
    <p:sldId id="613" r:id="rId24"/>
    <p:sldId id="605" r:id="rId25"/>
    <p:sldId id="607" r:id="rId26"/>
    <p:sldId id="608" r:id="rId27"/>
    <p:sldId id="610" r:id="rId28"/>
    <p:sldId id="609" r:id="rId29"/>
    <p:sldId id="606" r:id="rId30"/>
    <p:sldId id="611" r:id="rId31"/>
    <p:sldId id="614" r:id="rId32"/>
    <p:sldId id="615" r:id="rId33"/>
    <p:sldId id="616" r:id="rId34"/>
    <p:sldId id="617" r:id="rId35"/>
    <p:sldId id="618" r:id="rId36"/>
    <p:sldId id="619" r:id="rId37"/>
    <p:sldId id="622" r:id="rId38"/>
    <p:sldId id="620" r:id="rId39"/>
    <p:sldId id="623" r:id="rId40"/>
    <p:sldId id="621" r:id="rId41"/>
    <p:sldId id="624" r:id="rId42"/>
    <p:sldId id="625" r:id="rId43"/>
    <p:sldId id="626" r:id="rId44"/>
    <p:sldId id="627" r:id="rId45"/>
    <p:sldId id="628" r:id="rId46"/>
    <p:sldId id="629" r:id="rId47"/>
    <p:sldId id="630" r:id="rId48"/>
    <p:sldId id="631" r:id="rId49"/>
    <p:sldId id="632" r:id="rId50"/>
    <p:sldId id="633" r:id="rId51"/>
    <p:sldId id="634" r:id="rId52"/>
    <p:sldId id="635" r:id="rId53"/>
    <p:sldId id="636" r:id="rId54"/>
    <p:sldId id="637" r:id="rId55"/>
    <p:sldId id="638" r:id="rId56"/>
    <p:sldId id="639" r:id="rId57"/>
    <p:sldId id="640" r:id="rId58"/>
    <p:sldId id="641" r:id="rId59"/>
    <p:sldId id="642" r:id="rId60"/>
    <p:sldId id="643" r:id="rId61"/>
    <p:sldId id="644" r:id="rId62"/>
    <p:sldId id="645" r:id="rId63"/>
    <p:sldId id="646" r:id="rId64"/>
    <p:sldId id="647" r:id="rId65"/>
    <p:sldId id="648" r:id="rId66"/>
    <p:sldId id="650" r:id="rId67"/>
    <p:sldId id="651" r:id="rId68"/>
    <p:sldId id="652" r:id="rId69"/>
    <p:sldId id="653" r:id="rId70"/>
    <p:sldId id="654" r:id="rId71"/>
    <p:sldId id="655" r:id="rId72"/>
    <p:sldId id="656" r:id="rId73"/>
    <p:sldId id="657" r:id="rId74"/>
    <p:sldId id="658" r:id="rId75"/>
    <p:sldId id="659" r:id="rId76"/>
    <p:sldId id="660" r:id="rId77"/>
    <p:sldId id="661" r:id="rId78"/>
    <p:sldId id="662" r:id="rId79"/>
    <p:sldId id="663" r:id="rId80"/>
    <p:sldId id="664" r:id="rId81"/>
    <p:sldId id="665" r:id="rId82"/>
    <p:sldId id="666" r:id="rId83"/>
    <p:sldId id="672" r:id="rId84"/>
    <p:sldId id="673" r:id="rId85"/>
    <p:sldId id="667" r:id="rId86"/>
    <p:sldId id="668" r:id="rId87"/>
    <p:sldId id="669" r:id="rId88"/>
    <p:sldId id="670" r:id="rId89"/>
    <p:sldId id="671"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3" autoAdjust="0"/>
    <p:restoredTop sz="75800" autoAdjust="0"/>
  </p:normalViewPr>
  <p:slideViewPr>
    <p:cSldViewPr>
      <p:cViewPr varScale="1">
        <p:scale>
          <a:sx n="96" d="100"/>
          <a:sy n="96" d="100"/>
        </p:scale>
        <p:origin x="1500"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8141C-1FE4-4D87-B00D-6A681C6ABDAB}" type="datetimeFigureOut">
              <a:rPr lang="en-IN" smtClean="0"/>
              <a:t>10-12-2023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A97293-404B-44E7-8FF7-D9A57321EE43}" type="slidenum">
              <a:rPr lang="en-IN" smtClean="0"/>
              <a:t>‹#›</a:t>
            </a:fld>
            <a:endParaRPr lang="en-IN"/>
          </a:p>
        </p:txBody>
      </p:sp>
    </p:spTree>
    <p:extLst>
      <p:ext uri="{BB962C8B-B14F-4D97-AF65-F5344CB8AC3E}">
        <p14:creationId xmlns:p14="http://schemas.microsoft.com/office/powerpoint/2010/main" val="185678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https://paldhous.github.io/ucb/2016/dataviz/week2.html</a:t>
            </a:r>
          </a:p>
        </p:txBody>
      </p:sp>
      <p:sp>
        <p:nvSpPr>
          <p:cNvPr id="4" name="Slide Number Placeholder 3"/>
          <p:cNvSpPr>
            <a:spLocks noGrp="1"/>
          </p:cNvSpPr>
          <p:nvPr>
            <p:ph type="sldNum" sz="quarter" idx="10"/>
          </p:nvPr>
        </p:nvSpPr>
        <p:spPr/>
        <p:txBody>
          <a:bodyPr/>
          <a:lstStyle/>
          <a:p>
            <a:fld id="{09910DCD-4B35-41B5-9D33-ACFB34421816}" type="slidenum">
              <a:rPr lang="en-IN" smtClean="0"/>
              <a:t>1</a:t>
            </a:fld>
            <a:endParaRPr lang="en-IN"/>
          </a:p>
        </p:txBody>
      </p:sp>
    </p:spTree>
    <p:extLst>
      <p:ext uri="{BB962C8B-B14F-4D97-AF65-F5344CB8AC3E}">
        <p14:creationId xmlns:p14="http://schemas.microsoft.com/office/powerpoint/2010/main" val="1013702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15</a:t>
            </a:fld>
            <a:endParaRPr lang="en-IN"/>
          </a:p>
        </p:txBody>
      </p:sp>
    </p:spTree>
    <p:extLst>
      <p:ext uri="{BB962C8B-B14F-4D97-AF65-F5344CB8AC3E}">
        <p14:creationId xmlns:p14="http://schemas.microsoft.com/office/powerpoint/2010/main" val="2376102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F6FE439-C49D-4EC1-BB5F-F12E4768289D}" type="datetime1">
              <a:rPr lang="en-US">
                <a:solidFill>
                  <a:prstClr val="black"/>
                </a:solidFill>
              </a:rPr>
              <a:pPr/>
              <a:t>12/10/2023</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4264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774D2745-A1BB-4740-B2A6-77A91BD6B24F}" type="datetime1">
              <a:rPr lang="en-US">
                <a:solidFill>
                  <a:prstClr val="black"/>
                </a:solidFill>
              </a:rPr>
              <a:pPr/>
              <a:t>12/10/2023</a:t>
            </a:fld>
            <a:endParaRPr lang="en-US">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8304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6D82B56-AE6E-4339-A450-F4754EE48308}" type="datetime1">
              <a:rPr lang="en-US">
                <a:solidFill>
                  <a:prstClr val="black"/>
                </a:solidFill>
              </a:rPr>
              <a:pPr/>
              <a:t>12/10/2023</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63579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BDE04EE8-9791-44D9-8C72-CADA01B0B9BA}" type="datetime1">
              <a:rPr lang="en-US">
                <a:solidFill>
                  <a:prstClr val="black"/>
                </a:solidFill>
              </a:rPr>
              <a:pPr/>
              <a:t>12/10/2023</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08065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52754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504195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p:txBody>
          <a:bodyPr/>
          <a:lstStyle>
            <a:lvl1pPr>
              <a:defRPr/>
            </a:lvl1pPr>
          </a:lstStyle>
          <a:p>
            <a:pPr>
              <a:defRPr/>
            </a:pPr>
            <a:r>
              <a:rPr lang="en-US">
                <a:solidFill>
                  <a:prstClr val="black"/>
                </a:solidFill>
              </a:rPr>
              <a:t>Copyright © 2009 Addison-Wesley. All rights reserved.</a:t>
            </a:r>
          </a:p>
        </p:txBody>
      </p:sp>
      <p:sp>
        <p:nvSpPr>
          <p:cNvPr id="5" name="Rectangle 5"/>
          <p:cNvSpPr>
            <a:spLocks noGrp="1" noChangeArrowheads="1"/>
          </p:cNvSpPr>
          <p:nvPr>
            <p:ph type="sldNum" sz="quarter" idx="11"/>
          </p:nvPr>
        </p:nvSpPr>
        <p:spPr/>
        <p:txBody>
          <a:bodyPr/>
          <a:lstStyle>
            <a:lvl1pPr>
              <a:defRPr/>
            </a:lvl1pPr>
          </a:lstStyle>
          <a:p>
            <a:pPr>
              <a:defRPr/>
            </a:pPr>
            <a:r>
              <a:rPr lang="en-US" altLang="en-US">
                <a:solidFill>
                  <a:prstClr val="black"/>
                </a:solidFill>
              </a:rPr>
              <a:t>1-</a:t>
            </a:r>
            <a:fld id="{2720CEF3-E9D1-4755-A08F-1B10BC3280D2}"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1426705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315397" name="Rectangle 5"/>
          <p:cNvSpPr>
            <a:spLocks noGrp="1" noChangeArrowheads="1"/>
          </p:cNvSpPr>
          <p:nvPr>
            <p:ph type="ctrTitle"/>
          </p:nvPr>
        </p:nvSpPr>
        <p:spPr>
          <a:xfrm>
            <a:off x="685800" y="2130425"/>
            <a:ext cx="7772400" cy="1470025"/>
          </a:xfrm>
          <a:prstGeom prst="rect">
            <a:avLst/>
          </a:prstGeom>
        </p:spPr>
        <p:txBody>
          <a:bodyPr/>
          <a:lstStyle>
            <a:lvl1pPr>
              <a:defRPr/>
            </a:lvl1pPr>
          </a:lstStyle>
          <a:p>
            <a:r>
              <a:rPr lang="en-US"/>
              <a:t>Click to edit Master title style</a:t>
            </a:r>
          </a:p>
        </p:txBody>
      </p:sp>
      <p:sp>
        <p:nvSpPr>
          <p:cNvPr id="315398" name="Rectangle 6"/>
          <p:cNvSpPr>
            <a:spLocks noGrp="1" noChangeArrowheads="1"/>
          </p:cNvSpPr>
          <p:nvPr>
            <p:ph type="subTitle" idx="1"/>
          </p:nvPr>
        </p:nvSpPr>
        <p:spPr>
          <a:xfrm>
            <a:off x="685800" y="3886200"/>
            <a:ext cx="7086600" cy="1752600"/>
          </a:xfrm>
          <a:prstGeom prst="rect">
            <a:avLst/>
          </a:prstGeom>
        </p:spPr>
        <p:txBody>
          <a:bodyPr/>
          <a:lstStyle>
            <a:lvl1pPr marL="0" indent="0">
              <a:buFont typeface="Symbol" charset="2"/>
              <a:buNone/>
              <a:defRPr/>
            </a:lvl1pPr>
          </a:lstStyle>
          <a:p>
            <a:r>
              <a:rPr lang="en-US"/>
              <a:t>Click to edit Master subtitle style</a:t>
            </a:r>
          </a:p>
        </p:txBody>
      </p:sp>
    </p:spTree>
    <p:extLst>
      <p:ext uri="{BB962C8B-B14F-4D97-AF65-F5344CB8AC3E}">
        <p14:creationId xmlns:p14="http://schemas.microsoft.com/office/powerpoint/2010/main" val="413621550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a:prstGeom prst="rect">
            <a:avLst/>
          </a:prstGeom>
        </p:spPr>
        <p:txBody>
          <a:bodyPr/>
          <a:lstStyle/>
          <a:p>
            <a:fld id="{F74E0460-F78B-4751-ACD5-CB1FA823892D}" type="datetime1">
              <a:rPr lang="en-US">
                <a:solidFill>
                  <a:prstClr val="black"/>
                </a:solidFill>
              </a:rPr>
              <a:pPr/>
              <a:t>12/10/2023</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
        <p:nvSpPr>
          <p:cNvPr id="7" name="Text Placeholder 2"/>
          <p:cNvSpPr>
            <a:spLocks noGrp="1"/>
          </p:cNvSpPr>
          <p:nvPr>
            <p:ph idx="1"/>
          </p:nvPr>
        </p:nvSpPr>
        <p:spPr>
          <a:xfrm>
            <a:off x="728983" y="1324629"/>
            <a:ext cx="82296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804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a:prstGeom prst="rect">
            <a:avLst/>
          </a:prstGeom>
        </p:spPr>
        <p:txBody>
          <a:bodyPr/>
          <a:lstStyle/>
          <a:p>
            <a:fld id="{57CA7694-521A-450C-9D96-31F4F6DC37F1}" type="datetime1">
              <a:rPr lang="en-US">
                <a:solidFill>
                  <a:prstClr val="black"/>
                </a:solidFill>
              </a:rPr>
              <a:pPr/>
              <a:t>12/10/2023</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
        <p:nvSpPr>
          <p:cNvPr id="7" name="Title 1"/>
          <p:cNvSpPr>
            <a:spLocks noGrp="1"/>
          </p:cNvSpPr>
          <p:nvPr>
            <p:ph type="title"/>
          </p:nvPr>
        </p:nvSpPr>
        <p:spPr>
          <a:xfrm>
            <a:off x="817323" y="214817"/>
            <a:ext cx="7402883"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9" name="Text Placeholder 2"/>
          <p:cNvSpPr>
            <a:spLocks noGrp="1"/>
          </p:cNvSpPr>
          <p:nvPr>
            <p:ph idx="1"/>
          </p:nvPr>
        </p:nvSpPr>
        <p:spPr>
          <a:xfrm>
            <a:off x="700004" y="1324629"/>
            <a:ext cx="82296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136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87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323" y="214817"/>
            <a:ext cx="7402883"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655370" y="1189973"/>
            <a:ext cx="8248389" cy="4899308"/>
          </a:xfrm>
          <a:prstGeom prst="rect">
            <a:avLst/>
          </a:prstGeom>
        </p:spPr>
        <p:txBody>
          <a:bodyPr/>
          <a:lstStyle>
            <a:lvl1pPr>
              <a:defRPr>
                <a:latin typeface="Times New Roman" panose="02020603050405020304" pitchFamily="18" charset="0"/>
                <a:cs typeface="Times New Roman" panose="02020603050405020304" pitchFamily="18" charset="0"/>
              </a:defRPr>
            </a:lvl1pPr>
            <a:lvl2pPr marL="685800" indent="-228600">
              <a:buClr>
                <a:schemeClr val="accent2">
                  <a:lumMod val="75000"/>
                </a:schemeClr>
              </a:buClr>
              <a:buSzPct val="70000"/>
              <a:buFont typeface="Courier New" panose="02070309020205020404" pitchFamily="49" charset="0"/>
              <a:buChar char="o"/>
              <a:defRPr>
                <a:latin typeface="Times New Roman" panose="02020603050405020304" pitchFamily="18" charset="0"/>
                <a:cs typeface="Times New Roman" panose="02020603050405020304" pitchFamily="18" charset="0"/>
              </a:defRPr>
            </a:lvl2pPr>
            <a:lvl3pPr marL="1143000" indent="-228600">
              <a:buClr>
                <a:srgbClr val="8D4427"/>
              </a:buClr>
              <a:buSzPct val="70000"/>
              <a:buFont typeface="Times New Roman" panose="02020603050405020304" pitchFamily="18" charset="0"/>
              <a:buChar cha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591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81575" y="1606006"/>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03704"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03013"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03013"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AC268793-EB06-4C2E-A344-050FACD6263B}" type="datetime1">
              <a:rPr lang="en-US">
                <a:solidFill>
                  <a:prstClr val="black"/>
                </a:solidFill>
              </a:rPr>
              <a:pPr/>
              <a:t>12/10/2023</a:t>
            </a:fld>
            <a:endParaRPr lang="en-US">
              <a:solidFill>
                <a:prstClr val="black"/>
              </a:solidFill>
            </a:endParaRP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8075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2FF30AE1-1730-442F-9262-909CF92DC89A}" type="datetime1">
              <a:rPr lang="en-US">
                <a:solidFill>
                  <a:prstClr val="black"/>
                </a:solidFill>
              </a:rPr>
              <a:pPr/>
              <a:t>12/10/2023</a:t>
            </a:fld>
            <a:endParaRPr lang="en-US">
              <a:solidFill>
                <a:prstClr val="black"/>
              </a:solidFill>
            </a:endParaRPr>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57896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3ED5625C-EF98-48BD-8FC8-5BF7C67FC7BA}" type="datetime1">
              <a:rPr lang="en-US">
                <a:solidFill>
                  <a:prstClr val="black"/>
                </a:solidFill>
              </a:rPr>
              <a:pPr/>
              <a:t>12/10/2023</a:t>
            </a:fld>
            <a:endParaRPr lang="en-US">
              <a:solidFill>
                <a:prstClr val="black"/>
              </a:solidFil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2743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22647B38-CBE4-43F0-83C7-2BFE19C03D99}" type="datetime1">
              <a:rPr lang="en-US">
                <a:solidFill>
                  <a:prstClr val="black"/>
                </a:solidFill>
              </a:rPr>
              <a:pPr/>
              <a:t>12/10/2023</a:t>
            </a:fld>
            <a:endParaRPr lang="en-US">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11612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1"/>
          <p:cNvSpPr txBox="1">
            <a:spLocks/>
          </p:cNvSpPr>
          <p:nvPr userDrawn="1"/>
        </p:nvSpPr>
        <p:spPr>
          <a:xfrm>
            <a:off x="1148443" y="294320"/>
            <a:ext cx="6847115" cy="737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solidFill>
                <a:prstClr val="black"/>
              </a:solidFill>
            </a:endParaRPr>
          </a:p>
        </p:txBody>
      </p:sp>
      <p:sp>
        <p:nvSpPr>
          <p:cNvPr id="11" name="Date Placeholder 6"/>
          <p:cNvSpPr txBox="1">
            <a:spLocks/>
          </p:cNvSpPr>
          <p:nvPr userDrawn="1"/>
        </p:nvSpPr>
        <p:spPr>
          <a:xfrm>
            <a:off x="324390" y="6373654"/>
            <a:ext cx="145596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4A7E44F-68F0-4AA3-A5C8-607811B8945D}" type="datetime1">
              <a:rPr lang="en-US" sz="1400" b="1" smtClean="0">
                <a:ln w="0"/>
                <a:solidFill>
                  <a:prstClr val="white"/>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pPr algn="ctr"/>
              <a:t>12/10/2023</a:t>
            </a:fld>
            <a:endParaRPr lang="en-US" sz="1400" b="1" dirty="0">
              <a:solidFill>
                <a:prstClr val="white"/>
              </a:solidFill>
              <a:latin typeface="Times New Roman" panose="02020603050405020304" pitchFamily="18" charset="0"/>
              <a:cs typeface="Times New Roman" panose="02020603050405020304" pitchFamily="18" charset="0"/>
            </a:endParaRPr>
          </a:p>
        </p:txBody>
      </p:sp>
      <p:sp>
        <p:nvSpPr>
          <p:cNvPr id="13" name="Slide Number Placeholder 8"/>
          <p:cNvSpPr txBox="1">
            <a:spLocks/>
          </p:cNvSpPr>
          <p:nvPr userDrawn="1"/>
        </p:nvSpPr>
        <p:spPr>
          <a:xfrm>
            <a:off x="8240198" y="6347051"/>
            <a:ext cx="60143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A8E0CFD-BB30-4A9F-B723-AE1386555E15}" type="slidenum">
              <a:rPr lang="en-US" sz="1400" b="1" smtClean="0">
                <a:solidFill>
                  <a:prstClr val="white"/>
                </a:solidFill>
                <a:latin typeface="Times New Roman" panose="02020603050405020304" pitchFamily="18" charset="0"/>
                <a:cs typeface="Times New Roman" panose="02020603050405020304" pitchFamily="18" charset="0"/>
              </a:rPr>
              <a:pPr algn="ctr"/>
              <a:t>‹#›</a:t>
            </a:fld>
            <a:endParaRPr lang="en-US" sz="1400" b="1" dirty="0">
              <a:solidFill>
                <a:prstClr val="white"/>
              </a:solidFill>
              <a:latin typeface="Times New Roman" panose="02020603050405020304" pitchFamily="18" charset="0"/>
              <a:cs typeface="Times New Roman" panose="02020603050405020304" pitchFamily="18" charset="0"/>
            </a:endParaRPr>
          </a:p>
        </p:txBody>
      </p:sp>
      <p:cxnSp>
        <p:nvCxnSpPr>
          <p:cNvPr id="26" name="Straight Connector 25"/>
          <p:cNvCxnSpPr/>
          <p:nvPr userDrawn="1"/>
        </p:nvCxnSpPr>
        <p:spPr>
          <a:xfrm>
            <a:off x="173929" y="524443"/>
            <a:ext cx="15020" cy="587387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8958782" y="135448"/>
            <a:ext cx="14374" cy="610095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429274" y="135448"/>
            <a:ext cx="853669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userDrawn="1"/>
        </p:nvCxnSpPr>
        <p:spPr>
          <a:xfrm>
            <a:off x="188949" y="6398315"/>
            <a:ext cx="240325" cy="292996"/>
          </a:xfrm>
          <a:prstGeom prst="curvedConnector3">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userDrawn="1"/>
        </p:nvCxnSpPr>
        <p:spPr>
          <a:xfrm rot="5400000">
            <a:off x="8611851" y="6330006"/>
            <a:ext cx="454905" cy="267707"/>
          </a:xfrm>
          <a:prstGeom prst="curvedConnector3">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026AED6-E793-48A3-96AF-36A0D1FE2D70}"/>
              </a:ext>
            </a:extLst>
          </p:cNvPr>
          <p:cNvPicPr>
            <a:picLocks noChangeAspect="1"/>
          </p:cNvPicPr>
          <p:nvPr userDrawn="1"/>
        </p:nvPicPr>
        <p:blipFill>
          <a:blip r:embed="rId18"/>
          <a:stretch>
            <a:fillRect/>
          </a:stretch>
        </p:blipFill>
        <p:spPr>
          <a:xfrm>
            <a:off x="454" y="135448"/>
            <a:ext cx="425219" cy="6722552"/>
          </a:xfrm>
          <a:prstGeom prst="rect">
            <a:avLst/>
          </a:prstGeom>
        </p:spPr>
      </p:pic>
      <p:pic>
        <p:nvPicPr>
          <p:cNvPr id="16" name="Picture 15">
            <a:extLst>
              <a:ext uri="{FF2B5EF4-FFF2-40B4-BE49-F238E27FC236}">
                <a16:creationId xmlns:a16="http://schemas.microsoft.com/office/drawing/2014/main" id="{98F5ADD7-F579-4B31-B088-24730AEA76C9}"/>
              </a:ext>
            </a:extLst>
          </p:cNvPr>
          <p:cNvPicPr>
            <a:picLocks noChangeAspect="1"/>
          </p:cNvPicPr>
          <p:nvPr userDrawn="1"/>
        </p:nvPicPr>
        <p:blipFill>
          <a:blip r:embed="rId19"/>
          <a:stretch>
            <a:fillRect/>
          </a:stretch>
        </p:blipFill>
        <p:spPr>
          <a:xfrm>
            <a:off x="429588" y="135448"/>
            <a:ext cx="153343" cy="5305232"/>
          </a:xfrm>
          <a:prstGeom prst="rect">
            <a:avLst/>
          </a:prstGeom>
        </p:spPr>
      </p:pic>
      <p:pic>
        <p:nvPicPr>
          <p:cNvPr id="17" name="Picture 16"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8321645" y="6043825"/>
            <a:ext cx="651512" cy="647487"/>
          </a:xfrm>
          <a:prstGeom prst="rect">
            <a:avLst/>
          </a:prstGeom>
        </p:spPr>
      </p:pic>
      <p:pic>
        <p:nvPicPr>
          <p:cNvPr id="18" name="Picture 17"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454" y="6214968"/>
            <a:ext cx="1991676" cy="663892"/>
          </a:xfrm>
          <a:prstGeom prst="rect">
            <a:avLst/>
          </a:prstGeom>
        </p:spPr>
      </p:pic>
      <p:pic>
        <p:nvPicPr>
          <p:cNvPr id="22" name="Picture 21">
            <a:extLst>
              <a:ext uri="{FF2B5EF4-FFF2-40B4-BE49-F238E27FC236}">
                <a16:creationId xmlns:a16="http://schemas.microsoft.com/office/drawing/2014/main" id="{1547C2F5-D0C4-4329-8DC2-48B66EE4F515}"/>
              </a:ext>
            </a:extLst>
          </p:cNvPr>
          <p:cNvPicPr>
            <a:picLocks noChangeAspect="1"/>
          </p:cNvPicPr>
          <p:nvPr userDrawn="1"/>
        </p:nvPicPr>
        <p:blipFill>
          <a:blip r:embed="rId18"/>
          <a:stretch>
            <a:fillRect/>
          </a:stretch>
        </p:blipFill>
        <p:spPr>
          <a:xfrm rot="5400000">
            <a:off x="4987623" y="3550281"/>
            <a:ext cx="385984" cy="6282060"/>
          </a:xfrm>
          <a:prstGeom prst="rect">
            <a:avLst/>
          </a:prstGeom>
        </p:spPr>
      </p:pic>
      <p:pic>
        <p:nvPicPr>
          <p:cNvPr id="23" name="Picture 22">
            <a:extLst>
              <a:ext uri="{FF2B5EF4-FFF2-40B4-BE49-F238E27FC236}">
                <a16:creationId xmlns:a16="http://schemas.microsoft.com/office/drawing/2014/main" id="{B15A553C-6E56-4E14-9B40-3D70033DB61F}"/>
              </a:ext>
            </a:extLst>
          </p:cNvPr>
          <p:cNvPicPr>
            <a:picLocks noChangeAspect="1"/>
          </p:cNvPicPr>
          <p:nvPr userDrawn="1"/>
        </p:nvPicPr>
        <p:blipFill>
          <a:blip r:embed="rId19"/>
          <a:stretch>
            <a:fillRect/>
          </a:stretch>
        </p:blipFill>
        <p:spPr>
          <a:xfrm rot="5400000">
            <a:off x="5093663" y="3283949"/>
            <a:ext cx="173904" cy="6282059"/>
          </a:xfrm>
          <a:prstGeom prst="rect">
            <a:avLst/>
          </a:prstGeom>
        </p:spPr>
      </p:pic>
    </p:spTree>
    <p:extLst>
      <p:ext uri="{BB962C8B-B14F-4D97-AF65-F5344CB8AC3E}">
        <p14:creationId xmlns:p14="http://schemas.microsoft.com/office/powerpoint/2010/main" val="1570148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 id="2147483677"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2094" y="1628800"/>
            <a:ext cx="7772400" cy="1470025"/>
          </a:xfrm>
        </p:spPr>
        <p:txBody>
          <a:bodyPr>
            <a:normAutofit fontScale="90000"/>
          </a:bodyPr>
          <a:lstStyle/>
          <a:p>
            <a:r>
              <a:rPr lang="en-IN" sz="5400" b="1" dirty="0"/>
              <a:t>Storytelling and Multivariate displays </a:t>
            </a:r>
            <a:r>
              <a:rPr lang="en-IN" sz="5400" dirty="0"/>
              <a:t>	</a:t>
            </a:r>
          </a:p>
        </p:txBody>
      </p:sp>
      <p:sp>
        <p:nvSpPr>
          <p:cNvPr id="3" name="Subtitle 2"/>
          <p:cNvSpPr>
            <a:spLocks noGrp="1"/>
          </p:cNvSpPr>
          <p:nvPr>
            <p:ph type="subTitle" idx="1"/>
          </p:nvPr>
        </p:nvSpPr>
        <p:spPr>
          <a:xfrm>
            <a:off x="1043608" y="4465508"/>
            <a:ext cx="7734334" cy="1752600"/>
          </a:xfrm>
        </p:spPr>
        <p:txBody>
          <a:bodyPr>
            <a:noAutofit/>
          </a:bodyPr>
          <a:lstStyle/>
          <a:p>
            <a:pPr algn="ctr"/>
            <a:r>
              <a:rPr lang="en-IN" sz="2000" dirty="0">
                <a:solidFill>
                  <a:schemeClr val="tx1">
                    <a:lumMod val="85000"/>
                    <a:lumOff val="15000"/>
                  </a:schemeClr>
                </a:solidFill>
                <a:latin typeface="Marcellus" panose="020E0602050203020307" pitchFamily="34" charset="0"/>
              </a:rPr>
              <a:t>Assistant Professor</a:t>
            </a:r>
          </a:p>
          <a:p>
            <a:pPr algn="ctr"/>
            <a:r>
              <a:rPr lang="en-IN" sz="2000" dirty="0">
                <a:solidFill>
                  <a:schemeClr val="tx1">
                    <a:lumMod val="85000"/>
                    <a:lumOff val="15000"/>
                  </a:schemeClr>
                </a:solidFill>
                <a:latin typeface="Marcellus" panose="020E0602050203020307" pitchFamily="34" charset="0"/>
              </a:rPr>
              <a:t>Department of Computer Engineering </a:t>
            </a:r>
          </a:p>
          <a:p>
            <a:pPr algn="ctr"/>
            <a:r>
              <a:rPr lang="en-IN" sz="2000" dirty="0">
                <a:solidFill>
                  <a:schemeClr val="tx1">
                    <a:lumMod val="85000"/>
                    <a:lumOff val="15000"/>
                  </a:schemeClr>
                </a:solidFill>
                <a:latin typeface="Marcellus" panose="020E0602050203020307" pitchFamily="34" charset="0"/>
              </a:rPr>
              <a:t>K. J. Somaiya College of Engineering</a:t>
            </a:r>
          </a:p>
          <a:p>
            <a:pPr algn="ctr"/>
            <a:r>
              <a:rPr lang="en-IN" sz="2000" dirty="0">
                <a:solidFill>
                  <a:schemeClr val="tx1">
                    <a:lumMod val="85000"/>
                    <a:lumOff val="15000"/>
                  </a:schemeClr>
                </a:solidFill>
                <a:latin typeface="Marcellus" panose="020E0602050203020307" pitchFamily="34" charset="0"/>
              </a:rPr>
              <a:t>Somaiya </a:t>
            </a:r>
            <a:r>
              <a:rPr lang="en-IN" sz="2000" dirty="0" err="1">
                <a:solidFill>
                  <a:schemeClr val="tx1">
                    <a:lumMod val="85000"/>
                    <a:lumOff val="15000"/>
                  </a:schemeClr>
                </a:solidFill>
                <a:latin typeface="Marcellus" panose="020E0602050203020307" pitchFamily="34" charset="0"/>
              </a:rPr>
              <a:t>Vidyavihar</a:t>
            </a:r>
            <a:r>
              <a:rPr lang="en-IN" sz="2000" dirty="0">
                <a:solidFill>
                  <a:schemeClr val="tx1">
                    <a:lumMod val="85000"/>
                    <a:lumOff val="15000"/>
                  </a:schemeClr>
                </a:solidFill>
                <a:latin typeface="Marcellus" panose="020E0602050203020307" pitchFamily="34" charset="0"/>
              </a:rPr>
              <a:t> University</a:t>
            </a: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3"/>
          <a:stretch>
            <a:fillRect/>
          </a:stretch>
        </p:blipFill>
        <p:spPr>
          <a:xfrm>
            <a:off x="454" y="2220"/>
            <a:ext cx="425219"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4"/>
          <a:stretch>
            <a:fillRect/>
          </a:stretch>
        </p:blipFill>
        <p:spPr>
          <a:xfrm>
            <a:off x="425673" y="0"/>
            <a:ext cx="157258" cy="544068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930" y="2219"/>
            <a:ext cx="1991676" cy="663892"/>
          </a:xfrm>
          <a:prstGeom prst="rect">
            <a:avLst/>
          </a:prstGeom>
        </p:spPr>
      </p:pic>
      <p:sp>
        <p:nvSpPr>
          <p:cNvPr id="8" name="Footer Placeholder 7"/>
          <p:cNvSpPr>
            <a:spLocks noGrp="1"/>
          </p:cNvSpPr>
          <p:nvPr>
            <p:ph type="ftr" sz="quarter" idx="4294967295"/>
          </p:nvPr>
        </p:nvSpPr>
        <p:spPr>
          <a:xfrm>
            <a:off x="3028950" y="6356351"/>
            <a:ext cx="3086100" cy="365125"/>
          </a:xfrm>
          <a:prstGeom prst="rect">
            <a:avLst/>
          </a:prstGeom>
        </p:spPr>
        <p:txBody>
          <a:bodyPr/>
          <a:lstStyle/>
          <a:p>
            <a:r>
              <a:rPr lang="fi-FI" dirty="0"/>
              <a:t>sheetalpereira@somaiya.edu</a:t>
            </a:r>
            <a:endParaRPr lang="en-US" dirty="0"/>
          </a:p>
        </p:txBody>
      </p:sp>
      <p:sp>
        <p:nvSpPr>
          <p:cNvPr id="9" name="Rectangle 8"/>
          <p:cNvSpPr/>
          <p:nvPr/>
        </p:nvSpPr>
        <p:spPr>
          <a:xfrm>
            <a:off x="1578768" y="3372901"/>
            <a:ext cx="6812008" cy="461665"/>
          </a:xfrm>
          <a:prstGeom prst="rect">
            <a:avLst/>
          </a:prstGeom>
        </p:spPr>
        <p:txBody>
          <a:bodyPr wrap="square">
            <a:spAutoFit/>
          </a:bodyPr>
          <a:lstStyle/>
          <a:p>
            <a:pPr algn="ctr"/>
            <a:r>
              <a:rPr lang="en-IN" sz="2400" dirty="0" err="1">
                <a:solidFill>
                  <a:schemeClr val="tx1">
                    <a:lumMod val="85000"/>
                    <a:lumOff val="15000"/>
                  </a:schemeClr>
                </a:solidFill>
                <a:latin typeface="Marcellus" panose="020E0602050203020307" pitchFamily="34" charset="0"/>
              </a:rPr>
              <a:t>Sheetal</a:t>
            </a:r>
            <a:r>
              <a:rPr lang="en-IN" sz="2400" dirty="0">
                <a:solidFill>
                  <a:schemeClr val="tx1">
                    <a:lumMod val="85000"/>
                    <a:lumOff val="15000"/>
                  </a:schemeClr>
                </a:solidFill>
                <a:latin typeface="Marcellus" panose="020E0602050203020307" pitchFamily="34" charset="0"/>
              </a:rPr>
              <a:t> Pereira</a:t>
            </a:r>
          </a:p>
        </p:txBody>
      </p:sp>
    </p:spTree>
    <p:extLst>
      <p:ext uri="{BB962C8B-B14F-4D97-AF65-F5344CB8AC3E}">
        <p14:creationId xmlns:p14="http://schemas.microsoft.com/office/powerpoint/2010/main" val="420015385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20"/>
            <a:ext cx="8229600" cy="5400599"/>
          </a:xfrm>
        </p:spPr>
        <p:txBody>
          <a:bodyPr>
            <a:normAutofit/>
          </a:bodyPr>
          <a:lstStyle/>
          <a:p>
            <a:r>
              <a:rPr lang="en-IN" b="1" dirty="0"/>
              <a:t>The Human on Stories:</a:t>
            </a:r>
          </a:p>
          <a:p>
            <a:r>
              <a:rPr lang="en-IN" dirty="0"/>
              <a:t>Storytelling has been an integral part of human expression and culture throughout time. </a:t>
            </a:r>
          </a:p>
          <a:p>
            <a:r>
              <a:rPr lang="en-IN" dirty="0"/>
              <a:t>All human cultures tell stories, and most people derive a great deal of pleasure from them—even  if they are untrue.</a:t>
            </a:r>
          </a:p>
          <a:p>
            <a:r>
              <a:rPr lang="en-IN" dirty="0"/>
              <a:t>Beyond entertainment, stories teach us important lessons; we learn from them. </a:t>
            </a:r>
          </a:p>
          <a:p>
            <a:r>
              <a:rPr lang="en-IN" dirty="0"/>
              <a:t>In many cases they are how we transmit information—whether through metaphoric tales, instructions, or legends. </a:t>
            </a:r>
            <a:br>
              <a:rPr lang="en-IN" dirty="0"/>
            </a:br>
            <a:endParaRPr lang="en-IN" dirty="0"/>
          </a:p>
        </p:txBody>
      </p:sp>
    </p:spTree>
    <p:extLst>
      <p:ext uri="{BB962C8B-B14F-4D97-AF65-F5344CB8AC3E}">
        <p14:creationId xmlns:p14="http://schemas.microsoft.com/office/powerpoint/2010/main" val="3092416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20"/>
            <a:ext cx="8229600" cy="5400599"/>
          </a:xfrm>
        </p:spPr>
        <p:txBody>
          <a:bodyPr>
            <a:normAutofit/>
          </a:bodyPr>
          <a:lstStyle/>
          <a:p>
            <a:r>
              <a:rPr lang="en-IN" b="1" dirty="0"/>
              <a:t>The Human on Stories:</a:t>
            </a:r>
          </a:p>
          <a:p>
            <a:pPr algn="just"/>
            <a:r>
              <a:rPr lang="en-IN" dirty="0"/>
              <a:t>Stories also have the ability to transport us; we</a:t>
            </a:r>
          </a:p>
          <a:p>
            <a:pPr marL="0" indent="0" algn="just">
              <a:buNone/>
            </a:pPr>
            <a:r>
              <a:rPr lang="en-IN" dirty="0"/>
              <a:t>give the author license to stretch the truth—although, in data storytelling, this license extends only as far as it can before the data loses its elasticity and begins to break down. </a:t>
            </a:r>
          </a:p>
          <a:p>
            <a:pPr algn="just"/>
            <a:r>
              <a:rPr lang="en-IN" dirty="0">
                <a:highlight>
                  <a:srgbClr val="FFFF00"/>
                </a:highlight>
              </a:rPr>
              <a:t>Data stories, above all, must be true. They are works of narration, but of the non-fiction variety</a:t>
            </a:r>
            <a:r>
              <a:rPr lang="en-IN" dirty="0"/>
              <a:t>.</a:t>
            </a:r>
          </a:p>
          <a:p>
            <a:pPr algn="just"/>
            <a:r>
              <a:rPr lang="en-IN" dirty="0"/>
              <a:t>Two primary possible contenders for </a:t>
            </a:r>
            <a:r>
              <a:rPr lang="en-IN" i="1" dirty="0"/>
              <a:t>why </a:t>
            </a:r>
            <a:r>
              <a:rPr lang="en-IN" dirty="0"/>
              <a:t>we tell stories: </a:t>
            </a:r>
            <a:r>
              <a:rPr lang="en-IN" dirty="0">
                <a:highlight>
                  <a:srgbClr val="FFFF00"/>
                </a:highlight>
              </a:rPr>
              <a:t>the need to survive (fitness) and the need to know </a:t>
            </a:r>
            <a:r>
              <a:rPr lang="en-IN" dirty="0"/>
              <a:t>(closure).</a:t>
            </a:r>
            <a:br>
              <a:rPr lang="en-IN" dirty="0"/>
            </a:br>
            <a:endParaRPr lang="en-IN" dirty="0"/>
          </a:p>
        </p:txBody>
      </p:sp>
    </p:spTree>
    <p:extLst>
      <p:ext uri="{BB962C8B-B14F-4D97-AF65-F5344CB8AC3E}">
        <p14:creationId xmlns:p14="http://schemas.microsoft.com/office/powerpoint/2010/main" val="2060579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20"/>
            <a:ext cx="8229600" cy="5400599"/>
          </a:xfrm>
        </p:spPr>
        <p:txBody>
          <a:bodyPr>
            <a:normAutofit fontScale="92500"/>
          </a:bodyPr>
          <a:lstStyle/>
          <a:p>
            <a:r>
              <a:rPr lang="en-IN" b="1" dirty="0"/>
              <a:t>The Human on Stories:</a:t>
            </a:r>
          </a:p>
          <a:p>
            <a:pPr marL="0" indent="0">
              <a:buNone/>
            </a:pPr>
            <a:r>
              <a:rPr lang="en-IN" b="1" dirty="0"/>
              <a:t>Fitness:</a:t>
            </a:r>
          </a:p>
          <a:p>
            <a:pPr algn="just"/>
            <a:r>
              <a:rPr lang="en-IN" dirty="0"/>
              <a:t>As much as we might try to argue it, human beings did not</a:t>
            </a:r>
          </a:p>
          <a:p>
            <a:pPr marL="0" indent="0" algn="just">
              <a:buNone/>
            </a:pPr>
            <a:r>
              <a:rPr lang="en-IN" dirty="0"/>
              <a:t>evolve to find truth. </a:t>
            </a:r>
            <a:r>
              <a:rPr lang="en-IN" dirty="0">
                <a:highlight>
                  <a:srgbClr val="FFFF00"/>
                </a:highlight>
              </a:rPr>
              <a:t>We evolved to defend positions and</a:t>
            </a:r>
          </a:p>
          <a:p>
            <a:pPr marL="0" indent="0" algn="just">
              <a:buNone/>
            </a:pPr>
            <a:r>
              <a:rPr lang="en-IN" dirty="0">
                <a:highlight>
                  <a:srgbClr val="FFFF00"/>
                </a:highlight>
              </a:rPr>
              <a:t>obtain resources—oftentimes regardless of the cost—to</a:t>
            </a:r>
          </a:p>
          <a:p>
            <a:pPr marL="0" indent="0" algn="just">
              <a:buNone/>
            </a:pPr>
            <a:r>
              <a:rPr lang="en-IN" dirty="0">
                <a:highlight>
                  <a:srgbClr val="FFFF00"/>
                </a:highlight>
              </a:rPr>
              <a:t>survive.</a:t>
            </a:r>
          </a:p>
          <a:p>
            <a:pPr algn="just"/>
            <a:r>
              <a:rPr lang="en-IN" dirty="0"/>
              <a:t>These concepts are at the heart of Darwinian theory of natural selection: </a:t>
            </a:r>
            <a:r>
              <a:rPr lang="en-IN" dirty="0">
                <a:highlight>
                  <a:srgbClr val="FFFF00"/>
                </a:highlight>
              </a:rPr>
              <a:t>survival of the fittest </a:t>
            </a:r>
            <a:r>
              <a:rPr lang="en-IN" dirty="0"/>
              <a:t>as the mechanism,</a:t>
            </a:r>
          </a:p>
          <a:p>
            <a:pPr marL="0" indent="0" algn="just">
              <a:buNone/>
            </a:pPr>
            <a:r>
              <a:rPr lang="en-IN" dirty="0"/>
              <a:t>   and our ability to overcome (or, biologically, to reproduce),fitness.</a:t>
            </a:r>
            <a:br>
              <a:rPr lang="en-IN" dirty="0"/>
            </a:br>
            <a:endParaRPr lang="en-IN" dirty="0"/>
          </a:p>
        </p:txBody>
      </p:sp>
    </p:spTree>
    <p:extLst>
      <p:ext uri="{BB962C8B-B14F-4D97-AF65-F5344CB8AC3E}">
        <p14:creationId xmlns:p14="http://schemas.microsoft.com/office/powerpoint/2010/main" val="3652144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20"/>
            <a:ext cx="8229600" cy="5400599"/>
          </a:xfrm>
        </p:spPr>
        <p:txBody>
          <a:bodyPr>
            <a:normAutofit fontScale="85000" lnSpcReduction="10000"/>
          </a:bodyPr>
          <a:lstStyle/>
          <a:p>
            <a:r>
              <a:rPr lang="en-IN" b="1" dirty="0"/>
              <a:t>The Human on Stories:</a:t>
            </a:r>
          </a:p>
          <a:p>
            <a:pPr marL="0" indent="0">
              <a:buNone/>
            </a:pPr>
            <a:r>
              <a:rPr lang="en-IN" b="1" dirty="0"/>
              <a:t>Fitness:</a:t>
            </a:r>
          </a:p>
          <a:p>
            <a:pPr algn="just"/>
            <a:r>
              <a:rPr lang="en-IN" dirty="0"/>
              <a:t>Human biology aside to survive in competitive and often unstable environments—whether wilderness or business—one</a:t>
            </a:r>
          </a:p>
          <a:p>
            <a:pPr marL="0" indent="0" algn="just">
              <a:buNone/>
            </a:pPr>
            <a:r>
              <a:rPr lang="en-IN" dirty="0"/>
              <a:t>thing we’ve always had to do is understand other people. </a:t>
            </a:r>
          </a:p>
          <a:p>
            <a:pPr algn="just"/>
            <a:r>
              <a:rPr lang="en-IN" dirty="0"/>
              <a:t>one of our most expensive cognitive tasks where we exert</a:t>
            </a:r>
          </a:p>
          <a:p>
            <a:pPr marL="0" indent="0" algn="just">
              <a:buNone/>
            </a:pPr>
            <a:r>
              <a:rPr lang="en-IN" dirty="0"/>
              <a:t>an impressive amount of energy is in trying to figure out other</a:t>
            </a:r>
          </a:p>
          <a:p>
            <a:pPr marL="0" indent="0" algn="just">
              <a:buNone/>
            </a:pPr>
            <a:r>
              <a:rPr lang="en-IN" dirty="0"/>
              <a:t>people: predict what they’re going to do, understand</a:t>
            </a:r>
          </a:p>
          <a:p>
            <a:pPr marL="0" indent="0" algn="just">
              <a:buNone/>
            </a:pPr>
            <a:r>
              <a:rPr lang="en-IN" dirty="0"/>
              <a:t>motivations, assess relationships, and so forth. </a:t>
            </a:r>
          </a:p>
          <a:p>
            <a:pPr algn="just"/>
            <a:r>
              <a:rPr lang="en-IN" dirty="0"/>
              <a:t>Beyond people, we are also driven to understand how things work. If we know how they work, we can conquer, fix, or control. </a:t>
            </a:r>
          </a:p>
          <a:p>
            <a:pPr algn="just"/>
            <a:r>
              <a:rPr lang="en-IN" dirty="0"/>
              <a:t>All of these lead to winning, which equates to survival and continuation.</a:t>
            </a:r>
          </a:p>
        </p:txBody>
      </p:sp>
    </p:spTree>
    <p:extLst>
      <p:ext uri="{BB962C8B-B14F-4D97-AF65-F5344CB8AC3E}">
        <p14:creationId xmlns:p14="http://schemas.microsoft.com/office/powerpoint/2010/main" val="3539262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692696"/>
            <a:ext cx="8229600" cy="5616623"/>
          </a:xfrm>
        </p:spPr>
        <p:txBody>
          <a:bodyPr>
            <a:normAutofit fontScale="85000" lnSpcReduction="20000"/>
          </a:bodyPr>
          <a:lstStyle/>
          <a:p>
            <a:r>
              <a:rPr lang="en-IN" b="1" dirty="0"/>
              <a:t>The Human on Stories:</a:t>
            </a:r>
          </a:p>
          <a:p>
            <a:pPr marL="0" indent="0">
              <a:buNone/>
            </a:pPr>
            <a:r>
              <a:rPr lang="en-IN" b="1" dirty="0"/>
              <a:t>Fitness:</a:t>
            </a:r>
          </a:p>
          <a:p>
            <a:r>
              <a:rPr lang="en-IN" dirty="0"/>
              <a:t>Human biology aside to survive in competitive and often unstable environments—whether wilderness or business—one</a:t>
            </a:r>
          </a:p>
          <a:p>
            <a:pPr marL="0" indent="0">
              <a:buNone/>
            </a:pPr>
            <a:r>
              <a:rPr lang="en-IN" dirty="0"/>
              <a:t>thing we’ve always had to do is understand other people. </a:t>
            </a:r>
          </a:p>
          <a:p>
            <a:r>
              <a:rPr lang="en-IN" dirty="0"/>
              <a:t>One of our most expensive cognitive tasks where we exert an impressive amount of energy is in trying to figure out other people: predict what they’re going to do, understand motivations, assess relationships, and so forth. </a:t>
            </a:r>
          </a:p>
          <a:p>
            <a:r>
              <a:rPr lang="en-IN" dirty="0"/>
              <a:t>Beyond people, we are also driven to understand how things work. </a:t>
            </a:r>
          </a:p>
          <a:p>
            <a:r>
              <a:rPr lang="en-IN" dirty="0"/>
              <a:t>If we know how they work, we can conquer, fix, or control. </a:t>
            </a:r>
          </a:p>
          <a:p>
            <a:r>
              <a:rPr lang="en-IN" dirty="0"/>
              <a:t>All of these lead to winning, which equates to survival and continuation.</a:t>
            </a:r>
          </a:p>
          <a:p>
            <a:r>
              <a:rPr lang="en-IN" dirty="0"/>
              <a:t>Stories act as guides to give us the information and confidence we need to harness this knowledge. They increase our fitness.</a:t>
            </a:r>
          </a:p>
        </p:txBody>
      </p:sp>
    </p:spTree>
    <p:extLst>
      <p:ext uri="{BB962C8B-B14F-4D97-AF65-F5344CB8AC3E}">
        <p14:creationId xmlns:p14="http://schemas.microsoft.com/office/powerpoint/2010/main" val="2920121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692696"/>
            <a:ext cx="8229600" cy="5616623"/>
          </a:xfrm>
        </p:spPr>
        <p:txBody>
          <a:bodyPr>
            <a:normAutofit/>
          </a:bodyPr>
          <a:lstStyle/>
          <a:p>
            <a:r>
              <a:rPr lang="en-IN" b="1" dirty="0"/>
              <a:t>The Human on Stories:</a:t>
            </a:r>
          </a:p>
          <a:p>
            <a:pPr marL="0" indent="0">
              <a:buNone/>
            </a:pPr>
            <a:r>
              <a:rPr lang="en-IN" b="1" dirty="0"/>
              <a:t>Closure:</a:t>
            </a:r>
          </a:p>
          <a:p>
            <a:r>
              <a:rPr lang="en-IN" dirty="0">
                <a:highlight>
                  <a:srgbClr val="FFFF00"/>
                </a:highlight>
              </a:rPr>
              <a:t>Aside from being bent on survival, humans also tend to require closure</a:t>
            </a:r>
            <a:r>
              <a:rPr lang="en-IN" dirty="0"/>
              <a:t>.</a:t>
            </a:r>
          </a:p>
          <a:p>
            <a:r>
              <a:rPr lang="en-IN" dirty="0"/>
              <a:t>The </a:t>
            </a:r>
            <a:r>
              <a:rPr lang="en-IN" dirty="0" err="1"/>
              <a:t>Zeigarnik</a:t>
            </a:r>
            <a:r>
              <a:rPr lang="en-IN" dirty="0"/>
              <a:t> effect speaks to our </a:t>
            </a:r>
            <a:r>
              <a:rPr lang="en-IN" dirty="0">
                <a:highlight>
                  <a:srgbClr val="FFFF00"/>
                </a:highlight>
              </a:rPr>
              <a:t>human need for endings</a:t>
            </a:r>
            <a:r>
              <a:rPr lang="en-IN" dirty="0"/>
              <a:t>. No matter the story’s goal—to focus, align, teach, or inspire—</a:t>
            </a:r>
            <a:r>
              <a:rPr lang="en-IN" dirty="0">
                <a:highlight>
                  <a:srgbClr val="FFFF00"/>
                </a:highlight>
              </a:rPr>
              <a:t>we build narratives to foster imagination, excitement, even speculation</a:t>
            </a:r>
            <a:r>
              <a:rPr lang="en-IN" dirty="0"/>
              <a:t>. </a:t>
            </a:r>
          </a:p>
          <a:p>
            <a:r>
              <a:rPr lang="en-IN" dirty="0"/>
              <a:t>Successful narratives are those that are able to grab the audience’s attention, work through a message, and then </a:t>
            </a:r>
            <a:r>
              <a:rPr lang="en-IN" dirty="0">
                <a:highlight>
                  <a:srgbClr val="FFFF00"/>
                </a:highlight>
              </a:rPr>
              <a:t>resolve our anxiety with a satisfactory ending</a:t>
            </a:r>
            <a:r>
              <a:rPr lang="en-IN" dirty="0"/>
              <a:t>. Thus, </a:t>
            </a:r>
            <a:r>
              <a:rPr lang="en-IN" dirty="0">
                <a:highlight>
                  <a:srgbClr val="FFFF00"/>
                </a:highlight>
              </a:rPr>
              <a:t>stories are therapeutic—they give us closure</a:t>
            </a:r>
            <a:r>
              <a:rPr lang="en-IN" dirty="0"/>
              <a:t>.</a:t>
            </a:r>
            <a:endParaRPr lang="en-IN" b="1" dirty="0"/>
          </a:p>
        </p:txBody>
      </p:sp>
    </p:spTree>
    <p:extLst>
      <p:ext uri="{BB962C8B-B14F-4D97-AF65-F5344CB8AC3E}">
        <p14:creationId xmlns:p14="http://schemas.microsoft.com/office/powerpoint/2010/main" val="397621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POWER OF STORIES</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8"/>
            <a:ext cx="8229600" cy="5328591"/>
          </a:xfrm>
        </p:spPr>
        <p:txBody>
          <a:bodyPr>
            <a:normAutofit/>
          </a:bodyPr>
          <a:lstStyle/>
          <a:p>
            <a:pPr algn="just"/>
            <a:r>
              <a:rPr lang="en-IN" dirty="0"/>
              <a:t>Data stories are powerful, and that they are powerful because of their ability to communicate information, generate understanding and knowledge, and stick in our brains. </a:t>
            </a:r>
          </a:p>
          <a:p>
            <a:pPr algn="just"/>
            <a:r>
              <a:rPr lang="en-IN" dirty="0"/>
              <a:t>However, as information assets, visual data stories have a few other noteworthy qualities.</a:t>
            </a:r>
          </a:p>
          <a:p>
            <a:pPr algn="just"/>
            <a:r>
              <a:rPr lang="en-IN" dirty="0"/>
              <a:t>The traditional charts and graphs we’ve always used to represent data are still helpful because they help us to better visually organize and understand information. </a:t>
            </a:r>
            <a:r>
              <a:rPr lang="en-IN" dirty="0">
                <a:highlight>
                  <a:srgbClr val="FFFF00"/>
                </a:highlight>
              </a:rPr>
              <a:t>They’ve just become </a:t>
            </a:r>
            <a:r>
              <a:rPr lang="en-IN" dirty="0"/>
              <a:t>a little static.</a:t>
            </a:r>
          </a:p>
          <a:p>
            <a:pPr marL="0" indent="0">
              <a:buNone/>
            </a:pPr>
            <a:endParaRPr lang="en-IN" b="1" dirty="0"/>
          </a:p>
        </p:txBody>
      </p:sp>
    </p:spTree>
    <p:extLst>
      <p:ext uri="{BB962C8B-B14F-4D97-AF65-F5344CB8AC3E}">
        <p14:creationId xmlns:p14="http://schemas.microsoft.com/office/powerpoint/2010/main" val="2535513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POWER OF STORIES</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lnSpcReduction="10000"/>
          </a:bodyPr>
          <a:lstStyle/>
          <a:p>
            <a:pPr algn="just"/>
            <a:r>
              <a:rPr lang="en-IN" dirty="0"/>
              <a:t>With today’s technology, </a:t>
            </a:r>
            <a:r>
              <a:rPr lang="en-IN" dirty="0" err="1"/>
              <a:t>fueled</a:t>
            </a:r>
            <a:r>
              <a:rPr lang="en-IN" dirty="0"/>
              <a:t> by today’s innovation, we’ve moved beyond the mentality of gathering, </a:t>
            </a:r>
            <a:r>
              <a:rPr lang="en-IN" dirty="0" err="1"/>
              <a:t>analyzing</a:t>
            </a:r>
            <a:r>
              <a:rPr lang="en-IN" dirty="0"/>
              <a:t>, and reporting data to collecting, exploring, and sharing information rather than simply rendering data visually we are focused on using these mechanisms to </a:t>
            </a:r>
            <a:r>
              <a:rPr lang="en-IN" dirty="0">
                <a:highlight>
                  <a:srgbClr val="FFFF00"/>
                </a:highlight>
              </a:rPr>
              <a:t>engage, communicate, inspire, and make data memorable</a:t>
            </a:r>
            <a:r>
              <a:rPr lang="en-IN" dirty="0"/>
              <a:t>.</a:t>
            </a:r>
          </a:p>
          <a:p>
            <a:pPr algn="just"/>
            <a:r>
              <a:rPr lang="en-IN" dirty="0"/>
              <a:t>No longer resigned to the tasks of beautifying reports or dashboards, data visualizations are lifting out of paper, </a:t>
            </a:r>
            <a:r>
              <a:rPr lang="en-IN" dirty="0">
                <a:highlight>
                  <a:srgbClr val="FFFF00"/>
                </a:highlight>
              </a:rPr>
              <a:t>coming out of the screen, and moving into our hearts, minds, and emotions</a:t>
            </a:r>
            <a:r>
              <a:rPr lang="en-IN" dirty="0"/>
              <a:t>. </a:t>
            </a:r>
          </a:p>
          <a:p>
            <a:pPr algn="just"/>
            <a:r>
              <a:rPr lang="en-IN" dirty="0"/>
              <a:t>The </a:t>
            </a:r>
            <a:r>
              <a:rPr lang="en-IN" dirty="0">
                <a:highlight>
                  <a:srgbClr val="FFFF00"/>
                </a:highlight>
              </a:rPr>
              <a:t>ability to stir emotion is the secret ingredient of visual data storytelling</a:t>
            </a:r>
            <a:r>
              <a:rPr lang="en-IN" dirty="0"/>
              <a:t>, and what sets it apart from the aforementioned static visual data renderings.</a:t>
            </a:r>
            <a:endParaRPr lang="en-IN" b="1" dirty="0"/>
          </a:p>
        </p:txBody>
      </p:sp>
    </p:spTree>
    <p:extLst>
      <p:ext uri="{BB962C8B-B14F-4D97-AF65-F5344CB8AC3E}">
        <p14:creationId xmlns:p14="http://schemas.microsoft.com/office/powerpoint/2010/main" val="3978415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POWER OF STORIES</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pPr algn="just"/>
            <a:r>
              <a:rPr lang="en-IN" dirty="0"/>
              <a:t>Emotional appeal isn’t enough to complete a meaningful visual data story. </a:t>
            </a:r>
          </a:p>
          <a:p>
            <a:pPr algn="just"/>
            <a:r>
              <a:rPr lang="en-IN" dirty="0"/>
              <a:t>Like any good tale, a data story requires an anchor, or a goal—be it a reveal, a call to action, or an underlying message—to pass to its audience. This idea isn’t unique to data storytelling by any means, but a construct applied to all varieties of stories. </a:t>
            </a:r>
          </a:p>
          <a:p>
            <a:pPr algn="just"/>
            <a:r>
              <a:rPr lang="en-IN" dirty="0"/>
              <a:t>When a story imprints on our memory, it requires emotion plus a  willingness to act on that emotion.</a:t>
            </a:r>
          </a:p>
          <a:p>
            <a:pPr algn="just"/>
            <a:endParaRPr lang="en-IN" b="1" dirty="0"/>
          </a:p>
        </p:txBody>
      </p:sp>
    </p:spTree>
    <p:extLst>
      <p:ext uri="{BB962C8B-B14F-4D97-AF65-F5344CB8AC3E}">
        <p14:creationId xmlns:p14="http://schemas.microsoft.com/office/powerpoint/2010/main" val="3708664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POWER OF STORIES</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dirty="0"/>
              <a:t>Lets look for the following key takeaways:</a:t>
            </a:r>
          </a:p>
          <a:p>
            <a:pPr>
              <a:buFont typeface="Wingdings" panose="05000000000000000000" pitchFamily="2" charset="2"/>
              <a:buChar char="Ø"/>
            </a:pPr>
            <a:r>
              <a:rPr lang="en-IN" dirty="0"/>
              <a:t>Sometimes the only way to </a:t>
            </a:r>
            <a:r>
              <a:rPr lang="en-IN" dirty="0">
                <a:highlight>
                  <a:srgbClr val="FFFF00"/>
                </a:highlight>
              </a:rPr>
              <a:t>see the story in data is</a:t>
            </a:r>
          </a:p>
          <a:p>
            <a:pPr marL="0" indent="0">
              <a:buNone/>
            </a:pPr>
            <a:r>
              <a:rPr lang="en-IN" dirty="0">
                <a:highlight>
                  <a:srgbClr val="FFFF00"/>
                </a:highlight>
              </a:rPr>
              <a:t>    visually.</a:t>
            </a:r>
          </a:p>
          <a:p>
            <a:pPr>
              <a:buFont typeface="Wingdings" panose="05000000000000000000" pitchFamily="2" charset="2"/>
              <a:buChar char="Ø"/>
            </a:pPr>
            <a:r>
              <a:rPr lang="en-IN" dirty="0">
                <a:highlight>
                  <a:srgbClr val="FFFF00"/>
                </a:highlight>
              </a:rPr>
              <a:t>A good story should meet its goals—and it should be</a:t>
            </a:r>
          </a:p>
          <a:p>
            <a:pPr marL="0" indent="0">
              <a:buNone/>
            </a:pPr>
            <a:r>
              <a:rPr lang="en-IN" dirty="0"/>
              <a:t>    actionable.</a:t>
            </a:r>
          </a:p>
          <a:p>
            <a:pPr>
              <a:buFont typeface="Wingdings" panose="05000000000000000000" pitchFamily="2" charset="2"/>
              <a:buChar char="Ø"/>
            </a:pPr>
            <a:r>
              <a:rPr lang="en-IN" dirty="0">
                <a:highlight>
                  <a:srgbClr val="FFFF00"/>
                </a:highlight>
              </a:rPr>
              <a:t>A story should change, challenge, or confirm the way you think.</a:t>
            </a:r>
          </a:p>
          <a:p>
            <a:pPr>
              <a:buFont typeface="Wingdings" panose="05000000000000000000" pitchFamily="2" charset="2"/>
              <a:buChar char="Ø"/>
            </a:pPr>
            <a:r>
              <a:rPr lang="en-IN" dirty="0">
                <a:highlight>
                  <a:srgbClr val="FFFF00"/>
                </a:highlight>
              </a:rPr>
              <a:t>Storytelling evolves—don’t be afraid to try something</a:t>
            </a:r>
          </a:p>
          <a:p>
            <a:pPr marL="0" indent="0">
              <a:buNone/>
            </a:pPr>
            <a:r>
              <a:rPr lang="en-IN" dirty="0"/>
              <a:t>    new.</a:t>
            </a:r>
            <a:endParaRPr lang="en-IN" b="1" dirty="0"/>
          </a:p>
        </p:txBody>
      </p:sp>
    </p:spTree>
    <p:extLst>
      <p:ext uri="{BB962C8B-B14F-4D97-AF65-F5344CB8AC3E}">
        <p14:creationId xmlns:p14="http://schemas.microsoft.com/office/powerpoint/2010/main" val="293178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20"/>
            <a:ext cx="8229600" cy="5544615"/>
          </a:xfrm>
        </p:spPr>
        <p:txBody>
          <a:bodyPr>
            <a:normAutofit lnSpcReduction="10000"/>
          </a:bodyPr>
          <a:lstStyle/>
          <a:p>
            <a:r>
              <a:rPr lang="en-IN" dirty="0"/>
              <a:t>Media and journalists are the ones putting emphasis on data storytelling.</a:t>
            </a:r>
          </a:p>
          <a:p>
            <a:r>
              <a:rPr lang="en-IN" dirty="0"/>
              <a:t>we’ve seen the power of storytelling used to </a:t>
            </a:r>
            <a:r>
              <a:rPr lang="en-IN" dirty="0" err="1"/>
              <a:t>color</a:t>
            </a:r>
            <a:r>
              <a:rPr lang="en-IN" dirty="0"/>
              <a:t> in</a:t>
            </a:r>
          </a:p>
          <a:p>
            <a:pPr marL="0" indent="0">
              <a:buNone/>
            </a:pPr>
            <a:r>
              <a:rPr lang="en-IN" dirty="0"/>
              <a:t>   conversations on just about every type of data imaginable—from challenging astronomical principles, to visualizing the tenure pipeline to quantifying the </a:t>
            </a:r>
            <a:r>
              <a:rPr lang="en-IN" dirty="0" err="1"/>
              <a:t>fairytale</a:t>
            </a:r>
            <a:r>
              <a:rPr lang="en-IN" dirty="0"/>
              <a:t> of Little Red Riding Hood.</a:t>
            </a:r>
          </a:p>
          <a:p>
            <a:r>
              <a:rPr lang="en-IN" dirty="0"/>
              <a:t> In every organization and every industry, </a:t>
            </a:r>
            <a:r>
              <a:rPr lang="en-IN" dirty="0">
                <a:highlight>
                  <a:srgbClr val="FFFF00"/>
                </a:highlight>
              </a:rPr>
              <a:t>data stories are becoming the next script for how we share information.</a:t>
            </a:r>
          </a:p>
          <a:p>
            <a:r>
              <a:rPr lang="en-IN" dirty="0"/>
              <a:t>For as diverse as data stories can be, they all have one thing </a:t>
            </a:r>
            <a:r>
              <a:rPr lang="en-IN" dirty="0">
                <a:highlight>
                  <a:srgbClr val="FFFF00"/>
                </a:highlight>
              </a:rPr>
              <a:t>in common: They give us something to connect to in a very literal sense</a:t>
            </a:r>
            <a:r>
              <a:rPr lang="en-IN" dirty="0"/>
              <a:t>.</a:t>
            </a:r>
            <a:br>
              <a:rPr lang="en-IN" dirty="0"/>
            </a:br>
            <a:endParaRPr lang="en-IN" dirty="0"/>
          </a:p>
        </p:txBody>
      </p:sp>
    </p:spTree>
    <p:extLst>
      <p:ext uri="{BB962C8B-B14F-4D97-AF65-F5344CB8AC3E}">
        <p14:creationId xmlns:p14="http://schemas.microsoft.com/office/powerpoint/2010/main" val="2325335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POWER OF STORIES</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pPr marL="0" indent="0">
              <a:buNone/>
            </a:pPr>
            <a:r>
              <a:rPr lang="en-IN" b="1" dirty="0"/>
              <a:t>The Classic Visualization Example:</a:t>
            </a:r>
          </a:p>
          <a:p>
            <a:pPr algn="just"/>
            <a:r>
              <a:rPr lang="en-IN" dirty="0"/>
              <a:t>One of the core tenants of a visual data story is that it uses different forms of data visualization—charts, graphs,      infographics, and so on—to bring data to life. </a:t>
            </a:r>
          </a:p>
          <a:p>
            <a:pPr algn="just"/>
            <a:r>
              <a:rPr lang="en-IN" dirty="0"/>
              <a:t>One of the most archetypal examples of the power of data visualization to help people see and understand data in ways they never would by looking at rows and columns of raw black and white data comes from </a:t>
            </a:r>
            <a:r>
              <a:rPr lang="en-IN" dirty="0" err="1"/>
              <a:t>Anscombe’s</a:t>
            </a:r>
            <a:r>
              <a:rPr lang="en-IN" dirty="0"/>
              <a:t> Quartet (see Figure 2.3). </a:t>
            </a:r>
          </a:p>
        </p:txBody>
      </p:sp>
    </p:spTree>
    <p:extLst>
      <p:ext uri="{BB962C8B-B14F-4D97-AF65-F5344CB8AC3E}">
        <p14:creationId xmlns:p14="http://schemas.microsoft.com/office/powerpoint/2010/main" val="970208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POWER OF STORIES</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b="1" dirty="0"/>
              <a:t>The Classic Visualization Example:</a:t>
            </a:r>
          </a:p>
          <a:p>
            <a:pPr algn="just"/>
            <a:r>
              <a:rPr lang="en-IN" dirty="0"/>
              <a:t>Constructed in 1973 by statistician Francis </a:t>
            </a:r>
            <a:r>
              <a:rPr lang="en-IN" dirty="0" err="1"/>
              <a:t>Anscombe</a:t>
            </a:r>
            <a:r>
              <a:rPr lang="en-IN" dirty="0"/>
              <a:t>, these four datasets appear identical when compared by their summary statistics. </a:t>
            </a:r>
          </a:p>
          <a:p>
            <a:pPr algn="just"/>
            <a:r>
              <a:rPr lang="en-IN" dirty="0"/>
              <a:t>If you review the table, you will notice that each dataset has the same mean of both X and Y, the same standard deviation, the same correlation, and the same linear regression equation.</a:t>
            </a:r>
          </a:p>
        </p:txBody>
      </p:sp>
    </p:spTree>
    <p:extLst>
      <p:ext uri="{BB962C8B-B14F-4D97-AF65-F5344CB8AC3E}">
        <p14:creationId xmlns:p14="http://schemas.microsoft.com/office/powerpoint/2010/main" val="1985895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POWER OF STORIES</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b="1" dirty="0"/>
              <a:t>The Classic Visualization Example:</a:t>
            </a:r>
          </a:p>
          <a:p>
            <a:pPr marL="0" indent="0">
              <a:buNone/>
            </a:pPr>
            <a:endParaRPr lang="en-IN"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484784"/>
            <a:ext cx="7776864" cy="482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5345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POWER OF STORIES</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b="1" dirty="0"/>
              <a:t>The Classic Visualization Example:</a:t>
            </a:r>
          </a:p>
          <a:p>
            <a:pPr marL="0" indent="0">
              <a:buNone/>
            </a:pPr>
            <a:endParaRPr lang="en-IN"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84784"/>
            <a:ext cx="6408712" cy="4797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7644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POWER OF STORIES</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b="1" dirty="0"/>
              <a:t>The Classic Visualization Example:</a:t>
            </a:r>
          </a:p>
          <a:p>
            <a:r>
              <a:rPr lang="en-IN" dirty="0"/>
              <a:t>Even though the individual variables are different, if the statistical outputs are the same, we would expect these, when graphed, to </a:t>
            </a:r>
            <a:r>
              <a:rPr lang="en-IN" i="1" dirty="0"/>
              <a:t>look </a:t>
            </a:r>
            <a:r>
              <a:rPr lang="en-IN" dirty="0"/>
              <a:t>the same. </a:t>
            </a:r>
          </a:p>
          <a:p>
            <a:r>
              <a:rPr lang="en-IN" dirty="0"/>
              <a:t>The “story” for each of these datasets is different.</a:t>
            </a:r>
          </a:p>
          <a:p>
            <a:r>
              <a:rPr lang="en-IN" dirty="0"/>
              <a:t>When graphed (see Figure 2.4), we can see beyond the limitations of basic statistical properties for describing data, and can tell a bigger picture of the datasets and the relationships therein.</a:t>
            </a:r>
            <a:endParaRPr lang="en-IN" b="1" dirty="0"/>
          </a:p>
          <a:p>
            <a:pPr marL="0" indent="0">
              <a:buNone/>
            </a:pPr>
            <a:endParaRPr lang="en-IN" b="1" dirty="0"/>
          </a:p>
        </p:txBody>
      </p:sp>
    </p:spTree>
    <p:extLst>
      <p:ext uri="{BB962C8B-B14F-4D97-AF65-F5344CB8AC3E}">
        <p14:creationId xmlns:p14="http://schemas.microsoft.com/office/powerpoint/2010/main" val="1328719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POWER OF STORIES</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b="1" dirty="0"/>
              <a:t>Using small personal data for big stories</a:t>
            </a:r>
          </a:p>
          <a:p>
            <a:endParaRPr lang="en-IN" b="1" dirty="0"/>
          </a:p>
          <a:p>
            <a:endParaRPr lang="en-IN" b="1" dirty="0"/>
          </a:p>
          <a:p>
            <a:endParaRPr lang="en-IN" b="1" dirty="0"/>
          </a:p>
          <a:p>
            <a:pPr marL="0" indent="0">
              <a:buNone/>
            </a:pPr>
            <a:r>
              <a:rPr lang="en-IN" dirty="0"/>
              <a:t>A good story should meet its goals-and it should be actionable.</a:t>
            </a:r>
          </a:p>
          <a:p>
            <a:pPr marL="0" indent="0">
              <a:buNone/>
            </a:pPr>
            <a:endParaRPr lang="en-IN" b="1" dirty="0"/>
          </a:p>
        </p:txBody>
      </p:sp>
    </p:spTree>
    <p:extLst>
      <p:ext uri="{BB962C8B-B14F-4D97-AF65-F5344CB8AC3E}">
        <p14:creationId xmlns:p14="http://schemas.microsoft.com/office/powerpoint/2010/main" val="1026139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POWER OF STORIES</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b="1" dirty="0"/>
              <a:t>The Two-or-Four season debate</a:t>
            </a:r>
          </a:p>
          <a:p>
            <a:pPr marL="0" indent="0">
              <a:buNone/>
            </a:pPr>
            <a:r>
              <a:rPr lang="en-IN" dirty="0"/>
              <a:t>A story should change , challenge or confirm the way you think.</a:t>
            </a:r>
          </a:p>
          <a:p>
            <a:pPr marL="0" indent="0">
              <a:buNone/>
            </a:pPr>
            <a:endParaRPr lang="en-IN" dirty="0"/>
          </a:p>
          <a:p>
            <a:pPr marL="0" indent="0">
              <a:buNone/>
            </a:pPr>
            <a:endParaRPr lang="en-IN"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538" y="2276872"/>
            <a:ext cx="7966075" cy="363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2529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POWER OF STORIES</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b="1" dirty="0"/>
              <a:t>The Two-or-Four season debate</a:t>
            </a:r>
          </a:p>
          <a:p>
            <a:pPr marL="0" indent="0">
              <a:buNone/>
            </a:pPr>
            <a:r>
              <a:rPr lang="en-IN" dirty="0"/>
              <a:t>A story should change , challenge or confirm the way you think.</a:t>
            </a:r>
          </a:p>
          <a:p>
            <a:pPr marL="0" indent="0">
              <a:buNone/>
            </a:pPr>
            <a:endParaRPr lang="en-IN" dirty="0"/>
          </a:p>
          <a:p>
            <a:pPr marL="0" indent="0">
              <a:buNone/>
            </a:pPr>
            <a:endParaRPr lang="en-IN"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92896"/>
            <a:ext cx="7776864"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282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549887"/>
          </a:xfrm>
        </p:spPr>
        <p:txBody>
          <a:bodyPr/>
          <a:lstStyle/>
          <a:p>
            <a:pPr algn="l"/>
            <a:r>
              <a:rPr lang="en-IN" b="1" dirty="0"/>
              <a:t>THE POWER OF STORIES</a:t>
            </a:r>
            <a:br>
              <a:rPr lang="en-IN" dirty="0"/>
            </a:br>
            <a:r>
              <a:rPr lang="en-IN" dirty="0"/>
              <a:t>	</a:t>
            </a:r>
            <a:br>
              <a:rPr lang="en-IN" dirty="0"/>
            </a:br>
            <a:endParaRPr lang="en-IN" dirty="0"/>
          </a:p>
        </p:txBody>
      </p:sp>
      <p:sp>
        <p:nvSpPr>
          <p:cNvPr id="3" name="Content Placeholder 2"/>
          <p:cNvSpPr>
            <a:spLocks noGrp="1"/>
          </p:cNvSpPr>
          <p:nvPr>
            <p:ph idx="1"/>
          </p:nvPr>
        </p:nvSpPr>
        <p:spPr>
          <a:xfrm>
            <a:off x="700004" y="620688"/>
            <a:ext cx="8229600" cy="5616625"/>
          </a:xfrm>
        </p:spPr>
        <p:txBody>
          <a:bodyPr>
            <a:normAutofit/>
          </a:bodyPr>
          <a:lstStyle/>
          <a:p>
            <a:r>
              <a:rPr lang="en-IN" b="1" dirty="0"/>
              <a:t>Napoleon’s March:</a:t>
            </a:r>
          </a:p>
          <a:p>
            <a:endParaRPr lang="en-IN" b="1" dirty="0"/>
          </a:p>
          <a:p>
            <a:pPr marL="0" indent="0">
              <a:buNone/>
            </a:pPr>
            <a:endParaRPr lang="en-IN" b="1" dirty="0"/>
          </a:p>
          <a:p>
            <a:endParaRPr lang="en-IN" b="1" dirty="0"/>
          </a:p>
          <a:p>
            <a:endParaRPr lang="en-IN" b="1" dirty="0"/>
          </a:p>
          <a:p>
            <a:endParaRPr lang="en-IN" b="1" dirty="0"/>
          </a:p>
          <a:p>
            <a:pPr marL="0" indent="0">
              <a:buNone/>
            </a:pPr>
            <a:endParaRPr lang="en-IN"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052736"/>
            <a:ext cx="8352928"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2686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14817"/>
            <a:ext cx="8280919" cy="765911"/>
          </a:xfrm>
        </p:spPr>
        <p:txBody>
          <a:bodyPr/>
          <a:lstStyle/>
          <a:p>
            <a:pPr algn="l"/>
            <a:r>
              <a:rPr lang="en-IN" sz="4000" dirty="0">
                <a:solidFill>
                  <a:srgbClr val="C00000"/>
                </a:solidFill>
              </a:rPr>
              <a:t>Context in Action </a:t>
            </a: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dirty="0"/>
              <a:t>Without context data is “</a:t>
            </a:r>
            <a:r>
              <a:rPr lang="en-IN" dirty="0">
                <a:highlight>
                  <a:srgbClr val="FFFF00"/>
                </a:highlight>
              </a:rPr>
              <a:t>meaningless, irrelevant, and </a:t>
            </a:r>
            <a:r>
              <a:rPr lang="en-IN" dirty="0"/>
              <a:t>even dangerous”.</a:t>
            </a:r>
          </a:p>
          <a:p>
            <a:pPr algn="just"/>
            <a:r>
              <a:rPr lang="en-IN" dirty="0"/>
              <a:t>Without context we </a:t>
            </a:r>
            <a:r>
              <a:rPr lang="en-IN" dirty="0">
                <a:highlight>
                  <a:srgbClr val="FFFF00"/>
                </a:highlight>
              </a:rPr>
              <a:t>can’t answer any of the pivotal journalistic questions—who , what, where, when, why, and how—that provide pertinent details to help us get to the bottom of any big question.</a:t>
            </a:r>
          </a:p>
          <a:p>
            <a:pPr algn="just"/>
            <a:endParaRPr lang="en-IN" b="1" dirty="0"/>
          </a:p>
        </p:txBody>
      </p:sp>
    </p:spTree>
    <p:extLst>
      <p:ext uri="{BB962C8B-B14F-4D97-AF65-F5344CB8AC3E}">
        <p14:creationId xmlns:p14="http://schemas.microsoft.com/office/powerpoint/2010/main" val="2196877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21"/>
            <a:ext cx="8229600" cy="4941872"/>
          </a:xfrm>
        </p:spPr>
        <p:txBody>
          <a:bodyPr>
            <a:normAutofit/>
          </a:bodyPr>
          <a:lstStyle/>
          <a:p>
            <a:r>
              <a:rPr lang="en-IN" b="1" dirty="0"/>
              <a:t>The Brain on Stories:</a:t>
            </a:r>
          </a:p>
          <a:p>
            <a:r>
              <a:rPr lang="en-IN" dirty="0"/>
              <a:t>The cognitive effects of storytelling embedded </a:t>
            </a:r>
            <a:r>
              <a:rPr lang="en-IN" dirty="0">
                <a:highlight>
                  <a:srgbClr val="FFFF00"/>
                </a:highlight>
              </a:rPr>
              <a:t>within our neurology.</a:t>
            </a:r>
          </a:p>
          <a:p>
            <a:r>
              <a:rPr lang="en-IN" dirty="0"/>
              <a:t>When we are presented with data, only two parts of our brain respond. These are </a:t>
            </a:r>
            <a:r>
              <a:rPr lang="en-IN" dirty="0">
                <a:highlight>
                  <a:srgbClr val="FFFF00"/>
                </a:highlight>
              </a:rPr>
              <a:t>Wernicke’s area—responsible for language comprehension</a:t>
            </a:r>
            <a:r>
              <a:rPr lang="en-IN" dirty="0"/>
              <a:t>—and </a:t>
            </a:r>
            <a:r>
              <a:rPr lang="en-IN" dirty="0" err="1">
                <a:highlight>
                  <a:srgbClr val="FFFF00"/>
                </a:highlight>
              </a:rPr>
              <a:t>Broca’s</a:t>
            </a:r>
            <a:r>
              <a:rPr lang="en-IN" dirty="0">
                <a:highlight>
                  <a:srgbClr val="FFFF00"/>
                </a:highlight>
              </a:rPr>
              <a:t> area—responsible, again, for language processing</a:t>
            </a:r>
            <a:r>
              <a:rPr lang="en-IN" dirty="0"/>
              <a:t>.</a:t>
            </a:r>
          </a:p>
          <a:p>
            <a:br>
              <a:rPr lang="en-IN" dirty="0"/>
            </a:br>
            <a:endParaRPr lang="en-IN" dirty="0"/>
          </a:p>
        </p:txBody>
      </p:sp>
    </p:spTree>
    <p:extLst>
      <p:ext uri="{BB962C8B-B14F-4D97-AF65-F5344CB8AC3E}">
        <p14:creationId xmlns:p14="http://schemas.microsoft.com/office/powerpoint/2010/main" val="2206835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14817"/>
            <a:ext cx="8280919" cy="765911"/>
          </a:xfrm>
        </p:spPr>
        <p:txBody>
          <a:bodyPr/>
          <a:lstStyle/>
          <a:p>
            <a:pPr algn="l"/>
            <a:r>
              <a:rPr lang="en-IN" sz="4000" dirty="0">
                <a:solidFill>
                  <a:srgbClr val="C00000"/>
                </a:solidFill>
              </a:rPr>
              <a:t>Context in Action </a:t>
            </a: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b="1" dirty="0"/>
              <a:t>Harry Potter: Hero or Menace?</a:t>
            </a:r>
          </a:p>
          <a:p>
            <a:r>
              <a:rPr lang="en-IN" dirty="0"/>
              <a:t>The </a:t>
            </a:r>
            <a:r>
              <a:rPr lang="en-IN" i="1" dirty="0"/>
              <a:t>Harry Potter </a:t>
            </a:r>
            <a:r>
              <a:rPr lang="en-IN" dirty="0"/>
              <a:t>series has been distributed in more than 200 territories, translated into 68 languages, and has sold more than 400 million copies worldwide.</a:t>
            </a:r>
            <a:endParaRPr lang="en-IN" b="1" dirty="0"/>
          </a:p>
        </p:txBody>
      </p:sp>
    </p:spTree>
    <p:extLst>
      <p:ext uri="{BB962C8B-B14F-4D97-AF65-F5344CB8AC3E}">
        <p14:creationId xmlns:p14="http://schemas.microsoft.com/office/powerpoint/2010/main" val="1647368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14817"/>
            <a:ext cx="8280919" cy="765911"/>
          </a:xfrm>
        </p:spPr>
        <p:txBody>
          <a:bodyPr/>
          <a:lstStyle/>
          <a:p>
            <a:pPr algn="l"/>
            <a:r>
              <a:rPr lang="en-IN" sz="4000" dirty="0">
                <a:solidFill>
                  <a:srgbClr val="C00000"/>
                </a:solidFill>
              </a:rPr>
              <a:t>Context in Action </a:t>
            </a: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b="1" dirty="0"/>
              <a:t>Harry Potter: Hero or Menace?</a:t>
            </a:r>
          </a:p>
          <a:p>
            <a:pPr marL="0" indent="0">
              <a:buNone/>
            </a:pPr>
            <a:endParaRPr lang="en-IN"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1628800"/>
            <a:ext cx="7541269"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8838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14817"/>
            <a:ext cx="8280919" cy="765911"/>
          </a:xfrm>
        </p:spPr>
        <p:txBody>
          <a:bodyPr/>
          <a:lstStyle/>
          <a:p>
            <a:pPr algn="l"/>
            <a:r>
              <a:rPr lang="en-IN" sz="4000" dirty="0">
                <a:solidFill>
                  <a:srgbClr val="C00000"/>
                </a:solidFill>
              </a:rPr>
              <a:t>Context in Action </a:t>
            </a: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b="1" dirty="0"/>
              <a:t>Ensuring Relevant Context:</a:t>
            </a:r>
          </a:p>
          <a:p>
            <a:pPr algn="just"/>
            <a:r>
              <a:rPr lang="en-IN" dirty="0"/>
              <a:t>To make sure we’re including context in a meaningful way,  we need to revisit our initial assumptions of how we approached visualizing two key variables: the two characters and their aggressive acts.</a:t>
            </a:r>
          </a:p>
          <a:p>
            <a:r>
              <a:rPr lang="en-IN" i="1" dirty="0">
                <a:highlight>
                  <a:srgbClr val="FFFF00"/>
                </a:highlight>
              </a:rPr>
              <a:t>Out of Context</a:t>
            </a:r>
            <a:r>
              <a:rPr lang="en-IN" i="1" dirty="0"/>
              <a:t>: </a:t>
            </a:r>
            <a:r>
              <a:rPr lang="en-IN" dirty="0"/>
              <a:t>How </a:t>
            </a:r>
            <a:r>
              <a:rPr lang="en-IN" i="1" dirty="0"/>
              <a:t>many times </a:t>
            </a:r>
            <a:r>
              <a:rPr lang="en-IN" dirty="0"/>
              <a:t>Harry and Voldemort acted aggressively.</a:t>
            </a:r>
          </a:p>
          <a:p>
            <a:r>
              <a:rPr lang="en-IN" i="1" dirty="0">
                <a:highlight>
                  <a:srgbClr val="FFFF00"/>
                </a:highlight>
              </a:rPr>
              <a:t>In Context: </a:t>
            </a:r>
            <a:r>
              <a:rPr lang="en-IN" dirty="0"/>
              <a:t>How </a:t>
            </a:r>
            <a:r>
              <a:rPr lang="en-IN" i="1" dirty="0"/>
              <a:t>often </a:t>
            </a:r>
            <a:r>
              <a:rPr lang="en-IN" dirty="0"/>
              <a:t>Harry and Voldemort acted aggressively </a:t>
            </a:r>
            <a:r>
              <a:rPr lang="en-IN" i="1" dirty="0"/>
              <a:t>when mentioned</a:t>
            </a:r>
            <a:r>
              <a:rPr lang="en-IN" dirty="0"/>
              <a:t>.</a:t>
            </a:r>
          </a:p>
          <a:p>
            <a:r>
              <a:rPr lang="en-IN" dirty="0"/>
              <a:t>Putting the data back into a relevant context, when we visualize again we see something very different (see Figure 4.3).</a:t>
            </a:r>
            <a:endParaRPr lang="en-IN" b="1" dirty="0"/>
          </a:p>
        </p:txBody>
      </p:sp>
    </p:spTree>
    <p:extLst>
      <p:ext uri="{BB962C8B-B14F-4D97-AF65-F5344CB8AC3E}">
        <p14:creationId xmlns:p14="http://schemas.microsoft.com/office/powerpoint/2010/main" val="4022143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14817"/>
            <a:ext cx="8280919" cy="765911"/>
          </a:xfrm>
        </p:spPr>
        <p:txBody>
          <a:bodyPr/>
          <a:lstStyle/>
          <a:p>
            <a:pPr algn="l"/>
            <a:r>
              <a:rPr lang="en-IN" sz="4000" dirty="0">
                <a:solidFill>
                  <a:srgbClr val="C00000"/>
                </a:solidFill>
              </a:rPr>
              <a:t>Context in Action </a:t>
            </a: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b="1" dirty="0"/>
              <a:t>Ensuring Relevant Context:</a:t>
            </a:r>
          </a:p>
          <a:p>
            <a:pPr marL="0" indent="0">
              <a:buNone/>
            </a:pPr>
            <a:endParaRPr lang="en-IN"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84784"/>
            <a:ext cx="7992888"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6873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14817"/>
            <a:ext cx="8280919" cy="765911"/>
          </a:xfrm>
        </p:spPr>
        <p:txBody>
          <a:bodyPr/>
          <a:lstStyle/>
          <a:p>
            <a:pPr algn="l"/>
            <a:r>
              <a:rPr lang="en-IN" sz="4000" dirty="0">
                <a:solidFill>
                  <a:srgbClr val="C00000"/>
                </a:solidFill>
              </a:rPr>
              <a:t>Context in Action </a:t>
            </a: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b="1" dirty="0"/>
              <a:t>Ensuring Relevant Context:</a:t>
            </a:r>
          </a:p>
          <a:p>
            <a:pPr algn="just"/>
            <a:r>
              <a:rPr lang="en-IN" dirty="0">
                <a:highlight>
                  <a:srgbClr val="FFFF00"/>
                </a:highlight>
              </a:rPr>
              <a:t>With more context added into the narrative, we see</a:t>
            </a:r>
          </a:p>
          <a:p>
            <a:pPr marL="0" indent="0" algn="just">
              <a:buNone/>
            </a:pPr>
            <a:r>
              <a:rPr lang="en-IN" dirty="0">
                <a:highlight>
                  <a:srgbClr val="FFFF00"/>
                </a:highlight>
              </a:rPr>
              <a:t>    Voldemort’s true </a:t>
            </a:r>
            <a:r>
              <a:rPr lang="en-IN" dirty="0" err="1">
                <a:highlight>
                  <a:srgbClr val="FFFF00"/>
                </a:highlight>
              </a:rPr>
              <a:t>colors</a:t>
            </a:r>
            <a:r>
              <a:rPr lang="en-IN" dirty="0">
                <a:highlight>
                  <a:srgbClr val="FFFF00"/>
                </a:highlight>
              </a:rPr>
              <a:t> emerge. </a:t>
            </a:r>
          </a:p>
          <a:p>
            <a:pPr algn="just"/>
            <a:r>
              <a:rPr lang="en-IN" dirty="0"/>
              <a:t>While </a:t>
            </a:r>
            <a:r>
              <a:rPr lang="en-IN" dirty="0">
                <a:highlight>
                  <a:srgbClr val="FFFF00"/>
                </a:highlight>
              </a:rPr>
              <a:t>Harry </a:t>
            </a:r>
            <a:r>
              <a:rPr lang="en-IN" i="1" dirty="0">
                <a:highlight>
                  <a:srgbClr val="FFFF00"/>
                </a:highlight>
              </a:rPr>
              <a:t>rarely </a:t>
            </a:r>
            <a:r>
              <a:rPr lang="en-IN" dirty="0">
                <a:highlight>
                  <a:srgbClr val="FFFF00"/>
                </a:highlight>
              </a:rPr>
              <a:t>acts aggressively when mentioned, Voldemort </a:t>
            </a:r>
            <a:r>
              <a:rPr lang="en-IN" i="1" dirty="0">
                <a:highlight>
                  <a:srgbClr val="FFFF00"/>
                </a:highlight>
              </a:rPr>
              <a:t>usually </a:t>
            </a:r>
            <a:r>
              <a:rPr lang="en-IN" dirty="0">
                <a:highlight>
                  <a:srgbClr val="FFFF00"/>
                </a:highlight>
              </a:rPr>
              <a:t>acts aggressively when his name is spoken</a:t>
            </a:r>
            <a:r>
              <a:rPr lang="en-IN" dirty="0"/>
              <a:t>.</a:t>
            </a:r>
          </a:p>
          <a:p>
            <a:pPr algn="just"/>
            <a:r>
              <a:rPr lang="en-IN" dirty="0"/>
              <a:t>This completely </a:t>
            </a:r>
            <a:r>
              <a:rPr lang="en-IN" dirty="0">
                <a:highlight>
                  <a:srgbClr val="FFFF00"/>
                </a:highlight>
              </a:rPr>
              <a:t>changes the story takeaway that we presented before.</a:t>
            </a:r>
            <a:endParaRPr lang="en-IN" b="1" dirty="0">
              <a:highlight>
                <a:srgbClr val="FFFF00"/>
              </a:highlight>
            </a:endParaRPr>
          </a:p>
          <a:p>
            <a:pPr marL="0" indent="0">
              <a:buNone/>
            </a:pPr>
            <a:endParaRPr lang="en-IN" b="1" dirty="0"/>
          </a:p>
        </p:txBody>
      </p:sp>
    </p:spTree>
    <p:extLst>
      <p:ext uri="{BB962C8B-B14F-4D97-AF65-F5344CB8AC3E}">
        <p14:creationId xmlns:p14="http://schemas.microsoft.com/office/powerpoint/2010/main" val="4087431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2800" b="1" dirty="0"/>
              <a:t>EXPLORATORY VERSUS EXPLANATORY ANALYSIS </a:t>
            </a: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1268759"/>
            <a:ext cx="8229600" cy="4968553"/>
          </a:xfrm>
        </p:spPr>
        <p:txBody>
          <a:bodyPr>
            <a:normAutofit/>
          </a:bodyPr>
          <a:lstStyle/>
          <a:p>
            <a:r>
              <a:rPr lang="en-IN" dirty="0"/>
              <a:t>Before moving on to looking at storytelling techniques and story structures, we need to draw a </a:t>
            </a:r>
            <a:r>
              <a:rPr lang="en-IN" dirty="0">
                <a:highlight>
                  <a:srgbClr val="FFFF00"/>
                </a:highlight>
              </a:rPr>
              <a:t>distinction between exploratory and explanatory analysis, and how these contribute to storytelling</a:t>
            </a:r>
            <a:r>
              <a:rPr lang="en-IN" dirty="0"/>
              <a:t>.</a:t>
            </a:r>
            <a:endParaRPr lang="en-IN" b="1" dirty="0"/>
          </a:p>
        </p:txBody>
      </p:sp>
    </p:spTree>
    <p:extLst>
      <p:ext uri="{BB962C8B-B14F-4D97-AF65-F5344CB8AC3E}">
        <p14:creationId xmlns:p14="http://schemas.microsoft.com/office/powerpoint/2010/main" val="3374691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2800" b="1" dirty="0"/>
              <a:t>EXPLORATORY VERSUS EXPLANATORY ANALYSIS </a:t>
            </a: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1268759"/>
            <a:ext cx="8229600" cy="4968553"/>
          </a:xfrm>
        </p:spPr>
        <p:txBody>
          <a:bodyPr>
            <a:normAutofit/>
          </a:bodyPr>
          <a:lstStyle/>
          <a:p>
            <a:pPr algn="just"/>
            <a:r>
              <a:rPr lang="en-IN" dirty="0"/>
              <a:t>Before moving on to looking at storytelling techniques and story structures, we need to draw a distinction between exploratory and explanatory analysis, and how these contribute to storytelling.</a:t>
            </a:r>
          </a:p>
          <a:p>
            <a:pPr algn="just"/>
            <a:r>
              <a:rPr lang="en-IN" dirty="0">
                <a:highlight>
                  <a:srgbClr val="FFFF00"/>
                </a:highlight>
              </a:rPr>
              <a:t>Exploration fuels discovery</a:t>
            </a:r>
            <a:r>
              <a:rPr lang="en-IN" dirty="0"/>
              <a:t>. It’s the </a:t>
            </a:r>
            <a:r>
              <a:rPr lang="en-IN" dirty="0">
                <a:highlight>
                  <a:srgbClr val="FFFF00"/>
                </a:highlight>
              </a:rPr>
              <a:t>process we take to explore data and uncover its story.</a:t>
            </a:r>
          </a:p>
        </p:txBody>
      </p:sp>
    </p:spTree>
    <p:extLst>
      <p:ext uri="{BB962C8B-B14F-4D97-AF65-F5344CB8AC3E}">
        <p14:creationId xmlns:p14="http://schemas.microsoft.com/office/powerpoint/2010/main" val="1530480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2800" b="1" dirty="0"/>
              <a:t>EXPLORATORY VERSUS EXPLANATORY ANALYSIS </a:t>
            </a: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1268759"/>
            <a:ext cx="8229600" cy="4968553"/>
          </a:xfrm>
        </p:spPr>
        <p:txBody>
          <a:bodyPr>
            <a:normAutofit/>
          </a:bodyPr>
          <a:lstStyle/>
          <a:p>
            <a:pPr algn="just"/>
            <a:r>
              <a:rPr lang="en-IN" dirty="0"/>
              <a:t>Example is an image of Indiana Jones to illustrate the concept of exploratory analysis because, like </a:t>
            </a:r>
            <a:r>
              <a:rPr lang="en-IN" dirty="0" err="1"/>
              <a:t>Dr.</a:t>
            </a:r>
            <a:r>
              <a:rPr lang="en-IN" dirty="0"/>
              <a:t> Jones, this is where we go looking for a discovery to share and hope to find something. </a:t>
            </a:r>
          </a:p>
          <a:p>
            <a:pPr algn="just"/>
            <a:r>
              <a:rPr lang="en-IN" dirty="0"/>
              <a:t>We take time to </a:t>
            </a:r>
            <a:r>
              <a:rPr lang="en-IN" dirty="0">
                <a:highlight>
                  <a:srgbClr val="FFFF00"/>
                </a:highlight>
              </a:rPr>
              <a:t>search, digging in and out of data</a:t>
            </a:r>
          </a:p>
          <a:p>
            <a:pPr marL="0" indent="0" algn="just">
              <a:buNone/>
            </a:pPr>
            <a:r>
              <a:rPr lang="en-IN" dirty="0">
                <a:highlight>
                  <a:srgbClr val="FFFF00"/>
                </a:highlight>
              </a:rPr>
              <a:t>   iteratively and with curiosity as we work to build a      story, or perhaps many stories, or perhaps even none at    all. </a:t>
            </a:r>
          </a:p>
          <a:p>
            <a:pPr algn="just"/>
            <a:r>
              <a:rPr lang="en-IN" dirty="0">
                <a:highlight>
                  <a:srgbClr val="FFFF00"/>
                </a:highlight>
              </a:rPr>
              <a:t>Exploration is a process of “look and see,” and we must explore before we can explain.</a:t>
            </a:r>
            <a:endParaRPr lang="en-IN" b="1" dirty="0">
              <a:highlight>
                <a:srgbClr val="FFFF00"/>
              </a:highlight>
            </a:endParaRPr>
          </a:p>
        </p:txBody>
      </p:sp>
    </p:spTree>
    <p:extLst>
      <p:ext uri="{BB962C8B-B14F-4D97-AF65-F5344CB8AC3E}">
        <p14:creationId xmlns:p14="http://schemas.microsoft.com/office/powerpoint/2010/main" val="1250523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2800" b="1" dirty="0"/>
              <a:t>EXPLORATORY VERSUS EXPLANATORY ANALYSIS </a:t>
            </a: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1268759"/>
            <a:ext cx="8229600" cy="4824537"/>
          </a:xfrm>
        </p:spPr>
        <p:txBody>
          <a:bodyPr>
            <a:normAutofit/>
          </a:bodyPr>
          <a:lstStyle/>
          <a:p>
            <a:pPr algn="just"/>
            <a:r>
              <a:rPr lang="en-IN" dirty="0">
                <a:highlight>
                  <a:srgbClr val="FFFF00"/>
                </a:highlight>
              </a:rPr>
              <a:t>Our job as analysts is to explore</a:t>
            </a:r>
            <a:r>
              <a:rPr lang="en-IN" dirty="0"/>
              <a:t>. Our job as data storytellers is to explain.</a:t>
            </a:r>
          </a:p>
          <a:p>
            <a:pPr algn="just"/>
            <a:r>
              <a:rPr lang="en-IN" dirty="0"/>
              <a:t>Exploratory analysis might yield important story points, but they are not part of the storytelling process. </a:t>
            </a:r>
          </a:p>
          <a:p>
            <a:pPr algn="just"/>
            <a:r>
              <a:rPr lang="en-IN" dirty="0">
                <a:highlight>
                  <a:srgbClr val="FFFF00"/>
                </a:highlight>
              </a:rPr>
              <a:t>As storytellers, we are focused on explanatory analysis and communicating our discoveries in the form of a story.</a:t>
            </a:r>
          </a:p>
        </p:txBody>
      </p:sp>
    </p:spTree>
    <p:extLst>
      <p:ext uri="{BB962C8B-B14F-4D97-AF65-F5344CB8AC3E}">
        <p14:creationId xmlns:p14="http://schemas.microsoft.com/office/powerpoint/2010/main" val="4055409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2800" b="1" dirty="0"/>
              <a:t>EXPLORATORY VERSUS EXPLANATORY ANALYSIS </a:t>
            </a: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1268759"/>
            <a:ext cx="8229600" cy="4824537"/>
          </a:xfrm>
        </p:spPr>
        <p:txBody>
          <a:bodyPr>
            <a:normAutofit/>
          </a:bodyPr>
          <a:lstStyle/>
          <a:p>
            <a:pPr algn="just"/>
            <a:r>
              <a:rPr lang="en-IN" dirty="0"/>
              <a:t>The distinction between explanatory and exploratory analysis has an important impact on context, particularly in how we present our results.</a:t>
            </a:r>
          </a:p>
          <a:p>
            <a:pPr algn="just"/>
            <a:r>
              <a:rPr lang="en-IN" dirty="0"/>
              <a:t>In addition to telling a story, data storytellers must also act as their own editors. </a:t>
            </a:r>
          </a:p>
          <a:p>
            <a:pPr algn="just"/>
            <a:r>
              <a:rPr lang="en-IN" dirty="0"/>
              <a:t>This requires trimming unnecessary content away so that the core of the data story remains unencumbered</a:t>
            </a:r>
          </a:p>
          <a:p>
            <a:pPr marL="0" indent="0" algn="just">
              <a:buNone/>
            </a:pPr>
            <a:r>
              <a:rPr lang="en-IN" dirty="0"/>
              <a:t>    and intact.</a:t>
            </a:r>
          </a:p>
        </p:txBody>
      </p:sp>
    </p:spTree>
    <p:extLst>
      <p:ext uri="{BB962C8B-B14F-4D97-AF65-F5344CB8AC3E}">
        <p14:creationId xmlns:p14="http://schemas.microsoft.com/office/powerpoint/2010/main" val="850243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21"/>
            <a:ext cx="8229600" cy="4941872"/>
          </a:xfrm>
        </p:spPr>
        <p:txBody>
          <a:bodyPr>
            <a:normAutofit/>
          </a:bodyPr>
          <a:lstStyle/>
          <a:p>
            <a:r>
              <a:rPr lang="en-IN" b="1" dirty="0"/>
              <a:t>The Brain on Stories:</a:t>
            </a:r>
          </a:p>
          <a:p>
            <a:r>
              <a:rPr lang="en-IN" dirty="0"/>
              <a:t>For the very powerful human brain, data is easy. The brain’s response to these stimuli is a relatively simple input-and respond transaction that requires the utilization of these two basic areas. </a:t>
            </a:r>
          </a:p>
          <a:p>
            <a:r>
              <a:rPr lang="en-IN" dirty="0"/>
              <a:t>Because we’re focused only on seeing and responding to information (agree/disagree), there’s no great</a:t>
            </a:r>
          </a:p>
          <a:p>
            <a:pPr marL="0" indent="0">
              <a:buNone/>
            </a:pPr>
            <a:r>
              <a:rPr lang="en-IN" dirty="0"/>
              <a:t>    need to overexert our neuro-horsepower.</a:t>
            </a:r>
            <a:br>
              <a:rPr lang="en-IN" dirty="0"/>
            </a:br>
            <a:endParaRPr lang="en-IN" dirty="0"/>
          </a:p>
        </p:txBody>
      </p:sp>
    </p:spTree>
    <p:extLst>
      <p:ext uri="{BB962C8B-B14F-4D97-AF65-F5344CB8AC3E}">
        <p14:creationId xmlns:p14="http://schemas.microsoft.com/office/powerpoint/2010/main" val="3188020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dirty="0"/>
              <a:t>Structuring Stories </a:t>
            </a:r>
            <a:r>
              <a:rPr lang="en-IN" sz="28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1268759"/>
            <a:ext cx="8229600" cy="4968553"/>
          </a:xfrm>
        </p:spPr>
        <p:txBody>
          <a:bodyPr>
            <a:normAutofit/>
          </a:bodyPr>
          <a:lstStyle/>
          <a:p>
            <a:r>
              <a:rPr lang="en-IN" dirty="0"/>
              <a:t>Like traditional stories, </a:t>
            </a:r>
            <a:r>
              <a:rPr lang="en-IN" dirty="0">
                <a:highlight>
                  <a:srgbClr val="FFFF00"/>
                </a:highlight>
              </a:rPr>
              <a:t>data stories have shape</a:t>
            </a:r>
            <a:r>
              <a:rPr lang="en-IN" dirty="0"/>
              <a:t>—and not just bars and bubbles—or “structure.” </a:t>
            </a:r>
          </a:p>
          <a:p>
            <a:r>
              <a:rPr lang="en-IN" dirty="0">
                <a:highlight>
                  <a:srgbClr val="FFFF00"/>
                </a:highlight>
              </a:rPr>
              <a:t>Story structure plays an important role in developing a story’s context, and can be broken down into two parts:</a:t>
            </a:r>
          </a:p>
          <a:p>
            <a:r>
              <a:rPr lang="en-IN" b="1" dirty="0"/>
              <a:t>Part One: </a:t>
            </a:r>
            <a:r>
              <a:rPr lang="en-IN" dirty="0">
                <a:highlight>
                  <a:srgbClr val="FFFF00"/>
                </a:highlight>
              </a:rPr>
              <a:t>Story Plot</a:t>
            </a:r>
          </a:p>
          <a:p>
            <a:r>
              <a:rPr lang="en-IN" b="1" dirty="0"/>
              <a:t>Part Two: </a:t>
            </a:r>
            <a:r>
              <a:rPr lang="en-IN" dirty="0">
                <a:highlight>
                  <a:srgbClr val="FFFF00"/>
                </a:highlight>
              </a:rPr>
              <a:t>Story Genre</a:t>
            </a:r>
          </a:p>
        </p:txBody>
      </p:sp>
    </p:spTree>
    <p:extLst>
      <p:ext uri="{BB962C8B-B14F-4D97-AF65-F5344CB8AC3E}">
        <p14:creationId xmlns:p14="http://schemas.microsoft.com/office/powerpoint/2010/main" val="4091027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dirty="0"/>
              <a:t>Structuring Stories </a:t>
            </a:r>
            <a:r>
              <a:rPr lang="en-IN" sz="28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1268759"/>
            <a:ext cx="8229600" cy="4968553"/>
          </a:xfrm>
        </p:spPr>
        <p:txBody>
          <a:bodyPr>
            <a:normAutofit/>
          </a:bodyPr>
          <a:lstStyle/>
          <a:p>
            <a:pPr marL="0" indent="0">
              <a:buNone/>
            </a:pPr>
            <a:r>
              <a:rPr lang="en-IN" b="1" dirty="0"/>
              <a:t>1.Story Plot:</a:t>
            </a:r>
          </a:p>
          <a:p>
            <a:pPr algn="just"/>
            <a:r>
              <a:rPr lang="en-IN" dirty="0"/>
              <a:t>The events of a story (or the main part of a story) are its plot (this is also called its </a:t>
            </a:r>
            <a:r>
              <a:rPr lang="en-IN" dirty="0">
                <a:highlight>
                  <a:srgbClr val="FFFF00"/>
                </a:highlight>
              </a:rPr>
              <a:t>storyline)</a:t>
            </a:r>
            <a:r>
              <a:rPr lang="en-IN" dirty="0"/>
              <a:t>. </a:t>
            </a:r>
          </a:p>
          <a:p>
            <a:pPr algn="just"/>
            <a:r>
              <a:rPr lang="en-IN" dirty="0"/>
              <a:t>These events generally relate to each other in a pattern or a sequence, and the </a:t>
            </a:r>
            <a:r>
              <a:rPr lang="en-IN" dirty="0">
                <a:highlight>
                  <a:srgbClr val="FFFF00"/>
                </a:highlight>
              </a:rPr>
              <a:t>storyteller (or author) is responsible for arranging these actions in a meaningful way to shape the story.</a:t>
            </a:r>
          </a:p>
        </p:txBody>
      </p:sp>
    </p:spTree>
    <p:extLst>
      <p:ext uri="{BB962C8B-B14F-4D97-AF65-F5344CB8AC3E}">
        <p14:creationId xmlns:p14="http://schemas.microsoft.com/office/powerpoint/2010/main" val="18843652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dirty="0"/>
              <a:t>Structuring Stories </a:t>
            </a:r>
            <a:r>
              <a:rPr lang="en-IN" sz="28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buNone/>
            </a:pPr>
            <a:r>
              <a:rPr lang="en-IN" b="1" dirty="0"/>
              <a:t>1.Story Plot: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35072"/>
            <a:ext cx="8154987" cy="5102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9075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dirty="0"/>
              <a:t>Structuring Stories </a:t>
            </a:r>
            <a:r>
              <a:rPr lang="en-IN" sz="28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buNone/>
            </a:pPr>
            <a:r>
              <a:rPr lang="en-IN" b="1" dirty="0"/>
              <a:t>1.Story Plot:</a:t>
            </a:r>
          </a:p>
          <a:p>
            <a:r>
              <a:rPr lang="en-IN" dirty="0"/>
              <a:t>For the purposes of data storytelling, there are eight basic “plots” to help shape your visual data story (see Figure 4.7).</a:t>
            </a:r>
          </a:p>
          <a:p>
            <a:pPr marL="0" indent="0">
              <a:buNone/>
            </a:pPr>
            <a:endParaRPr lang="en-IN"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04864"/>
            <a:ext cx="7848872" cy="4497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07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dirty="0"/>
              <a:t>Structuring Stories </a:t>
            </a:r>
            <a:r>
              <a:rPr lang="en-IN" sz="28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buNone/>
            </a:pPr>
            <a:r>
              <a:rPr lang="en-IN" b="1" dirty="0"/>
              <a:t>1.Story Plot:</a:t>
            </a:r>
          </a:p>
          <a:p>
            <a:pPr algn="just"/>
            <a:r>
              <a:rPr lang="en-IN" b="1" dirty="0"/>
              <a:t>Change over time</a:t>
            </a:r>
            <a:r>
              <a:rPr lang="en-IN" dirty="0"/>
              <a:t>—See a visual history as told through a simple metric or trend</a:t>
            </a:r>
          </a:p>
          <a:p>
            <a:pPr algn="just"/>
            <a:r>
              <a:rPr lang="en-IN" b="1" dirty="0"/>
              <a:t>Drill down</a:t>
            </a:r>
            <a:r>
              <a:rPr lang="en-IN" dirty="0"/>
              <a:t>—Start big, and get more and more granular to find meaning</a:t>
            </a:r>
          </a:p>
          <a:p>
            <a:pPr algn="just"/>
            <a:r>
              <a:rPr lang="en-IN" b="1" dirty="0"/>
              <a:t>Zoom out</a:t>
            </a:r>
            <a:r>
              <a:rPr lang="en-IN" dirty="0"/>
              <a:t>—Reverse the particular, from the individual to a larger group</a:t>
            </a:r>
          </a:p>
          <a:p>
            <a:pPr algn="just"/>
            <a:r>
              <a:rPr lang="en-IN" b="1" dirty="0"/>
              <a:t>Contrast</a:t>
            </a:r>
            <a:r>
              <a:rPr lang="en-IN" dirty="0"/>
              <a:t>—The “this” or “that”</a:t>
            </a:r>
          </a:p>
        </p:txBody>
      </p:sp>
    </p:spTree>
    <p:extLst>
      <p:ext uri="{BB962C8B-B14F-4D97-AF65-F5344CB8AC3E}">
        <p14:creationId xmlns:p14="http://schemas.microsoft.com/office/powerpoint/2010/main" val="17494279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dirty="0"/>
              <a:t>Structuring Stories </a:t>
            </a:r>
            <a:r>
              <a:rPr lang="en-IN" sz="28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buNone/>
            </a:pPr>
            <a:r>
              <a:rPr lang="en-IN" b="1" dirty="0"/>
              <a:t>1.Story Plot:</a:t>
            </a:r>
          </a:p>
          <a:p>
            <a:r>
              <a:rPr lang="en-IN" b="1" dirty="0">
                <a:highlight>
                  <a:srgbClr val="FFFF00"/>
                </a:highlight>
              </a:rPr>
              <a:t>Spread</a:t>
            </a:r>
            <a:r>
              <a:rPr lang="en-IN" dirty="0">
                <a:highlight>
                  <a:srgbClr val="FFFF00"/>
                </a:highlight>
              </a:rPr>
              <a:t>—Help people see the light and the dark, or reach of data </a:t>
            </a:r>
            <a:r>
              <a:rPr lang="en-IN" dirty="0"/>
              <a:t>(disbursement)</a:t>
            </a:r>
          </a:p>
          <a:p>
            <a:r>
              <a:rPr lang="en-IN" b="1" dirty="0">
                <a:highlight>
                  <a:srgbClr val="FFFF00"/>
                </a:highlight>
              </a:rPr>
              <a:t>Intersections</a:t>
            </a:r>
            <a:r>
              <a:rPr lang="en-IN" dirty="0">
                <a:highlight>
                  <a:srgbClr val="FFFF00"/>
                </a:highlight>
              </a:rPr>
              <a:t>—Things that cross over</a:t>
            </a:r>
            <a:r>
              <a:rPr lang="en-IN" dirty="0"/>
              <a:t>, or progress (“less than” to “more than”)</a:t>
            </a:r>
          </a:p>
          <a:p>
            <a:r>
              <a:rPr lang="en-IN" b="1" dirty="0">
                <a:highlight>
                  <a:srgbClr val="FFFF00"/>
                </a:highlight>
              </a:rPr>
              <a:t>Factors</a:t>
            </a:r>
            <a:r>
              <a:rPr lang="en-IN" dirty="0">
                <a:highlight>
                  <a:srgbClr val="FFFF00"/>
                </a:highlight>
              </a:rPr>
              <a:t>—Things that work together to build up to a</a:t>
            </a:r>
          </a:p>
          <a:p>
            <a:pPr marL="0" indent="0">
              <a:buNone/>
            </a:pPr>
            <a:r>
              <a:rPr lang="en-IN" dirty="0">
                <a:highlight>
                  <a:srgbClr val="FFFF00"/>
                </a:highlight>
              </a:rPr>
              <a:t>    higher-level effect</a:t>
            </a:r>
          </a:p>
          <a:p>
            <a:r>
              <a:rPr lang="en-IN" b="1" dirty="0">
                <a:highlight>
                  <a:srgbClr val="FFFF00"/>
                </a:highlight>
              </a:rPr>
              <a:t>Outliers</a:t>
            </a:r>
            <a:r>
              <a:rPr lang="en-IN" dirty="0"/>
              <a:t>—Powerful way </a:t>
            </a:r>
            <a:r>
              <a:rPr lang="en-IN" dirty="0">
                <a:highlight>
                  <a:srgbClr val="FFFF00"/>
                </a:highlight>
              </a:rPr>
              <a:t>to show something outside the realm of normal</a:t>
            </a:r>
            <a:endParaRPr lang="en-IN" b="1" dirty="0">
              <a:highlight>
                <a:srgbClr val="FFFF00"/>
              </a:highlight>
            </a:endParaRPr>
          </a:p>
        </p:txBody>
      </p:sp>
    </p:spTree>
    <p:extLst>
      <p:ext uri="{BB962C8B-B14F-4D97-AF65-F5344CB8AC3E}">
        <p14:creationId xmlns:p14="http://schemas.microsoft.com/office/powerpoint/2010/main" val="26798823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dirty="0"/>
              <a:t>Structuring Stories </a:t>
            </a:r>
            <a:r>
              <a:rPr lang="en-IN" sz="28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buNone/>
            </a:pPr>
            <a:r>
              <a:rPr lang="en-IN" b="1" dirty="0"/>
              <a:t>2. Story Genre:</a:t>
            </a:r>
          </a:p>
          <a:p>
            <a:pPr algn="just"/>
            <a:r>
              <a:rPr lang="en-IN" dirty="0"/>
              <a:t>The other half of story structure is its genre. Like the diversity in plot</a:t>
            </a:r>
            <a:r>
              <a:rPr lang="en-IN" dirty="0">
                <a:highlight>
                  <a:srgbClr val="FFFF00"/>
                </a:highlight>
              </a:rPr>
              <a:t>, there is more than one genre to choose from. </a:t>
            </a:r>
          </a:p>
          <a:p>
            <a:pPr algn="just"/>
            <a:r>
              <a:rPr lang="en-IN" dirty="0"/>
              <a:t>In fact, there are seven genres of narrative visualization.</a:t>
            </a:r>
          </a:p>
          <a:p>
            <a:pPr algn="just"/>
            <a:r>
              <a:rPr lang="en-IN" dirty="0"/>
              <a:t>Developed by </a:t>
            </a:r>
            <a:r>
              <a:rPr lang="en-IN" dirty="0" err="1"/>
              <a:t>Segel</a:t>
            </a:r>
            <a:r>
              <a:rPr lang="en-IN" dirty="0"/>
              <a:t> and </a:t>
            </a:r>
            <a:r>
              <a:rPr lang="en-IN" dirty="0" err="1"/>
              <a:t>Heer</a:t>
            </a:r>
            <a:r>
              <a:rPr lang="en-IN" dirty="0"/>
              <a:t>, they vary primarily in the number of frames and the ordering of visual elements and include the magazine style, the annotated chart, the partitioned poster, the flow chart, the comic strip, the slide short, and finally, the conglomerate film/video/animation (see Figure 4.7).</a:t>
            </a:r>
            <a:endParaRPr lang="en-IN" b="1" dirty="0"/>
          </a:p>
        </p:txBody>
      </p:sp>
    </p:spTree>
    <p:extLst>
      <p:ext uri="{BB962C8B-B14F-4D97-AF65-F5344CB8AC3E}">
        <p14:creationId xmlns:p14="http://schemas.microsoft.com/office/powerpoint/2010/main" val="11637387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dirty="0"/>
              <a:t>Structuring Stories </a:t>
            </a:r>
            <a:r>
              <a:rPr lang="en-IN" sz="28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buNone/>
            </a:pPr>
            <a:r>
              <a:rPr lang="en-IN" b="1" dirty="0"/>
              <a:t>2. Story Genre: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12776"/>
            <a:ext cx="8136904" cy="5289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82778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dirty="0"/>
              <a:t>Structuring Stories </a:t>
            </a:r>
            <a:r>
              <a:rPr lang="en-IN" sz="28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buNone/>
            </a:pPr>
            <a:r>
              <a:rPr lang="en-IN" b="1" dirty="0"/>
              <a:t>2. Story Genre:</a:t>
            </a:r>
          </a:p>
          <a:p>
            <a:pPr algn="just"/>
            <a:r>
              <a:rPr lang="en-IN" dirty="0"/>
              <a:t>Data stories are most effective when they have </a:t>
            </a:r>
            <a:r>
              <a:rPr lang="en-IN" dirty="0">
                <a:highlight>
                  <a:srgbClr val="FFFF00"/>
                </a:highlight>
              </a:rPr>
              <a:t>constrained interaction at various checkpoints and allow the user to explore </a:t>
            </a:r>
            <a:r>
              <a:rPr lang="en-IN" dirty="0"/>
              <a:t>and engage with the story without veering too far away from the intended narrative. </a:t>
            </a:r>
          </a:p>
          <a:p>
            <a:pPr algn="just"/>
            <a:r>
              <a:rPr lang="en-IN" dirty="0">
                <a:highlight>
                  <a:srgbClr val="FFFF00"/>
                </a:highlight>
              </a:rPr>
              <a:t>Stories unfold</a:t>
            </a:r>
            <a:r>
              <a:rPr lang="en-IN" dirty="0"/>
              <a:t>, and each visualization should highlight one story point at a time (whether within the same visualizations or within multiple) as storytellers layer points to build a complete data narrative.</a:t>
            </a:r>
            <a:endParaRPr lang="en-IN" b="1" dirty="0"/>
          </a:p>
        </p:txBody>
      </p:sp>
    </p:spTree>
    <p:extLst>
      <p:ext uri="{BB962C8B-B14F-4D97-AF65-F5344CB8AC3E}">
        <p14:creationId xmlns:p14="http://schemas.microsoft.com/office/powerpoint/2010/main" val="23391203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a:t>AUDIENCE ANALYSIS FOR STORYTELLING</a:t>
            </a: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algn="just"/>
            <a:r>
              <a:rPr lang="en-IN" dirty="0"/>
              <a:t>A successful data storyteller has to be a master of their craft, able to meld </a:t>
            </a:r>
            <a:r>
              <a:rPr lang="en-IN" dirty="0">
                <a:highlight>
                  <a:srgbClr val="FFFF00"/>
                </a:highlight>
              </a:rPr>
              <a:t>the worlds of data visualization and storytelling together into a cohesive whole</a:t>
            </a:r>
            <a:r>
              <a:rPr lang="en-IN" dirty="0"/>
              <a:t>. </a:t>
            </a:r>
          </a:p>
          <a:p>
            <a:pPr algn="just"/>
            <a:r>
              <a:rPr lang="en-IN" dirty="0"/>
              <a:t>However, the story is only half of the equation. </a:t>
            </a:r>
          </a:p>
          <a:p>
            <a:pPr algn="just"/>
            <a:r>
              <a:rPr lang="en-IN" dirty="0"/>
              <a:t>A story is a piece of communication, and like every communication, </a:t>
            </a:r>
            <a:r>
              <a:rPr lang="en-IN" dirty="0">
                <a:highlight>
                  <a:srgbClr val="FFFF00"/>
                </a:highlight>
              </a:rPr>
              <a:t>stories are part of a two-way dialogue between the sender (you) and the receiver (your</a:t>
            </a:r>
          </a:p>
          <a:p>
            <a:pPr marL="0" indent="0" algn="just">
              <a:buNone/>
            </a:pPr>
            <a:r>
              <a:rPr lang="en-IN" dirty="0">
                <a:highlight>
                  <a:srgbClr val="FFFF00"/>
                </a:highlight>
              </a:rPr>
              <a:t>    audience).</a:t>
            </a:r>
          </a:p>
          <a:p>
            <a:pPr marL="0" indent="0" algn="just">
              <a:buNone/>
            </a:pPr>
            <a:endParaRPr lang="en-IN" b="1" dirty="0"/>
          </a:p>
        </p:txBody>
      </p:sp>
    </p:spTree>
    <p:extLst>
      <p:ext uri="{BB962C8B-B14F-4D97-AF65-F5344CB8AC3E}">
        <p14:creationId xmlns:p14="http://schemas.microsoft.com/office/powerpoint/2010/main" val="210214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21"/>
            <a:ext cx="8229600" cy="4941872"/>
          </a:xfrm>
        </p:spPr>
        <p:txBody>
          <a:bodyPr>
            <a:normAutofit/>
          </a:bodyPr>
          <a:lstStyle/>
          <a:p>
            <a:r>
              <a:rPr lang="en-IN" b="1" dirty="0"/>
              <a:t>The Brain on Stories:</a:t>
            </a:r>
          </a:p>
          <a:p>
            <a:r>
              <a:rPr lang="en-IN" dirty="0"/>
              <a:t>For the very powerful human brain, data is easy. The brain’s response to these stimuli is a relatively simple input-and respond transaction that requires the utilization of these two basic areas. </a:t>
            </a:r>
          </a:p>
          <a:p>
            <a:r>
              <a:rPr lang="en-IN" dirty="0"/>
              <a:t>Because we’re focused only on seeing and responding to information (agree/disagree), there’s no great</a:t>
            </a:r>
          </a:p>
          <a:p>
            <a:pPr marL="0" indent="0">
              <a:buNone/>
            </a:pPr>
            <a:r>
              <a:rPr lang="en-IN" dirty="0"/>
              <a:t>    need to overexert our neuro-horsepower.</a:t>
            </a:r>
          </a:p>
          <a:p>
            <a:r>
              <a:rPr lang="en-IN" dirty="0">
                <a:highlight>
                  <a:srgbClr val="FFFF00"/>
                </a:highlight>
              </a:rPr>
              <a:t>stories require a substantial cognitive boost</a:t>
            </a:r>
            <a:r>
              <a:rPr lang="en-IN" dirty="0"/>
              <a:t>. E.g. pasta for dinner.</a:t>
            </a:r>
            <a:br>
              <a:rPr lang="en-IN" dirty="0"/>
            </a:br>
            <a:endParaRPr lang="en-IN" dirty="0"/>
          </a:p>
        </p:txBody>
      </p:sp>
    </p:spTree>
    <p:extLst>
      <p:ext uri="{BB962C8B-B14F-4D97-AF65-F5344CB8AC3E}">
        <p14:creationId xmlns:p14="http://schemas.microsoft.com/office/powerpoint/2010/main" val="25507988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a:t>AUDIENCE ANALYSIS FOR STORYTELLING</a:t>
            </a: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algn="just"/>
            <a:r>
              <a:rPr lang="en-IN" dirty="0"/>
              <a:t>If the story gets interrupted or otherwise lost in translation, you’ve lost the ability to communicate and will likely fail. </a:t>
            </a:r>
          </a:p>
          <a:p>
            <a:pPr algn="just"/>
            <a:r>
              <a:rPr lang="en-IN" dirty="0"/>
              <a:t>Therefore</a:t>
            </a:r>
            <a:r>
              <a:rPr lang="en-IN" dirty="0">
                <a:highlight>
                  <a:srgbClr val="FFFF00"/>
                </a:highlight>
              </a:rPr>
              <a:t>, storytellers need to be clear on exactly who is on the receiving end of their story, and have confidence that they have the information they need to build the right story for their audience.</a:t>
            </a:r>
          </a:p>
          <a:p>
            <a:r>
              <a:rPr lang="en-IN" dirty="0"/>
              <a:t>A good storyteller knows that the trick isn’t asking the </a:t>
            </a:r>
            <a:r>
              <a:rPr lang="en-IN" i="1" dirty="0"/>
              <a:t>right </a:t>
            </a:r>
            <a:r>
              <a:rPr lang="en-IN" dirty="0"/>
              <a:t>questions, </a:t>
            </a:r>
            <a:r>
              <a:rPr lang="en-IN" dirty="0">
                <a:highlight>
                  <a:srgbClr val="FFFF00"/>
                </a:highlight>
              </a:rPr>
              <a:t>but in asking </a:t>
            </a:r>
            <a:r>
              <a:rPr lang="en-IN" i="1" dirty="0">
                <a:highlight>
                  <a:srgbClr val="FFFF00"/>
                </a:highlight>
              </a:rPr>
              <a:t>many</a:t>
            </a:r>
            <a:r>
              <a:rPr lang="en-IN" dirty="0"/>
              <a:t>.</a:t>
            </a:r>
          </a:p>
          <a:p>
            <a:endParaRPr lang="en-IN" b="1" dirty="0"/>
          </a:p>
        </p:txBody>
      </p:sp>
    </p:spTree>
    <p:extLst>
      <p:ext uri="{BB962C8B-B14F-4D97-AF65-F5344CB8AC3E}">
        <p14:creationId xmlns:p14="http://schemas.microsoft.com/office/powerpoint/2010/main" val="18578240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a:t>AUDIENCE ANALYSIS FOR STORYTELLING</a:t>
            </a: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algn="just"/>
            <a:r>
              <a:rPr lang="en-IN" dirty="0"/>
              <a:t>It’s iterative, and </a:t>
            </a:r>
            <a:r>
              <a:rPr lang="en-IN" dirty="0">
                <a:highlight>
                  <a:srgbClr val="FFFF00"/>
                </a:highlight>
              </a:rPr>
              <a:t>a process of compromise between what you want to say and what the audience needs to hear.</a:t>
            </a:r>
          </a:p>
          <a:p>
            <a:pPr algn="just"/>
            <a:r>
              <a:rPr lang="en-IN" dirty="0"/>
              <a:t>Ultimately you need to be able to learn as much as you can about your audience and what they need to know, and then build a story </a:t>
            </a:r>
            <a:r>
              <a:rPr lang="en-IN" dirty="0">
                <a:highlight>
                  <a:srgbClr val="FFFF00"/>
                </a:highlight>
              </a:rPr>
              <a:t>that anticipates and delivers on audience needs.</a:t>
            </a:r>
            <a:endParaRPr lang="en-IN" b="1" dirty="0">
              <a:highlight>
                <a:srgbClr val="FFFF00"/>
              </a:highlight>
            </a:endParaRPr>
          </a:p>
        </p:txBody>
      </p:sp>
    </p:spTree>
    <p:extLst>
      <p:ext uri="{BB962C8B-B14F-4D97-AF65-F5344CB8AC3E}">
        <p14:creationId xmlns:p14="http://schemas.microsoft.com/office/powerpoint/2010/main" val="15672933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a:t>AUDIENCE ANALYSIS FOR STORYTELLING</a:t>
            </a: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algn="just"/>
            <a:r>
              <a:rPr lang="en-IN" dirty="0"/>
              <a:t>Curiosity is a learned skill. It takes time to develop a palate for asking the right research questions and plucking out the relevant details from the noise.</a:t>
            </a:r>
          </a:p>
          <a:p>
            <a:pPr algn="just"/>
            <a:r>
              <a:rPr lang="en-IN" dirty="0"/>
              <a:t>Visual data storytelling involves a requisite degree of research as you move through visual analysis.</a:t>
            </a:r>
          </a:p>
          <a:p>
            <a:pPr algn="just"/>
            <a:r>
              <a:rPr lang="en-IN" dirty="0"/>
              <a:t>As you practice </a:t>
            </a:r>
            <a:r>
              <a:rPr lang="en-IN" dirty="0" err="1">
                <a:highlight>
                  <a:srgbClr val="FFFF00"/>
                </a:highlight>
              </a:rPr>
              <a:t>molding</a:t>
            </a:r>
            <a:r>
              <a:rPr lang="en-IN" dirty="0">
                <a:highlight>
                  <a:srgbClr val="FFFF00"/>
                </a:highlight>
              </a:rPr>
              <a:t> yourself into a thoughtful questioner</a:t>
            </a:r>
            <a:r>
              <a:rPr lang="en-IN" dirty="0"/>
              <a:t>, however, you can use the some of the same journalistic questions that help to parse out the correct context for a story—particularly who, what, why, and how—to make sure you build a presentation that’s going to resonate with your audience and give them the information they need to take action.</a:t>
            </a:r>
            <a:endParaRPr lang="en-IN" b="1" dirty="0"/>
          </a:p>
        </p:txBody>
      </p:sp>
    </p:spTree>
    <p:extLst>
      <p:ext uri="{BB962C8B-B14F-4D97-AF65-F5344CB8AC3E}">
        <p14:creationId xmlns:p14="http://schemas.microsoft.com/office/powerpoint/2010/main" val="35965830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a:t>AUDIENCE ANALYSIS FOR STORYTELLING</a:t>
            </a: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fontScale="92500" lnSpcReduction="10000"/>
          </a:bodyPr>
          <a:lstStyle/>
          <a:p>
            <a:pPr marL="0" indent="0" algn="just">
              <a:buNone/>
            </a:pPr>
            <a:r>
              <a:rPr lang="en-IN" b="1" dirty="0"/>
              <a:t>Who:</a:t>
            </a:r>
          </a:p>
          <a:p>
            <a:pPr algn="just"/>
            <a:r>
              <a:rPr lang="en-IN" dirty="0"/>
              <a:t>Be specific about your audience. Avoid generalizations and assumptions. </a:t>
            </a:r>
          </a:p>
          <a:p>
            <a:pPr algn="just"/>
            <a:r>
              <a:rPr lang="en-IN" dirty="0"/>
              <a:t>Taking a broad view of your audiences has the consequence of overlooking nuances and specific needs that help you zero in on what your audience needs and wants to hear, as well as how you might be best able to communicate with them to capture their interest. </a:t>
            </a:r>
          </a:p>
          <a:p>
            <a:pPr algn="just"/>
            <a:r>
              <a:rPr lang="en-IN" dirty="0"/>
              <a:t>Also, narrowing in on your audience will show you who the decision makers and key influencers are, who needs and wants to hear your story, and those whose buy-in you really need to earn. </a:t>
            </a:r>
          </a:p>
          <a:p>
            <a:pPr algn="just"/>
            <a:r>
              <a:rPr lang="en-IN" dirty="0">
                <a:highlight>
                  <a:srgbClr val="FFFF00"/>
                </a:highlight>
              </a:rPr>
              <a:t>Remember, engaging with your audience is a critical part of successful storytelling</a:t>
            </a:r>
            <a:r>
              <a:rPr lang="en-IN" dirty="0"/>
              <a:t>.</a:t>
            </a:r>
            <a:endParaRPr lang="en-IN" b="1" dirty="0"/>
          </a:p>
        </p:txBody>
      </p:sp>
    </p:spTree>
    <p:extLst>
      <p:ext uri="{BB962C8B-B14F-4D97-AF65-F5344CB8AC3E}">
        <p14:creationId xmlns:p14="http://schemas.microsoft.com/office/powerpoint/2010/main" val="1529768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a:t>AUDIENCE ANALYSIS FOR STORYTELLING</a:t>
            </a: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lgn="just">
              <a:buNone/>
            </a:pPr>
            <a:r>
              <a:rPr lang="en-IN" b="1" dirty="0"/>
              <a:t>Who:</a:t>
            </a:r>
          </a:p>
          <a:p>
            <a:pPr algn="just"/>
            <a:r>
              <a:rPr lang="en-IN" dirty="0"/>
              <a:t>It’s also important to consider the affect of your relationship with the audience.</a:t>
            </a:r>
          </a:p>
          <a:p>
            <a:pPr algn="just"/>
            <a:r>
              <a:rPr lang="en-IN" dirty="0">
                <a:highlight>
                  <a:srgbClr val="FFFF00"/>
                </a:highlight>
              </a:rPr>
              <a:t>Do they know you? Do they trust you? Do they believe that you are a credible and reliable source of information and insight? </a:t>
            </a:r>
          </a:p>
          <a:p>
            <a:pPr algn="just"/>
            <a:r>
              <a:rPr lang="en-IN" dirty="0"/>
              <a:t>The answers to these questions are important because </a:t>
            </a:r>
            <a:r>
              <a:rPr lang="en-IN" dirty="0">
                <a:highlight>
                  <a:srgbClr val="FFFF00"/>
                </a:highlight>
              </a:rPr>
              <a:t>they might influence how you structure your presentation as well as any pre- or post-presentation communication.</a:t>
            </a:r>
            <a:endParaRPr lang="en-IN" b="1" dirty="0">
              <a:highlight>
                <a:srgbClr val="FFFF00"/>
              </a:highlight>
            </a:endParaRPr>
          </a:p>
        </p:txBody>
      </p:sp>
    </p:spTree>
    <p:extLst>
      <p:ext uri="{BB962C8B-B14F-4D97-AF65-F5344CB8AC3E}">
        <p14:creationId xmlns:p14="http://schemas.microsoft.com/office/powerpoint/2010/main" val="30161605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a:t>AUDIENCE ANALYSIS FOR STORYTELLING</a:t>
            </a: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lgn="just">
              <a:buNone/>
            </a:pPr>
            <a:r>
              <a:rPr lang="en-IN" b="1" dirty="0"/>
              <a:t>Who:</a:t>
            </a:r>
          </a:p>
          <a:p>
            <a:r>
              <a:rPr lang="en-IN" dirty="0"/>
              <a:t>Your audience must believe in you as an analyst </a:t>
            </a:r>
            <a:r>
              <a:rPr lang="en-IN" i="1" dirty="0"/>
              <a:t>and </a:t>
            </a:r>
            <a:r>
              <a:rPr lang="en-IN" dirty="0"/>
              <a:t>a storyteller before they will listen to your story and be open to taking any actions you might suggest.</a:t>
            </a:r>
            <a:endParaRPr lang="en-IN" b="1" dirty="0"/>
          </a:p>
        </p:txBody>
      </p:sp>
    </p:spTree>
    <p:extLst>
      <p:ext uri="{BB962C8B-B14F-4D97-AF65-F5344CB8AC3E}">
        <p14:creationId xmlns:p14="http://schemas.microsoft.com/office/powerpoint/2010/main" val="12380527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a:t>AUDIENCE ANALYSIS FOR STORYTELLING</a:t>
            </a: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lgn="just">
              <a:buNone/>
            </a:pPr>
            <a:r>
              <a:rPr lang="en-IN" b="1" dirty="0"/>
              <a:t>What:</a:t>
            </a:r>
          </a:p>
          <a:p>
            <a:pPr algn="just"/>
            <a:r>
              <a:rPr lang="en-IN" dirty="0"/>
              <a:t>Analytics begins with understanding data—what you have, what you need, its capabilities and its limitations.</a:t>
            </a:r>
          </a:p>
          <a:p>
            <a:pPr algn="just"/>
            <a:r>
              <a:rPr lang="en-IN" dirty="0"/>
              <a:t>Additionally, you should have a realistic view of its quality and validity, and thus its ability to answer business questions or explore a hypothesis—as well as if you should seek additional or external data to complete your dataset for analysis.</a:t>
            </a:r>
            <a:endParaRPr lang="en-IN" b="1" dirty="0"/>
          </a:p>
        </p:txBody>
      </p:sp>
    </p:spTree>
    <p:extLst>
      <p:ext uri="{BB962C8B-B14F-4D97-AF65-F5344CB8AC3E}">
        <p14:creationId xmlns:p14="http://schemas.microsoft.com/office/powerpoint/2010/main" val="1006425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a:t>AUDIENCE ANALYSIS FOR STORYTELLING</a:t>
            </a: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lgn="just">
              <a:buNone/>
            </a:pPr>
            <a:r>
              <a:rPr lang="en-IN" b="1" dirty="0"/>
              <a:t>What:</a:t>
            </a:r>
          </a:p>
          <a:p>
            <a:pPr algn="just"/>
            <a:r>
              <a:rPr lang="en-IN" dirty="0"/>
              <a:t>Understanding your data also requires you to have a good grasp on how to visually represent this data compellingly and accurately, so that you are practicing “no harm” data visualization as you design your narrative.</a:t>
            </a:r>
          </a:p>
          <a:p>
            <a:pPr marL="0" indent="0" algn="just">
              <a:buNone/>
            </a:pPr>
            <a:endParaRPr lang="en-IN" b="1" dirty="0"/>
          </a:p>
        </p:txBody>
      </p:sp>
    </p:spTree>
    <p:extLst>
      <p:ext uri="{BB962C8B-B14F-4D97-AF65-F5344CB8AC3E}">
        <p14:creationId xmlns:p14="http://schemas.microsoft.com/office/powerpoint/2010/main" val="1786863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a:t>AUDIENCE ANALYSIS FOR STORYTELLING</a:t>
            </a: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lgn="just">
              <a:buNone/>
            </a:pPr>
            <a:r>
              <a:rPr lang="en-IN" b="1" dirty="0"/>
              <a:t>What:</a:t>
            </a:r>
          </a:p>
          <a:p>
            <a:r>
              <a:rPr lang="en-IN" dirty="0"/>
              <a:t>In addition to knowing the ins and outs of your data, be sure you’ve asked enough questions to work out what your audience is asking of you, or what story they are asking you to tell with the information you have at your disposal. </a:t>
            </a:r>
          </a:p>
          <a:p>
            <a:r>
              <a:rPr lang="en-IN" dirty="0">
                <a:highlight>
                  <a:srgbClr val="FFFF00"/>
                </a:highlight>
              </a:rPr>
              <a:t>Be sure to have a solid alignment of ideas between what questions can be answered with your data and what insight or information your audience needs or wants; otherwise, your data story will fall flat, unable to satisfy audience expectations.</a:t>
            </a:r>
            <a:endParaRPr lang="en-IN" b="1" dirty="0">
              <a:highlight>
                <a:srgbClr val="FFFF00"/>
              </a:highlight>
            </a:endParaRPr>
          </a:p>
        </p:txBody>
      </p:sp>
    </p:spTree>
    <p:extLst>
      <p:ext uri="{BB962C8B-B14F-4D97-AF65-F5344CB8AC3E}">
        <p14:creationId xmlns:p14="http://schemas.microsoft.com/office/powerpoint/2010/main" val="37099409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a:t>AUDIENCE ANALYSIS FOR STORYTELLING</a:t>
            </a: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lgn="just">
              <a:buNone/>
            </a:pPr>
            <a:r>
              <a:rPr lang="en-IN" b="1" dirty="0"/>
              <a:t>Why:</a:t>
            </a:r>
          </a:p>
          <a:p>
            <a:pPr algn="just"/>
            <a:r>
              <a:rPr lang="en-IN" dirty="0"/>
              <a:t>Every good story should prompt an action, whether you are building a story intended to help your audience </a:t>
            </a:r>
            <a:r>
              <a:rPr lang="en-IN" dirty="0">
                <a:highlight>
                  <a:srgbClr val="FFFF00"/>
                </a:highlight>
              </a:rPr>
              <a:t>to make a decision; to cause them to change their opinion; or </a:t>
            </a:r>
            <a:r>
              <a:rPr lang="en-IN" dirty="0" err="1">
                <a:highlight>
                  <a:srgbClr val="FFFF00"/>
                </a:highlight>
              </a:rPr>
              <a:t>or</a:t>
            </a:r>
            <a:r>
              <a:rPr lang="en-IN" dirty="0">
                <a:highlight>
                  <a:srgbClr val="FFFF00"/>
                </a:highlight>
              </a:rPr>
              <a:t> otherwise to convince, persuade, or educate. </a:t>
            </a:r>
          </a:p>
          <a:p>
            <a:pPr algn="just"/>
            <a:r>
              <a:rPr lang="en-IN" dirty="0"/>
              <a:t>Ultimately, you should be crystal clear on what your goal is with the story, and why your audience should care about what you are saying. </a:t>
            </a:r>
          </a:p>
          <a:p>
            <a:pPr algn="just"/>
            <a:r>
              <a:rPr lang="en-IN" dirty="0"/>
              <a:t>This helps to both ensure your story is meaningful and necessary, and to give you a clear target of how to build logical arguments toward a salient end goal.</a:t>
            </a:r>
            <a:endParaRPr lang="en-IN" b="1" dirty="0"/>
          </a:p>
        </p:txBody>
      </p:sp>
    </p:spTree>
    <p:extLst>
      <p:ext uri="{BB962C8B-B14F-4D97-AF65-F5344CB8AC3E}">
        <p14:creationId xmlns:p14="http://schemas.microsoft.com/office/powerpoint/2010/main" val="3666669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20"/>
            <a:ext cx="8229600" cy="5400599"/>
          </a:xfrm>
        </p:spPr>
        <p:txBody>
          <a:bodyPr>
            <a:normAutofit/>
          </a:bodyPr>
          <a:lstStyle/>
          <a:p>
            <a:r>
              <a:rPr lang="en-IN" b="1" dirty="0"/>
              <a:t>The Brain on Stories:</a:t>
            </a:r>
          </a:p>
          <a:p>
            <a:r>
              <a:rPr lang="en-IN" dirty="0"/>
              <a:t>This is the difference between visualizing data, and presenting a story: </a:t>
            </a:r>
            <a:r>
              <a:rPr lang="en-IN" dirty="0">
                <a:highlight>
                  <a:srgbClr val="FFFF00"/>
                </a:highlight>
              </a:rPr>
              <a:t>rather than itemizing a list of ingredients </a:t>
            </a:r>
            <a:r>
              <a:rPr lang="en-IN" dirty="0"/>
              <a:t>(data points)</a:t>
            </a:r>
          </a:p>
          <a:p>
            <a:r>
              <a:rPr lang="en-IN" dirty="0">
                <a:highlight>
                  <a:srgbClr val="FFFF00"/>
                </a:highlight>
              </a:rPr>
              <a:t>we are presenting a full, sensory-engaging dining experience</a:t>
            </a:r>
            <a:r>
              <a:rPr lang="en-IN" dirty="0"/>
              <a:t> (see Figure 2.1).</a:t>
            </a:r>
          </a:p>
          <a:p>
            <a:pPr marL="0" indent="0">
              <a:buNone/>
            </a:pPr>
            <a:br>
              <a:rPr lang="en-IN" dirty="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716" y="3429000"/>
            <a:ext cx="7362825" cy="2870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26333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a:t>AUDIENCE ANALYSIS FOR STORYTELLING</a:t>
            </a: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lgn="just">
              <a:buNone/>
            </a:pPr>
            <a:r>
              <a:rPr lang="en-IN" b="1" dirty="0"/>
              <a:t>Why:</a:t>
            </a:r>
          </a:p>
          <a:p>
            <a:r>
              <a:rPr lang="en-IN" dirty="0"/>
              <a:t>To help crystalize the answers to the “why” part of the</a:t>
            </a:r>
          </a:p>
          <a:p>
            <a:r>
              <a:rPr lang="en-IN" dirty="0"/>
              <a:t>equation, be able to articulate an answer to clearly and</a:t>
            </a:r>
          </a:p>
          <a:p>
            <a:r>
              <a:rPr lang="en-IN" dirty="0"/>
              <a:t>concisely answer the following questions:</a:t>
            </a:r>
          </a:p>
          <a:p>
            <a:pPr>
              <a:buFont typeface="Wingdings" panose="05000000000000000000" pitchFamily="2" charset="2"/>
              <a:buChar char="Ø"/>
            </a:pPr>
            <a:r>
              <a:rPr lang="en-IN" dirty="0">
                <a:highlight>
                  <a:srgbClr val="FFFF00"/>
                </a:highlight>
              </a:rPr>
              <a:t>Who is your audience? (They might not be as</a:t>
            </a:r>
          </a:p>
          <a:p>
            <a:pPr marL="0" indent="0">
              <a:buNone/>
            </a:pPr>
            <a:r>
              <a:rPr lang="en-IN" dirty="0">
                <a:highlight>
                  <a:srgbClr val="FFFF00"/>
                </a:highlight>
              </a:rPr>
              <a:t>      homogenous as you think.)</a:t>
            </a:r>
          </a:p>
          <a:p>
            <a:pPr>
              <a:buFont typeface="Wingdings" panose="05000000000000000000" pitchFamily="2" charset="2"/>
              <a:buChar char="Ø"/>
            </a:pPr>
            <a:r>
              <a:rPr lang="en-IN" dirty="0">
                <a:highlight>
                  <a:srgbClr val="FFFF00"/>
                </a:highlight>
              </a:rPr>
              <a:t>What do they want?</a:t>
            </a:r>
          </a:p>
          <a:p>
            <a:pPr>
              <a:buFont typeface="Wingdings" panose="05000000000000000000" pitchFamily="2" charset="2"/>
              <a:buChar char="Ø"/>
            </a:pPr>
            <a:r>
              <a:rPr lang="en-IN" dirty="0">
                <a:highlight>
                  <a:srgbClr val="FFFF00"/>
                </a:highlight>
              </a:rPr>
              <a:t>What do they need?</a:t>
            </a:r>
          </a:p>
          <a:p>
            <a:pPr marL="0" indent="0">
              <a:buNone/>
            </a:pPr>
            <a:endParaRPr lang="en-IN" dirty="0"/>
          </a:p>
        </p:txBody>
      </p:sp>
    </p:spTree>
    <p:extLst>
      <p:ext uri="{BB962C8B-B14F-4D97-AF65-F5344CB8AC3E}">
        <p14:creationId xmlns:p14="http://schemas.microsoft.com/office/powerpoint/2010/main" val="14408792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a:t>AUDIENCE ANALYSIS FOR STORYTELLING</a:t>
            </a: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lnSpcReduction="10000"/>
          </a:bodyPr>
          <a:lstStyle/>
          <a:p>
            <a:pPr marL="0" indent="0" algn="just">
              <a:buNone/>
            </a:pPr>
            <a:r>
              <a:rPr lang="en-IN" b="1" dirty="0"/>
              <a:t>Why:</a:t>
            </a:r>
          </a:p>
          <a:p>
            <a:pPr>
              <a:buFont typeface="Wingdings" panose="05000000000000000000" pitchFamily="2" charset="2"/>
              <a:buChar char="Ø"/>
            </a:pPr>
            <a:r>
              <a:rPr lang="en-IN" dirty="0"/>
              <a:t>How might they be feeling?</a:t>
            </a:r>
          </a:p>
          <a:p>
            <a:pPr>
              <a:buFont typeface="Wingdings" panose="05000000000000000000" pitchFamily="2" charset="2"/>
              <a:buChar char="Ø"/>
            </a:pPr>
            <a:r>
              <a:rPr lang="en-IN" dirty="0"/>
              <a:t>What action do they need to take?</a:t>
            </a:r>
          </a:p>
          <a:p>
            <a:pPr>
              <a:buFont typeface="Wingdings" panose="05000000000000000000" pitchFamily="2" charset="2"/>
              <a:buChar char="Ø"/>
            </a:pPr>
            <a:r>
              <a:rPr lang="en-IN" dirty="0"/>
              <a:t>What type of communication do they prefer?</a:t>
            </a:r>
          </a:p>
          <a:p>
            <a:pPr>
              <a:buFont typeface="Wingdings" panose="05000000000000000000" pitchFamily="2" charset="2"/>
              <a:buChar char="Ø"/>
            </a:pPr>
            <a:r>
              <a:rPr lang="en-IN" dirty="0"/>
              <a:t>How well do they know the data?</a:t>
            </a:r>
          </a:p>
          <a:p>
            <a:pPr>
              <a:buFont typeface="Wingdings" panose="05000000000000000000" pitchFamily="2" charset="2"/>
              <a:buChar char="Ø"/>
            </a:pPr>
            <a:r>
              <a:rPr lang="en-IN" dirty="0"/>
              <a:t>What beliefs or bias might they have that you need to</a:t>
            </a:r>
          </a:p>
          <a:p>
            <a:pPr marL="0" indent="0">
              <a:buNone/>
            </a:pPr>
            <a:r>
              <a:rPr lang="en-IN" dirty="0"/>
              <a:t>     reinforce or challenge?</a:t>
            </a:r>
          </a:p>
          <a:p>
            <a:pPr>
              <a:buFont typeface="Wingdings" panose="05000000000000000000" pitchFamily="2" charset="2"/>
              <a:buChar char="Ø"/>
            </a:pPr>
            <a:r>
              <a:rPr lang="en-IN" dirty="0"/>
              <a:t>What, specifically, are you sharing with your audience?</a:t>
            </a:r>
          </a:p>
          <a:p>
            <a:pPr>
              <a:buFont typeface="Wingdings" panose="05000000000000000000" pitchFamily="2" charset="2"/>
              <a:buChar char="Ø"/>
            </a:pPr>
            <a:r>
              <a:rPr lang="en-IN" dirty="0"/>
              <a:t>What, specifically, do you want them to do with this</a:t>
            </a:r>
          </a:p>
          <a:p>
            <a:pPr marL="0" indent="0">
              <a:buNone/>
            </a:pPr>
            <a:r>
              <a:rPr lang="en-IN" dirty="0"/>
              <a:t>     information?</a:t>
            </a:r>
            <a:endParaRPr lang="en-IN" b="1" dirty="0"/>
          </a:p>
        </p:txBody>
      </p:sp>
    </p:spTree>
    <p:extLst>
      <p:ext uri="{BB962C8B-B14F-4D97-AF65-F5344CB8AC3E}">
        <p14:creationId xmlns:p14="http://schemas.microsoft.com/office/powerpoint/2010/main" val="4316901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a:t>AUDIENCE ANALYSIS FOR STORYTELLING</a:t>
            </a: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lgn="just">
              <a:buNone/>
            </a:pPr>
            <a:r>
              <a:rPr lang="en-IN" b="1" dirty="0"/>
              <a:t>How:</a:t>
            </a:r>
          </a:p>
          <a:p>
            <a:pPr algn="just"/>
            <a:r>
              <a:rPr lang="en-IN" dirty="0"/>
              <a:t>Finally, the </a:t>
            </a:r>
            <a:r>
              <a:rPr lang="en-IN" dirty="0">
                <a:highlight>
                  <a:srgbClr val="FFFF00"/>
                </a:highlight>
              </a:rPr>
              <a:t>communication medium and channel </a:t>
            </a:r>
            <a:r>
              <a:rPr lang="en-IN" dirty="0"/>
              <a:t>you use to present your story matter. </a:t>
            </a:r>
          </a:p>
          <a:p>
            <a:pPr algn="just"/>
            <a:r>
              <a:rPr lang="en-IN" dirty="0"/>
              <a:t>It has a number of implications for how you deliver your story, as well as how much influence you have as a storyteller </a:t>
            </a:r>
            <a:r>
              <a:rPr lang="en-IN" dirty="0">
                <a:highlight>
                  <a:srgbClr val="FFFF00"/>
                </a:highlight>
              </a:rPr>
              <a:t>and how interactive your audience can be with you as well as with the story itself. </a:t>
            </a:r>
          </a:p>
          <a:p>
            <a:pPr algn="just"/>
            <a:r>
              <a:rPr lang="en-IN" dirty="0"/>
              <a:t>Although there are many facets to explore in this step, one of the most constructive is to understand the differences between data stories delivered as narrated, live versions or those that are non-narrated or otherwise “static” presentations.</a:t>
            </a:r>
            <a:endParaRPr lang="en-IN" b="1" dirty="0"/>
          </a:p>
        </p:txBody>
      </p:sp>
    </p:spTree>
    <p:extLst>
      <p:ext uri="{BB962C8B-B14F-4D97-AF65-F5344CB8AC3E}">
        <p14:creationId xmlns:p14="http://schemas.microsoft.com/office/powerpoint/2010/main" val="13437731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a:t>AUDIENCE ANALYSIS FOR STORYTELLING</a:t>
            </a: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buNone/>
            </a:pPr>
            <a:r>
              <a:rPr lang="en-IN" dirty="0"/>
              <a:t>Narrated:</a:t>
            </a:r>
          </a:p>
          <a:p>
            <a:pPr algn="just"/>
            <a:r>
              <a:rPr lang="en-IN" dirty="0"/>
              <a:t>Narrated storytelling presentations are those that are delivered live—whether in person or virtually—where the storyteller has the ability to narrate the presentation and guide the experience. </a:t>
            </a:r>
          </a:p>
          <a:p>
            <a:pPr algn="just"/>
            <a:r>
              <a:rPr lang="en-IN" dirty="0"/>
              <a:t>In this mode, the storyteller has full control of the narrative and is able to direct the audience’s attention to points of interest and facilitate transitions between story points, explaining any potential areas of ambiguity, or likewise, emphasize or soften points as</a:t>
            </a:r>
          </a:p>
          <a:p>
            <a:pPr marL="0" indent="0" algn="just">
              <a:buNone/>
            </a:pPr>
            <a:r>
              <a:rPr lang="en-IN" dirty="0"/>
              <a:t>    needed.</a:t>
            </a:r>
            <a:endParaRPr lang="en-IN" b="1" dirty="0"/>
          </a:p>
        </p:txBody>
      </p:sp>
    </p:spTree>
    <p:extLst>
      <p:ext uri="{BB962C8B-B14F-4D97-AF65-F5344CB8AC3E}">
        <p14:creationId xmlns:p14="http://schemas.microsoft.com/office/powerpoint/2010/main" val="7672961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a:t>AUDIENCE ANALYSIS FOR STORYTELLING</a:t>
            </a: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buNone/>
            </a:pPr>
            <a:r>
              <a:rPr lang="en-IN" dirty="0"/>
              <a:t>Narrated:</a:t>
            </a:r>
          </a:p>
          <a:p>
            <a:pPr algn="just"/>
            <a:r>
              <a:rPr lang="en-IN" dirty="0"/>
              <a:t>In addition to the ability to direct the audience, live presenters also have an obligation to be sensitive to the audience and respond to their needs. </a:t>
            </a:r>
          </a:p>
          <a:p>
            <a:pPr algn="just"/>
            <a:r>
              <a:rPr lang="en-IN" dirty="0"/>
              <a:t>As a presenter, you have a front row seat to your audience, and remember: You are not a TV screen —you can react and respond to visual cues to determine whether you need to speed up or slow down or go into more or less detail as you move through your presentation.</a:t>
            </a:r>
            <a:endParaRPr lang="en-IN" b="1" dirty="0"/>
          </a:p>
        </p:txBody>
      </p:sp>
    </p:spTree>
    <p:extLst>
      <p:ext uri="{BB962C8B-B14F-4D97-AF65-F5344CB8AC3E}">
        <p14:creationId xmlns:p14="http://schemas.microsoft.com/office/powerpoint/2010/main" val="18685806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a:t>AUDIENCE ANALYSIS FOR STORYTELLING</a:t>
            </a: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buNone/>
            </a:pPr>
            <a:r>
              <a:rPr lang="en-IN" dirty="0"/>
              <a:t>Non-Narrated:</a:t>
            </a:r>
          </a:p>
          <a:p>
            <a:pPr algn="just"/>
            <a:r>
              <a:rPr lang="en-IN" dirty="0"/>
              <a:t>On the other hand, non-narrated storytelling presentations are those that are delivered without the benefit of a storyteller to guide the experience, such as reports or emails or even dashboards. </a:t>
            </a:r>
          </a:p>
          <a:p>
            <a:pPr algn="just"/>
            <a:r>
              <a:rPr lang="en-IN" dirty="0"/>
              <a:t>In any of these instances, the storyteller relinquishes control of the audience’s experience and relies on the puts it in the hands of the tool used to distribute the information.</a:t>
            </a:r>
            <a:endParaRPr lang="en-IN" b="1" dirty="0"/>
          </a:p>
        </p:txBody>
      </p:sp>
    </p:spTree>
    <p:extLst>
      <p:ext uri="{BB962C8B-B14F-4D97-AF65-F5344CB8AC3E}">
        <p14:creationId xmlns:p14="http://schemas.microsoft.com/office/powerpoint/2010/main" val="17227710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a:t>AUDIENCE ANALYSIS FOR STORYTELLING</a:t>
            </a: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lnSpcReduction="10000"/>
          </a:bodyPr>
          <a:lstStyle/>
          <a:p>
            <a:pPr marL="0" indent="0">
              <a:buNone/>
            </a:pPr>
            <a:r>
              <a:rPr lang="en-IN" dirty="0"/>
              <a:t>Non-Narrated:</a:t>
            </a:r>
          </a:p>
          <a:p>
            <a:pPr algn="just"/>
            <a:r>
              <a:rPr lang="en-IN" dirty="0"/>
              <a:t>To ensure the integrity of the visuals and the story, a highly curated and detailed view of the information is necessary. In the case of Tableau, dashboards or story points, this translates into not just well-crafted visualizations, but cohesive, logical storylines and appropriate filters, highlights, and other venues to let the audience explore visuals without degrading the story or the underlying data’s integrity. </a:t>
            </a:r>
          </a:p>
          <a:p>
            <a:pPr algn="just"/>
            <a:r>
              <a:rPr lang="en-IN" dirty="0"/>
              <a:t>Pay attention to device form factor here, too, as you will need to be aware of how your story presents across multiple devices (laptop screens, tablets, smartphones, and so on).</a:t>
            </a:r>
            <a:endParaRPr lang="en-IN" b="1" dirty="0"/>
          </a:p>
        </p:txBody>
      </p:sp>
    </p:spTree>
    <p:extLst>
      <p:ext uri="{BB962C8B-B14F-4D97-AF65-F5344CB8AC3E}">
        <p14:creationId xmlns:p14="http://schemas.microsoft.com/office/powerpoint/2010/main" val="23262379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a:t>AUDIENCE ANALYSIS FOR STORYTELLING</a:t>
            </a: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fontScale="92500" lnSpcReduction="10000"/>
          </a:bodyPr>
          <a:lstStyle/>
          <a:p>
            <a:pPr marL="0" indent="0">
              <a:buNone/>
            </a:pPr>
            <a:r>
              <a:rPr lang="en-IN" b="1" dirty="0"/>
              <a:t>TIPS FOR SUCCESS IN PRESENTATIONS:</a:t>
            </a:r>
          </a:p>
          <a:p>
            <a:pPr algn="just"/>
            <a:r>
              <a:rPr lang="en-IN" dirty="0"/>
              <a:t>Storytellers must, in addition to their skills in data analysis and visualization, be skilled presenters, equipped with the capability to guide the audience through the story and facilitate a shared experience.</a:t>
            </a:r>
          </a:p>
          <a:p>
            <a:pPr algn="just"/>
            <a:r>
              <a:rPr lang="en-IN" dirty="0">
                <a:highlight>
                  <a:srgbClr val="FFFF00"/>
                </a:highlight>
              </a:rPr>
              <a:t>people’s </a:t>
            </a:r>
            <a:r>
              <a:rPr lang="en-IN" i="1" dirty="0">
                <a:highlight>
                  <a:srgbClr val="FFFF00"/>
                </a:highlight>
              </a:rPr>
              <a:t>number one </a:t>
            </a:r>
            <a:r>
              <a:rPr lang="en-IN" dirty="0">
                <a:highlight>
                  <a:srgbClr val="FFFF00"/>
                </a:highlight>
              </a:rPr>
              <a:t>fear is of public speaking. Number two is death.</a:t>
            </a:r>
          </a:p>
          <a:p>
            <a:pPr algn="just"/>
            <a:r>
              <a:rPr lang="en-IN" dirty="0"/>
              <a:t>The secret to overcoming presentation anxiety and polishing up your skills as a speaker is this: practice.</a:t>
            </a:r>
          </a:p>
          <a:p>
            <a:pPr algn="just"/>
            <a:r>
              <a:rPr lang="en-IN" dirty="0">
                <a:highlight>
                  <a:srgbClr val="FFFF00"/>
                </a:highlight>
              </a:rPr>
              <a:t>Practice gives you opportunities to learn your own strengths as well as identify areas to improve, helps you discover and fine-tune your speaking style, and— perhaps most important—it is the one and only venue to building confidence earned from experience.</a:t>
            </a:r>
          </a:p>
          <a:p>
            <a:pPr algn="just"/>
            <a:endParaRPr lang="en-IN" b="1" dirty="0"/>
          </a:p>
        </p:txBody>
      </p:sp>
    </p:spTree>
    <p:extLst>
      <p:ext uri="{BB962C8B-B14F-4D97-AF65-F5344CB8AC3E}">
        <p14:creationId xmlns:p14="http://schemas.microsoft.com/office/powerpoint/2010/main" val="9607690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Steps to Visual Data Storytelling 	</a:t>
            </a:r>
            <a:br>
              <a:rPr lang="en-IN" sz="3200" dirty="0"/>
            </a:b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buNone/>
            </a:pPr>
            <a:r>
              <a:rPr lang="en-IN" dirty="0"/>
              <a:t>Five steps to guide you as you work to build a perfect</a:t>
            </a:r>
          </a:p>
          <a:p>
            <a:pPr marL="0" indent="0">
              <a:buNone/>
            </a:pPr>
            <a:r>
              <a:rPr lang="en-IN" dirty="0"/>
              <a:t>data story.</a:t>
            </a:r>
          </a:p>
          <a:p>
            <a:r>
              <a:rPr lang="en-IN" b="1" dirty="0"/>
              <a:t>Step 1. Find Data That Supports Your Story</a:t>
            </a:r>
          </a:p>
          <a:p>
            <a:r>
              <a:rPr lang="en-IN" b="1" dirty="0"/>
              <a:t>Step 2. Layer Information for Understanding</a:t>
            </a:r>
          </a:p>
          <a:p>
            <a:r>
              <a:rPr lang="en-IN" b="1" dirty="0"/>
              <a:t>Step 3. Design to Reveal</a:t>
            </a:r>
          </a:p>
          <a:p>
            <a:r>
              <a:rPr lang="en-IN" b="1" dirty="0"/>
              <a:t>Step 4. Beware the False Reveal</a:t>
            </a:r>
          </a:p>
          <a:p>
            <a:r>
              <a:rPr lang="en-IN" b="1" dirty="0"/>
              <a:t>Step 5. Tell It Fast</a:t>
            </a:r>
          </a:p>
        </p:txBody>
      </p:sp>
    </p:spTree>
    <p:extLst>
      <p:ext uri="{BB962C8B-B14F-4D97-AF65-F5344CB8AC3E}">
        <p14:creationId xmlns:p14="http://schemas.microsoft.com/office/powerpoint/2010/main" val="3904896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Steps to Visual Data Storytelling 	</a:t>
            </a:r>
            <a:br>
              <a:rPr lang="en-IN" sz="3200" dirty="0"/>
            </a:b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r>
              <a:rPr lang="en-IN" b="1" dirty="0"/>
              <a:t>Step 1. Find Data That Supports Your Story:</a:t>
            </a:r>
          </a:p>
          <a:p>
            <a:pPr algn="just"/>
            <a:r>
              <a:rPr lang="en-IN" dirty="0"/>
              <a:t>To find or collect data that supports the story you want to tell. </a:t>
            </a:r>
          </a:p>
          <a:p>
            <a:pPr algn="just"/>
            <a:r>
              <a:rPr lang="en-IN" dirty="0"/>
              <a:t>The storytelling process is, in many ways, more similar to the scientific process than to any literary one. </a:t>
            </a:r>
          </a:p>
          <a:p>
            <a:pPr algn="just"/>
            <a:r>
              <a:rPr lang="en-IN" dirty="0"/>
              <a:t>After all, as an analyst and storyteller you are tasked with asking questions, performing background research, constructing and testing one or many hypotheses, and </a:t>
            </a:r>
            <a:r>
              <a:rPr lang="en-IN" dirty="0" err="1"/>
              <a:t>analyzing</a:t>
            </a:r>
            <a:r>
              <a:rPr lang="en-IN" dirty="0"/>
              <a:t> results to draw a conclusion.</a:t>
            </a:r>
          </a:p>
        </p:txBody>
      </p:sp>
    </p:spTree>
    <p:extLst>
      <p:ext uri="{BB962C8B-B14F-4D97-AF65-F5344CB8AC3E}">
        <p14:creationId xmlns:p14="http://schemas.microsoft.com/office/powerpoint/2010/main" val="392538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20"/>
            <a:ext cx="8229600" cy="5400599"/>
          </a:xfrm>
        </p:spPr>
        <p:txBody>
          <a:bodyPr>
            <a:normAutofit fontScale="92500" lnSpcReduction="20000"/>
          </a:bodyPr>
          <a:lstStyle/>
          <a:p>
            <a:r>
              <a:rPr lang="en-IN" b="1" dirty="0"/>
              <a:t>The Brain on Stories:</a:t>
            </a:r>
          </a:p>
          <a:p>
            <a:pPr algn="just"/>
            <a:r>
              <a:rPr lang="en-IN" dirty="0"/>
              <a:t>You can think of this storytelling experience in a more</a:t>
            </a:r>
          </a:p>
          <a:p>
            <a:pPr marL="0" indent="0" algn="just">
              <a:buNone/>
            </a:pPr>
            <a:r>
              <a:rPr lang="en-IN" dirty="0"/>
              <a:t> traditional way, too, by considering the difference in reading a novel and watching a film. </a:t>
            </a:r>
          </a:p>
          <a:p>
            <a:pPr algn="just"/>
            <a:r>
              <a:rPr lang="en-IN" dirty="0"/>
              <a:t>When reading, you are tasked with using your imagination—you’re reading the raw data of words and building the story in your own mind. </a:t>
            </a:r>
          </a:p>
          <a:p>
            <a:pPr algn="just"/>
            <a:r>
              <a:rPr lang="en-IN" dirty="0"/>
              <a:t>Conversely, when watching a film, your imagination is off the hook. Images of characters and settings, costumes, spoken dialogue, music, and so on are displayed for you on the screen. When you watch a live presentation, like a play or a 4D movie, </a:t>
            </a:r>
            <a:r>
              <a:rPr lang="en-IN" dirty="0">
                <a:highlight>
                  <a:srgbClr val="FFFF00"/>
                </a:highlight>
              </a:rPr>
              <a:t>you also get a few extra pieces of sensory information</a:t>
            </a:r>
            <a:r>
              <a:rPr lang="en-IN" dirty="0"/>
              <a:t>, like the smell of a smoke machine or carefully chosen scents to accompany the story pumping through the air.</a:t>
            </a:r>
            <a:br>
              <a:rPr lang="en-IN" dirty="0"/>
            </a:br>
            <a:endParaRPr lang="en-IN" dirty="0"/>
          </a:p>
        </p:txBody>
      </p:sp>
    </p:spTree>
    <p:extLst>
      <p:ext uri="{BB962C8B-B14F-4D97-AF65-F5344CB8AC3E}">
        <p14:creationId xmlns:p14="http://schemas.microsoft.com/office/powerpoint/2010/main" val="17723937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Steps to Visual Data Storytelling 	</a:t>
            </a:r>
            <a:br>
              <a:rPr lang="en-IN" sz="3200" dirty="0"/>
            </a:b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lnSpcReduction="10000"/>
          </a:bodyPr>
          <a:lstStyle/>
          <a:p>
            <a:r>
              <a:rPr lang="en-IN" b="1" dirty="0"/>
              <a:t>Step 1. Find Data That Supports Your Story:</a:t>
            </a:r>
          </a:p>
          <a:p>
            <a:pPr algn="just"/>
            <a:r>
              <a:rPr lang="en-IN" dirty="0"/>
              <a:t>Finding data to support a story doesn’t necessarily require scientific data. </a:t>
            </a:r>
          </a:p>
          <a:p>
            <a:pPr algn="just"/>
            <a:r>
              <a:rPr lang="en-IN" dirty="0"/>
              <a:t>Ultimately, the data chosen to tell a story should support the story it is telling in context, complexity, and depth. </a:t>
            </a:r>
          </a:p>
          <a:p>
            <a:pPr algn="just"/>
            <a:r>
              <a:rPr lang="en-IN" dirty="0"/>
              <a:t>In other words, find a story you’re interested in telling.</a:t>
            </a:r>
          </a:p>
          <a:p>
            <a:pPr algn="just"/>
            <a:r>
              <a:rPr lang="en-IN" dirty="0"/>
              <a:t>Then, make sure you understand your data and respect its limitations, knowing the story your data </a:t>
            </a:r>
            <a:r>
              <a:rPr lang="en-IN" i="1" dirty="0"/>
              <a:t>can </a:t>
            </a:r>
            <a:r>
              <a:rPr lang="en-IN" dirty="0"/>
              <a:t>logically support, and where you might need to add additional data to fill gaps or answer additional important questions.</a:t>
            </a:r>
          </a:p>
        </p:txBody>
      </p:sp>
    </p:spTree>
    <p:extLst>
      <p:ext uri="{BB962C8B-B14F-4D97-AF65-F5344CB8AC3E}">
        <p14:creationId xmlns:p14="http://schemas.microsoft.com/office/powerpoint/2010/main" val="15789779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Steps to Visual Data Storytelling 	</a:t>
            </a:r>
            <a:br>
              <a:rPr lang="en-IN" sz="3200" dirty="0"/>
            </a:b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algn="just"/>
            <a:r>
              <a:rPr lang="en-IN" b="1" dirty="0"/>
              <a:t>Step 2. Layer Information for Understanding:</a:t>
            </a:r>
          </a:p>
          <a:p>
            <a:pPr algn="just"/>
            <a:r>
              <a:rPr lang="en-IN" dirty="0"/>
              <a:t>After you have the goals of your story clearly in mind and your data in hand, script your story by layering information to build a framework around a narrative with a clear beginning, middle, and end, as well as a clear message fitted for your audience. </a:t>
            </a:r>
          </a:p>
          <a:p>
            <a:pPr algn="just"/>
            <a:r>
              <a:rPr lang="en-IN" dirty="0"/>
              <a:t>In writing terms, think of this as constructing your story’s outline and plot.</a:t>
            </a:r>
          </a:p>
        </p:txBody>
      </p:sp>
    </p:spTree>
    <p:extLst>
      <p:ext uri="{BB962C8B-B14F-4D97-AF65-F5344CB8AC3E}">
        <p14:creationId xmlns:p14="http://schemas.microsoft.com/office/powerpoint/2010/main" val="724976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Steps to Visual Data Storytelling 	</a:t>
            </a:r>
            <a:br>
              <a:rPr lang="en-IN" sz="3200" dirty="0"/>
            </a:b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algn="just"/>
            <a:r>
              <a:rPr lang="en-IN" b="1" dirty="0"/>
              <a:t>Step 2. Layer Information for Understanding:</a:t>
            </a:r>
          </a:p>
          <a:p>
            <a:pPr algn="just"/>
            <a:r>
              <a:rPr lang="en-IN" dirty="0"/>
              <a:t>Knowledge is incremental. Every piece of information we learn is founded on something we have already learned before. </a:t>
            </a:r>
          </a:p>
          <a:p>
            <a:pPr algn="just"/>
            <a:r>
              <a:rPr lang="en-IN" dirty="0"/>
              <a:t>Thus, layering information is critical: it’s a tool you can use to guide your audience as a narrator.</a:t>
            </a:r>
          </a:p>
          <a:p>
            <a:pPr algn="just"/>
            <a:r>
              <a:rPr lang="en-IN" dirty="0"/>
              <a:t>In data storytelling, you can achieve this by compounding builds in visualization or by sequencing different types of visualizations, providing annotations or interactive capabilities on a dashboard, drilling deeper into a single visualization, and so on.</a:t>
            </a:r>
          </a:p>
        </p:txBody>
      </p:sp>
    </p:spTree>
    <p:extLst>
      <p:ext uri="{BB962C8B-B14F-4D97-AF65-F5344CB8AC3E}">
        <p14:creationId xmlns:p14="http://schemas.microsoft.com/office/powerpoint/2010/main" val="30762984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Steps to Visual Data Storytelling 	</a:t>
            </a:r>
            <a:br>
              <a:rPr lang="en-IN" sz="3200" dirty="0"/>
            </a:b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r>
              <a:rPr lang="en-IN" b="1" dirty="0"/>
              <a:t>Step 3. Design to Reveal</a:t>
            </a:r>
          </a:p>
          <a:p>
            <a:pPr algn="just"/>
            <a:r>
              <a:rPr lang="en-IN" dirty="0"/>
              <a:t>As tools, charts can’t do it all. Data visualizations can’t be relied upon to tell the story for you. </a:t>
            </a:r>
          </a:p>
          <a:p>
            <a:pPr algn="just"/>
            <a:r>
              <a:rPr lang="en-IN" dirty="0"/>
              <a:t>Likewise, various types of visualization can present the data properly, but still fail to tell a story. </a:t>
            </a:r>
          </a:p>
          <a:p>
            <a:pPr algn="just"/>
            <a:r>
              <a:rPr lang="en-IN" dirty="0"/>
              <a:t>Thus, choose your data and your visual form carefully so that the two work in tandem toward communicating one accurate and meaningful message.</a:t>
            </a:r>
          </a:p>
          <a:p>
            <a:pPr algn="just"/>
            <a:r>
              <a:rPr lang="en-IN" dirty="0"/>
              <a:t>Then, put the right dialogue into place to guide your audience through a story.</a:t>
            </a:r>
          </a:p>
        </p:txBody>
      </p:sp>
    </p:spTree>
    <p:extLst>
      <p:ext uri="{BB962C8B-B14F-4D97-AF65-F5344CB8AC3E}">
        <p14:creationId xmlns:p14="http://schemas.microsoft.com/office/powerpoint/2010/main" val="41295299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Steps to Visual Data Storytelling 	</a:t>
            </a:r>
            <a:br>
              <a:rPr lang="en-IN" sz="3200" dirty="0"/>
            </a:b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r>
              <a:rPr lang="en-IN" b="1" dirty="0"/>
              <a:t>Step 3. Design to Reveal</a:t>
            </a:r>
          </a:p>
          <a:p>
            <a:pPr algn="just"/>
            <a:r>
              <a:rPr lang="en-IN" dirty="0"/>
              <a:t>Start by stripping out unnecessary information and design the data story in a way that leaves the audience with a single, very potent, message. </a:t>
            </a:r>
          </a:p>
          <a:p>
            <a:pPr algn="just"/>
            <a:r>
              <a:rPr lang="en-IN" dirty="0"/>
              <a:t>Focus on the most powerful elements; however, understand that these aren’t always the most obvious trends or elements. </a:t>
            </a:r>
          </a:p>
          <a:p>
            <a:pPr algn="just"/>
            <a:r>
              <a:rPr lang="en-IN" dirty="0"/>
              <a:t>And remember: there is not always one truth in data, and this is where context becomes a critical element of a data story.</a:t>
            </a:r>
          </a:p>
        </p:txBody>
      </p:sp>
    </p:spTree>
    <p:extLst>
      <p:ext uri="{BB962C8B-B14F-4D97-AF65-F5344CB8AC3E}">
        <p14:creationId xmlns:p14="http://schemas.microsoft.com/office/powerpoint/2010/main" val="28271247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Steps to Visual Data Storytelling 	</a:t>
            </a:r>
            <a:br>
              <a:rPr lang="en-IN" sz="3200" dirty="0"/>
            </a:b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r>
              <a:rPr lang="en-IN" b="1" dirty="0"/>
              <a:t>Step 4. Beware the False Reveal</a:t>
            </a:r>
          </a:p>
          <a:p>
            <a:pPr algn="just"/>
            <a:r>
              <a:rPr lang="en-IN" dirty="0"/>
              <a:t>A false reveal can be a dangerous thing. </a:t>
            </a:r>
          </a:p>
          <a:p>
            <a:pPr algn="just"/>
            <a:r>
              <a:rPr lang="en-IN" dirty="0"/>
              <a:t>It can incite the audience to draw the wrong conclusions or take an incorrect action. </a:t>
            </a:r>
          </a:p>
          <a:p>
            <a:pPr algn="just"/>
            <a:r>
              <a:rPr lang="en-IN" dirty="0"/>
              <a:t>It can also damage the effect of the data itself, and your credibility as a storyteller. </a:t>
            </a:r>
          </a:p>
          <a:p>
            <a:pPr algn="just"/>
            <a:r>
              <a:rPr lang="en-IN" dirty="0"/>
              <a:t>As a visual data documentary, data stories should be engaging and entertaining, but should focus foremost on sharing truth.</a:t>
            </a:r>
          </a:p>
        </p:txBody>
      </p:sp>
    </p:spTree>
    <p:extLst>
      <p:ext uri="{BB962C8B-B14F-4D97-AF65-F5344CB8AC3E}">
        <p14:creationId xmlns:p14="http://schemas.microsoft.com/office/powerpoint/2010/main" val="29915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Steps to Visual Data Storytelling 	</a:t>
            </a:r>
            <a:br>
              <a:rPr lang="en-IN" sz="3200" dirty="0"/>
            </a:b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r>
              <a:rPr lang="en-IN" b="1" dirty="0"/>
              <a:t>Step 4. Beware the False Reveal</a:t>
            </a:r>
          </a:p>
          <a:p>
            <a:pPr algn="just"/>
            <a:r>
              <a:rPr lang="en-IN" dirty="0"/>
              <a:t>Whether we do it intentionally or inadvertently, we can force the data to tell the story we want it to, even if it’s the wrong—or inaccurate—one. </a:t>
            </a:r>
          </a:p>
          <a:p>
            <a:pPr algn="just"/>
            <a:r>
              <a:rPr lang="en-IN" dirty="0"/>
              <a:t>With visual narratives, we are tasked not only with telling a story, but also with making it interesting, engaging, and inspiring storytelling. </a:t>
            </a:r>
          </a:p>
          <a:p>
            <a:pPr algn="just"/>
            <a:r>
              <a:rPr lang="en-IN" dirty="0"/>
              <a:t>But data stories aren’t works of fiction. Think of a visual story as a documentary: a nonfiction work, based on a collection of data, told in a visually compelling way.</a:t>
            </a:r>
          </a:p>
        </p:txBody>
      </p:sp>
    </p:spTree>
    <p:extLst>
      <p:ext uri="{BB962C8B-B14F-4D97-AF65-F5344CB8AC3E}">
        <p14:creationId xmlns:p14="http://schemas.microsoft.com/office/powerpoint/2010/main" val="12537660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Steps to Visual Data Storytelling 	</a:t>
            </a:r>
            <a:br>
              <a:rPr lang="en-IN" sz="3200" dirty="0"/>
            </a:b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r>
              <a:rPr lang="en-IN" b="1" dirty="0"/>
              <a:t>Step 5. Tell It Fast</a:t>
            </a:r>
          </a:p>
          <a:p>
            <a:pPr algn="just"/>
            <a:r>
              <a:rPr lang="en-IN" dirty="0"/>
              <a:t>Stories have an inherent amount of entropy, and have the most potency when they are happening. </a:t>
            </a:r>
          </a:p>
          <a:p>
            <a:pPr algn="just"/>
            <a:r>
              <a:rPr lang="en-IN" dirty="0"/>
              <a:t>Data journalists are taking this to heart in models that keep track of events as they happen in real time (like political elections or disaster scenarios). </a:t>
            </a:r>
          </a:p>
          <a:p>
            <a:pPr algn="just"/>
            <a:r>
              <a:rPr lang="en-IN" dirty="0"/>
              <a:t>The timestamp on when data is reported—or a visualization story released—can be a big difference in how the story is interpreted or on the impact it makes, and so can your narration as a storyteller.</a:t>
            </a:r>
          </a:p>
        </p:txBody>
      </p:sp>
    </p:spTree>
    <p:extLst>
      <p:ext uri="{BB962C8B-B14F-4D97-AF65-F5344CB8AC3E}">
        <p14:creationId xmlns:p14="http://schemas.microsoft.com/office/powerpoint/2010/main" val="32830692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Steps to Visual Data Storytelling 	</a:t>
            </a:r>
            <a:br>
              <a:rPr lang="en-IN" sz="3200" dirty="0"/>
            </a:b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r>
              <a:rPr lang="en-IN" b="1" dirty="0"/>
              <a:t>Step 5. Tell It Fast</a:t>
            </a:r>
          </a:p>
          <a:p>
            <a:pPr algn="just"/>
            <a:r>
              <a:rPr lang="en-IN" dirty="0"/>
              <a:t>One way to tell a data story fast is by sharing with mobile.</a:t>
            </a:r>
          </a:p>
          <a:p>
            <a:pPr algn="just"/>
            <a:r>
              <a:rPr lang="en-IN" dirty="0"/>
              <a:t>Mobile has been a game changer for data visualization in many ways and will be even more so in the years ahead.</a:t>
            </a:r>
          </a:p>
          <a:p>
            <a:pPr algn="just"/>
            <a:r>
              <a:rPr lang="en-IN" dirty="0"/>
              <a:t>However, mobile requires wise editing. Be aware of form factor limitations and rethink the way storytelling via mobile devices happens.</a:t>
            </a:r>
          </a:p>
        </p:txBody>
      </p:sp>
    </p:spTree>
    <p:extLst>
      <p:ext uri="{BB962C8B-B14F-4D97-AF65-F5344CB8AC3E}">
        <p14:creationId xmlns:p14="http://schemas.microsoft.com/office/powerpoint/2010/main" val="2833084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b="1" dirty="0"/>
              <a:t>THE IMPORTANT ROLE OF FEEDBACK</a:t>
            </a:r>
            <a:br>
              <a:rPr lang="en-IN" sz="3200" dirty="0"/>
            </a:br>
            <a:r>
              <a:rPr lang="en-IN" sz="3200" dirty="0"/>
              <a:t>	</a:t>
            </a:r>
            <a:br>
              <a:rPr lang="en-IN" sz="3200" dirty="0"/>
            </a:b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algn="just"/>
            <a:r>
              <a:rPr lang="en-IN" dirty="0"/>
              <a:t>The need for feedback is applicable both at an organizational level and at an individual one. </a:t>
            </a:r>
          </a:p>
          <a:p>
            <a:pPr algn="just"/>
            <a:r>
              <a:rPr lang="en-IN" dirty="0"/>
              <a:t>All data storytellers should user-test their visualizations and stories to ensure that the message they are working to communicate is the same one being received by its intended audience.</a:t>
            </a:r>
          </a:p>
          <a:p>
            <a:pPr marL="0" indent="0">
              <a:buNone/>
            </a:pPr>
            <a:endParaRPr lang="en-IN" dirty="0"/>
          </a:p>
        </p:txBody>
      </p:sp>
    </p:spTree>
    <p:extLst>
      <p:ext uri="{BB962C8B-B14F-4D97-AF65-F5344CB8AC3E}">
        <p14:creationId xmlns:p14="http://schemas.microsoft.com/office/powerpoint/2010/main" val="3139850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20"/>
            <a:ext cx="8229600" cy="5400599"/>
          </a:xfrm>
        </p:spPr>
        <p:txBody>
          <a:bodyPr>
            <a:normAutofit fontScale="92500" lnSpcReduction="10000"/>
          </a:bodyPr>
          <a:lstStyle/>
          <a:p>
            <a:r>
              <a:rPr lang="en-IN" b="1" dirty="0"/>
              <a:t>The Brain on Stories:</a:t>
            </a:r>
          </a:p>
          <a:p>
            <a:r>
              <a:rPr lang="en-IN" dirty="0"/>
              <a:t>These </a:t>
            </a:r>
            <a:r>
              <a:rPr lang="en-IN" dirty="0">
                <a:highlight>
                  <a:srgbClr val="FFFF00"/>
                </a:highlight>
              </a:rPr>
              <a:t>extra storytelling details have a profound effect on the brain </a:t>
            </a:r>
            <a:r>
              <a:rPr lang="en-IN" dirty="0"/>
              <a:t>(see Figure 2.2). </a:t>
            </a:r>
          </a:p>
          <a:p>
            <a:r>
              <a:rPr lang="en-IN" dirty="0"/>
              <a:t>Beyond the two areas of the brain that activate when presented with data, when presented with a story, five additional areas respond. </a:t>
            </a:r>
          </a:p>
          <a:p>
            <a:r>
              <a:rPr lang="en-IN" dirty="0"/>
              <a:t>These are</a:t>
            </a:r>
          </a:p>
          <a:p>
            <a:pPr>
              <a:buFont typeface="Wingdings" panose="05000000000000000000" pitchFamily="2" charset="2"/>
              <a:buChar char="Ø"/>
            </a:pPr>
            <a:r>
              <a:rPr lang="en-IN" dirty="0">
                <a:highlight>
                  <a:srgbClr val="FFFF00"/>
                </a:highlight>
              </a:rPr>
              <a:t>The visual cortex </a:t>
            </a:r>
            <a:r>
              <a:rPr lang="en-IN" dirty="0"/>
              <a:t>(</a:t>
            </a:r>
            <a:r>
              <a:rPr lang="en-IN" dirty="0" err="1"/>
              <a:t>colors</a:t>
            </a:r>
            <a:r>
              <a:rPr lang="en-IN" dirty="0"/>
              <a:t> and shapes)</a:t>
            </a:r>
          </a:p>
          <a:p>
            <a:pPr>
              <a:buFont typeface="Wingdings" panose="05000000000000000000" pitchFamily="2" charset="2"/>
              <a:buChar char="Ø"/>
            </a:pPr>
            <a:r>
              <a:rPr lang="en-IN" dirty="0">
                <a:highlight>
                  <a:srgbClr val="FFFF00"/>
                </a:highlight>
              </a:rPr>
              <a:t>The olfactory cortex </a:t>
            </a:r>
            <a:r>
              <a:rPr lang="en-IN" dirty="0"/>
              <a:t>(scents)</a:t>
            </a:r>
          </a:p>
          <a:p>
            <a:pPr>
              <a:buFont typeface="Wingdings" panose="05000000000000000000" pitchFamily="2" charset="2"/>
              <a:buChar char="Ø"/>
            </a:pPr>
            <a:r>
              <a:rPr lang="en-IN" dirty="0">
                <a:highlight>
                  <a:srgbClr val="FFFF00"/>
                </a:highlight>
              </a:rPr>
              <a:t>The auditory cortex </a:t>
            </a:r>
            <a:r>
              <a:rPr lang="en-IN" dirty="0"/>
              <a:t>(sounds)</a:t>
            </a:r>
          </a:p>
          <a:p>
            <a:pPr>
              <a:buFont typeface="Wingdings" panose="05000000000000000000" pitchFamily="2" charset="2"/>
              <a:buChar char="Ø"/>
            </a:pPr>
            <a:r>
              <a:rPr lang="en-IN" dirty="0">
                <a:highlight>
                  <a:srgbClr val="FFFF00"/>
                </a:highlight>
              </a:rPr>
              <a:t>The motor cortex (movement)</a:t>
            </a:r>
          </a:p>
          <a:p>
            <a:pPr>
              <a:buFont typeface="Wingdings" panose="05000000000000000000" pitchFamily="2" charset="2"/>
              <a:buChar char="Ø"/>
            </a:pPr>
            <a:r>
              <a:rPr lang="en-IN" dirty="0">
                <a:highlight>
                  <a:srgbClr val="FFFF00"/>
                </a:highlight>
              </a:rPr>
              <a:t>The sensory cortex/cerebellum (language comprehension)</a:t>
            </a:r>
            <a:br>
              <a:rPr lang="en-IN" dirty="0">
                <a:highlight>
                  <a:srgbClr val="FFFF00"/>
                </a:highlight>
              </a:rPr>
            </a:br>
            <a:endParaRPr lang="en-IN" dirty="0">
              <a:highlight>
                <a:srgbClr val="FFFF00"/>
              </a:highlight>
            </a:endParaRPr>
          </a:p>
        </p:txBody>
      </p:sp>
    </p:spTree>
    <p:extLst>
      <p:ext uri="{BB962C8B-B14F-4D97-AF65-F5344CB8AC3E}">
        <p14:creationId xmlns:p14="http://schemas.microsoft.com/office/powerpoint/2010/main" val="20080048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b="1" dirty="0"/>
              <a:t>THE IMPORTANT ROLE OF FEEDBACK</a:t>
            </a:r>
            <a:br>
              <a:rPr lang="en-IN" sz="3200" dirty="0"/>
            </a:br>
            <a:r>
              <a:rPr lang="en-IN" sz="3200" dirty="0"/>
              <a:t>	</a:t>
            </a:r>
            <a:br>
              <a:rPr lang="en-IN" sz="3200" dirty="0"/>
            </a:b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algn="just"/>
            <a:r>
              <a:rPr lang="en-IN" dirty="0"/>
              <a:t>Here are a few ways to test the usability of your visualization:</a:t>
            </a:r>
          </a:p>
          <a:p>
            <a:pPr algn="just">
              <a:buFont typeface="Wingdings" panose="05000000000000000000" pitchFamily="2" charset="2"/>
              <a:buChar char="Ø"/>
            </a:pPr>
            <a:r>
              <a:rPr lang="en-IN" dirty="0"/>
              <a:t>Give a mock presentation to colleagues or friends to see whether they “see” the same insights you do.</a:t>
            </a:r>
          </a:p>
          <a:p>
            <a:pPr algn="just">
              <a:buFont typeface="Wingdings" panose="05000000000000000000" pitchFamily="2" charset="2"/>
              <a:buChar char="Ø"/>
            </a:pPr>
            <a:r>
              <a:rPr lang="en-IN" dirty="0"/>
              <a:t>Ask a member of your intended audience if she can</a:t>
            </a:r>
          </a:p>
          <a:p>
            <a:pPr marL="0" indent="0" algn="just">
              <a:buNone/>
            </a:pPr>
            <a:r>
              <a:rPr lang="en-IN" dirty="0"/>
              <a:t>    explain the message in the visualization.</a:t>
            </a:r>
          </a:p>
          <a:p>
            <a:pPr algn="just">
              <a:buFont typeface="Wingdings" panose="05000000000000000000" pitchFamily="2" charset="2"/>
              <a:buChar char="Ø"/>
            </a:pPr>
            <a:r>
              <a:rPr lang="en-IN" dirty="0"/>
              <a:t>Have someone get hands-on with your visualization and see whether he can navigate the filters, actions, or</a:t>
            </a:r>
          </a:p>
          <a:p>
            <a:pPr marL="0" indent="0" algn="just">
              <a:buNone/>
            </a:pPr>
            <a:r>
              <a:rPr lang="en-IN" dirty="0"/>
              <a:t>   annotations in your visual.</a:t>
            </a:r>
          </a:p>
        </p:txBody>
      </p:sp>
    </p:spTree>
    <p:extLst>
      <p:ext uri="{BB962C8B-B14F-4D97-AF65-F5344CB8AC3E}">
        <p14:creationId xmlns:p14="http://schemas.microsoft.com/office/powerpoint/2010/main" val="37452656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b="1" dirty="0"/>
              <a:t>THE IMPORTANT ROLE OF FEEDBACK</a:t>
            </a:r>
            <a:br>
              <a:rPr lang="en-IN" sz="3200" dirty="0"/>
            </a:br>
            <a:r>
              <a:rPr lang="en-IN" sz="3200" dirty="0"/>
              <a:t>	</a:t>
            </a:r>
            <a:br>
              <a:rPr lang="en-IN" sz="3200" dirty="0"/>
            </a:b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algn="just"/>
            <a:r>
              <a:rPr lang="en-IN" dirty="0"/>
              <a:t>The process of user-testing a data visualization or story is easier said than done, and feedback can be a fickle friend. </a:t>
            </a:r>
          </a:p>
          <a:p>
            <a:pPr algn="just"/>
            <a:r>
              <a:rPr lang="en-IN" dirty="0"/>
              <a:t>We invest a significant amount of time and energy into building visualizations and crafting narratives, and—like any creation—become attached to them, and maybe even a little blind to their potential flaws. Still, feedback can be validating or constructive, and if collected consciously can help us engage audiences and perfect our data stories..</a:t>
            </a:r>
          </a:p>
        </p:txBody>
      </p:sp>
    </p:spTree>
    <p:extLst>
      <p:ext uri="{BB962C8B-B14F-4D97-AF65-F5344CB8AC3E}">
        <p14:creationId xmlns:p14="http://schemas.microsoft.com/office/powerpoint/2010/main" val="9530440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b="1" dirty="0"/>
              <a:t>THE IMPORTANT ROLE OF FEEDBACK</a:t>
            </a:r>
            <a:br>
              <a:rPr lang="en-IN" sz="3200" dirty="0"/>
            </a:br>
            <a:r>
              <a:rPr lang="en-IN" sz="3200" dirty="0"/>
              <a:t>	</a:t>
            </a:r>
            <a:br>
              <a:rPr lang="en-IN" sz="3200" dirty="0"/>
            </a:b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algn="just"/>
            <a:r>
              <a:rPr lang="en-IN" dirty="0"/>
              <a:t>Instead of dwelling on negative feedback, use it as a way to improve your visualization, corrective learning, and new information to add into your visual data storytelling skillset for your next project.</a:t>
            </a:r>
          </a:p>
        </p:txBody>
      </p:sp>
    </p:spTree>
    <p:extLst>
      <p:ext uri="{BB962C8B-B14F-4D97-AF65-F5344CB8AC3E}">
        <p14:creationId xmlns:p14="http://schemas.microsoft.com/office/powerpoint/2010/main" val="33909802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br>
              <a:rPr lang="en-IN" sz="3200" dirty="0"/>
            </a:br>
            <a:r>
              <a:rPr lang="en-IN" sz="3200" dirty="0"/>
              <a:t>	</a:t>
            </a:r>
            <a:br>
              <a:rPr lang="en-IN" sz="3200" dirty="0"/>
            </a:b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lnSpcReduction="10000"/>
          </a:bodyPr>
          <a:lstStyle/>
          <a:p>
            <a:pPr fontAlgn="base"/>
            <a:r>
              <a:rPr lang="en-IN" b="1" dirty="0"/>
              <a:t>What is data storytelling?</a:t>
            </a:r>
          </a:p>
          <a:p>
            <a:pPr fontAlgn="base"/>
            <a:r>
              <a:rPr lang="en-IN" dirty="0"/>
              <a:t>Data-driven storytelling is the process of transforming a data-based analysis into easily accessible visual forms that influence the business decisions of your target audience. You need to use the right analytical facts that intrigue your potential customers enough that they want to take immediate action on your offerings.</a:t>
            </a:r>
          </a:p>
          <a:p>
            <a:pPr fontAlgn="base"/>
            <a:r>
              <a:rPr lang="en-IN" dirty="0"/>
              <a:t>How well you do data storytelling depends on the stories, subjects, visuals, and creativity that you use. When you use cutting-edge tools and technologies to stitch together different metrics and reveal the relationships between them, you are virtually building an entire world of narratives.</a:t>
            </a:r>
          </a:p>
        </p:txBody>
      </p:sp>
    </p:spTree>
    <p:extLst>
      <p:ext uri="{BB962C8B-B14F-4D97-AF65-F5344CB8AC3E}">
        <p14:creationId xmlns:p14="http://schemas.microsoft.com/office/powerpoint/2010/main" val="1788084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br>
              <a:rPr lang="en-IN" sz="3200" dirty="0"/>
            </a:br>
            <a:r>
              <a:rPr lang="en-IN" sz="3200" dirty="0"/>
              <a:t>	</a:t>
            </a:r>
            <a:br>
              <a:rPr lang="en-IN" sz="3200" dirty="0"/>
            </a:b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fontAlgn="base"/>
            <a:r>
              <a:rPr lang="en-IN" dirty="0"/>
              <a:t>What you’ll need to do is pick one or two narratives, find the data that supports it, and build a plot that presents complicated concepts in a form that a person now well-versed in the subject matter can understand.</a:t>
            </a:r>
          </a:p>
          <a:p>
            <a:pPr marL="0" indent="0" fontAlgn="base">
              <a:buNone/>
            </a:pPr>
            <a:r>
              <a:rPr lang="en-IN" b="1" dirty="0"/>
              <a:t>Why you need data storytelling</a:t>
            </a:r>
          </a:p>
          <a:p>
            <a:pPr fontAlgn="base"/>
            <a:r>
              <a:rPr lang="en-IN" dirty="0"/>
              <a:t>Data storytelling is more than just an interesting way to share your data, analytics, and complex information. It has many benefits for your business.</a:t>
            </a:r>
          </a:p>
        </p:txBody>
      </p:sp>
    </p:spTree>
    <p:extLst>
      <p:ext uri="{BB962C8B-B14F-4D97-AF65-F5344CB8AC3E}">
        <p14:creationId xmlns:p14="http://schemas.microsoft.com/office/powerpoint/2010/main" val="3467924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Graphical perception</a:t>
            </a:r>
            <a:br>
              <a:rPr lang="en-IN" sz="3200" dirty="0"/>
            </a:br>
            <a:br>
              <a:rPr lang="en-IN" sz="3200" dirty="0"/>
            </a:br>
            <a:r>
              <a:rPr lang="en-IN" sz="3200" dirty="0"/>
              <a:t>	</a:t>
            </a:r>
            <a:br>
              <a:rPr lang="en-IN" sz="3200" dirty="0"/>
            </a:b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algn="just"/>
            <a:r>
              <a:rPr lang="en-IN" b="1" dirty="0">
                <a:highlight>
                  <a:srgbClr val="FFFF00"/>
                </a:highlight>
              </a:rPr>
              <a:t>Graphical perception</a:t>
            </a:r>
            <a:r>
              <a:rPr lang="en-IN" dirty="0">
                <a:highlight>
                  <a:srgbClr val="FFFF00"/>
                </a:highlight>
              </a:rPr>
              <a:t> is the human capacity for visually interpreting information on graphs and charts. Both quantitative and qualitative information can be said to be encoded into the image, and the human capacity to interpret it is sometimes called decoding. </a:t>
            </a:r>
          </a:p>
          <a:p>
            <a:pPr algn="just"/>
            <a:r>
              <a:rPr lang="en-IN" dirty="0"/>
              <a:t>The importance of human graphical perception, what we </a:t>
            </a:r>
            <a:r>
              <a:rPr lang="en-IN" dirty="0">
                <a:highlight>
                  <a:srgbClr val="FFFF00"/>
                </a:highlight>
              </a:rPr>
              <a:t>discern easily versus what our brains have more difficulty decoding</a:t>
            </a:r>
            <a:r>
              <a:rPr lang="en-IN" dirty="0"/>
              <a:t>, is fundamental to good statistical graphics design, where </a:t>
            </a:r>
            <a:r>
              <a:rPr lang="en-IN" dirty="0">
                <a:highlight>
                  <a:srgbClr val="FFFF00"/>
                </a:highlight>
              </a:rPr>
              <a:t>clarity, transparency, accuracy and precision in data display and interpretation are essential for understanding the translation of data in a graph to clarify and interpret the science</a:t>
            </a:r>
            <a:r>
              <a:rPr lang="en-IN" dirty="0"/>
              <a:t>.</a:t>
            </a:r>
          </a:p>
          <a:p>
            <a:pPr marL="0" indent="0" algn="just">
              <a:buNone/>
            </a:pPr>
            <a:endParaRPr lang="en-IN" dirty="0"/>
          </a:p>
        </p:txBody>
      </p:sp>
    </p:spTree>
    <p:extLst>
      <p:ext uri="{BB962C8B-B14F-4D97-AF65-F5344CB8AC3E}">
        <p14:creationId xmlns:p14="http://schemas.microsoft.com/office/powerpoint/2010/main" val="36977938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Graphical perception</a:t>
            </a:r>
            <a:br>
              <a:rPr lang="en-IN" sz="3200" dirty="0"/>
            </a:br>
            <a:br>
              <a:rPr lang="en-IN" sz="3200" dirty="0"/>
            </a:br>
            <a:r>
              <a:rPr lang="en-IN" sz="3200" dirty="0"/>
              <a:t>	</a:t>
            </a:r>
            <a:br>
              <a:rPr lang="en-IN" sz="3200" dirty="0"/>
            </a:b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r>
              <a:rPr lang="en-IN" dirty="0"/>
              <a:t>Graphical perception is achieved in dimensions or steps of discernment by:</a:t>
            </a:r>
          </a:p>
          <a:p>
            <a:r>
              <a:rPr lang="en-IN" b="1" dirty="0">
                <a:highlight>
                  <a:srgbClr val="FFFF00"/>
                </a:highlight>
              </a:rPr>
              <a:t>detection</a:t>
            </a:r>
            <a:r>
              <a:rPr lang="en-IN" dirty="0">
                <a:highlight>
                  <a:srgbClr val="FFFF00"/>
                </a:highlight>
              </a:rPr>
              <a:t> </a:t>
            </a:r>
            <a:r>
              <a:rPr lang="en-IN" dirty="0"/>
              <a:t>: </a:t>
            </a:r>
            <a:r>
              <a:rPr lang="en-IN" dirty="0">
                <a:highlight>
                  <a:srgbClr val="FFFF00"/>
                </a:highlight>
              </a:rPr>
              <a:t>recognition of geometry which encod</a:t>
            </a:r>
            <a:r>
              <a:rPr lang="en-IN" dirty="0"/>
              <a:t>es physical values</a:t>
            </a:r>
          </a:p>
          <a:p>
            <a:r>
              <a:rPr lang="en-IN" b="1" dirty="0">
                <a:highlight>
                  <a:srgbClr val="FFFF00"/>
                </a:highlight>
              </a:rPr>
              <a:t>assembly</a:t>
            </a:r>
            <a:r>
              <a:rPr lang="en-IN" dirty="0">
                <a:highlight>
                  <a:srgbClr val="FFFF00"/>
                </a:highlight>
              </a:rPr>
              <a:t> : grouping of detected symbol elements; discerning overall patterns in data</a:t>
            </a:r>
          </a:p>
          <a:p>
            <a:r>
              <a:rPr lang="en-IN" b="1" dirty="0">
                <a:highlight>
                  <a:srgbClr val="FFFF00"/>
                </a:highlight>
              </a:rPr>
              <a:t>estimation</a:t>
            </a:r>
            <a:r>
              <a:rPr lang="en-IN" dirty="0">
                <a:highlight>
                  <a:srgbClr val="FFFF00"/>
                </a:highlight>
              </a:rPr>
              <a:t> : assessment of relative magnitudes of two physical values</a:t>
            </a:r>
            <a:r>
              <a:rPr lang="en-IN" dirty="0"/>
              <a:t>.</a:t>
            </a:r>
          </a:p>
          <a:p>
            <a:pPr marL="0" indent="0">
              <a:buNone/>
            </a:pPr>
            <a:endParaRPr lang="en-IN" dirty="0"/>
          </a:p>
        </p:txBody>
      </p:sp>
    </p:spTree>
    <p:extLst>
      <p:ext uri="{BB962C8B-B14F-4D97-AF65-F5344CB8AC3E}">
        <p14:creationId xmlns:p14="http://schemas.microsoft.com/office/powerpoint/2010/main" val="34231719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Graphical perception</a:t>
            </a:r>
            <a:br>
              <a:rPr lang="en-IN" sz="3200" dirty="0"/>
            </a:br>
            <a:br>
              <a:rPr lang="en-IN" sz="3200" dirty="0"/>
            </a:br>
            <a:r>
              <a:rPr lang="en-IN" sz="3200" dirty="0"/>
              <a:t>	</a:t>
            </a:r>
            <a:br>
              <a:rPr lang="en-IN" sz="3200" dirty="0"/>
            </a:b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lnSpcReduction="10000"/>
          </a:bodyPr>
          <a:lstStyle/>
          <a:p>
            <a:pPr algn="just"/>
            <a:r>
              <a:rPr lang="en-IN" dirty="0"/>
              <a:t>To elucidate the graphical elements humans </a:t>
            </a:r>
            <a:r>
              <a:rPr lang="en-IN" i="1" dirty="0"/>
              <a:t>detect</a:t>
            </a:r>
            <a:r>
              <a:rPr lang="en-IN" dirty="0"/>
              <a:t> most accurately is a fundamental component of good statistical graphics design principles.</a:t>
            </a:r>
            <a:endParaRPr lang="en-IN" baseline="30000" dirty="0"/>
          </a:p>
          <a:p>
            <a:pPr algn="just"/>
            <a:r>
              <a:rPr lang="en-IN" dirty="0"/>
              <a:t>In practical terms, graphs displaying relative position on a common scale most accurately are most effective. </a:t>
            </a:r>
          </a:p>
          <a:p>
            <a:pPr algn="just"/>
            <a:r>
              <a:rPr lang="en-IN" dirty="0"/>
              <a:t>A graph type that utilizes this element is the dot plot. Conversely, angles are perceived with less accuracy; an example is the pie chart. </a:t>
            </a:r>
          </a:p>
          <a:p>
            <a:pPr algn="just"/>
            <a:r>
              <a:rPr lang="en-IN" dirty="0"/>
              <a:t>Humans </a:t>
            </a:r>
            <a:r>
              <a:rPr lang="en-IN" dirty="0">
                <a:highlight>
                  <a:srgbClr val="FFFF00"/>
                </a:highlight>
              </a:rPr>
              <a:t>do not naturally order </a:t>
            </a:r>
            <a:r>
              <a:rPr lang="en-IN" dirty="0" err="1">
                <a:highlight>
                  <a:srgbClr val="FFFF00"/>
                </a:highlight>
              </a:rPr>
              <a:t>color</a:t>
            </a:r>
            <a:r>
              <a:rPr lang="en-IN" dirty="0">
                <a:highlight>
                  <a:srgbClr val="FFFF00"/>
                </a:highlight>
              </a:rPr>
              <a:t> hues</a:t>
            </a:r>
            <a:r>
              <a:rPr lang="en-IN" dirty="0"/>
              <a:t>. Only a limited number of hues can be discriminated in one graphic.</a:t>
            </a:r>
          </a:p>
          <a:p>
            <a:pPr marL="0" indent="0">
              <a:buNone/>
            </a:pPr>
            <a:endParaRPr lang="en-IN" dirty="0"/>
          </a:p>
        </p:txBody>
      </p:sp>
    </p:spTree>
    <p:extLst>
      <p:ext uri="{BB962C8B-B14F-4D97-AF65-F5344CB8AC3E}">
        <p14:creationId xmlns:p14="http://schemas.microsoft.com/office/powerpoint/2010/main" val="29207891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Graphical perception</a:t>
            </a:r>
            <a:br>
              <a:rPr lang="en-IN" sz="3200" dirty="0"/>
            </a:br>
            <a:br>
              <a:rPr lang="en-IN" sz="3200" dirty="0"/>
            </a:br>
            <a:r>
              <a:rPr lang="en-IN" sz="3200" dirty="0"/>
              <a:t>	</a:t>
            </a:r>
            <a:br>
              <a:rPr lang="en-IN" sz="3200" dirty="0"/>
            </a:br>
            <a:r>
              <a:rPr lang="en-IN" sz="3200" dirty="0"/>
              <a:t>	</a:t>
            </a:r>
            <a:br>
              <a:rPr lang="en-IN" sz="2800" dirty="0"/>
            </a:br>
            <a:r>
              <a:rPr lang="en-IN" dirty="0"/>
              <a:t>	</a:t>
            </a:r>
            <a:br>
              <a:rPr lang="en-IN" dirty="0"/>
            </a:b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algn="just"/>
            <a:r>
              <a:rPr lang="en-IN" dirty="0"/>
              <a:t>Graphic designs that utilize visual pre-attentive processing in the graph design's </a:t>
            </a:r>
            <a:r>
              <a:rPr lang="en-IN" i="1" dirty="0"/>
              <a:t>assembly</a:t>
            </a:r>
            <a:r>
              <a:rPr lang="en-IN" dirty="0"/>
              <a:t> is why a picture can be worth a thousand words by using the </a:t>
            </a:r>
            <a:r>
              <a:rPr lang="en-IN" dirty="0">
                <a:highlight>
                  <a:srgbClr val="FFFF00"/>
                </a:highlight>
              </a:rPr>
              <a:t>brain's ability to perceive patterns.</a:t>
            </a:r>
          </a:p>
          <a:p>
            <a:pPr algn="just"/>
            <a:r>
              <a:rPr lang="en-IN" dirty="0"/>
              <a:t>Not all graphs are designed to </a:t>
            </a:r>
            <a:r>
              <a:rPr lang="en-IN" dirty="0">
                <a:highlight>
                  <a:srgbClr val="FFFF00"/>
                </a:highlight>
              </a:rPr>
              <a:t>consider pre-attentive processing. </a:t>
            </a:r>
          </a:p>
          <a:p>
            <a:pPr algn="just"/>
            <a:r>
              <a:rPr lang="en-IN" dirty="0"/>
              <a:t>For example in the following figure, a graphic design feature, </a:t>
            </a:r>
            <a:r>
              <a:rPr lang="en-IN" dirty="0">
                <a:highlight>
                  <a:srgbClr val="FFFF00"/>
                </a:highlight>
              </a:rPr>
              <a:t>table look-up, requires the brain to work harder and take longer to decode than if the graph utilizes our ability to discern patterns</a:t>
            </a:r>
            <a:r>
              <a:rPr lang="en-IN" dirty="0"/>
              <a:t>.</a:t>
            </a:r>
          </a:p>
          <a:p>
            <a:pPr marL="0" indent="0">
              <a:buNone/>
            </a:pPr>
            <a:endParaRPr lang="en-IN" dirty="0"/>
          </a:p>
        </p:txBody>
      </p:sp>
    </p:spTree>
    <p:extLst>
      <p:ext uri="{BB962C8B-B14F-4D97-AF65-F5344CB8AC3E}">
        <p14:creationId xmlns:p14="http://schemas.microsoft.com/office/powerpoint/2010/main" val="2949947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Graphical perception</a:t>
            </a:r>
            <a:br>
              <a:rPr lang="en-IN" sz="3200" dirty="0"/>
            </a:br>
            <a:br>
              <a:rPr lang="en-IN" sz="3200" dirty="0"/>
            </a:br>
            <a:r>
              <a:rPr lang="en-IN" sz="3200" dirty="0"/>
              <a:t>	</a:t>
            </a:r>
            <a:br>
              <a:rPr lang="en-IN" sz="3200" dirty="0"/>
            </a:br>
            <a:r>
              <a:rPr lang="en-IN" sz="3200" dirty="0"/>
              <a:t>	</a:t>
            </a:r>
            <a:br>
              <a:rPr lang="en-IN" sz="2800" dirty="0"/>
            </a:br>
            <a:r>
              <a:rPr lang="en-IN" dirty="0"/>
              <a:t>	</a:t>
            </a:r>
            <a:br>
              <a:rPr lang="en-IN" dirty="0"/>
            </a:br>
            <a:br>
              <a:rPr lang="en-IN" dirty="0"/>
            </a:br>
            <a:r>
              <a:rPr lang="en-IN" dirty="0"/>
              <a:t>	</a:t>
            </a:r>
            <a:br>
              <a:rPr lang="en-IN" dirty="0"/>
            </a:br>
            <a:endParaRPr lang="en-IN"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692696"/>
            <a:ext cx="6912768" cy="590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4097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20"/>
            <a:ext cx="8229600" cy="5400599"/>
          </a:xfrm>
        </p:spPr>
        <p:txBody>
          <a:bodyPr>
            <a:normAutofit/>
          </a:bodyPr>
          <a:lstStyle/>
          <a:p>
            <a:r>
              <a:rPr lang="en-IN" b="1" dirty="0"/>
              <a:t>The Brain on Stories:</a:t>
            </a:r>
          </a:p>
          <a:p>
            <a:pPr marL="0" indent="0">
              <a:buNone/>
            </a:pPr>
            <a:br>
              <a:rPr lang="en-IN" dirty="0"/>
            </a:b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412776"/>
            <a:ext cx="7776864" cy="4833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0588556"/>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9872</TotalTime>
  <Words>6941</Words>
  <Application>Microsoft Office PowerPoint</Application>
  <PresentationFormat>On-screen Show (4:3)</PresentationFormat>
  <Paragraphs>434</Paragraphs>
  <Slides>89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89</vt:i4>
      </vt:variant>
    </vt:vector>
  </HeadingPairs>
  <TitlesOfParts>
    <vt:vector size="98" baseType="lpstr">
      <vt:lpstr>Arial</vt:lpstr>
      <vt:lpstr>Calibri</vt:lpstr>
      <vt:lpstr>Calibri Light</vt:lpstr>
      <vt:lpstr>Courier New</vt:lpstr>
      <vt:lpstr>Marcellus</vt:lpstr>
      <vt:lpstr>Symbol</vt:lpstr>
      <vt:lpstr>Times New Roman</vt:lpstr>
      <vt:lpstr>Wingdings</vt:lpstr>
      <vt:lpstr>2_Custom Design</vt:lpstr>
      <vt:lpstr>Storytelling and Multivariate displays  </vt:lpstr>
      <vt:lpstr>THE SCIENCE OF STORYTELLING    </vt:lpstr>
      <vt:lpstr>THE SCIENCE OF STORYTELLING    </vt:lpstr>
      <vt:lpstr>THE SCIENCE OF STORYTELLING    </vt:lpstr>
      <vt:lpstr>THE SCIENCE OF STORYTELLING    </vt:lpstr>
      <vt:lpstr>THE SCIENCE OF STORYTELLING    </vt:lpstr>
      <vt:lpstr>THE SCIENCE OF STORYTELLING    </vt:lpstr>
      <vt:lpstr>THE SCIENCE OF STORYTELLING    </vt:lpstr>
      <vt:lpstr>THE SCIENCE OF STORYTELLING    </vt:lpstr>
      <vt:lpstr>THE SCIENCE OF STORYTELLING    </vt:lpstr>
      <vt:lpstr>THE SCIENCE OF STORYTELLING    </vt:lpstr>
      <vt:lpstr>THE SCIENCE OF STORYTELLING    </vt:lpstr>
      <vt:lpstr>THE SCIENCE OF STORYTELLING    </vt:lpstr>
      <vt:lpstr>THE SCIENCE OF STORYTELLING    </vt:lpstr>
      <vt:lpstr>THE SCIENCE OF STORYTELLING    </vt:lpstr>
      <vt:lpstr>THE POWER OF STORIES   </vt:lpstr>
      <vt:lpstr>THE POWER OF STORIES   </vt:lpstr>
      <vt:lpstr>THE POWER OF STORIES   </vt:lpstr>
      <vt:lpstr>THE POWER OF STORIES   </vt:lpstr>
      <vt:lpstr>THE POWER OF STORIES   </vt:lpstr>
      <vt:lpstr>THE POWER OF STORIES   </vt:lpstr>
      <vt:lpstr>THE POWER OF STORIES   </vt:lpstr>
      <vt:lpstr>THE POWER OF STORIES   </vt:lpstr>
      <vt:lpstr>THE POWER OF STORIES   </vt:lpstr>
      <vt:lpstr>THE POWER OF STORIES   </vt:lpstr>
      <vt:lpstr>THE POWER OF STORIES   </vt:lpstr>
      <vt:lpstr>THE POWER OF STORIES   </vt:lpstr>
      <vt:lpstr>THE POWER OF STORIES   </vt:lpstr>
      <vt:lpstr>Context in Action      </vt:lpstr>
      <vt:lpstr>Context in Action      </vt:lpstr>
      <vt:lpstr>Context in Action      </vt:lpstr>
      <vt:lpstr>Context in Action      </vt:lpstr>
      <vt:lpstr>Context in Action      </vt:lpstr>
      <vt:lpstr>Context in Action      </vt:lpstr>
      <vt:lpstr>EXPLORATORY VERSUS EXPLANATORY ANALYSIS      </vt:lpstr>
      <vt:lpstr>EXPLORATORY VERSUS EXPLANATORY ANALYSIS      </vt:lpstr>
      <vt:lpstr>EXPLORATORY VERSUS EXPLANATORY ANALYSIS      </vt:lpstr>
      <vt:lpstr>EXPLORATORY VERSUS EXPLANATORY ANALYSIS      </vt:lpstr>
      <vt:lpstr>EXPLORATORY VERSUS EXPLANATORY ANALYSIS      </vt:lpstr>
      <vt:lpstr>Structuring Stories        </vt:lpstr>
      <vt:lpstr>Structuring Stories        </vt:lpstr>
      <vt:lpstr>Structuring Stories        </vt:lpstr>
      <vt:lpstr>Structuring Stories        </vt:lpstr>
      <vt:lpstr>Structuring Stories        </vt:lpstr>
      <vt:lpstr>Structuring Stories        </vt:lpstr>
      <vt:lpstr>Structuring Stories        </vt:lpstr>
      <vt:lpstr>Structuring Stories        </vt:lpstr>
      <vt:lpstr>Structuring Stories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Steps to Visual Data Storytelling          </vt:lpstr>
      <vt:lpstr>Steps to Visual Data Storytelling          </vt:lpstr>
      <vt:lpstr>Steps to Visual Data Storytelling          </vt:lpstr>
      <vt:lpstr>Steps to Visual Data Storytelling          </vt:lpstr>
      <vt:lpstr>Steps to Visual Data Storytelling          </vt:lpstr>
      <vt:lpstr>Steps to Visual Data Storytelling          </vt:lpstr>
      <vt:lpstr>Steps to Visual Data Storytelling          </vt:lpstr>
      <vt:lpstr>Steps to Visual Data Storytelling          </vt:lpstr>
      <vt:lpstr>Steps to Visual Data Storytelling          </vt:lpstr>
      <vt:lpstr>Steps to Visual Data Storytelling          </vt:lpstr>
      <vt:lpstr>Steps to Visual Data Storytelling          </vt:lpstr>
      <vt:lpstr>THE IMPORTANT ROLE OF FEEDBACK          </vt:lpstr>
      <vt:lpstr>THE IMPORTANT ROLE OF FEEDBACK          </vt:lpstr>
      <vt:lpstr>THE IMPORTANT ROLE OF FEEDBACK          </vt:lpstr>
      <vt:lpstr>THE IMPORTANT ROLE OF FEEDBACK          </vt:lpstr>
      <vt:lpstr>          </vt:lpstr>
      <vt:lpstr>          </vt:lpstr>
      <vt:lpstr>Graphical perception           </vt:lpstr>
      <vt:lpstr>Graphical perception           </vt:lpstr>
      <vt:lpstr>Graphical perception           </vt:lpstr>
      <vt:lpstr>Graphical perception           </vt:lpstr>
      <vt:lpstr>Graphical perception           </vt:lpstr>
    </vt:vector>
  </TitlesOfParts>
  <Manager>Vaibhav Vasani</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H-DV</dc:title>
  <dc:subject>Data Visualization</dc:subject>
  <dc:creator>Vaibhav Vasani</dc:creator>
  <cp:keywords>Data Visualization</cp:keywords>
  <dc:description>Vaibhav</dc:description>
  <cp:lastModifiedBy>Atharva Upare</cp:lastModifiedBy>
  <cp:revision>225</cp:revision>
  <dcterms:created xsi:type="dcterms:W3CDTF">2021-02-11T03:47:51Z</dcterms:created>
  <dcterms:modified xsi:type="dcterms:W3CDTF">2023-12-10T18:29:07Z</dcterms:modified>
  <cp:category>Honours</cp:category>
</cp:coreProperties>
</file>