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F394-0607-13B6-CCEB-4F1FE94FF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B2219-F24D-92CF-DE4F-2AFE6048B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728D-B8EE-197A-93D4-39514652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0AF8-1055-7A9B-B356-5EB49C1D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F000-F1E2-E485-56F2-D5661DA0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8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245B-B7DD-C04D-FEC6-20E6113A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82E8-62E8-E5EC-32FA-302C715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7402-CD61-4D71-51E6-49CBD2FE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9E32-33A3-E8F8-0855-BE0DEF38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EAE8-4209-60E5-9F48-029C6F1B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1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95DB4-EA38-2200-F70E-C244166FC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83EEE-517B-43D8-0642-4E60E60F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11BD-20DF-E4E1-F4A4-3C012402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6CAA-28BE-8C74-ACA7-630D40C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FCF3-6AE2-51A4-03A1-58790129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17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103F-EFAE-522D-532B-F655C28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63A3-1ECC-C548-92DF-FD30A9990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074C-56E3-8915-D812-1F239E1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623E-36FB-4CA2-9644-2C51CDF2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F129-A21E-0CBC-AE44-3DA70CED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7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7BB3-AEFD-D6AB-C9FB-E1DBB9F8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A24D-32E3-8577-AA20-BDBFFB67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C899-0364-0E6A-CD6A-B8A75CE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3EFC-DDD3-75C0-2CEB-B297B3AD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C428-6D32-426E-7770-DABBA511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F1A5-AF33-64BD-07E2-414925DD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D267-A202-1DC8-44FE-E57DC0F86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FE72A-3354-BE90-9326-94E0E5521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0EFF-7DC2-3342-39FA-82143249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E807D-488C-3E02-6358-57F05164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E2928-D642-A9D2-3775-9BA65676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1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C935-25CE-D74A-3CD5-123BAA1D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38C4D-99E8-DB7B-4161-40868F72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88A6-8981-8A2D-95A9-574D730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9729-0302-683E-C5FE-2C5B32261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296BD-F5B9-762B-60A8-38859CB5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90D62-8C20-24B7-5B73-FA84874F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E32AE-80B0-EAB6-4BF2-3850B4A7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8880F-DABE-C5BD-D305-6016BA4E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0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05F0-CCD1-BA95-8618-A2D8593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A6E33-184C-FAD4-4729-0867E72B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AF92D-C09A-AB99-9FDE-061FD599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55D0-4281-E384-D896-C742DA7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0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43870-3515-FE58-7E52-2CF777AC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B74DC-D864-F09C-1719-7BF97DC3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72A6-D443-82F6-D858-CA3DBD14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7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31BF-7A15-177F-229B-A16E7C20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583D-0D71-D321-8196-C52F59FE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0205B-E005-BAE4-2849-D4CEAAC9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66EF0-A723-A4CE-DF99-020485B7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3D25-E99C-6527-98C1-6B9723AE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1FB0-5D4A-FA87-4DD4-74E2348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5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CE88-B12C-77C7-65CE-04A09B4F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FD9C5-1593-F2C4-B834-808E1BDAA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7AEC-3D68-FDE1-6940-7E84C2E65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5585-B2FB-E297-5A86-7956C2C7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1AB7-4C1A-70DD-716D-6192D7AA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7510-4826-B6A7-17C2-951C79EB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B47A7-77C0-0DF5-350A-8D21B095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26ACF-6C8A-FD90-9CA5-08115994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35DE-FCE1-7648-A615-177F4C9A7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BF4B3-2FB5-4D10-B37D-2D6B0B3098C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16FE-7D10-A18C-5D55-75B5372C0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CFFC8-9C6C-A8D8-87F3-28D1CC1A7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059B1-7BF9-4536-B56F-D85EBEEC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49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9C4D-6BE8-8E37-C0E0-E56EB4B9A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Garbage Collection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58A6D-1175-15FA-3935-FF0F94F1C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1516436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941-DF3D-4C0E-80BD-21BA7ABF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332A-AD8C-55DB-9932-FE876429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2FBC2B-A724-27BC-9A71-74BEAFC3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6ECC-B721-4852-4E70-4AA9ECD2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 2a: Deletion with Compacting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C930-C5F0-21AF-FF5F-8EA8291CD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further improve performance, in addition to deleting unreferenced objects, you can also compact the remaining referenced objects.</a:t>
            </a:r>
          </a:p>
          <a:p>
            <a:r>
              <a:rPr lang="en-US" dirty="0"/>
              <a:t>By moving referenced object together, this makes new memory allocation much easier and faster.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D93C-E3CC-A9D3-BFA2-FE305FB0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73A5-745F-DC21-F95D-C04CE91C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2DF82B-3675-F25D-AD27-A0AA34FB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02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954-3CF0-8DE4-C2DD-8D07B6D2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Why Generational Garbage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CDB8-314D-0EC7-FA1C-642754EC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to mark and compact all the objects in a JVM is inefficient.</a:t>
            </a:r>
          </a:p>
          <a:p>
            <a:r>
              <a:rPr lang="en-US" dirty="0"/>
              <a:t>As more and more objects are allocated, the list of objects grows and grows leading to longer and longer garbage collection time.</a:t>
            </a:r>
          </a:p>
          <a:p>
            <a:r>
              <a:rPr lang="en-US" dirty="0"/>
              <a:t>However, empirical analysis of applications has shown that most objects are short lived.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4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D443-4D50-5658-D52D-24286425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JVM Generations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27F2-B5AB-14BB-E824-24C3DB12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learned from the object allocation behavior can be used to enhance the performance of the JVM.</a:t>
            </a:r>
          </a:p>
          <a:p>
            <a:r>
              <a:rPr lang="en-US" dirty="0"/>
              <a:t>Therefore, the heap is broken up into smaller parts or generations.</a:t>
            </a:r>
          </a:p>
          <a:p>
            <a:r>
              <a:rPr lang="en-US" dirty="0"/>
              <a:t>The heap parts are: Young Generation, Old or Tenured Generation, and Permanent Generation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6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0961-F2D0-FF79-958E-5BA5B43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E1B6-3060-8334-C69F-5A0C78633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AC1918-AD4A-A87C-520F-AE93AE11F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17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F457-FD2A-435D-342F-E321CCB8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Young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D1DC-B83E-6757-FA22-462B3AD4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3"/>
            <a:ext cx="1072815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Young Generation </a:t>
            </a:r>
            <a:r>
              <a:rPr lang="en-US" dirty="0"/>
              <a:t>is where all new objects are allocated and aged.</a:t>
            </a:r>
          </a:p>
          <a:p>
            <a:r>
              <a:rPr lang="en-US" dirty="0"/>
              <a:t>When the young generation fills up, this causes a </a:t>
            </a:r>
            <a:r>
              <a:rPr lang="en-US" b="1" dirty="0"/>
              <a:t>minor garbage collection</a:t>
            </a:r>
            <a:r>
              <a:rPr lang="en-US" dirty="0"/>
              <a:t>.</a:t>
            </a:r>
          </a:p>
          <a:p>
            <a:r>
              <a:rPr lang="en-US" dirty="0"/>
              <a:t>Minor garbage collections can be optimized assuming a high object mortality rate - a young generation full of dead objects is collected very quickly.</a:t>
            </a:r>
          </a:p>
          <a:p>
            <a:r>
              <a:rPr lang="en-US" dirty="0"/>
              <a:t>Some surviving objects are aged and eventually move to the old generation.</a:t>
            </a:r>
          </a:p>
          <a:p>
            <a:r>
              <a:rPr lang="en-US" b="1" dirty="0"/>
              <a:t>Stop the World Event</a:t>
            </a:r>
            <a:r>
              <a:rPr lang="en-US" dirty="0"/>
              <a:t> - All minor garbage collections are "Stop the World" events.</a:t>
            </a:r>
          </a:p>
          <a:p>
            <a:r>
              <a:rPr lang="en-US" dirty="0"/>
              <a:t>This means that all application threads are stopped until the operation completes.</a:t>
            </a:r>
          </a:p>
          <a:p>
            <a:r>
              <a:rPr lang="en-US" dirty="0"/>
              <a:t>Minor garbage collections are always Stop the World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3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9498-1B07-FA09-ADA1-D5C4C04C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Old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5C3E-2A3F-D2C2-3268-E215AE26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Old Generation </a:t>
            </a:r>
            <a:r>
              <a:rPr lang="en-US" dirty="0"/>
              <a:t>is used to store long surviving objects. </a:t>
            </a:r>
          </a:p>
          <a:p>
            <a:r>
              <a:rPr lang="en-US" dirty="0"/>
              <a:t>Typically, a threshold is set for young generation object and when that age is met, the object gets moved to the old generation.</a:t>
            </a:r>
          </a:p>
          <a:p>
            <a:r>
              <a:rPr lang="en-US" dirty="0"/>
              <a:t>Eventually the old generation needs to be collected.</a:t>
            </a:r>
          </a:p>
          <a:p>
            <a:r>
              <a:rPr lang="en-US" dirty="0"/>
              <a:t>This event is called a </a:t>
            </a:r>
            <a:r>
              <a:rPr lang="en-US" b="1" dirty="0"/>
              <a:t>major garbage collection</a:t>
            </a:r>
            <a:r>
              <a:rPr lang="en-US" dirty="0"/>
              <a:t>.</a:t>
            </a:r>
          </a:p>
          <a:p>
            <a:r>
              <a:rPr lang="en-US" dirty="0"/>
              <a:t>Major garbage collection are also Stop the World events.</a:t>
            </a:r>
          </a:p>
          <a:p>
            <a:r>
              <a:rPr lang="en-US" dirty="0"/>
              <a:t>Often a major collection is much slower because it involves all live objects.</a:t>
            </a:r>
          </a:p>
          <a:p>
            <a:r>
              <a:rPr lang="en-US" dirty="0"/>
              <a:t>So, for Responsive applications, major garbage collections should be minimized.</a:t>
            </a:r>
          </a:p>
          <a:p>
            <a:r>
              <a:rPr lang="en-US" dirty="0"/>
              <a:t>Also note, that the length of the Stop the World event for a major garbage collection is affected by the kind of garbage collector that is used for the old generation 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07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1C39-230B-1443-AFFC-CF327E03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Generational Garbage Collection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163D-9CD7-2E20-910F-A79A5CAA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First, any new objects are allocated to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eden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space.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Both survivor spaces start out empty.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847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4FE-7878-A9ED-F925-813AB0B3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A99D-FEB2-D572-1C60-AD476955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870B8F3-9238-A1D4-C952-7A43E991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0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E262-57F5-FEFB-6B5F-2F95A65A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Tuning memory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3841-CF11-3759-45E2-27C5E29F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components of the JVM that are focused on when tuning performance.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heap</a:t>
            </a:r>
            <a:r>
              <a:rPr lang="en-US" dirty="0"/>
              <a:t> is where your object data is stored.</a:t>
            </a:r>
          </a:p>
          <a:p>
            <a:r>
              <a:rPr lang="en-US" dirty="0"/>
              <a:t>This area is then managed by the </a:t>
            </a:r>
            <a:r>
              <a:rPr lang="en-US" b="1" dirty="0">
                <a:solidFill>
                  <a:srgbClr val="FF0000"/>
                </a:solidFill>
              </a:rPr>
              <a:t>garbage collector </a:t>
            </a:r>
            <a:r>
              <a:rPr lang="en-US" dirty="0"/>
              <a:t>selected at startup.</a:t>
            </a:r>
          </a:p>
          <a:p>
            <a:r>
              <a:rPr lang="en-US" dirty="0"/>
              <a:t>Most tuning options relate to sizing the heap and choosing the most appropriate garbage collector for your situation.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JIT</a:t>
            </a:r>
            <a:r>
              <a:rPr lang="en-US" dirty="0"/>
              <a:t> compiler also has a big impact on performance but rarely requires tuning with the newer versions of the JVM.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1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127-0F81-4C3F-F68B-4DCD217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0873-B499-E9D2-7624-662C45B9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dirty="0" err="1"/>
              <a:t>eden</a:t>
            </a:r>
            <a:r>
              <a:rPr lang="en-US" dirty="0"/>
              <a:t> space fills up, a minor garbage collection is triggered.</a:t>
            </a:r>
          </a:p>
        </p:txBody>
      </p:sp>
    </p:spTree>
    <p:extLst>
      <p:ext uri="{BB962C8B-B14F-4D97-AF65-F5344CB8AC3E}">
        <p14:creationId xmlns:p14="http://schemas.microsoft.com/office/powerpoint/2010/main" val="278391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C429-1DE1-6550-C9C5-49E6934C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FEDE4-9341-B3FB-D6FC-BE8CB090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F30EB5A-861C-00A0-0D29-C4413EF7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7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D9F5-E363-9985-9087-DC5945F2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7503-F30A-90A9-C4A6-9CAA2235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Referenced objects are moved to the first survivor space.</a:t>
            </a:r>
          </a:p>
          <a:p>
            <a:r>
              <a:rPr lang="en-US" dirty="0"/>
              <a:t>Unreferenced objects are deleted when the </a:t>
            </a:r>
            <a:r>
              <a:rPr lang="en-US" dirty="0" err="1"/>
              <a:t>eden</a:t>
            </a:r>
            <a:r>
              <a:rPr lang="en-US" dirty="0"/>
              <a:t> space is cleared.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40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CF68-D0E7-B504-3810-A97DAAEF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9D30-C3D8-66B4-643D-13AAEE0F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EEEE160-9CF2-95E2-542B-915F70A6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5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E18E-88BD-3AEE-AA87-D75E936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4FE0-5E93-C41F-0E95-644C5D55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At the next minor GC, the same thing happens for the </a:t>
            </a:r>
            <a:r>
              <a:rPr lang="en-US" dirty="0" err="1"/>
              <a:t>eden</a:t>
            </a:r>
            <a:r>
              <a:rPr lang="en-US" dirty="0"/>
              <a:t> space.</a:t>
            </a:r>
          </a:p>
          <a:p>
            <a:r>
              <a:rPr lang="en-US" dirty="0"/>
              <a:t>Unreferenced objects are deleted and referenced objects are moved to a survivor space.</a:t>
            </a:r>
          </a:p>
          <a:p>
            <a:r>
              <a:rPr lang="en-US" dirty="0"/>
              <a:t>However, in this case, they are moved to the second survivor space (S1).</a:t>
            </a:r>
          </a:p>
          <a:p>
            <a:r>
              <a:rPr lang="en-US" dirty="0"/>
              <a:t>In addition, objects from the last minor GC on the first survivor space (S0) have their age incremented and get moved to S1.</a:t>
            </a:r>
          </a:p>
          <a:p>
            <a:r>
              <a:rPr lang="en-US" dirty="0"/>
              <a:t>Once all surviving objects have been moved to S1, both S0 and </a:t>
            </a:r>
            <a:r>
              <a:rPr lang="en-US" dirty="0" err="1"/>
              <a:t>eden</a:t>
            </a:r>
            <a:r>
              <a:rPr lang="en-US" dirty="0"/>
              <a:t> are cleared.</a:t>
            </a:r>
          </a:p>
          <a:p>
            <a:r>
              <a:rPr lang="en-US" dirty="0"/>
              <a:t>Notice we now have differently aged object in the survivor space.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01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9AE-A217-81FD-D367-22243B23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7FA3-CC18-ADF5-D83C-F51F3B1A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1AECDC-A8BE-1FF3-E270-E1833140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9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BCB9-7BB8-67AC-2E89-7C5AAC53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0DCA-98AE-E75F-D7CB-DAC01355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next minor GC, the same process repeats.</a:t>
            </a:r>
          </a:p>
          <a:p>
            <a:r>
              <a:rPr lang="en-US" dirty="0"/>
              <a:t>However, this time the survivor spaces switch.</a:t>
            </a:r>
          </a:p>
          <a:p>
            <a:r>
              <a:rPr lang="en-US" dirty="0"/>
              <a:t>Referenced objects are moved to S0.</a:t>
            </a:r>
          </a:p>
          <a:p>
            <a:r>
              <a:rPr lang="en-US" dirty="0"/>
              <a:t>Surviving objects are aged. Eden and S1 are cleared.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9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4A47-B2EB-9508-B809-E8D38403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248A-A118-7CA8-BBA1-0EC3E3A6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B235E0-37AF-EE8B-59D0-F5EA618B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3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541B-2FC3-5EE0-CF5C-6B7173BB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0F94-70B1-2B29-01A6-7570D5ED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demonstrates promotion.</a:t>
            </a:r>
          </a:p>
          <a:p>
            <a:r>
              <a:rPr lang="en-US" dirty="0"/>
              <a:t>After a minor GC, when aged objects reach a certain age threshold (8 in this example) they are promoted from young generation to old generation.</a:t>
            </a:r>
          </a:p>
        </p:txBody>
      </p:sp>
    </p:spTree>
    <p:extLst>
      <p:ext uri="{BB962C8B-B14F-4D97-AF65-F5344CB8AC3E}">
        <p14:creationId xmlns:p14="http://schemas.microsoft.com/office/powerpoint/2010/main" val="125404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560B-E619-DD49-9DE8-F073D504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1DFA-E4D9-54F8-6C0B-5D5B75B8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2A48235-CEB6-2C71-EEC1-B6345D8B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8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D579-2579-CCBB-16B6-7D603AD0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Tuning memory 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C5E65-8937-7A3E-8C10-3A233D79E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6"/>
          <a:stretch/>
        </p:blipFill>
        <p:spPr bwMode="auto">
          <a:xfrm>
            <a:off x="1865939" y="1343818"/>
            <a:ext cx="8460120" cy="546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70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77B7-0DA1-847D-BDFB-B91E0215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DF4C-0C93-4FA7-BCB0-14DD23D9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minor GCs continue to occur objects will continue to be promoted to the old generation space.</a:t>
            </a:r>
          </a:p>
          <a:p>
            <a:r>
              <a:rPr lang="en-US" dirty="0"/>
              <a:t>So that pretty much covers the entire process with the young generation.</a:t>
            </a:r>
          </a:p>
          <a:p>
            <a:r>
              <a:rPr lang="en-US" dirty="0"/>
              <a:t>Eventually, a major GC will be performed on the old generation which cleans up and compacts that space.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9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9D87-F7EF-5BF3-E378-0893F4B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25E0-1A62-C36C-C352-1FCE24AD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EA9AC26-802F-F8E7-6411-006196E6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27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775B78-00FB-D8A5-2F96-5E7D56A8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807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1F41-1A01-9DDC-D25F-C0B2A2DE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Performance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E096-4D68-57FF-4A73-C3C7637F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Typically, when tuning a Java application, the focus is on one of two main goals: responsiveness or throughput.</a:t>
            </a:r>
          </a:p>
          <a:p>
            <a:r>
              <a:rPr lang="en-US" b="1" dirty="0">
                <a:solidFill>
                  <a:srgbClr val="FF0000"/>
                </a:solidFill>
              </a:rPr>
              <a:t>Responsiveness</a:t>
            </a:r>
            <a:r>
              <a:rPr lang="en-US" dirty="0"/>
              <a:t> refers to how quickly an application or system responds with a requested piece of data. </a:t>
            </a:r>
          </a:p>
          <a:p>
            <a:r>
              <a:rPr lang="en-US" dirty="0"/>
              <a:t>Examples include:</a:t>
            </a:r>
          </a:p>
          <a:p>
            <a:pPr lvl="1"/>
            <a:r>
              <a:rPr lang="en-US" dirty="0"/>
              <a:t>How quickly a desktop UI responds to an event</a:t>
            </a:r>
          </a:p>
          <a:p>
            <a:pPr lvl="1"/>
            <a:r>
              <a:rPr lang="en-US" dirty="0"/>
              <a:t>How fast a website returns a page</a:t>
            </a:r>
          </a:p>
          <a:p>
            <a:pPr lvl="1"/>
            <a:r>
              <a:rPr lang="en-US" dirty="0"/>
              <a:t>How fast a database query is returned</a:t>
            </a:r>
          </a:p>
          <a:p>
            <a:r>
              <a:rPr lang="en-US" dirty="0"/>
              <a:t>For applications that focus on responsiveness, large pause times are not acceptable.</a:t>
            </a:r>
          </a:p>
          <a:p>
            <a:r>
              <a:rPr lang="en-US" dirty="0"/>
              <a:t>The focus is on responding in short periods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7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4B5D-0DE7-0C01-D825-B46C8ADE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Performance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A82A-4938-EC00-8884-C07AD3E4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Throughput</a:t>
            </a:r>
            <a:r>
              <a:rPr lang="en-US" dirty="0"/>
              <a:t> focuses on maximizing the amount of work by an application in a specific period of time.</a:t>
            </a:r>
          </a:p>
          <a:p>
            <a:r>
              <a:rPr lang="en-US" dirty="0"/>
              <a:t>Examples of how throughput might be measured include:</a:t>
            </a:r>
          </a:p>
          <a:p>
            <a:pPr lvl="1"/>
            <a:r>
              <a:rPr lang="en-US" dirty="0"/>
              <a:t>The number of transactions completed in a given time.</a:t>
            </a:r>
          </a:p>
          <a:p>
            <a:pPr lvl="1"/>
            <a:r>
              <a:rPr lang="en-US" dirty="0"/>
              <a:t>The number of jobs that a batch program can complete in an hour.</a:t>
            </a:r>
          </a:p>
          <a:p>
            <a:pPr lvl="1"/>
            <a:r>
              <a:rPr lang="en-US" dirty="0"/>
              <a:t>The number of database queries that can be completed in an hour.</a:t>
            </a:r>
          </a:p>
        </p:txBody>
      </p:sp>
    </p:spTree>
    <p:extLst>
      <p:ext uri="{BB962C8B-B14F-4D97-AF65-F5344CB8AC3E}">
        <p14:creationId xmlns:p14="http://schemas.microsoft.com/office/powerpoint/2010/main" val="144570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AC3-E012-CC81-126E-49DE7BFF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Automatic Garbage Collection?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1BAF-AC01-DFFD-CF6C-9A2EB422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 garbage collection is the process of looking at heap memory, identifying which objects are in use and which are not, and deleting the unused objects.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in use / alive object</a:t>
            </a:r>
            <a:r>
              <a:rPr lang="en-US" dirty="0"/>
              <a:t>, or a </a:t>
            </a:r>
            <a:r>
              <a:rPr lang="en-US" b="1" dirty="0">
                <a:solidFill>
                  <a:srgbClr val="FF0000"/>
                </a:solidFill>
              </a:rPr>
              <a:t>referenced object</a:t>
            </a:r>
            <a:r>
              <a:rPr lang="en-US" dirty="0"/>
              <a:t>, means that some part of your program still maintains a pointer to that object.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unused object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unreferenced object</a:t>
            </a:r>
            <a:r>
              <a:rPr lang="en-US" dirty="0"/>
              <a:t>, is no longer referenced by any part of your program.</a:t>
            </a:r>
          </a:p>
          <a:p>
            <a:r>
              <a:rPr lang="en-US" dirty="0"/>
              <a:t>So, the memory used by an unreferenced object can be reclaimed.</a:t>
            </a:r>
          </a:p>
          <a:p>
            <a:r>
              <a:rPr lang="en-US" dirty="0"/>
              <a:t>In a programming language like C, allocating and deallocating memory is a manual process.</a:t>
            </a:r>
          </a:p>
          <a:p>
            <a:r>
              <a:rPr lang="en-US" dirty="0"/>
              <a:t>In Java, process of deallocating memory is handled automatically by the garbage collector.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FAE1-AB72-ADA2-7047-90A381C9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Step 1: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16CC-3C86-EA3E-D81D-88CBB0F2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garbage collector identifies which pieces of memory are in use and which are not.</a:t>
            </a:r>
          </a:p>
          <a:p>
            <a:r>
              <a:rPr lang="en-US" dirty="0"/>
              <a:t>All objects are scanned in the marking phase to make this determination.</a:t>
            </a:r>
          </a:p>
          <a:p>
            <a:r>
              <a:rPr lang="en-US" dirty="0"/>
              <a:t>This can be a very time-consuming process if all objects in a system must be scanned.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4AE3-7F7F-D8EE-737D-D4B05962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8497-E70C-2D3B-98F0-6AD6B09A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AD1B60-AF2A-78CD-AEE3-59B51C451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1" b="13972"/>
          <a:stretch/>
        </p:blipFill>
        <p:spPr bwMode="auto">
          <a:xfrm>
            <a:off x="1262744" y="250371"/>
            <a:ext cx="9144000" cy="592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22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C81C-4CF2-61D6-F06C-506A20F4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Step 2: Normal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CE297-3D86-ABE2-548D-84A8E6E9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deletion removes unreferenced objects leaving referenced objects and pointers to free space.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memory allocator holds references to blocks of free space where new object can be allocated.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06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1135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Garbage Collection in Java</vt:lpstr>
      <vt:lpstr>Tuning memory performance</vt:lpstr>
      <vt:lpstr>Tuning memory performance</vt:lpstr>
      <vt:lpstr>Performance Basics</vt:lpstr>
      <vt:lpstr>Performance Basics</vt:lpstr>
      <vt:lpstr>What is Automatic Garbage Collection?</vt:lpstr>
      <vt:lpstr>Step 1: Marking</vt:lpstr>
      <vt:lpstr>PowerPoint Presentation</vt:lpstr>
      <vt:lpstr>Step 2: Normal Deletion</vt:lpstr>
      <vt:lpstr>PowerPoint Presentation</vt:lpstr>
      <vt:lpstr>Step 2a: Deletion with Compacting</vt:lpstr>
      <vt:lpstr>PowerPoint Presentation</vt:lpstr>
      <vt:lpstr>Why Generational Garbage Collection?</vt:lpstr>
      <vt:lpstr>JVM Generations</vt:lpstr>
      <vt:lpstr>PowerPoint Presentation</vt:lpstr>
      <vt:lpstr>Young Generation</vt:lpstr>
      <vt:lpstr>Old Generation</vt:lpstr>
      <vt:lpstr>The Generational Garbage Collection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2</cp:revision>
  <dcterms:created xsi:type="dcterms:W3CDTF">2024-09-10T04:38:02Z</dcterms:created>
  <dcterms:modified xsi:type="dcterms:W3CDTF">2024-09-11T03:55:02Z</dcterms:modified>
</cp:coreProperties>
</file>