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>
      <p:cViewPr varScale="1">
        <p:scale>
          <a:sx n="74" d="100"/>
          <a:sy n="74" d="100"/>
        </p:scale>
        <p:origin x="-46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8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4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5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B648-95D3-4B18-A23C-0BF8D0DBC2D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E1E3-4C6A-43E5-AFB3-C17DA9D4C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Arrays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Kaustubh</a:t>
            </a:r>
            <a:r>
              <a:rPr lang="en-IN" dirty="0" smtClean="0"/>
              <a:t> Kulkarni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8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Multidimensional 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Java, multidimensional arrays are implemented as arrays of arrays. </a:t>
            </a:r>
          </a:p>
          <a:p>
            <a:r>
              <a:rPr lang="en-US" dirty="0" smtClean="0"/>
              <a:t>To declare a multidimensional array variable, specify each additional index using another set of square brackets. </a:t>
            </a:r>
          </a:p>
          <a:p>
            <a:r>
              <a:rPr lang="en-US" dirty="0" smtClean="0"/>
              <a:t>For example, the following declares a two-dimensional array variable called </a:t>
            </a:r>
            <a:r>
              <a:rPr lang="en-US" dirty="0" err="1" smtClean="0"/>
              <a:t>twoD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twoD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[4][5]; </a:t>
            </a:r>
          </a:p>
          <a:p>
            <a:r>
              <a:rPr lang="en-US" dirty="0" smtClean="0"/>
              <a:t>This allocates a 4 by 5 matrix and assigns it to </a:t>
            </a:r>
            <a:r>
              <a:rPr lang="en-US" dirty="0" err="1" smtClean="0"/>
              <a:t>twoD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Internally, this matrix is implemented as an array of arrays of int.</a:t>
            </a:r>
          </a:p>
          <a:p>
            <a:r>
              <a:rPr lang="en-US" dirty="0" smtClean="0"/>
              <a:t>Conceptually, this array will look like the one shown in the next slide.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3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conceptual view of a 2D array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93283" cy="511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9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488832" cy="4320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TwoDArray</a:t>
            </a:r>
            <a:r>
              <a:rPr lang="en-IN" dirty="0"/>
              <a:t> {</a:t>
            </a:r>
          </a:p>
          <a:p>
            <a:r>
              <a:rPr lang="en-IN" dirty="0"/>
              <a:t>   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    </a:t>
            </a:r>
            <a:r>
              <a:rPr lang="en-IN" dirty="0" err="1"/>
              <a:t>int</a:t>
            </a:r>
            <a:r>
              <a:rPr lang="en-IN" dirty="0"/>
              <a:t>[][] </a:t>
            </a:r>
            <a:r>
              <a:rPr lang="en-IN" dirty="0" err="1"/>
              <a:t>twoD</a:t>
            </a:r>
            <a:r>
              <a:rPr lang="en-IN" dirty="0"/>
              <a:t>= new </a:t>
            </a:r>
            <a:r>
              <a:rPr lang="en-IN" dirty="0" err="1"/>
              <a:t>int</a:t>
            </a:r>
            <a:r>
              <a:rPr lang="en-IN" dirty="0"/>
              <a:t>[4][5];</a:t>
            </a:r>
          </a:p>
          <a:p>
            <a:r>
              <a:rPr lang="en-IN" dirty="0"/>
              <a:t>   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j, k = 0;</a:t>
            </a:r>
          </a:p>
          <a:p>
            <a:r>
              <a:rPr lang="en-IN" dirty="0"/>
              <a:t>   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&lt;4;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    for(j=0; j&lt;5;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    </a:t>
            </a:r>
            <a:r>
              <a:rPr lang="en-IN" dirty="0" err="1"/>
              <a:t>twoD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= k;</a:t>
            </a:r>
          </a:p>
          <a:p>
            <a:r>
              <a:rPr lang="en-IN" dirty="0"/>
              <a:t>    k++;</a:t>
            </a:r>
          </a:p>
          <a:p>
            <a:r>
              <a:rPr lang="en-IN" dirty="0"/>
              <a:t>    }</a:t>
            </a:r>
          </a:p>
          <a:p>
            <a:r>
              <a:rPr lang="en-IN" dirty="0"/>
              <a:t>    for(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&lt;4;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    for(j=0; j&lt;5;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   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twoD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 + " ");</a:t>
            </a:r>
          </a:p>
          <a:p>
            <a:r>
              <a:rPr lang="en-IN" dirty="0"/>
              <a:t>    </a:t>
            </a: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r>
              <a:rPr lang="en-IN" dirty="0"/>
              <a:t>    }</a:t>
            </a:r>
          </a:p>
          <a:p>
            <a:r>
              <a:rPr lang="en-IN" dirty="0"/>
              <a:t>    }</a:t>
            </a:r>
          </a:p>
          <a:p>
            <a:r>
              <a:rPr lang="en-IN" dirty="0"/>
              <a:t>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   </a:t>
            </a:r>
            <a:r>
              <a:rPr lang="en-IN" dirty="0" err="1" smtClean="0"/>
              <a:t>int</a:t>
            </a:r>
            <a:r>
              <a:rPr lang="en-IN" dirty="0" smtClean="0"/>
              <a:t>[][] </a:t>
            </a:r>
            <a:r>
              <a:rPr lang="en-IN" dirty="0" err="1" smtClean="0"/>
              <a:t>twoD</a:t>
            </a:r>
            <a:r>
              <a:rPr lang="en-IN" dirty="0" smtClean="0"/>
              <a:t>= new </a:t>
            </a:r>
            <a:r>
              <a:rPr lang="en-IN" dirty="0" err="1" smtClean="0"/>
              <a:t>int</a:t>
            </a:r>
            <a:r>
              <a:rPr lang="en-IN" dirty="0" smtClean="0"/>
              <a:t>[4][5];</a:t>
            </a:r>
          </a:p>
          <a:p>
            <a:pPr marL="0" indent="0">
              <a:buNone/>
            </a:pPr>
            <a:r>
              <a:rPr lang="en-IN" dirty="0" smtClean="0"/>
              <a:t>			is equivalent to:</a:t>
            </a:r>
            <a:endParaRPr lang="en-IN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twoD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[4][]; </a:t>
            </a:r>
          </a:p>
          <a:p>
            <a:r>
              <a:rPr lang="en-US" dirty="0" err="1" smtClean="0"/>
              <a:t>twoD</a:t>
            </a:r>
            <a:r>
              <a:rPr lang="en-US" dirty="0" smtClean="0"/>
              <a:t>[0]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r>
              <a:rPr lang="en-US" dirty="0" err="1" smtClean="0"/>
              <a:t>twoD</a:t>
            </a:r>
            <a:r>
              <a:rPr lang="en-US" dirty="0" smtClean="0"/>
              <a:t>[1]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r>
              <a:rPr lang="en-US" dirty="0" err="1" smtClean="0"/>
              <a:t>twoD</a:t>
            </a:r>
            <a:r>
              <a:rPr lang="en-US" dirty="0" smtClean="0"/>
              <a:t>[2]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r>
              <a:rPr lang="en-US" dirty="0" err="1" smtClean="0"/>
              <a:t>twoD</a:t>
            </a:r>
            <a:r>
              <a:rPr lang="en-US" dirty="0" smtClean="0"/>
              <a:t>[3]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Irregular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When you allocate memory for a multidimensional array, you need only specify the memory for the first (leftmost) dimension. </a:t>
            </a:r>
          </a:p>
          <a:p>
            <a:pPr algn="just"/>
            <a:r>
              <a:rPr lang="en-US" dirty="0" smtClean="0"/>
              <a:t>You can allocate the remaining dimensions separately.</a:t>
            </a:r>
          </a:p>
          <a:p>
            <a:pPr algn="just"/>
            <a:r>
              <a:rPr lang="en-US" dirty="0" smtClean="0"/>
              <a:t>As stated earlier, since multidimensional arrays are actually arrays of arrays, the length of each array is under your control. </a:t>
            </a:r>
          </a:p>
          <a:p>
            <a:pPr algn="just"/>
            <a:r>
              <a:rPr lang="en-US" dirty="0" smtClean="0"/>
              <a:t>Each “row” (1</a:t>
            </a:r>
            <a:r>
              <a:rPr lang="en-US" baseline="30000" dirty="0" smtClean="0"/>
              <a:t>st</a:t>
            </a:r>
            <a:r>
              <a:rPr lang="en-US" dirty="0" smtClean="0"/>
              <a:t> dimension) can have different number of “columns” (2</a:t>
            </a:r>
            <a:r>
              <a:rPr lang="en-US" baseline="30000" dirty="0" smtClean="0"/>
              <a:t>nd</a:t>
            </a:r>
            <a:r>
              <a:rPr lang="en-US" dirty="0" smtClean="0"/>
              <a:t> dimension)</a:t>
            </a:r>
          </a:p>
          <a:p>
            <a:pPr algn="just"/>
            <a:r>
              <a:rPr lang="en-US" dirty="0" smtClean="0"/>
              <a:t>AKA Jagged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 Jagged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twoD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[4][];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[0] = new </a:t>
            </a:r>
            <a:r>
              <a:rPr lang="en-US" dirty="0" err="1" smtClean="0"/>
              <a:t>int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[1] = 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[2]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[3]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49" y="2361329"/>
            <a:ext cx="3924502" cy="300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// Manually allocate differing size second dimensions.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TwoDAgain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twoD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[4][];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[0] = new </a:t>
            </a:r>
            <a:r>
              <a:rPr lang="en-US" dirty="0" err="1" smtClean="0"/>
              <a:t>int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[1] = 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[2]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[3]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j, k = 0;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&lt;4;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 for(j=0; j&lt;i+1; </a:t>
            </a:r>
            <a:r>
              <a:rPr lang="en-IN" dirty="0" err="1" smtClean="0"/>
              <a:t>j++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twoD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 = k;</a:t>
            </a:r>
          </a:p>
          <a:p>
            <a:r>
              <a:rPr lang="en-IN" dirty="0" smtClean="0"/>
              <a:t> k++;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&lt;4;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r>
              <a:rPr lang="en-IN" dirty="0" smtClean="0"/>
              <a:t> for(j=0; j&lt;i+1; </a:t>
            </a:r>
            <a:r>
              <a:rPr lang="en-IN" dirty="0" err="1" smtClean="0"/>
              <a:t>j++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</a:t>
            </a:r>
            <a:r>
              <a:rPr lang="en-IN" dirty="0" smtClean="0"/>
              <a:t>(</a:t>
            </a:r>
            <a:r>
              <a:rPr lang="en-IN" dirty="0" err="1" smtClean="0"/>
              <a:t>twoD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][j] + " ");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3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rregular arrays can be used effectively in some situations.</a:t>
            </a:r>
          </a:p>
          <a:p>
            <a:r>
              <a:rPr lang="en-US" dirty="0" smtClean="0"/>
              <a:t>For example, if you need a very large two-dimensional array that is sparsely populated (that is, one in which not all of the elements will be used), then an irregular array might be a perfect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0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multidimensional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Simply enclose each dimension’s initializer within its own set of curly braces. </a:t>
            </a:r>
          </a:p>
          <a:p>
            <a:r>
              <a:rPr lang="en-US" dirty="0" smtClean="0"/>
              <a:t>double[][] m = {</a:t>
            </a:r>
          </a:p>
          <a:p>
            <a:r>
              <a:rPr lang="en-US" dirty="0" smtClean="0"/>
              <a:t> { 0*0, 1*0, 2*0, 3*0 },</a:t>
            </a:r>
          </a:p>
          <a:p>
            <a:r>
              <a:rPr lang="en-US" dirty="0" smtClean="0"/>
              <a:t> { 0*1, 1*1, 2*1, 3*1 },</a:t>
            </a:r>
          </a:p>
          <a:p>
            <a:r>
              <a:rPr lang="en-US" dirty="0" smtClean="0"/>
              <a:t> { 0*2, 1*2, 2*2, 3*2 },</a:t>
            </a:r>
          </a:p>
          <a:p>
            <a:r>
              <a:rPr lang="en-US" dirty="0" smtClean="0"/>
              <a:t> { 0*3, 1*3, 2*3, 3*3 }</a:t>
            </a:r>
          </a:p>
          <a:p>
            <a:r>
              <a:rPr lang="en-US" dirty="0" smtClean="0"/>
              <a:t> };</a:t>
            </a:r>
          </a:p>
          <a:p>
            <a:r>
              <a:rPr lang="en-US" dirty="0" smtClean="0"/>
              <a:t>It creates a matrix where each element contains the product of the row and column indexes. </a:t>
            </a:r>
          </a:p>
          <a:p>
            <a:r>
              <a:rPr lang="en-US" dirty="0" smtClean="0"/>
              <a:t>Also notice that you can use expressions as well as literal values inside of array initializers.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73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2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Alternative Array Declaration Syntax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second form that may be used to declare an array: </a:t>
            </a:r>
          </a:p>
          <a:p>
            <a:pPr marL="0" indent="0">
              <a:buNone/>
            </a:pPr>
            <a:r>
              <a:rPr lang="en-US" dirty="0" smtClean="0"/>
              <a:t>			type </a:t>
            </a:r>
            <a:r>
              <a:rPr lang="en-US" dirty="0" err="1" smtClean="0"/>
              <a:t>var</a:t>
            </a:r>
            <a:r>
              <a:rPr lang="en-US" dirty="0" smtClean="0"/>
              <a:t>-name[ ]; </a:t>
            </a:r>
          </a:p>
          <a:p>
            <a:r>
              <a:rPr lang="en-US" dirty="0" smtClean="0"/>
              <a:t>Here, the square brackets follow the array variable name, and not the type specifier. </a:t>
            </a:r>
          </a:p>
          <a:p>
            <a:r>
              <a:rPr lang="en-US" dirty="0" smtClean="0"/>
              <a:t>For example, the following two declarations are equivalent: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a1[] = new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a2 = 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r>
              <a:rPr lang="en-US" dirty="0" smtClean="0"/>
              <a:t>The following declarations are also equivalent: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twod1[][] = new char[3][4]; </a:t>
            </a:r>
          </a:p>
          <a:p>
            <a:pPr marL="0" indent="0">
              <a:buNone/>
            </a:pPr>
            <a:r>
              <a:rPr lang="en-US" dirty="0" smtClean="0"/>
              <a:t>		char[][] twod2 = new char[3][4]; </a:t>
            </a:r>
          </a:p>
          <a:p>
            <a:r>
              <a:rPr lang="en-US" dirty="0" smtClean="0"/>
              <a:t>This alternative declaration form offers convenience when converting code from C/C++ to Java. </a:t>
            </a:r>
          </a:p>
          <a:p>
            <a:r>
              <a:rPr lang="en-US" dirty="0" smtClean="0"/>
              <a:t>It also lets you declare both array and non-array variables in a single declaration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6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array is a group of like-typed variables that are referred to by a common name.</a:t>
            </a:r>
          </a:p>
          <a:p>
            <a:r>
              <a:rPr lang="en-US" dirty="0" smtClean="0"/>
              <a:t>Arrays of any type can be created and may have one or more dimensions. </a:t>
            </a:r>
          </a:p>
          <a:p>
            <a:r>
              <a:rPr lang="en-US" dirty="0" smtClean="0"/>
              <a:t>A specific element in an array is accessed by its index. </a:t>
            </a:r>
          </a:p>
          <a:p>
            <a:r>
              <a:rPr lang="en-US" dirty="0" smtClean="0"/>
              <a:t>Arrays offer a convenient means of grouping related information.</a:t>
            </a:r>
          </a:p>
          <a:p>
            <a:pPr lvl="1"/>
            <a:r>
              <a:rPr lang="en-US" dirty="0" smtClean="0"/>
              <a:t>E.g. Student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arraycopy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arraycopy</a:t>
            </a:r>
            <a:r>
              <a:rPr lang="en-US" dirty="0" smtClean="0"/>
              <a:t>( ) method can be used to copy quickly an array of any type from one place to another.</a:t>
            </a:r>
          </a:p>
          <a:p>
            <a:r>
              <a:rPr lang="en-US" dirty="0" smtClean="0"/>
              <a:t>This is much faster than the equivalent loop written out longhand in Java.</a:t>
            </a:r>
          </a:p>
          <a:p>
            <a:r>
              <a:rPr lang="en-US" dirty="0" smtClean="0"/>
              <a:t>Here is an example of two arrays being copied by the </a:t>
            </a:r>
            <a:r>
              <a:rPr lang="en-US" dirty="0" err="1" smtClean="0"/>
              <a:t>arraycopy</a:t>
            </a:r>
            <a:r>
              <a:rPr lang="en-US" dirty="0" smtClean="0"/>
              <a:t>( ) method.</a:t>
            </a:r>
          </a:p>
          <a:p>
            <a:r>
              <a:rPr lang="en-US" dirty="0" smtClean="0"/>
              <a:t>First, a is copied to b.</a:t>
            </a:r>
          </a:p>
          <a:p>
            <a:r>
              <a:rPr lang="en-US" dirty="0" smtClean="0"/>
              <a:t>Next, all of a’s elements are shifted down by one. </a:t>
            </a:r>
          </a:p>
          <a:p>
            <a:r>
              <a:rPr lang="en-US" dirty="0" smtClean="0"/>
              <a:t>Then, b is shifted up by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2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arraycopy</a:t>
            </a:r>
            <a:r>
              <a:rPr lang="en-IN" dirty="0" smtClean="0"/>
              <a:t>( 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System's </a:t>
            </a:r>
            <a:r>
              <a:rPr lang="en-US" dirty="0" err="1" smtClean="0"/>
              <a:t>arraycopy</a:t>
            </a:r>
            <a:r>
              <a:rPr lang="en-US" dirty="0" smtClean="0"/>
              <a:t>()</a:t>
            </a:r>
            <a:r>
              <a:rPr lang="en-US" dirty="0"/>
              <a:t> method to efficiently copy data from one array into another.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 smtClean="0"/>
              <a:t>arraycopy</a:t>
            </a:r>
            <a:r>
              <a:rPr lang="en-US" dirty="0" smtClean="0"/>
              <a:t>()</a:t>
            </a:r>
            <a:r>
              <a:rPr lang="en-US" dirty="0"/>
              <a:t> method requires five 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public static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arraycopy</a:t>
            </a:r>
            <a:r>
              <a:rPr lang="en-US" dirty="0" smtClean="0"/>
              <a:t>(Object source,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srcIndex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Object </a:t>
            </a:r>
            <a:r>
              <a:rPr lang="en-US" dirty="0" err="1" smtClean="0"/>
              <a:t>dest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destIndex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int</a:t>
            </a:r>
            <a:r>
              <a:rPr lang="en-US" dirty="0" smtClean="0"/>
              <a:t> length,</a:t>
            </a:r>
          </a:p>
          <a:p>
            <a:r>
              <a:rPr lang="en-US" dirty="0"/>
              <a:t>The two Object arguments indicate the array to copy from and the array to copy to.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three integer arguments indicate the starting location in each the source and the destination array, and the number of elements to copy.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Illustration of </a:t>
            </a:r>
            <a:r>
              <a:rPr lang="en-IN" dirty="0" err="1" smtClean="0"/>
              <a:t>arraycopy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929043" cy="3046164"/>
          </a:xfrm>
        </p:spPr>
      </p:pic>
    </p:spTree>
    <p:extLst>
      <p:ext uri="{BB962C8B-B14F-4D97-AF65-F5344CB8AC3E}">
        <p14:creationId xmlns:p14="http://schemas.microsoft.com/office/powerpoint/2010/main" val="458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r>
              <a:rPr lang="en-IN" sz="2400" dirty="0" smtClean="0"/>
              <a:t>class </a:t>
            </a:r>
            <a:r>
              <a:rPr lang="en-IN" sz="2400" dirty="0" err="1" smtClean="0"/>
              <a:t>ArrayCopyTest</a:t>
            </a:r>
            <a:r>
              <a:rPr lang="en-IN" sz="2400" dirty="0" smtClean="0"/>
              <a:t> {</a:t>
            </a:r>
          </a:p>
          <a:p>
            <a:r>
              <a:rPr lang="en-IN" sz="2400" dirty="0" smtClean="0"/>
              <a:t>    public static void main(String[] </a:t>
            </a:r>
            <a:r>
              <a:rPr lang="en-IN" sz="2400" dirty="0" err="1" smtClean="0"/>
              <a:t>args</a:t>
            </a:r>
            <a:r>
              <a:rPr lang="en-IN" sz="2400" dirty="0" smtClean="0"/>
              <a:t>) {</a:t>
            </a:r>
          </a:p>
          <a:p>
            <a:r>
              <a:rPr lang="en-IN" sz="2400" dirty="0" smtClean="0"/>
              <a:t>        byte[] </a:t>
            </a:r>
            <a:r>
              <a:rPr lang="en-IN" sz="2400" dirty="0" err="1" smtClean="0"/>
              <a:t>copyFrom</a:t>
            </a:r>
            <a:r>
              <a:rPr lang="en-IN" sz="2400" dirty="0" smtClean="0"/>
              <a:t> = { 'd', 'e', 'c', 'a', 'f', 'f', 'e', '</a:t>
            </a:r>
            <a:r>
              <a:rPr lang="en-IN" sz="2400" dirty="0" err="1" smtClean="0"/>
              <a:t>i</a:t>
            </a:r>
            <a:r>
              <a:rPr lang="en-IN" sz="2400" dirty="0" smtClean="0"/>
              <a:t>', 'n', 'a', 't', 'e', 'd' };</a:t>
            </a:r>
          </a:p>
          <a:p>
            <a:r>
              <a:rPr lang="en-IN" sz="2400" dirty="0" smtClean="0"/>
              <a:t>        byte[] </a:t>
            </a:r>
            <a:r>
              <a:rPr lang="en-IN" sz="2400" dirty="0" err="1" smtClean="0"/>
              <a:t>copyTo</a:t>
            </a:r>
            <a:r>
              <a:rPr lang="en-IN" sz="2400" dirty="0" smtClean="0"/>
              <a:t> = new byte[7];</a:t>
            </a:r>
          </a:p>
          <a:p>
            <a:endParaRPr lang="en-IN" sz="2400" dirty="0" smtClean="0"/>
          </a:p>
          <a:p>
            <a:r>
              <a:rPr lang="en-IN" sz="2400" dirty="0" smtClean="0"/>
              <a:t>        </a:t>
            </a:r>
            <a:r>
              <a:rPr lang="en-IN" sz="2400" dirty="0" err="1" smtClean="0"/>
              <a:t>System.arraycopy</a:t>
            </a:r>
            <a:r>
              <a:rPr lang="en-IN" sz="2400" dirty="0" smtClean="0"/>
              <a:t>(</a:t>
            </a:r>
            <a:r>
              <a:rPr lang="en-IN" sz="2400" dirty="0" err="1" smtClean="0"/>
              <a:t>copyFrom</a:t>
            </a:r>
            <a:r>
              <a:rPr lang="en-IN" sz="2400" dirty="0" smtClean="0"/>
              <a:t>, 2, </a:t>
            </a:r>
            <a:r>
              <a:rPr lang="en-IN" sz="2400" dirty="0" err="1" smtClean="0"/>
              <a:t>copyTo</a:t>
            </a:r>
            <a:r>
              <a:rPr lang="en-IN" sz="2400" dirty="0" smtClean="0"/>
              <a:t>, 0, 7);</a:t>
            </a:r>
          </a:p>
          <a:p>
            <a:r>
              <a:rPr lang="en-IN" sz="2400" dirty="0" smtClean="0"/>
              <a:t>       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(new String(</a:t>
            </a:r>
            <a:r>
              <a:rPr lang="en-IN" sz="2400" dirty="0" err="1" smtClean="0"/>
              <a:t>copyTo</a:t>
            </a:r>
            <a:r>
              <a:rPr lang="en-IN" sz="2400" dirty="0" smtClean="0"/>
              <a:t>, 0));</a:t>
            </a:r>
          </a:p>
          <a:p>
            <a:r>
              <a:rPr lang="en-IN" sz="2400" dirty="0" smtClean="0"/>
              <a:t>    }</a:t>
            </a:r>
          </a:p>
          <a:p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65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One-Dimensional 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one-dimensional array is a list of like-typed variables.</a:t>
            </a:r>
          </a:p>
          <a:p>
            <a:r>
              <a:rPr lang="en-US" dirty="0" smtClean="0"/>
              <a:t>To create an array, you first must create an array variable of the desired type. </a:t>
            </a:r>
          </a:p>
          <a:p>
            <a:r>
              <a:rPr lang="en-US" dirty="0" smtClean="0"/>
              <a:t>The general form of a one-dimensional array </a:t>
            </a:r>
            <a:r>
              <a:rPr lang="en-US" b="1" dirty="0" smtClean="0"/>
              <a:t>declaration</a:t>
            </a:r>
            <a:r>
              <a:rPr lang="en-US" dirty="0" smtClean="0"/>
              <a:t> is </a:t>
            </a:r>
          </a:p>
          <a:p>
            <a:pPr marL="0" indent="0" algn="ctr">
              <a:buNone/>
            </a:pPr>
            <a:r>
              <a:rPr lang="en-US" i="1" dirty="0" smtClean="0"/>
              <a:t>type</a:t>
            </a:r>
            <a:r>
              <a:rPr lang="en-US" dirty="0" smtClean="0"/>
              <a:t>[ ] </a:t>
            </a:r>
            <a:r>
              <a:rPr lang="en-US" i="1" dirty="0" err="1" smtClean="0"/>
              <a:t>var</a:t>
            </a:r>
            <a:r>
              <a:rPr lang="en-US" i="1" dirty="0" smtClean="0"/>
              <a:t>-name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type</a:t>
            </a:r>
            <a:r>
              <a:rPr lang="en-US" dirty="0" smtClean="0"/>
              <a:t> declares the element type (also called the base type) of the array. </a:t>
            </a:r>
          </a:p>
          <a:p>
            <a:r>
              <a:rPr lang="en-US" dirty="0" smtClean="0"/>
              <a:t>For example, the following </a:t>
            </a:r>
            <a:r>
              <a:rPr lang="en-US" b="1" dirty="0" smtClean="0"/>
              <a:t>declares</a:t>
            </a:r>
            <a:r>
              <a:rPr lang="en-US" dirty="0" smtClean="0"/>
              <a:t> an array named </a:t>
            </a:r>
            <a:r>
              <a:rPr lang="en-US" dirty="0" err="1" smtClean="0"/>
              <a:t>month_days</a:t>
            </a:r>
            <a:r>
              <a:rPr lang="en-US" dirty="0" smtClean="0"/>
              <a:t> with the type “array of </a:t>
            </a:r>
            <a:r>
              <a:rPr lang="en-US" dirty="0" err="1" smtClean="0"/>
              <a:t>int</a:t>
            </a:r>
            <a:r>
              <a:rPr lang="en-US" dirty="0" smtClean="0"/>
              <a:t>”: 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month_days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2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Although the </a:t>
            </a:r>
            <a:r>
              <a:rPr lang="en-US" b="1" dirty="0" smtClean="0"/>
              <a:t>declaration</a:t>
            </a:r>
            <a:r>
              <a:rPr lang="en-US" dirty="0" smtClean="0"/>
              <a:t> on the previous slide establishes the fact that </a:t>
            </a:r>
            <a:r>
              <a:rPr lang="en-US" b="1" dirty="0" err="1" smtClean="0"/>
              <a:t>month_days</a:t>
            </a:r>
            <a:r>
              <a:rPr lang="en-US" dirty="0" smtClean="0"/>
              <a:t> is an array variable, no physical array actually exists. </a:t>
            </a:r>
          </a:p>
          <a:p>
            <a:pPr algn="just"/>
            <a:r>
              <a:rPr lang="en-US" b="1" dirty="0" smtClean="0"/>
              <a:t>new</a:t>
            </a:r>
            <a:r>
              <a:rPr lang="en-US" dirty="0" smtClean="0"/>
              <a:t> is a special operator that allocates memory.</a:t>
            </a:r>
          </a:p>
          <a:p>
            <a:pPr algn="just"/>
            <a:r>
              <a:rPr lang="en-US" dirty="0" smtClean="0"/>
              <a:t>The general form of </a:t>
            </a:r>
            <a:r>
              <a:rPr lang="en-US" b="1" dirty="0" smtClean="0"/>
              <a:t>new</a:t>
            </a:r>
            <a:r>
              <a:rPr lang="en-US" dirty="0" smtClean="0"/>
              <a:t> as it applies to one-dimensional arrays is as follows: </a:t>
            </a:r>
          </a:p>
          <a:p>
            <a:pPr marL="0" indent="0" algn="just">
              <a:buNone/>
            </a:pPr>
            <a:r>
              <a:rPr lang="en-US" dirty="0" smtClean="0"/>
              <a:t>	array-</a:t>
            </a:r>
            <a:r>
              <a:rPr lang="en-US" dirty="0" err="1" smtClean="0"/>
              <a:t>var</a:t>
            </a:r>
            <a:r>
              <a:rPr lang="en-US" dirty="0" smtClean="0"/>
              <a:t> 	= 	new 	type [size]; </a:t>
            </a:r>
          </a:p>
          <a:p>
            <a:pPr algn="just"/>
            <a:r>
              <a:rPr lang="en-US" dirty="0" smtClean="0"/>
              <a:t>This example allocates a 12-element array of integers and links them to </a:t>
            </a:r>
            <a:r>
              <a:rPr lang="en-US" dirty="0" err="1" smtClean="0"/>
              <a:t>month_days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month_days</a:t>
            </a:r>
            <a:r>
              <a:rPr lang="en-US" dirty="0"/>
              <a:t>	</a:t>
            </a:r>
            <a:r>
              <a:rPr lang="en-US" dirty="0" smtClean="0"/>
              <a:t>=	new	</a:t>
            </a:r>
            <a:r>
              <a:rPr lang="en-US" dirty="0" err="1" smtClean="0"/>
              <a:t>int</a:t>
            </a:r>
            <a:r>
              <a:rPr lang="en-US" dirty="0" smtClean="0"/>
              <a:t>[12];</a:t>
            </a:r>
          </a:p>
          <a:p>
            <a:pPr marL="0" indent="0" algn="just">
              <a:buNone/>
            </a:pPr>
            <a:r>
              <a:rPr lang="en-US" dirty="0" smtClean="0"/>
              <a:t>It is possible to combine the </a:t>
            </a:r>
            <a:r>
              <a:rPr lang="en-US" b="1" dirty="0" smtClean="0"/>
              <a:t>declaration</a:t>
            </a:r>
            <a:r>
              <a:rPr lang="en-US" dirty="0" smtClean="0"/>
              <a:t> of the array variable with the </a:t>
            </a:r>
            <a:r>
              <a:rPr lang="en-US" b="1" dirty="0" smtClean="0"/>
              <a:t>allocation</a:t>
            </a:r>
            <a:r>
              <a:rPr lang="en-US" dirty="0" smtClean="0"/>
              <a:t> of the array itself: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	</a:t>
            </a:r>
            <a:r>
              <a:rPr lang="en-US" dirty="0" err="1" smtClean="0"/>
              <a:t>month_days</a:t>
            </a:r>
            <a:r>
              <a:rPr lang="en-US" dirty="0" smtClean="0"/>
              <a:t> 	= 	new 	</a:t>
            </a:r>
            <a:r>
              <a:rPr lang="en-US" dirty="0" err="1" smtClean="0"/>
              <a:t>int</a:t>
            </a:r>
            <a:r>
              <a:rPr lang="en-US" dirty="0" smtClean="0"/>
              <a:t>[12];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4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elements in the array allocated by </a:t>
            </a:r>
            <a:r>
              <a:rPr lang="en-US" b="1" dirty="0" smtClean="0"/>
              <a:t>new</a:t>
            </a:r>
            <a:r>
              <a:rPr lang="en-US" dirty="0" smtClean="0"/>
              <a:t> will automatically be initialized to zero (for numeric types). </a:t>
            </a:r>
          </a:p>
          <a:p>
            <a:r>
              <a:rPr lang="en-US" dirty="0" smtClean="0"/>
              <a:t>Once you have allocated an array, you can access a specific element in the array by specifying its index within square brackets. </a:t>
            </a:r>
          </a:p>
          <a:p>
            <a:r>
              <a:rPr lang="en-US" dirty="0" smtClean="0"/>
              <a:t>Array indices start at zero. </a:t>
            </a:r>
          </a:p>
          <a:p>
            <a:r>
              <a:rPr lang="en-US" dirty="0" smtClean="0"/>
              <a:t>For example, this statement assigns the value 28 to the second element of </a:t>
            </a:r>
            <a:r>
              <a:rPr lang="en-US" dirty="0" err="1" smtClean="0"/>
              <a:t>month_days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month_days</a:t>
            </a:r>
            <a:r>
              <a:rPr lang="en-US" dirty="0" smtClean="0"/>
              <a:t>[1] = 28; </a:t>
            </a:r>
          </a:p>
          <a:p>
            <a:r>
              <a:rPr lang="en-US" dirty="0" smtClean="0"/>
              <a:t>The next line displays the value stored at index 3: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month_days</a:t>
            </a:r>
            <a:r>
              <a:rPr lang="en-US" dirty="0" smtClean="0"/>
              <a:t>[3]);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3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Initializer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 can be initialized when they are declared.</a:t>
            </a:r>
          </a:p>
          <a:p>
            <a:r>
              <a:rPr lang="en-US" dirty="0" smtClean="0"/>
              <a:t>An array initializer is a list of comma-separated expressions surrounded by curly braces. </a:t>
            </a:r>
          </a:p>
          <a:p>
            <a:r>
              <a:rPr lang="en-US" dirty="0" smtClean="0"/>
              <a:t>The commas separate the values of the array elements. </a:t>
            </a:r>
          </a:p>
          <a:p>
            <a:r>
              <a:rPr lang="en-US" dirty="0" smtClean="0"/>
              <a:t>The array will automatically be created large enough to hold the number of elements you specify in the array initializer. </a:t>
            </a:r>
          </a:p>
          <a:p>
            <a:r>
              <a:rPr lang="en-US" dirty="0" smtClean="0"/>
              <a:t>There is no need to use </a:t>
            </a:r>
            <a:r>
              <a:rPr lang="en-US" b="1" dirty="0" smtClean="0"/>
              <a:t>new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array initializer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AutoArray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month_days</a:t>
            </a:r>
            <a:r>
              <a:rPr lang="en-US" sz="2000" dirty="0" smtClean="0"/>
              <a:t> = { 31, 28, 31, 30, 31, 30, 31,31, 30, 31,30, 31 };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("April has " + </a:t>
            </a:r>
            <a:r>
              <a:rPr lang="en-US" sz="2000" dirty="0" err="1" smtClean="0"/>
              <a:t>month_days</a:t>
            </a:r>
            <a:r>
              <a:rPr lang="en-US" sz="2000" dirty="0" smtClean="0"/>
              <a:t>[3] + " days.");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00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// Average an array of values.</a:t>
            </a:r>
          </a:p>
          <a:p>
            <a:r>
              <a:rPr lang="en-US" dirty="0" smtClean="0"/>
              <a:t>class Average {</a:t>
            </a:r>
          </a:p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double[] </a:t>
            </a:r>
            <a:r>
              <a:rPr lang="en-US" dirty="0" err="1" smtClean="0"/>
              <a:t>nums</a:t>
            </a:r>
            <a:r>
              <a:rPr lang="en-US" dirty="0" smtClean="0"/>
              <a:t> = {10.1, 11.2, 12.3, 13.4, 14.5};</a:t>
            </a:r>
          </a:p>
          <a:p>
            <a:r>
              <a:rPr lang="en-US" dirty="0" smtClean="0"/>
              <a:t> double result = 0;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&lt;5;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 result = result + </a:t>
            </a:r>
            <a:r>
              <a:rPr lang="en-IN" dirty="0" err="1" smtClean="0"/>
              <a:t>nums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("Average is " + result / 5);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0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Index Out of Bounds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strictly checks to make sure you do not accidentally try to store or reference values outside of the range of the array. </a:t>
            </a:r>
          </a:p>
          <a:p>
            <a:r>
              <a:rPr lang="en-US" dirty="0" smtClean="0"/>
              <a:t>The Java run-time system will check that all array indexes are in the correct range. </a:t>
            </a:r>
          </a:p>
          <a:p>
            <a:r>
              <a:rPr lang="en-US" dirty="0" smtClean="0"/>
              <a:t>For example, the run-time system will check the value of each index into </a:t>
            </a:r>
            <a:r>
              <a:rPr lang="en-US" dirty="0" err="1" smtClean="0"/>
              <a:t>month_days</a:t>
            </a:r>
            <a:r>
              <a:rPr lang="en-US" dirty="0" smtClean="0"/>
              <a:t> to make sure that it is between 0 and 11 inclusive. </a:t>
            </a:r>
          </a:p>
          <a:p>
            <a:r>
              <a:rPr lang="en-US" dirty="0" smtClean="0"/>
              <a:t>If you try to access elements outside the range of the array (negative numbers or numbers greater than the length of the array), you will cause a run-time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1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1132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Arrays in Java</vt:lpstr>
      <vt:lpstr>Array</vt:lpstr>
      <vt:lpstr>One-Dimensional Arrays </vt:lpstr>
      <vt:lpstr>Allocation</vt:lpstr>
      <vt:lpstr>Accessing elements</vt:lpstr>
      <vt:lpstr>Array Initializer</vt:lpstr>
      <vt:lpstr>Example of array initializer</vt:lpstr>
      <vt:lpstr>Another Example</vt:lpstr>
      <vt:lpstr>Array Index Out of Bounds</vt:lpstr>
      <vt:lpstr>Multidimensional Arrays </vt:lpstr>
      <vt:lpstr>A conceptual view of a 2D array </vt:lpstr>
      <vt:lpstr>2D array example</vt:lpstr>
      <vt:lpstr>PowerPoint Presentation</vt:lpstr>
      <vt:lpstr>Irregular Array</vt:lpstr>
      <vt:lpstr>Example of a Jagged Array</vt:lpstr>
      <vt:lpstr>PowerPoint Presentation</vt:lpstr>
      <vt:lpstr>When to use</vt:lpstr>
      <vt:lpstr>Initializing multidimensional arrays</vt:lpstr>
      <vt:lpstr>Alternative Array Declaration Syntax </vt:lpstr>
      <vt:lpstr>Using arraycopy( )</vt:lpstr>
      <vt:lpstr>Using arraycopy( ) </vt:lpstr>
      <vt:lpstr>Illustration of arraycopy()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Kaustubh</dc:creator>
  <cp:lastModifiedBy>Kaustubh</cp:lastModifiedBy>
  <cp:revision>11</cp:revision>
  <dcterms:created xsi:type="dcterms:W3CDTF">2023-08-01T05:57:18Z</dcterms:created>
  <dcterms:modified xsi:type="dcterms:W3CDTF">2023-08-01T08:51:50Z</dcterms:modified>
</cp:coreProperties>
</file>