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9"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7F56C5-FC5F-4EF4-9702-8F31D61BD85E}"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294850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7F56C5-FC5F-4EF4-9702-8F31D61BD85E}"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146028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7F56C5-FC5F-4EF4-9702-8F31D61BD85E}"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195292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7F56C5-FC5F-4EF4-9702-8F31D61BD85E}"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332193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7F56C5-FC5F-4EF4-9702-8F31D61BD85E}"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66205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7F56C5-FC5F-4EF4-9702-8F31D61BD85E}"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282945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7F56C5-FC5F-4EF4-9702-8F31D61BD85E}" type="datetimeFigureOut">
              <a:rPr lang="en-IN" smtClean="0"/>
              <a:t>24-03-2023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34132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7F56C5-FC5F-4EF4-9702-8F31D61BD85E}" type="datetimeFigureOut">
              <a:rPr lang="en-IN" smtClean="0"/>
              <a:t>24-03-2023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257119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F56C5-FC5F-4EF4-9702-8F31D61BD85E}" type="datetimeFigureOut">
              <a:rPr lang="en-IN" smtClean="0"/>
              <a:t>24-03-2023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313459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F56C5-FC5F-4EF4-9702-8F31D61BD85E}"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2113147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F56C5-FC5F-4EF4-9702-8F31D61BD85E}"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84956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F56C5-FC5F-4EF4-9702-8F31D61BD85E}" type="datetimeFigureOut">
              <a:rPr lang="en-IN" smtClean="0"/>
              <a:t>24-03-2023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E617F-C90C-4EB1-BF0F-E04CCA89839A}" type="slidenum">
              <a:rPr lang="en-IN" smtClean="0"/>
              <a:t>‹#›</a:t>
            </a:fld>
            <a:endParaRPr lang="en-IN"/>
          </a:p>
        </p:txBody>
      </p:sp>
    </p:spTree>
    <p:extLst>
      <p:ext uri="{BB962C8B-B14F-4D97-AF65-F5344CB8AC3E}">
        <p14:creationId xmlns:p14="http://schemas.microsoft.com/office/powerpoint/2010/main" val="4133214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dirty="0" smtClean="0"/>
              <a:t>Inheritance</a:t>
            </a:r>
            <a:endParaRPr lang="en-IN" dirty="0"/>
          </a:p>
        </p:txBody>
      </p:sp>
      <p:sp>
        <p:nvSpPr>
          <p:cNvPr id="3" name="Subtitle 2"/>
          <p:cNvSpPr>
            <a:spLocks noGrp="1"/>
          </p:cNvSpPr>
          <p:nvPr>
            <p:ph type="subTitle" idx="1"/>
          </p:nvPr>
        </p:nvSpPr>
        <p:spPr>
          <a:xfrm>
            <a:off x="539552" y="980728"/>
            <a:ext cx="8280920" cy="5544616"/>
          </a:xfrm>
        </p:spPr>
        <p:txBody>
          <a:bodyPr>
            <a:normAutofit/>
          </a:bodyPr>
          <a:lstStyle/>
          <a:p>
            <a:pPr marL="457200" indent="-457200" algn="l">
              <a:spcBef>
                <a:spcPct val="0"/>
              </a:spcBef>
              <a:buFont typeface="Arial" pitchFamily="34" charset="0"/>
              <a:buChar char="•"/>
            </a:pPr>
            <a:r>
              <a:rPr lang="en-IN" sz="2800" dirty="0">
                <a:solidFill>
                  <a:schemeClr val="tx1"/>
                </a:solidFill>
                <a:latin typeface="+mj-lt"/>
                <a:ea typeface="+mj-ea"/>
                <a:cs typeface="+mj-cs"/>
              </a:rPr>
              <a:t>Reusability </a:t>
            </a:r>
          </a:p>
          <a:p>
            <a:pPr marL="457200" indent="-457200" algn="l">
              <a:spcBef>
                <a:spcPct val="0"/>
              </a:spcBef>
              <a:buFont typeface="Arial" pitchFamily="34" charset="0"/>
              <a:buChar char="•"/>
            </a:pPr>
            <a:r>
              <a:rPr lang="en-IN" sz="2800" dirty="0" smtClean="0">
                <a:solidFill>
                  <a:schemeClr val="tx1"/>
                </a:solidFill>
                <a:latin typeface="+mj-lt"/>
                <a:ea typeface="+mj-ea"/>
                <a:cs typeface="+mj-cs"/>
              </a:rPr>
              <a:t>Deriving </a:t>
            </a:r>
            <a:r>
              <a:rPr lang="en-IN" sz="2800" dirty="0">
                <a:solidFill>
                  <a:schemeClr val="tx1"/>
                </a:solidFill>
                <a:latin typeface="+mj-lt"/>
                <a:ea typeface="+mj-ea"/>
                <a:cs typeface="+mj-cs"/>
              </a:rPr>
              <a:t>a new class from an old one </a:t>
            </a:r>
            <a:endParaRPr lang="en-IN" sz="2800" dirty="0" smtClean="0">
              <a:solidFill>
                <a:schemeClr val="tx1"/>
              </a:solidFill>
              <a:latin typeface="+mj-lt"/>
              <a:ea typeface="+mj-ea"/>
              <a:cs typeface="+mj-cs"/>
            </a:endParaRPr>
          </a:p>
          <a:p>
            <a:pPr marL="457200" indent="-457200" algn="l">
              <a:spcBef>
                <a:spcPct val="0"/>
              </a:spcBef>
              <a:buFont typeface="Arial" pitchFamily="34" charset="0"/>
              <a:buChar char="•"/>
            </a:pPr>
            <a:r>
              <a:rPr lang="en-IN" sz="2800" dirty="0" smtClean="0">
                <a:solidFill>
                  <a:schemeClr val="tx1"/>
                </a:solidFill>
                <a:latin typeface="+mj-lt"/>
                <a:ea typeface="+mj-ea"/>
                <a:cs typeface="+mj-cs"/>
              </a:rPr>
              <a:t>Inheritance </a:t>
            </a:r>
            <a:r>
              <a:rPr lang="en-IN" sz="2800" dirty="0">
                <a:solidFill>
                  <a:schemeClr val="tx1"/>
                </a:solidFill>
                <a:latin typeface="+mj-lt"/>
                <a:ea typeface="+mj-ea"/>
                <a:cs typeface="+mj-cs"/>
              </a:rPr>
              <a:t>allows </a:t>
            </a:r>
            <a:r>
              <a:rPr lang="en-IN" sz="2800" dirty="0" smtClean="0">
                <a:solidFill>
                  <a:schemeClr val="tx1"/>
                </a:solidFill>
                <a:latin typeface="+mj-lt"/>
                <a:ea typeface="+mj-ea"/>
                <a:cs typeface="+mj-cs"/>
              </a:rPr>
              <a:t>subclasses  to inherit all the variables and methods of their parent classes.</a:t>
            </a:r>
          </a:p>
          <a:p>
            <a:pPr marL="457200" indent="-457200" algn="l">
              <a:spcBef>
                <a:spcPct val="0"/>
              </a:spcBef>
              <a:buFont typeface="Arial" pitchFamily="34" charset="0"/>
              <a:buChar char="•"/>
            </a:pPr>
            <a:r>
              <a:rPr lang="en-IN" sz="2800" dirty="0" smtClean="0">
                <a:solidFill>
                  <a:schemeClr val="tx1"/>
                </a:solidFill>
                <a:latin typeface="+mj-lt"/>
                <a:ea typeface="+mj-ea"/>
                <a:cs typeface="+mj-cs"/>
              </a:rPr>
              <a:t>Forms:</a:t>
            </a:r>
          </a:p>
          <a:p>
            <a:pPr marL="457200" indent="-457200" algn="l">
              <a:spcBef>
                <a:spcPct val="0"/>
              </a:spcBef>
              <a:buFont typeface="Wingdings" pitchFamily="2" charset="2"/>
              <a:buChar char="Ø"/>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Single </a:t>
            </a:r>
            <a:r>
              <a:rPr lang="en-IN" sz="2800" dirty="0" smtClean="0">
                <a:solidFill>
                  <a:schemeClr val="tx1"/>
                </a:solidFill>
              </a:rPr>
              <a:t>inheritance</a:t>
            </a:r>
          </a:p>
          <a:p>
            <a:pPr marL="457200" indent="-457200" algn="l">
              <a:spcBef>
                <a:spcPct val="0"/>
              </a:spcBef>
              <a:buFont typeface="Wingdings" pitchFamily="2" charset="2"/>
              <a:buChar char="Ø"/>
            </a:pPr>
            <a:r>
              <a:rPr lang="en-IN" sz="2800" dirty="0" smtClean="0">
                <a:solidFill>
                  <a:schemeClr val="tx1"/>
                </a:solidFill>
                <a:latin typeface="+mj-lt"/>
                <a:ea typeface="+mj-ea"/>
                <a:cs typeface="+mj-cs"/>
              </a:rPr>
              <a:t>Multiple </a:t>
            </a:r>
            <a:r>
              <a:rPr lang="en-IN" sz="2800" dirty="0" smtClean="0">
                <a:solidFill>
                  <a:schemeClr val="tx1"/>
                </a:solidFill>
              </a:rPr>
              <a:t>inheritance</a:t>
            </a:r>
          </a:p>
          <a:p>
            <a:pPr marL="457200" indent="-457200" algn="l">
              <a:spcBef>
                <a:spcPct val="0"/>
              </a:spcBef>
              <a:buFont typeface="Wingdings" pitchFamily="2" charset="2"/>
              <a:buChar char="Ø"/>
            </a:pPr>
            <a:r>
              <a:rPr lang="en-IN" sz="2800" dirty="0" smtClean="0">
                <a:solidFill>
                  <a:schemeClr val="tx1"/>
                </a:solidFill>
                <a:latin typeface="+mj-lt"/>
                <a:ea typeface="+mj-ea"/>
                <a:cs typeface="+mj-cs"/>
              </a:rPr>
              <a:t>Hierarchical </a:t>
            </a:r>
            <a:r>
              <a:rPr lang="en-IN" sz="2800" dirty="0" smtClean="0">
                <a:solidFill>
                  <a:schemeClr val="tx1"/>
                </a:solidFill>
              </a:rPr>
              <a:t>inheritance</a:t>
            </a:r>
          </a:p>
          <a:p>
            <a:pPr marL="457200" indent="-457200" algn="l">
              <a:spcBef>
                <a:spcPct val="0"/>
              </a:spcBef>
              <a:buFont typeface="Wingdings" pitchFamily="2" charset="2"/>
              <a:buChar char="Ø"/>
            </a:pPr>
            <a:r>
              <a:rPr lang="en-IN" sz="2800" dirty="0" smtClean="0">
                <a:solidFill>
                  <a:schemeClr val="tx1"/>
                </a:solidFill>
                <a:latin typeface="+mj-lt"/>
                <a:ea typeface="+mj-ea"/>
                <a:cs typeface="+mj-cs"/>
              </a:rPr>
              <a:t>Multilevel  </a:t>
            </a:r>
            <a:r>
              <a:rPr lang="en-IN" sz="2800" dirty="0">
                <a:solidFill>
                  <a:schemeClr val="tx1"/>
                </a:solidFill>
              </a:rPr>
              <a:t>inheritance</a:t>
            </a:r>
          </a:p>
          <a:p>
            <a:pPr algn="l">
              <a:spcBef>
                <a:spcPct val="0"/>
              </a:spcBef>
            </a:pP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3330737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dirty="0" smtClean="0"/>
              <a:t>Dynamic Method Dispatch</a:t>
            </a:r>
            <a:endParaRPr lang="en-IN" dirty="0"/>
          </a:p>
        </p:txBody>
      </p:sp>
      <p:sp>
        <p:nvSpPr>
          <p:cNvPr id="3" name="Subtitle 2"/>
          <p:cNvSpPr>
            <a:spLocks noGrp="1"/>
          </p:cNvSpPr>
          <p:nvPr>
            <p:ph type="subTitle" idx="1"/>
          </p:nvPr>
        </p:nvSpPr>
        <p:spPr>
          <a:xfrm>
            <a:off x="539552" y="980728"/>
            <a:ext cx="8280920" cy="5544616"/>
          </a:xfrm>
        </p:spPr>
        <p:txBody>
          <a:bodyPr>
            <a:normAutofit fontScale="92500" lnSpcReduction="10000"/>
          </a:bodyPr>
          <a:lstStyle/>
          <a:p>
            <a:pPr marL="457200" indent="-457200" algn="just" fontAlgn="base">
              <a:spcBef>
                <a:spcPct val="0"/>
              </a:spcBef>
              <a:buFont typeface="Arial" pitchFamily="34" charset="0"/>
              <a:buChar char="•"/>
            </a:pPr>
            <a:r>
              <a:rPr lang="en-IN" sz="3300" dirty="0">
                <a:solidFill>
                  <a:schemeClr val="tx1"/>
                </a:solidFill>
                <a:latin typeface="+mj-lt"/>
                <a:ea typeface="+mj-ea"/>
                <a:cs typeface="+mj-cs"/>
              </a:rPr>
              <a:t>Method overriding is one of the ways in which Java supports Runtime Polymorphism. </a:t>
            </a:r>
            <a:endParaRPr lang="en-IN" sz="3300" dirty="0" smtClean="0">
              <a:solidFill>
                <a:schemeClr val="tx1"/>
              </a:solidFill>
              <a:latin typeface="+mj-lt"/>
              <a:ea typeface="+mj-ea"/>
              <a:cs typeface="+mj-cs"/>
            </a:endParaRPr>
          </a:p>
          <a:p>
            <a:pPr marL="457200" indent="-457200" algn="just" fontAlgn="base">
              <a:spcBef>
                <a:spcPct val="0"/>
              </a:spcBef>
              <a:buFont typeface="Arial" pitchFamily="34" charset="0"/>
              <a:buChar char="•"/>
            </a:pPr>
            <a:r>
              <a:rPr lang="en-IN" sz="3300" dirty="0" smtClean="0">
                <a:solidFill>
                  <a:schemeClr val="tx1"/>
                </a:solidFill>
                <a:latin typeface="+mj-lt"/>
                <a:ea typeface="+mj-ea"/>
                <a:cs typeface="+mj-cs"/>
              </a:rPr>
              <a:t>Dynamic </a:t>
            </a:r>
            <a:r>
              <a:rPr lang="en-IN" sz="3300" dirty="0">
                <a:solidFill>
                  <a:schemeClr val="tx1"/>
                </a:solidFill>
                <a:latin typeface="+mj-lt"/>
                <a:ea typeface="+mj-ea"/>
                <a:cs typeface="+mj-cs"/>
              </a:rPr>
              <a:t>method dispatch is the mechanism by which a call to an overridden method is resolved at run time, rather than compile time.</a:t>
            </a:r>
          </a:p>
          <a:p>
            <a:pPr marL="457200" indent="-457200" algn="just" fontAlgn="base">
              <a:spcBef>
                <a:spcPct val="0"/>
              </a:spcBef>
              <a:buFont typeface="Arial" pitchFamily="34" charset="0"/>
              <a:buChar char="•"/>
            </a:pPr>
            <a:r>
              <a:rPr lang="en-IN" sz="3300" dirty="0">
                <a:solidFill>
                  <a:schemeClr val="tx1"/>
                </a:solidFill>
                <a:latin typeface="+mj-lt"/>
                <a:ea typeface="+mj-ea"/>
                <a:cs typeface="+mj-cs"/>
              </a:rPr>
              <a:t>When an overridden method is called through a superclass reference, Java determines which version(superclass/subclasses) of that method is to be executed based upon the type of the object being referred to at the time the call occurs. Thus, this determination is made at run time</a:t>
            </a:r>
            <a:r>
              <a:rPr lang="en-IN" sz="3300" dirty="0" smtClean="0">
                <a:solidFill>
                  <a:schemeClr val="tx1"/>
                </a:solidFill>
                <a:latin typeface="+mj-lt"/>
                <a:ea typeface="+mj-ea"/>
                <a:cs typeface="+mj-cs"/>
              </a:rPr>
              <a:t>.</a:t>
            </a:r>
            <a:endParaRPr lang="en-IN" sz="3300" dirty="0">
              <a:solidFill>
                <a:schemeClr val="tx1"/>
              </a:solidFill>
              <a:latin typeface="+mj-lt"/>
              <a:ea typeface="+mj-ea"/>
              <a:cs typeface="+mj-cs"/>
            </a:endParaRPr>
          </a:p>
        </p:txBody>
      </p:sp>
    </p:spTree>
    <p:extLst>
      <p:ext uri="{BB962C8B-B14F-4D97-AF65-F5344CB8AC3E}">
        <p14:creationId xmlns:p14="http://schemas.microsoft.com/office/powerpoint/2010/main" val="2456821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dirty="0" smtClean="0"/>
              <a:t>Dynamic Method Dispatch</a:t>
            </a:r>
            <a:endParaRPr lang="en-IN" dirty="0"/>
          </a:p>
        </p:txBody>
      </p:sp>
      <p:sp>
        <p:nvSpPr>
          <p:cNvPr id="3" name="Subtitle 2"/>
          <p:cNvSpPr>
            <a:spLocks noGrp="1"/>
          </p:cNvSpPr>
          <p:nvPr>
            <p:ph type="subTitle" idx="1"/>
          </p:nvPr>
        </p:nvSpPr>
        <p:spPr>
          <a:xfrm>
            <a:off x="539552" y="980728"/>
            <a:ext cx="8280920" cy="5544616"/>
          </a:xfrm>
        </p:spPr>
        <p:txBody>
          <a:bodyPr>
            <a:normAutofit/>
          </a:bodyPr>
          <a:lstStyle/>
          <a:p>
            <a:pPr marL="457200" indent="-457200" algn="l" fontAlgn="base">
              <a:spcBef>
                <a:spcPct val="0"/>
              </a:spcBef>
              <a:buFont typeface="Arial" pitchFamily="34" charset="0"/>
              <a:buChar char="•"/>
            </a:pPr>
            <a:r>
              <a:rPr lang="en-IN" sz="3300" dirty="0" smtClean="0">
                <a:solidFill>
                  <a:schemeClr val="tx1"/>
                </a:solidFill>
                <a:latin typeface="+mj-lt"/>
                <a:ea typeface="+mj-ea"/>
                <a:cs typeface="+mj-cs"/>
              </a:rPr>
              <a:t>At </a:t>
            </a:r>
            <a:r>
              <a:rPr lang="en-IN" sz="3300" dirty="0">
                <a:solidFill>
                  <a:schemeClr val="tx1"/>
                </a:solidFill>
                <a:latin typeface="+mj-lt"/>
                <a:ea typeface="+mj-ea"/>
                <a:cs typeface="+mj-cs"/>
              </a:rPr>
              <a:t>run-time, it depends on the type of the object being referred to (not the type of the reference variable) that determines which version of an overridden method will be executed</a:t>
            </a:r>
          </a:p>
          <a:p>
            <a:pPr marL="457200" indent="-457200" algn="l" fontAlgn="base">
              <a:spcBef>
                <a:spcPct val="0"/>
              </a:spcBef>
              <a:buFont typeface="Arial" pitchFamily="34" charset="0"/>
              <a:buChar char="•"/>
            </a:pPr>
            <a:r>
              <a:rPr lang="en-IN" sz="3300" dirty="0">
                <a:solidFill>
                  <a:schemeClr val="tx1"/>
                </a:solidFill>
                <a:latin typeface="+mj-lt"/>
                <a:ea typeface="+mj-ea"/>
                <a:cs typeface="+mj-cs"/>
              </a:rPr>
              <a:t>A superclass reference variable can refer to a subclass object. This is also known as </a:t>
            </a:r>
            <a:r>
              <a:rPr lang="en-IN" sz="3300" dirty="0" err="1">
                <a:solidFill>
                  <a:schemeClr val="tx1"/>
                </a:solidFill>
                <a:latin typeface="+mj-lt"/>
                <a:ea typeface="+mj-ea"/>
                <a:cs typeface="+mj-cs"/>
              </a:rPr>
              <a:t>upcasting</a:t>
            </a:r>
            <a:r>
              <a:rPr lang="en-IN" sz="3300" dirty="0">
                <a:solidFill>
                  <a:schemeClr val="tx1"/>
                </a:solidFill>
                <a:latin typeface="+mj-lt"/>
                <a:ea typeface="+mj-ea"/>
                <a:cs typeface="+mj-cs"/>
              </a:rPr>
              <a:t>. Java uses this fact to resolve calls to overridden methods at run time.</a:t>
            </a:r>
          </a:p>
          <a:p>
            <a:pPr algn="l">
              <a:spcBef>
                <a:spcPct val="0"/>
              </a:spcBef>
            </a:pP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2914016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dirty="0" smtClean="0"/>
              <a:t>Dynamic Method Dispatch</a:t>
            </a:r>
            <a:endParaRPr lang="en-IN" dirty="0"/>
          </a:p>
        </p:txBody>
      </p:sp>
      <p:sp>
        <p:nvSpPr>
          <p:cNvPr id="3" name="Subtitle 2"/>
          <p:cNvSpPr>
            <a:spLocks noGrp="1"/>
          </p:cNvSpPr>
          <p:nvPr>
            <p:ph type="subTitle" idx="1"/>
          </p:nvPr>
        </p:nvSpPr>
        <p:spPr>
          <a:xfrm>
            <a:off x="539552" y="980728"/>
            <a:ext cx="8280920" cy="5544616"/>
          </a:xfrm>
        </p:spPr>
        <p:txBody>
          <a:bodyPr>
            <a:normAutofit/>
          </a:bodyPr>
          <a:lstStyle/>
          <a:p>
            <a:pPr marL="457200" indent="-457200" algn="l" fontAlgn="base">
              <a:spcBef>
                <a:spcPct val="0"/>
              </a:spcBef>
              <a:buFont typeface="Arial" pitchFamily="34" charset="0"/>
              <a:buChar char="•"/>
            </a:pPr>
            <a:r>
              <a:rPr lang="en-IN" sz="2800" dirty="0">
                <a:solidFill>
                  <a:schemeClr val="tx1"/>
                </a:solidFill>
                <a:latin typeface="+mj-lt"/>
                <a:ea typeface="+mj-ea"/>
                <a:cs typeface="+mj-cs"/>
              </a:rPr>
              <a:t>Therefore, if a superclass contains a method that is overridden by a subclass, then when different types of objects are referred to through a superclass reference variable, different versions of the method are executed.</a:t>
            </a:r>
          </a:p>
          <a:p>
            <a:pPr algn="l">
              <a:spcBef>
                <a:spcPct val="0"/>
              </a:spcBef>
            </a:pPr>
            <a:endParaRPr lang="en-IN" sz="2800" dirty="0" smtClean="0">
              <a:solidFill>
                <a:schemeClr val="tx1"/>
              </a:solidFill>
              <a:latin typeface="+mj-lt"/>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068960"/>
            <a:ext cx="5760640" cy="3456384"/>
          </a:xfrm>
          <a:prstGeom prst="rect">
            <a:avLst/>
          </a:prstGeom>
        </p:spPr>
      </p:pic>
    </p:spTree>
    <p:extLst>
      <p:ext uri="{BB962C8B-B14F-4D97-AF65-F5344CB8AC3E}">
        <p14:creationId xmlns:p14="http://schemas.microsoft.com/office/powerpoint/2010/main" val="3261267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360039"/>
          </a:xfrm>
        </p:spPr>
        <p:txBody>
          <a:bodyPr>
            <a:normAutofit fontScale="90000"/>
          </a:bodyPr>
          <a:lstStyle/>
          <a:p>
            <a:r>
              <a:rPr lang="en-IN" dirty="0" smtClean="0"/>
              <a:t>Program</a:t>
            </a:r>
            <a:endParaRPr lang="en-IN" dirty="0"/>
          </a:p>
        </p:txBody>
      </p:sp>
      <p:sp>
        <p:nvSpPr>
          <p:cNvPr id="3" name="Subtitle 2"/>
          <p:cNvSpPr>
            <a:spLocks noGrp="1"/>
          </p:cNvSpPr>
          <p:nvPr>
            <p:ph type="subTitle" idx="1"/>
          </p:nvPr>
        </p:nvSpPr>
        <p:spPr>
          <a:xfrm>
            <a:off x="539552" y="620688"/>
            <a:ext cx="8280920" cy="5904656"/>
          </a:xfrm>
        </p:spPr>
        <p:txBody>
          <a:bodyPr>
            <a:normAutofit fontScale="92500" lnSpcReduction="10000"/>
          </a:bodyPr>
          <a:lstStyle/>
          <a:p>
            <a:pPr algn="just" fontAlgn="base">
              <a:spcBef>
                <a:spcPct val="0"/>
              </a:spcBef>
            </a:pPr>
            <a:r>
              <a:rPr lang="en-IN" sz="2800" dirty="0">
                <a:solidFill>
                  <a:schemeClr val="tx1"/>
                </a:solidFill>
                <a:latin typeface="+mj-lt"/>
                <a:ea typeface="+mj-ea"/>
                <a:cs typeface="+mj-cs"/>
              </a:rPr>
              <a:t>Create an abstract class </a:t>
            </a:r>
            <a:r>
              <a:rPr lang="en-IN" sz="2800" dirty="0" err="1">
                <a:solidFill>
                  <a:schemeClr val="tx1"/>
                </a:solidFill>
                <a:latin typeface="+mj-lt"/>
                <a:ea typeface="+mj-ea"/>
                <a:cs typeface="+mj-cs"/>
              </a:rPr>
              <a:t>SalaryAccount</a:t>
            </a:r>
            <a:r>
              <a:rPr lang="en-IN" sz="2800" dirty="0">
                <a:solidFill>
                  <a:schemeClr val="tx1"/>
                </a:solidFill>
                <a:latin typeface="+mj-lt"/>
                <a:ea typeface="+mj-ea"/>
                <a:cs typeface="+mj-cs"/>
              </a:rPr>
              <a:t> with an abstract method </a:t>
            </a:r>
            <a:r>
              <a:rPr lang="en-IN" sz="2800" dirty="0" err="1">
                <a:solidFill>
                  <a:schemeClr val="tx1"/>
                </a:solidFill>
                <a:latin typeface="+mj-lt"/>
                <a:ea typeface="+mj-ea"/>
                <a:cs typeface="+mj-cs"/>
              </a:rPr>
              <a:t>bank_name</a:t>
            </a:r>
            <a:r>
              <a:rPr lang="en-IN" sz="2800" dirty="0">
                <a:solidFill>
                  <a:schemeClr val="tx1"/>
                </a:solidFill>
                <a:latin typeface="+mj-lt"/>
                <a:ea typeface="+mj-ea"/>
                <a:cs typeface="+mj-cs"/>
              </a:rPr>
              <a:t>() and normal </a:t>
            </a:r>
            <a:r>
              <a:rPr lang="en-IN" sz="2800" dirty="0" smtClean="0">
                <a:solidFill>
                  <a:schemeClr val="tx1"/>
                </a:solidFill>
                <a:latin typeface="+mj-lt"/>
                <a:ea typeface="+mj-ea"/>
                <a:cs typeface="+mj-cs"/>
              </a:rPr>
              <a:t>method </a:t>
            </a:r>
            <a:r>
              <a:rPr lang="en-IN" sz="2800" dirty="0" err="1" smtClean="0">
                <a:solidFill>
                  <a:schemeClr val="tx1"/>
                </a:solidFill>
                <a:latin typeface="+mj-lt"/>
                <a:ea typeface="+mj-ea"/>
                <a:cs typeface="+mj-cs"/>
              </a:rPr>
              <a:t>status_employee</a:t>
            </a:r>
            <a:r>
              <a:rPr lang="en-IN" sz="2800" dirty="0">
                <a:solidFill>
                  <a:schemeClr val="tx1"/>
                </a:solidFill>
                <a:latin typeface="+mj-lt"/>
                <a:ea typeface="+mj-ea"/>
                <a:cs typeface="+mj-cs"/>
              </a:rPr>
              <a:t>(). Create a class </a:t>
            </a:r>
            <a:r>
              <a:rPr lang="en-IN" sz="2800" dirty="0" err="1">
                <a:solidFill>
                  <a:schemeClr val="tx1"/>
                </a:solidFill>
                <a:latin typeface="+mj-lt"/>
                <a:ea typeface="+mj-ea"/>
                <a:cs typeface="+mj-cs"/>
              </a:rPr>
              <a:t>PermEmployee</a:t>
            </a:r>
            <a:r>
              <a:rPr lang="en-IN" sz="2800" dirty="0">
                <a:solidFill>
                  <a:schemeClr val="tx1"/>
                </a:solidFill>
                <a:latin typeface="+mj-lt"/>
                <a:ea typeface="+mj-ea"/>
                <a:cs typeface="+mj-cs"/>
              </a:rPr>
              <a:t> with 3 constructors default constructor, </a:t>
            </a:r>
            <a:r>
              <a:rPr lang="en-IN" sz="2800" dirty="0" smtClean="0">
                <a:solidFill>
                  <a:schemeClr val="tx1"/>
                </a:solidFill>
                <a:latin typeface="+mj-lt"/>
                <a:ea typeface="+mj-ea"/>
                <a:cs typeface="+mj-cs"/>
              </a:rPr>
              <a:t>parametrized constructor </a:t>
            </a:r>
            <a:r>
              <a:rPr lang="en-IN" sz="2800" dirty="0">
                <a:solidFill>
                  <a:schemeClr val="tx1"/>
                </a:solidFill>
                <a:latin typeface="+mj-lt"/>
                <a:ea typeface="+mj-ea"/>
                <a:cs typeface="+mj-cs"/>
              </a:rPr>
              <a:t>with 2 arguments name, id and another parametrized constructor with 3 arguments name, id</a:t>
            </a:r>
          </a:p>
          <a:p>
            <a:pPr algn="just" fontAlgn="base">
              <a:spcBef>
                <a:spcPct val="0"/>
              </a:spcBef>
            </a:pPr>
            <a:r>
              <a:rPr lang="en-IN" sz="2800" dirty="0">
                <a:solidFill>
                  <a:schemeClr val="tx1"/>
                </a:solidFill>
                <a:latin typeface="+mj-lt"/>
                <a:ea typeface="+mj-ea"/>
                <a:cs typeface="+mj-cs"/>
              </a:rPr>
              <a:t>and salary. Class </a:t>
            </a:r>
            <a:r>
              <a:rPr lang="en-IN" sz="2800" dirty="0" err="1">
                <a:solidFill>
                  <a:schemeClr val="tx1"/>
                </a:solidFill>
                <a:latin typeface="+mj-lt"/>
                <a:ea typeface="+mj-ea"/>
                <a:cs typeface="+mj-cs"/>
              </a:rPr>
              <a:t>PermEmployee</a:t>
            </a:r>
            <a:r>
              <a:rPr lang="en-IN" sz="2800" dirty="0">
                <a:solidFill>
                  <a:schemeClr val="tx1"/>
                </a:solidFill>
                <a:latin typeface="+mj-lt"/>
                <a:ea typeface="+mj-ea"/>
                <a:cs typeface="+mj-cs"/>
              </a:rPr>
              <a:t> should extend </a:t>
            </a:r>
            <a:r>
              <a:rPr lang="en-IN" sz="2800" dirty="0" err="1">
                <a:solidFill>
                  <a:schemeClr val="tx1"/>
                </a:solidFill>
                <a:latin typeface="+mj-lt"/>
                <a:ea typeface="+mj-ea"/>
                <a:cs typeface="+mj-cs"/>
              </a:rPr>
              <a:t>SalaryAccount</a:t>
            </a:r>
            <a:r>
              <a:rPr lang="en-IN" sz="2800" dirty="0">
                <a:solidFill>
                  <a:schemeClr val="tx1"/>
                </a:solidFill>
                <a:latin typeface="+mj-lt"/>
                <a:ea typeface="+mj-ea"/>
                <a:cs typeface="+mj-cs"/>
              </a:rPr>
              <a:t> and define </a:t>
            </a:r>
            <a:r>
              <a:rPr lang="en-IN" sz="2800" dirty="0" err="1">
                <a:solidFill>
                  <a:schemeClr val="tx1"/>
                </a:solidFill>
                <a:latin typeface="+mj-lt"/>
                <a:ea typeface="+mj-ea"/>
                <a:cs typeface="+mj-cs"/>
              </a:rPr>
              <a:t>bank_name</a:t>
            </a:r>
            <a:r>
              <a:rPr lang="en-IN" sz="2800" dirty="0">
                <a:solidFill>
                  <a:schemeClr val="tx1"/>
                </a:solidFill>
                <a:latin typeface="+mj-lt"/>
                <a:ea typeface="+mj-ea"/>
                <a:cs typeface="+mj-cs"/>
              </a:rPr>
              <a:t>() displaying</a:t>
            </a:r>
          </a:p>
          <a:p>
            <a:pPr algn="just" fontAlgn="base">
              <a:spcBef>
                <a:spcPct val="0"/>
              </a:spcBef>
            </a:pPr>
            <a:r>
              <a:rPr lang="en-IN" sz="2800" dirty="0">
                <a:solidFill>
                  <a:schemeClr val="tx1"/>
                </a:solidFill>
                <a:latin typeface="+mj-lt"/>
                <a:ea typeface="+mj-ea"/>
                <a:cs typeface="+mj-cs"/>
              </a:rPr>
              <a:t>name of bank of Permanent employee </a:t>
            </a:r>
            <a:r>
              <a:rPr lang="en-IN" sz="2800" dirty="0" smtClean="0">
                <a:solidFill>
                  <a:schemeClr val="tx1"/>
                </a:solidFill>
                <a:latin typeface="+mj-lt"/>
                <a:ea typeface="+mj-ea"/>
                <a:cs typeface="+mj-cs"/>
              </a:rPr>
              <a:t>salary </a:t>
            </a:r>
            <a:r>
              <a:rPr lang="en-IN" sz="2800" dirty="0">
                <a:solidFill>
                  <a:schemeClr val="tx1"/>
                </a:solidFill>
                <a:latin typeface="+mj-lt"/>
                <a:ea typeface="+mj-ea"/>
                <a:cs typeface="+mj-cs"/>
              </a:rPr>
              <a:t>account is present. Override </a:t>
            </a:r>
            <a:r>
              <a:rPr lang="en-IN" sz="2800" dirty="0" err="1">
                <a:solidFill>
                  <a:schemeClr val="tx1"/>
                </a:solidFill>
                <a:latin typeface="+mj-lt"/>
                <a:ea typeface="+mj-ea"/>
                <a:cs typeface="+mj-cs"/>
              </a:rPr>
              <a:t>status_employee</a:t>
            </a:r>
            <a:r>
              <a:rPr lang="en-IN" sz="2800" dirty="0">
                <a:solidFill>
                  <a:schemeClr val="tx1"/>
                </a:solidFill>
                <a:latin typeface="+mj-lt"/>
                <a:ea typeface="+mj-ea"/>
                <a:cs typeface="+mj-cs"/>
              </a:rPr>
              <a:t>().Create</a:t>
            </a:r>
          </a:p>
          <a:p>
            <a:pPr algn="just" fontAlgn="base">
              <a:spcBef>
                <a:spcPct val="0"/>
              </a:spcBef>
            </a:pPr>
            <a:r>
              <a:rPr lang="en-IN" sz="2800" dirty="0">
                <a:solidFill>
                  <a:schemeClr val="tx1"/>
                </a:solidFill>
                <a:latin typeface="+mj-lt"/>
                <a:ea typeface="+mj-ea"/>
                <a:cs typeface="+mj-cs"/>
              </a:rPr>
              <a:t>another class </a:t>
            </a:r>
            <a:r>
              <a:rPr lang="en-IN" sz="2800" dirty="0" err="1">
                <a:solidFill>
                  <a:schemeClr val="tx1"/>
                </a:solidFill>
                <a:latin typeface="+mj-lt"/>
                <a:ea typeface="+mj-ea"/>
                <a:cs typeface="+mj-cs"/>
              </a:rPr>
              <a:t>TempEmployee</a:t>
            </a:r>
            <a:r>
              <a:rPr lang="en-IN" sz="2800" dirty="0">
                <a:solidFill>
                  <a:schemeClr val="tx1"/>
                </a:solidFill>
                <a:latin typeface="+mj-lt"/>
                <a:ea typeface="+mj-ea"/>
                <a:cs typeface="+mj-cs"/>
              </a:rPr>
              <a:t> with 1 constructor which initializes name, id and salary also overrides</a:t>
            </a:r>
          </a:p>
          <a:p>
            <a:pPr algn="just" fontAlgn="base">
              <a:spcBef>
                <a:spcPct val="0"/>
              </a:spcBef>
            </a:pPr>
            <a:r>
              <a:rPr lang="en-IN" sz="2800" dirty="0" err="1">
                <a:solidFill>
                  <a:schemeClr val="tx1"/>
                </a:solidFill>
                <a:latin typeface="+mj-lt"/>
                <a:ea typeface="+mj-ea"/>
                <a:cs typeface="+mj-cs"/>
              </a:rPr>
              <a:t>bank_name</a:t>
            </a:r>
            <a:r>
              <a:rPr lang="en-IN" sz="2800" dirty="0">
                <a:solidFill>
                  <a:schemeClr val="tx1"/>
                </a:solidFill>
                <a:latin typeface="+mj-lt"/>
                <a:ea typeface="+mj-ea"/>
                <a:cs typeface="+mj-cs"/>
              </a:rPr>
              <a:t>() and </a:t>
            </a:r>
            <a:r>
              <a:rPr lang="en-IN" sz="2800" dirty="0" err="1">
                <a:solidFill>
                  <a:schemeClr val="tx1"/>
                </a:solidFill>
                <a:latin typeface="+mj-lt"/>
                <a:ea typeface="+mj-ea"/>
                <a:cs typeface="+mj-cs"/>
              </a:rPr>
              <a:t>status_employee</a:t>
            </a:r>
            <a:r>
              <a:rPr lang="en-IN" sz="2800" dirty="0">
                <a:solidFill>
                  <a:schemeClr val="tx1"/>
                </a:solidFill>
                <a:latin typeface="+mj-lt"/>
                <a:ea typeface="+mj-ea"/>
                <a:cs typeface="+mj-cs"/>
              </a:rPr>
              <a:t>(). Display the details of 2 classes of employee using constructor</a:t>
            </a:r>
          </a:p>
          <a:p>
            <a:pPr algn="just" fontAlgn="base">
              <a:spcBef>
                <a:spcPct val="0"/>
              </a:spcBef>
            </a:pPr>
            <a:r>
              <a:rPr lang="en-IN" sz="2800" dirty="0" err="1">
                <a:solidFill>
                  <a:schemeClr val="tx1"/>
                </a:solidFill>
                <a:latin typeface="+mj-lt"/>
                <a:ea typeface="+mj-ea"/>
                <a:cs typeface="+mj-cs"/>
              </a:rPr>
              <a:t>overloding</a:t>
            </a:r>
            <a:r>
              <a:rPr lang="en-IN" sz="2800" dirty="0">
                <a:solidFill>
                  <a:schemeClr val="tx1"/>
                </a:solidFill>
                <a:latin typeface="+mj-lt"/>
                <a:ea typeface="+mj-ea"/>
                <a:cs typeface="+mj-cs"/>
              </a:rPr>
              <a:t> and dynamic method dispatch.</a:t>
            </a: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302763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360039"/>
          </a:xfrm>
        </p:spPr>
        <p:txBody>
          <a:bodyPr>
            <a:normAutofit fontScale="90000"/>
          </a:bodyPr>
          <a:lstStyle/>
          <a:p>
            <a:r>
              <a:rPr lang="en-IN" dirty="0" smtClean="0"/>
              <a:t>Interfaces: Multiple Inheritance</a:t>
            </a:r>
            <a:endParaRPr lang="en-IN" dirty="0"/>
          </a:p>
        </p:txBody>
      </p:sp>
      <p:sp>
        <p:nvSpPr>
          <p:cNvPr id="3" name="Subtitle 2"/>
          <p:cNvSpPr>
            <a:spLocks noGrp="1"/>
          </p:cNvSpPr>
          <p:nvPr>
            <p:ph type="subTitle" idx="1"/>
          </p:nvPr>
        </p:nvSpPr>
        <p:spPr>
          <a:xfrm>
            <a:off x="539552" y="764704"/>
            <a:ext cx="8280920" cy="5760640"/>
          </a:xfrm>
        </p:spPr>
        <p:txBody>
          <a:bodyPr>
            <a:normAutofit/>
          </a:bodyPr>
          <a:lstStyle/>
          <a:p>
            <a:pPr marL="457200" indent="-457200" algn="just" fontAlgn="base">
              <a:spcBef>
                <a:spcPct val="0"/>
              </a:spcBef>
              <a:buFont typeface="Arial" panose="020B0604020202020204" pitchFamily="34" charset="0"/>
              <a:buChar char="•"/>
            </a:pPr>
            <a:r>
              <a:rPr lang="en-IN" sz="2800" dirty="0" smtClean="0">
                <a:solidFill>
                  <a:schemeClr val="tx1"/>
                </a:solidFill>
                <a:latin typeface="+mj-lt"/>
                <a:ea typeface="+mj-ea"/>
                <a:cs typeface="+mj-cs"/>
              </a:rPr>
              <a:t>Java does not support multiple inheritance.</a:t>
            </a:r>
          </a:p>
          <a:p>
            <a:pPr marL="457200" indent="-457200" algn="just" fontAlgn="base">
              <a:spcBef>
                <a:spcPct val="0"/>
              </a:spcBef>
              <a:buFont typeface="Arial" panose="020B0604020202020204" pitchFamily="34" charset="0"/>
              <a:buChar char="•"/>
            </a:pPr>
            <a:r>
              <a:rPr lang="en-IN" sz="2800" dirty="0" smtClean="0">
                <a:solidFill>
                  <a:schemeClr val="tx1"/>
                </a:solidFill>
                <a:latin typeface="+mj-lt"/>
                <a:ea typeface="+mj-ea"/>
                <a:cs typeface="+mj-cs"/>
              </a:rPr>
              <a:t>Java provides interfaces to support multiple inheritance.</a:t>
            </a:r>
          </a:p>
          <a:p>
            <a:pPr marL="457200" indent="-457200" algn="just" fontAlgn="base">
              <a:spcBef>
                <a:spcPct val="0"/>
              </a:spcBef>
              <a:buFont typeface="Arial" panose="020B0604020202020204" pitchFamily="34" charset="0"/>
              <a:buChar char="•"/>
            </a:pPr>
            <a:r>
              <a:rPr lang="en-IN" sz="2800" dirty="0" smtClean="0">
                <a:solidFill>
                  <a:schemeClr val="tx1"/>
                </a:solidFill>
                <a:latin typeface="+mj-lt"/>
                <a:ea typeface="+mj-ea"/>
                <a:cs typeface="+mj-cs"/>
              </a:rPr>
              <a:t>Although a java class cannot be a subclass of more than one superclass, it can implement more than one interface, thereby enabling us to create classes that build upon other classes without the problems created by multiple inheritance.</a:t>
            </a:r>
          </a:p>
        </p:txBody>
      </p:sp>
    </p:spTree>
    <p:extLst>
      <p:ext uri="{BB962C8B-B14F-4D97-AF65-F5344CB8AC3E}">
        <p14:creationId xmlns:p14="http://schemas.microsoft.com/office/powerpoint/2010/main" val="3456909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360039"/>
          </a:xfrm>
        </p:spPr>
        <p:txBody>
          <a:bodyPr>
            <a:normAutofit fontScale="90000"/>
          </a:bodyPr>
          <a:lstStyle/>
          <a:p>
            <a:r>
              <a:rPr lang="en-IN" dirty="0" smtClean="0"/>
              <a:t>Interfaces: Multiple Inheritance</a:t>
            </a:r>
            <a:endParaRPr lang="en-IN" dirty="0"/>
          </a:p>
        </p:txBody>
      </p:sp>
      <p:sp>
        <p:nvSpPr>
          <p:cNvPr id="3" name="Subtitle 2"/>
          <p:cNvSpPr>
            <a:spLocks noGrp="1"/>
          </p:cNvSpPr>
          <p:nvPr>
            <p:ph type="subTitle" idx="1"/>
          </p:nvPr>
        </p:nvSpPr>
        <p:spPr>
          <a:xfrm>
            <a:off x="539552" y="764704"/>
            <a:ext cx="8280920" cy="5760640"/>
          </a:xfrm>
        </p:spPr>
        <p:txBody>
          <a:bodyPr>
            <a:normAutofit/>
          </a:bodyPr>
          <a:lstStyle/>
          <a:p>
            <a:pPr marL="457200" indent="-457200" algn="just" fontAlgn="base">
              <a:spcBef>
                <a:spcPct val="0"/>
              </a:spcBef>
              <a:buFont typeface="Arial" panose="020B0604020202020204" pitchFamily="34" charset="0"/>
              <a:buChar char="•"/>
            </a:pPr>
            <a:r>
              <a:rPr lang="en-IN" sz="2800" dirty="0" smtClean="0">
                <a:solidFill>
                  <a:schemeClr val="tx1"/>
                </a:solidFill>
                <a:latin typeface="+mj-lt"/>
                <a:ea typeface="+mj-ea"/>
                <a:cs typeface="+mj-cs"/>
              </a:rPr>
              <a:t>Defining Interfaces:</a:t>
            </a:r>
          </a:p>
          <a:p>
            <a:pPr marL="457200" indent="-457200" algn="just" fontAlgn="base">
              <a:spcBef>
                <a:spcPct val="0"/>
              </a:spcBef>
              <a:buFont typeface="Wingdings" panose="05000000000000000000" pitchFamily="2" charset="2"/>
              <a:buChar char="Ø"/>
            </a:pPr>
            <a:r>
              <a:rPr lang="en-IN" sz="2800" dirty="0" smtClean="0">
                <a:solidFill>
                  <a:schemeClr val="tx1"/>
                </a:solidFill>
                <a:latin typeface="+mj-lt"/>
                <a:ea typeface="+mj-ea"/>
                <a:cs typeface="+mj-cs"/>
              </a:rPr>
              <a:t>An interface is basically a kind of class.</a:t>
            </a:r>
          </a:p>
          <a:p>
            <a:pPr marL="457200" indent="-457200" algn="just" fontAlgn="base">
              <a:spcBef>
                <a:spcPct val="0"/>
              </a:spcBef>
              <a:buFont typeface="Wingdings" panose="05000000000000000000" pitchFamily="2" charset="2"/>
              <a:buChar char="Ø"/>
            </a:pPr>
            <a:r>
              <a:rPr lang="en-IN" sz="2800" dirty="0" smtClean="0">
                <a:solidFill>
                  <a:schemeClr val="tx1"/>
                </a:solidFill>
                <a:latin typeface="+mj-lt"/>
                <a:ea typeface="+mj-ea"/>
                <a:cs typeface="+mj-cs"/>
              </a:rPr>
              <a:t>Like classes , interfaces contain methods and variables but with  a major difference.</a:t>
            </a:r>
          </a:p>
          <a:p>
            <a:pPr marL="457200" indent="-457200" algn="just" fontAlgn="base">
              <a:spcBef>
                <a:spcPct val="0"/>
              </a:spcBef>
              <a:buFont typeface="Wingdings" panose="05000000000000000000" pitchFamily="2" charset="2"/>
              <a:buChar char="Ø"/>
            </a:pPr>
            <a:r>
              <a:rPr lang="en-IN" sz="2800" dirty="0" smtClean="0">
                <a:solidFill>
                  <a:schemeClr val="tx1"/>
                </a:solidFill>
                <a:latin typeface="+mj-lt"/>
                <a:ea typeface="+mj-ea"/>
                <a:cs typeface="+mj-cs"/>
              </a:rPr>
              <a:t>Interfaces define only abstract methods and final fields.</a:t>
            </a:r>
          </a:p>
          <a:p>
            <a:pPr marL="457200" indent="-457200" algn="just" fontAlgn="base">
              <a:spcBef>
                <a:spcPct val="0"/>
              </a:spcBef>
              <a:buFont typeface="Wingdings" panose="05000000000000000000" pitchFamily="2" charset="2"/>
              <a:buChar char="Ø"/>
            </a:pPr>
            <a:r>
              <a:rPr lang="en-IN" sz="2800" dirty="0" smtClean="0">
                <a:solidFill>
                  <a:schemeClr val="tx1"/>
                </a:solidFill>
                <a:latin typeface="+mj-lt"/>
                <a:ea typeface="+mj-ea"/>
                <a:cs typeface="+mj-cs"/>
              </a:rPr>
              <a:t>Interfaces do not specify any code to implement these methods and data fields contains only constants.</a:t>
            </a:r>
          </a:p>
          <a:p>
            <a:pPr marL="457200" indent="-457200" algn="just" fontAlgn="base">
              <a:spcBef>
                <a:spcPct val="0"/>
              </a:spcBef>
              <a:buFont typeface="Wingdings" panose="05000000000000000000" pitchFamily="2" charset="2"/>
              <a:buChar char="Ø"/>
            </a:pPr>
            <a:r>
              <a:rPr lang="en-IN" sz="2800" dirty="0" smtClean="0">
                <a:solidFill>
                  <a:schemeClr val="tx1"/>
                </a:solidFill>
                <a:latin typeface="+mj-lt"/>
                <a:ea typeface="+mj-ea"/>
                <a:cs typeface="+mj-cs"/>
              </a:rPr>
              <a:t>Therefore, it is the responsibility of the class that implements an interface to define the code for implementation of these methods.</a:t>
            </a:r>
          </a:p>
        </p:txBody>
      </p:sp>
    </p:spTree>
    <p:extLst>
      <p:ext uri="{BB962C8B-B14F-4D97-AF65-F5344CB8AC3E}">
        <p14:creationId xmlns:p14="http://schemas.microsoft.com/office/powerpoint/2010/main" val="1581206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360039"/>
          </a:xfrm>
        </p:spPr>
        <p:txBody>
          <a:bodyPr>
            <a:normAutofit fontScale="90000"/>
          </a:bodyPr>
          <a:lstStyle/>
          <a:p>
            <a:r>
              <a:rPr lang="en-IN" dirty="0" smtClean="0"/>
              <a:t>Interfaces: Multiple Inheritance</a:t>
            </a:r>
            <a:endParaRPr lang="en-IN" dirty="0"/>
          </a:p>
        </p:txBody>
      </p:sp>
      <p:sp>
        <p:nvSpPr>
          <p:cNvPr id="3" name="Subtitle 2"/>
          <p:cNvSpPr>
            <a:spLocks noGrp="1"/>
          </p:cNvSpPr>
          <p:nvPr>
            <p:ph type="subTitle" idx="1"/>
          </p:nvPr>
        </p:nvSpPr>
        <p:spPr>
          <a:xfrm>
            <a:off x="539552" y="764704"/>
            <a:ext cx="8280920" cy="5760640"/>
          </a:xfrm>
        </p:spPr>
        <p:txBody>
          <a:bodyPr>
            <a:normAutofit/>
          </a:bodyPr>
          <a:lstStyle/>
          <a:p>
            <a:pPr marL="457200" indent="-457200" algn="just" fontAlgn="base">
              <a:spcBef>
                <a:spcPct val="0"/>
              </a:spcBef>
              <a:buFont typeface="Arial" panose="020B0604020202020204" pitchFamily="34" charset="0"/>
              <a:buChar char="•"/>
            </a:pPr>
            <a:r>
              <a:rPr lang="en-IN" sz="2800" dirty="0" smtClean="0">
                <a:solidFill>
                  <a:schemeClr val="tx1"/>
                </a:solidFill>
                <a:latin typeface="+mj-lt"/>
                <a:ea typeface="+mj-ea"/>
                <a:cs typeface="+mj-cs"/>
              </a:rPr>
              <a:t>Syntax for defining an Interface:</a:t>
            </a:r>
          </a:p>
          <a:p>
            <a:pPr algn="just" fontAlgn="base">
              <a:spcBef>
                <a:spcPct val="0"/>
              </a:spcBef>
            </a:pPr>
            <a:endParaRPr lang="en-IN" sz="2800" dirty="0">
              <a:solidFill>
                <a:schemeClr val="tx1"/>
              </a:solidFill>
              <a:latin typeface="+mj-lt"/>
              <a:ea typeface="+mj-ea"/>
              <a:cs typeface="+mj-cs"/>
            </a:endParaRPr>
          </a:p>
          <a:p>
            <a:pPr algn="just" fontAlgn="base">
              <a:spcBef>
                <a:spcPct val="0"/>
              </a:spcBef>
            </a:pPr>
            <a:r>
              <a:rPr lang="en-IN" sz="2800" dirty="0">
                <a:solidFill>
                  <a:schemeClr val="tx1"/>
                </a:solidFill>
                <a:latin typeface="+mj-lt"/>
                <a:ea typeface="+mj-ea"/>
                <a:cs typeface="+mj-cs"/>
              </a:rPr>
              <a:t>i</a:t>
            </a:r>
            <a:r>
              <a:rPr lang="en-IN" sz="2800" dirty="0" smtClean="0">
                <a:solidFill>
                  <a:schemeClr val="tx1"/>
                </a:solidFill>
                <a:latin typeface="+mj-lt"/>
                <a:ea typeface="+mj-ea"/>
                <a:cs typeface="+mj-cs"/>
              </a:rPr>
              <a:t>nterface </a:t>
            </a:r>
            <a:r>
              <a:rPr lang="en-IN" sz="2800" dirty="0" err="1" smtClean="0">
                <a:solidFill>
                  <a:schemeClr val="tx1"/>
                </a:solidFill>
                <a:latin typeface="+mj-lt"/>
                <a:ea typeface="+mj-ea"/>
                <a:cs typeface="+mj-cs"/>
              </a:rPr>
              <a:t>InterfaceName</a:t>
            </a:r>
            <a:endParaRPr lang="en-IN" sz="2800" dirty="0" smtClean="0">
              <a:solidFill>
                <a:schemeClr val="tx1"/>
              </a:solidFill>
              <a:latin typeface="+mj-lt"/>
              <a:ea typeface="+mj-ea"/>
              <a:cs typeface="+mj-cs"/>
            </a:endParaRPr>
          </a:p>
          <a:p>
            <a:pPr algn="just" fontAlgn="base">
              <a:spcBef>
                <a:spcPct val="0"/>
              </a:spcBef>
            </a:pPr>
            <a:r>
              <a:rPr lang="en-IN" sz="2800" dirty="0" smtClean="0">
                <a:solidFill>
                  <a:schemeClr val="tx1"/>
                </a:solidFill>
                <a:latin typeface="+mj-lt"/>
                <a:ea typeface="+mj-ea"/>
                <a:cs typeface="+mj-cs"/>
              </a:rPr>
              <a:t>{</a:t>
            </a:r>
          </a:p>
          <a:p>
            <a:pPr algn="just" fontAlgn="base">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variable declaration;</a:t>
            </a:r>
          </a:p>
          <a:p>
            <a:pPr algn="just" fontAlgn="base">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methods </a:t>
            </a:r>
            <a:r>
              <a:rPr lang="en-IN" sz="2800" dirty="0">
                <a:solidFill>
                  <a:schemeClr val="tx1"/>
                </a:solidFill>
              </a:rPr>
              <a:t>declaration;</a:t>
            </a:r>
          </a:p>
          <a:p>
            <a:pPr algn="just" fontAlgn="base">
              <a:spcBef>
                <a:spcPct val="0"/>
              </a:spcBef>
            </a:pPr>
            <a:r>
              <a:rPr lang="en-IN" sz="2800" dirty="0" smtClean="0">
                <a:solidFill>
                  <a:schemeClr val="tx1"/>
                </a:solidFill>
                <a:latin typeface="+mj-lt"/>
                <a:ea typeface="+mj-ea"/>
                <a:cs typeface="+mj-cs"/>
              </a:rPr>
              <a:t>}</a:t>
            </a:r>
          </a:p>
          <a:p>
            <a:pPr algn="just" fontAlgn="base">
              <a:spcBef>
                <a:spcPct val="0"/>
              </a:spcBef>
            </a:pPr>
            <a:endParaRPr lang="en-IN" sz="2800" dirty="0" smtClean="0">
              <a:solidFill>
                <a:schemeClr val="tx1"/>
              </a:solidFill>
              <a:latin typeface="+mj-lt"/>
              <a:ea typeface="+mj-ea"/>
              <a:cs typeface="+mj-cs"/>
            </a:endParaRPr>
          </a:p>
          <a:p>
            <a:pPr algn="just" fontAlgn="base">
              <a:spcBef>
                <a:spcPct val="0"/>
              </a:spcBef>
            </a:pPr>
            <a:endParaRPr lang="en-IN" sz="2800" dirty="0">
              <a:solidFill>
                <a:schemeClr val="tx1"/>
              </a:solidFill>
              <a:latin typeface="+mj-lt"/>
              <a:ea typeface="+mj-ea"/>
              <a:cs typeface="+mj-cs"/>
            </a:endParaRPr>
          </a:p>
          <a:p>
            <a:pPr marL="457200" indent="-457200" algn="just" fontAlgn="base">
              <a:spcBef>
                <a:spcPct val="0"/>
              </a:spcBef>
              <a:buFont typeface="Arial" panose="020B0604020202020204" pitchFamily="34" charset="0"/>
              <a:buChar char="•"/>
            </a:pPr>
            <a:r>
              <a:rPr lang="en-IN" sz="2800" b="1" dirty="0">
                <a:solidFill>
                  <a:schemeClr val="tx1"/>
                </a:solidFill>
                <a:latin typeface="+mj-lt"/>
                <a:ea typeface="+mj-ea"/>
                <a:cs typeface="+mj-cs"/>
              </a:rPr>
              <a:t>s</a:t>
            </a:r>
            <a:r>
              <a:rPr lang="en-IN" sz="2800" b="1" dirty="0" smtClean="0">
                <a:solidFill>
                  <a:schemeClr val="tx1"/>
                </a:solidFill>
                <a:latin typeface="+mj-lt"/>
                <a:ea typeface="+mj-ea"/>
                <a:cs typeface="+mj-cs"/>
              </a:rPr>
              <a:t>tatic final type </a:t>
            </a:r>
            <a:r>
              <a:rPr lang="en-IN" sz="2800" b="1" dirty="0" err="1" smtClean="0">
                <a:solidFill>
                  <a:schemeClr val="tx1"/>
                </a:solidFill>
                <a:latin typeface="+mj-lt"/>
                <a:ea typeface="+mj-ea"/>
                <a:cs typeface="+mj-cs"/>
              </a:rPr>
              <a:t>variableName</a:t>
            </a:r>
            <a:r>
              <a:rPr lang="en-IN" sz="2800" b="1" dirty="0" smtClean="0">
                <a:solidFill>
                  <a:schemeClr val="tx1"/>
                </a:solidFill>
                <a:latin typeface="+mj-lt"/>
                <a:ea typeface="+mj-ea"/>
                <a:cs typeface="+mj-cs"/>
              </a:rPr>
              <a:t>=value;</a:t>
            </a:r>
          </a:p>
          <a:p>
            <a:pPr algn="just" fontAlgn="base">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All variables are declared as constants.</a:t>
            </a:r>
          </a:p>
          <a:p>
            <a:pPr marL="457200" indent="-457200" algn="just" fontAlgn="base">
              <a:spcBef>
                <a:spcPct val="0"/>
              </a:spcBef>
              <a:buFont typeface="Arial" panose="020B0604020202020204" pitchFamily="34" charset="0"/>
              <a:buChar char="•"/>
            </a:pPr>
            <a:r>
              <a:rPr lang="en-IN" sz="2800" b="1" dirty="0" smtClean="0">
                <a:solidFill>
                  <a:schemeClr val="tx1"/>
                </a:solidFill>
                <a:latin typeface="+mj-lt"/>
                <a:ea typeface="+mj-ea"/>
                <a:cs typeface="+mj-cs"/>
              </a:rPr>
              <a:t>return-type methodName1(</a:t>
            </a:r>
            <a:r>
              <a:rPr lang="en-IN" sz="2800" b="1" dirty="0" err="1" smtClean="0">
                <a:solidFill>
                  <a:schemeClr val="tx1"/>
                </a:solidFill>
                <a:latin typeface="+mj-lt"/>
                <a:ea typeface="+mj-ea"/>
                <a:cs typeface="+mj-cs"/>
              </a:rPr>
              <a:t>parameter_list</a:t>
            </a:r>
            <a:r>
              <a:rPr lang="en-IN" sz="2800" b="1" dirty="0" smtClean="0">
                <a:solidFill>
                  <a:schemeClr val="tx1"/>
                </a:solidFill>
                <a:latin typeface="+mj-lt"/>
                <a:ea typeface="+mj-ea"/>
                <a:cs typeface="+mj-cs"/>
              </a:rPr>
              <a:t>);</a:t>
            </a:r>
          </a:p>
        </p:txBody>
      </p:sp>
    </p:spTree>
    <p:extLst>
      <p:ext uri="{BB962C8B-B14F-4D97-AF65-F5344CB8AC3E}">
        <p14:creationId xmlns:p14="http://schemas.microsoft.com/office/powerpoint/2010/main" val="2516420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360039"/>
          </a:xfrm>
        </p:spPr>
        <p:txBody>
          <a:bodyPr>
            <a:normAutofit fontScale="90000"/>
          </a:bodyPr>
          <a:lstStyle/>
          <a:p>
            <a:r>
              <a:rPr lang="en-IN" dirty="0" smtClean="0"/>
              <a:t>Interfaces: Multiple Inheritance</a:t>
            </a:r>
            <a:endParaRPr lang="en-IN" dirty="0"/>
          </a:p>
        </p:txBody>
      </p:sp>
      <p:sp>
        <p:nvSpPr>
          <p:cNvPr id="3" name="Subtitle 2"/>
          <p:cNvSpPr>
            <a:spLocks noGrp="1"/>
          </p:cNvSpPr>
          <p:nvPr>
            <p:ph type="subTitle" idx="1"/>
          </p:nvPr>
        </p:nvSpPr>
        <p:spPr>
          <a:xfrm>
            <a:off x="539552" y="764704"/>
            <a:ext cx="8280920" cy="5760640"/>
          </a:xfrm>
        </p:spPr>
        <p:txBody>
          <a:bodyPr>
            <a:normAutofit lnSpcReduction="10000"/>
          </a:bodyPr>
          <a:lstStyle/>
          <a:p>
            <a:pPr marL="457200" indent="-457200" algn="just" fontAlgn="base">
              <a:spcBef>
                <a:spcPct val="0"/>
              </a:spcBef>
              <a:buFont typeface="Arial" panose="020B0604020202020204" pitchFamily="34" charset="0"/>
              <a:buChar char="•"/>
            </a:pPr>
            <a:r>
              <a:rPr lang="en-IN" sz="2800" dirty="0" smtClean="0">
                <a:solidFill>
                  <a:schemeClr val="tx1"/>
                </a:solidFill>
                <a:latin typeface="+mj-lt"/>
                <a:ea typeface="+mj-ea"/>
                <a:cs typeface="+mj-cs"/>
              </a:rPr>
              <a:t>Example of an Interface:</a:t>
            </a:r>
          </a:p>
          <a:p>
            <a:pPr algn="just" fontAlgn="base">
              <a:spcBef>
                <a:spcPct val="0"/>
              </a:spcBef>
            </a:pPr>
            <a:r>
              <a:rPr lang="en-IN" sz="2800" dirty="0" smtClean="0">
                <a:solidFill>
                  <a:schemeClr val="tx1"/>
                </a:solidFill>
                <a:latin typeface="+mj-lt"/>
                <a:ea typeface="+mj-ea"/>
                <a:cs typeface="+mj-cs"/>
              </a:rPr>
              <a:t>interface Item</a:t>
            </a:r>
          </a:p>
          <a:p>
            <a:pPr algn="just" fontAlgn="base">
              <a:spcBef>
                <a:spcPct val="0"/>
              </a:spcBef>
            </a:pPr>
            <a:r>
              <a:rPr lang="en-IN" sz="2800" dirty="0" smtClean="0">
                <a:solidFill>
                  <a:schemeClr val="tx1"/>
                </a:solidFill>
                <a:latin typeface="+mj-lt"/>
                <a:ea typeface="+mj-ea"/>
                <a:cs typeface="+mj-cs"/>
              </a:rPr>
              <a:t>{</a:t>
            </a:r>
          </a:p>
          <a:p>
            <a:pPr algn="just" fontAlgn="base">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static final </a:t>
            </a:r>
            <a:r>
              <a:rPr lang="en-IN" sz="2800" dirty="0" err="1" smtClean="0">
                <a:solidFill>
                  <a:schemeClr val="tx1"/>
                </a:solidFill>
                <a:latin typeface="+mj-lt"/>
                <a:ea typeface="+mj-ea"/>
                <a:cs typeface="+mj-cs"/>
              </a:rPr>
              <a:t>int</a:t>
            </a:r>
            <a:r>
              <a:rPr lang="en-IN" sz="2800" dirty="0" smtClean="0">
                <a:solidFill>
                  <a:schemeClr val="tx1"/>
                </a:solidFill>
                <a:latin typeface="+mj-lt"/>
                <a:ea typeface="+mj-ea"/>
                <a:cs typeface="+mj-cs"/>
              </a:rPr>
              <a:t> code=1001;</a:t>
            </a:r>
          </a:p>
          <a:p>
            <a:pPr algn="just" fontAlgn="base">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static final String name=“Fan”;</a:t>
            </a:r>
          </a:p>
          <a:p>
            <a:pPr algn="just" fontAlgn="base">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void display();</a:t>
            </a:r>
          </a:p>
          <a:p>
            <a:pPr algn="just" fontAlgn="base">
              <a:spcBef>
                <a:spcPct val="0"/>
              </a:spcBef>
            </a:pPr>
            <a:r>
              <a:rPr lang="en-IN" sz="2800" dirty="0">
                <a:solidFill>
                  <a:schemeClr val="tx1"/>
                </a:solidFill>
                <a:latin typeface="+mj-lt"/>
                <a:ea typeface="+mj-ea"/>
                <a:cs typeface="+mj-cs"/>
              </a:rPr>
              <a:t>}</a:t>
            </a:r>
            <a:endParaRPr lang="en-IN" sz="2800" dirty="0" smtClean="0">
              <a:solidFill>
                <a:schemeClr val="tx1"/>
              </a:solidFill>
              <a:latin typeface="+mj-lt"/>
              <a:ea typeface="+mj-ea"/>
              <a:cs typeface="+mj-cs"/>
            </a:endParaRPr>
          </a:p>
          <a:p>
            <a:pPr algn="just" fontAlgn="base">
              <a:spcBef>
                <a:spcPct val="0"/>
              </a:spcBef>
            </a:pPr>
            <a:endParaRPr lang="en-IN" sz="2800" dirty="0" smtClean="0">
              <a:solidFill>
                <a:schemeClr val="tx1"/>
              </a:solidFill>
              <a:latin typeface="+mj-lt"/>
              <a:ea typeface="+mj-ea"/>
              <a:cs typeface="+mj-cs"/>
            </a:endParaRPr>
          </a:p>
          <a:p>
            <a:pPr algn="just" fontAlgn="base">
              <a:spcBef>
                <a:spcPct val="0"/>
              </a:spcBef>
            </a:pPr>
            <a:r>
              <a:rPr lang="en-IN" sz="2800" dirty="0">
                <a:solidFill>
                  <a:schemeClr val="tx1"/>
                </a:solidFill>
              </a:rPr>
              <a:t>interface </a:t>
            </a:r>
            <a:r>
              <a:rPr lang="en-IN" sz="2800" dirty="0" smtClean="0">
                <a:solidFill>
                  <a:schemeClr val="tx1"/>
                </a:solidFill>
              </a:rPr>
              <a:t>Area</a:t>
            </a:r>
            <a:endParaRPr lang="en-IN" sz="2800" dirty="0">
              <a:solidFill>
                <a:schemeClr val="tx1"/>
              </a:solidFill>
            </a:endParaRPr>
          </a:p>
          <a:p>
            <a:pPr algn="just" fontAlgn="base">
              <a:spcBef>
                <a:spcPct val="0"/>
              </a:spcBef>
            </a:pPr>
            <a:r>
              <a:rPr lang="en-IN" sz="2800" dirty="0">
                <a:solidFill>
                  <a:schemeClr val="tx1"/>
                </a:solidFill>
              </a:rPr>
              <a:t>{</a:t>
            </a:r>
          </a:p>
          <a:p>
            <a:pPr algn="just" fontAlgn="base">
              <a:spcBef>
                <a:spcPct val="0"/>
              </a:spcBef>
            </a:pPr>
            <a:r>
              <a:rPr lang="en-IN" sz="2800" dirty="0">
                <a:solidFill>
                  <a:schemeClr val="tx1"/>
                </a:solidFill>
              </a:rPr>
              <a:t>     static final </a:t>
            </a:r>
            <a:r>
              <a:rPr lang="en-IN" sz="2800" dirty="0" smtClean="0">
                <a:solidFill>
                  <a:schemeClr val="tx1"/>
                </a:solidFill>
              </a:rPr>
              <a:t>float pi=3.14;</a:t>
            </a:r>
            <a:endParaRPr lang="en-IN" sz="2800" dirty="0">
              <a:solidFill>
                <a:schemeClr val="tx1"/>
              </a:solidFill>
            </a:endParaRPr>
          </a:p>
          <a:p>
            <a:pPr algn="just" fontAlgn="base">
              <a:spcBef>
                <a:spcPct val="0"/>
              </a:spcBef>
            </a:pPr>
            <a:r>
              <a:rPr lang="en-IN" sz="2800" dirty="0">
                <a:solidFill>
                  <a:schemeClr val="tx1"/>
                </a:solidFill>
              </a:rPr>
              <a:t>     void </a:t>
            </a:r>
            <a:r>
              <a:rPr lang="en-IN" sz="2800" dirty="0" smtClean="0">
                <a:solidFill>
                  <a:schemeClr val="tx1"/>
                </a:solidFill>
              </a:rPr>
              <a:t>show();</a:t>
            </a:r>
          </a:p>
          <a:p>
            <a:pPr algn="just" fontAlgn="base">
              <a:spcBef>
                <a:spcPct val="0"/>
              </a:spcBef>
            </a:pPr>
            <a:r>
              <a:rPr lang="en-IN" sz="2800" dirty="0">
                <a:solidFill>
                  <a:schemeClr val="tx1"/>
                </a:solidFill>
              </a:rPr>
              <a:t> </a:t>
            </a:r>
            <a:r>
              <a:rPr lang="en-IN" sz="2800" dirty="0" smtClean="0">
                <a:solidFill>
                  <a:schemeClr val="tx1"/>
                </a:solidFill>
              </a:rPr>
              <a:t>    float compute(float x, float y);</a:t>
            </a:r>
            <a:endParaRPr lang="en-IN" sz="2800" dirty="0">
              <a:solidFill>
                <a:schemeClr val="tx1"/>
              </a:solidFill>
            </a:endParaRPr>
          </a:p>
          <a:p>
            <a:pPr algn="just" fontAlgn="base">
              <a:spcBef>
                <a:spcPct val="0"/>
              </a:spcBef>
            </a:pPr>
            <a:r>
              <a:rPr lang="en-IN" sz="2800" dirty="0">
                <a:solidFill>
                  <a:schemeClr val="tx1"/>
                </a:solidFill>
              </a:rPr>
              <a:t>}</a:t>
            </a:r>
          </a:p>
          <a:p>
            <a:pPr algn="just" fontAlgn="base">
              <a:spcBef>
                <a:spcPct val="0"/>
              </a:spcBef>
            </a:pP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1216339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360039"/>
          </a:xfrm>
        </p:spPr>
        <p:txBody>
          <a:bodyPr>
            <a:normAutofit fontScale="90000"/>
          </a:bodyPr>
          <a:lstStyle/>
          <a:p>
            <a:r>
              <a:rPr lang="en-IN" dirty="0" smtClean="0"/>
              <a:t>Interfaces: Multiple Inheritance</a:t>
            </a:r>
            <a:endParaRPr lang="en-IN" dirty="0"/>
          </a:p>
        </p:txBody>
      </p:sp>
      <p:sp>
        <p:nvSpPr>
          <p:cNvPr id="3" name="Subtitle 2"/>
          <p:cNvSpPr>
            <a:spLocks noGrp="1"/>
          </p:cNvSpPr>
          <p:nvPr>
            <p:ph type="subTitle" idx="1"/>
          </p:nvPr>
        </p:nvSpPr>
        <p:spPr>
          <a:xfrm>
            <a:off x="539552" y="764704"/>
            <a:ext cx="8280920" cy="5760640"/>
          </a:xfrm>
        </p:spPr>
        <p:txBody>
          <a:bodyPr>
            <a:normAutofit/>
          </a:bodyPr>
          <a:lstStyle/>
          <a:p>
            <a:pPr marL="457200" indent="-457200" algn="just" fontAlgn="base">
              <a:spcBef>
                <a:spcPct val="0"/>
              </a:spcBef>
              <a:buFont typeface="Arial" panose="020B0604020202020204" pitchFamily="34" charset="0"/>
              <a:buChar char="•"/>
            </a:pPr>
            <a:r>
              <a:rPr lang="en-IN" sz="2800" dirty="0" smtClean="0">
                <a:solidFill>
                  <a:schemeClr val="tx1"/>
                </a:solidFill>
                <a:latin typeface="+mj-lt"/>
                <a:ea typeface="+mj-ea"/>
                <a:cs typeface="+mj-cs"/>
              </a:rPr>
              <a:t>Extending Interfaces:</a:t>
            </a:r>
          </a:p>
          <a:p>
            <a:pPr marL="457200" indent="-457200" algn="just" fontAlgn="base">
              <a:spcBef>
                <a:spcPct val="0"/>
              </a:spcBef>
              <a:buFont typeface="Wingdings" panose="05000000000000000000" pitchFamily="2" charset="2"/>
              <a:buChar char="Ø"/>
            </a:pPr>
            <a:r>
              <a:rPr lang="en-IN" sz="2800" dirty="0" smtClean="0">
                <a:solidFill>
                  <a:schemeClr val="tx1"/>
                </a:solidFill>
                <a:latin typeface="+mj-lt"/>
                <a:ea typeface="+mj-ea"/>
                <a:cs typeface="+mj-cs"/>
              </a:rPr>
              <a:t>Like classes, interfaces can also be extended.</a:t>
            </a:r>
          </a:p>
          <a:p>
            <a:pPr marL="457200" indent="-457200" algn="just" fontAlgn="base">
              <a:spcBef>
                <a:spcPct val="0"/>
              </a:spcBef>
              <a:buFont typeface="Wingdings" panose="05000000000000000000" pitchFamily="2" charset="2"/>
              <a:buChar char="Ø"/>
            </a:pPr>
            <a:r>
              <a:rPr lang="en-IN" sz="2800" dirty="0" smtClean="0">
                <a:solidFill>
                  <a:schemeClr val="tx1"/>
                </a:solidFill>
                <a:latin typeface="+mj-lt"/>
                <a:ea typeface="+mj-ea"/>
                <a:cs typeface="+mj-cs"/>
              </a:rPr>
              <a:t>An interface can be </a:t>
            </a:r>
            <a:r>
              <a:rPr lang="en-IN" sz="2800" dirty="0" err="1" smtClean="0">
                <a:solidFill>
                  <a:schemeClr val="tx1"/>
                </a:solidFill>
                <a:latin typeface="+mj-lt"/>
                <a:ea typeface="+mj-ea"/>
                <a:cs typeface="+mj-cs"/>
              </a:rPr>
              <a:t>subinterfaced</a:t>
            </a:r>
            <a:r>
              <a:rPr lang="en-IN" sz="2800" dirty="0" smtClean="0">
                <a:solidFill>
                  <a:schemeClr val="tx1"/>
                </a:solidFill>
                <a:latin typeface="+mj-lt"/>
                <a:ea typeface="+mj-ea"/>
                <a:cs typeface="+mj-cs"/>
              </a:rPr>
              <a:t> from other interfaces.</a:t>
            </a:r>
          </a:p>
          <a:p>
            <a:pPr marL="457200" indent="-457200" algn="just" fontAlgn="base">
              <a:spcBef>
                <a:spcPct val="0"/>
              </a:spcBef>
              <a:buFont typeface="Wingdings" panose="05000000000000000000" pitchFamily="2" charset="2"/>
              <a:buChar char="Ø"/>
            </a:pPr>
            <a:r>
              <a:rPr lang="en-IN" sz="2800" dirty="0" smtClean="0">
                <a:solidFill>
                  <a:schemeClr val="tx1"/>
                </a:solidFill>
                <a:latin typeface="+mj-lt"/>
                <a:ea typeface="+mj-ea"/>
                <a:cs typeface="+mj-cs"/>
              </a:rPr>
              <a:t>The new </a:t>
            </a:r>
            <a:r>
              <a:rPr lang="en-IN" sz="2800" dirty="0" err="1" smtClean="0">
                <a:solidFill>
                  <a:schemeClr val="tx1"/>
                </a:solidFill>
                <a:latin typeface="+mj-lt"/>
                <a:ea typeface="+mj-ea"/>
                <a:cs typeface="+mj-cs"/>
              </a:rPr>
              <a:t>subinterface</a:t>
            </a:r>
            <a:r>
              <a:rPr lang="en-IN" sz="2800" dirty="0" smtClean="0">
                <a:solidFill>
                  <a:schemeClr val="tx1"/>
                </a:solidFill>
                <a:latin typeface="+mj-lt"/>
                <a:ea typeface="+mj-ea"/>
                <a:cs typeface="+mj-cs"/>
              </a:rPr>
              <a:t> will inherit all the members of the </a:t>
            </a:r>
            <a:r>
              <a:rPr lang="en-IN" sz="2800" dirty="0" err="1" smtClean="0">
                <a:solidFill>
                  <a:schemeClr val="tx1"/>
                </a:solidFill>
                <a:latin typeface="+mj-lt"/>
                <a:ea typeface="+mj-ea"/>
                <a:cs typeface="+mj-cs"/>
              </a:rPr>
              <a:t>superinterface</a:t>
            </a:r>
            <a:r>
              <a:rPr lang="en-IN" sz="2800" dirty="0" smtClean="0">
                <a:solidFill>
                  <a:schemeClr val="tx1"/>
                </a:solidFill>
                <a:latin typeface="+mj-lt"/>
                <a:ea typeface="+mj-ea"/>
                <a:cs typeface="+mj-cs"/>
              </a:rPr>
              <a:t>.</a:t>
            </a:r>
          </a:p>
          <a:p>
            <a:pPr algn="just" fontAlgn="base">
              <a:spcBef>
                <a:spcPct val="0"/>
              </a:spcBef>
            </a:pP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algn="just" fontAlgn="base">
              <a:spcBef>
                <a:spcPct val="0"/>
              </a:spcBef>
            </a:pPr>
            <a:r>
              <a:rPr lang="en-IN" sz="2800" dirty="0" smtClean="0">
                <a:solidFill>
                  <a:schemeClr val="tx1"/>
                </a:solidFill>
                <a:latin typeface="+mj-lt"/>
                <a:ea typeface="+mj-ea"/>
                <a:cs typeface="+mj-cs"/>
              </a:rPr>
              <a:t>interface name2 extends name1</a:t>
            </a:r>
          </a:p>
          <a:p>
            <a:pPr algn="just" fontAlgn="base">
              <a:spcBef>
                <a:spcPct val="0"/>
              </a:spcBef>
            </a:pPr>
            <a:r>
              <a:rPr lang="en-IN" sz="2800" dirty="0" smtClean="0">
                <a:solidFill>
                  <a:schemeClr val="tx1"/>
                </a:solidFill>
                <a:latin typeface="+mj-lt"/>
                <a:ea typeface="+mj-ea"/>
                <a:cs typeface="+mj-cs"/>
              </a:rPr>
              <a:t>{</a:t>
            </a:r>
          </a:p>
          <a:p>
            <a:pPr algn="just" fontAlgn="base">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body of name2</a:t>
            </a:r>
          </a:p>
          <a:p>
            <a:pPr algn="just" fontAlgn="base">
              <a:spcBef>
                <a:spcPct val="0"/>
              </a:spcBef>
            </a:pPr>
            <a:r>
              <a:rPr lang="en-IN" sz="2800" dirty="0">
                <a:solidFill>
                  <a:schemeClr val="tx1"/>
                </a:solidFill>
                <a:latin typeface="+mj-lt"/>
                <a:ea typeface="+mj-ea"/>
                <a:cs typeface="+mj-cs"/>
              </a:rPr>
              <a:t>}</a:t>
            </a:r>
            <a:r>
              <a:rPr lang="en-IN" sz="2800" dirty="0" smtClean="0">
                <a:solidFill>
                  <a:schemeClr val="tx1"/>
                </a:solidFill>
                <a:latin typeface="+mj-lt"/>
                <a:ea typeface="+mj-ea"/>
                <a:cs typeface="+mj-cs"/>
              </a:rPr>
              <a:t> </a:t>
            </a:r>
          </a:p>
          <a:p>
            <a:pPr algn="just" fontAlgn="base">
              <a:spcBef>
                <a:spcPct val="0"/>
              </a:spcBef>
            </a:pP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559084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360039"/>
          </a:xfrm>
        </p:spPr>
        <p:txBody>
          <a:bodyPr>
            <a:normAutofit fontScale="90000"/>
          </a:bodyPr>
          <a:lstStyle/>
          <a:p>
            <a:r>
              <a:rPr lang="en-IN" dirty="0" smtClean="0"/>
              <a:t>Interfaces: Multiple Inheritance</a:t>
            </a:r>
            <a:endParaRPr lang="en-IN" dirty="0"/>
          </a:p>
        </p:txBody>
      </p:sp>
      <p:sp>
        <p:nvSpPr>
          <p:cNvPr id="3" name="Subtitle 2"/>
          <p:cNvSpPr>
            <a:spLocks noGrp="1"/>
          </p:cNvSpPr>
          <p:nvPr>
            <p:ph type="subTitle" idx="1"/>
          </p:nvPr>
        </p:nvSpPr>
        <p:spPr>
          <a:xfrm>
            <a:off x="539552" y="764704"/>
            <a:ext cx="8280920" cy="5760640"/>
          </a:xfrm>
        </p:spPr>
        <p:txBody>
          <a:bodyPr>
            <a:normAutofit/>
          </a:bodyPr>
          <a:lstStyle/>
          <a:p>
            <a:pPr marL="457200" indent="-457200" algn="just" fontAlgn="base">
              <a:spcBef>
                <a:spcPct val="0"/>
              </a:spcBef>
              <a:buFont typeface="Arial" panose="020B0604020202020204" pitchFamily="34" charset="0"/>
              <a:buChar char="•"/>
            </a:pPr>
            <a:r>
              <a:rPr lang="en-IN" sz="2800" dirty="0" smtClean="0">
                <a:solidFill>
                  <a:schemeClr val="tx1"/>
                </a:solidFill>
                <a:latin typeface="+mj-lt"/>
                <a:ea typeface="+mj-ea"/>
                <a:cs typeface="+mj-cs"/>
              </a:rPr>
              <a:t>Extending Interfaces:</a:t>
            </a:r>
          </a:p>
          <a:p>
            <a:pPr algn="just" fontAlgn="base">
              <a:spcBef>
                <a:spcPct val="0"/>
              </a:spcBef>
            </a:pPr>
            <a:r>
              <a:rPr lang="en-IN" sz="2800" dirty="0" smtClean="0">
                <a:solidFill>
                  <a:schemeClr val="tx1"/>
                </a:solidFill>
                <a:latin typeface="+mj-lt"/>
                <a:ea typeface="+mj-ea"/>
                <a:cs typeface="+mj-cs"/>
              </a:rPr>
              <a:t> </a:t>
            </a:r>
          </a:p>
          <a:p>
            <a:pPr algn="just" fontAlgn="base">
              <a:spcBef>
                <a:spcPct val="0"/>
              </a:spcBef>
            </a:pPr>
            <a:r>
              <a:rPr lang="en-IN" sz="2800" dirty="0" smtClean="0">
                <a:solidFill>
                  <a:schemeClr val="tx1"/>
                </a:solidFill>
                <a:latin typeface="+mj-lt"/>
                <a:ea typeface="+mj-ea"/>
                <a:cs typeface="+mj-cs"/>
              </a:rPr>
              <a:t>interface </a:t>
            </a:r>
            <a:r>
              <a:rPr lang="en-IN" sz="2800" dirty="0" err="1" smtClean="0">
                <a:solidFill>
                  <a:schemeClr val="tx1"/>
                </a:solidFill>
                <a:latin typeface="+mj-lt"/>
                <a:ea typeface="+mj-ea"/>
                <a:cs typeface="+mj-cs"/>
              </a:rPr>
              <a:t>ItemConstants</a:t>
            </a:r>
            <a:endParaRPr lang="en-IN" sz="2800" dirty="0" smtClean="0">
              <a:solidFill>
                <a:schemeClr val="tx1"/>
              </a:solidFill>
              <a:latin typeface="+mj-lt"/>
              <a:ea typeface="+mj-ea"/>
              <a:cs typeface="+mj-cs"/>
            </a:endParaRPr>
          </a:p>
          <a:p>
            <a:pPr algn="just" fontAlgn="base">
              <a:spcBef>
                <a:spcPct val="0"/>
              </a:spcBef>
            </a:pPr>
            <a:r>
              <a:rPr lang="en-IN" sz="2800" dirty="0" smtClean="0">
                <a:solidFill>
                  <a:schemeClr val="tx1"/>
                </a:solidFill>
                <a:latin typeface="+mj-lt"/>
                <a:ea typeface="+mj-ea"/>
                <a:cs typeface="+mj-cs"/>
              </a:rPr>
              <a:t>{</a:t>
            </a:r>
          </a:p>
          <a:p>
            <a:pPr algn="just" fontAlgn="base">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a:t>
            </a:r>
            <a:r>
              <a:rPr lang="en-IN" sz="2800" dirty="0" err="1" smtClean="0">
                <a:solidFill>
                  <a:schemeClr val="tx1"/>
                </a:solidFill>
                <a:latin typeface="+mj-lt"/>
                <a:ea typeface="+mj-ea"/>
                <a:cs typeface="+mj-cs"/>
              </a:rPr>
              <a:t>int</a:t>
            </a:r>
            <a:r>
              <a:rPr lang="en-IN" sz="2800" dirty="0" smtClean="0">
                <a:solidFill>
                  <a:schemeClr val="tx1"/>
                </a:solidFill>
                <a:latin typeface="+mj-lt"/>
                <a:ea typeface="+mj-ea"/>
                <a:cs typeface="+mj-cs"/>
              </a:rPr>
              <a:t> code=1001;</a:t>
            </a:r>
          </a:p>
          <a:p>
            <a:pPr algn="just" fontAlgn="base">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String name=“Fan”;</a:t>
            </a:r>
          </a:p>
          <a:p>
            <a:pPr algn="just" fontAlgn="base">
              <a:spcBef>
                <a:spcPct val="0"/>
              </a:spcBef>
            </a:pPr>
            <a:r>
              <a:rPr lang="en-IN" sz="2800" dirty="0">
                <a:solidFill>
                  <a:schemeClr val="tx1"/>
                </a:solidFill>
                <a:latin typeface="+mj-lt"/>
                <a:ea typeface="+mj-ea"/>
                <a:cs typeface="+mj-cs"/>
              </a:rPr>
              <a:t>}</a:t>
            </a:r>
            <a:r>
              <a:rPr lang="en-IN" sz="2800" dirty="0" smtClean="0">
                <a:solidFill>
                  <a:schemeClr val="tx1"/>
                </a:solidFill>
                <a:latin typeface="+mj-lt"/>
                <a:ea typeface="+mj-ea"/>
                <a:cs typeface="+mj-cs"/>
              </a:rPr>
              <a:t> </a:t>
            </a:r>
          </a:p>
          <a:p>
            <a:pPr algn="just" fontAlgn="base">
              <a:spcBef>
                <a:spcPct val="0"/>
              </a:spcBef>
            </a:pPr>
            <a:endParaRPr lang="en-IN" sz="2800" dirty="0" smtClean="0">
              <a:solidFill>
                <a:schemeClr val="tx1"/>
              </a:solidFill>
              <a:latin typeface="+mj-lt"/>
              <a:ea typeface="+mj-ea"/>
              <a:cs typeface="+mj-cs"/>
            </a:endParaRPr>
          </a:p>
          <a:p>
            <a:pPr algn="just" fontAlgn="base">
              <a:spcBef>
                <a:spcPct val="0"/>
              </a:spcBef>
            </a:pPr>
            <a:r>
              <a:rPr lang="en-IN" sz="2800" dirty="0">
                <a:solidFill>
                  <a:schemeClr val="tx1"/>
                </a:solidFill>
                <a:latin typeface="+mj-lt"/>
                <a:ea typeface="+mj-ea"/>
                <a:cs typeface="+mj-cs"/>
              </a:rPr>
              <a:t>i</a:t>
            </a:r>
            <a:r>
              <a:rPr lang="en-IN" sz="2800" dirty="0" smtClean="0">
                <a:solidFill>
                  <a:schemeClr val="tx1"/>
                </a:solidFill>
                <a:latin typeface="+mj-lt"/>
                <a:ea typeface="+mj-ea"/>
                <a:cs typeface="+mj-cs"/>
              </a:rPr>
              <a:t>nterface Item extends </a:t>
            </a:r>
            <a:r>
              <a:rPr lang="en-IN" sz="2800" dirty="0" err="1" smtClean="0">
                <a:solidFill>
                  <a:schemeClr val="tx1"/>
                </a:solidFill>
                <a:latin typeface="+mj-lt"/>
                <a:ea typeface="+mj-ea"/>
                <a:cs typeface="+mj-cs"/>
              </a:rPr>
              <a:t>ItemConstants</a:t>
            </a:r>
            <a:endParaRPr lang="en-IN" sz="2800" dirty="0" smtClean="0">
              <a:solidFill>
                <a:schemeClr val="tx1"/>
              </a:solidFill>
              <a:latin typeface="+mj-lt"/>
              <a:ea typeface="+mj-ea"/>
              <a:cs typeface="+mj-cs"/>
            </a:endParaRPr>
          </a:p>
          <a:p>
            <a:pPr algn="just" fontAlgn="base">
              <a:spcBef>
                <a:spcPct val="0"/>
              </a:spcBef>
            </a:pPr>
            <a:r>
              <a:rPr lang="en-IN" sz="2800" dirty="0" smtClean="0">
                <a:solidFill>
                  <a:schemeClr val="tx1"/>
                </a:solidFill>
                <a:latin typeface="+mj-lt"/>
                <a:ea typeface="+mj-ea"/>
                <a:cs typeface="+mj-cs"/>
              </a:rPr>
              <a:t>{</a:t>
            </a:r>
          </a:p>
          <a:p>
            <a:pPr algn="just" fontAlgn="base">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void display();</a:t>
            </a:r>
          </a:p>
          <a:p>
            <a:pPr algn="just" fontAlgn="base">
              <a:spcBef>
                <a:spcPct val="0"/>
              </a:spcBef>
            </a:pPr>
            <a:r>
              <a:rPr lang="en-IN" sz="2800" dirty="0" smtClean="0">
                <a:solidFill>
                  <a:schemeClr val="tx1"/>
                </a:solidFill>
                <a:latin typeface="+mj-lt"/>
                <a:ea typeface="+mj-ea"/>
                <a:cs typeface="+mj-cs"/>
              </a:rPr>
              <a:t>}</a:t>
            </a:r>
          </a:p>
          <a:p>
            <a:pPr algn="just" fontAlgn="base">
              <a:spcBef>
                <a:spcPct val="0"/>
              </a:spcBef>
            </a:pPr>
            <a:endParaRPr lang="en-IN" sz="2800" dirty="0" smtClean="0">
              <a:solidFill>
                <a:schemeClr val="tx1"/>
              </a:solidFill>
              <a:latin typeface="+mj-lt"/>
              <a:ea typeface="+mj-ea"/>
              <a:cs typeface="+mj-cs"/>
            </a:endParaRPr>
          </a:p>
          <a:p>
            <a:pPr algn="just" fontAlgn="base">
              <a:spcBef>
                <a:spcPct val="0"/>
              </a:spcBef>
            </a:pP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1899034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dirty="0" smtClean="0"/>
              <a:t>Inheritance </a:t>
            </a:r>
            <a:endParaRPr lang="en-IN" dirty="0"/>
          </a:p>
        </p:txBody>
      </p:sp>
      <p:sp>
        <p:nvSpPr>
          <p:cNvPr id="3" name="Subtitle 2"/>
          <p:cNvSpPr>
            <a:spLocks noGrp="1"/>
          </p:cNvSpPr>
          <p:nvPr>
            <p:ph type="subTitle" idx="1"/>
          </p:nvPr>
        </p:nvSpPr>
        <p:spPr>
          <a:xfrm>
            <a:off x="539552" y="980728"/>
            <a:ext cx="8280920" cy="5544616"/>
          </a:xfrm>
        </p:spPr>
        <p:txBody>
          <a:bodyPr>
            <a:normAutofit/>
          </a:bodyPr>
          <a:lstStyle/>
          <a:p>
            <a:pPr algn="l">
              <a:spcBef>
                <a:spcPct val="0"/>
              </a:spcBef>
            </a:pPr>
            <a:endParaRPr lang="en-IN" sz="2800" dirty="0">
              <a:solidFill>
                <a:schemeClr val="tx1"/>
              </a:solidFill>
              <a:latin typeface="+mj-lt"/>
              <a:ea typeface="+mj-ea"/>
              <a:cs typeface="+mj-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0"/>
            <a:ext cx="8712967" cy="6858000"/>
          </a:xfrm>
          <a:prstGeom prst="rect">
            <a:avLst/>
          </a:prstGeom>
        </p:spPr>
      </p:pic>
    </p:spTree>
    <p:extLst>
      <p:ext uri="{BB962C8B-B14F-4D97-AF65-F5344CB8AC3E}">
        <p14:creationId xmlns:p14="http://schemas.microsoft.com/office/powerpoint/2010/main" val="3617087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360039"/>
          </a:xfrm>
        </p:spPr>
        <p:txBody>
          <a:bodyPr>
            <a:normAutofit fontScale="90000"/>
          </a:bodyPr>
          <a:lstStyle/>
          <a:p>
            <a:r>
              <a:rPr lang="en-IN" dirty="0" smtClean="0"/>
              <a:t>Interfaces: Multiple Inheritance</a:t>
            </a:r>
            <a:endParaRPr lang="en-IN" dirty="0"/>
          </a:p>
        </p:txBody>
      </p:sp>
      <p:sp>
        <p:nvSpPr>
          <p:cNvPr id="3" name="Subtitle 2"/>
          <p:cNvSpPr>
            <a:spLocks noGrp="1"/>
          </p:cNvSpPr>
          <p:nvPr>
            <p:ph type="subTitle" idx="1"/>
          </p:nvPr>
        </p:nvSpPr>
        <p:spPr>
          <a:xfrm>
            <a:off x="539552" y="764704"/>
            <a:ext cx="8280920" cy="5760640"/>
          </a:xfrm>
        </p:spPr>
        <p:txBody>
          <a:bodyPr>
            <a:normAutofit/>
          </a:bodyPr>
          <a:lstStyle/>
          <a:p>
            <a:pPr algn="just" fontAlgn="base">
              <a:spcBef>
                <a:spcPct val="0"/>
              </a:spcBef>
            </a:pPr>
            <a:r>
              <a:rPr lang="en-IN" sz="2800" dirty="0" smtClean="0">
                <a:solidFill>
                  <a:schemeClr val="tx1"/>
                </a:solidFill>
                <a:latin typeface="+mj-lt"/>
                <a:ea typeface="+mj-ea"/>
                <a:cs typeface="+mj-cs"/>
              </a:rPr>
              <a:t>Implementing Interfaces:</a:t>
            </a:r>
          </a:p>
          <a:p>
            <a:pPr marL="457200" indent="-457200" algn="just" fontAlgn="base">
              <a:spcBef>
                <a:spcPct val="0"/>
              </a:spcBef>
              <a:buFont typeface="Arial" panose="020B0604020202020204" pitchFamily="34" charset="0"/>
              <a:buChar char="•"/>
            </a:pPr>
            <a:r>
              <a:rPr lang="en-IN" sz="2800" dirty="0" smtClean="0">
                <a:solidFill>
                  <a:schemeClr val="tx1"/>
                </a:solidFill>
                <a:latin typeface="+mj-lt"/>
                <a:ea typeface="+mj-ea"/>
                <a:cs typeface="+mj-cs"/>
              </a:rPr>
              <a:t>Interfaces are used as “</a:t>
            </a:r>
            <a:r>
              <a:rPr lang="en-IN" sz="2800" dirty="0" err="1" smtClean="0">
                <a:solidFill>
                  <a:schemeClr val="tx1"/>
                </a:solidFill>
                <a:latin typeface="+mj-lt"/>
                <a:ea typeface="+mj-ea"/>
                <a:cs typeface="+mj-cs"/>
              </a:rPr>
              <a:t>superclasses</a:t>
            </a:r>
            <a:r>
              <a:rPr lang="en-IN" sz="2800" dirty="0" smtClean="0">
                <a:solidFill>
                  <a:schemeClr val="tx1"/>
                </a:solidFill>
                <a:latin typeface="+mj-lt"/>
                <a:ea typeface="+mj-ea"/>
                <a:cs typeface="+mj-cs"/>
              </a:rPr>
              <a:t>” whose properties are inherited by classes.</a:t>
            </a:r>
          </a:p>
          <a:p>
            <a:pPr marL="457200" indent="-457200" algn="just" fontAlgn="base">
              <a:spcBef>
                <a:spcPct val="0"/>
              </a:spcBef>
              <a:buFont typeface="Arial" panose="020B0604020202020204" pitchFamily="34" charset="0"/>
              <a:buChar char="•"/>
            </a:pPr>
            <a:r>
              <a:rPr lang="en-IN" sz="2800" dirty="0" smtClean="0">
                <a:solidFill>
                  <a:schemeClr val="tx1"/>
                </a:solidFill>
                <a:latin typeface="+mj-lt"/>
                <a:ea typeface="+mj-ea"/>
                <a:cs typeface="+mj-cs"/>
              </a:rPr>
              <a:t>It is therefore necessary to create a class that inherits the given interface.</a:t>
            </a:r>
          </a:p>
          <a:p>
            <a:pPr algn="just" fontAlgn="base">
              <a:spcBef>
                <a:spcPct val="0"/>
              </a:spcBef>
            </a:pPr>
            <a:endParaRPr lang="en-IN" sz="2800" dirty="0">
              <a:solidFill>
                <a:schemeClr val="tx1"/>
              </a:solidFill>
              <a:latin typeface="+mj-lt"/>
              <a:ea typeface="+mj-ea"/>
              <a:cs typeface="+mj-cs"/>
            </a:endParaRPr>
          </a:p>
          <a:p>
            <a:pPr algn="just" fontAlgn="base">
              <a:spcBef>
                <a:spcPct val="0"/>
              </a:spcBef>
            </a:pPr>
            <a:r>
              <a:rPr lang="en-IN" sz="2800" b="1" dirty="0" smtClean="0">
                <a:solidFill>
                  <a:schemeClr val="tx1"/>
                </a:solidFill>
                <a:latin typeface="+mj-lt"/>
                <a:ea typeface="+mj-ea"/>
                <a:cs typeface="+mj-cs"/>
              </a:rPr>
              <a:t>class</a:t>
            </a:r>
            <a:r>
              <a:rPr lang="en-IN" sz="2800" dirty="0" smtClean="0">
                <a:solidFill>
                  <a:schemeClr val="tx1"/>
                </a:solidFill>
                <a:latin typeface="+mj-lt"/>
                <a:ea typeface="+mj-ea"/>
                <a:cs typeface="+mj-cs"/>
              </a:rPr>
              <a:t> </a:t>
            </a:r>
            <a:r>
              <a:rPr lang="en-IN" sz="2800" dirty="0" err="1" smtClean="0">
                <a:solidFill>
                  <a:schemeClr val="tx1"/>
                </a:solidFill>
                <a:latin typeface="+mj-lt"/>
                <a:ea typeface="+mj-ea"/>
                <a:cs typeface="+mj-cs"/>
              </a:rPr>
              <a:t>classname</a:t>
            </a:r>
            <a:r>
              <a:rPr lang="en-IN" sz="2800" dirty="0" smtClean="0">
                <a:solidFill>
                  <a:schemeClr val="tx1"/>
                </a:solidFill>
                <a:latin typeface="+mj-lt"/>
                <a:ea typeface="+mj-ea"/>
                <a:cs typeface="+mj-cs"/>
              </a:rPr>
              <a:t> </a:t>
            </a:r>
            <a:r>
              <a:rPr lang="en-IN" sz="2800" b="1" dirty="0" smtClean="0">
                <a:solidFill>
                  <a:schemeClr val="tx1"/>
                </a:solidFill>
                <a:latin typeface="+mj-lt"/>
                <a:ea typeface="+mj-ea"/>
                <a:cs typeface="+mj-cs"/>
              </a:rPr>
              <a:t>implements </a:t>
            </a:r>
            <a:r>
              <a:rPr lang="en-IN" sz="2800" dirty="0" err="1" smtClean="0">
                <a:solidFill>
                  <a:schemeClr val="tx1"/>
                </a:solidFill>
                <a:latin typeface="+mj-lt"/>
                <a:ea typeface="+mj-ea"/>
                <a:cs typeface="+mj-cs"/>
              </a:rPr>
              <a:t>interfacename</a:t>
            </a:r>
            <a:endParaRPr lang="en-IN" sz="2800" dirty="0" smtClean="0">
              <a:solidFill>
                <a:schemeClr val="tx1"/>
              </a:solidFill>
              <a:latin typeface="+mj-lt"/>
              <a:ea typeface="+mj-ea"/>
              <a:cs typeface="+mj-cs"/>
            </a:endParaRPr>
          </a:p>
          <a:p>
            <a:pPr algn="just" fontAlgn="base">
              <a:spcBef>
                <a:spcPct val="0"/>
              </a:spcBef>
            </a:pPr>
            <a:r>
              <a:rPr lang="en-IN" sz="2800" dirty="0" smtClean="0">
                <a:solidFill>
                  <a:schemeClr val="tx1"/>
                </a:solidFill>
                <a:latin typeface="+mj-lt"/>
                <a:ea typeface="+mj-ea"/>
                <a:cs typeface="+mj-cs"/>
              </a:rPr>
              <a:t>{</a:t>
            </a:r>
          </a:p>
          <a:p>
            <a:pPr algn="just" fontAlgn="base">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body of </a:t>
            </a:r>
            <a:r>
              <a:rPr lang="en-IN" sz="2800" dirty="0" err="1" smtClean="0">
                <a:solidFill>
                  <a:schemeClr val="tx1"/>
                </a:solidFill>
                <a:latin typeface="+mj-lt"/>
                <a:ea typeface="+mj-ea"/>
                <a:cs typeface="+mj-cs"/>
              </a:rPr>
              <a:t>classname</a:t>
            </a:r>
            <a:endParaRPr lang="en-IN" sz="2800" dirty="0" smtClean="0">
              <a:solidFill>
                <a:schemeClr val="tx1"/>
              </a:solidFill>
              <a:latin typeface="+mj-lt"/>
              <a:ea typeface="+mj-ea"/>
              <a:cs typeface="+mj-cs"/>
            </a:endParaRPr>
          </a:p>
          <a:p>
            <a:pPr algn="just" fontAlgn="base">
              <a:spcBef>
                <a:spcPct val="0"/>
              </a:spcBef>
            </a:pPr>
            <a:r>
              <a:rPr lang="en-IN" sz="2800" dirty="0" smtClean="0">
                <a:solidFill>
                  <a:schemeClr val="tx1"/>
                </a:solidFill>
                <a:latin typeface="+mj-lt"/>
                <a:ea typeface="+mj-ea"/>
                <a:cs typeface="+mj-cs"/>
              </a:rPr>
              <a:t>}</a:t>
            </a:r>
          </a:p>
          <a:p>
            <a:pPr algn="just" fontAlgn="base">
              <a:spcBef>
                <a:spcPct val="0"/>
              </a:spcBef>
            </a:pPr>
            <a:endParaRPr lang="en-IN" sz="2800" dirty="0" smtClean="0">
              <a:solidFill>
                <a:schemeClr val="tx1"/>
              </a:solidFill>
              <a:latin typeface="+mj-lt"/>
              <a:ea typeface="+mj-ea"/>
              <a:cs typeface="+mj-cs"/>
            </a:endParaRPr>
          </a:p>
          <a:p>
            <a:pPr algn="just" fontAlgn="base">
              <a:spcBef>
                <a:spcPct val="0"/>
              </a:spcBef>
            </a:pP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1947080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360039"/>
          </a:xfrm>
        </p:spPr>
        <p:txBody>
          <a:bodyPr>
            <a:normAutofit fontScale="90000"/>
          </a:bodyPr>
          <a:lstStyle/>
          <a:p>
            <a:r>
              <a:rPr lang="en-IN" dirty="0" smtClean="0"/>
              <a:t>Interfaces: Multiple Inheritance</a:t>
            </a:r>
            <a:endParaRPr lang="en-IN" dirty="0"/>
          </a:p>
        </p:txBody>
      </p:sp>
      <p:sp>
        <p:nvSpPr>
          <p:cNvPr id="3" name="Subtitle 2"/>
          <p:cNvSpPr>
            <a:spLocks noGrp="1"/>
          </p:cNvSpPr>
          <p:nvPr>
            <p:ph type="subTitle" idx="1"/>
          </p:nvPr>
        </p:nvSpPr>
        <p:spPr>
          <a:xfrm>
            <a:off x="539552" y="764704"/>
            <a:ext cx="8280920" cy="5760640"/>
          </a:xfrm>
        </p:spPr>
        <p:txBody>
          <a:bodyPr>
            <a:normAutofit/>
          </a:bodyPr>
          <a:lstStyle/>
          <a:p>
            <a:pPr algn="just" fontAlgn="base">
              <a:spcBef>
                <a:spcPct val="0"/>
              </a:spcBef>
            </a:pPr>
            <a:r>
              <a:rPr lang="en-IN" sz="2800" dirty="0" smtClean="0">
                <a:solidFill>
                  <a:schemeClr val="tx1"/>
                </a:solidFill>
                <a:latin typeface="+mj-lt"/>
                <a:ea typeface="+mj-ea"/>
                <a:cs typeface="+mj-cs"/>
              </a:rPr>
              <a:t>Implementing Interfaces:</a:t>
            </a:r>
          </a:p>
          <a:p>
            <a:pPr marL="457200" indent="-457200" algn="just" fontAlgn="base">
              <a:spcBef>
                <a:spcPct val="0"/>
              </a:spcBef>
              <a:buFont typeface="Arial" panose="020B0604020202020204" pitchFamily="34" charset="0"/>
              <a:buChar char="•"/>
            </a:pPr>
            <a:endParaRPr lang="en-IN" sz="2800" dirty="0" smtClean="0">
              <a:solidFill>
                <a:schemeClr val="tx1"/>
              </a:solidFill>
              <a:latin typeface="+mj-lt"/>
              <a:ea typeface="+mj-ea"/>
              <a:cs typeface="+mj-cs"/>
            </a:endParaRPr>
          </a:p>
          <a:p>
            <a:pPr marL="457200" indent="-457200" algn="just" fontAlgn="base">
              <a:spcBef>
                <a:spcPct val="0"/>
              </a:spcBef>
              <a:buFont typeface="Arial" panose="020B0604020202020204" pitchFamily="34" charset="0"/>
              <a:buChar char="•"/>
            </a:pPr>
            <a:endParaRPr lang="en-IN" sz="2800" dirty="0">
              <a:solidFill>
                <a:schemeClr val="tx1"/>
              </a:solidFill>
              <a:latin typeface="+mj-lt"/>
              <a:ea typeface="+mj-ea"/>
              <a:cs typeface="+mj-cs"/>
            </a:endParaRPr>
          </a:p>
          <a:p>
            <a:pPr marL="457200" indent="-457200" algn="just" fontAlgn="base">
              <a:spcBef>
                <a:spcPct val="0"/>
              </a:spcBef>
              <a:buFont typeface="Arial" panose="020B0604020202020204" pitchFamily="34" charset="0"/>
              <a:buChar char="•"/>
            </a:pPr>
            <a:r>
              <a:rPr lang="en-IN" sz="2800" dirty="0" smtClean="0">
                <a:solidFill>
                  <a:schemeClr val="tx1"/>
                </a:solidFill>
                <a:latin typeface="+mj-lt"/>
                <a:ea typeface="+mj-ea"/>
                <a:cs typeface="+mj-cs"/>
              </a:rPr>
              <a:t>More general form of implementation:</a:t>
            </a:r>
          </a:p>
          <a:p>
            <a:pPr algn="just" fontAlgn="base">
              <a:spcBef>
                <a:spcPct val="0"/>
              </a:spcBef>
            </a:pPr>
            <a:endParaRPr lang="en-IN" sz="2800" dirty="0">
              <a:solidFill>
                <a:schemeClr val="tx1"/>
              </a:solidFill>
              <a:latin typeface="+mj-lt"/>
              <a:ea typeface="+mj-ea"/>
              <a:cs typeface="+mj-cs"/>
            </a:endParaRPr>
          </a:p>
          <a:p>
            <a:pPr algn="just" fontAlgn="base">
              <a:spcBef>
                <a:spcPct val="0"/>
              </a:spcBef>
            </a:pPr>
            <a:endParaRPr lang="en-IN" sz="2800" dirty="0" smtClean="0">
              <a:solidFill>
                <a:schemeClr val="tx1"/>
              </a:solidFill>
              <a:latin typeface="+mj-lt"/>
              <a:ea typeface="+mj-ea"/>
              <a:cs typeface="+mj-cs"/>
            </a:endParaRPr>
          </a:p>
          <a:p>
            <a:pPr algn="just" fontAlgn="base">
              <a:spcBef>
                <a:spcPct val="0"/>
              </a:spcBef>
            </a:pPr>
            <a:r>
              <a:rPr lang="en-IN" sz="2800" b="1" dirty="0">
                <a:solidFill>
                  <a:schemeClr val="tx1"/>
                </a:solidFill>
                <a:latin typeface="+mj-lt"/>
                <a:ea typeface="+mj-ea"/>
                <a:cs typeface="+mj-cs"/>
              </a:rPr>
              <a:t>c</a:t>
            </a:r>
            <a:r>
              <a:rPr lang="en-IN" sz="2800" b="1" dirty="0" smtClean="0">
                <a:solidFill>
                  <a:schemeClr val="tx1"/>
                </a:solidFill>
                <a:latin typeface="+mj-lt"/>
                <a:ea typeface="+mj-ea"/>
                <a:cs typeface="+mj-cs"/>
              </a:rPr>
              <a:t>lass</a:t>
            </a:r>
            <a:r>
              <a:rPr lang="en-IN" sz="2800" dirty="0" smtClean="0">
                <a:solidFill>
                  <a:schemeClr val="tx1"/>
                </a:solidFill>
                <a:latin typeface="+mj-lt"/>
                <a:ea typeface="+mj-ea"/>
                <a:cs typeface="+mj-cs"/>
              </a:rPr>
              <a:t> </a:t>
            </a:r>
            <a:r>
              <a:rPr lang="en-IN" sz="2800" dirty="0" err="1" smtClean="0">
                <a:solidFill>
                  <a:schemeClr val="tx1"/>
                </a:solidFill>
                <a:latin typeface="+mj-lt"/>
                <a:ea typeface="+mj-ea"/>
                <a:cs typeface="+mj-cs"/>
              </a:rPr>
              <a:t>classname</a:t>
            </a:r>
            <a:r>
              <a:rPr lang="en-IN" sz="2800" dirty="0" smtClean="0">
                <a:solidFill>
                  <a:schemeClr val="tx1"/>
                </a:solidFill>
                <a:latin typeface="+mj-lt"/>
                <a:ea typeface="+mj-ea"/>
                <a:cs typeface="+mj-cs"/>
              </a:rPr>
              <a:t> extends superclass implements interface1,interface2,…..</a:t>
            </a:r>
          </a:p>
          <a:p>
            <a:pPr algn="just" fontAlgn="base">
              <a:spcBef>
                <a:spcPct val="0"/>
              </a:spcBef>
            </a:pPr>
            <a:r>
              <a:rPr lang="en-IN" sz="2800" dirty="0" smtClean="0">
                <a:solidFill>
                  <a:schemeClr val="tx1"/>
                </a:solidFill>
                <a:latin typeface="+mj-lt"/>
                <a:ea typeface="+mj-ea"/>
                <a:cs typeface="+mj-cs"/>
              </a:rPr>
              <a:t>{</a:t>
            </a:r>
          </a:p>
          <a:p>
            <a:pPr algn="just" fontAlgn="base">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body of </a:t>
            </a:r>
            <a:r>
              <a:rPr lang="en-IN" sz="2800" dirty="0" err="1" smtClean="0">
                <a:solidFill>
                  <a:schemeClr val="tx1"/>
                </a:solidFill>
                <a:latin typeface="+mj-lt"/>
                <a:ea typeface="+mj-ea"/>
                <a:cs typeface="+mj-cs"/>
              </a:rPr>
              <a:t>classname</a:t>
            </a:r>
            <a:endParaRPr lang="en-IN" sz="2800" dirty="0" smtClean="0">
              <a:solidFill>
                <a:schemeClr val="tx1"/>
              </a:solidFill>
              <a:latin typeface="+mj-lt"/>
              <a:ea typeface="+mj-ea"/>
              <a:cs typeface="+mj-cs"/>
            </a:endParaRPr>
          </a:p>
          <a:p>
            <a:pPr algn="just" fontAlgn="base">
              <a:spcBef>
                <a:spcPct val="0"/>
              </a:spcBef>
            </a:pPr>
            <a:r>
              <a:rPr lang="en-IN" sz="2800" dirty="0">
                <a:solidFill>
                  <a:schemeClr val="tx1"/>
                </a:solidFill>
                <a:latin typeface="+mj-lt"/>
                <a:ea typeface="+mj-ea"/>
                <a:cs typeface="+mj-cs"/>
              </a:rPr>
              <a:t>}</a:t>
            </a:r>
            <a:endParaRPr lang="en-IN" sz="2800" dirty="0" smtClean="0">
              <a:solidFill>
                <a:schemeClr val="tx1"/>
              </a:solidFill>
              <a:latin typeface="+mj-lt"/>
              <a:ea typeface="+mj-ea"/>
              <a:cs typeface="+mj-cs"/>
            </a:endParaRPr>
          </a:p>
          <a:p>
            <a:pPr algn="just" fontAlgn="base">
              <a:spcBef>
                <a:spcPct val="0"/>
              </a:spcBef>
            </a:pPr>
            <a:endParaRPr lang="en-IN" sz="2800" dirty="0" smtClean="0">
              <a:solidFill>
                <a:schemeClr val="tx1"/>
              </a:solidFill>
              <a:latin typeface="+mj-lt"/>
              <a:ea typeface="+mj-ea"/>
              <a:cs typeface="+mj-cs"/>
            </a:endParaRPr>
          </a:p>
          <a:p>
            <a:pPr algn="just" fontAlgn="base">
              <a:spcBef>
                <a:spcPct val="0"/>
              </a:spcBef>
            </a:pP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1786076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360039"/>
          </a:xfrm>
        </p:spPr>
        <p:txBody>
          <a:bodyPr>
            <a:normAutofit fontScale="90000"/>
          </a:bodyPr>
          <a:lstStyle/>
          <a:p>
            <a:r>
              <a:rPr lang="en-IN" dirty="0" smtClean="0"/>
              <a:t>Interfaces: Multiple Inheritance</a:t>
            </a:r>
            <a:endParaRPr lang="en-IN" dirty="0"/>
          </a:p>
        </p:txBody>
      </p:sp>
      <p:sp>
        <p:nvSpPr>
          <p:cNvPr id="3" name="Subtitle 2"/>
          <p:cNvSpPr>
            <a:spLocks noGrp="1"/>
          </p:cNvSpPr>
          <p:nvPr>
            <p:ph type="subTitle" idx="1"/>
          </p:nvPr>
        </p:nvSpPr>
        <p:spPr>
          <a:xfrm>
            <a:off x="539552" y="764704"/>
            <a:ext cx="8280920" cy="5760640"/>
          </a:xfrm>
        </p:spPr>
        <p:txBody>
          <a:bodyPr>
            <a:normAutofit/>
          </a:bodyPr>
          <a:lstStyle/>
          <a:p>
            <a:pPr marL="457200" indent="-457200" algn="just" fontAlgn="base">
              <a:spcBef>
                <a:spcPct val="0"/>
              </a:spcBef>
              <a:buFont typeface="Arial" panose="020B0604020202020204" pitchFamily="34" charset="0"/>
              <a:buChar char="•"/>
            </a:pPr>
            <a:r>
              <a:rPr lang="en-IN" sz="2800" dirty="0" smtClean="0">
                <a:solidFill>
                  <a:schemeClr val="tx1"/>
                </a:solidFill>
                <a:latin typeface="+mj-lt"/>
                <a:ea typeface="+mj-ea"/>
                <a:cs typeface="+mj-cs"/>
              </a:rPr>
              <a:t>example</a:t>
            </a:r>
          </a:p>
        </p:txBody>
      </p:sp>
    </p:spTree>
    <p:extLst>
      <p:ext uri="{BB962C8B-B14F-4D97-AF65-F5344CB8AC3E}">
        <p14:creationId xmlns:p14="http://schemas.microsoft.com/office/powerpoint/2010/main" val="4020702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360039"/>
          </a:xfrm>
        </p:spPr>
        <p:txBody>
          <a:bodyPr>
            <a:normAutofit fontScale="90000"/>
          </a:bodyPr>
          <a:lstStyle/>
          <a:p>
            <a:r>
              <a:rPr lang="en-IN" dirty="0" smtClean="0"/>
              <a:t>Difference in Interface and class</a:t>
            </a:r>
            <a:endParaRPr lang="en-IN" dirty="0"/>
          </a:p>
        </p:txBody>
      </p:sp>
      <p:sp>
        <p:nvSpPr>
          <p:cNvPr id="3" name="Subtitle 2"/>
          <p:cNvSpPr>
            <a:spLocks noGrp="1"/>
          </p:cNvSpPr>
          <p:nvPr>
            <p:ph type="subTitle" idx="1"/>
          </p:nvPr>
        </p:nvSpPr>
        <p:spPr>
          <a:xfrm>
            <a:off x="539552" y="764704"/>
            <a:ext cx="8280920" cy="5760640"/>
          </a:xfrm>
        </p:spPr>
        <p:txBody>
          <a:bodyPr>
            <a:normAutofit/>
          </a:bodyPr>
          <a:lstStyle/>
          <a:p>
            <a:pPr algn="just" fontAlgn="base">
              <a:spcBef>
                <a:spcPct val="0"/>
              </a:spcBef>
            </a:pPr>
            <a:endParaRPr lang="en-IN" sz="2800" dirty="0" smtClean="0">
              <a:solidFill>
                <a:schemeClr val="tx1"/>
              </a:solidFill>
              <a:latin typeface="+mj-lt"/>
              <a:ea typeface="+mj-ea"/>
              <a:cs typeface="+mj-cs"/>
            </a:endParaRPr>
          </a:p>
        </p:txBody>
      </p:sp>
      <p:graphicFrame>
        <p:nvGraphicFramePr>
          <p:cNvPr id="4" name="Table 3"/>
          <p:cNvGraphicFramePr>
            <a:graphicFrameLocks noGrp="1"/>
          </p:cNvGraphicFramePr>
          <p:nvPr>
            <p:extLst>
              <p:ext uri="{D42A27DB-BD31-4B8C-83A1-F6EECF244321}">
                <p14:modId xmlns:p14="http://schemas.microsoft.com/office/powerpoint/2010/main" val="3921181779"/>
              </p:ext>
            </p:extLst>
          </p:nvPr>
        </p:nvGraphicFramePr>
        <p:xfrm>
          <a:off x="539552" y="692695"/>
          <a:ext cx="8496944" cy="5544615"/>
        </p:xfrm>
        <a:graphic>
          <a:graphicData uri="http://schemas.openxmlformats.org/drawingml/2006/table">
            <a:tbl>
              <a:tblPr firstRow="1" bandRow="1">
                <a:tableStyleId>{5C22544A-7EE6-4342-B048-85BDC9FD1C3A}</a:tableStyleId>
              </a:tblPr>
              <a:tblGrid>
                <a:gridCol w="521742"/>
                <a:gridCol w="4323007"/>
                <a:gridCol w="3652195"/>
              </a:tblGrid>
              <a:tr h="701309">
                <a:tc>
                  <a:txBody>
                    <a:bodyPr/>
                    <a:lstStyle/>
                    <a:p>
                      <a:r>
                        <a:rPr lang="en-IN" dirty="0" err="1" smtClean="0"/>
                        <a:t>Sr</a:t>
                      </a:r>
                      <a:r>
                        <a:rPr lang="en-IN" dirty="0" smtClean="0"/>
                        <a:t> No</a:t>
                      </a:r>
                      <a:endParaRPr lang="en-IN" dirty="0"/>
                    </a:p>
                  </a:txBody>
                  <a:tcPr/>
                </a:tc>
                <a:tc>
                  <a:txBody>
                    <a:bodyPr/>
                    <a:lstStyle/>
                    <a:p>
                      <a:r>
                        <a:rPr lang="en-IN" dirty="0" smtClean="0"/>
                        <a:t>Class </a:t>
                      </a:r>
                      <a:endParaRPr lang="en-IN" dirty="0"/>
                    </a:p>
                  </a:txBody>
                  <a:tcPr/>
                </a:tc>
                <a:tc>
                  <a:txBody>
                    <a:bodyPr/>
                    <a:lstStyle/>
                    <a:p>
                      <a:r>
                        <a:rPr lang="en-IN" dirty="0" smtClean="0"/>
                        <a:t>Interface</a:t>
                      </a:r>
                      <a:endParaRPr lang="en-IN" dirty="0"/>
                    </a:p>
                  </a:txBody>
                  <a:tcPr/>
                </a:tc>
              </a:tr>
              <a:tr h="1359164">
                <a:tc>
                  <a:txBody>
                    <a:bodyPr/>
                    <a:lstStyle/>
                    <a:p>
                      <a:r>
                        <a:rPr lang="en-IN" dirty="0" smtClean="0"/>
                        <a:t>1.</a:t>
                      </a:r>
                      <a:endParaRPr lang="en-IN" dirty="0"/>
                    </a:p>
                  </a:txBody>
                  <a:tcPr/>
                </a:tc>
                <a:tc>
                  <a:txBody>
                    <a:bodyPr/>
                    <a:lstStyle/>
                    <a:p>
                      <a:r>
                        <a:rPr lang="en-IN" dirty="0" smtClean="0"/>
                        <a:t>The members of a</a:t>
                      </a:r>
                      <a:r>
                        <a:rPr lang="en-IN" baseline="0" dirty="0" smtClean="0"/>
                        <a:t> class can be constant or variables.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The members of an</a:t>
                      </a:r>
                      <a:r>
                        <a:rPr lang="en-IN" baseline="0" dirty="0" smtClean="0"/>
                        <a:t> interface are always declared as constant that is their values are final.</a:t>
                      </a:r>
                      <a:endParaRPr lang="en-IN" dirty="0" smtClean="0"/>
                    </a:p>
                    <a:p>
                      <a:endParaRPr lang="en-IN" dirty="0"/>
                    </a:p>
                  </a:txBody>
                  <a:tcPr/>
                </a:tc>
              </a:tr>
              <a:tr h="1672818">
                <a:tc>
                  <a:txBody>
                    <a:bodyPr/>
                    <a:lstStyle/>
                    <a:p>
                      <a:r>
                        <a:rPr lang="en-IN" dirty="0" smtClean="0"/>
                        <a:t>2.</a:t>
                      </a:r>
                      <a:endParaRPr lang="en-IN" dirty="0"/>
                    </a:p>
                  </a:txBody>
                  <a:tcPr/>
                </a:tc>
                <a:tc>
                  <a:txBody>
                    <a:bodyPr/>
                    <a:lstStyle/>
                    <a:p>
                      <a:r>
                        <a:rPr lang="en-IN" dirty="0" smtClean="0"/>
                        <a:t>The class definition can contain the code for each of its methods. That is, the methods can be abstract or non-abstract.</a:t>
                      </a:r>
                      <a:endParaRPr lang="en-IN" dirty="0"/>
                    </a:p>
                  </a:txBody>
                  <a:tcPr/>
                </a:tc>
                <a:tc>
                  <a:txBody>
                    <a:bodyPr/>
                    <a:lstStyle/>
                    <a:p>
                      <a:r>
                        <a:rPr lang="en-IN" dirty="0" smtClean="0"/>
                        <a:t>The methods in an interface are abstract in nature</a:t>
                      </a:r>
                      <a:r>
                        <a:rPr lang="en-IN" baseline="0" dirty="0" smtClean="0"/>
                        <a:t> i.e. there is no code associated with them. It is later defined by the class that implements the interface.</a:t>
                      </a:r>
                      <a:endParaRPr lang="en-IN" dirty="0"/>
                    </a:p>
                  </a:txBody>
                  <a:tcPr/>
                </a:tc>
              </a:tr>
              <a:tr h="905662">
                <a:tc>
                  <a:txBody>
                    <a:bodyPr/>
                    <a:lstStyle/>
                    <a:p>
                      <a:r>
                        <a:rPr lang="en-IN" dirty="0" smtClean="0"/>
                        <a:t>3.</a:t>
                      </a:r>
                      <a:endParaRPr lang="en-IN" dirty="0"/>
                    </a:p>
                  </a:txBody>
                  <a:tcPr/>
                </a:tc>
                <a:tc>
                  <a:txBody>
                    <a:bodyPr/>
                    <a:lstStyle/>
                    <a:p>
                      <a:r>
                        <a:rPr lang="en-IN" dirty="0" smtClean="0"/>
                        <a:t>It can be instantiated  by declaring objects.</a:t>
                      </a:r>
                      <a:endParaRPr lang="en-IN" dirty="0"/>
                    </a:p>
                  </a:txBody>
                  <a:tcPr/>
                </a:tc>
                <a:tc>
                  <a:txBody>
                    <a:bodyPr/>
                    <a:lstStyle/>
                    <a:p>
                      <a:r>
                        <a:rPr lang="en-IN" dirty="0" smtClean="0"/>
                        <a:t>It cannot be used to declare objects . It can only</a:t>
                      </a:r>
                      <a:r>
                        <a:rPr lang="en-IN" baseline="0" dirty="0" smtClean="0"/>
                        <a:t> be inherited by a class.</a:t>
                      </a:r>
                      <a:endParaRPr lang="en-IN" dirty="0"/>
                    </a:p>
                  </a:txBody>
                  <a:tcPr/>
                </a:tc>
              </a:tr>
              <a:tr h="905662">
                <a:tc>
                  <a:txBody>
                    <a:bodyPr/>
                    <a:lstStyle/>
                    <a:p>
                      <a:r>
                        <a:rPr lang="en-IN" dirty="0" smtClean="0"/>
                        <a:t>4.</a:t>
                      </a:r>
                      <a:endParaRPr lang="en-IN" dirty="0"/>
                    </a:p>
                  </a:txBody>
                  <a:tcPr/>
                </a:tc>
                <a:tc>
                  <a:txBody>
                    <a:bodyPr/>
                    <a:lstStyle/>
                    <a:p>
                      <a:r>
                        <a:rPr lang="en-IN" dirty="0" smtClean="0"/>
                        <a:t>It can use various</a:t>
                      </a:r>
                      <a:r>
                        <a:rPr lang="en-IN" baseline="0" dirty="0" smtClean="0"/>
                        <a:t> access specifiers like public, private or protected.</a:t>
                      </a:r>
                      <a:endParaRPr lang="en-IN" dirty="0"/>
                    </a:p>
                  </a:txBody>
                  <a:tcPr/>
                </a:tc>
                <a:tc>
                  <a:txBody>
                    <a:bodyPr/>
                    <a:lstStyle/>
                    <a:p>
                      <a:r>
                        <a:rPr lang="en-IN" dirty="0" smtClean="0"/>
                        <a:t>It can only use public access specifier.</a:t>
                      </a:r>
                      <a:endParaRPr lang="en-IN" dirty="0"/>
                    </a:p>
                  </a:txBody>
                  <a:tcPr/>
                </a:tc>
              </a:tr>
            </a:tbl>
          </a:graphicData>
        </a:graphic>
      </p:graphicFrame>
    </p:spTree>
    <p:extLst>
      <p:ext uri="{BB962C8B-B14F-4D97-AF65-F5344CB8AC3E}">
        <p14:creationId xmlns:p14="http://schemas.microsoft.com/office/powerpoint/2010/main" val="23752922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360039"/>
          </a:xfrm>
        </p:spPr>
        <p:txBody>
          <a:bodyPr>
            <a:normAutofit fontScale="90000"/>
          </a:bodyPr>
          <a:lstStyle/>
          <a:p>
            <a:r>
              <a:rPr lang="en-IN" dirty="0" smtClean="0"/>
              <a:t>Interfaces: Multiple Inheritance</a:t>
            </a:r>
            <a:endParaRPr lang="en-IN" dirty="0"/>
          </a:p>
        </p:txBody>
      </p:sp>
      <p:sp>
        <p:nvSpPr>
          <p:cNvPr id="3" name="Subtitle 2"/>
          <p:cNvSpPr>
            <a:spLocks noGrp="1"/>
          </p:cNvSpPr>
          <p:nvPr>
            <p:ph type="subTitle" idx="1"/>
          </p:nvPr>
        </p:nvSpPr>
        <p:spPr>
          <a:xfrm>
            <a:off x="539552" y="764704"/>
            <a:ext cx="8280920" cy="5760640"/>
          </a:xfrm>
        </p:spPr>
        <p:txBody>
          <a:bodyPr>
            <a:normAutofit fontScale="92500"/>
          </a:bodyPr>
          <a:lstStyle/>
          <a:p>
            <a:pPr algn="just" fontAlgn="base">
              <a:spcBef>
                <a:spcPct val="0"/>
              </a:spcBef>
            </a:pPr>
            <a:r>
              <a:rPr lang="en-IN" sz="2800" dirty="0" smtClean="0">
                <a:solidFill>
                  <a:schemeClr val="tx1"/>
                </a:solidFill>
                <a:latin typeface="+mj-lt"/>
                <a:ea typeface="+mj-ea"/>
                <a:cs typeface="+mj-cs"/>
              </a:rPr>
              <a:t>Create a class Student which defines and accepts </a:t>
            </a:r>
            <a:r>
              <a:rPr lang="en-IN" sz="2800" dirty="0" err="1" smtClean="0">
                <a:solidFill>
                  <a:schemeClr val="tx1"/>
                </a:solidFill>
                <a:latin typeface="+mj-lt"/>
                <a:ea typeface="+mj-ea"/>
                <a:cs typeface="+mj-cs"/>
              </a:rPr>
              <a:t>roll_no</a:t>
            </a:r>
            <a:r>
              <a:rPr lang="en-IN" sz="2800" dirty="0" smtClean="0">
                <a:solidFill>
                  <a:schemeClr val="tx1"/>
                </a:solidFill>
                <a:latin typeface="+mj-lt"/>
                <a:ea typeface="+mj-ea"/>
                <a:cs typeface="+mj-cs"/>
              </a:rPr>
              <a:t> of a student.</a:t>
            </a:r>
          </a:p>
          <a:p>
            <a:pPr algn="just" fontAlgn="base">
              <a:spcBef>
                <a:spcPct val="0"/>
              </a:spcBef>
            </a:pPr>
            <a:r>
              <a:rPr lang="en-IN" sz="2800" dirty="0">
                <a:solidFill>
                  <a:schemeClr val="tx1"/>
                </a:solidFill>
                <a:latin typeface="+mj-lt"/>
                <a:ea typeface="+mj-ea"/>
                <a:cs typeface="+mj-cs"/>
              </a:rPr>
              <a:t>C</a:t>
            </a:r>
            <a:r>
              <a:rPr lang="en-IN" sz="2800" dirty="0" smtClean="0">
                <a:solidFill>
                  <a:schemeClr val="tx1"/>
                </a:solidFill>
                <a:latin typeface="+mj-lt"/>
                <a:ea typeface="+mj-ea"/>
                <a:cs typeface="+mj-cs"/>
              </a:rPr>
              <a:t>reate one more class Test which extends Student class which defines and accepts students marks in two tests T1 and T2. </a:t>
            </a:r>
          </a:p>
          <a:p>
            <a:pPr algn="just" fontAlgn="base">
              <a:spcBef>
                <a:spcPct val="0"/>
              </a:spcBef>
            </a:pPr>
            <a:r>
              <a:rPr lang="en-IN" sz="2800" dirty="0" smtClean="0">
                <a:solidFill>
                  <a:schemeClr val="tx1"/>
                </a:solidFill>
                <a:latin typeface="+mj-lt"/>
                <a:ea typeface="+mj-ea"/>
                <a:cs typeface="+mj-cs"/>
              </a:rPr>
              <a:t>Create an interface sports, which has </a:t>
            </a:r>
            <a:r>
              <a:rPr lang="en-IN" sz="2800" dirty="0">
                <a:solidFill>
                  <a:schemeClr val="tx1"/>
                </a:solidFill>
              </a:rPr>
              <a:t>a variable name </a:t>
            </a:r>
            <a:r>
              <a:rPr lang="en-IN" sz="2800" dirty="0" err="1" smtClean="0">
                <a:solidFill>
                  <a:schemeClr val="tx1"/>
                </a:solidFill>
              </a:rPr>
              <a:t>sportWt</a:t>
            </a:r>
            <a:r>
              <a:rPr lang="en-IN" sz="2800" dirty="0" smtClean="0">
                <a:solidFill>
                  <a:schemeClr val="tx1"/>
                </a:solidFill>
              </a:rPr>
              <a:t>=6.0F and void </a:t>
            </a:r>
            <a:r>
              <a:rPr lang="en-IN" sz="2800" dirty="0" err="1" smtClean="0">
                <a:solidFill>
                  <a:schemeClr val="tx1"/>
                </a:solidFill>
              </a:rPr>
              <a:t>putwt</a:t>
            </a:r>
            <a:r>
              <a:rPr lang="en-IN" sz="2800" dirty="0" smtClean="0">
                <a:solidFill>
                  <a:schemeClr val="tx1"/>
                </a:solidFill>
              </a:rPr>
              <a:t>() method.</a:t>
            </a:r>
          </a:p>
          <a:p>
            <a:pPr algn="just" fontAlgn="base">
              <a:spcBef>
                <a:spcPct val="0"/>
              </a:spcBef>
            </a:pPr>
            <a:r>
              <a:rPr lang="en-IN" sz="2800" dirty="0" smtClean="0">
                <a:solidFill>
                  <a:schemeClr val="tx1"/>
                </a:solidFill>
                <a:latin typeface="+mj-lt"/>
                <a:ea typeface="+mj-ea"/>
                <a:cs typeface="+mj-cs"/>
              </a:rPr>
              <a:t>Create class Result which extends Test class and implements Sports interface to display total marks of a student including sports marks if a student is a sports person.</a:t>
            </a:r>
          </a:p>
          <a:p>
            <a:pPr algn="just" fontAlgn="base">
              <a:spcBef>
                <a:spcPct val="0"/>
              </a:spcBef>
            </a:pPr>
            <a:r>
              <a:rPr lang="en-IN" sz="2800" dirty="0" smtClean="0">
                <a:solidFill>
                  <a:schemeClr val="tx1"/>
                </a:solidFill>
                <a:latin typeface="+mj-lt"/>
                <a:ea typeface="+mj-ea"/>
                <a:cs typeface="+mj-cs"/>
              </a:rPr>
              <a:t>Create one more class which has main method, which will get roll no, test1, test2 marks and displays the average marks including sports marks if applicable </a:t>
            </a:r>
            <a:r>
              <a:rPr lang="en-IN" sz="2800" smtClean="0">
                <a:solidFill>
                  <a:schemeClr val="tx1"/>
                </a:solidFill>
                <a:latin typeface="+mj-lt"/>
                <a:ea typeface="+mj-ea"/>
                <a:cs typeface="+mj-cs"/>
              </a:rPr>
              <a:t>in the result</a:t>
            </a:r>
            <a:r>
              <a:rPr lang="en-IN" sz="2800" dirty="0" smtClean="0">
                <a:solidFill>
                  <a:schemeClr val="tx1"/>
                </a:solidFill>
                <a:latin typeface="+mj-lt"/>
                <a:ea typeface="+mj-ea"/>
                <a:cs typeface="+mj-cs"/>
              </a:rPr>
              <a:t>.</a:t>
            </a:r>
          </a:p>
        </p:txBody>
      </p:sp>
    </p:spTree>
    <p:extLst>
      <p:ext uri="{BB962C8B-B14F-4D97-AF65-F5344CB8AC3E}">
        <p14:creationId xmlns:p14="http://schemas.microsoft.com/office/powerpoint/2010/main" val="1796170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dirty="0" smtClean="0"/>
              <a:t>Defining a subclass </a:t>
            </a:r>
            <a:endParaRPr lang="en-IN" dirty="0"/>
          </a:p>
        </p:txBody>
      </p:sp>
      <p:sp>
        <p:nvSpPr>
          <p:cNvPr id="3" name="Subtitle 2"/>
          <p:cNvSpPr>
            <a:spLocks noGrp="1"/>
          </p:cNvSpPr>
          <p:nvPr>
            <p:ph type="subTitle" idx="1"/>
          </p:nvPr>
        </p:nvSpPr>
        <p:spPr>
          <a:xfrm>
            <a:off x="539552" y="980728"/>
            <a:ext cx="8280920" cy="5544616"/>
          </a:xfrm>
        </p:spPr>
        <p:txBody>
          <a:bodyPr>
            <a:normAutofit/>
          </a:bodyPr>
          <a:lstStyle/>
          <a:p>
            <a:pPr algn="l">
              <a:spcBef>
                <a:spcPct val="0"/>
              </a:spcBef>
            </a:pPr>
            <a:r>
              <a:rPr lang="en-IN" sz="2800" dirty="0" smtClean="0">
                <a:solidFill>
                  <a:schemeClr val="tx1"/>
                </a:solidFill>
                <a:latin typeface="+mj-lt"/>
                <a:ea typeface="+mj-ea"/>
                <a:cs typeface="+mj-cs"/>
              </a:rPr>
              <a:t>class </a:t>
            </a:r>
            <a:r>
              <a:rPr lang="en-IN" sz="2800" dirty="0" err="1" smtClean="0">
                <a:solidFill>
                  <a:schemeClr val="tx1"/>
                </a:solidFill>
                <a:latin typeface="+mj-lt"/>
                <a:ea typeface="+mj-ea"/>
                <a:cs typeface="+mj-cs"/>
              </a:rPr>
              <a:t>subclassname</a:t>
            </a:r>
            <a:r>
              <a:rPr lang="en-IN" sz="2800" dirty="0" smtClean="0">
                <a:solidFill>
                  <a:schemeClr val="tx1"/>
                </a:solidFill>
                <a:latin typeface="+mj-lt"/>
                <a:ea typeface="+mj-ea"/>
                <a:cs typeface="+mj-cs"/>
              </a:rPr>
              <a:t> extends </a:t>
            </a:r>
            <a:r>
              <a:rPr lang="en-IN" sz="2800" dirty="0" err="1" smtClean="0">
                <a:solidFill>
                  <a:schemeClr val="tx1"/>
                </a:solidFill>
                <a:latin typeface="+mj-lt"/>
                <a:ea typeface="+mj-ea"/>
                <a:cs typeface="+mj-cs"/>
              </a:rPr>
              <a:t>superclassname</a:t>
            </a:r>
            <a:endParaRPr lang="en-IN" sz="2800" dirty="0" smtClean="0">
              <a:solidFill>
                <a:schemeClr val="tx1"/>
              </a:solidFill>
              <a:latin typeface="+mj-lt"/>
              <a:ea typeface="+mj-ea"/>
              <a:cs typeface="+mj-cs"/>
            </a:endParaRPr>
          </a:p>
          <a:p>
            <a:pPr algn="l">
              <a:spcBef>
                <a:spcPct val="0"/>
              </a:spcBef>
            </a:pPr>
            <a:r>
              <a:rPr lang="en-IN" sz="2800" dirty="0" smtClean="0">
                <a:solidFill>
                  <a:schemeClr val="tx1"/>
                </a:solidFill>
                <a:latin typeface="+mj-lt"/>
                <a:ea typeface="+mj-ea"/>
                <a:cs typeface="+mj-cs"/>
              </a:rPr>
              <a:t>{</a:t>
            </a:r>
          </a:p>
          <a:p>
            <a:pPr algn="l">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variable declaration;</a:t>
            </a:r>
          </a:p>
          <a:p>
            <a:pPr algn="l">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methods </a:t>
            </a:r>
            <a:r>
              <a:rPr lang="en-IN" sz="2800" dirty="0">
                <a:solidFill>
                  <a:schemeClr val="tx1"/>
                </a:solidFill>
              </a:rPr>
              <a:t>declaration;</a:t>
            </a:r>
          </a:p>
          <a:p>
            <a:pPr algn="l">
              <a:spcBef>
                <a:spcPct val="0"/>
              </a:spcBef>
            </a:pPr>
            <a:r>
              <a:rPr lang="en-IN" sz="2800" dirty="0" smtClean="0">
                <a:solidFill>
                  <a:schemeClr val="tx1"/>
                </a:solidFill>
                <a:latin typeface="+mj-lt"/>
                <a:ea typeface="+mj-ea"/>
                <a:cs typeface="+mj-cs"/>
              </a:rPr>
              <a:t>}</a:t>
            </a:r>
          </a:p>
          <a:p>
            <a:pPr algn="l">
              <a:spcBef>
                <a:spcPct val="0"/>
              </a:spcBef>
            </a:pPr>
            <a:endParaRPr lang="en-IN" sz="2800" dirty="0">
              <a:solidFill>
                <a:schemeClr val="tx1"/>
              </a:solidFill>
              <a:latin typeface="+mj-lt"/>
              <a:ea typeface="+mj-ea"/>
              <a:cs typeface="+mj-cs"/>
            </a:endParaRPr>
          </a:p>
          <a:p>
            <a:pPr marL="457200" indent="-457200" algn="l">
              <a:spcBef>
                <a:spcPct val="0"/>
              </a:spcBef>
              <a:buFont typeface="Arial" pitchFamily="34" charset="0"/>
              <a:buChar char="•"/>
            </a:pPr>
            <a:r>
              <a:rPr lang="en-IN" sz="2800" dirty="0" smtClean="0">
                <a:solidFill>
                  <a:schemeClr val="tx1"/>
                </a:solidFill>
                <a:latin typeface="+mj-lt"/>
                <a:ea typeface="+mj-ea"/>
                <a:cs typeface="+mj-cs"/>
              </a:rPr>
              <a:t>The keyword extends signifies that the properties of the </a:t>
            </a:r>
            <a:r>
              <a:rPr lang="en-IN" sz="2800" dirty="0" err="1" smtClean="0">
                <a:solidFill>
                  <a:schemeClr val="tx1"/>
                </a:solidFill>
                <a:latin typeface="+mj-lt"/>
                <a:ea typeface="+mj-ea"/>
                <a:cs typeface="+mj-cs"/>
              </a:rPr>
              <a:t>superclassname</a:t>
            </a:r>
            <a:r>
              <a:rPr lang="en-IN" sz="2800" dirty="0" smtClean="0">
                <a:solidFill>
                  <a:schemeClr val="tx1"/>
                </a:solidFill>
                <a:latin typeface="+mj-lt"/>
                <a:ea typeface="+mj-ea"/>
                <a:cs typeface="+mj-cs"/>
              </a:rPr>
              <a:t> are extended to </a:t>
            </a:r>
            <a:r>
              <a:rPr lang="en-IN" sz="2800" dirty="0" err="1" smtClean="0">
                <a:solidFill>
                  <a:schemeClr val="tx1"/>
                </a:solidFill>
                <a:latin typeface="+mj-lt"/>
                <a:ea typeface="+mj-ea"/>
                <a:cs typeface="+mj-cs"/>
              </a:rPr>
              <a:t>subclassname</a:t>
            </a:r>
            <a:r>
              <a:rPr lang="en-IN" sz="2800" dirty="0" smtClean="0">
                <a:solidFill>
                  <a:schemeClr val="tx1"/>
                </a:solidFill>
                <a:latin typeface="+mj-lt"/>
                <a:ea typeface="+mj-ea"/>
                <a:cs typeface="+mj-cs"/>
              </a:rPr>
              <a:t>.</a:t>
            </a:r>
          </a:p>
          <a:p>
            <a:pPr marL="457200" indent="-457200" algn="l">
              <a:spcBef>
                <a:spcPct val="0"/>
              </a:spcBef>
              <a:buFont typeface="Arial" pitchFamily="34" charset="0"/>
              <a:buChar char="•"/>
            </a:pPr>
            <a:r>
              <a:rPr lang="en-IN" sz="2800" dirty="0" smtClean="0">
                <a:solidFill>
                  <a:schemeClr val="tx1"/>
                </a:solidFill>
                <a:latin typeface="+mj-lt"/>
                <a:ea typeface="+mj-ea"/>
                <a:cs typeface="+mj-cs"/>
              </a:rPr>
              <a:t>The subclass will now contain its own variables and methods as well those of the superclass.</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1986914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dirty="0" smtClean="0"/>
              <a:t>Subclass Constructor</a:t>
            </a:r>
            <a:endParaRPr lang="en-IN" dirty="0"/>
          </a:p>
        </p:txBody>
      </p:sp>
      <p:sp>
        <p:nvSpPr>
          <p:cNvPr id="3" name="Subtitle 2"/>
          <p:cNvSpPr>
            <a:spLocks noGrp="1"/>
          </p:cNvSpPr>
          <p:nvPr>
            <p:ph type="subTitle" idx="1"/>
          </p:nvPr>
        </p:nvSpPr>
        <p:spPr>
          <a:xfrm>
            <a:off x="539552" y="980728"/>
            <a:ext cx="8280920" cy="5544616"/>
          </a:xfrm>
        </p:spPr>
        <p:txBody>
          <a:bodyPr>
            <a:normAutofit lnSpcReduction="10000"/>
          </a:bodyPr>
          <a:lstStyle/>
          <a:p>
            <a:pPr marL="457200" indent="-457200" algn="l">
              <a:spcBef>
                <a:spcPct val="0"/>
              </a:spcBef>
              <a:buFont typeface="Arial" pitchFamily="34" charset="0"/>
              <a:buChar char="•"/>
            </a:pPr>
            <a:r>
              <a:rPr lang="en-IN" sz="2800" dirty="0" smtClean="0">
                <a:solidFill>
                  <a:schemeClr val="tx1"/>
                </a:solidFill>
                <a:latin typeface="+mj-lt"/>
                <a:ea typeface="+mj-ea"/>
                <a:cs typeface="+mj-cs"/>
              </a:rPr>
              <a:t>A subclass constructor is used to construct the instance variables of both the subclass and the superclass .</a:t>
            </a:r>
          </a:p>
          <a:p>
            <a:pPr marL="457200" indent="-457200" algn="l">
              <a:spcBef>
                <a:spcPct val="0"/>
              </a:spcBef>
              <a:buFont typeface="Arial" pitchFamily="34" charset="0"/>
              <a:buChar char="•"/>
            </a:pPr>
            <a:r>
              <a:rPr lang="en-IN" sz="2800" dirty="0" smtClean="0">
                <a:solidFill>
                  <a:schemeClr val="tx1"/>
                </a:solidFill>
                <a:latin typeface="+mj-lt"/>
                <a:ea typeface="+mj-ea"/>
                <a:cs typeface="+mj-cs"/>
              </a:rPr>
              <a:t>The subclass constructor uses the keyword super to invoke the constructor method of the superclass.</a:t>
            </a:r>
          </a:p>
          <a:p>
            <a:pPr marL="457200" indent="-457200" algn="l">
              <a:spcBef>
                <a:spcPct val="0"/>
              </a:spcBef>
              <a:buFont typeface="Arial" pitchFamily="34" charset="0"/>
              <a:buChar char="•"/>
            </a:pPr>
            <a:r>
              <a:rPr lang="en-IN" sz="2800" dirty="0" smtClean="0">
                <a:solidFill>
                  <a:schemeClr val="tx1"/>
                </a:solidFill>
                <a:latin typeface="+mj-lt"/>
                <a:ea typeface="+mj-ea"/>
                <a:cs typeface="+mj-cs"/>
              </a:rPr>
              <a:t>The keyword </a:t>
            </a:r>
            <a:r>
              <a:rPr lang="en-IN" sz="2800" b="1" dirty="0" smtClean="0">
                <a:solidFill>
                  <a:schemeClr val="tx1"/>
                </a:solidFill>
                <a:latin typeface="+mj-lt"/>
                <a:ea typeface="+mj-ea"/>
                <a:cs typeface="+mj-cs"/>
              </a:rPr>
              <a:t>super </a:t>
            </a:r>
            <a:r>
              <a:rPr lang="en-IN" sz="2800" dirty="0" smtClean="0">
                <a:solidFill>
                  <a:schemeClr val="tx1"/>
                </a:solidFill>
                <a:latin typeface="+mj-lt"/>
                <a:ea typeface="+mj-ea"/>
                <a:cs typeface="+mj-cs"/>
              </a:rPr>
              <a:t>is used provided:</a:t>
            </a:r>
          </a:p>
          <a:p>
            <a:pPr marL="457200" indent="-457200" algn="l">
              <a:spcBef>
                <a:spcPct val="0"/>
              </a:spcBef>
              <a:buFont typeface="Wingdings" pitchFamily="2" charset="2"/>
              <a:buChar char="Ø"/>
            </a:pPr>
            <a:r>
              <a:rPr lang="en-IN" sz="2800" dirty="0" smtClean="0">
                <a:solidFill>
                  <a:schemeClr val="tx1"/>
                </a:solidFill>
                <a:latin typeface="+mj-lt"/>
                <a:ea typeface="+mj-ea"/>
                <a:cs typeface="+mj-cs"/>
              </a:rPr>
              <a:t>Super may only be used within a subclass constructor method.</a:t>
            </a:r>
          </a:p>
          <a:p>
            <a:pPr marL="457200" indent="-457200" algn="l">
              <a:spcBef>
                <a:spcPct val="0"/>
              </a:spcBef>
              <a:buFont typeface="Wingdings" pitchFamily="2" charset="2"/>
              <a:buChar char="Ø"/>
            </a:pPr>
            <a:r>
              <a:rPr lang="en-IN" sz="2800" dirty="0" smtClean="0">
                <a:solidFill>
                  <a:schemeClr val="tx1"/>
                </a:solidFill>
                <a:latin typeface="+mj-lt"/>
                <a:ea typeface="+mj-ea"/>
                <a:cs typeface="+mj-cs"/>
              </a:rPr>
              <a:t>The call to superclass constructor must appear as the first statement within the subclass constructor.</a:t>
            </a:r>
          </a:p>
          <a:p>
            <a:pPr marL="457200" indent="-457200" algn="l">
              <a:spcBef>
                <a:spcPct val="0"/>
              </a:spcBef>
              <a:buFont typeface="Wingdings" pitchFamily="2" charset="2"/>
              <a:buChar char="Ø"/>
            </a:pPr>
            <a:r>
              <a:rPr lang="en-IN" sz="2800" dirty="0" smtClean="0">
                <a:solidFill>
                  <a:schemeClr val="tx1"/>
                </a:solidFill>
                <a:latin typeface="+mj-lt"/>
                <a:ea typeface="+mj-ea"/>
                <a:cs typeface="+mj-cs"/>
              </a:rPr>
              <a:t>The parameters in the super class must match the order and type of the instance variable declared in </a:t>
            </a:r>
            <a:r>
              <a:rPr lang="en-IN" sz="2800" smtClean="0">
                <a:solidFill>
                  <a:schemeClr val="tx1"/>
                </a:solidFill>
                <a:latin typeface="+mj-lt"/>
                <a:ea typeface="+mj-ea"/>
                <a:cs typeface="+mj-cs"/>
              </a:rPr>
              <a:t>the superclass.</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2596086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dirty="0" smtClean="0"/>
              <a:t>Multilevel Inheritance</a:t>
            </a:r>
            <a:endParaRPr lang="en-IN" dirty="0"/>
          </a:p>
        </p:txBody>
      </p:sp>
      <p:sp>
        <p:nvSpPr>
          <p:cNvPr id="3" name="Subtitle 2"/>
          <p:cNvSpPr>
            <a:spLocks noGrp="1"/>
          </p:cNvSpPr>
          <p:nvPr>
            <p:ph type="subTitle" idx="1"/>
          </p:nvPr>
        </p:nvSpPr>
        <p:spPr>
          <a:xfrm>
            <a:off x="539552" y="980728"/>
            <a:ext cx="8280920" cy="5544616"/>
          </a:xfrm>
        </p:spPr>
        <p:txBody>
          <a:bodyPr>
            <a:normAutofit fontScale="92500" lnSpcReduction="10000"/>
          </a:bodyPr>
          <a:lstStyle/>
          <a:p>
            <a:pPr algn="l">
              <a:spcBef>
                <a:spcPct val="0"/>
              </a:spcBef>
            </a:pPr>
            <a:r>
              <a:rPr lang="en-IN" sz="2800" dirty="0" smtClean="0">
                <a:solidFill>
                  <a:schemeClr val="tx1"/>
                </a:solidFill>
                <a:latin typeface="+mj-lt"/>
                <a:ea typeface="+mj-ea"/>
                <a:cs typeface="+mj-cs"/>
              </a:rPr>
              <a:t>Class A</a:t>
            </a:r>
          </a:p>
          <a:p>
            <a:pPr algn="l">
              <a:spcBef>
                <a:spcPct val="0"/>
              </a:spcBef>
            </a:pPr>
            <a:r>
              <a:rPr lang="en-IN" sz="2800" dirty="0" smtClean="0">
                <a:solidFill>
                  <a:schemeClr val="tx1"/>
                </a:solidFill>
                <a:latin typeface="+mj-lt"/>
                <a:ea typeface="+mj-ea"/>
                <a:cs typeface="+mj-cs"/>
              </a:rPr>
              <a:t>{</a:t>
            </a:r>
          </a:p>
          <a:p>
            <a:pPr algn="l">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a:t>
            </a:r>
          </a:p>
          <a:p>
            <a:pPr algn="l">
              <a:spcBef>
                <a:spcPct val="0"/>
              </a:spcBef>
            </a:pPr>
            <a:r>
              <a:rPr lang="en-IN" sz="2800" dirty="0" smtClean="0">
                <a:solidFill>
                  <a:schemeClr val="tx1"/>
                </a:solidFill>
                <a:latin typeface="+mj-lt"/>
                <a:ea typeface="+mj-ea"/>
                <a:cs typeface="+mj-cs"/>
              </a:rPr>
              <a:t>  ------</a:t>
            </a:r>
          </a:p>
          <a:p>
            <a:pPr algn="l">
              <a:spcBef>
                <a:spcPct val="0"/>
              </a:spcBef>
            </a:pPr>
            <a:r>
              <a:rPr lang="en-IN" sz="2800" dirty="0" smtClean="0">
                <a:solidFill>
                  <a:schemeClr val="tx1"/>
                </a:solidFill>
                <a:latin typeface="+mj-lt"/>
                <a:ea typeface="+mj-ea"/>
                <a:cs typeface="+mj-cs"/>
              </a:rPr>
              <a:t>}</a:t>
            </a:r>
          </a:p>
          <a:p>
            <a:pPr algn="l">
              <a:spcBef>
                <a:spcPct val="0"/>
              </a:spcBef>
            </a:pPr>
            <a:r>
              <a:rPr lang="en-IN" sz="2800" dirty="0" smtClean="0">
                <a:solidFill>
                  <a:schemeClr val="tx1"/>
                </a:solidFill>
                <a:latin typeface="+mj-lt"/>
                <a:ea typeface="+mj-ea"/>
                <a:cs typeface="+mj-cs"/>
              </a:rPr>
              <a:t>Class B extends A</a:t>
            </a:r>
          </a:p>
          <a:p>
            <a:pPr algn="l">
              <a:spcBef>
                <a:spcPct val="0"/>
              </a:spcBef>
            </a:pPr>
            <a:r>
              <a:rPr lang="en-IN" sz="2800" dirty="0" smtClean="0">
                <a:solidFill>
                  <a:schemeClr val="tx1"/>
                </a:solidFill>
                <a:latin typeface="+mj-lt"/>
                <a:ea typeface="+mj-ea"/>
                <a:cs typeface="+mj-cs"/>
              </a:rPr>
              <a:t>{</a:t>
            </a:r>
          </a:p>
          <a:p>
            <a:pPr algn="l">
              <a:spcBef>
                <a:spcPct val="0"/>
              </a:spcBef>
            </a:pPr>
            <a:r>
              <a:rPr lang="en-IN" sz="2800" dirty="0" smtClean="0">
                <a:solidFill>
                  <a:schemeClr val="tx1"/>
                </a:solidFill>
                <a:latin typeface="+mj-lt"/>
                <a:ea typeface="+mj-ea"/>
                <a:cs typeface="+mj-cs"/>
              </a:rPr>
              <a:t>------</a:t>
            </a:r>
          </a:p>
          <a:p>
            <a:pPr algn="l">
              <a:spcBef>
                <a:spcPct val="0"/>
              </a:spcBef>
            </a:pPr>
            <a:r>
              <a:rPr lang="en-IN" sz="2800" dirty="0" smtClean="0">
                <a:solidFill>
                  <a:schemeClr val="tx1"/>
                </a:solidFill>
                <a:latin typeface="+mj-lt"/>
                <a:ea typeface="+mj-ea"/>
                <a:cs typeface="+mj-cs"/>
              </a:rPr>
              <a:t>------</a:t>
            </a:r>
          </a:p>
          <a:p>
            <a:pPr algn="l">
              <a:spcBef>
                <a:spcPct val="0"/>
              </a:spcBef>
            </a:pPr>
            <a:r>
              <a:rPr lang="en-IN" sz="2800" dirty="0" smtClean="0">
                <a:solidFill>
                  <a:schemeClr val="tx1"/>
                </a:solidFill>
                <a:latin typeface="+mj-lt"/>
                <a:ea typeface="+mj-ea"/>
                <a:cs typeface="+mj-cs"/>
              </a:rPr>
              <a:t>}</a:t>
            </a:r>
          </a:p>
          <a:p>
            <a:pPr algn="l">
              <a:spcBef>
                <a:spcPct val="0"/>
              </a:spcBef>
            </a:pPr>
            <a:r>
              <a:rPr lang="en-IN" sz="2800" dirty="0" smtClean="0">
                <a:solidFill>
                  <a:schemeClr val="tx1"/>
                </a:solidFill>
                <a:latin typeface="+mj-lt"/>
                <a:ea typeface="+mj-ea"/>
                <a:cs typeface="+mj-cs"/>
              </a:rPr>
              <a:t>Class C extends B</a:t>
            </a:r>
          </a:p>
          <a:p>
            <a:pPr algn="l">
              <a:spcBef>
                <a:spcPct val="0"/>
              </a:spcBef>
            </a:pPr>
            <a:r>
              <a:rPr lang="en-IN" sz="2800" dirty="0" smtClean="0">
                <a:solidFill>
                  <a:schemeClr val="tx1"/>
                </a:solidFill>
                <a:latin typeface="+mj-lt"/>
                <a:ea typeface="+mj-ea"/>
                <a:cs typeface="+mj-cs"/>
              </a:rPr>
              <a:t>{</a:t>
            </a:r>
          </a:p>
          <a:p>
            <a:pPr algn="l">
              <a:spcBef>
                <a:spcPct val="0"/>
              </a:spcBef>
            </a:pPr>
            <a:r>
              <a:rPr lang="en-IN" sz="2800" dirty="0" smtClean="0">
                <a:solidFill>
                  <a:schemeClr val="tx1"/>
                </a:solidFill>
                <a:latin typeface="+mj-lt"/>
                <a:ea typeface="+mj-ea"/>
                <a:cs typeface="+mj-cs"/>
              </a:rPr>
              <a:t>-----</a:t>
            </a:r>
          </a:p>
          <a:p>
            <a:pPr algn="l">
              <a:spcBef>
                <a:spcPct val="0"/>
              </a:spcBef>
            </a:pPr>
            <a:r>
              <a:rPr lang="en-IN" sz="2800" dirty="0" smtClean="0">
                <a:solidFill>
                  <a:schemeClr val="tx1"/>
                </a:solidFill>
                <a:latin typeface="+mj-lt"/>
                <a:ea typeface="+mj-ea"/>
                <a:cs typeface="+mj-cs"/>
              </a:rPr>
              <a:t>------</a:t>
            </a:r>
          </a:p>
          <a:p>
            <a:pPr algn="l">
              <a:spcBef>
                <a:spcPct val="0"/>
              </a:spcBef>
            </a:pPr>
            <a:r>
              <a:rPr lang="en-IN" sz="2800" dirty="0">
                <a:solidFill>
                  <a:schemeClr val="tx1"/>
                </a:solidFill>
                <a:latin typeface="+mj-lt"/>
                <a:ea typeface="+mj-ea"/>
                <a:cs typeface="+mj-cs"/>
              </a:rPr>
              <a:t>}</a:t>
            </a:r>
          </a:p>
        </p:txBody>
      </p:sp>
    </p:spTree>
    <p:extLst>
      <p:ext uri="{BB962C8B-B14F-4D97-AF65-F5344CB8AC3E}">
        <p14:creationId xmlns:p14="http://schemas.microsoft.com/office/powerpoint/2010/main" val="2377805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dirty="0" smtClean="0"/>
              <a:t>Overriding Methods</a:t>
            </a:r>
            <a:endParaRPr lang="en-IN" dirty="0"/>
          </a:p>
        </p:txBody>
      </p:sp>
      <p:sp>
        <p:nvSpPr>
          <p:cNvPr id="3" name="Subtitle 2"/>
          <p:cNvSpPr>
            <a:spLocks noGrp="1"/>
          </p:cNvSpPr>
          <p:nvPr>
            <p:ph type="subTitle" idx="1"/>
          </p:nvPr>
        </p:nvSpPr>
        <p:spPr>
          <a:xfrm>
            <a:off x="539552" y="980728"/>
            <a:ext cx="8280920" cy="5544616"/>
          </a:xfrm>
        </p:spPr>
        <p:txBody>
          <a:bodyPr>
            <a:normAutofit lnSpcReduction="10000"/>
          </a:bodyPr>
          <a:lstStyle/>
          <a:p>
            <a:pPr marL="457200" indent="-457200" algn="l">
              <a:spcBef>
                <a:spcPct val="0"/>
              </a:spcBef>
              <a:buFont typeface="Arial" pitchFamily="34" charset="0"/>
              <a:buChar char="•"/>
            </a:pPr>
            <a:r>
              <a:rPr lang="en-IN" sz="2800" dirty="0" smtClean="0">
                <a:solidFill>
                  <a:schemeClr val="tx1"/>
                </a:solidFill>
                <a:latin typeface="+mj-lt"/>
                <a:ea typeface="+mj-ea"/>
                <a:cs typeface="+mj-cs"/>
              </a:rPr>
              <a:t>A method defined in a super class is inherited by its subclass and is used by the objects created by the subclass.</a:t>
            </a:r>
          </a:p>
          <a:p>
            <a:pPr marL="457200" indent="-457200" algn="l">
              <a:spcBef>
                <a:spcPct val="0"/>
              </a:spcBef>
              <a:buFont typeface="Arial" pitchFamily="34" charset="0"/>
              <a:buChar char="•"/>
            </a:pPr>
            <a:r>
              <a:rPr lang="en-IN" sz="2800" dirty="0" smtClean="0">
                <a:solidFill>
                  <a:schemeClr val="tx1"/>
                </a:solidFill>
                <a:latin typeface="+mj-lt"/>
                <a:ea typeface="+mj-ea"/>
                <a:cs typeface="+mj-cs"/>
              </a:rPr>
              <a:t>If we want an object to respond to the same method but have different behaviour when that method is called. We override the method defined in the superclass.</a:t>
            </a:r>
          </a:p>
          <a:p>
            <a:pPr marL="457200" indent="-457200" algn="l">
              <a:spcBef>
                <a:spcPct val="0"/>
              </a:spcBef>
              <a:buFont typeface="Arial" pitchFamily="34" charset="0"/>
              <a:buChar char="•"/>
            </a:pPr>
            <a:r>
              <a:rPr lang="en-IN" sz="2800" dirty="0" smtClean="0">
                <a:solidFill>
                  <a:schemeClr val="tx1"/>
                </a:solidFill>
                <a:latin typeface="+mj-lt"/>
                <a:ea typeface="+mj-ea"/>
                <a:cs typeface="+mj-cs"/>
              </a:rPr>
              <a:t>This is possible by defining a method in the subclass that has the same name, same arguments and same return type as a method in the superclass.</a:t>
            </a:r>
          </a:p>
          <a:p>
            <a:pPr marL="457200" indent="-457200" algn="l">
              <a:spcBef>
                <a:spcPct val="0"/>
              </a:spcBef>
              <a:buFont typeface="Arial" pitchFamily="34" charset="0"/>
              <a:buChar char="•"/>
            </a:pPr>
            <a:r>
              <a:rPr lang="en-IN" sz="2800" dirty="0" smtClean="0">
                <a:solidFill>
                  <a:schemeClr val="tx1"/>
                </a:solidFill>
                <a:latin typeface="+mj-lt"/>
                <a:ea typeface="+mj-ea"/>
                <a:cs typeface="+mj-cs"/>
              </a:rPr>
              <a:t>When that method is called, the method defined in the subclass is invoked and executed instead of the one in the superclass. </a:t>
            </a:r>
          </a:p>
          <a:p>
            <a:pPr marL="457200" indent="-457200" algn="l">
              <a:spcBef>
                <a:spcPct val="0"/>
              </a:spcBef>
              <a:buFont typeface="Arial" pitchFamily="34" charset="0"/>
              <a:buChar char="•"/>
            </a:pPr>
            <a:r>
              <a:rPr lang="en-IN" sz="2800" dirty="0" smtClean="0">
                <a:solidFill>
                  <a:schemeClr val="tx1"/>
                </a:solidFill>
                <a:latin typeface="+mj-lt"/>
                <a:ea typeface="+mj-ea"/>
                <a:cs typeface="+mj-cs"/>
              </a:rPr>
              <a:t>This is known as </a:t>
            </a:r>
            <a:r>
              <a:rPr lang="en-IN" sz="2800" b="1" dirty="0" smtClean="0">
                <a:solidFill>
                  <a:schemeClr val="tx1"/>
                </a:solidFill>
                <a:latin typeface="+mj-lt"/>
                <a:ea typeface="+mj-ea"/>
                <a:cs typeface="+mj-cs"/>
              </a:rPr>
              <a:t>method overriding.</a:t>
            </a:r>
            <a:endParaRPr lang="en-IN" sz="2800" b="1" dirty="0">
              <a:solidFill>
                <a:schemeClr val="tx1"/>
              </a:solidFill>
              <a:latin typeface="+mj-lt"/>
              <a:ea typeface="+mj-ea"/>
              <a:cs typeface="+mj-cs"/>
            </a:endParaRPr>
          </a:p>
        </p:txBody>
      </p:sp>
    </p:spTree>
    <p:extLst>
      <p:ext uri="{BB962C8B-B14F-4D97-AF65-F5344CB8AC3E}">
        <p14:creationId xmlns:p14="http://schemas.microsoft.com/office/powerpoint/2010/main" val="3253768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dirty="0" smtClean="0"/>
              <a:t>Final variables and methods</a:t>
            </a:r>
            <a:endParaRPr lang="en-IN" dirty="0"/>
          </a:p>
        </p:txBody>
      </p:sp>
      <p:sp>
        <p:nvSpPr>
          <p:cNvPr id="3" name="Subtitle 2"/>
          <p:cNvSpPr>
            <a:spLocks noGrp="1"/>
          </p:cNvSpPr>
          <p:nvPr>
            <p:ph type="subTitle" idx="1"/>
          </p:nvPr>
        </p:nvSpPr>
        <p:spPr>
          <a:xfrm>
            <a:off x="539552" y="980728"/>
            <a:ext cx="8280920" cy="5544616"/>
          </a:xfrm>
        </p:spPr>
        <p:txBody>
          <a:bodyPr>
            <a:normAutofit/>
          </a:bodyPr>
          <a:lstStyle/>
          <a:p>
            <a:pPr marL="457200" indent="-457200" algn="l">
              <a:spcBef>
                <a:spcPct val="0"/>
              </a:spcBef>
              <a:buFont typeface="Arial" pitchFamily="34" charset="0"/>
              <a:buChar char="•"/>
            </a:pPr>
            <a:r>
              <a:rPr lang="en-IN" sz="2800" dirty="0" smtClean="0">
                <a:solidFill>
                  <a:schemeClr val="tx1"/>
                </a:solidFill>
                <a:latin typeface="+mj-lt"/>
                <a:ea typeface="+mj-ea"/>
                <a:cs typeface="+mj-cs"/>
              </a:rPr>
              <a:t>All methods and variables can be overridden by default in subclasses.</a:t>
            </a:r>
          </a:p>
          <a:p>
            <a:pPr marL="457200" indent="-457200" algn="l">
              <a:spcBef>
                <a:spcPct val="0"/>
              </a:spcBef>
              <a:buFont typeface="Arial" pitchFamily="34" charset="0"/>
              <a:buChar char="•"/>
            </a:pPr>
            <a:r>
              <a:rPr lang="en-IN" sz="2800" dirty="0" smtClean="0">
                <a:solidFill>
                  <a:schemeClr val="tx1"/>
                </a:solidFill>
                <a:latin typeface="+mj-lt"/>
                <a:ea typeface="+mj-ea"/>
                <a:cs typeface="+mj-cs"/>
              </a:rPr>
              <a:t>If we wish to prevent the subclasses from overriding the members of the superclass, we can declare them as final using the keyword </a:t>
            </a:r>
            <a:r>
              <a:rPr lang="en-IN" sz="2800" b="1" dirty="0" smtClean="0">
                <a:solidFill>
                  <a:schemeClr val="tx1"/>
                </a:solidFill>
                <a:latin typeface="+mj-lt"/>
                <a:ea typeface="+mj-ea"/>
                <a:cs typeface="+mj-cs"/>
              </a:rPr>
              <a:t>final</a:t>
            </a:r>
            <a:r>
              <a:rPr lang="en-IN" sz="2800" dirty="0" smtClean="0">
                <a:solidFill>
                  <a:schemeClr val="tx1"/>
                </a:solidFill>
                <a:latin typeface="+mj-lt"/>
                <a:ea typeface="+mj-ea"/>
                <a:cs typeface="+mj-cs"/>
              </a:rPr>
              <a:t> as a modifier.</a:t>
            </a:r>
          </a:p>
          <a:p>
            <a:pPr algn="l">
              <a:spcBef>
                <a:spcPct val="0"/>
              </a:spcBef>
            </a:pPr>
            <a:endParaRPr lang="en-IN" sz="2800" dirty="0">
              <a:solidFill>
                <a:schemeClr val="tx1"/>
              </a:solidFill>
              <a:latin typeface="+mj-lt"/>
              <a:ea typeface="+mj-ea"/>
              <a:cs typeface="+mj-cs"/>
            </a:endParaRPr>
          </a:p>
          <a:p>
            <a:pPr algn="l">
              <a:spcBef>
                <a:spcPct val="0"/>
              </a:spcBef>
            </a:pPr>
            <a:r>
              <a:rPr lang="en-IN" sz="2800" dirty="0" smtClean="0">
                <a:solidFill>
                  <a:schemeClr val="tx1"/>
                </a:solidFill>
                <a:latin typeface="+mj-lt"/>
                <a:ea typeface="+mj-ea"/>
                <a:cs typeface="+mj-cs"/>
              </a:rPr>
              <a:t>     </a:t>
            </a:r>
            <a:r>
              <a:rPr lang="en-IN" sz="2800" b="1" dirty="0" smtClean="0">
                <a:solidFill>
                  <a:schemeClr val="tx1"/>
                </a:solidFill>
                <a:latin typeface="+mj-lt"/>
                <a:ea typeface="+mj-ea"/>
                <a:cs typeface="+mj-cs"/>
              </a:rPr>
              <a:t>final</a:t>
            </a:r>
            <a:r>
              <a:rPr lang="en-IN" sz="2800" dirty="0" smtClean="0">
                <a:solidFill>
                  <a:schemeClr val="tx1"/>
                </a:solidFill>
                <a:latin typeface="+mj-lt"/>
                <a:ea typeface="+mj-ea"/>
                <a:cs typeface="+mj-cs"/>
              </a:rPr>
              <a:t> </a:t>
            </a:r>
            <a:r>
              <a:rPr lang="en-IN" sz="2800" dirty="0" err="1" smtClean="0">
                <a:solidFill>
                  <a:schemeClr val="tx1"/>
                </a:solidFill>
                <a:latin typeface="+mj-lt"/>
                <a:ea typeface="+mj-ea"/>
                <a:cs typeface="+mj-cs"/>
              </a:rPr>
              <a:t>int</a:t>
            </a:r>
            <a:r>
              <a:rPr lang="en-IN" sz="2800" dirty="0" smtClean="0">
                <a:solidFill>
                  <a:schemeClr val="tx1"/>
                </a:solidFill>
                <a:latin typeface="+mj-lt"/>
                <a:ea typeface="+mj-ea"/>
                <a:cs typeface="+mj-cs"/>
              </a:rPr>
              <a:t> SIZE=100;</a:t>
            </a:r>
          </a:p>
          <a:p>
            <a:pPr algn="l">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a:t>
            </a:r>
            <a:r>
              <a:rPr lang="en-IN" sz="2800" b="1" dirty="0" smtClean="0">
                <a:solidFill>
                  <a:schemeClr val="tx1"/>
                </a:solidFill>
                <a:latin typeface="+mj-lt"/>
                <a:ea typeface="+mj-ea"/>
                <a:cs typeface="+mj-cs"/>
              </a:rPr>
              <a:t>final</a:t>
            </a:r>
            <a:r>
              <a:rPr lang="en-IN" sz="2800" dirty="0" smtClean="0">
                <a:solidFill>
                  <a:schemeClr val="tx1"/>
                </a:solidFill>
                <a:latin typeface="+mj-lt"/>
                <a:ea typeface="+mj-ea"/>
                <a:cs typeface="+mj-cs"/>
              </a:rPr>
              <a:t> void </a:t>
            </a:r>
            <a:r>
              <a:rPr lang="en-IN" sz="2800" dirty="0" err="1" smtClean="0">
                <a:solidFill>
                  <a:schemeClr val="tx1"/>
                </a:solidFill>
                <a:latin typeface="+mj-lt"/>
                <a:ea typeface="+mj-ea"/>
                <a:cs typeface="+mj-cs"/>
              </a:rPr>
              <a:t>showstatus</a:t>
            </a:r>
            <a:r>
              <a:rPr lang="en-IN" sz="2800" dirty="0" smtClean="0">
                <a:solidFill>
                  <a:schemeClr val="tx1"/>
                </a:solidFill>
                <a:latin typeface="+mj-lt"/>
                <a:ea typeface="+mj-ea"/>
                <a:cs typeface="+mj-cs"/>
              </a:rPr>
              <a:t>();</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1436694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dirty="0" smtClean="0"/>
              <a:t>Final classes</a:t>
            </a:r>
            <a:endParaRPr lang="en-IN" dirty="0"/>
          </a:p>
        </p:txBody>
      </p:sp>
      <p:sp>
        <p:nvSpPr>
          <p:cNvPr id="3" name="Subtitle 2"/>
          <p:cNvSpPr>
            <a:spLocks noGrp="1"/>
          </p:cNvSpPr>
          <p:nvPr>
            <p:ph type="subTitle" idx="1"/>
          </p:nvPr>
        </p:nvSpPr>
        <p:spPr>
          <a:xfrm>
            <a:off x="539552" y="980728"/>
            <a:ext cx="8280920" cy="5544616"/>
          </a:xfrm>
        </p:spPr>
        <p:txBody>
          <a:bodyPr>
            <a:normAutofit/>
          </a:bodyPr>
          <a:lstStyle/>
          <a:p>
            <a:pPr marL="457200" indent="-457200" algn="l">
              <a:spcBef>
                <a:spcPct val="0"/>
              </a:spcBef>
              <a:buFont typeface="Arial" pitchFamily="34" charset="0"/>
              <a:buChar char="•"/>
            </a:pPr>
            <a:r>
              <a:rPr lang="en-IN" sz="2800" dirty="0" smtClean="0">
                <a:solidFill>
                  <a:schemeClr val="tx1"/>
                </a:solidFill>
                <a:latin typeface="+mj-lt"/>
                <a:ea typeface="+mj-ea"/>
                <a:cs typeface="+mj-cs"/>
              </a:rPr>
              <a:t>Sometimes we may like to prevent a class being further subclasses for security reasons.</a:t>
            </a:r>
          </a:p>
          <a:p>
            <a:pPr marL="457200" indent="-457200" algn="l">
              <a:spcBef>
                <a:spcPct val="0"/>
              </a:spcBef>
              <a:buFont typeface="Arial" pitchFamily="34" charset="0"/>
              <a:buChar char="•"/>
            </a:pPr>
            <a:r>
              <a:rPr lang="en-IN" sz="2800" dirty="0" smtClean="0">
                <a:solidFill>
                  <a:schemeClr val="tx1"/>
                </a:solidFill>
                <a:latin typeface="+mj-lt"/>
                <a:ea typeface="+mj-ea"/>
                <a:cs typeface="+mj-cs"/>
              </a:rPr>
              <a:t>A class that cannot be </a:t>
            </a:r>
            <a:r>
              <a:rPr lang="en-IN" sz="2800" dirty="0" err="1" smtClean="0">
                <a:solidFill>
                  <a:schemeClr val="tx1"/>
                </a:solidFill>
                <a:latin typeface="+mj-lt"/>
                <a:ea typeface="+mj-ea"/>
                <a:cs typeface="+mj-cs"/>
              </a:rPr>
              <a:t>subclassed</a:t>
            </a:r>
            <a:r>
              <a:rPr lang="en-IN" sz="2800" dirty="0" smtClean="0">
                <a:solidFill>
                  <a:schemeClr val="tx1"/>
                </a:solidFill>
                <a:latin typeface="+mj-lt"/>
                <a:ea typeface="+mj-ea"/>
                <a:cs typeface="+mj-cs"/>
              </a:rPr>
              <a:t> is called a final class.</a:t>
            </a:r>
          </a:p>
          <a:p>
            <a:pPr algn="l">
              <a:spcBef>
                <a:spcPct val="0"/>
              </a:spcBef>
            </a:pPr>
            <a:endParaRPr lang="en-IN" sz="2800" dirty="0">
              <a:solidFill>
                <a:schemeClr val="tx1"/>
              </a:solidFill>
              <a:latin typeface="+mj-lt"/>
              <a:ea typeface="+mj-ea"/>
              <a:cs typeface="+mj-cs"/>
            </a:endParaRPr>
          </a:p>
          <a:p>
            <a:pPr algn="l">
              <a:spcBef>
                <a:spcPct val="0"/>
              </a:spcBef>
            </a:pPr>
            <a:endParaRPr lang="en-IN" sz="2800" dirty="0" smtClean="0">
              <a:solidFill>
                <a:schemeClr val="tx1"/>
              </a:solidFill>
              <a:latin typeface="+mj-lt"/>
              <a:ea typeface="+mj-ea"/>
              <a:cs typeface="+mj-cs"/>
            </a:endParaRPr>
          </a:p>
          <a:p>
            <a:pPr algn="l">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a:t>
            </a:r>
            <a:r>
              <a:rPr lang="en-IN" sz="2800" b="1" dirty="0" smtClean="0">
                <a:solidFill>
                  <a:schemeClr val="tx1"/>
                </a:solidFill>
                <a:latin typeface="+mj-lt"/>
                <a:ea typeface="+mj-ea"/>
                <a:cs typeface="+mj-cs"/>
              </a:rPr>
              <a:t>final</a:t>
            </a:r>
            <a:r>
              <a:rPr lang="en-IN" sz="2800" dirty="0" smtClean="0">
                <a:solidFill>
                  <a:schemeClr val="tx1"/>
                </a:solidFill>
                <a:latin typeface="+mj-lt"/>
                <a:ea typeface="+mj-ea"/>
                <a:cs typeface="+mj-cs"/>
              </a:rPr>
              <a:t> class </a:t>
            </a:r>
            <a:r>
              <a:rPr lang="en-IN" sz="2800" dirty="0" err="1" smtClean="0">
                <a:solidFill>
                  <a:schemeClr val="tx1"/>
                </a:solidFill>
                <a:latin typeface="+mj-lt"/>
                <a:ea typeface="+mj-ea"/>
                <a:cs typeface="+mj-cs"/>
              </a:rPr>
              <a:t>abc</a:t>
            </a:r>
            <a:r>
              <a:rPr lang="en-IN" sz="2800" dirty="0" smtClean="0">
                <a:solidFill>
                  <a:schemeClr val="tx1"/>
                </a:solidFill>
                <a:latin typeface="+mj-lt"/>
                <a:ea typeface="+mj-ea"/>
                <a:cs typeface="+mj-cs"/>
              </a:rPr>
              <a:t>{………}</a:t>
            </a:r>
          </a:p>
          <a:p>
            <a:pPr algn="l">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a:t>
            </a:r>
            <a:r>
              <a:rPr lang="en-IN" sz="2800" b="1" dirty="0" smtClean="0">
                <a:solidFill>
                  <a:schemeClr val="tx1"/>
                </a:solidFill>
                <a:latin typeface="+mj-lt"/>
                <a:ea typeface="+mj-ea"/>
                <a:cs typeface="+mj-cs"/>
              </a:rPr>
              <a:t>final</a:t>
            </a:r>
            <a:r>
              <a:rPr lang="en-IN" sz="2800" dirty="0" smtClean="0">
                <a:solidFill>
                  <a:schemeClr val="tx1"/>
                </a:solidFill>
                <a:latin typeface="+mj-lt"/>
                <a:ea typeface="+mj-ea"/>
                <a:cs typeface="+mj-cs"/>
              </a:rPr>
              <a:t> class </a:t>
            </a:r>
            <a:r>
              <a:rPr lang="en-IN" sz="2800" dirty="0" err="1" smtClean="0">
                <a:solidFill>
                  <a:schemeClr val="tx1"/>
                </a:solidFill>
                <a:latin typeface="+mj-lt"/>
                <a:ea typeface="+mj-ea"/>
                <a:cs typeface="+mj-cs"/>
              </a:rPr>
              <a:t>pqr</a:t>
            </a:r>
            <a:r>
              <a:rPr lang="en-IN" sz="2800" dirty="0" smtClean="0">
                <a:solidFill>
                  <a:schemeClr val="tx1"/>
                </a:solidFill>
                <a:latin typeface="+mj-lt"/>
                <a:ea typeface="+mj-ea"/>
                <a:cs typeface="+mj-cs"/>
              </a:rPr>
              <a:t> extends </a:t>
            </a:r>
            <a:r>
              <a:rPr lang="en-IN" sz="2800" dirty="0" err="1" smtClean="0">
                <a:solidFill>
                  <a:schemeClr val="tx1"/>
                </a:solidFill>
                <a:latin typeface="+mj-lt"/>
                <a:ea typeface="+mj-ea"/>
                <a:cs typeface="+mj-cs"/>
              </a:rPr>
              <a:t>someclass</a:t>
            </a:r>
            <a:r>
              <a:rPr lang="en-IN" sz="2800" dirty="0" smtClean="0">
                <a:solidFill>
                  <a:schemeClr val="tx1"/>
                </a:solidFill>
                <a:latin typeface="+mj-lt"/>
                <a:ea typeface="+mj-ea"/>
                <a:cs typeface="+mj-cs"/>
              </a:rPr>
              <a:t>{……..}</a:t>
            </a:r>
          </a:p>
          <a:p>
            <a:pPr algn="l">
              <a:spcBef>
                <a:spcPct val="0"/>
              </a:spcBef>
            </a:pPr>
            <a:endParaRPr lang="en-IN" sz="2800" dirty="0">
              <a:solidFill>
                <a:schemeClr val="tx1"/>
              </a:solidFill>
              <a:latin typeface="+mj-lt"/>
              <a:ea typeface="+mj-ea"/>
              <a:cs typeface="+mj-cs"/>
            </a:endParaRPr>
          </a:p>
          <a:p>
            <a:pPr marL="457200" indent="-457200" algn="l">
              <a:spcBef>
                <a:spcPct val="0"/>
              </a:spcBef>
              <a:buFont typeface="Arial" pitchFamily="34" charset="0"/>
              <a:buChar char="•"/>
            </a:pPr>
            <a:r>
              <a:rPr lang="en-IN" sz="2800" dirty="0" smtClean="0">
                <a:solidFill>
                  <a:schemeClr val="tx1"/>
                </a:solidFill>
                <a:latin typeface="+mj-lt"/>
                <a:ea typeface="+mj-ea"/>
                <a:cs typeface="+mj-cs"/>
              </a:rPr>
              <a:t>Any attempt to inherit these classes will cause an error and the compiler will </a:t>
            </a:r>
            <a:r>
              <a:rPr lang="en-IN" sz="2800" smtClean="0">
                <a:solidFill>
                  <a:schemeClr val="tx1"/>
                </a:solidFill>
                <a:latin typeface="+mj-lt"/>
                <a:ea typeface="+mj-ea"/>
                <a:cs typeface="+mj-cs"/>
              </a:rPr>
              <a:t>not allow it.</a:t>
            </a: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206575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dirty="0" smtClean="0"/>
              <a:t>Abstract methods and classes</a:t>
            </a:r>
            <a:endParaRPr lang="en-IN" dirty="0"/>
          </a:p>
        </p:txBody>
      </p:sp>
      <p:sp>
        <p:nvSpPr>
          <p:cNvPr id="3" name="Subtitle 2"/>
          <p:cNvSpPr>
            <a:spLocks noGrp="1"/>
          </p:cNvSpPr>
          <p:nvPr>
            <p:ph type="subTitle" idx="1"/>
          </p:nvPr>
        </p:nvSpPr>
        <p:spPr>
          <a:xfrm>
            <a:off x="539552" y="980728"/>
            <a:ext cx="8280920" cy="5544616"/>
          </a:xfrm>
        </p:spPr>
        <p:txBody>
          <a:bodyPr>
            <a:normAutofit lnSpcReduction="10000"/>
          </a:bodyPr>
          <a:lstStyle/>
          <a:p>
            <a:pPr marL="457200" indent="-457200" algn="l">
              <a:spcBef>
                <a:spcPct val="0"/>
              </a:spcBef>
              <a:buFont typeface="Arial" pitchFamily="34" charset="0"/>
              <a:buChar char="•"/>
            </a:pPr>
            <a:r>
              <a:rPr lang="en-IN" sz="2800" dirty="0" smtClean="0">
                <a:solidFill>
                  <a:schemeClr val="tx1"/>
                </a:solidFill>
                <a:latin typeface="+mj-lt"/>
                <a:ea typeface="+mj-ea"/>
                <a:cs typeface="+mj-cs"/>
              </a:rPr>
              <a:t>To indicate that a method must always be redefined in a subclass, thus making overriding compulsory.</a:t>
            </a:r>
          </a:p>
          <a:p>
            <a:pPr marL="457200" indent="-457200" algn="l">
              <a:spcBef>
                <a:spcPct val="0"/>
              </a:spcBef>
              <a:buFont typeface="Arial" pitchFamily="34" charset="0"/>
              <a:buChar char="•"/>
            </a:pPr>
            <a:r>
              <a:rPr lang="en-IN" sz="2800" dirty="0" smtClean="0">
                <a:solidFill>
                  <a:schemeClr val="tx1"/>
                </a:solidFill>
                <a:latin typeface="+mj-lt"/>
                <a:ea typeface="+mj-ea"/>
                <a:cs typeface="+mj-cs"/>
              </a:rPr>
              <a:t>This is done using the modifier keyword </a:t>
            </a:r>
            <a:r>
              <a:rPr lang="en-IN" sz="2800" b="1" dirty="0" smtClean="0">
                <a:solidFill>
                  <a:schemeClr val="tx1"/>
                </a:solidFill>
                <a:latin typeface="+mj-lt"/>
                <a:ea typeface="+mj-ea"/>
                <a:cs typeface="+mj-cs"/>
              </a:rPr>
              <a:t>abstract</a:t>
            </a:r>
            <a:r>
              <a:rPr lang="en-IN" sz="2800" dirty="0" smtClean="0">
                <a:solidFill>
                  <a:schemeClr val="tx1"/>
                </a:solidFill>
                <a:latin typeface="+mj-lt"/>
                <a:ea typeface="+mj-ea"/>
                <a:cs typeface="+mj-cs"/>
              </a:rPr>
              <a:t> in the method definition.</a:t>
            </a:r>
            <a:endParaRPr lang="en-IN" sz="2800" dirty="0">
              <a:solidFill>
                <a:schemeClr val="tx1"/>
              </a:solidFill>
              <a:latin typeface="+mj-lt"/>
              <a:ea typeface="+mj-ea"/>
              <a:cs typeface="+mj-cs"/>
            </a:endParaRPr>
          </a:p>
          <a:p>
            <a:pPr algn="l">
              <a:spcBef>
                <a:spcPct val="0"/>
              </a:spcBef>
            </a:pPr>
            <a:endParaRPr lang="en-IN" sz="2800" dirty="0" smtClean="0">
              <a:solidFill>
                <a:schemeClr val="tx1"/>
              </a:solidFill>
              <a:latin typeface="+mj-lt"/>
              <a:ea typeface="+mj-ea"/>
              <a:cs typeface="+mj-cs"/>
            </a:endParaRPr>
          </a:p>
          <a:p>
            <a:pPr algn="l">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a:t>
            </a:r>
            <a:r>
              <a:rPr lang="en-IN" sz="2800" b="1" dirty="0" smtClean="0">
                <a:solidFill>
                  <a:schemeClr val="tx1"/>
                </a:solidFill>
                <a:latin typeface="+mj-lt"/>
                <a:ea typeface="+mj-ea"/>
                <a:cs typeface="+mj-cs"/>
              </a:rPr>
              <a:t>abstract</a:t>
            </a:r>
            <a:r>
              <a:rPr lang="en-IN" sz="2800" dirty="0" smtClean="0">
                <a:solidFill>
                  <a:schemeClr val="tx1"/>
                </a:solidFill>
                <a:latin typeface="+mj-lt"/>
                <a:ea typeface="+mj-ea"/>
                <a:cs typeface="+mj-cs"/>
              </a:rPr>
              <a:t> class shape</a:t>
            </a:r>
          </a:p>
          <a:p>
            <a:pPr algn="l">
              <a:spcBef>
                <a:spcPct val="0"/>
              </a:spcBef>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a:t>
            </a:r>
          </a:p>
          <a:p>
            <a:pPr algn="l">
              <a:spcBef>
                <a:spcPct val="0"/>
              </a:spcBef>
            </a:pPr>
            <a:r>
              <a:rPr lang="en-IN" sz="2800" dirty="0" smtClean="0">
                <a:solidFill>
                  <a:schemeClr val="tx1"/>
                </a:solidFill>
                <a:latin typeface="+mj-lt"/>
                <a:ea typeface="+mj-ea"/>
                <a:cs typeface="+mj-cs"/>
              </a:rPr>
              <a:t>………</a:t>
            </a:r>
          </a:p>
          <a:p>
            <a:pPr algn="l">
              <a:spcBef>
                <a:spcPct val="0"/>
              </a:spcBef>
            </a:pPr>
            <a:r>
              <a:rPr lang="en-IN" sz="2800" dirty="0" smtClean="0">
                <a:solidFill>
                  <a:schemeClr val="tx1"/>
                </a:solidFill>
                <a:latin typeface="+mj-lt"/>
                <a:ea typeface="+mj-ea"/>
                <a:cs typeface="+mj-cs"/>
              </a:rPr>
              <a:t>      </a:t>
            </a:r>
            <a:r>
              <a:rPr lang="en-IN" sz="2800" b="1" dirty="0" smtClean="0">
                <a:solidFill>
                  <a:schemeClr val="tx1"/>
                </a:solidFill>
                <a:latin typeface="+mj-lt"/>
                <a:ea typeface="+mj-ea"/>
                <a:cs typeface="+mj-cs"/>
              </a:rPr>
              <a:t>abstract </a:t>
            </a:r>
            <a:r>
              <a:rPr lang="en-IN" sz="2800" dirty="0" smtClean="0">
                <a:solidFill>
                  <a:schemeClr val="tx1"/>
                </a:solidFill>
                <a:latin typeface="+mj-lt"/>
                <a:ea typeface="+mj-ea"/>
                <a:cs typeface="+mj-cs"/>
              </a:rPr>
              <a:t>void draw();</a:t>
            </a:r>
          </a:p>
          <a:p>
            <a:pPr algn="l">
              <a:spcBef>
                <a:spcPct val="0"/>
              </a:spcBef>
            </a:pPr>
            <a:r>
              <a:rPr lang="en-IN" sz="2800" dirty="0" smtClean="0">
                <a:solidFill>
                  <a:schemeClr val="tx1"/>
                </a:solidFill>
                <a:latin typeface="+mj-lt"/>
                <a:ea typeface="+mj-ea"/>
                <a:cs typeface="+mj-cs"/>
              </a:rPr>
              <a:t>………</a:t>
            </a:r>
            <a:endParaRPr lang="en-IN" sz="2800" dirty="0">
              <a:solidFill>
                <a:schemeClr val="tx1"/>
              </a:solidFill>
              <a:latin typeface="+mj-lt"/>
              <a:ea typeface="+mj-ea"/>
              <a:cs typeface="+mj-cs"/>
            </a:endParaRPr>
          </a:p>
          <a:p>
            <a:pPr algn="l">
              <a:spcBef>
                <a:spcPct val="0"/>
              </a:spcBef>
            </a:pPr>
            <a:r>
              <a:rPr lang="en-IN" sz="2800" dirty="0" smtClean="0">
                <a:solidFill>
                  <a:schemeClr val="tx1"/>
                </a:solidFill>
                <a:latin typeface="+mj-lt"/>
                <a:ea typeface="+mj-ea"/>
                <a:cs typeface="+mj-cs"/>
              </a:rPr>
              <a:t>}</a:t>
            </a:r>
          </a:p>
          <a:p>
            <a:pPr marL="457200" indent="-457200" algn="l">
              <a:spcBef>
                <a:spcPct val="0"/>
              </a:spcBef>
              <a:buFont typeface="Arial" pitchFamily="34" charset="0"/>
              <a:buChar char="•"/>
            </a:pPr>
            <a:r>
              <a:rPr lang="en-IN" sz="2800" dirty="0" smtClean="0">
                <a:solidFill>
                  <a:schemeClr val="tx1"/>
                </a:solidFill>
                <a:latin typeface="+mj-lt"/>
                <a:ea typeface="+mj-ea"/>
                <a:cs typeface="+mj-cs"/>
              </a:rPr>
              <a:t>When a class contains one or more abstract methods ,it should be declared </a:t>
            </a:r>
            <a:r>
              <a:rPr lang="en-IN" sz="2800" b="1" dirty="0" smtClean="0">
                <a:solidFill>
                  <a:schemeClr val="tx1"/>
                </a:solidFill>
                <a:latin typeface="+mj-lt"/>
                <a:ea typeface="+mj-ea"/>
                <a:cs typeface="+mj-cs"/>
              </a:rPr>
              <a:t>abstract</a:t>
            </a:r>
          </a:p>
          <a:p>
            <a:pPr algn="l">
              <a:spcBef>
                <a:spcPct val="0"/>
              </a:spcBef>
            </a:pP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3082064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1457</Words>
  <Application>Microsoft Office PowerPoint</Application>
  <PresentationFormat>On-screen Show (4:3)</PresentationFormat>
  <Paragraphs>196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Inheritance</vt:lpstr>
      <vt:lpstr>Inheritance </vt:lpstr>
      <vt:lpstr>Defining a subclass </vt:lpstr>
      <vt:lpstr>Subclass Constructor</vt:lpstr>
      <vt:lpstr>Multilevel Inheritance</vt:lpstr>
      <vt:lpstr>Overriding Methods</vt:lpstr>
      <vt:lpstr>Final variables and methods</vt:lpstr>
      <vt:lpstr>Final classes</vt:lpstr>
      <vt:lpstr>Abstract methods and classes</vt:lpstr>
      <vt:lpstr>Dynamic Method Dispatch</vt:lpstr>
      <vt:lpstr>Dynamic Method Dispatch</vt:lpstr>
      <vt:lpstr>Dynamic Method Dispatch</vt:lpstr>
      <vt:lpstr>Program</vt:lpstr>
      <vt:lpstr>Interfaces: Multiple Inheritance</vt:lpstr>
      <vt:lpstr>Interfaces: Multiple Inheritance</vt:lpstr>
      <vt:lpstr>Interfaces: Multiple Inheritance</vt:lpstr>
      <vt:lpstr>Interfaces: Multiple Inheritance</vt:lpstr>
      <vt:lpstr>Interfaces: Multiple Inheritance</vt:lpstr>
      <vt:lpstr>Interfaces: Multiple Inheritance</vt:lpstr>
      <vt:lpstr>Interfaces: Multiple Inheritance</vt:lpstr>
      <vt:lpstr>Interfaces: Multiple Inheritance</vt:lpstr>
      <vt:lpstr>Interfaces: Multiple Inheritance</vt:lpstr>
      <vt:lpstr>Difference in Interface and class</vt:lpstr>
      <vt:lpstr>Interfaces: Multiple Inheritance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FOR loop</dc:title>
  <dc:creator>Admin</dc:creator>
  <cp:lastModifiedBy>Admin</cp:lastModifiedBy>
  <cp:revision>29</cp:revision>
  <dcterms:created xsi:type="dcterms:W3CDTF">2018-10-15T05:08:00Z</dcterms:created>
  <dcterms:modified xsi:type="dcterms:W3CDTF">2023-03-24T03:34:35Z</dcterms:modified>
</cp:coreProperties>
</file>