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94" r:id="rId1"/>
  </p:sldMasterIdLst>
  <p:notesMasterIdLst>
    <p:notesMasterId r:id="rId162"/>
  </p:notesMasterIdLst>
  <p:handoutMasterIdLst>
    <p:handoutMasterId r:id="rId163"/>
  </p:handoutMasterIdLst>
  <p:sldIdLst>
    <p:sldId id="330" r:id="rId2"/>
    <p:sldId id="411" r:id="rId3"/>
    <p:sldId id="627" r:id="rId4"/>
    <p:sldId id="499" r:id="rId5"/>
    <p:sldId id="500" r:id="rId6"/>
    <p:sldId id="628" r:id="rId7"/>
    <p:sldId id="629" r:id="rId8"/>
    <p:sldId id="413" r:id="rId9"/>
    <p:sldId id="468" r:id="rId10"/>
    <p:sldId id="602" r:id="rId11"/>
    <p:sldId id="688" r:id="rId12"/>
    <p:sldId id="690" r:id="rId13"/>
    <p:sldId id="689" r:id="rId14"/>
    <p:sldId id="501" r:id="rId15"/>
    <p:sldId id="415" r:id="rId16"/>
    <p:sldId id="638" r:id="rId17"/>
    <p:sldId id="643" r:id="rId18"/>
    <p:sldId id="652" r:id="rId19"/>
    <p:sldId id="644" r:id="rId20"/>
    <p:sldId id="653" r:id="rId21"/>
    <p:sldId id="642" r:id="rId22"/>
    <p:sldId id="640" r:id="rId23"/>
    <p:sldId id="641" r:id="rId24"/>
    <p:sldId id="639" r:id="rId25"/>
    <p:sldId id="646" r:id="rId26"/>
    <p:sldId id="647" r:id="rId27"/>
    <p:sldId id="648" r:id="rId28"/>
    <p:sldId id="654" r:id="rId29"/>
    <p:sldId id="416" r:id="rId30"/>
    <p:sldId id="659" r:id="rId31"/>
    <p:sldId id="657" r:id="rId32"/>
    <p:sldId id="656" r:id="rId33"/>
    <p:sldId id="658" r:id="rId34"/>
    <p:sldId id="649" r:id="rId35"/>
    <p:sldId id="650" r:id="rId36"/>
    <p:sldId id="651" r:id="rId37"/>
    <p:sldId id="417" r:id="rId38"/>
    <p:sldId id="514" r:id="rId39"/>
    <p:sldId id="515" r:id="rId40"/>
    <p:sldId id="603" r:id="rId41"/>
    <p:sldId id="513" r:id="rId42"/>
    <p:sldId id="604" r:id="rId43"/>
    <p:sldId id="516" r:id="rId44"/>
    <p:sldId id="605" r:id="rId45"/>
    <p:sldId id="418" r:id="rId46"/>
    <p:sldId id="692" r:id="rId47"/>
    <p:sldId id="536" r:id="rId48"/>
    <p:sldId id="534" r:id="rId49"/>
    <p:sldId id="660" r:id="rId50"/>
    <p:sldId id="537" r:id="rId51"/>
    <p:sldId id="535" r:id="rId52"/>
    <p:sldId id="578" r:id="rId53"/>
    <p:sldId id="573" r:id="rId54"/>
    <p:sldId id="631" r:id="rId55"/>
    <p:sldId id="533" r:id="rId56"/>
    <p:sldId id="695" r:id="rId57"/>
    <p:sldId id="571" r:id="rId58"/>
    <p:sldId id="606" r:id="rId59"/>
    <p:sldId id="572" r:id="rId60"/>
    <p:sldId id="661" r:id="rId61"/>
    <p:sldId id="662" r:id="rId62"/>
    <p:sldId id="607" r:id="rId63"/>
    <p:sldId id="574" r:id="rId64"/>
    <p:sldId id="579" r:id="rId65"/>
    <p:sldId id="585" r:id="rId66"/>
    <p:sldId id="586" r:id="rId67"/>
    <p:sldId id="580" r:id="rId68"/>
    <p:sldId id="679" r:id="rId69"/>
    <p:sldId id="682" r:id="rId70"/>
    <p:sldId id="684" r:id="rId71"/>
    <p:sldId id="683" r:id="rId72"/>
    <p:sldId id="685" r:id="rId73"/>
    <p:sldId id="681" r:id="rId74"/>
    <p:sldId id="581" r:id="rId75"/>
    <p:sldId id="613" r:id="rId76"/>
    <p:sldId id="582" r:id="rId77"/>
    <p:sldId id="614" r:id="rId78"/>
    <p:sldId id="583" r:id="rId79"/>
    <p:sldId id="686" r:id="rId80"/>
    <p:sldId id="615" r:id="rId81"/>
    <p:sldId id="687" r:id="rId82"/>
    <p:sldId id="616" r:id="rId83"/>
    <p:sldId id="591" r:id="rId84"/>
    <p:sldId id="592" r:id="rId85"/>
    <p:sldId id="590" r:id="rId86"/>
    <p:sldId id="594" r:id="rId87"/>
    <p:sldId id="593" r:id="rId88"/>
    <p:sldId id="421" r:id="rId89"/>
    <p:sldId id="626" r:id="rId90"/>
    <p:sldId id="664" r:id="rId91"/>
    <p:sldId id="538" r:id="rId92"/>
    <p:sldId id="609" r:id="rId93"/>
    <p:sldId id="663" r:id="rId94"/>
    <p:sldId id="691" r:id="rId95"/>
    <p:sldId id="608" r:id="rId96"/>
    <p:sldId id="625" r:id="rId97"/>
    <p:sldId id="422" r:id="rId98"/>
    <p:sldId id="539" r:id="rId99"/>
    <p:sldId id="423" r:id="rId100"/>
    <p:sldId id="540" r:id="rId101"/>
    <p:sldId id="424" r:id="rId102"/>
    <p:sldId id="545" r:id="rId103"/>
    <p:sldId id="612" r:id="rId104"/>
    <p:sldId id="548" r:id="rId105"/>
    <p:sldId id="549" r:id="rId106"/>
    <p:sldId id="610" r:id="rId107"/>
    <p:sldId id="694" r:id="rId108"/>
    <p:sldId id="547" r:id="rId109"/>
    <p:sldId id="665" r:id="rId110"/>
    <p:sldId id="611" r:id="rId111"/>
    <p:sldId id="550" r:id="rId112"/>
    <p:sldId id="425" r:id="rId113"/>
    <p:sldId id="427" r:id="rId114"/>
    <p:sldId id="553" r:id="rId115"/>
    <p:sldId id="666" r:id="rId116"/>
    <p:sldId id="428" r:id="rId117"/>
    <p:sldId id="429" r:id="rId118"/>
    <p:sldId id="558" r:id="rId119"/>
    <p:sldId id="667" r:id="rId120"/>
    <p:sldId id="554" r:id="rId121"/>
    <p:sldId id="668" r:id="rId122"/>
    <p:sldId id="669" r:id="rId123"/>
    <p:sldId id="621" r:id="rId124"/>
    <p:sldId id="670" r:id="rId125"/>
    <p:sldId id="622" r:id="rId126"/>
    <p:sldId id="555" r:id="rId127"/>
    <p:sldId id="623" r:id="rId128"/>
    <p:sldId id="595" r:id="rId129"/>
    <p:sldId id="671" r:id="rId130"/>
    <p:sldId id="596" r:id="rId131"/>
    <p:sldId id="624" r:id="rId132"/>
    <p:sldId id="559" r:id="rId133"/>
    <p:sldId id="619" r:id="rId134"/>
    <p:sldId id="556" r:id="rId135"/>
    <p:sldId id="564" r:id="rId136"/>
    <p:sldId id="557" r:id="rId137"/>
    <p:sldId id="430" r:id="rId138"/>
    <p:sldId id="700" r:id="rId139"/>
    <p:sldId id="701" r:id="rId140"/>
    <p:sldId id="522" r:id="rId141"/>
    <p:sldId id="523" r:id="rId142"/>
    <p:sldId id="601" r:id="rId143"/>
    <p:sldId id="672" r:id="rId144"/>
    <p:sldId id="562" r:id="rId145"/>
    <p:sldId id="525" r:id="rId146"/>
    <p:sldId id="526" r:id="rId147"/>
    <p:sldId id="620" r:id="rId148"/>
    <p:sldId id="563" r:id="rId149"/>
    <p:sldId id="434" r:id="rId150"/>
    <p:sldId id="568" r:id="rId151"/>
    <p:sldId id="471" r:id="rId152"/>
    <p:sldId id="569" r:id="rId153"/>
    <p:sldId id="673" r:id="rId154"/>
    <p:sldId id="674" r:id="rId155"/>
    <p:sldId id="675" r:id="rId156"/>
    <p:sldId id="676" r:id="rId157"/>
    <p:sldId id="678" r:id="rId158"/>
    <p:sldId id="677" r:id="rId159"/>
    <p:sldId id="696" r:id="rId160"/>
    <p:sldId id="697" r:id="rId16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8" autoAdjust="0"/>
    <p:restoredTop sz="94662" autoAdjust="0"/>
  </p:normalViewPr>
  <p:slideViewPr>
    <p:cSldViewPr snapToGrid="0">
      <p:cViewPr>
        <p:scale>
          <a:sx n="70" d="100"/>
          <a:sy n="70" d="100"/>
        </p:scale>
        <p:origin x="-1176" y="-4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algn="r"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algn="r" defTabSz="883092">
              <a:defRPr sz="1100">
                <a:latin typeface="Helvetica" pitchFamily="-84" charset="0"/>
              </a:defRPr>
            </a:lvl1pPr>
          </a:lstStyle>
          <a:p>
            <a:pPr>
              <a:defRPr/>
            </a:pPr>
            <a:fld id="{84F1795D-EA2D-4211-888A-7D01EE884D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85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algn="r"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algn="r" defTabSz="9310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80B8E68-A6D7-40DC-84B5-8A79DD042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8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D1DADE4-126C-4FA8-B6F2-BA513B6076FF}" type="slidenum">
              <a:rPr lang="en-US" altLang="en-US" smtClean="0">
                <a:latin typeface="Times New Roman" pitchFamily="18" charset="0"/>
              </a:rPr>
              <a:pPr/>
              <a:t>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B8E68-A6D7-40DC-84B5-8A79DD04260B}" type="slidenum">
              <a:rPr lang="en-US" smtClean="0"/>
              <a:pPr>
                <a:defRPr/>
              </a:pPr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2310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A56856D-8C6A-44C4-90E7-2F3DAF3EF2A3}" type="slidenum">
              <a:rPr lang="en-US" altLang="en-US" smtClean="0">
                <a:latin typeface="Helvetica" pitchFamily="-84" charset="0"/>
              </a:rPr>
              <a:pPr/>
              <a:t>52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347E1CE-13AD-4B40-9799-F71EAEC90510}" type="slidenum">
              <a:rPr lang="en-US" altLang="en-US" smtClean="0">
                <a:latin typeface="Helvetica" pitchFamily="-84" charset="0"/>
              </a:rPr>
              <a:pPr/>
              <a:t>64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9A74245-55C4-4966-BE60-12D2BEFA8FF6}" type="slidenum">
              <a:rPr lang="en-US" altLang="en-US" smtClean="0">
                <a:latin typeface="Helvetica" pitchFamily="-84" charset="0"/>
              </a:rPr>
              <a:pPr/>
              <a:t>65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C65F852-C4BE-4749-A7D0-4806D0ED1BBB}" type="slidenum">
              <a:rPr lang="en-US" altLang="en-US" smtClean="0">
                <a:latin typeface="Helvetica" pitchFamily="-84" charset="0"/>
              </a:rPr>
              <a:pPr/>
              <a:t>66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4C6A093-4800-485C-A173-66EF00A5F9EA}" type="slidenum">
              <a:rPr lang="en-US" altLang="en-US" smtClean="0">
                <a:latin typeface="Helvetica" pitchFamily="-84" charset="0"/>
              </a:rPr>
              <a:pPr/>
              <a:t>67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74EF4F2-A67F-41E6-8324-218CA794BF87}" type="slidenum">
              <a:rPr lang="en-US" altLang="en-US" smtClean="0">
                <a:latin typeface="Helvetica" pitchFamily="-84" charset="0"/>
              </a:rPr>
              <a:pPr/>
              <a:t>74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74EF4F2-A67F-41E6-8324-218CA794BF87}" type="slidenum">
              <a:rPr lang="en-US" altLang="en-US" smtClean="0">
                <a:latin typeface="Helvetica" pitchFamily="-84" charset="0"/>
              </a:rPr>
              <a:pPr/>
              <a:t>75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FB26B77-B73E-4231-9D3B-A43E4FD2634A}" type="slidenum">
              <a:rPr lang="en-US" altLang="en-US" smtClean="0">
                <a:latin typeface="Helvetica" pitchFamily="-84" charset="0"/>
              </a:rPr>
              <a:pPr/>
              <a:t>76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FB26B77-B73E-4231-9D3B-A43E4FD2634A}" type="slidenum">
              <a:rPr lang="en-US" altLang="en-US" smtClean="0">
                <a:latin typeface="Helvetica" pitchFamily="-84" charset="0"/>
              </a:rPr>
              <a:pPr/>
              <a:t>77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9A2FDEC-12EE-4514-8987-BD26990C19B6}" type="slidenum">
              <a:rPr lang="en-US" altLang="en-US" smtClean="0">
                <a:latin typeface="Helvetica" pitchFamily="-84" charset="0"/>
              </a:rPr>
              <a:pPr/>
              <a:t>78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9A2FDEC-12EE-4514-8987-BD26990C19B6}" type="slidenum">
              <a:rPr lang="en-US" altLang="en-US" smtClean="0">
                <a:latin typeface="Helvetica" pitchFamily="-84" charset="0"/>
              </a:rPr>
              <a:pPr/>
              <a:t>79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9A2FDEC-12EE-4514-8987-BD26990C19B6}" type="slidenum">
              <a:rPr lang="en-US" altLang="en-US" smtClean="0">
                <a:latin typeface="Helvetica" pitchFamily="-84" charset="0"/>
              </a:rPr>
              <a:pPr/>
              <a:t>80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9A2FDEC-12EE-4514-8987-BD26990C19B6}" type="slidenum">
              <a:rPr lang="en-US" altLang="en-US" smtClean="0">
                <a:latin typeface="Helvetica" pitchFamily="-84" charset="0"/>
              </a:rPr>
              <a:pPr/>
              <a:t>81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9A2FDEC-12EE-4514-8987-BD26990C19B6}" type="slidenum">
              <a:rPr lang="en-US" altLang="en-US" smtClean="0">
                <a:latin typeface="Helvetica" pitchFamily="-84" charset="0"/>
              </a:rPr>
              <a:pPr/>
              <a:t>82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B8E68-A6D7-40DC-84B5-8A79DD04260B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887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8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1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9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31" name="Rectangle 30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Hexagon 16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649788" y="-22225"/>
            <a:ext cx="3505200" cy="2312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688" y="1516063"/>
            <a:ext cx="2133600" cy="752475"/>
          </a:xfrm>
        </p:spPr>
        <p:txBody>
          <a:bodyPr anchor="b"/>
          <a:lstStyle>
            <a:lvl1pPr algn="l">
              <a:defRPr sz="2400"/>
            </a:lvl1pPr>
          </a:lstStyle>
          <a:p>
            <a:pPr>
              <a:defRPr/>
            </a:pPr>
            <a:fld id="{0AE69B52-1D57-42CA-BC10-C872A590F320}" type="datetime1">
              <a:rPr lang="en-US"/>
              <a:pPr>
                <a:defRPr/>
              </a:pPr>
              <a:t>2/20/2025</a:t>
            </a:fld>
            <a:endParaRPr lang="en-US" dirty="0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838" y="5719763"/>
            <a:ext cx="283051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788" y="5719763"/>
            <a:ext cx="642937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9C301B9-D6E5-4A0B-A0C9-65C863269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1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7A89A-D624-4498-AB48-11BBAFDE1D55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8BA8-6F2B-415D-9540-269108C28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1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7FE3D-9C6C-404F-8816-3B775069B06D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4259D-AE66-434A-8384-8A646C454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30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636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28A5-8FA6-4B61-A0B9-DA864FD55BF6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5C95F-D44A-4CE1-9228-F7E1CFE07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4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BA81D-6FF5-42DE-9F8C-4C0A4DCFF5DA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6F0D8-BFC1-4382-8B29-381F5D24D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5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8B175-43DC-4B70-8616-0ECD4F1D777F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20F27-66F7-4C18-BE71-158DBA396E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4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4BDA7-9EC6-4A6B-AB42-B8A664BC2F98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4FCD7-9471-4BC0-A5CF-5368012EB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6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036D6-803C-4320-B741-15CE46ADC875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6C934-459B-43F2-87DF-5771264BC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7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5ED6-D8E8-421A-8087-88A54A943F71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FC086-BC46-4763-A826-6B146D054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8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61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9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1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7" name="Freeform 6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Hexagon 15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Hexagon 25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F5710-997D-46B0-B5DE-F933717FEF61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4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415D6-D518-4B54-9290-3AECC7C3D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4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61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9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1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7" name="Freeform 6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Hexagon 15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Hexagon 25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414FD-1352-48FE-8916-C0E7884661C5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4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4A1C7-CBF5-49EF-9C3D-257C808730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8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2F35F"/>
            </a:gs>
            <a:gs pos="62000">
              <a:srgbClr val="92BE3F"/>
            </a:gs>
            <a:gs pos="100000">
              <a:srgbClr val="80A33D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1"/>
          <p:cNvGrpSpPr>
            <a:grpSpLocks/>
          </p:cNvGrpSpPr>
          <p:nvPr/>
        </p:nvGrpSpPr>
        <p:grpSpPr bwMode="auto">
          <a:xfrm>
            <a:off x="-304800" y="0"/>
            <a:ext cx="9932988" cy="6858000"/>
            <a:chOff x="-382404" y="0"/>
            <a:chExt cx="9932332" cy="6858000"/>
          </a:xfrm>
        </p:grpSpPr>
        <p:grpSp>
          <p:nvGrpSpPr>
            <p:cNvPr id="1035" name="Group 44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58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059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060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2540" y="5035550"/>
              <a:ext cx="9144983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2540" y="3467100"/>
              <a:ext cx="9144983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2540" y="5284788"/>
              <a:ext cx="9144983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6793" y="5132388"/>
              <a:ext cx="6982951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5573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19425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8949" y="159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6524" y="32543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2326" y="53832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3969" y="540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542" y="28495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394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09771" y="54117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8820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443" y="15636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997" y="4056063"/>
              <a:ext cx="1242931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997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375"/>
            <a:ext cx="8229600" cy="6186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0888" y="-22225"/>
            <a:ext cx="3679825" cy="70008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1042988" y="1027113"/>
            <a:ext cx="70246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42988" y="2324100"/>
            <a:ext cx="6777037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575" y="2238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fld id="{DEF4047F-5D2A-4425-B0E5-39768650EF4E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850" y="5851525"/>
            <a:ext cx="350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788" y="223838"/>
            <a:ext cx="1331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fld id="{75100EE9-5BFF-4358-9AC2-6CFD8F0EA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39" r:id="rId2"/>
    <p:sldLayoutId id="2147484340" r:id="rId3"/>
    <p:sldLayoutId id="2147484341" r:id="rId4"/>
    <p:sldLayoutId id="2147484342" r:id="rId5"/>
    <p:sldLayoutId id="2147484343" r:id="rId6"/>
    <p:sldLayoutId id="2147484344" r:id="rId7"/>
    <p:sldLayoutId id="2147484348" r:id="rId8"/>
    <p:sldLayoutId id="2147484349" r:id="rId9"/>
    <p:sldLayoutId id="2147484345" r:id="rId10"/>
    <p:sldLayoutId id="2147484346" r:id="rId11"/>
    <p:sldLayoutId id="214748435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39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3255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71475" y="1831975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Chapter 2:  Process Concept and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7"/>
          <p:cNvSpPr>
            <a:spLocks noGrp="1"/>
          </p:cNvSpPr>
          <p:nvPr>
            <p:ph type="title"/>
          </p:nvPr>
        </p:nvSpPr>
        <p:spPr>
          <a:xfrm>
            <a:off x="1245240" y="2327157"/>
            <a:ext cx="6637337" cy="1362075"/>
          </a:xfrm>
        </p:spPr>
        <p:txBody>
          <a:bodyPr/>
          <a:lstStyle/>
          <a:p>
            <a:r>
              <a:rPr lang="en-US" altLang="en-US" sz="3200" b="1" dirty="0" smtClean="0"/>
              <a:t>When does a Program become a process?</a:t>
            </a:r>
            <a:endParaRPr lang="en-IN" altLang="en-US" sz="3200" b="1" dirty="0" smtClean="0"/>
          </a:p>
        </p:txBody>
      </p:sp>
      <p:sp>
        <p:nvSpPr>
          <p:cNvPr id="12291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23A3280-92D4-4FE0-8F26-10744FC89DB6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29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229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ABE6294-E7EB-4DE7-B36D-8D98D74619AA}" type="slidenum">
              <a:rPr lang="en-US" altLang="en-US" smtClean="0">
                <a:solidFill>
                  <a:srgbClr val="FEFEFE"/>
                </a:solidFill>
              </a:rPr>
              <a:pPr/>
              <a:t>10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Representation of Process Scheduling</a:t>
            </a:r>
          </a:p>
        </p:txBody>
      </p:sp>
      <p:pic>
        <p:nvPicPr>
          <p:cNvPr id="82947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4202113"/>
            <a:ext cx="6469063" cy="14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8" name="Rectangle 3"/>
          <p:cNvSpPr txBox="1">
            <a:spLocks noChangeArrowheads="1"/>
          </p:cNvSpPr>
          <p:nvPr/>
        </p:nvSpPr>
        <p:spPr bwMode="auto">
          <a:xfrm>
            <a:off x="793750" y="771525"/>
            <a:ext cx="7148513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dirty="0">
                <a:latin typeface="Helvetica" pitchFamily="-84" charset="0"/>
              </a:rPr>
              <a:t>A new process is initially put in the ready queue, waits in the ready queue to be dispatched.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dirty="0">
                <a:latin typeface="Helvetica" pitchFamily="-84" charset="0"/>
              </a:rPr>
              <a:t>Once assigned to the CPU and is executing, one of the several events may occur, </a:t>
            </a:r>
            <a:r>
              <a:rPr kumimoji="1" lang="en-US" altLang="en-US" b="1" dirty="0">
                <a:solidFill>
                  <a:srgbClr val="0070C0"/>
                </a:solidFill>
                <a:latin typeface="Helvetica" pitchFamily="-84" charset="0"/>
              </a:rPr>
              <a:t>the process could</a:t>
            </a:r>
            <a:r>
              <a:rPr kumimoji="1" lang="en-US" altLang="en-US" dirty="0">
                <a:latin typeface="Helvetica" pitchFamily="-84" charset="0"/>
              </a:rPr>
              <a:t>:</a:t>
            </a:r>
          </a:p>
          <a:p>
            <a:pPr lvl="1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 dirty="0">
                <a:latin typeface="Helvetica" pitchFamily="-84" charset="0"/>
              </a:rPr>
              <a:t>Issue I/O request </a:t>
            </a:r>
            <a:r>
              <a:rPr kumimoji="1" lang="en-US" altLang="en-US" dirty="0">
                <a:latin typeface="Helvetica" pitchFamily="-84" charset="0"/>
              </a:rPr>
              <a:t>and be placed in I/O queue</a:t>
            </a:r>
          </a:p>
          <a:p>
            <a:pPr lvl="1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 dirty="0">
                <a:latin typeface="Helvetica" pitchFamily="-84" charset="0"/>
              </a:rPr>
              <a:t>Create a new sub process </a:t>
            </a:r>
            <a:r>
              <a:rPr kumimoji="1" lang="en-US" altLang="en-US" dirty="0">
                <a:latin typeface="Helvetica" pitchFamily="-84" charset="0"/>
              </a:rPr>
              <a:t>and wait  for its termination</a:t>
            </a:r>
          </a:p>
          <a:p>
            <a:pPr lvl="1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 dirty="0">
                <a:latin typeface="Helvetica" pitchFamily="-84" charset="0"/>
              </a:rPr>
              <a:t>Be Removed forcibly </a:t>
            </a:r>
            <a:r>
              <a:rPr kumimoji="1" lang="en-US" altLang="en-US" dirty="0">
                <a:latin typeface="Helvetica" pitchFamily="-84" charset="0"/>
              </a:rPr>
              <a:t>from CPU due to interrupt and put back in the ready queue</a:t>
            </a:r>
          </a:p>
          <a:p>
            <a:pPr lvl="1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 dirty="0">
                <a:latin typeface="Helvetica" pitchFamily="-84" charset="0"/>
              </a:rPr>
              <a:t>Finally when terminates </a:t>
            </a:r>
            <a:r>
              <a:rPr kumimoji="1" lang="en-US" altLang="en-US" dirty="0">
                <a:latin typeface="Helvetica" pitchFamily="-84" charset="0"/>
              </a:rPr>
              <a:t>is removed from all queues, PCBs and resources deallocated.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dirty="0">
              <a:latin typeface="Helvetica" pitchFamily="-8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dirty="0">
              <a:latin typeface="Helvetica" pitchFamily="-84" charset="0"/>
            </a:endParaRPr>
          </a:p>
        </p:txBody>
      </p:sp>
      <p:sp>
        <p:nvSpPr>
          <p:cNvPr id="8294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3C85462-4A94-4DEB-96C1-0D39200A269D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295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A2CD1AC-1F67-429D-B121-B54C02206B0F}" type="slidenum">
              <a:rPr lang="en-US" altLang="en-US" smtClean="0">
                <a:solidFill>
                  <a:srgbClr val="FEFEFE"/>
                </a:solidFill>
              </a:rPr>
              <a:pPr/>
              <a:t>100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295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Schedulers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108075"/>
            <a:ext cx="7453312" cy="502285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chemeClr val="tx1"/>
                </a:solidFill>
                <a:sym typeface="Symbol" pitchFamily="18" charset="2"/>
              </a:rPr>
              <a:t>OS must select processes from these queues in some fashion. </a:t>
            </a:r>
          </a:p>
          <a:p>
            <a:pPr eaLnBrk="1" hangingPunct="1"/>
            <a:endParaRPr lang="en-US" altLang="en-US" sz="1800" dirty="0" smtClean="0">
              <a:solidFill>
                <a:schemeClr val="tx1"/>
              </a:solidFill>
              <a:sym typeface="Symbol" pitchFamily="18" charset="2"/>
            </a:endParaRPr>
          </a:p>
          <a:p>
            <a:pPr eaLnBrk="1" hangingPunct="1"/>
            <a:r>
              <a:rPr lang="en-US" altLang="en-US" sz="1800" dirty="0" smtClean="0">
                <a:solidFill>
                  <a:schemeClr val="tx1"/>
                </a:solidFill>
                <a:sym typeface="Symbol" pitchFamily="18" charset="2"/>
              </a:rPr>
              <a:t>The selection process is carried out by the appropriate scheduler</a:t>
            </a:r>
          </a:p>
          <a:p>
            <a:pPr eaLnBrk="1" hangingPunct="1"/>
            <a:endParaRPr lang="en-US" altLang="en-US" sz="1800" dirty="0" smtClean="0">
              <a:solidFill>
                <a:schemeClr val="tx1"/>
              </a:solidFill>
              <a:sym typeface="Symbol" pitchFamily="18" charset="2"/>
            </a:endParaRPr>
          </a:p>
          <a:p>
            <a:pPr eaLnBrk="1" hangingPunct="1"/>
            <a:r>
              <a:rPr lang="en-US" altLang="en-US" sz="1800" dirty="0" smtClean="0">
                <a:solidFill>
                  <a:schemeClr val="tx1"/>
                </a:solidFill>
                <a:sym typeface="Symbol" pitchFamily="18" charset="2"/>
              </a:rPr>
              <a:t>The schedulers are :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Long-term scheduler  </a:t>
            </a:r>
            <a:r>
              <a:rPr lang="en-US" altLang="en-US" sz="1800" dirty="0" smtClean="0"/>
              <a:t>(or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job scheduler</a:t>
            </a:r>
            <a:r>
              <a:rPr lang="en-US" altLang="en-US" sz="1800" dirty="0" smtClean="0"/>
              <a:t>)  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Short-term scheduler  </a:t>
            </a:r>
            <a:r>
              <a:rPr lang="en-US" altLang="en-US" sz="1800" dirty="0" smtClean="0"/>
              <a:t>(or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CPU scheduler</a:t>
            </a:r>
            <a:r>
              <a:rPr lang="en-US" altLang="en-US" sz="1800" dirty="0" smtClean="0"/>
              <a:t>) </a:t>
            </a:r>
          </a:p>
          <a:p>
            <a:pPr lvl="1" eaLnBrk="1" hangingPunct="1"/>
            <a:r>
              <a:rPr kumimoji="1" lang="en-US" altLang="en-US" sz="1800" b="1" dirty="0" smtClean="0">
                <a:solidFill>
                  <a:srgbClr val="3366FF"/>
                </a:solidFill>
                <a:latin typeface="Helvetica" pitchFamily="-84" charset="0"/>
              </a:rPr>
              <a:t>Medium-term scheduler</a:t>
            </a:r>
            <a:r>
              <a:rPr lang="en-US" altLang="en-US" sz="1800" dirty="0" smtClean="0"/>
              <a:t> </a:t>
            </a:r>
          </a:p>
          <a:p>
            <a:pPr lvl="1" eaLnBrk="1" hangingPunct="1"/>
            <a:endParaRPr lang="en-US" altLang="en-US" sz="1600" dirty="0" smtClean="0"/>
          </a:p>
          <a:p>
            <a:pPr eaLnBrk="1" hangingPunct="1"/>
            <a:endParaRPr lang="en-US" altLang="en-US" sz="1800" dirty="0" smtClean="0"/>
          </a:p>
          <a:p>
            <a:pPr eaLnBrk="1" hangingPunct="1"/>
            <a:endParaRPr lang="en-US" altLang="en-US" sz="1800" dirty="0" smtClean="0">
              <a:solidFill>
                <a:schemeClr val="tx1"/>
              </a:solidFill>
              <a:sym typeface="Symbol" pitchFamily="18" charset="2"/>
            </a:endParaRPr>
          </a:p>
          <a:p>
            <a:pPr eaLnBrk="1" hangingPunct="1"/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/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8397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DDE0AED-23DE-4963-AFD3-5F19DBFE57F5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397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1BD6B5E-4E42-47CB-B40C-5DF7AF7F0197}" type="slidenum">
              <a:rPr lang="en-US" altLang="en-US" smtClean="0">
                <a:solidFill>
                  <a:srgbClr val="FEFEFE"/>
                </a:solidFill>
              </a:rPr>
              <a:pPr/>
              <a:t>101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397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777875"/>
            <a:ext cx="8229600" cy="431800"/>
          </a:xfrm>
        </p:spPr>
        <p:txBody>
          <a:bodyPr/>
          <a:lstStyle/>
          <a:p>
            <a:pPr marL="69850" eaLnBrk="1" hangingPunct="1"/>
            <a:r>
              <a:rPr lang="en-US" altLang="en-US" sz="2000" b="1" dirty="0" smtClean="0">
                <a:solidFill>
                  <a:srgbClr val="3366FF"/>
                </a:solidFill>
              </a:rPr>
              <a:t>Long-term scheduler</a:t>
            </a:r>
            <a:endParaRPr lang="en-US" altLang="en-US" sz="2000" dirty="0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108075"/>
            <a:ext cx="7453312" cy="5022850"/>
          </a:xfrm>
        </p:spPr>
        <p:txBody>
          <a:bodyPr/>
          <a:lstStyle/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IN" sz="1800" dirty="0" smtClean="0"/>
              <a:t>Also </a:t>
            </a:r>
            <a:r>
              <a:rPr lang="en-IN" sz="1800" dirty="0"/>
              <a:t>known as </a:t>
            </a:r>
            <a:r>
              <a:rPr lang="en-IN" sz="1800" b="1" dirty="0"/>
              <a:t>Job Scheduler</a:t>
            </a:r>
            <a:r>
              <a:rPr lang="en-IN" sz="1800" b="1" dirty="0" smtClean="0"/>
              <a:t>.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Selects which </a:t>
            </a:r>
            <a:r>
              <a:rPr lang="en-US" altLang="en-US" sz="1800" b="1" dirty="0" smtClean="0"/>
              <a:t>processes should be brought into the ready queue</a:t>
            </a:r>
          </a:p>
          <a:p>
            <a:pPr algn="just" eaLnBrk="1" hangingPunct="1"/>
            <a:endParaRPr lang="en-IN" altLang="en-US" sz="1800" dirty="0" smtClean="0">
              <a:sym typeface="Symbol" pitchFamily="18" charset="2"/>
            </a:endParaRPr>
          </a:p>
          <a:p>
            <a:pPr algn="just" eaLnBrk="1" hangingPunct="1"/>
            <a:r>
              <a:rPr lang="en-IN" altLang="en-US" sz="1800" dirty="0" smtClean="0">
                <a:sym typeface="Symbol" pitchFamily="18" charset="2"/>
              </a:rPr>
              <a:t>Long-Term </a:t>
            </a:r>
            <a:r>
              <a:rPr lang="en-IN" altLang="en-US" sz="1800" dirty="0">
                <a:sym typeface="Symbol" pitchFamily="18" charset="2"/>
              </a:rPr>
              <a:t>Scheduler changes </a:t>
            </a:r>
            <a:r>
              <a:rPr lang="en-IN" altLang="en-US" sz="1800" dirty="0" smtClean="0">
                <a:sym typeface="Symbol" pitchFamily="18" charset="2"/>
              </a:rPr>
              <a:t>the process state </a:t>
            </a:r>
          </a:p>
          <a:p>
            <a:pPr algn="just" eaLnBrk="1" hangingPunct="1"/>
            <a:endParaRPr lang="en-IN" altLang="en-US" sz="1800" dirty="0" smtClean="0">
              <a:sym typeface="Symbol" pitchFamily="18" charset="2"/>
            </a:endParaRPr>
          </a:p>
          <a:p>
            <a:pPr lvl="1" algn="just" eaLnBrk="1" hangingPunct="1"/>
            <a:r>
              <a:rPr lang="en-IN" altLang="en-US" sz="1800" b="1" dirty="0" smtClean="0">
                <a:solidFill>
                  <a:srgbClr val="FF0000"/>
                </a:solidFill>
                <a:sym typeface="Symbol" pitchFamily="18" charset="2"/>
              </a:rPr>
              <a:t>From New to Ready.</a:t>
            </a:r>
          </a:p>
          <a:p>
            <a:pPr lvl="1" algn="just" eaLnBrk="1" hangingPunct="1"/>
            <a:endParaRPr lang="en-US" altLang="en-US" sz="1800" b="1" dirty="0">
              <a:solidFill>
                <a:srgbClr val="FF0000"/>
              </a:solidFill>
              <a:sym typeface="Symbol" pitchFamily="18" charset="2"/>
            </a:endParaRPr>
          </a:p>
          <a:p>
            <a:pPr lvl="1" algn="just" eaLnBrk="1" hangingPunct="1"/>
            <a:r>
              <a:rPr lang="en-US" altLang="en-US" sz="1800" b="1" dirty="0" smtClean="0">
                <a:solidFill>
                  <a:srgbClr val="FF0000"/>
                </a:solidFill>
                <a:sym typeface="Symbol" pitchFamily="18" charset="2"/>
              </a:rPr>
              <a:t>I.e. From Disk to Main Memory</a:t>
            </a:r>
            <a:endParaRPr lang="en-IN" altLang="en-US" sz="1800" b="1" dirty="0" smtClean="0">
              <a:solidFill>
                <a:srgbClr val="FF0000"/>
              </a:solidFill>
              <a:sym typeface="Symbol" pitchFamily="18" charset="2"/>
            </a:endParaRPr>
          </a:p>
          <a:p>
            <a:pPr algn="just" eaLnBrk="1" hangingPunct="1"/>
            <a:endParaRPr lang="en-US" altLang="en-US" sz="1800" dirty="0" smtClean="0">
              <a:sym typeface="Symbol" pitchFamily="18" charset="2"/>
            </a:endParaRPr>
          </a:p>
          <a:p>
            <a:pPr algn="just" eaLnBrk="1" hangingPunct="1"/>
            <a:r>
              <a:rPr lang="en-US" altLang="en-US" sz="1800" b="1" dirty="0" smtClean="0">
                <a:sym typeface="Symbol" pitchFamily="18" charset="2"/>
              </a:rPr>
              <a:t>invoked  infrequently (seconds, minutes) </a:t>
            </a:r>
            <a:r>
              <a:rPr lang="en-US" altLang="en-US" sz="1800" dirty="0" smtClean="0">
                <a:sym typeface="Symbol" pitchFamily="18" charset="2"/>
              </a:rPr>
              <a:t> (may be slow)</a:t>
            </a:r>
          </a:p>
        </p:txBody>
      </p:sp>
      <p:sp>
        <p:nvSpPr>
          <p:cNvPr id="8499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28E238E-B826-4454-BBB2-809F47C194B6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499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D10FC7E-5899-48E7-8C42-4976DD06D1C8}" type="slidenum">
              <a:rPr lang="en-US" altLang="en-US" smtClean="0">
                <a:solidFill>
                  <a:srgbClr val="FEFEFE"/>
                </a:solidFill>
              </a:rPr>
              <a:pPr/>
              <a:t>102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499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777875"/>
            <a:ext cx="8229600" cy="431800"/>
          </a:xfrm>
        </p:spPr>
        <p:txBody>
          <a:bodyPr/>
          <a:lstStyle/>
          <a:p>
            <a:pPr marL="69850" eaLnBrk="1" hangingPunct="1"/>
            <a:r>
              <a:rPr lang="en-US" altLang="en-US" sz="2000" b="1" smtClean="0">
                <a:solidFill>
                  <a:srgbClr val="3366FF"/>
                </a:solidFill>
              </a:rPr>
              <a:t>Long-term scheduler  </a:t>
            </a:r>
            <a:r>
              <a:rPr lang="en-US" altLang="en-US" sz="2000" smtClean="0"/>
              <a:t>(or </a:t>
            </a:r>
            <a:r>
              <a:rPr lang="en-US" altLang="en-US" sz="2000" b="1" smtClean="0">
                <a:solidFill>
                  <a:srgbClr val="3366FF"/>
                </a:solidFill>
              </a:rPr>
              <a:t>job scheduler</a:t>
            </a:r>
            <a:r>
              <a:rPr lang="en-US" altLang="en-US" sz="2000" smtClean="0"/>
              <a:t>) 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108075"/>
            <a:ext cx="7453312" cy="5022850"/>
          </a:xfrm>
        </p:spPr>
        <p:txBody>
          <a:bodyPr/>
          <a:lstStyle/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>
                <a:sym typeface="Symbol" pitchFamily="18" charset="2"/>
              </a:rPr>
              <a:t>The long-term scheduler controls </a:t>
            </a:r>
          </a:p>
          <a:p>
            <a:pPr lvl="1" eaLnBrk="1" hangingPunct="1"/>
            <a:endParaRPr lang="en-US" altLang="en-US" sz="1800" dirty="0" smtClean="0">
              <a:sym typeface="Symbol" pitchFamily="18" charset="2"/>
            </a:endParaRPr>
          </a:p>
          <a:p>
            <a:pPr lvl="1" eaLnBrk="1" hangingPunct="1"/>
            <a:r>
              <a:rPr lang="en-US" altLang="en-US" sz="1800" dirty="0" smtClean="0">
                <a:sym typeface="Symbol" pitchFamily="18" charset="2"/>
              </a:rPr>
              <a:t>the </a:t>
            </a:r>
            <a:r>
              <a:rPr lang="en-US" altLang="en-US" sz="1800" b="1" dirty="0" smtClean="0">
                <a:solidFill>
                  <a:srgbClr val="3366FF"/>
                </a:solidFill>
                <a:sym typeface="Symbol" pitchFamily="18" charset="2"/>
              </a:rPr>
              <a:t>degree of multiprogramming </a:t>
            </a:r>
          </a:p>
          <a:p>
            <a:pPr lvl="1" eaLnBrk="1" hangingPunct="1"/>
            <a:endParaRPr lang="en-US" altLang="en-US" sz="1800" b="1" dirty="0" smtClean="0">
              <a:solidFill>
                <a:srgbClr val="3366FF"/>
              </a:solidFill>
              <a:sym typeface="Symbol" pitchFamily="18" charset="2"/>
            </a:endParaRPr>
          </a:p>
          <a:p>
            <a:pPr lvl="1" eaLnBrk="1" hangingPunct="1"/>
            <a:r>
              <a:rPr lang="en-US" altLang="en-US" sz="1800" b="1" dirty="0" smtClean="0">
                <a:solidFill>
                  <a:srgbClr val="3366FF"/>
                </a:solidFill>
                <a:sym typeface="Symbol" pitchFamily="18" charset="2"/>
              </a:rPr>
              <a:t>i.e. the number of processes in memory.</a:t>
            </a:r>
          </a:p>
          <a:p>
            <a:pPr lvl="1" eaLnBrk="1" hangingPunct="1"/>
            <a:endParaRPr lang="en-US" altLang="en-US" sz="1800" b="1" dirty="0" smtClean="0">
              <a:solidFill>
                <a:srgbClr val="3366FF"/>
              </a:solidFill>
              <a:sym typeface="Symbol" pitchFamily="18" charset="2"/>
            </a:endParaRPr>
          </a:p>
          <a:p>
            <a:pPr lvl="1" eaLnBrk="1" hangingPunct="1"/>
            <a:r>
              <a:rPr lang="en-US" altLang="en-US" sz="1800" b="1" dirty="0" smtClean="0">
                <a:solidFill>
                  <a:srgbClr val="3366FF"/>
                </a:solidFill>
                <a:sym typeface="Symbol" pitchFamily="18" charset="2"/>
              </a:rPr>
              <a:t>If the degree of multiprogramming is stable then:</a:t>
            </a:r>
          </a:p>
          <a:p>
            <a:pPr lvl="2" eaLnBrk="1" hangingPunct="1"/>
            <a:endParaRPr lang="en-US" altLang="en-US" sz="1800" dirty="0" smtClean="0">
              <a:sym typeface="Symbol" pitchFamily="18" charset="2"/>
            </a:endParaRPr>
          </a:p>
          <a:p>
            <a:pPr lvl="2" eaLnBrk="1" hangingPunct="1"/>
            <a:r>
              <a:rPr lang="en-US" altLang="en-US" sz="1800" b="1" dirty="0" smtClean="0">
                <a:sym typeface="Symbol" pitchFamily="18" charset="2"/>
              </a:rPr>
              <a:t>average rate of process creation= average departure rate of process leaving the system</a:t>
            </a:r>
          </a:p>
        </p:txBody>
      </p:sp>
      <p:sp>
        <p:nvSpPr>
          <p:cNvPr id="8499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28E238E-B826-4454-BBB2-809F47C194B6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499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D10FC7E-5899-48E7-8C42-4976DD06D1C8}" type="slidenum">
              <a:rPr lang="en-US" altLang="en-US" smtClean="0">
                <a:solidFill>
                  <a:srgbClr val="FEFEFE"/>
                </a:solidFill>
              </a:rPr>
              <a:pPr/>
              <a:t>103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499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40342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460500"/>
            <a:ext cx="7453312" cy="4670425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ym typeface="Symbol" pitchFamily="18" charset="2"/>
              </a:rPr>
              <a:t>On some systems, </a:t>
            </a:r>
            <a:r>
              <a:rPr lang="en-US" altLang="en-US" sz="1800" b="1" u="sng" dirty="0" smtClean="0">
                <a:sym typeface="Symbol" pitchFamily="18" charset="2"/>
              </a:rPr>
              <a:t>the long term scheduler may be absent or minimal</a:t>
            </a:r>
          </a:p>
          <a:p>
            <a:pPr eaLnBrk="1" hangingPunct="1"/>
            <a:endParaRPr lang="en-US" altLang="en-US" sz="1800" dirty="0" smtClean="0">
              <a:sym typeface="Symbol" pitchFamily="18" charset="2"/>
            </a:endParaRPr>
          </a:p>
          <a:p>
            <a:pPr eaLnBrk="1" hangingPunct="1"/>
            <a:r>
              <a:rPr lang="en-US" altLang="en-US" sz="1800" b="1" dirty="0" smtClean="0">
                <a:sym typeface="Symbol" pitchFamily="18" charset="2"/>
              </a:rPr>
              <a:t>Time sharing systems like UNIX often has no LTS</a:t>
            </a:r>
            <a:r>
              <a:rPr lang="en-US" altLang="en-US" sz="1800" dirty="0" smtClean="0">
                <a:sym typeface="Symbol" pitchFamily="18" charset="2"/>
              </a:rPr>
              <a:t>. The stability of such system depends on </a:t>
            </a:r>
          </a:p>
          <a:p>
            <a:pPr lvl="2" eaLnBrk="1" hangingPunct="1"/>
            <a:r>
              <a:rPr lang="en-US" altLang="en-US" sz="1800" dirty="0" smtClean="0">
                <a:sym typeface="Symbol" pitchFamily="18" charset="2"/>
              </a:rPr>
              <a:t>physical limitations </a:t>
            </a:r>
          </a:p>
          <a:p>
            <a:pPr lvl="3" eaLnBrk="1" hangingPunct="1"/>
            <a:r>
              <a:rPr lang="en-US" altLang="en-US" dirty="0" smtClean="0">
                <a:sym typeface="Symbol" pitchFamily="18" charset="2"/>
              </a:rPr>
              <a:t> such as no of available terminals  or </a:t>
            </a:r>
          </a:p>
          <a:p>
            <a:pPr lvl="2" eaLnBrk="1" hangingPunct="1"/>
            <a:endParaRPr lang="en-US" altLang="en-US" sz="1800" dirty="0" smtClean="0">
              <a:sym typeface="Symbol" pitchFamily="18" charset="2"/>
            </a:endParaRPr>
          </a:p>
          <a:p>
            <a:pPr lvl="2" eaLnBrk="1" hangingPunct="1"/>
            <a:r>
              <a:rPr lang="en-US" altLang="en-US" sz="1800" dirty="0" smtClean="0">
                <a:sym typeface="Symbol" pitchFamily="18" charset="2"/>
              </a:rPr>
              <a:t>self adjusting nature of human users </a:t>
            </a:r>
          </a:p>
          <a:p>
            <a:pPr lvl="3" eaLnBrk="1" hangingPunct="1"/>
            <a:r>
              <a:rPr lang="en-US" altLang="en-US" dirty="0" smtClean="0">
                <a:sym typeface="Symbol" pitchFamily="18" charset="2"/>
              </a:rPr>
              <a:t>If performance declines to unacceptable limits, some users will simply quit .</a:t>
            </a:r>
          </a:p>
        </p:txBody>
      </p:sp>
      <p:sp>
        <p:nvSpPr>
          <p:cNvPr id="8601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EF4CF28-F4C4-4A56-A906-BA2ACA20EF3A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602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B194D7D-2D0E-468B-9EA8-0F8F9110DBDF}" type="slidenum">
              <a:rPr lang="en-US" altLang="en-US" smtClean="0">
                <a:solidFill>
                  <a:srgbClr val="FEFEFE"/>
                </a:solidFill>
              </a:rPr>
              <a:pPr/>
              <a:t>104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602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86022" name="Rectangle 2"/>
          <p:cNvSpPr txBox="1">
            <a:spLocks noChangeArrowheads="1"/>
          </p:cNvSpPr>
          <p:nvPr/>
        </p:nvSpPr>
        <p:spPr bwMode="auto">
          <a:xfrm>
            <a:off x="566738" y="777875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698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12395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1325563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1782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239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26971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154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3366FF"/>
                </a:solidFill>
              </a:rPr>
              <a:t>Long-term scheduler  </a:t>
            </a:r>
            <a:r>
              <a:rPr lang="en-US" altLang="en-US" sz="2000">
                <a:solidFill>
                  <a:schemeClr val="accent1"/>
                </a:solidFill>
              </a:rPr>
              <a:t>(or </a:t>
            </a:r>
            <a:r>
              <a:rPr lang="en-US" altLang="en-US" sz="2000" b="1">
                <a:solidFill>
                  <a:srgbClr val="3366FF"/>
                </a:solidFill>
              </a:rPr>
              <a:t>job scheduler</a:t>
            </a:r>
            <a:r>
              <a:rPr lang="en-US" altLang="en-US" sz="2000">
                <a:solidFill>
                  <a:schemeClr val="accent1"/>
                </a:solidFill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746250"/>
            <a:ext cx="7453312" cy="43846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1800" dirty="0" smtClean="0">
                <a:sym typeface="Symbol" pitchFamily="18" charset="2"/>
              </a:rPr>
              <a:t>Processes can be described as either:</a:t>
            </a:r>
          </a:p>
          <a:p>
            <a:pPr lvl="1" eaLnBrk="1" hangingPunct="1">
              <a:defRPr/>
            </a:pPr>
            <a:endParaRPr lang="en-US" altLang="en-US" sz="1800" b="1" dirty="0" smtClean="0">
              <a:solidFill>
                <a:srgbClr val="3366FF"/>
              </a:solidFill>
              <a:sym typeface="Symbol" pitchFamily="18" charset="2"/>
            </a:endParaRPr>
          </a:p>
          <a:p>
            <a:pPr lvl="1" eaLnBrk="1" hangingPunct="1">
              <a:defRPr/>
            </a:pPr>
            <a:r>
              <a:rPr lang="en-US" altLang="en-US" sz="1800" b="1" dirty="0" smtClean="0">
                <a:solidFill>
                  <a:srgbClr val="3366FF"/>
                </a:solidFill>
                <a:sym typeface="Symbol" pitchFamily="18" charset="2"/>
              </a:rPr>
              <a:t>I/O-bound process</a:t>
            </a:r>
            <a:r>
              <a:rPr lang="en-US" altLang="en-US" sz="18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en-US" sz="1800" dirty="0" smtClean="0">
                <a:sym typeface="Symbol" pitchFamily="18" charset="2"/>
              </a:rPr>
              <a:t>– </a:t>
            </a:r>
          </a:p>
          <a:p>
            <a:pPr lvl="2" eaLnBrk="1" hangingPunct="1">
              <a:defRPr/>
            </a:pPr>
            <a:r>
              <a:rPr lang="en-US" altLang="en-US" sz="1800" b="1" dirty="0" smtClean="0">
                <a:sym typeface="Symbol" pitchFamily="18" charset="2"/>
              </a:rPr>
              <a:t>spends more time doing I/O than computations, </a:t>
            </a:r>
          </a:p>
          <a:p>
            <a:pPr lvl="2" eaLnBrk="1" hangingPunct="1">
              <a:defRPr/>
            </a:pPr>
            <a:r>
              <a:rPr lang="en-US" altLang="en-US" sz="1800" dirty="0" smtClean="0">
                <a:sym typeface="Symbol" pitchFamily="18" charset="2"/>
              </a:rPr>
              <a:t>many short CPU bursts</a:t>
            </a:r>
          </a:p>
          <a:p>
            <a:pPr lvl="1" eaLnBrk="1" hangingPunct="1">
              <a:defRPr/>
            </a:pPr>
            <a:endParaRPr lang="en-US" altLang="en-US" sz="1800" b="1" dirty="0" smtClean="0">
              <a:solidFill>
                <a:srgbClr val="3366FF"/>
              </a:solidFill>
              <a:sym typeface="Symbol" pitchFamily="18" charset="2"/>
            </a:endParaRPr>
          </a:p>
          <a:p>
            <a:pPr lvl="1" eaLnBrk="1" hangingPunct="1">
              <a:defRPr/>
            </a:pPr>
            <a:r>
              <a:rPr lang="en-US" altLang="en-US" sz="1800" b="1" dirty="0" smtClean="0">
                <a:solidFill>
                  <a:srgbClr val="3366FF"/>
                </a:solidFill>
                <a:sym typeface="Symbol" pitchFamily="18" charset="2"/>
              </a:rPr>
              <a:t>CPU-bound process </a:t>
            </a:r>
            <a:r>
              <a:rPr lang="en-US" altLang="en-US" sz="1800" dirty="0" smtClean="0">
                <a:sym typeface="Symbol" pitchFamily="18" charset="2"/>
              </a:rPr>
              <a:t>– </a:t>
            </a:r>
          </a:p>
          <a:p>
            <a:pPr lvl="2" eaLnBrk="1" hangingPunct="1">
              <a:defRPr/>
            </a:pPr>
            <a:r>
              <a:rPr lang="en-US" altLang="en-US" sz="1800" b="1" dirty="0" smtClean="0">
                <a:sym typeface="Symbol" pitchFamily="18" charset="2"/>
              </a:rPr>
              <a:t>spends more time doing computations; </a:t>
            </a:r>
          </a:p>
          <a:p>
            <a:pPr lvl="2" eaLnBrk="1" hangingPunct="1">
              <a:defRPr/>
            </a:pPr>
            <a:r>
              <a:rPr lang="en-US" altLang="en-US" sz="1800" b="1" dirty="0" smtClean="0">
                <a:sym typeface="Symbol" pitchFamily="18" charset="2"/>
              </a:rPr>
              <a:t>generates I/O requests infrequently, </a:t>
            </a:r>
          </a:p>
          <a:p>
            <a:pPr lvl="2" eaLnBrk="1" hangingPunct="1">
              <a:defRPr/>
            </a:pPr>
            <a:r>
              <a:rPr lang="en-US" altLang="en-US" sz="1800" dirty="0" smtClean="0">
                <a:sym typeface="Symbol" pitchFamily="18" charset="2"/>
              </a:rPr>
              <a:t>few very long CPU bursts</a:t>
            </a:r>
          </a:p>
          <a:p>
            <a:pPr eaLnBrk="1" hangingPunct="1">
              <a:defRPr/>
            </a:pPr>
            <a:endParaRPr lang="en-US" altLang="en-US" sz="1800" dirty="0" smtClean="0">
              <a:sym typeface="Symbol" pitchFamily="18" charset="2"/>
            </a:endParaRPr>
          </a:p>
          <a:p>
            <a:pPr marL="366713" lvl="1" indent="0" eaLnBrk="1" hangingPunct="1">
              <a:buFont typeface="Wingdings 2" pitchFamily="18" charset="2"/>
              <a:buNone/>
              <a:defRPr/>
            </a:pPr>
            <a:endParaRPr lang="en-US" altLang="en-US" sz="1800" dirty="0" smtClean="0"/>
          </a:p>
          <a:p>
            <a:pPr eaLnBrk="1" hangingPunct="1">
              <a:defRPr/>
            </a:pPr>
            <a:endParaRPr lang="en-US" altLang="en-US" sz="1800" dirty="0" smtClean="0"/>
          </a:p>
        </p:txBody>
      </p:sp>
      <p:sp>
        <p:nvSpPr>
          <p:cNvPr id="8704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AA8F60-92CE-4AFE-9A35-3F8246F32062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704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5BB8030-5C1E-4850-BD18-19C7CE9EE73A}" type="slidenum">
              <a:rPr lang="en-US" altLang="en-US" smtClean="0">
                <a:solidFill>
                  <a:srgbClr val="FEFEFE"/>
                </a:solidFill>
              </a:rPr>
              <a:pPr/>
              <a:t>105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704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87046" name="Rectangle 2"/>
          <p:cNvSpPr txBox="1">
            <a:spLocks noChangeArrowheads="1"/>
          </p:cNvSpPr>
          <p:nvPr/>
        </p:nvSpPr>
        <p:spPr bwMode="auto">
          <a:xfrm>
            <a:off x="566738" y="777875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698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12395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1325563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1782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239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26971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154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3366FF"/>
                </a:solidFill>
              </a:rPr>
              <a:t>Long-term scheduler  </a:t>
            </a:r>
            <a:r>
              <a:rPr lang="en-US" altLang="en-US" sz="2000">
                <a:solidFill>
                  <a:schemeClr val="accent1"/>
                </a:solidFill>
              </a:rPr>
              <a:t>(or </a:t>
            </a:r>
            <a:r>
              <a:rPr lang="en-US" altLang="en-US" sz="2000" b="1">
                <a:solidFill>
                  <a:srgbClr val="3366FF"/>
                </a:solidFill>
              </a:rPr>
              <a:t>job scheduler</a:t>
            </a:r>
            <a:r>
              <a:rPr lang="en-US" altLang="en-US" sz="2000">
                <a:solidFill>
                  <a:schemeClr val="accent1"/>
                </a:solidFill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746250"/>
            <a:ext cx="7453312" cy="43846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1800" dirty="0" smtClean="0">
                <a:sym typeface="Symbol" pitchFamily="18" charset="2"/>
              </a:rPr>
              <a:t>Long-term scheduler strives for good </a:t>
            </a:r>
            <a:r>
              <a:rPr lang="en-US" altLang="en-US" sz="1800" b="1" dirty="0" smtClean="0">
                <a:sym typeface="Symbol" pitchFamily="18" charset="2"/>
              </a:rPr>
              <a:t>process mix of both</a:t>
            </a:r>
          </a:p>
          <a:p>
            <a:pPr lvl="1" eaLnBrk="1" hangingPunct="1">
              <a:defRPr/>
            </a:pPr>
            <a:endParaRPr lang="en-US" altLang="en-US" sz="1800" b="1" dirty="0" smtClean="0">
              <a:sym typeface="Symbol" pitchFamily="18" charset="2"/>
            </a:endParaRPr>
          </a:p>
          <a:p>
            <a:pPr lvl="1" eaLnBrk="1" hangingPunct="1">
              <a:defRPr/>
            </a:pPr>
            <a:r>
              <a:rPr lang="en-US" altLang="en-US" sz="1800" b="1" dirty="0" smtClean="0">
                <a:sym typeface="Symbol" pitchFamily="18" charset="2"/>
              </a:rPr>
              <a:t>Why?</a:t>
            </a:r>
            <a:endParaRPr lang="en-US" altLang="en-US" sz="1800" dirty="0" smtClean="0"/>
          </a:p>
        </p:txBody>
      </p:sp>
      <p:sp>
        <p:nvSpPr>
          <p:cNvPr id="8704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AA8F60-92CE-4AFE-9A35-3F8246F32062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704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5BB8030-5C1E-4850-BD18-19C7CE9EE73A}" type="slidenum">
              <a:rPr lang="en-US" altLang="en-US" smtClean="0">
                <a:solidFill>
                  <a:srgbClr val="FEFEFE"/>
                </a:solidFill>
              </a:rPr>
              <a:pPr/>
              <a:t>106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704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87046" name="Rectangle 2"/>
          <p:cNvSpPr txBox="1">
            <a:spLocks noChangeArrowheads="1"/>
          </p:cNvSpPr>
          <p:nvPr/>
        </p:nvSpPr>
        <p:spPr bwMode="auto">
          <a:xfrm>
            <a:off x="566738" y="777875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698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12395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1325563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1782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239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26971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154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3366FF"/>
                </a:solidFill>
              </a:rPr>
              <a:t>Long-term scheduler  </a:t>
            </a:r>
            <a:r>
              <a:rPr lang="en-US" altLang="en-US" sz="2000">
                <a:solidFill>
                  <a:schemeClr val="accent1"/>
                </a:solidFill>
              </a:rPr>
              <a:t>(or </a:t>
            </a:r>
            <a:r>
              <a:rPr lang="en-US" altLang="en-US" sz="2000" b="1">
                <a:solidFill>
                  <a:srgbClr val="3366FF"/>
                </a:solidFill>
              </a:rPr>
              <a:t>job scheduler</a:t>
            </a:r>
            <a:r>
              <a:rPr lang="en-US" altLang="en-US" sz="2000">
                <a:solidFill>
                  <a:schemeClr val="accent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2057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746250"/>
            <a:ext cx="7453312" cy="43846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1800" dirty="0" smtClean="0">
                <a:sym typeface="Symbol" pitchFamily="18" charset="2"/>
              </a:rPr>
              <a:t>Long-term scheduler strives for good </a:t>
            </a:r>
            <a:r>
              <a:rPr lang="en-US" altLang="en-US" sz="1800" b="1" dirty="0" smtClean="0">
                <a:sym typeface="Symbol" pitchFamily="18" charset="2"/>
              </a:rPr>
              <a:t>process mix of both</a:t>
            </a:r>
          </a:p>
          <a:p>
            <a:pPr lvl="1" eaLnBrk="1" hangingPunct="1">
              <a:defRPr/>
            </a:pPr>
            <a:endParaRPr lang="en-US" altLang="en-US" sz="1800" b="1" dirty="0" smtClean="0">
              <a:sym typeface="Symbol" pitchFamily="18" charset="2"/>
            </a:endParaRPr>
          </a:p>
          <a:p>
            <a:pPr lvl="1" eaLnBrk="1" hangingPunct="1">
              <a:defRPr/>
            </a:pPr>
            <a:r>
              <a:rPr lang="en-US" altLang="en-US" sz="1800" b="1" dirty="0" smtClean="0">
                <a:sym typeface="Symbol" pitchFamily="18" charset="2"/>
              </a:rPr>
              <a:t>If all Processes are I/O bound, </a:t>
            </a:r>
          </a:p>
          <a:p>
            <a:pPr lvl="2" eaLnBrk="1" hangingPunct="1">
              <a:defRPr/>
            </a:pPr>
            <a:r>
              <a:rPr lang="en-US" altLang="en-US" sz="1800" dirty="0" smtClean="0">
                <a:sym typeface="Symbol" pitchFamily="18" charset="2"/>
              </a:rPr>
              <a:t>the ready queue will almost always be empty and </a:t>
            </a:r>
          </a:p>
          <a:p>
            <a:pPr lvl="2" eaLnBrk="1" hangingPunct="1">
              <a:defRPr/>
            </a:pPr>
            <a:r>
              <a:rPr lang="en-US" altLang="en-US" sz="1800" dirty="0" smtClean="0">
                <a:sym typeface="Symbol" pitchFamily="18" charset="2"/>
              </a:rPr>
              <a:t>STS will have little to do</a:t>
            </a:r>
          </a:p>
          <a:p>
            <a:pPr lvl="2" eaLnBrk="1" hangingPunct="1">
              <a:defRPr/>
            </a:pPr>
            <a:r>
              <a:rPr lang="en-US" altLang="en-US" sz="1800" dirty="0" smtClean="0">
                <a:sym typeface="Symbol" pitchFamily="18" charset="2"/>
              </a:rPr>
              <a:t>CPU goes underutilized</a:t>
            </a:r>
          </a:p>
          <a:p>
            <a:pPr lvl="1" eaLnBrk="1" hangingPunct="1">
              <a:defRPr/>
            </a:pPr>
            <a:endParaRPr lang="en-US" altLang="en-US" sz="1800" b="1" dirty="0" smtClean="0">
              <a:sym typeface="Symbol" pitchFamily="18" charset="2"/>
            </a:endParaRPr>
          </a:p>
          <a:p>
            <a:pPr lvl="1" eaLnBrk="1" hangingPunct="1">
              <a:defRPr/>
            </a:pPr>
            <a:r>
              <a:rPr lang="en-US" altLang="en-US" sz="1800" b="1" dirty="0" smtClean="0">
                <a:sym typeface="Symbol" pitchFamily="18" charset="2"/>
              </a:rPr>
              <a:t>If all Processes are CPU bound, </a:t>
            </a:r>
          </a:p>
          <a:p>
            <a:pPr lvl="2" eaLnBrk="1" hangingPunct="1">
              <a:defRPr/>
            </a:pPr>
            <a:r>
              <a:rPr lang="en-US" altLang="en-US" sz="1800" dirty="0" smtClean="0">
                <a:sym typeface="Symbol" pitchFamily="18" charset="2"/>
              </a:rPr>
              <a:t>I/O waiting queue will almost always be empty, </a:t>
            </a:r>
          </a:p>
          <a:p>
            <a:pPr lvl="2" eaLnBrk="1" hangingPunct="1">
              <a:defRPr/>
            </a:pPr>
            <a:r>
              <a:rPr lang="en-US" altLang="en-US" sz="1800" dirty="0" smtClean="0">
                <a:sym typeface="Symbol" pitchFamily="18" charset="2"/>
              </a:rPr>
              <a:t>devices will go unused.</a:t>
            </a:r>
          </a:p>
          <a:p>
            <a:pPr marL="366713" lvl="1" indent="0" eaLnBrk="1" hangingPunct="1">
              <a:buFont typeface="Wingdings 2" pitchFamily="18" charset="2"/>
              <a:buNone/>
              <a:defRPr/>
            </a:pPr>
            <a:endParaRPr lang="en-US" altLang="en-US" sz="1800" dirty="0" smtClean="0"/>
          </a:p>
          <a:p>
            <a:pPr eaLnBrk="1" hangingPunct="1">
              <a:defRPr/>
            </a:pPr>
            <a:endParaRPr lang="en-US" altLang="en-US" sz="1800" dirty="0" smtClean="0"/>
          </a:p>
        </p:txBody>
      </p:sp>
      <p:sp>
        <p:nvSpPr>
          <p:cNvPr id="8704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AA8F60-92CE-4AFE-9A35-3F8246F32062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704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5BB8030-5C1E-4850-BD18-19C7CE9EE73A}" type="slidenum">
              <a:rPr lang="en-US" altLang="en-US" smtClean="0">
                <a:solidFill>
                  <a:srgbClr val="FEFEFE"/>
                </a:solidFill>
              </a:rPr>
              <a:pPr/>
              <a:t>107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704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87046" name="Rectangle 2"/>
          <p:cNvSpPr txBox="1">
            <a:spLocks noChangeArrowheads="1"/>
          </p:cNvSpPr>
          <p:nvPr/>
        </p:nvSpPr>
        <p:spPr bwMode="auto">
          <a:xfrm>
            <a:off x="566738" y="777875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698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12395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1325563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1782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239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26971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154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3366FF"/>
                </a:solidFill>
              </a:rPr>
              <a:t>Long-term scheduler  </a:t>
            </a:r>
            <a:r>
              <a:rPr lang="en-US" altLang="en-US" sz="2000">
                <a:solidFill>
                  <a:schemeClr val="accent1"/>
                </a:solidFill>
              </a:rPr>
              <a:t>(or </a:t>
            </a:r>
            <a:r>
              <a:rPr lang="en-US" altLang="en-US" sz="2000" b="1">
                <a:solidFill>
                  <a:srgbClr val="3366FF"/>
                </a:solidFill>
              </a:rPr>
              <a:t>job scheduler</a:t>
            </a:r>
            <a:r>
              <a:rPr lang="en-US" altLang="en-US" sz="2000">
                <a:solidFill>
                  <a:schemeClr val="accent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3077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814513"/>
            <a:ext cx="7453312" cy="4316412"/>
          </a:xfrm>
        </p:spPr>
        <p:txBody>
          <a:bodyPr/>
          <a:lstStyle/>
          <a:p>
            <a:pPr eaLnBrk="1" hangingPunct="1"/>
            <a:r>
              <a:rPr lang="en-US" altLang="en-US" sz="1800" b="1" u="sng" dirty="0" smtClean="0"/>
              <a:t>Selects processes from the ready queue and allocates the CPU for execution</a:t>
            </a:r>
          </a:p>
          <a:p>
            <a:pPr eaLnBrk="1" hangingPunct="1"/>
            <a:endParaRPr lang="en-US" altLang="en-US" sz="1800" b="1" u="sng" dirty="0"/>
          </a:p>
          <a:p>
            <a:pPr eaLnBrk="1" hangingPunct="1"/>
            <a:r>
              <a:rPr lang="en-US" altLang="en-US" sz="1800" dirty="0"/>
              <a:t>Selects which process should be executed next</a:t>
            </a:r>
          </a:p>
          <a:p>
            <a:pPr eaLnBrk="1" hangingPunct="1"/>
            <a:endParaRPr lang="en-US" altLang="en-US" sz="1800" b="1" u="sng" dirty="0" smtClean="0"/>
          </a:p>
          <a:p>
            <a:pPr lvl="1" eaLnBrk="1" hangingPunct="1"/>
            <a:endParaRPr lang="en-US" altLang="en-US" sz="1800" dirty="0" smtClean="0"/>
          </a:p>
          <a:p>
            <a:pPr lvl="1" eaLnBrk="1" hangingPunct="1"/>
            <a:endParaRPr lang="en-US" altLang="en-US" sz="1800" b="1" dirty="0" smtClean="0"/>
          </a:p>
        </p:txBody>
      </p:sp>
      <p:sp>
        <p:nvSpPr>
          <p:cNvPr id="8806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668E3A8-4A6D-4095-94F4-04CCE04AD303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806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032C2E9-299C-47C3-B44C-DB0FA94B4931}" type="slidenum">
              <a:rPr lang="en-US" altLang="en-US" smtClean="0">
                <a:solidFill>
                  <a:srgbClr val="FEFEFE"/>
                </a:solidFill>
              </a:rPr>
              <a:pPr/>
              <a:t>108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806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88070" name="Rectangle 2"/>
          <p:cNvSpPr txBox="1">
            <a:spLocks noChangeArrowheads="1"/>
          </p:cNvSpPr>
          <p:nvPr/>
        </p:nvSpPr>
        <p:spPr bwMode="auto">
          <a:xfrm>
            <a:off x="566738" y="777875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698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12395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1325563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1782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239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26971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154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3366FF"/>
                </a:solidFill>
              </a:rPr>
              <a:t>Short-term scheduler  </a:t>
            </a:r>
            <a:r>
              <a:rPr lang="en-US" altLang="en-US" sz="2000">
                <a:solidFill>
                  <a:schemeClr val="accent1"/>
                </a:solidFill>
              </a:rPr>
              <a:t>(or </a:t>
            </a:r>
            <a:r>
              <a:rPr lang="en-US" altLang="en-US" sz="2000" b="1">
                <a:solidFill>
                  <a:srgbClr val="3366FF"/>
                </a:solidFill>
              </a:rPr>
              <a:t>CPU scheduler</a:t>
            </a:r>
            <a:r>
              <a:rPr lang="en-US" altLang="en-US" sz="2000">
                <a:solidFill>
                  <a:schemeClr val="accent1"/>
                </a:solidFill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814513"/>
            <a:ext cx="7453312" cy="4316412"/>
          </a:xfrm>
        </p:spPr>
        <p:txBody>
          <a:bodyPr/>
          <a:lstStyle/>
          <a:p>
            <a:pPr eaLnBrk="1" hangingPunct="1"/>
            <a:r>
              <a:rPr lang="en-US" altLang="en-US" sz="1800" b="1" dirty="0" smtClean="0"/>
              <a:t>Sometimes the only scheduler </a:t>
            </a:r>
            <a:r>
              <a:rPr lang="en-US" altLang="en-US" sz="1800" dirty="0" smtClean="0"/>
              <a:t>in a system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Short-term scheduler is </a:t>
            </a:r>
            <a:r>
              <a:rPr lang="en-US" altLang="en-US" sz="1800" b="1" dirty="0" smtClean="0"/>
              <a:t>invoked frequently (milliseconds)</a:t>
            </a:r>
          </a:p>
          <a:p>
            <a:pPr eaLnBrk="1" hangingPunct="1"/>
            <a:endParaRPr lang="en-IN" sz="1800" dirty="0" smtClean="0"/>
          </a:p>
          <a:p>
            <a:pPr eaLnBrk="1" hangingPunct="1"/>
            <a:r>
              <a:rPr lang="en-IN" sz="1800" dirty="0" smtClean="0"/>
              <a:t>Also </a:t>
            </a:r>
            <a:r>
              <a:rPr lang="en-IN" sz="1800" dirty="0"/>
              <a:t>known as </a:t>
            </a:r>
            <a:r>
              <a:rPr lang="en-IN" sz="1800" b="1" dirty="0"/>
              <a:t>CPU </a:t>
            </a:r>
            <a:r>
              <a:rPr lang="en-IN" sz="1800" b="1" dirty="0" smtClean="0"/>
              <a:t>scheduler</a:t>
            </a:r>
          </a:p>
          <a:p>
            <a:pPr eaLnBrk="1" hangingPunct="1"/>
            <a:endParaRPr lang="en-IN" sz="1800" dirty="0"/>
          </a:p>
          <a:p>
            <a:pPr eaLnBrk="1" hangingPunct="1"/>
            <a:r>
              <a:rPr lang="en-IN" sz="1800" dirty="0" smtClean="0"/>
              <a:t>As it Selects </a:t>
            </a:r>
            <a:r>
              <a:rPr lang="en-IN" sz="1800" dirty="0"/>
              <a:t>a process from the ready queue and yields control of the CPU to the process.</a:t>
            </a:r>
          </a:p>
          <a:p>
            <a:pPr eaLnBrk="1" hangingPunct="1"/>
            <a:endParaRPr lang="en-US" altLang="en-US" sz="1800" b="1" dirty="0" smtClean="0"/>
          </a:p>
        </p:txBody>
      </p:sp>
      <p:sp>
        <p:nvSpPr>
          <p:cNvPr id="8806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668E3A8-4A6D-4095-94F4-04CCE04AD303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806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032C2E9-299C-47C3-B44C-DB0FA94B4931}" type="slidenum">
              <a:rPr lang="en-US" altLang="en-US" smtClean="0">
                <a:solidFill>
                  <a:srgbClr val="FEFEFE"/>
                </a:solidFill>
              </a:rPr>
              <a:pPr/>
              <a:t>109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806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88070" name="Rectangle 2"/>
          <p:cNvSpPr txBox="1">
            <a:spLocks noChangeArrowheads="1"/>
          </p:cNvSpPr>
          <p:nvPr/>
        </p:nvSpPr>
        <p:spPr bwMode="auto">
          <a:xfrm>
            <a:off x="566738" y="777875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698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12395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1325563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1782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239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26971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154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3366FF"/>
                </a:solidFill>
              </a:rPr>
              <a:t>Short-term scheduler  </a:t>
            </a:r>
            <a:r>
              <a:rPr lang="en-US" altLang="en-US" sz="2000">
                <a:solidFill>
                  <a:schemeClr val="accent1"/>
                </a:solidFill>
              </a:rPr>
              <a:t>(or </a:t>
            </a:r>
            <a:r>
              <a:rPr lang="en-US" altLang="en-US" sz="2000" b="1">
                <a:solidFill>
                  <a:srgbClr val="3366FF"/>
                </a:solidFill>
              </a:rPr>
              <a:t>CPU scheduler</a:t>
            </a:r>
            <a:r>
              <a:rPr lang="en-US" altLang="en-US" sz="2000">
                <a:solidFill>
                  <a:schemeClr val="accent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7727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428625"/>
            <a:ext cx="6107112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Concept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33450" y="1465263"/>
            <a:ext cx="7164388" cy="4786312"/>
          </a:xfrm>
        </p:spPr>
        <p:txBody>
          <a:bodyPr/>
          <a:lstStyle/>
          <a:p>
            <a:pPr eaLnBrk="1" hangingPunct="1"/>
            <a:r>
              <a:rPr lang="en-US" altLang="en-US" sz="2000" b="1" dirty="0" smtClean="0"/>
              <a:t>Program becomes process when executable file is  loaded from disk into memory</a:t>
            </a:r>
          </a:p>
          <a:p>
            <a:pPr eaLnBrk="1" hangingPunct="1"/>
            <a:endParaRPr lang="en-US" altLang="en-US" sz="2000" b="1" dirty="0"/>
          </a:p>
          <a:p>
            <a:pPr eaLnBrk="1" hangingPunct="1"/>
            <a:endParaRPr lang="en-US" altLang="en-US" sz="2000" b="1" dirty="0" smtClean="0"/>
          </a:p>
          <a:p>
            <a:pPr eaLnBrk="1" hangingPunct="1"/>
            <a:endParaRPr lang="en-US" altLang="en-US" sz="2000" b="1" dirty="0"/>
          </a:p>
          <a:p>
            <a:pPr eaLnBrk="1" hangingPunct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1331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B9B8C06-62FB-49EA-8C2C-553B9C3C72D5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331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E606B56-BC06-405C-990C-A5B64A6E2275}" type="slidenum">
              <a:rPr lang="en-US" altLang="en-US" smtClean="0">
                <a:solidFill>
                  <a:srgbClr val="FEFEFE"/>
                </a:solidFill>
              </a:rPr>
              <a:pPr/>
              <a:t>11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331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26077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814513"/>
            <a:ext cx="7453312" cy="4316412"/>
          </a:xfrm>
        </p:spPr>
        <p:txBody>
          <a:bodyPr/>
          <a:lstStyle/>
          <a:p>
            <a:pPr lvl="1" eaLnBrk="1" hangingPunct="1"/>
            <a:r>
              <a:rPr lang="en-US" altLang="en-US" sz="1800" b="1" u="sng" dirty="0" smtClean="0">
                <a:sym typeface="Symbol" pitchFamily="18" charset="2"/>
              </a:rPr>
              <a:t>It must be fast, </a:t>
            </a:r>
          </a:p>
          <a:p>
            <a:pPr lvl="2" eaLnBrk="1" hangingPunct="1"/>
            <a:r>
              <a:rPr lang="en-US" altLang="en-US" sz="1800" b="1" u="sng" dirty="0" smtClean="0">
                <a:sym typeface="Symbol" pitchFamily="18" charset="2"/>
              </a:rPr>
              <a:t>as a process may execute for only a few milliseconds </a:t>
            </a:r>
          </a:p>
          <a:p>
            <a:pPr lvl="2" eaLnBrk="1" hangingPunct="1"/>
            <a:r>
              <a:rPr lang="en-US" altLang="en-US" sz="1800" b="1" u="sng" dirty="0" smtClean="0">
                <a:sym typeface="Symbol" pitchFamily="18" charset="2"/>
              </a:rPr>
              <a:t>before waiting for an I/O request, </a:t>
            </a:r>
          </a:p>
          <a:p>
            <a:pPr lvl="2" eaLnBrk="1" hangingPunct="1"/>
            <a:r>
              <a:rPr lang="en-US" altLang="en-US" sz="1800" dirty="0" smtClean="0">
                <a:sym typeface="Symbol" pitchFamily="18" charset="2"/>
              </a:rPr>
              <a:t>so STS needs to select another process from ready queue.</a:t>
            </a:r>
          </a:p>
          <a:p>
            <a:pPr lvl="1" eaLnBrk="1" hangingPunct="1"/>
            <a:endParaRPr lang="en-US" altLang="en-US" sz="1800" dirty="0" smtClean="0">
              <a:sym typeface="Symbol" pitchFamily="18" charset="2"/>
            </a:endParaRPr>
          </a:p>
          <a:p>
            <a:pPr lvl="1" eaLnBrk="1" hangingPunct="1"/>
            <a:r>
              <a:rPr lang="en-US" altLang="en-US" sz="1800" dirty="0" smtClean="0">
                <a:sym typeface="Symbol" pitchFamily="18" charset="2"/>
              </a:rPr>
              <a:t>Often STS executes at least </a:t>
            </a:r>
            <a:r>
              <a:rPr lang="en-US" altLang="en-US" sz="1800" b="1" dirty="0" smtClean="0">
                <a:sym typeface="Symbol" pitchFamily="18" charset="2"/>
              </a:rPr>
              <a:t>once every 100 milliseconds.</a:t>
            </a:r>
          </a:p>
        </p:txBody>
      </p:sp>
      <p:sp>
        <p:nvSpPr>
          <p:cNvPr id="8806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668E3A8-4A6D-4095-94F4-04CCE04AD303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806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032C2E9-299C-47C3-B44C-DB0FA94B4931}" type="slidenum">
              <a:rPr lang="en-US" altLang="en-US" smtClean="0">
                <a:solidFill>
                  <a:srgbClr val="FEFEFE"/>
                </a:solidFill>
              </a:rPr>
              <a:pPr/>
              <a:t>110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806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88070" name="Rectangle 2"/>
          <p:cNvSpPr txBox="1">
            <a:spLocks noChangeArrowheads="1"/>
          </p:cNvSpPr>
          <p:nvPr/>
        </p:nvSpPr>
        <p:spPr bwMode="auto">
          <a:xfrm>
            <a:off x="566738" y="777875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698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12395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1325563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1782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239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26971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154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3366FF"/>
                </a:solidFill>
              </a:rPr>
              <a:t>Short-term scheduler  </a:t>
            </a:r>
            <a:r>
              <a:rPr lang="en-US" altLang="en-US" sz="2000">
                <a:solidFill>
                  <a:schemeClr val="accent1"/>
                </a:solidFill>
              </a:rPr>
              <a:t>(or </a:t>
            </a:r>
            <a:r>
              <a:rPr lang="en-US" altLang="en-US" sz="2000" b="1">
                <a:solidFill>
                  <a:srgbClr val="3366FF"/>
                </a:solidFill>
              </a:rPr>
              <a:t>CPU scheduler</a:t>
            </a:r>
            <a:r>
              <a:rPr lang="en-US" altLang="en-US" sz="2000">
                <a:solidFill>
                  <a:schemeClr val="accent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4571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5" y="5842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Addition of Medium Term Scheduling</a:t>
            </a:r>
          </a:p>
        </p:txBody>
      </p:sp>
      <p:pic>
        <p:nvPicPr>
          <p:cNvPr id="8909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827338"/>
            <a:ext cx="732790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2" name="Rectangle 3"/>
          <p:cNvSpPr txBox="1">
            <a:spLocks noChangeArrowheads="1"/>
          </p:cNvSpPr>
          <p:nvPr/>
        </p:nvSpPr>
        <p:spPr bwMode="auto">
          <a:xfrm>
            <a:off x="806450" y="1160463"/>
            <a:ext cx="72009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solidFill>
                  <a:srgbClr val="3366FF"/>
                </a:solidFill>
                <a:latin typeface="Helvetica" pitchFamily="-84" charset="0"/>
              </a:rPr>
              <a:t>Medium-term scheduler  </a:t>
            </a:r>
            <a:r>
              <a:rPr kumimoji="1" lang="en-US" altLang="en-US">
                <a:latin typeface="Helvetica" pitchFamily="-84" charset="0"/>
              </a:rPr>
              <a:t>can be added if degree of multiple programming needs to decrease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>
                <a:latin typeface="Helvetica" pitchFamily="-84" charset="0"/>
              </a:rPr>
              <a:t>Remove process from memory, store on disk, bring back in from disk to continue execution: </a:t>
            </a:r>
            <a:r>
              <a:rPr kumimoji="1" lang="en-US" altLang="en-US" b="1">
                <a:solidFill>
                  <a:srgbClr val="3366FF"/>
                </a:solidFill>
                <a:latin typeface="Helvetica" pitchFamily="-84" charset="0"/>
              </a:rPr>
              <a:t>swapping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>
              <a:latin typeface="Helvetica" pitchFamily="-8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>
              <a:latin typeface="Helvetica" pitchFamily="-84" charset="0"/>
            </a:endParaRPr>
          </a:p>
        </p:txBody>
      </p:sp>
      <p:sp>
        <p:nvSpPr>
          <p:cNvPr id="8909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0E5A78B-060B-47A7-81E6-49921E7A5366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90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EF52CEE-51BF-4E35-B0D8-CF3DF77849A8}" type="slidenum">
              <a:rPr lang="en-US" altLang="en-US" smtClean="0">
                <a:solidFill>
                  <a:srgbClr val="FEFEFE"/>
                </a:solidFill>
              </a:rPr>
              <a:pPr/>
              <a:t>111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909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5" y="5842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Addition of Medium Term Scheduling</a:t>
            </a:r>
          </a:p>
        </p:txBody>
      </p:sp>
      <p:pic>
        <p:nvPicPr>
          <p:cNvPr id="9011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827338"/>
            <a:ext cx="732790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3"/>
          <p:cNvSpPr txBox="1">
            <a:spLocks noChangeArrowheads="1"/>
          </p:cNvSpPr>
          <p:nvPr/>
        </p:nvSpPr>
        <p:spPr bwMode="auto">
          <a:xfrm>
            <a:off x="806450" y="1160463"/>
            <a:ext cx="72009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indent="0">
              <a:spcBef>
                <a:spcPct val="35000"/>
              </a:spcBef>
              <a:buClr>
                <a:srgbClr val="993300"/>
              </a:buClr>
              <a:buSzPct val="90000"/>
              <a:defRPr/>
            </a:pPr>
            <a:r>
              <a:rPr kumimoji="1" lang="en-US" altLang="en-US" b="1" dirty="0" smtClean="0">
                <a:solidFill>
                  <a:srgbClr val="3366FF"/>
                </a:solidFill>
                <a:latin typeface="Helvetica" pitchFamily="-84" charset="0"/>
              </a:rPr>
              <a:t>Why?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altLang="en-US" dirty="0" smtClean="0">
                <a:latin typeface="Helvetica" pitchFamily="-84" charset="0"/>
              </a:rPr>
              <a:t>To improve the process mix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altLang="en-US" dirty="0" smtClean="0">
                <a:latin typeface="Helvetica" pitchFamily="-84" charset="0"/>
              </a:rPr>
              <a:t>Memory requirements have overcommitted available memory, Requiring memory to be freed up.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kumimoji="1" lang="en-US" altLang="en-US" dirty="0" smtClean="0">
              <a:latin typeface="Helvetica" pitchFamily="-84" charset="0"/>
            </a:endParaRPr>
          </a:p>
        </p:txBody>
      </p:sp>
      <p:sp>
        <p:nvSpPr>
          <p:cNvPr id="9011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4019724-41FF-4373-BB33-6DB2D18125BE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011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DC1188A-F103-4E1C-9103-BB8B0333F1FC}" type="slidenum">
              <a:rPr lang="en-US" altLang="en-US" smtClean="0">
                <a:solidFill>
                  <a:srgbClr val="FEFEFE"/>
                </a:solidFill>
              </a:rPr>
              <a:pPr/>
              <a:t>112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011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Context Switch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08075"/>
            <a:ext cx="6997700" cy="4448175"/>
          </a:xfrm>
        </p:spPr>
        <p:txBody>
          <a:bodyPr/>
          <a:lstStyle/>
          <a:p>
            <a:pPr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Context </a:t>
            </a:r>
            <a:r>
              <a:rPr lang="en-US" altLang="en-US" sz="1800" dirty="0" smtClean="0"/>
              <a:t>of a process represented in the PCB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When CPU switches to another process, </a:t>
            </a:r>
          </a:p>
          <a:p>
            <a:pPr lvl="1" eaLnBrk="1" hangingPunct="1"/>
            <a:r>
              <a:rPr lang="en-US" altLang="en-US" sz="1800" dirty="0" smtClean="0"/>
              <a:t>the system must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save the state </a:t>
            </a:r>
            <a:r>
              <a:rPr lang="en-US" altLang="en-US" sz="1800" dirty="0" smtClean="0"/>
              <a:t>of the old process and </a:t>
            </a:r>
          </a:p>
          <a:p>
            <a:pPr lvl="1" eaLnBrk="1" hangingPunct="1"/>
            <a:endParaRPr lang="en-US" altLang="en-US" sz="1800" dirty="0" smtClean="0"/>
          </a:p>
          <a:p>
            <a:pPr lvl="1" eaLnBrk="1" hangingPunct="1"/>
            <a:r>
              <a:rPr lang="en-US" altLang="en-US" sz="1800" dirty="0" smtClean="0"/>
              <a:t>load the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saved state </a:t>
            </a:r>
            <a:r>
              <a:rPr lang="en-US" altLang="en-US" sz="1800" dirty="0" smtClean="0"/>
              <a:t>for the new process via a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context switch</a:t>
            </a:r>
            <a:endParaRPr lang="en-US" altLang="en-US" sz="1800" dirty="0" smtClean="0"/>
          </a:p>
          <a:p>
            <a:pPr lvl="1" eaLnBrk="1" hangingPunct="1"/>
            <a:endParaRPr lang="en-US" altLang="en-US" sz="1800" dirty="0" smtClean="0"/>
          </a:p>
          <a:p>
            <a:pPr lvl="1" eaLnBrk="1" hangingPunct="1"/>
            <a:r>
              <a:rPr lang="en-US" altLang="en-US" sz="1800" dirty="0" smtClean="0"/>
              <a:t>Kernel saves context of old process in its PCB and </a:t>
            </a:r>
          </a:p>
          <a:p>
            <a:pPr lvl="1" eaLnBrk="1" hangingPunct="1"/>
            <a:endParaRPr lang="en-US" altLang="en-US" sz="1800" dirty="0" smtClean="0"/>
          </a:p>
          <a:p>
            <a:pPr lvl="1" eaLnBrk="1" hangingPunct="1"/>
            <a:r>
              <a:rPr lang="en-US" altLang="en-US" sz="1800" dirty="0" smtClean="0"/>
              <a:t>loads the saved contents of new process from its PCB to run.</a:t>
            </a:r>
          </a:p>
          <a:p>
            <a:pPr eaLnBrk="1" hangingPunct="1"/>
            <a:endParaRPr lang="en-US" altLang="en-US" sz="1800" dirty="0" smtClean="0"/>
          </a:p>
        </p:txBody>
      </p:sp>
      <p:sp>
        <p:nvSpPr>
          <p:cNvPr id="9114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D5D91EF-CAFE-44C3-90E3-E8B3BF34D37C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114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6C17CE5-DBC2-41A9-A9FB-E1FB9A4FB00A}" type="slidenum">
              <a:rPr lang="en-US" altLang="en-US" smtClean="0">
                <a:solidFill>
                  <a:srgbClr val="FEFEFE"/>
                </a:solidFill>
              </a:rPr>
              <a:pPr/>
              <a:t>113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114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08075"/>
            <a:ext cx="6997700" cy="4448175"/>
          </a:xfrm>
        </p:spPr>
        <p:txBody>
          <a:bodyPr rtlCol="0">
            <a:normAutofit/>
          </a:bodyPr>
          <a:lstStyle/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Context-switch time is overhead; </a:t>
            </a: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altLang="en-US" sz="1800" b="1" dirty="0" smtClean="0"/>
              <a:t>the system does no useful work while switching</a:t>
            </a: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Varies from m/c to m/c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1800" b="1" dirty="0" smtClean="0"/>
              <a:t>The more complex the OS and the PCB </a:t>
            </a:r>
            <a:r>
              <a:rPr lang="en-US" altLang="en-US" sz="1800" b="1" dirty="0" smtClean="0">
                <a:sym typeface="Wingdings" pitchFamily="2" charset="2"/>
              </a:rPr>
              <a:t> the </a:t>
            </a:r>
            <a:r>
              <a:rPr lang="en-US" altLang="en-US" sz="1800" b="1" dirty="0" smtClean="0"/>
              <a:t>longer the context switch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1800" dirty="0" smtClean="0"/>
          </a:p>
        </p:txBody>
      </p:sp>
      <p:sp>
        <p:nvSpPr>
          <p:cNvPr id="921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D599336-E394-41A0-9CE4-0770B3D9523F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21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DEDE321-38CF-4C40-A355-0656A6084139}" type="slidenum">
              <a:rPr lang="en-US" altLang="en-US" smtClean="0">
                <a:solidFill>
                  <a:srgbClr val="FEFEFE"/>
                </a:solidFill>
              </a:rPr>
              <a:pPr/>
              <a:t>114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21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08075"/>
            <a:ext cx="6997700" cy="4448175"/>
          </a:xfrm>
        </p:spPr>
        <p:txBody>
          <a:bodyPr rtlCol="0">
            <a:normAutofit/>
          </a:bodyPr>
          <a:lstStyle/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sz="1800" b="1" u="sng" dirty="0" smtClean="0"/>
              <a:t>Time dependent on hardware support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Some hardware provides multiple sets of registers per CPU </a:t>
            </a:r>
            <a:r>
              <a:rPr lang="en-US" altLang="en-US" sz="1800" dirty="0" smtClean="0">
                <a:sym typeface="Wingdings" pitchFamily="2" charset="2"/>
              </a:rPr>
              <a:t></a:t>
            </a:r>
            <a:r>
              <a:rPr lang="en-US" altLang="en-US" sz="1800" dirty="0" smtClean="0"/>
              <a:t> multiple contexts loaded at once, 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involves changing the pointer to the current register set.</a:t>
            </a:r>
          </a:p>
        </p:txBody>
      </p:sp>
      <p:sp>
        <p:nvSpPr>
          <p:cNvPr id="921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D599336-E394-41A0-9CE4-0770B3D9523F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21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DEDE321-38CF-4C40-A355-0656A6084139}" type="slidenum">
              <a:rPr lang="en-US" altLang="en-US" smtClean="0">
                <a:solidFill>
                  <a:srgbClr val="FEFEFE"/>
                </a:solidFill>
              </a:rPr>
              <a:pPr/>
              <a:t>115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21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34646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Operations on Processes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480300" cy="4448175"/>
          </a:xfrm>
        </p:spPr>
        <p:txBody>
          <a:bodyPr/>
          <a:lstStyle/>
          <a:p>
            <a:pPr eaLnBrk="1" hangingPunct="1"/>
            <a:r>
              <a:rPr lang="en-US" altLang="en-US" sz="1800" smtClean="0"/>
              <a:t>System must provide mechanisms for:</a:t>
            </a:r>
          </a:p>
          <a:p>
            <a:pPr lvl="1" eaLnBrk="1" hangingPunct="1"/>
            <a:r>
              <a:rPr lang="en-US" altLang="en-US" sz="1800" smtClean="0"/>
              <a:t> process creation,</a:t>
            </a:r>
          </a:p>
          <a:p>
            <a:pPr lvl="1" eaLnBrk="1" hangingPunct="1"/>
            <a:r>
              <a:rPr lang="en-US" altLang="en-US" sz="1800" smtClean="0"/>
              <a:t> process termination</a:t>
            </a:r>
          </a:p>
        </p:txBody>
      </p:sp>
      <p:sp>
        <p:nvSpPr>
          <p:cNvPr id="9626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832DF58-774C-4E53-AEC2-AF8165B03645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626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36928CC-6CBC-4B13-AC0F-94A458D5430A}" type="slidenum">
              <a:rPr lang="en-US" altLang="en-US" smtClean="0">
                <a:solidFill>
                  <a:srgbClr val="FEFEFE"/>
                </a:solidFill>
              </a:rPr>
              <a:pPr/>
              <a:t>116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626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Creation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pPr eaLnBrk="1" hangingPunct="1"/>
            <a:endParaRPr lang="en-US" altLang="en-US" sz="1800" b="1" dirty="0" smtClean="0">
              <a:solidFill>
                <a:srgbClr val="3366FF"/>
              </a:solidFill>
            </a:endParaRPr>
          </a:p>
          <a:p>
            <a:pPr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Parent</a:t>
            </a:r>
            <a:r>
              <a:rPr lang="en-US" altLang="en-US" sz="1800" b="1" dirty="0" smtClean="0"/>
              <a:t> </a:t>
            </a:r>
            <a:r>
              <a:rPr lang="en-US" altLang="en-US" sz="1800" dirty="0" smtClean="0"/>
              <a:t>process create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children</a:t>
            </a:r>
            <a:r>
              <a:rPr lang="en-US" altLang="en-US" sz="1800" b="1" dirty="0" smtClean="0"/>
              <a:t> </a:t>
            </a:r>
            <a:r>
              <a:rPr lang="en-US" altLang="en-US" sz="1800" dirty="0" smtClean="0"/>
              <a:t>processes, </a:t>
            </a:r>
          </a:p>
          <a:p>
            <a:pPr lvl="1" eaLnBrk="1" hangingPunct="1"/>
            <a:r>
              <a:rPr lang="en-US" altLang="en-US" sz="1800" dirty="0" smtClean="0"/>
              <a:t>which, in turn create other processes, </a:t>
            </a:r>
          </a:p>
          <a:p>
            <a:pPr lvl="1" eaLnBrk="1" hangingPunct="1"/>
            <a:r>
              <a:rPr lang="en-US" altLang="en-US" sz="1800" dirty="0" smtClean="0"/>
              <a:t>forming a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tree</a:t>
            </a:r>
            <a:r>
              <a:rPr lang="en-US" altLang="en-US" sz="1800" dirty="0" smtClean="0"/>
              <a:t> of processes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Generally, processes are identified and managed via a</a:t>
            </a:r>
            <a:r>
              <a:rPr lang="en-US" altLang="en-US" sz="1800" b="1" dirty="0" smtClean="0"/>
              <a:t>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process identifier </a:t>
            </a:r>
            <a:r>
              <a:rPr lang="en-US" altLang="en-US" sz="1800" dirty="0" smtClean="0"/>
              <a:t>(</a:t>
            </a:r>
            <a:r>
              <a:rPr lang="en-US" altLang="en-US" sz="1800" b="1" dirty="0" err="1" smtClean="0">
                <a:solidFill>
                  <a:srgbClr val="3366FF"/>
                </a:solidFill>
              </a:rPr>
              <a:t>pid</a:t>
            </a:r>
            <a:r>
              <a:rPr lang="en-US" altLang="en-US" sz="1800" dirty="0" smtClean="0"/>
              <a:t>)</a:t>
            </a:r>
          </a:p>
        </p:txBody>
      </p:sp>
      <p:sp>
        <p:nvSpPr>
          <p:cNvPr id="9728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E67FDAF-EDCD-402E-A7A1-DE6D40F1E473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728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D263FD2-D093-4D79-8A32-0D4C2EF44A30}" type="slidenum">
              <a:rPr lang="en-US" altLang="en-US" smtClean="0">
                <a:solidFill>
                  <a:srgbClr val="FEFEFE"/>
                </a:solidFill>
              </a:rPr>
              <a:pPr/>
              <a:t>117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728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Creation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b="1" u="sng" dirty="0" smtClean="0"/>
              <a:t>Resource sharing options(CPU </a:t>
            </a:r>
            <a:r>
              <a:rPr lang="en-US" altLang="en-US" sz="1800" dirty="0" smtClean="0"/>
              <a:t>time, memory, files, I/O devices)</a:t>
            </a:r>
          </a:p>
          <a:p>
            <a:pPr lvl="1" eaLnBrk="1" hangingPunct="1"/>
            <a:r>
              <a:rPr lang="en-US" altLang="en-US" sz="1800" b="1" u="sng" dirty="0" smtClean="0"/>
              <a:t>Parent and children share all resources</a:t>
            </a:r>
          </a:p>
          <a:p>
            <a:pPr lvl="1" eaLnBrk="1" hangingPunct="1"/>
            <a:r>
              <a:rPr lang="en-US" altLang="en-US" sz="1800" b="1" u="sng" dirty="0" smtClean="0"/>
              <a:t>Children share subset of parent</a:t>
            </a:r>
            <a:r>
              <a:rPr lang="en-IN" altLang="en-US" sz="1800" b="1" u="sng" dirty="0" smtClean="0"/>
              <a:t>’</a:t>
            </a:r>
            <a:r>
              <a:rPr lang="en-US" altLang="ja-JP" sz="1800" b="1" u="sng" dirty="0" smtClean="0"/>
              <a:t>s resources</a:t>
            </a:r>
          </a:p>
          <a:p>
            <a:pPr lvl="1" eaLnBrk="1" hangingPunct="1"/>
            <a:r>
              <a:rPr lang="en-US" altLang="en-US" sz="1800" b="1" u="sng" dirty="0" smtClean="0"/>
              <a:t>Parent and child share no resources (child obtains resources directly from OS)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endParaRPr lang="en-US" altLang="en-US" sz="1800" dirty="0" smtClean="0"/>
          </a:p>
        </p:txBody>
      </p:sp>
      <p:sp>
        <p:nvSpPr>
          <p:cNvPr id="9830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7581DD6-30EE-4C15-9D6B-159368FAEC1D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830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180DE8C-5FB9-4846-9DF2-66BB4E424875}" type="slidenum">
              <a:rPr lang="en-US" altLang="en-US" smtClean="0">
                <a:solidFill>
                  <a:srgbClr val="FEFEFE"/>
                </a:solidFill>
              </a:rPr>
              <a:pPr/>
              <a:t>118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831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Creation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Restricting a child process to a subset of parents resources </a:t>
            </a:r>
          </a:p>
          <a:p>
            <a:pPr lvl="1" eaLnBrk="1" hangingPunct="1"/>
            <a:r>
              <a:rPr lang="en-US" altLang="en-US" sz="1800" b="1" u="sng" dirty="0" smtClean="0"/>
              <a:t>prevents any process from overloading the system </a:t>
            </a:r>
          </a:p>
          <a:p>
            <a:pPr lvl="1" eaLnBrk="1" hangingPunct="1"/>
            <a:r>
              <a:rPr lang="en-US" altLang="en-US" sz="1800" b="1" u="sng" dirty="0" smtClean="0"/>
              <a:t>by creating too many sub processes.</a:t>
            </a:r>
          </a:p>
          <a:p>
            <a:pPr lvl="1" eaLnBrk="1" hangingPunct="1"/>
            <a:endParaRPr lang="en-US" altLang="en-US" sz="1800" dirty="0" smtClean="0"/>
          </a:p>
        </p:txBody>
      </p:sp>
      <p:sp>
        <p:nvSpPr>
          <p:cNvPr id="9830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7581DD6-30EE-4C15-9D6B-159368FAEC1D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830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180DE8C-5FB9-4846-9DF2-66BB4E424875}" type="slidenum">
              <a:rPr lang="en-US" altLang="en-US" smtClean="0">
                <a:solidFill>
                  <a:srgbClr val="FEFEFE"/>
                </a:solidFill>
              </a:rPr>
              <a:pPr/>
              <a:t>119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831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1656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7"/>
          <p:cNvSpPr>
            <a:spLocks noGrp="1"/>
          </p:cNvSpPr>
          <p:nvPr>
            <p:ph type="title"/>
          </p:nvPr>
        </p:nvSpPr>
        <p:spPr>
          <a:xfrm>
            <a:off x="1245240" y="2327157"/>
            <a:ext cx="6637337" cy="1362075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When is an executable </a:t>
            </a:r>
            <a:r>
              <a:rPr lang="en-US" altLang="en-US" sz="3200" b="1" dirty="0"/>
              <a:t>file loaded into </a:t>
            </a:r>
            <a:r>
              <a:rPr lang="en-US" altLang="en-US" sz="3200" b="1" dirty="0" smtClean="0"/>
              <a:t>memory?</a:t>
            </a:r>
            <a:endParaRPr lang="en-US" altLang="en-US" sz="3200" b="1" dirty="0"/>
          </a:p>
        </p:txBody>
      </p:sp>
      <p:sp>
        <p:nvSpPr>
          <p:cNvPr id="12291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23A3280-92D4-4FE0-8F26-10744FC89DB6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29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229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ABE6294-E7EB-4DE7-B36D-8D98D74619AA}" type="slidenum">
              <a:rPr lang="en-US" altLang="en-US" smtClean="0">
                <a:solidFill>
                  <a:srgbClr val="FEFEFE"/>
                </a:solidFill>
              </a:rPr>
              <a:pPr/>
              <a:t>12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6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Creation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pPr lvl="1" eaLnBrk="1" hangingPunct="1"/>
            <a:endParaRPr lang="en-US" altLang="en-US" sz="600" dirty="0" smtClean="0"/>
          </a:p>
          <a:p>
            <a:pPr eaLnBrk="1" hangingPunct="1"/>
            <a:r>
              <a:rPr lang="en-US" altLang="en-US" sz="1800" b="1" u="sng" dirty="0" smtClean="0"/>
              <a:t>Execution options</a:t>
            </a:r>
          </a:p>
          <a:p>
            <a:pPr lvl="1" eaLnBrk="1" hangingPunct="1"/>
            <a:r>
              <a:rPr lang="en-US" altLang="en-US" sz="1800" dirty="0" smtClean="0"/>
              <a:t>Parent and children execute concurrently</a:t>
            </a:r>
          </a:p>
          <a:p>
            <a:pPr lvl="1" eaLnBrk="1" hangingPunct="1"/>
            <a:r>
              <a:rPr lang="en-US" altLang="en-US" sz="1800" dirty="0" smtClean="0"/>
              <a:t>Parent waits until children terminate</a:t>
            </a:r>
          </a:p>
          <a:p>
            <a:pPr eaLnBrk="1" hangingPunct="1"/>
            <a:endParaRPr lang="en-US" altLang="en-US" sz="1800" dirty="0" smtClean="0"/>
          </a:p>
        </p:txBody>
      </p:sp>
      <p:sp>
        <p:nvSpPr>
          <p:cNvPr id="9933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A47686A-6670-4F07-974E-54759EE60DCD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6DB5BDF-006B-4DF4-B264-CCD13D0DF528}" type="slidenum">
              <a:rPr lang="en-US" altLang="en-US" smtClean="0">
                <a:solidFill>
                  <a:srgbClr val="FEFEFE"/>
                </a:solidFill>
              </a:rPr>
              <a:pPr/>
              <a:t>120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Creation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pPr lvl="1" eaLnBrk="1" hangingPunct="1"/>
            <a:endParaRPr lang="en-US" altLang="en-US" sz="600" dirty="0" smtClean="0"/>
          </a:p>
          <a:p>
            <a:pPr eaLnBrk="1" hangingPunct="1"/>
            <a:r>
              <a:rPr lang="en-US" altLang="en-US" sz="1800" b="1" u="sng" dirty="0" smtClean="0"/>
              <a:t>In terms of Address space</a:t>
            </a:r>
          </a:p>
          <a:p>
            <a:pPr lvl="1" eaLnBrk="1" hangingPunct="1"/>
            <a:r>
              <a:rPr lang="en-US" altLang="en-US" sz="1800" dirty="0" smtClean="0"/>
              <a:t>Child duplicate of parent</a:t>
            </a:r>
          </a:p>
          <a:p>
            <a:pPr lvl="1" eaLnBrk="1" hangingPunct="1"/>
            <a:r>
              <a:rPr lang="en-US" altLang="en-US" sz="1800" dirty="0" smtClean="0"/>
              <a:t>Child has a </a:t>
            </a:r>
            <a:r>
              <a:rPr lang="en-US" altLang="en-US" sz="1800" dirty="0" err="1" smtClean="0"/>
              <a:t>separtate</a:t>
            </a:r>
            <a:r>
              <a:rPr lang="en-US" altLang="en-US" sz="1800" dirty="0" smtClean="0"/>
              <a:t> program loaded into it</a:t>
            </a:r>
          </a:p>
          <a:p>
            <a:pPr lvl="1" eaLnBrk="1" hangingPunct="1"/>
            <a:endParaRPr lang="en-US" altLang="en-US" sz="1800" dirty="0" smtClean="0"/>
          </a:p>
          <a:p>
            <a:pPr eaLnBrk="1" hangingPunct="1">
              <a:buFont typeface="Monotype Sorts" pitchFamily="-84" charset="2"/>
              <a:buNone/>
            </a:pPr>
            <a:endParaRPr lang="en-US" altLang="en-US" sz="1800" dirty="0" smtClean="0"/>
          </a:p>
        </p:txBody>
      </p:sp>
      <p:sp>
        <p:nvSpPr>
          <p:cNvPr id="9933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A47686A-6670-4F07-974E-54759EE60DCD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6DB5BDF-006B-4DF4-B264-CCD13D0DF528}" type="slidenum">
              <a:rPr lang="en-US" altLang="en-US" smtClean="0">
                <a:solidFill>
                  <a:srgbClr val="FEFEFE"/>
                </a:solidFill>
              </a:rPr>
              <a:pPr/>
              <a:t>121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150125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143" y="512337"/>
            <a:ext cx="8229600" cy="5762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b="1" u="sng" dirty="0" smtClean="0"/>
              <a:t>Process Creation-In </a:t>
            </a:r>
            <a:r>
              <a:rPr lang="en-US" altLang="en-US" sz="1800" b="1" u="sng" dirty="0"/>
              <a:t>terms of Address </a:t>
            </a:r>
            <a:r>
              <a:rPr lang="en-US" altLang="en-US" sz="1800" b="1" u="sng" dirty="0" smtClean="0"/>
              <a:t>space</a:t>
            </a:r>
            <a:endParaRPr lang="en-US" altLang="en-US" sz="1800" b="1" dirty="0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pPr lvl="1" eaLnBrk="1" hangingPunct="1"/>
            <a:endParaRPr lang="en-US" altLang="en-US" sz="600" dirty="0" smtClean="0"/>
          </a:p>
          <a:p>
            <a:r>
              <a:rPr lang="en-IN" sz="1800" dirty="0"/>
              <a:t>fork</a:t>
            </a:r>
            <a:r>
              <a:rPr lang="en-IN" sz="1800" dirty="0" smtClean="0"/>
              <a:t>()</a:t>
            </a:r>
          </a:p>
          <a:p>
            <a:r>
              <a:rPr lang="en-IN" altLang="en-US" sz="1800" dirty="0" smtClean="0"/>
              <a:t>exec()</a:t>
            </a:r>
            <a:endParaRPr lang="en-US" altLang="en-US" sz="1600" dirty="0" smtClean="0"/>
          </a:p>
          <a:p>
            <a:pPr lvl="1" eaLnBrk="1" hangingPunct="1">
              <a:buFont typeface="Monotype Sorts" pitchFamily="-84" charset="2"/>
              <a:buNone/>
            </a:pPr>
            <a:endParaRPr lang="en-US" altLang="en-US" sz="1600" dirty="0" smtClean="0"/>
          </a:p>
        </p:txBody>
      </p:sp>
      <p:sp>
        <p:nvSpPr>
          <p:cNvPr id="9933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A47686A-6670-4F07-974E-54759EE60DCD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6DB5BDF-006B-4DF4-B264-CCD13D0DF528}" type="slidenum">
              <a:rPr lang="en-US" altLang="en-US" smtClean="0">
                <a:solidFill>
                  <a:srgbClr val="FEFEFE"/>
                </a:solidFill>
              </a:rPr>
              <a:pPr/>
              <a:t>122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41655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143" y="512337"/>
            <a:ext cx="8229600" cy="5762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b="1" u="sng" dirty="0" smtClean="0"/>
              <a:t>Process Creation-In </a:t>
            </a:r>
            <a:r>
              <a:rPr lang="en-US" altLang="en-US" sz="1800" b="1" u="sng" dirty="0"/>
              <a:t>terms of Address </a:t>
            </a:r>
            <a:r>
              <a:rPr lang="en-US" altLang="en-US" sz="1800" b="1" u="sng" dirty="0" smtClean="0"/>
              <a:t>space</a:t>
            </a:r>
            <a:endParaRPr lang="en-US" altLang="en-US" sz="1800" b="1" dirty="0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pPr lvl="1" eaLnBrk="1" hangingPunct="1"/>
            <a:endParaRPr lang="en-US" altLang="en-US" sz="600" dirty="0" smtClean="0"/>
          </a:p>
          <a:p>
            <a:r>
              <a:rPr lang="en-IN" sz="1800" dirty="0"/>
              <a:t>fork() creates a new process by duplicating the calling process, </a:t>
            </a:r>
            <a:endParaRPr lang="en-IN" sz="1800" dirty="0" smtClean="0"/>
          </a:p>
          <a:p>
            <a:r>
              <a:rPr lang="en-IN" sz="1800" dirty="0" smtClean="0"/>
              <a:t>The </a:t>
            </a:r>
            <a:r>
              <a:rPr lang="en-IN" sz="1800" dirty="0"/>
              <a:t>new process, referred to as child, is an exact duplicate of the calling process, referred to as </a:t>
            </a:r>
            <a:r>
              <a:rPr lang="en-IN" sz="1800" dirty="0" smtClean="0"/>
              <a:t>parent</a:t>
            </a:r>
            <a:endParaRPr lang="en-IN" sz="1800" dirty="0"/>
          </a:p>
          <a:p>
            <a:pPr marL="685800" lvl="2" indent="0" eaLnBrk="1" hangingPunct="1">
              <a:buNone/>
            </a:pPr>
            <a:endParaRPr lang="en-US" altLang="en-US" sz="1600" dirty="0" smtClean="0"/>
          </a:p>
          <a:p>
            <a:pPr lvl="1" eaLnBrk="1" hangingPunct="1">
              <a:buFont typeface="Monotype Sorts" pitchFamily="-84" charset="2"/>
              <a:buNone/>
            </a:pPr>
            <a:endParaRPr lang="en-US" altLang="en-US" sz="1600" dirty="0" smtClean="0"/>
          </a:p>
        </p:txBody>
      </p:sp>
      <p:sp>
        <p:nvSpPr>
          <p:cNvPr id="9933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A47686A-6670-4F07-974E-54759EE60DCD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6DB5BDF-006B-4DF4-B264-CCD13D0DF528}" type="slidenum">
              <a:rPr lang="en-US" altLang="en-US" smtClean="0">
                <a:solidFill>
                  <a:srgbClr val="FEFEFE"/>
                </a:solidFill>
              </a:rPr>
              <a:pPr/>
              <a:t>123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357679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143" y="512337"/>
            <a:ext cx="8229600" cy="5762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b="1" u="sng" dirty="0" smtClean="0"/>
              <a:t>Process Creation-In </a:t>
            </a:r>
            <a:r>
              <a:rPr lang="en-US" altLang="en-US" sz="1800" b="1" u="sng" dirty="0"/>
              <a:t>terms of Address </a:t>
            </a:r>
            <a:r>
              <a:rPr lang="en-US" altLang="en-US" sz="1800" b="1" u="sng" dirty="0" smtClean="0"/>
              <a:t>space</a:t>
            </a:r>
            <a:endParaRPr lang="en-US" altLang="en-US" sz="1800" b="1" dirty="0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pPr lvl="1" eaLnBrk="1" hangingPunct="1"/>
            <a:endParaRPr lang="en-US" altLang="en-US" sz="600" dirty="0" smtClean="0"/>
          </a:p>
          <a:p>
            <a:r>
              <a:rPr lang="en-IN" sz="1800" dirty="0"/>
              <a:t>fork</a:t>
            </a:r>
            <a:r>
              <a:rPr lang="en-IN" sz="1800" dirty="0" smtClean="0"/>
              <a:t>()</a:t>
            </a:r>
            <a:endParaRPr lang="en-IN" sz="1800" dirty="0"/>
          </a:p>
          <a:p>
            <a:pPr marL="709613" lvl="1" indent="-342900">
              <a:buFont typeface="+mj-lt"/>
              <a:buAutoNum type="arabicParenR"/>
            </a:pPr>
            <a:r>
              <a:rPr lang="en-IN" sz="1800" dirty="0"/>
              <a:t>The child has its </a:t>
            </a:r>
            <a:r>
              <a:rPr lang="en-IN" sz="1800" b="1" dirty="0"/>
              <a:t>own unique process ID</a:t>
            </a:r>
            <a:r>
              <a:rPr lang="en-IN" sz="1800" dirty="0"/>
              <a:t>, and this PID </a:t>
            </a:r>
            <a:r>
              <a:rPr lang="en-IN" sz="1800" b="1" dirty="0"/>
              <a:t>does not match the ID of any existing process group.</a:t>
            </a:r>
          </a:p>
          <a:p>
            <a:pPr marL="709613" lvl="1" indent="-342900">
              <a:buFont typeface="+mj-lt"/>
              <a:buAutoNum type="arabicParenR"/>
            </a:pPr>
            <a:r>
              <a:rPr lang="en-IN" sz="1800" dirty="0" smtClean="0"/>
              <a:t>The </a:t>
            </a:r>
            <a:r>
              <a:rPr lang="en-IN" sz="1800" b="1" dirty="0"/>
              <a:t>child’s parent process ID is the same as the parent’s process ID</a:t>
            </a:r>
            <a:r>
              <a:rPr lang="en-IN" sz="1800" dirty="0"/>
              <a:t>.</a:t>
            </a:r>
          </a:p>
          <a:p>
            <a:pPr marL="709613" lvl="1" indent="-342900">
              <a:buFont typeface="+mj-lt"/>
              <a:buAutoNum type="arabicParenR"/>
            </a:pPr>
            <a:r>
              <a:rPr lang="en-IN" sz="1800" dirty="0" smtClean="0"/>
              <a:t>The </a:t>
            </a:r>
            <a:r>
              <a:rPr lang="en-IN" sz="1800" dirty="0"/>
              <a:t>child </a:t>
            </a:r>
            <a:r>
              <a:rPr lang="en-IN" sz="1800" b="1" dirty="0"/>
              <a:t>does not inherit its parent’s memory locks </a:t>
            </a:r>
            <a:r>
              <a:rPr lang="en-IN" sz="1800" dirty="0"/>
              <a:t>and </a:t>
            </a:r>
            <a:r>
              <a:rPr lang="en-IN" sz="1800" b="1" dirty="0"/>
              <a:t>semaphore</a:t>
            </a:r>
            <a:r>
              <a:rPr lang="en-IN" sz="1800" dirty="0"/>
              <a:t> adjustments.</a:t>
            </a:r>
          </a:p>
          <a:p>
            <a:pPr marL="709613" lvl="1" indent="-342900">
              <a:buFont typeface="+mj-lt"/>
              <a:buAutoNum type="arabicParenR"/>
            </a:pPr>
            <a:r>
              <a:rPr lang="en-IN" sz="1800" dirty="0" smtClean="0"/>
              <a:t>The </a:t>
            </a:r>
            <a:r>
              <a:rPr lang="en-IN" sz="1800" dirty="0"/>
              <a:t>child </a:t>
            </a:r>
            <a:r>
              <a:rPr lang="en-IN" sz="1800" b="1" dirty="0"/>
              <a:t>does not inherit outstanding asynchronous I/O </a:t>
            </a:r>
            <a:r>
              <a:rPr lang="en-IN" sz="1800" dirty="0"/>
              <a:t>operations from its parent nor does it inherit any asynchronous I/O contexts from its parent.</a:t>
            </a:r>
          </a:p>
          <a:p>
            <a:pPr lvl="2" eaLnBrk="1" hangingPunct="1"/>
            <a:endParaRPr lang="en-US" altLang="en-US" sz="1800" dirty="0" smtClean="0"/>
          </a:p>
          <a:p>
            <a:pPr lvl="1" eaLnBrk="1" hangingPunct="1">
              <a:buFont typeface="Monotype Sorts" pitchFamily="-84" charset="2"/>
              <a:buNone/>
            </a:pPr>
            <a:endParaRPr lang="en-US" altLang="en-US" sz="1800" dirty="0" smtClean="0"/>
          </a:p>
        </p:txBody>
      </p:sp>
      <p:sp>
        <p:nvSpPr>
          <p:cNvPr id="9933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A47686A-6670-4F07-974E-54759EE60DCD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6DB5BDF-006B-4DF4-B264-CCD13D0DF528}" type="slidenum">
              <a:rPr lang="en-US" altLang="en-US" smtClean="0">
                <a:solidFill>
                  <a:srgbClr val="FEFEFE"/>
                </a:solidFill>
              </a:rPr>
              <a:pPr/>
              <a:t>124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8945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143" y="512337"/>
            <a:ext cx="8229600" cy="5762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b="1" u="sng" dirty="0" smtClean="0"/>
              <a:t>Process Creation-In </a:t>
            </a:r>
            <a:r>
              <a:rPr lang="en-US" altLang="en-US" sz="1800" b="1" u="sng" dirty="0"/>
              <a:t>terms of Address </a:t>
            </a:r>
            <a:r>
              <a:rPr lang="en-US" altLang="en-US" sz="1800" b="1" u="sng" dirty="0" smtClean="0"/>
              <a:t>space</a:t>
            </a:r>
            <a:endParaRPr lang="en-US" altLang="en-US" sz="1800" b="1" dirty="0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pPr lvl="1" eaLnBrk="1" hangingPunct="1"/>
            <a:endParaRPr lang="en-US" altLang="en-US" sz="600" dirty="0" smtClean="0"/>
          </a:p>
          <a:p>
            <a:r>
              <a:rPr lang="en-IN" sz="2000" dirty="0"/>
              <a:t>The exec() family of functions </a:t>
            </a:r>
            <a:endParaRPr lang="en-IN" sz="2000" dirty="0" smtClean="0"/>
          </a:p>
          <a:p>
            <a:pPr lvl="1"/>
            <a:r>
              <a:rPr lang="en-IN" sz="2000" b="1" dirty="0" smtClean="0"/>
              <a:t>replaces</a:t>
            </a:r>
            <a:r>
              <a:rPr lang="en-IN" sz="2000" dirty="0" smtClean="0"/>
              <a:t> </a:t>
            </a:r>
            <a:r>
              <a:rPr lang="en-IN" sz="2000" b="1" dirty="0"/>
              <a:t>the current process image with a new process image. </a:t>
            </a:r>
            <a:endParaRPr lang="en-IN" sz="2000" b="1" dirty="0" smtClean="0"/>
          </a:p>
          <a:p>
            <a:pPr lvl="1"/>
            <a:r>
              <a:rPr lang="en-IN" sz="2000" dirty="0" smtClean="0"/>
              <a:t>It </a:t>
            </a:r>
            <a:r>
              <a:rPr lang="en-IN" sz="2000" dirty="0"/>
              <a:t>loads the program into the current process space and runs it from the entry point.</a:t>
            </a:r>
          </a:p>
          <a:p>
            <a:endParaRPr lang="en-IN" sz="1800" dirty="0" smtClean="0"/>
          </a:p>
        </p:txBody>
      </p:sp>
      <p:sp>
        <p:nvSpPr>
          <p:cNvPr id="9933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A47686A-6670-4F07-974E-54759EE60DCD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6DB5BDF-006B-4DF4-B264-CCD13D0DF528}" type="slidenum">
              <a:rPr lang="en-US" altLang="en-US" smtClean="0">
                <a:solidFill>
                  <a:srgbClr val="FEFEFE"/>
                </a:solidFill>
              </a:rPr>
              <a:pPr/>
              <a:t>125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50405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5" y="152400"/>
            <a:ext cx="7616825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Creation (Cont.)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869950" y="1060450"/>
            <a:ext cx="7154863" cy="4530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UNIX examples</a:t>
            </a:r>
          </a:p>
          <a:p>
            <a:pPr lvl="1" eaLnBrk="1" hangingPunct="1"/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dirty="0" smtClean="0"/>
              <a:t>system call creates new process</a:t>
            </a:r>
          </a:p>
          <a:p>
            <a:pPr lvl="1" eaLnBrk="1" hangingPunct="1"/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exec()</a:t>
            </a:r>
            <a:r>
              <a:rPr lang="en-US" altLang="en-US" dirty="0" smtClean="0"/>
              <a:t> system call used after a 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altLang="en-US" dirty="0" smtClean="0"/>
              <a:t> to </a:t>
            </a:r>
            <a:r>
              <a:rPr lang="en-US" altLang="en-US" b="1" u="sng" dirty="0" smtClean="0"/>
              <a:t>replace the process</a:t>
            </a:r>
            <a:r>
              <a:rPr lang="ja-JP" altLang="en-US" b="1" u="sng" dirty="0" smtClean="0"/>
              <a:t>’</a:t>
            </a:r>
            <a:r>
              <a:rPr lang="en-US" altLang="ja-JP" b="1" u="sng" dirty="0" smtClean="0"/>
              <a:t> memory space with a new program</a:t>
            </a:r>
          </a:p>
          <a:p>
            <a:pPr eaLnBrk="1" hangingPunct="1"/>
            <a:endParaRPr lang="en-US" altLang="en-US" b="1" u="sng" dirty="0" smtClean="0"/>
          </a:p>
        </p:txBody>
      </p:sp>
      <p:pic>
        <p:nvPicPr>
          <p:cNvPr id="100356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3798888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F6A5B6B-C04A-467C-BB00-E14822506087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035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DD1BE5A-6289-49A6-B3E4-A8B48209879E}" type="slidenum">
              <a:rPr lang="en-US" altLang="en-US" smtClean="0">
                <a:solidFill>
                  <a:srgbClr val="FEFEFE"/>
                </a:solidFill>
              </a:rPr>
              <a:pPr/>
              <a:t>126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035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5" y="152400"/>
            <a:ext cx="7616825" cy="5762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000" b="1" dirty="0" smtClean="0"/>
              <a:t>Fork vs Exec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869950" y="1060450"/>
            <a:ext cx="7154863" cy="4530725"/>
          </a:xfrm>
        </p:spPr>
        <p:txBody>
          <a:bodyPr/>
          <a:lstStyle/>
          <a:p>
            <a:pPr eaLnBrk="1" hangingPunct="1"/>
            <a:r>
              <a:rPr lang="en-IN" sz="2000" dirty="0"/>
              <a:t>fork starts a new process which is a copy of the one that calls it, </a:t>
            </a:r>
            <a:r>
              <a:rPr lang="en-IN" sz="2000" dirty="0" smtClean="0"/>
              <a:t>while </a:t>
            </a:r>
          </a:p>
          <a:p>
            <a:pPr eaLnBrk="1" hangingPunct="1"/>
            <a:r>
              <a:rPr lang="en-IN" sz="2000" b="1" dirty="0" smtClean="0"/>
              <a:t>exec </a:t>
            </a:r>
            <a:r>
              <a:rPr lang="en-IN" sz="2000" b="1" dirty="0"/>
              <a:t>replaces the current process image with another (different) one</a:t>
            </a:r>
            <a:r>
              <a:rPr lang="en-IN" sz="2000" dirty="0"/>
              <a:t>.</a:t>
            </a:r>
            <a:endParaRPr lang="en-US" altLang="en-US" sz="2000" b="1" u="sng" dirty="0" smtClean="0"/>
          </a:p>
        </p:txBody>
      </p:sp>
      <p:pic>
        <p:nvPicPr>
          <p:cNvPr id="100356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3798888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F6A5B6B-C04A-467C-BB00-E14822506087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035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DD1BE5A-6289-49A6-B3E4-A8B48209879E}" type="slidenum">
              <a:rPr lang="en-US" altLang="en-US" smtClean="0">
                <a:solidFill>
                  <a:srgbClr val="FEFEFE"/>
                </a:solidFill>
              </a:rPr>
              <a:pPr/>
              <a:t>127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035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4738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>
          <a:xfrm>
            <a:off x="796925" y="658813"/>
            <a:ext cx="7024688" cy="474662"/>
          </a:xfrm>
        </p:spPr>
        <p:txBody>
          <a:bodyPr/>
          <a:lstStyle/>
          <a:p>
            <a:pPr eaLnBrk="1" hangingPunct="1"/>
            <a:r>
              <a:rPr lang="en-IN" altLang="en-US" sz="2400" b="1" smtClean="0"/>
              <a:t>execlp -- Overlay Calling Process and Run New Program</a:t>
            </a:r>
            <a:endParaRPr lang="en-IN" altLang="en-US" sz="2400" smtClean="0"/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>
          <a:xfrm>
            <a:off x="879475" y="1492250"/>
            <a:ext cx="6777038" cy="3508375"/>
          </a:xfrm>
        </p:spPr>
        <p:txBody>
          <a:bodyPr/>
          <a:lstStyle/>
          <a:p>
            <a:pPr eaLnBrk="1" hangingPunct="1"/>
            <a:r>
              <a:rPr lang="en-IN" altLang="en-US" sz="1800" dirty="0" smtClean="0"/>
              <a:t>The </a:t>
            </a:r>
            <a:r>
              <a:rPr lang="en-IN" altLang="en-US" sz="1800" dirty="0" err="1" smtClean="0"/>
              <a:t>execlp</a:t>
            </a:r>
            <a:r>
              <a:rPr lang="en-IN" altLang="en-US" sz="1800" dirty="0" smtClean="0"/>
              <a:t> function is most commonly used to overlay a process image that has been created by a call to the fork function. </a:t>
            </a:r>
          </a:p>
          <a:p>
            <a:pPr eaLnBrk="1" hangingPunct="1"/>
            <a:endParaRPr lang="en-IN" altLang="en-US" sz="1800" dirty="0" smtClean="0"/>
          </a:p>
          <a:p>
            <a:pPr eaLnBrk="1" hangingPunct="1"/>
            <a:r>
              <a:rPr lang="en-IN" altLang="en-US" sz="1800" b="1" u="sng" dirty="0" err="1" smtClean="0"/>
              <a:t>execlp</a:t>
            </a:r>
            <a:r>
              <a:rPr lang="en-IN" altLang="en-US" sz="1800" b="1" u="sng" dirty="0" smtClean="0"/>
              <a:t> replaces the calling process image with a new process image. </a:t>
            </a:r>
          </a:p>
          <a:p>
            <a:pPr eaLnBrk="1" hangingPunct="1"/>
            <a:endParaRPr lang="en-IN" altLang="en-US" sz="1800" dirty="0" smtClean="0"/>
          </a:p>
          <a:p>
            <a:pPr eaLnBrk="1" hangingPunct="1"/>
            <a:r>
              <a:rPr lang="en-IN" altLang="en-US" sz="1800" dirty="0" smtClean="0"/>
              <a:t>This has the effect of running a new program with the </a:t>
            </a:r>
            <a:r>
              <a:rPr lang="en-IN" altLang="en-US" sz="1800" b="1" u="sng" dirty="0" smtClean="0"/>
              <a:t>process ID of the calling process. </a:t>
            </a:r>
          </a:p>
          <a:p>
            <a:pPr lvl="1" eaLnBrk="1" hangingPunct="1"/>
            <a:r>
              <a:rPr lang="en-IN" altLang="en-US" sz="1600" b="1" u="sng" dirty="0" smtClean="0"/>
              <a:t>Note that a new process is not started; </a:t>
            </a:r>
          </a:p>
          <a:p>
            <a:pPr lvl="1" eaLnBrk="1" hangingPunct="1"/>
            <a:r>
              <a:rPr lang="en-IN" altLang="en-US" sz="1600" b="1" u="sng" dirty="0" smtClean="0"/>
              <a:t>the new process image simply overlays the original process image. </a:t>
            </a:r>
          </a:p>
        </p:txBody>
      </p:sp>
      <p:sp>
        <p:nvSpPr>
          <p:cNvPr id="10138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F75C27A-5D42-4350-84D3-1F6554764944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13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013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DD0397F-32C7-4306-977E-91450AE3709F}" type="slidenum">
              <a:rPr lang="en-US" altLang="en-US" smtClean="0">
                <a:solidFill>
                  <a:srgbClr val="FEFEFE"/>
                </a:solidFill>
              </a:rPr>
              <a:pPr/>
              <a:t>128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143" y="512337"/>
            <a:ext cx="8229600" cy="5762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b="1" u="sng" dirty="0" smtClean="0"/>
              <a:t>Process Creation-In </a:t>
            </a:r>
            <a:r>
              <a:rPr lang="en-US" altLang="en-US" sz="1800" b="1" u="sng" dirty="0"/>
              <a:t>terms of Address </a:t>
            </a:r>
            <a:r>
              <a:rPr lang="en-US" altLang="en-US" sz="1800" b="1" u="sng" dirty="0" smtClean="0"/>
              <a:t>space</a:t>
            </a:r>
            <a:endParaRPr lang="en-US" altLang="en-US" sz="1800" b="1" dirty="0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pPr lvl="1" eaLnBrk="1" hangingPunct="1"/>
            <a:endParaRPr lang="en-US" altLang="en-US" sz="600" dirty="0" smtClean="0"/>
          </a:p>
          <a:p>
            <a:endParaRPr lang="en-IN" sz="1800" dirty="0" smtClean="0"/>
          </a:p>
          <a:p>
            <a:r>
              <a:rPr lang="en-IN" sz="1800" dirty="0" smtClean="0"/>
              <a:t>The </a:t>
            </a:r>
            <a:r>
              <a:rPr lang="en-IN" sz="1800" dirty="0"/>
              <a:t>exec() family consists of following </a:t>
            </a:r>
            <a:r>
              <a:rPr lang="en-IN" sz="1800" dirty="0" smtClean="0"/>
              <a:t>functions</a:t>
            </a:r>
          </a:p>
          <a:p>
            <a:endParaRPr lang="en-IN" sz="1800" dirty="0"/>
          </a:p>
          <a:p>
            <a:pPr lvl="1"/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execl</a:t>
            </a:r>
            <a:r>
              <a:rPr lang="en-IN" sz="1800" dirty="0"/>
              <a:t>(</a:t>
            </a:r>
            <a:r>
              <a:rPr lang="en-IN" sz="1800" dirty="0" err="1"/>
              <a:t>const</a:t>
            </a:r>
            <a:r>
              <a:rPr lang="en-IN" sz="1800" dirty="0"/>
              <a:t> char *path, </a:t>
            </a:r>
            <a:r>
              <a:rPr lang="en-IN" sz="1800" dirty="0" err="1"/>
              <a:t>const</a:t>
            </a:r>
            <a:r>
              <a:rPr lang="en-IN" sz="1800" dirty="0"/>
              <a:t> char *</a:t>
            </a:r>
            <a:r>
              <a:rPr lang="en-IN" sz="1800" dirty="0" err="1"/>
              <a:t>arg</a:t>
            </a:r>
            <a:r>
              <a:rPr lang="en-IN" sz="1800" dirty="0"/>
              <a:t>, ...); </a:t>
            </a:r>
            <a:endParaRPr lang="en-IN" sz="1800" dirty="0" smtClean="0"/>
          </a:p>
          <a:p>
            <a:pPr lvl="1"/>
            <a:r>
              <a:rPr lang="en-IN" sz="1800" dirty="0" err="1" smtClean="0"/>
              <a:t>int</a:t>
            </a:r>
            <a:r>
              <a:rPr lang="en-IN" sz="1800" dirty="0" smtClean="0"/>
              <a:t> </a:t>
            </a:r>
            <a:r>
              <a:rPr lang="en-IN" sz="1800" dirty="0" err="1"/>
              <a:t>execlp</a:t>
            </a:r>
            <a:r>
              <a:rPr lang="en-IN" sz="1800" dirty="0"/>
              <a:t>(</a:t>
            </a:r>
            <a:r>
              <a:rPr lang="en-IN" sz="1800" dirty="0" err="1"/>
              <a:t>const</a:t>
            </a:r>
            <a:r>
              <a:rPr lang="en-IN" sz="1800" dirty="0"/>
              <a:t> char *file, </a:t>
            </a:r>
            <a:r>
              <a:rPr lang="en-IN" sz="1800" dirty="0" err="1"/>
              <a:t>const</a:t>
            </a:r>
            <a:r>
              <a:rPr lang="en-IN" sz="1800" dirty="0"/>
              <a:t> char *</a:t>
            </a:r>
            <a:r>
              <a:rPr lang="en-IN" sz="1800" dirty="0" err="1"/>
              <a:t>arg</a:t>
            </a:r>
            <a:r>
              <a:rPr lang="en-IN" sz="1800" dirty="0"/>
              <a:t>, ...); </a:t>
            </a:r>
            <a:endParaRPr lang="en-IN" sz="1800" dirty="0" smtClean="0"/>
          </a:p>
          <a:p>
            <a:pPr lvl="1"/>
            <a:r>
              <a:rPr lang="en-IN" sz="1800" dirty="0" err="1" smtClean="0"/>
              <a:t>int</a:t>
            </a:r>
            <a:r>
              <a:rPr lang="en-IN" sz="1800" dirty="0" smtClean="0"/>
              <a:t> </a:t>
            </a:r>
            <a:r>
              <a:rPr lang="en-IN" sz="1800" dirty="0" err="1"/>
              <a:t>execle</a:t>
            </a:r>
            <a:r>
              <a:rPr lang="en-IN" sz="1800" dirty="0"/>
              <a:t>(</a:t>
            </a:r>
            <a:r>
              <a:rPr lang="en-IN" sz="1800" dirty="0" err="1"/>
              <a:t>const</a:t>
            </a:r>
            <a:r>
              <a:rPr lang="en-IN" sz="1800" dirty="0"/>
              <a:t> char *path, </a:t>
            </a:r>
            <a:r>
              <a:rPr lang="en-IN" sz="1800" dirty="0" err="1"/>
              <a:t>const</a:t>
            </a:r>
            <a:r>
              <a:rPr lang="en-IN" sz="1800" dirty="0"/>
              <a:t> char *</a:t>
            </a:r>
            <a:r>
              <a:rPr lang="en-IN" sz="1800" dirty="0" err="1"/>
              <a:t>arg</a:t>
            </a:r>
            <a:r>
              <a:rPr lang="en-IN" sz="1800" dirty="0"/>
              <a:t>, ..., char * </a:t>
            </a:r>
            <a:r>
              <a:rPr lang="en-IN" sz="1800" dirty="0" err="1"/>
              <a:t>const</a:t>
            </a:r>
            <a:r>
              <a:rPr lang="en-IN" sz="1800" dirty="0"/>
              <a:t> </a:t>
            </a:r>
            <a:r>
              <a:rPr lang="en-IN" sz="1800" dirty="0" err="1"/>
              <a:t>envp</a:t>
            </a:r>
            <a:r>
              <a:rPr lang="en-IN" sz="1800" dirty="0"/>
              <a:t>[]); </a:t>
            </a:r>
            <a:endParaRPr lang="en-IN" sz="1800" dirty="0" smtClean="0"/>
          </a:p>
          <a:p>
            <a:pPr lvl="1"/>
            <a:r>
              <a:rPr lang="en-IN" sz="1800" dirty="0" err="1" smtClean="0"/>
              <a:t>int</a:t>
            </a:r>
            <a:r>
              <a:rPr lang="en-IN" sz="1800" dirty="0" smtClean="0"/>
              <a:t> </a:t>
            </a:r>
            <a:r>
              <a:rPr lang="en-IN" sz="1800" dirty="0" err="1"/>
              <a:t>execv</a:t>
            </a:r>
            <a:r>
              <a:rPr lang="en-IN" sz="1800" dirty="0"/>
              <a:t>(</a:t>
            </a:r>
            <a:r>
              <a:rPr lang="en-IN" sz="1800" dirty="0" err="1"/>
              <a:t>const</a:t>
            </a:r>
            <a:r>
              <a:rPr lang="en-IN" sz="1800" dirty="0"/>
              <a:t> char *path, char *</a:t>
            </a:r>
            <a:r>
              <a:rPr lang="en-IN" sz="1800" dirty="0" err="1"/>
              <a:t>const</a:t>
            </a:r>
            <a:r>
              <a:rPr lang="en-IN" sz="1800" dirty="0"/>
              <a:t> </a:t>
            </a:r>
            <a:r>
              <a:rPr lang="en-IN" sz="1800" dirty="0" err="1"/>
              <a:t>argv</a:t>
            </a:r>
            <a:r>
              <a:rPr lang="en-IN" sz="1800" dirty="0"/>
              <a:t>[]); </a:t>
            </a:r>
            <a:endParaRPr lang="en-IN" sz="1800" dirty="0" smtClean="0"/>
          </a:p>
          <a:p>
            <a:pPr lvl="1"/>
            <a:r>
              <a:rPr lang="en-IN" sz="1800" dirty="0" err="1" smtClean="0"/>
              <a:t>int</a:t>
            </a:r>
            <a:r>
              <a:rPr lang="en-IN" sz="1800" dirty="0" smtClean="0"/>
              <a:t> </a:t>
            </a:r>
            <a:r>
              <a:rPr lang="en-IN" sz="1800" dirty="0" err="1"/>
              <a:t>execvp</a:t>
            </a:r>
            <a:r>
              <a:rPr lang="en-IN" sz="1800" dirty="0"/>
              <a:t>(</a:t>
            </a:r>
            <a:r>
              <a:rPr lang="en-IN" sz="1800" dirty="0" err="1"/>
              <a:t>const</a:t>
            </a:r>
            <a:r>
              <a:rPr lang="en-IN" sz="1800" dirty="0"/>
              <a:t> char *file, char *</a:t>
            </a:r>
            <a:r>
              <a:rPr lang="en-IN" sz="1800" dirty="0" err="1"/>
              <a:t>const</a:t>
            </a:r>
            <a:r>
              <a:rPr lang="en-IN" sz="1800" dirty="0"/>
              <a:t> </a:t>
            </a:r>
            <a:r>
              <a:rPr lang="en-IN" sz="1800" dirty="0" err="1"/>
              <a:t>argv</a:t>
            </a:r>
            <a:r>
              <a:rPr lang="en-IN" sz="1800" dirty="0"/>
              <a:t>[]); </a:t>
            </a:r>
            <a:endParaRPr lang="en-IN" sz="1800" dirty="0" smtClean="0"/>
          </a:p>
          <a:p>
            <a:pPr lvl="1"/>
            <a:r>
              <a:rPr lang="en-IN" sz="1800" dirty="0" err="1" smtClean="0"/>
              <a:t>int</a:t>
            </a:r>
            <a:r>
              <a:rPr lang="en-IN" sz="1800" dirty="0" smtClean="0"/>
              <a:t> </a:t>
            </a:r>
            <a:r>
              <a:rPr lang="en-IN" sz="1800" dirty="0" err="1"/>
              <a:t>execvpe</a:t>
            </a:r>
            <a:r>
              <a:rPr lang="en-IN" sz="1800" dirty="0"/>
              <a:t>(</a:t>
            </a:r>
            <a:r>
              <a:rPr lang="en-IN" sz="1800" dirty="0" err="1"/>
              <a:t>const</a:t>
            </a:r>
            <a:r>
              <a:rPr lang="en-IN" sz="1800" dirty="0"/>
              <a:t> char *file, char *</a:t>
            </a:r>
            <a:r>
              <a:rPr lang="en-IN" sz="1800" dirty="0" err="1"/>
              <a:t>const</a:t>
            </a:r>
            <a:r>
              <a:rPr lang="en-IN" sz="1800" dirty="0"/>
              <a:t> </a:t>
            </a:r>
            <a:r>
              <a:rPr lang="en-IN" sz="1800" dirty="0" err="1"/>
              <a:t>argv</a:t>
            </a:r>
            <a:r>
              <a:rPr lang="en-IN" sz="1800" dirty="0"/>
              <a:t>[], char *</a:t>
            </a:r>
            <a:r>
              <a:rPr lang="en-IN" sz="1800" dirty="0" err="1"/>
              <a:t>const</a:t>
            </a:r>
            <a:r>
              <a:rPr lang="en-IN" sz="1800" dirty="0"/>
              <a:t> </a:t>
            </a:r>
            <a:r>
              <a:rPr lang="en-IN" sz="1800" dirty="0" err="1"/>
              <a:t>envp</a:t>
            </a:r>
            <a:r>
              <a:rPr lang="en-IN" sz="1800" dirty="0"/>
              <a:t>[]);</a:t>
            </a:r>
          </a:p>
          <a:p>
            <a:pPr lvl="1" eaLnBrk="1" hangingPunct="1"/>
            <a:endParaRPr lang="en-US" altLang="en-US" sz="1800" dirty="0" smtClean="0"/>
          </a:p>
          <a:p>
            <a:pPr eaLnBrk="1" hangingPunct="1">
              <a:buFont typeface="Monotype Sorts" pitchFamily="-84" charset="2"/>
              <a:buNone/>
            </a:pPr>
            <a:endParaRPr lang="en-US" altLang="en-US" sz="1800" dirty="0" smtClean="0"/>
          </a:p>
        </p:txBody>
      </p:sp>
      <p:sp>
        <p:nvSpPr>
          <p:cNvPr id="9933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A47686A-6670-4F07-974E-54759EE60DCD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6DB5BDF-006B-4DF4-B264-CCD13D0DF528}" type="slidenum">
              <a:rPr lang="en-US" altLang="en-US" smtClean="0">
                <a:solidFill>
                  <a:srgbClr val="FEFEFE"/>
                </a:solidFill>
              </a:rPr>
              <a:pPr/>
              <a:t>129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108570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428625"/>
            <a:ext cx="6107112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Concept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33450" y="1465263"/>
            <a:ext cx="7164388" cy="4786312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Two </a:t>
            </a:r>
            <a:r>
              <a:rPr lang="en-US" sz="2000" dirty="0"/>
              <a:t>common techniques for loading executable files are </a:t>
            </a:r>
            <a:r>
              <a:rPr lang="en-US" sz="2000" dirty="0" smtClean="0"/>
              <a:t>:</a:t>
            </a:r>
          </a:p>
          <a:p>
            <a:pPr lvl="1" eaLnBrk="1" hangingPunct="1"/>
            <a:r>
              <a:rPr lang="en-US" sz="2000" dirty="0" smtClean="0"/>
              <a:t>Double-clicking </a:t>
            </a:r>
            <a:r>
              <a:rPr lang="en-US" sz="2000" dirty="0"/>
              <a:t>an icon representing the executable file </a:t>
            </a:r>
          </a:p>
          <a:p>
            <a:pPr lvl="1" eaLnBrk="1" hangingPunct="1"/>
            <a:r>
              <a:rPr lang="en-US" sz="2000" dirty="0" smtClean="0"/>
              <a:t>Entering </a:t>
            </a:r>
            <a:r>
              <a:rPr lang="en-US" sz="2000" dirty="0"/>
              <a:t>the name of the executable file on the command </a:t>
            </a:r>
            <a:r>
              <a:rPr lang="en-US" sz="2000" dirty="0" smtClean="0"/>
              <a:t>line</a:t>
            </a:r>
            <a:endParaRPr lang="en-US" altLang="en-US" sz="2000" b="1" dirty="0" smtClean="0"/>
          </a:p>
          <a:p>
            <a:pPr lvl="1" eaLnBrk="1" hangingPunct="1"/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1331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B9B8C06-62FB-49EA-8C2C-553B9C3C72D5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331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E606B56-BC06-405C-990C-A5B64A6E2275}" type="slidenum">
              <a:rPr lang="en-US" altLang="en-US" smtClean="0">
                <a:solidFill>
                  <a:srgbClr val="FEFEFE"/>
                </a:solidFill>
              </a:rPr>
              <a:pPr/>
              <a:t>13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331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7622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>
          <a:xfrm>
            <a:off x="796925" y="658813"/>
            <a:ext cx="7024688" cy="474662"/>
          </a:xfrm>
        </p:spPr>
        <p:txBody>
          <a:bodyPr/>
          <a:lstStyle/>
          <a:p>
            <a:pPr eaLnBrk="1" hangingPunct="1"/>
            <a:r>
              <a:rPr lang="en-IN" altLang="en-US" sz="2400" b="1" smtClean="0"/>
              <a:t>execlp -- Overlay Calling Process and Run New Program</a:t>
            </a:r>
            <a:endParaRPr lang="en-IN" altLang="en-US" sz="24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1140"/>
            <a:ext cx="6777038" cy="5045075"/>
          </a:xfrm>
        </p:spPr>
        <p:txBody>
          <a:bodyPr/>
          <a:lstStyle/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b="1" dirty="0" err="1" smtClean="0"/>
              <a:t>int</a:t>
            </a:r>
            <a:r>
              <a:rPr lang="en-IN" sz="1800" b="1" dirty="0" smtClean="0"/>
              <a:t> </a:t>
            </a:r>
            <a:r>
              <a:rPr lang="en-IN" sz="1800" b="1" dirty="0" err="1" smtClean="0"/>
              <a:t>execlp</a:t>
            </a:r>
            <a:r>
              <a:rPr lang="en-IN" sz="1800" b="1" dirty="0" smtClean="0"/>
              <a:t>(</a:t>
            </a:r>
            <a:r>
              <a:rPr lang="en-IN" sz="1800" b="1" dirty="0" err="1" smtClean="0"/>
              <a:t>const</a:t>
            </a:r>
            <a:r>
              <a:rPr lang="en-IN" sz="1800" b="1" dirty="0" smtClean="0"/>
              <a:t> char *path, </a:t>
            </a:r>
            <a:r>
              <a:rPr lang="en-IN" sz="1800" b="1" dirty="0" err="1" smtClean="0"/>
              <a:t>const</a:t>
            </a:r>
            <a:r>
              <a:rPr lang="en-IN" sz="1800" b="1" dirty="0" smtClean="0"/>
              <a:t> char *arg0, ..., NULL);</a:t>
            </a:r>
          </a:p>
          <a:p>
            <a:pPr eaLnBrk="1" hangingPunct="1">
              <a:defRPr/>
            </a:pPr>
            <a:endParaRPr lang="en-IN" sz="1800" dirty="0" smtClean="0"/>
          </a:p>
          <a:p>
            <a:pPr eaLnBrk="1" hangingPunct="1">
              <a:defRPr/>
            </a:pPr>
            <a:r>
              <a:rPr lang="en-IN" sz="1800" dirty="0" smtClean="0"/>
              <a:t>path </a:t>
            </a:r>
          </a:p>
          <a:p>
            <a:pPr lvl="1" eaLnBrk="1" hangingPunct="1">
              <a:defRPr/>
            </a:pPr>
            <a:r>
              <a:rPr lang="en-IN" sz="1800" b="1" dirty="0" smtClean="0"/>
              <a:t>identifies the location of the new process image </a:t>
            </a:r>
            <a:r>
              <a:rPr lang="en-IN" sz="1800" dirty="0" smtClean="0"/>
              <a:t>within the hierarchical file system (HFS).</a:t>
            </a:r>
          </a:p>
          <a:p>
            <a:pPr eaLnBrk="1" hangingPunct="1">
              <a:defRPr/>
            </a:pPr>
            <a:endParaRPr lang="en-IN" sz="1800" dirty="0" smtClean="0"/>
          </a:p>
          <a:p>
            <a:pPr eaLnBrk="1" hangingPunct="1">
              <a:defRPr/>
            </a:pPr>
            <a:r>
              <a:rPr lang="en-IN" sz="1800" dirty="0" smtClean="0"/>
              <a:t>arg0, ..., NULL </a:t>
            </a:r>
          </a:p>
          <a:p>
            <a:pPr lvl="1" eaLnBrk="1" hangingPunct="1">
              <a:defRPr/>
            </a:pPr>
            <a:r>
              <a:rPr lang="en-IN" sz="1800" dirty="0" smtClean="0"/>
              <a:t>is a </a:t>
            </a:r>
            <a:r>
              <a:rPr lang="en-IN" sz="1800" b="1" dirty="0" smtClean="0"/>
              <a:t>variable length list of arguments that are passed to the new process image. </a:t>
            </a:r>
          </a:p>
          <a:p>
            <a:pPr lvl="1" eaLnBrk="1" hangingPunct="1">
              <a:defRPr/>
            </a:pPr>
            <a:r>
              <a:rPr lang="en-IN" sz="1800" dirty="0" smtClean="0"/>
              <a:t>Each argument is specified as a null-terminated string, and the list must end with a NULL pointer. </a:t>
            </a:r>
          </a:p>
          <a:p>
            <a:pPr lvl="1" eaLnBrk="1" hangingPunct="1">
              <a:defRPr/>
            </a:pPr>
            <a:r>
              <a:rPr lang="en-IN" sz="1800" b="1" u="sng" dirty="0" smtClean="0"/>
              <a:t>The first argument, arg0, is required and must contain the name of the executable file for the new process image.</a:t>
            </a:r>
          </a:p>
          <a:p>
            <a:pPr lvl="1" eaLnBrk="1" hangingPunct="1">
              <a:defRPr/>
            </a:pPr>
            <a:endParaRPr lang="en-IN" sz="1800" dirty="0"/>
          </a:p>
        </p:txBody>
      </p:sp>
      <p:sp>
        <p:nvSpPr>
          <p:cNvPr id="10240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9926C63-791B-460A-8722-BF2192968A89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240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024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BBF1EB3-2254-4345-BA86-6B7295A489D6}" type="slidenum">
              <a:rPr lang="en-US" altLang="en-US" smtClean="0">
                <a:solidFill>
                  <a:srgbClr val="FEFEFE"/>
                </a:solidFill>
              </a:rPr>
              <a:pPr/>
              <a:t>130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>
          <a:xfrm>
            <a:off x="796925" y="658813"/>
            <a:ext cx="7024688" cy="474662"/>
          </a:xfrm>
        </p:spPr>
        <p:txBody>
          <a:bodyPr/>
          <a:lstStyle/>
          <a:p>
            <a:pPr eaLnBrk="1" hangingPunct="1"/>
            <a:r>
              <a:rPr lang="en-IN" altLang="en-US" sz="2400" b="1" smtClean="0"/>
              <a:t>execlp -- Overlay Calling Process and Run New Program</a:t>
            </a:r>
            <a:endParaRPr lang="en-IN" altLang="en-US" sz="24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1140"/>
            <a:ext cx="6777038" cy="5045075"/>
          </a:xfrm>
        </p:spPr>
        <p:txBody>
          <a:bodyPr/>
          <a:lstStyle/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b="1" dirty="0" err="1" smtClean="0"/>
              <a:t>int</a:t>
            </a:r>
            <a:r>
              <a:rPr lang="en-IN" sz="1800" b="1" dirty="0" smtClean="0"/>
              <a:t> </a:t>
            </a:r>
            <a:r>
              <a:rPr lang="en-IN" sz="1800" b="1" dirty="0" err="1" smtClean="0"/>
              <a:t>execlp</a:t>
            </a:r>
            <a:r>
              <a:rPr lang="en-IN" sz="1800" b="1" dirty="0" smtClean="0"/>
              <a:t>(</a:t>
            </a:r>
            <a:r>
              <a:rPr lang="en-IN" sz="1800" b="1" dirty="0" err="1" smtClean="0"/>
              <a:t>const</a:t>
            </a:r>
            <a:r>
              <a:rPr lang="en-IN" sz="1800" b="1" dirty="0" smtClean="0"/>
              <a:t> char *path, </a:t>
            </a:r>
            <a:r>
              <a:rPr lang="en-IN" sz="1800" b="1" dirty="0" err="1" smtClean="0"/>
              <a:t>const</a:t>
            </a:r>
            <a:r>
              <a:rPr lang="en-IN" sz="1800" b="1" dirty="0" smtClean="0"/>
              <a:t> char *arg0, ..., NULL);</a:t>
            </a:r>
          </a:p>
          <a:p>
            <a:pPr eaLnBrk="1" hangingPunct="1">
              <a:defRPr/>
            </a:pPr>
            <a:endParaRPr lang="en-IN" sz="1800" dirty="0" smtClean="0"/>
          </a:p>
          <a:p>
            <a:pPr eaLnBrk="1" hangingPunct="1">
              <a:defRPr/>
            </a:pPr>
            <a:r>
              <a:rPr lang="en-IN" sz="1800" dirty="0" smtClean="0"/>
              <a:t>RETURN VALUE-</a:t>
            </a:r>
          </a:p>
          <a:p>
            <a:pPr lvl="1" eaLnBrk="1" hangingPunct="1">
              <a:defRPr/>
            </a:pPr>
            <a:r>
              <a:rPr lang="en-IN" sz="1800" dirty="0" smtClean="0"/>
              <a:t>A successful call to </a:t>
            </a:r>
            <a:r>
              <a:rPr lang="en-IN" sz="1800" dirty="0" err="1" smtClean="0"/>
              <a:t>execlp</a:t>
            </a:r>
            <a:r>
              <a:rPr lang="en-IN" sz="1800" dirty="0" smtClean="0"/>
              <a:t> </a:t>
            </a:r>
            <a:r>
              <a:rPr lang="en-IN" sz="1800" b="1" dirty="0" smtClean="0"/>
              <a:t>does not have a return value </a:t>
            </a:r>
            <a:r>
              <a:rPr lang="en-IN" sz="1800" dirty="0" smtClean="0"/>
              <a:t>because </a:t>
            </a:r>
            <a:r>
              <a:rPr lang="en-IN" sz="1800" b="1" dirty="0" smtClean="0"/>
              <a:t>the new process image overlays the calling process image. </a:t>
            </a:r>
          </a:p>
          <a:p>
            <a:pPr lvl="1" eaLnBrk="1" hangingPunct="1">
              <a:defRPr/>
            </a:pPr>
            <a:r>
              <a:rPr lang="en-IN" sz="1800" dirty="0" smtClean="0"/>
              <a:t>However, </a:t>
            </a:r>
            <a:r>
              <a:rPr lang="en-IN" sz="1800" dirty="0"/>
              <a:t> </a:t>
            </a:r>
            <a:r>
              <a:rPr lang="en-IN" sz="1800" b="1" dirty="0" smtClean="0"/>
              <a:t>-1 is returned if the call to </a:t>
            </a:r>
            <a:r>
              <a:rPr lang="en-IN" sz="1800" b="1" dirty="0" err="1" smtClean="0"/>
              <a:t>execlp</a:t>
            </a:r>
            <a:r>
              <a:rPr lang="en-IN" sz="1800" b="1" dirty="0" smtClean="0"/>
              <a:t> is unsuccessful. </a:t>
            </a:r>
            <a:endParaRPr lang="en-IN" sz="1800" b="1" dirty="0"/>
          </a:p>
        </p:txBody>
      </p:sp>
      <p:sp>
        <p:nvSpPr>
          <p:cNvPr id="10240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9926C63-791B-460A-8722-BF2192968A89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240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024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BBF1EB3-2254-4345-BA86-6B7295A489D6}" type="slidenum">
              <a:rPr lang="en-US" altLang="en-US" smtClean="0">
                <a:solidFill>
                  <a:srgbClr val="FEFEFE"/>
                </a:solidFill>
              </a:rPr>
              <a:pPr/>
              <a:t>131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7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460375"/>
          </a:xfrm>
        </p:spPr>
        <p:txBody>
          <a:bodyPr/>
          <a:lstStyle/>
          <a:p>
            <a:pPr eaLnBrk="1" hangingPunct="1"/>
            <a:r>
              <a:rPr lang="en-IN" altLang="en-US" sz="3200" smtClean="0"/>
              <a:t>fork()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1042988" y="1609725"/>
            <a:ext cx="6777037" cy="4222750"/>
          </a:xfrm>
        </p:spPr>
        <p:txBody>
          <a:bodyPr/>
          <a:lstStyle/>
          <a:p>
            <a:pPr marL="69850" eaLnBrk="1" hangingPunct="1"/>
            <a:r>
              <a:rPr lang="en-IN" altLang="en-US" sz="1800" dirty="0" smtClean="0"/>
              <a:t>Fork system call is used for creating a new process, which is called </a:t>
            </a:r>
            <a:r>
              <a:rPr lang="en-IN" altLang="en-US" sz="1800" b="1" i="1" dirty="0" smtClean="0"/>
              <a:t>child process</a:t>
            </a:r>
            <a:r>
              <a:rPr lang="en-IN" altLang="en-US" sz="1800" dirty="0" smtClean="0"/>
              <a:t>, </a:t>
            </a:r>
          </a:p>
          <a:p>
            <a:pPr marL="69850" eaLnBrk="1" hangingPunct="1"/>
            <a:endParaRPr lang="en-IN" altLang="en-US" sz="1800" dirty="0"/>
          </a:p>
          <a:p>
            <a:pPr marL="69850" eaLnBrk="1" hangingPunct="1"/>
            <a:r>
              <a:rPr lang="en-IN" altLang="en-US" sz="1800" dirty="0" smtClean="0"/>
              <a:t>which </a:t>
            </a:r>
            <a:r>
              <a:rPr lang="en-IN" altLang="en-US" sz="1800" b="1" dirty="0" smtClean="0"/>
              <a:t>runs concurrently</a:t>
            </a:r>
            <a:r>
              <a:rPr lang="en-IN" altLang="en-US" sz="1800" dirty="0" smtClean="0"/>
              <a:t> with the process that makes the fork() call (parent process). </a:t>
            </a:r>
          </a:p>
          <a:p>
            <a:pPr marL="69850" eaLnBrk="1" hangingPunct="1"/>
            <a:endParaRPr lang="en-IN" altLang="en-US" sz="1800" dirty="0" smtClean="0"/>
          </a:p>
        </p:txBody>
      </p:sp>
      <p:sp>
        <p:nvSpPr>
          <p:cNvPr id="10342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1E2F5B-2CD5-45AC-8198-71FFC25A55C3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34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034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4AB2A7C-7AB3-4C7D-BCAC-E0A897377C7A}" type="slidenum">
              <a:rPr lang="en-US" altLang="en-US" smtClean="0">
                <a:solidFill>
                  <a:srgbClr val="FEFEFE"/>
                </a:solidFill>
              </a:rPr>
              <a:pPr/>
              <a:t>132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460375"/>
          </a:xfrm>
        </p:spPr>
        <p:txBody>
          <a:bodyPr/>
          <a:lstStyle/>
          <a:p>
            <a:pPr eaLnBrk="1" hangingPunct="1"/>
            <a:r>
              <a:rPr lang="en-IN" altLang="en-US" sz="3200" smtClean="0"/>
              <a:t>fork()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1042988" y="1609725"/>
            <a:ext cx="6777037" cy="4222750"/>
          </a:xfrm>
        </p:spPr>
        <p:txBody>
          <a:bodyPr/>
          <a:lstStyle/>
          <a:p>
            <a:pPr marL="69850" eaLnBrk="1" hangingPunct="1"/>
            <a:r>
              <a:rPr lang="en-IN" altLang="en-US" sz="1800" dirty="0" smtClean="0"/>
              <a:t>It takes no parameters and returns an integer value. Below are different values returned by fork().</a:t>
            </a:r>
          </a:p>
          <a:p>
            <a:pPr lvl="1" eaLnBrk="1" hangingPunct="1"/>
            <a:endParaRPr lang="en-IN" altLang="en-US" sz="1800" b="1" i="1" dirty="0" smtClean="0"/>
          </a:p>
          <a:p>
            <a:pPr lvl="1" eaLnBrk="1" hangingPunct="1"/>
            <a:r>
              <a:rPr lang="en-IN" altLang="en-US" sz="1800" b="1" i="1" dirty="0" smtClean="0"/>
              <a:t>Negative Value</a:t>
            </a:r>
            <a:r>
              <a:rPr lang="en-IN" altLang="en-US" sz="1800" dirty="0" smtClean="0"/>
              <a:t>: creation of a child process was unsuccessful.</a:t>
            </a:r>
          </a:p>
          <a:p>
            <a:pPr lvl="1" eaLnBrk="1" hangingPunct="1"/>
            <a:endParaRPr lang="en-IN" altLang="en-US" sz="1800" b="1" i="1" dirty="0" smtClean="0"/>
          </a:p>
          <a:p>
            <a:pPr lvl="1" eaLnBrk="1" hangingPunct="1"/>
            <a:r>
              <a:rPr lang="en-IN" altLang="en-US" sz="1800" b="1" i="1" dirty="0" smtClean="0"/>
              <a:t>Zero</a:t>
            </a:r>
            <a:r>
              <a:rPr lang="en-IN" altLang="en-US" sz="1800" dirty="0" smtClean="0"/>
              <a:t>: Returned to the newly created child process.</a:t>
            </a:r>
          </a:p>
          <a:p>
            <a:pPr lvl="1" eaLnBrk="1" hangingPunct="1"/>
            <a:endParaRPr lang="en-IN" altLang="en-US" sz="1800" b="1" i="1" dirty="0" smtClean="0"/>
          </a:p>
          <a:p>
            <a:pPr lvl="1" eaLnBrk="1" hangingPunct="1"/>
            <a:r>
              <a:rPr lang="en-IN" altLang="en-US" sz="1800" b="1" i="1" dirty="0" smtClean="0"/>
              <a:t>Positive value</a:t>
            </a:r>
            <a:r>
              <a:rPr lang="en-IN" altLang="en-US" sz="1800" dirty="0" smtClean="0"/>
              <a:t>: Returned to parent or caller. </a:t>
            </a:r>
          </a:p>
          <a:p>
            <a:pPr lvl="2" eaLnBrk="1" hangingPunct="1"/>
            <a:r>
              <a:rPr lang="en-IN" altLang="en-US" sz="1800" b="1" dirty="0" smtClean="0"/>
              <a:t>The value contains process ID of newly created child process.</a:t>
            </a:r>
          </a:p>
          <a:p>
            <a:pPr lvl="2" eaLnBrk="1" hangingPunct="1"/>
            <a:endParaRPr lang="en-IN" altLang="en-US" sz="1800" b="1" dirty="0"/>
          </a:p>
          <a:p>
            <a:pPr lvl="2" eaLnBrk="1" hangingPunct="1"/>
            <a:r>
              <a:rPr lang="en-IN" sz="1800" b="1" dirty="0" smtClean="0"/>
              <a:t>i.e. the </a:t>
            </a:r>
            <a:r>
              <a:rPr lang="en-IN" sz="1800" b="1" dirty="0"/>
              <a:t>PID of the child process is returned in the </a:t>
            </a:r>
            <a:r>
              <a:rPr lang="en-IN" sz="1800" b="1" dirty="0" smtClean="0"/>
              <a:t>parent</a:t>
            </a:r>
            <a:endParaRPr lang="en-IN" altLang="en-US" sz="1800" b="1" dirty="0" smtClean="0"/>
          </a:p>
        </p:txBody>
      </p:sp>
      <p:sp>
        <p:nvSpPr>
          <p:cNvPr id="10342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1E2F5B-2CD5-45AC-8198-71FFC25A55C3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34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034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4AB2A7C-7AB3-4C7D-BCAC-E0A897377C7A}" type="slidenum">
              <a:rPr lang="en-US" altLang="en-US" smtClean="0">
                <a:solidFill>
                  <a:srgbClr val="FEFEFE"/>
                </a:solidFill>
              </a:rPr>
              <a:pPr/>
              <a:t>133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39763" y="5032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C Program Forking Separate Process</a:t>
            </a:r>
          </a:p>
        </p:txBody>
      </p:sp>
      <p:pic>
        <p:nvPicPr>
          <p:cNvPr id="104451" name="Picture 5" descr="Screen Shot 2012-12-04 at 11.21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/>
          <a:stretch>
            <a:fillRect/>
          </a:stretch>
        </p:blipFill>
        <p:spPr bwMode="auto">
          <a:xfrm>
            <a:off x="668338" y="1160463"/>
            <a:ext cx="7751762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F0A2392-9076-447A-9C37-4D3B84303114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445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D4D09C5-6007-431B-8089-90778326CEDD}" type="slidenum">
              <a:rPr lang="en-US" altLang="en-US" smtClean="0">
                <a:solidFill>
                  <a:srgbClr val="FEFEFE"/>
                </a:solidFill>
              </a:rPr>
              <a:pPr/>
              <a:t>134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445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582612"/>
          </a:xfrm>
        </p:spPr>
        <p:txBody>
          <a:bodyPr/>
          <a:lstStyle/>
          <a:p>
            <a:pPr eaLnBrk="1" hangingPunct="1"/>
            <a:r>
              <a:rPr lang="en-IN" altLang="en-US" smtClean="0"/>
              <a:t>fork()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>
          <a:xfrm>
            <a:off x="988397" y="1696303"/>
            <a:ext cx="6777037" cy="3508375"/>
          </a:xfrm>
        </p:spPr>
        <p:txBody>
          <a:bodyPr/>
          <a:lstStyle/>
          <a:p>
            <a:pPr eaLnBrk="1" hangingPunct="1"/>
            <a:r>
              <a:rPr lang="en-IN" altLang="en-US" sz="2000" dirty="0" smtClean="0"/>
              <a:t>The parent can create more children or </a:t>
            </a:r>
          </a:p>
          <a:p>
            <a:pPr lvl="1" eaLnBrk="1" hangingPunct="1"/>
            <a:r>
              <a:rPr lang="en-IN" altLang="en-US" sz="2000" dirty="0" smtClean="0"/>
              <a:t>if it has nothing else to do while the child runs, </a:t>
            </a:r>
          </a:p>
          <a:p>
            <a:pPr lvl="1" eaLnBrk="1" hangingPunct="1"/>
            <a:r>
              <a:rPr lang="en-IN" altLang="en-US" sz="2000" b="1" dirty="0" smtClean="0"/>
              <a:t>it can issue a wait system call to move itself off the ready queue </a:t>
            </a:r>
          </a:p>
          <a:p>
            <a:pPr lvl="1" eaLnBrk="1" hangingPunct="1"/>
            <a:r>
              <a:rPr lang="en-IN" altLang="en-US" sz="2000" dirty="0" smtClean="0"/>
              <a:t>until the termination of the child.</a:t>
            </a:r>
          </a:p>
        </p:txBody>
      </p:sp>
      <p:sp>
        <p:nvSpPr>
          <p:cNvPr id="10547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8F6EBD6-FFCF-4670-8EA1-358BD49E1C80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547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054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A838563-A7F4-47E8-A1EA-846E5AED4CF0}" type="slidenum">
              <a:rPr lang="en-US" altLang="en-US" smtClean="0">
                <a:solidFill>
                  <a:srgbClr val="FEFEFE"/>
                </a:solidFill>
              </a:rPr>
              <a:pPr/>
              <a:t>135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7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53" y="3689697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4263" y="1158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Creating a Separate Process via Windows API</a:t>
            </a:r>
          </a:p>
        </p:txBody>
      </p:sp>
      <p:pic>
        <p:nvPicPr>
          <p:cNvPr id="106499" name="Picture 1" descr="Screen Shot 2012-12-04 at 11.23.4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r="7870"/>
          <a:stretch/>
        </p:blipFill>
        <p:spPr bwMode="auto">
          <a:xfrm>
            <a:off x="504967" y="717954"/>
            <a:ext cx="8011235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B5A1D66-7265-4F33-B1C0-FE99BD4ED99A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650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8E6F76-D048-4C4D-9B14-6576DA671E9D}" type="slidenum">
              <a:rPr lang="en-US" altLang="en-US" smtClean="0">
                <a:solidFill>
                  <a:srgbClr val="FEFEFE"/>
                </a:solidFill>
              </a:rPr>
              <a:pPr/>
              <a:t>136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650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77813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 Tree of Processes in Linux</a:t>
            </a:r>
          </a:p>
        </p:txBody>
      </p:sp>
      <p:pic>
        <p:nvPicPr>
          <p:cNvPr id="107523" name="Picture 1" descr="3_0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5" y="955343"/>
            <a:ext cx="8202305" cy="4694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9DB8019-7D9E-47D7-B9C1-51D33506673A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752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0046011-BE86-471A-9E6F-BB1E94268288}" type="slidenum">
              <a:rPr lang="en-US" altLang="en-US" smtClean="0">
                <a:solidFill>
                  <a:srgbClr val="FEFEFE"/>
                </a:solidFill>
              </a:rPr>
              <a:pPr/>
              <a:t>137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752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ontent Placeholder 2"/>
          <p:cNvSpPr txBox="1">
            <a:spLocks/>
          </p:cNvSpPr>
          <p:nvPr/>
        </p:nvSpPr>
        <p:spPr bwMode="auto">
          <a:xfrm>
            <a:off x="5857875" y="0"/>
            <a:ext cx="3178175" cy="674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buClrTx/>
              <a:buSzTx/>
              <a:buFont typeface="Arial" pitchFamily="34" charset="0"/>
              <a:buNone/>
            </a:pPr>
            <a:endParaRPr lang="en-IN" altLang="en-US" sz="320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9188" y="673100"/>
            <a:ext cx="3089275" cy="53943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</a:t>
            </a:r>
            <a:r>
              <a:rPr lang="en-IN" sz="1600" dirty="0" err="1"/>
              <a:t>stdio.h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&lt;sys/</a:t>
            </a:r>
            <a:r>
              <a:rPr lang="en-IN" sz="1600" dirty="0" err="1"/>
              <a:t>types.h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</a:t>
            </a:r>
            <a:r>
              <a:rPr lang="en-IN" sz="1600" dirty="0" err="1"/>
              <a:t>unistd.h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 err="1"/>
              <a:t>int</a:t>
            </a:r>
            <a:r>
              <a:rPr lang="en-IN" sz="1600" dirty="0"/>
              <a:t> main()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{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// make two process which run same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// program after this instruction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fork();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</a:t>
            </a:r>
            <a:r>
              <a:rPr lang="en-IN" sz="1600" dirty="0" err="1"/>
              <a:t>printf</a:t>
            </a:r>
            <a:r>
              <a:rPr lang="en-IN" sz="1600" dirty="0"/>
              <a:t>("Hello world!\n");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return 0;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} </a:t>
            </a:r>
          </a:p>
          <a:p>
            <a:pPr eaLnBrk="1" hangingPunct="1">
              <a:defRPr/>
            </a:pPr>
            <a:endParaRPr lang="en-IN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737100" y="736600"/>
            <a:ext cx="3298825" cy="5295900"/>
          </a:xfrm>
        </p:spPr>
        <p:txBody>
          <a:bodyPr/>
          <a:lstStyle/>
          <a:p>
            <a:pPr eaLnBrk="1" hangingPunct="1">
              <a:defRPr/>
            </a:pPr>
            <a:endParaRPr lang="en-IN" dirty="0"/>
          </a:p>
          <a:p>
            <a:pPr marL="285750" indent="-285750"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r>
              <a:rPr lang="en-IN" dirty="0" smtClean="0"/>
              <a:t>Output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Content Placeholder 2"/>
          <p:cNvSpPr txBox="1">
            <a:spLocks/>
          </p:cNvSpPr>
          <p:nvPr/>
        </p:nvSpPr>
        <p:spPr bwMode="auto">
          <a:xfrm>
            <a:off x="5857875" y="0"/>
            <a:ext cx="3178175" cy="674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buClrTx/>
              <a:buSzTx/>
              <a:buFont typeface="Arial" pitchFamily="34" charset="0"/>
              <a:buNone/>
            </a:pPr>
            <a:endParaRPr lang="en-IN" altLang="en-US" sz="320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9188" y="673100"/>
            <a:ext cx="3089275" cy="53943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</a:t>
            </a:r>
            <a:r>
              <a:rPr lang="en-IN" sz="1600" dirty="0" err="1"/>
              <a:t>stdio.h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&lt;sys/</a:t>
            </a:r>
            <a:r>
              <a:rPr lang="en-IN" sz="1600" dirty="0" err="1"/>
              <a:t>types.h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</a:t>
            </a:r>
            <a:r>
              <a:rPr lang="en-IN" sz="1600" dirty="0" err="1"/>
              <a:t>unistd.h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 err="1"/>
              <a:t>int</a:t>
            </a:r>
            <a:r>
              <a:rPr lang="en-IN" sz="1600" dirty="0"/>
              <a:t> main()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{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// make two process which run same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// program after this instruction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fork();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</a:t>
            </a:r>
            <a:r>
              <a:rPr lang="en-IN" sz="1600" dirty="0" err="1"/>
              <a:t>printf</a:t>
            </a:r>
            <a:r>
              <a:rPr lang="en-IN" sz="1600" dirty="0"/>
              <a:t>("Hello world!\n");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return 0;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} </a:t>
            </a:r>
          </a:p>
          <a:p>
            <a:pPr eaLnBrk="1" hangingPunct="1">
              <a:defRPr/>
            </a:pPr>
            <a:endParaRPr lang="en-IN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737100" y="736600"/>
            <a:ext cx="3298825" cy="5295900"/>
          </a:xfrm>
        </p:spPr>
        <p:txBody>
          <a:bodyPr/>
          <a:lstStyle/>
          <a:p>
            <a:pPr eaLnBrk="1" hangingPunct="1">
              <a:defRPr/>
            </a:pPr>
            <a:r>
              <a:rPr lang="en-IN" dirty="0" smtClean="0"/>
              <a:t>Output</a:t>
            </a:r>
            <a:r>
              <a:rPr lang="en-IN" dirty="0"/>
              <a:t>: </a:t>
            </a:r>
          </a:p>
          <a:p>
            <a:pPr eaLnBrk="1" hangingPunct="1">
              <a:defRPr/>
            </a:pPr>
            <a:r>
              <a:rPr lang="en-IN" dirty="0"/>
              <a:t>Hello world</a:t>
            </a:r>
            <a:r>
              <a:rPr lang="en-IN"/>
              <a:t>! </a:t>
            </a:r>
            <a:endParaRPr lang="en-IN" smtClean="0"/>
          </a:p>
          <a:p>
            <a:pPr eaLnBrk="1" hangingPunct="1">
              <a:defRPr/>
            </a:pPr>
            <a:r>
              <a:rPr lang="en-IN" smtClean="0"/>
              <a:t>Hello </a:t>
            </a:r>
            <a:r>
              <a:rPr lang="en-IN" dirty="0"/>
              <a:t>world! </a:t>
            </a:r>
          </a:p>
          <a:p>
            <a:pPr eaLnBrk="1" hangingPunct="1">
              <a:defRPr/>
            </a:pPr>
            <a:endParaRPr lang="en-IN" dirty="0" smtClean="0"/>
          </a:p>
          <a:p>
            <a:pPr eaLnBrk="1" hangingPunct="1">
              <a:defRPr/>
            </a:pPr>
            <a:endParaRPr lang="en-IN" dirty="0" smtClean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 smtClean="0"/>
          </a:p>
          <a:p>
            <a:pPr eaLnBrk="1" hangingPunct="1">
              <a:defRPr/>
            </a:pPr>
            <a:r>
              <a:rPr lang="en-IN" dirty="0" smtClean="0"/>
              <a:t>After </a:t>
            </a:r>
            <a:r>
              <a:rPr lang="en-IN" dirty="0"/>
              <a:t>a new child process is created, both processes will execute the next instruction following the fork() system call.</a:t>
            </a:r>
          </a:p>
          <a:p>
            <a:pPr eaLnBrk="1" hangingPunct="1">
              <a:defRPr/>
            </a:pPr>
            <a:endParaRPr lang="en-IN" dirty="0"/>
          </a:p>
          <a:p>
            <a:pPr marL="285750" indent="-285750"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98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631825"/>
            <a:ext cx="7024688" cy="419053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Process Concept (Cont.)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80862" y="1296205"/>
            <a:ext cx="6844021" cy="1168400"/>
          </a:xfrm>
        </p:spPr>
        <p:txBody>
          <a:bodyPr rtlCol="0">
            <a:no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b="0" dirty="0"/>
              <a:t>Two processes may be associated with the same program but are separate execution </a:t>
            </a:r>
            <a:r>
              <a:rPr lang="en-US" altLang="en-US" sz="2000" b="0" dirty="0" smtClean="0"/>
              <a:t>sequences.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2000" b="0" dirty="0"/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/>
              <a:t>One </a:t>
            </a:r>
            <a:r>
              <a:rPr lang="en-US" altLang="en-US" sz="2000" dirty="0"/>
              <a:t>program can </a:t>
            </a:r>
            <a:r>
              <a:rPr lang="en-US" altLang="en-US" sz="2000" dirty="0" smtClean="0"/>
              <a:t>have </a:t>
            </a:r>
            <a:r>
              <a:rPr lang="en-US" altLang="en-US" sz="2000" dirty="0"/>
              <a:t>several </a:t>
            </a:r>
            <a:r>
              <a:rPr lang="en-US" altLang="en-US" sz="2000" dirty="0" smtClean="0"/>
              <a:t>processes</a:t>
            </a:r>
            <a:endParaRPr lang="en-IN" sz="20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1041400" y="2974975"/>
            <a:ext cx="3419475" cy="2835275"/>
          </a:xfrm>
          <a:ln>
            <a:solidFill>
              <a:schemeClr val="accent1"/>
            </a:solidFill>
          </a:ln>
        </p:spPr>
        <p:txBody>
          <a:bodyPr rtlCol="0">
            <a:normAutofit/>
          </a:bodyPr>
          <a:lstStyle/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Consider multiple users executing the same program.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en-US" dirty="0" smtClean="0"/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dirty="0" err="1" smtClean="0"/>
              <a:t>Eg</a:t>
            </a:r>
            <a:r>
              <a:rPr lang="en-US" altLang="en-US" dirty="0" smtClean="0"/>
              <a:t>-several users may be running different copies of the mail program.</a:t>
            </a:r>
          </a:p>
          <a:p>
            <a:pPr marL="365760" lvl="1" indent="0" eaLnBrk="1" fontAlgn="auto" hangingPunct="1">
              <a:lnSpc>
                <a:spcPct val="9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dirty="0" smtClean="0"/>
              <a:t>	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2974975"/>
            <a:ext cx="3419475" cy="2835275"/>
          </a:xfrm>
          <a:ln>
            <a:solidFill>
              <a:schemeClr val="accent1"/>
            </a:solidFill>
          </a:ln>
        </p:spPr>
        <p:txBody>
          <a:bodyPr rtlCol="0">
            <a:normAutofit lnSpcReduction="10000"/>
          </a:bodyPr>
          <a:lstStyle/>
          <a:p>
            <a:pPr marL="342900" lvl="1" indent="-274320"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Same user may invoke many copies of the editor program, Each one of them is a separate </a:t>
            </a:r>
            <a:r>
              <a:rPr lang="en-US" altLang="en-US" b="1" dirty="0" smtClean="0"/>
              <a:t>process.</a:t>
            </a:r>
          </a:p>
          <a:p>
            <a:pPr marL="342900" lvl="1" indent="-274320" eaLnBrk="1" fontAlgn="auto" hangingPunct="1">
              <a:spcAft>
                <a:spcPts val="0"/>
              </a:spcAft>
              <a:defRPr/>
            </a:pPr>
            <a:endParaRPr lang="en-US" altLang="en-US" dirty="0"/>
          </a:p>
          <a:p>
            <a:pPr marL="342900" lvl="1" indent="-274320"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The </a:t>
            </a:r>
            <a:r>
              <a:rPr lang="en-US" altLang="en-US" b="1" dirty="0"/>
              <a:t>text sections are equivalent, data sections may vary.</a:t>
            </a:r>
          </a:p>
          <a:p>
            <a:pPr indent="-274320" eaLnBrk="1" fontAlgn="auto" hangingPunct="1"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4342" name="Date Placeholder 8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9A376B9-B71E-4326-83F0-BEA0A657D0BE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4343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C793981-2087-46C3-8BD5-9703E6332FCD}" type="slidenum">
              <a:rPr lang="en-US" altLang="en-US" smtClean="0">
                <a:solidFill>
                  <a:srgbClr val="FEFEFE"/>
                </a:solidFill>
              </a:rPr>
              <a:pPr/>
              <a:t>14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4344" name="Footer Placeholder 10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Content Placeholder 5"/>
          <p:cNvSpPr>
            <a:spLocks noGrp="1"/>
          </p:cNvSpPr>
          <p:nvPr>
            <p:ph idx="1"/>
          </p:nvPr>
        </p:nvSpPr>
        <p:spPr>
          <a:xfrm>
            <a:off x="606425" y="454025"/>
            <a:ext cx="7923213" cy="5824538"/>
          </a:xfrm>
        </p:spPr>
        <p:txBody>
          <a:bodyPr/>
          <a:lstStyle/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800" b="1" dirty="0" smtClean="0"/>
              <a:t>ISRO | ISRO CS 2018 | Question 63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800" dirty="0" smtClean="0"/>
              <a:t>The following C program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800" dirty="0" smtClean="0"/>
              <a:t>main()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800" dirty="0" smtClean="0"/>
              <a:t>{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800" dirty="0" smtClean="0"/>
              <a:t>fork() 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800" dirty="0" smtClean="0"/>
              <a:t>fork() 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800" dirty="0" err="1" smtClean="0"/>
              <a:t>printf</a:t>
            </a:r>
            <a:r>
              <a:rPr lang="en-IN" altLang="en-US" sz="1800" dirty="0" smtClean="0"/>
              <a:t> ("yes");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800" dirty="0" smtClean="0"/>
              <a:t>}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800" dirty="0" smtClean="0"/>
              <a:t>If we execute this core segment, how many times the string yes will be printed ?</a:t>
            </a:r>
            <a:br>
              <a:rPr lang="en-IN" altLang="en-US" sz="1800" dirty="0" smtClean="0"/>
            </a:br>
            <a:r>
              <a:rPr lang="en-IN" altLang="en-US" sz="1800" b="1" dirty="0" smtClean="0"/>
              <a:t>(A)</a:t>
            </a:r>
            <a:r>
              <a:rPr lang="en-IN" altLang="en-US" sz="1800" dirty="0" smtClean="0"/>
              <a:t> Only once</a:t>
            </a:r>
            <a:br>
              <a:rPr lang="en-IN" altLang="en-US" sz="1800" dirty="0" smtClean="0"/>
            </a:br>
            <a:r>
              <a:rPr lang="en-IN" altLang="en-US" sz="1800" b="1" dirty="0" smtClean="0"/>
              <a:t>(B)</a:t>
            </a:r>
            <a:r>
              <a:rPr lang="en-IN" altLang="en-US" sz="1800" dirty="0" smtClean="0"/>
              <a:t> 2 times</a:t>
            </a:r>
            <a:br>
              <a:rPr lang="en-IN" altLang="en-US" sz="1800" dirty="0" smtClean="0"/>
            </a:br>
            <a:r>
              <a:rPr lang="en-IN" altLang="en-US" sz="1800" b="1" dirty="0" smtClean="0"/>
              <a:t>(C)</a:t>
            </a:r>
            <a:r>
              <a:rPr lang="en-IN" altLang="en-US" sz="1800" dirty="0" smtClean="0"/>
              <a:t> 4 times</a:t>
            </a:r>
            <a:br>
              <a:rPr lang="en-IN" altLang="en-US" sz="1800" dirty="0" smtClean="0"/>
            </a:br>
            <a:r>
              <a:rPr lang="en-IN" altLang="en-US" sz="1800" b="1" dirty="0" smtClean="0"/>
              <a:t>(D)</a:t>
            </a:r>
            <a:r>
              <a:rPr lang="en-IN" altLang="en-US" sz="1800" dirty="0" smtClean="0"/>
              <a:t> 8 times</a:t>
            </a:r>
            <a:br>
              <a:rPr lang="en-IN" altLang="en-US" sz="1800" dirty="0" smtClean="0"/>
            </a:br>
            <a:endParaRPr lang="en-IN" altLang="en-US" sz="1800" dirty="0" smtClean="0"/>
          </a:p>
        </p:txBody>
      </p:sp>
      <p:sp>
        <p:nvSpPr>
          <p:cNvPr id="11059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DC9ACBB-F0B5-4A1E-A3DD-C397427A9C7E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1059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1059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B0D9AB2-6419-43D3-B6E6-EDD3C509FE90}" type="slidenum">
              <a:rPr lang="en-US" altLang="en-US" smtClean="0">
                <a:solidFill>
                  <a:srgbClr val="FEFEFE"/>
                </a:solidFill>
              </a:rPr>
              <a:pPr/>
              <a:t>140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6425" y="454025"/>
            <a:ext cx="8101013" cy="5824538"/>
          </a:xfrm>
        </p:spPr>
        <p:txBody>
          <a:bodyPr/>
          <a:lstStyle/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b="1" dirty="0" smtClean="0"/>
              <a:t>ISRO | ISRO CS 2018 | Question 63</a:t>
            </a:r>
          </a:p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dirty="0" smtClean="0"/>
              <a:t>The following C program</a:t>
            </a:r>
          </a:p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dirty="0" smtClean="0"/>
              <a:t>main() </a:t>
            </a:r>
          </a:p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dirty="0" smtClean="0"/>
              <a:t>{ fork() ; fork() ; </a:t>
            </a:r>
            <a:r>
              <a:rPr lang="en-IN" sz="1800" dirty="0" err="1" smtClean="0"/>
              <a:t>printf</a:t>
            </a:r>
            <a:r>
              <a:rPr lang="en-IN" sz="1800" dirty="0" smtClean="0"/>
              <a:t> ("yes"); } </a:t>
            </a:r>
          </a:p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dirty="0" smtClean="0"/>
              <a:t>If we execute this core segment, how many times the string yes will be printed ?</a:t>
            </a:r>
            <a:br>
              <a:rPr lang="en-IN" sz="1800" dirty="0" smtClean="0"/>
            </a:br>
            <a:r>
              <a:rPr lang="en-IN" sz="1800" b="1" dirty="0" smtClean="0"/>
              <a:t>(A)</a:t>
            </a:r>
            <a:r>
              <a:rPr lang="en-IN" sz="1800" dirty="0" smtClean="0"/>
              <a:t> Only once</a:t>
            </a:r>
            <a:br>
              <a:rPr lang="en-IN" sz="1800" dirty="0" smtClean="0"/>
            </a:br>
            <a:r>
              <a:rPr lang="en-IN" sz="1800" b="1" dirty="0" smtClean="0"/>
              <a:t>(B)</a:t>
            </a:r>
            <a:r>
              <a:rPr lang="en-IN" sz="1800" dirty="0" smtClean="0"/>
              <a:t> 2 times</a:t>
            </a:r>
            <a:br>
              <a:rPr lang="en-IN" sz="1800" dirty="0" smtClean="0"/>
            </a:br>
            <a:r>
              <a:rPr lang="en-IN" sz="1800" b="1" dirty="0" smtClean="0"/>
              <a:t>(C)</a:t>
            </a:r>
            <a:r>
              <a:rPr lang="en-IN" sz="1800" dirty="0" smtClean="0"/>
              <a:t> 4 times</a:t>
            </a:r>
            <a:br>
              <a:rPr lang="en-IN" sz="1800" dirty="0" smtClean="0"/>
            </a:br>
            <a:r>
              <a:rPr lang="en-IN" sz="1800" b="1" dirty="0" smtClean="0"/>
              <a:t>(D)</a:t>
            </a:r>
            <a:r>
              <a:rPr lang="en-IN" sz="1800" dirty="0" smtClean="0"/>
              <a:t> 8 times</a:t>
            </a:r>
            <a:br>
              <a:rPr lang="en-IN" sz="1800" dirty="0" smtClean="0"/>
            </a:br>
            <a:endParaRPr lang="en-IN" sz="1800" dirty="0" smtClean="0"/>
          </a:p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b="1" dirty="0" smtClean="0"/>
              <a:t>Answer:</a:t>
            </a:r>
            <a:r>
              <a:rPr lang="en-IN" sz="1800" dirty="0" smtClean="0"/>
              <a:t> </a:t>
            </a:r>
            <a:r>
              <a:rPr lang="en-IN" sz="1800" b="1" dirty="0" smtClean="0"/>
              <a:t>(C)</a:t>
            </a:r>
            <a:r>
              <a:rPr lang="en-IN" sz="1800" dirty="0" smtClean="0"/>
              <a:t> </a:t>
            </a:r>
            <a:br>
              <a:rPr lang="en-IN" sz="1800" dirty="0" smtClean="0"/>
            </a:b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b="1" dirty="0" smtClean="0"/>
              <a:t>Explanation:</a:t>
            </a:r>
            <a:r>
              <a:rPr lang="en-IN" sz="1800" dirty="0" smtClean="0"/>
              <a:t> Number of times YES printed is equal to number of process created. </a:t>
            </a:r>
          </a:p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dirty="0" smtClean="0"/>
              <a:t>Total Number of Processes = 2</a:t>
            </a:r>
            <a:r>
              <a:rPr lang="en-IN" sz="1800" baseline="30000" dirty="0" smtClean="0"/>
              <a:t>n</a:t>
            </a:r>
            <a:r>
              <a:rPr lang="en-IN" sz="1800" dirty="0" smtClean="0"/>
              <a:t> where n is number of fork system calls. So here n = 2, 2</a:t>
            </a:r>
            <a:r>
              <a:rPr lang="en-IN" sz="1800" baseline="30000" dirty="0" smtClean="0"/>
              <a:t>4</a:t>
            </a:r>
            <a:r>
              <a:rPr lang="en-IN" sz="1800" dirty="0" smtClean="0"/>
              <a:t> = 4</a:t>
            </a:r>
          </a:p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dirty="0" smtClean="0"/>
              <a:t>So, there are total 4 processes (3 new child processes and one original process).</a:t>
            </a:r>
          </a:p>
          <a:p>
            <a:pPr eaLnBrk="1" hangingPunct="1">
              <a:defRPr/>
            </a:pPr>
            <a:endParaRPr lang="en-IN" sz="1800" dirty="0"/>
          </a:p>
        </p:txBody>
      </p:sp>
      <p:sp>
        <p:nvSpPr>
          <p:cNvPr id="11161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FA6A028-59B0-4DF6-82F8-D825C295C87E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1162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1162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150A70B-5079-4A4D-A692-12DC406B9A69}" type="slidenum">
              <a:rPr lang="en-US" altLang="en-US" smtClean="0">
                <a:solidFill>
                  <a:srgbClr val="FEFEFE"/>
                </a:solidFill>
              </a:rPr>
              <a:pPr/>
              <a:t>141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1116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63" y="2316163"/>
            <a:ext cx="2297112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Content Placeholder 2"/>
          <p:cNvSpPr txBox="1">
            <a:spLocks/>
          </p:cNvSpPr>
          <p:nvPr/>
        </p:nvSpPr>
        <p:spPr bwMode="auto">
          <a:xfrm>
            <a:off x="5857875" y="0"/>
            <a:ext cx="3178175" cy="674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buClrTx/>
              <a:buSzTx/>
              <a:buFont typeface="Arial" pitchFamily="34" charset="0"/>
              <a:buNone/>
            </a:pPr>
            <a:endParaRPr lang="en-IN" altLang="en-US" sz="320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9188" y="673100"/>
            <a:ext cx="3089275" cy="53943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</a:t>
            </a:r>
            <a:r>
              <a:rPr lang="en-IN" sz="1600" dirty="0" err="1"/>
              <a:t>stdio.h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&lt;sys/</a:t>
            </a:r>
            <a:r>
              <a:rPr lang="en-IN" sz="1600" dirty="0" err="1"/>
              <a:t>types.h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 err="1"/>
              <a:t>int</a:t>
            </a:r>
            <a:r>
              <a:rPr lang="en-IN" sz="1600" dirty="0"/>
              <a:t> main()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{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	fork();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	fork();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	fork();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("hello\n");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	return 0;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} </a:t>
            </a:r>
          </a:p>
          <a:p>
            <a:pPr eaLnBrk="1" hangingPunct="1">
              <a:defRPr/>
            </a:pPr>
            <a:endParaRPr lang="en-IN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737100" y="736600"/>
            <a:ext cx="3298825" cy="5295900"/>
          </a:xfrm>
        </p:spPr>
        <p:txBody>
          <a:bodyPr/>
          <a:lstStyle/>
          <a:p>
            <a:pPr>
              <a:defRPr/>
            </a:pPr>
            <a:r>
              <a:rPr lang="en-IN" dirty="0"/>
              <a:t>Output: </a:t>
            </a:r>
          </a:p>
          <a:p>
            <a:pPr>
              <a:defRPr/>
            </a:pPr>
            <a:r>
              <a:rPr lang="en-IN" dirty="0" smtClean="0"/>
              <a:t>?</a:t>
            </a:r>
            <a:endParaRPr lang="en-IN" dirty="0"/>
          </a:p>
          <a:p>
            <a:pPr marL="285750" indent="-285750"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Content Placeholder 2"/>
          <p:cNvSpPr txBox="1">
            <a:spLocks/>
          </p:cNvSpPr>
          <p:nvPr/>
        </p:nvSpPr>
        <p:spPr bwMode="auto">
          <a:xfrm>
            <a:off x="5857875" y="0"/>
            <a:ext cx="3178175" cy="674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buClrTx/>
              <a:buSzTx/>
              <a:buFont typeface="Arial" pitchFamily="34" charset="0"/>
              <a:buNone/>
            </a:pPr>
            <a:endParaRPr lang="en-IN" altLang="en-US" sz="320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9188" y="673100"/>
            <a:ext cx="3089275" cy="53943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</a:t>
            </a:r>
            <a:r>
              <a:rPr lang="en-IN" sz="1600" dirty="0" err="1"/>
              <a:t>stdio.h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&lt;sys/</a:t>
            </a:r>
            <a:r>
              <a:rPr lang="en-IN" sz="1600" dirty="0" err="1"/>
              <a:t>types.h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 err="1"/>
              <a:t>int</a:t>
            </a:r>
            <a:r>
              <a:rPr lang="en-IN" sz="1600" dirty="0"/>
              <a:t> main()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{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	fork();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	fork();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	fork();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("hello\n");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	return 0;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} </a:t>
            </a:r>
          </a:p>
          <a:p>
            <a:pPr eaLnBrk="1" hangingPunct="1">
              <a:defRPr/>
            </a:pPr>
            <a:endParaRPr lang="en-IN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737100" y="736600"/>
            <a:ext cx="3298825" cy="5295900"/>
          </a:xfrm>
        </p:spPr>
        <p:txBody>
          <a:bodyPr/>
          <a:lstStyle/>
          <a:p>
            <a:pPr>
              <a:defRPr/>
            </a:pPr>
            <a:r>
              <a:rPr lang="en-IN" dirty="0"/>
              <a:t>Output: </a:t>
            </a:r>
          </a:p>
          <a:p>
            <a:pPr>
              <a:defRPr/>
            </a:pPr>
            <a:r>
              <a:rPr lang="en-IN" dirty="0"/>
              <a:t>hello </a:t>
            </a:r>
            <a:endParaRPr lang="en-IN" dirty="0" smtClean="0"/>
          </a:p>
          <a:p>
            <a:pPr>
              <a:defRPr/>
            </a:pPr>
            <a:r>
              <a:rPr lang="en-IN" dirty="0" smtClean="0"/>
              <a:t>hello </a:t>
            </a:r>
          </a:p>
          <a:p>
            <a:pPr>
              <a:defRPr/>
            </a:pPr>
            <a:r>
              <a:rPr lang="en-IN" dirty="0" smtClean="0"/>
              <a:t>hello </a:t>
            </a:r>
          </a:p>
          <a:p>
            <a:pPr>
              <a:defRPr/>
            </a:pPr>
            <a:r>
              <a:rPr lang="en-IN" dirty="0" smtClean="0"/>
              <a:t>hello </a:t>
            </a:r>
          </a:p>
          <a:p>
            <a:pPr>
              <a:defRPr/>
            </a:pPr>
            <a:r>
              <a:rPr lang="en-IN" dirty="0" smtClean="0"/>
              <a:t>hello </a:t>
            </a:r>
          </a:p>
          <a:p>
            <a:pPr>
              <a:defRPr/>
            </a:pPr>
            <a:r>
              <a:rPr lang="en-IN" dirty="0" smtClean="0"/>
              <a:t>hello </a:t>
            </a:r>
          </a:p>
          <a:p>
            <a:pPr>
              <a:defRPr/>
            </a:pPr>
            <a:r>
              <a:rPr lang="en-IN" dirty="0" smtClean="0"/>
              <a:t>hello </a:t>
            </a:r>
          </a:p>
          <a:p>
            <a:pPr>
              <a:defRPr/>
            </a:pPr>
            <a:r>
              <a:rPr lang="en-IN" dirty="0" smtClean="0"/>
              <a:t>hello </a:t>
            </a:r>
          </a:p>
          <a:p>
            <a:pPr eaLnBrk="1" hangingPunct="1">
              <a:defRPr/>
            </a:pPr>
            <a:endParaRPr lang="en-IN" dirty="0" smtClean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 smtClean="0"/>
          </a:p>
          <a:p>
            <a:pPr eaLnBrk="1" hangingPunct="1">
              <a:defRPr/>
            </a:pPr>
            <a:r>
              <a:rPr lang="en-IN" dirty="0"/>
              <a:t>The number of times ‘hello’ is printed is equal to number of process created. Total Number of Processes = 2</a:t>
            </a:r>
            <a:r>
              <a:rPr lang="en-IN" baseline="30000" dirty="0"/>
              <a:t>n</a:t>
            </a:r>
            <a:r>
              <a:rPr lang="en-IN" dirty="0"/>
              <a:t>, where n is number of fork system calls. So here n = 3, 2</a:t>
            </a:r>
            <a:r>
              <a:rPr lang="en-IN" baseline="30000" dirty="0"/>
              <a:t>3</a:t>
            </a:r>
            <a:r>
              <a:rPr lang="en-IN" dirty="0"/>
              <a:t> = 8</a:t>
            </a:r>
          </a:p>
          <a:p>
            <a:pPr marL="285750" indent="-285750"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88" y="491319"/>
            <a:ext cx="7295794" cy="6073254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#include &lt;</a:t>
            </a:r>
            <a:r>
              <a:rPr lang="en-IN" sz="1900" b="1" dirty="0" err="1"/>
              <a:t>stdio.h</a:t>
            </a:r>
            <a:r>
              <a:rPr lang="en-IN" sz="1900" b="1" dirty="0"/>
              <a:t>&gt;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#include &lt;sys/</a:t>
            </a:r>
            <a:r>
              <a:rPr lang="en-IN" sz="1900" b="1" dirty="0" err="1"/>
              <a:t>types.h</a:t>
            </a:r>
            <a:r>
              <a:rPr lang="en-IN" sz="1900" b="1" dirty="0"/>
              <a:t>&gt;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#include &lt;</a:t>
            </a:r>
            <a:r>
              <a:rPr lang="en-IN" sz="1900" b="1" dirty="0" err="1"/>
              <a:t>unistd.h</a:t>
            </a:r>
            <a:r>
              <a:rPr lang="en-IN" sz="1900" b="1" dirty="0"/>
              <a:t>&gt;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void </a:t>
            </a:r>
            <a:r>
              <a:rPr lang="en-IN" sz="1900" b="1" dirty="0" err="1"/>
              <a:t>forkexample</a:t>
            </a:r>
            <a:r>
              <a:rPr lang="en-IN" sz="1900" b="1" dirty="0"/>
              <a:t>()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{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    // child process because return value zero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    if (fork() == 0)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        </a:t>
            </a:r>
            <a:r>
              <a:rPr lang="en-IN" sz="1900" b="1" dirty="0" err="1"/>
              <a:t>printf</a:t>
            </a:r>
            <a:r>
              <a:rPr lang="en-IN" sz="1900" b="1" dirty="0"/>
              <a:t>("Hello from Child!\n");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  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    // parent process because return value non-zero.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    else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        </a:t>
            </a:r>
            <a:r>
              <a:rPr lang="en-IN" sz="1900" b="1" dirty="0" err="1"/>
              <a:t>printf</a:t>
            </a:r>
            <a:r>
              <a:rPr lang="en-IN" sz="1900" b="1" dirty="0"/>
              <a:t>("Hello from Parent!\n");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}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 err="1"/>
              <a:t>int</a:t>
            </a:r>
            <a:r>
              <a:rPr lang="en-IN" sz="1900" b="1" dirty="0"/>
              <a:t> main()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{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    </a:t>
            </a:r>
            <a:r>
              <a:rPr lang="en-IN" sz="1900" b="1" dirty="0" err="1"/>
              <a:t>forkexample</a:t>
            </a:r>
            <a:r>
              <a:rPr lang="en-IN" sz="1900" b="1" dirty="0"/>
              <a:t>();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    return 0;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} </a:t>
            </a:r>
          </a:p>
          <a:p>
            <a:pPr eaLnBrk="1" hangingPunct="1"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375" y="857250"/>
            <a:ext cx="3452813" cy="5149850"/>
          </a:xfrm>
        </p:spPr>
        <p:txBody>
          <a:bodyPr>
            <a:normAutofit fontScale="62500" lnSpcReduction="20000"/>
          </a:bodyPr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#include &lt;sys/</a:t>
            </a:r>
            <a:r>
              <a:rPr lang="en-IN" dirty="0" err="1"/>
              <a:t>types.h</a:t>
            </a:r>
            <a:r>
              <a:rPr lang="en-IN" dirty="0"/>
              <a:t>&gt;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#include &lt;</a:t>
            </a:r>
            <a:r>
              <a:rPr lang="en-IN" dirty="0" err="1"/>
              <a:t>unistd.h</a:t>
            </a:r>
            <a:r>
              <a:rPr lang="en-IN" dirty="0"/>
              <a:t>&gt;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void </a:t>
            </a:r>
            <a:r>
              <a:rPr lang="en-IN" dirty="0" err="1"/>
              <a:t>forkexample</a:t>
            </a:r>
            <a:r>
              <a:rPr lang="en-IN" dirty="0"/>
              <a:t>()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{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    // child process because return value zero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    if (fork() == 0)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        </a:t>
            </a:r>
            <a:r>
              <a:rPr lang="en-IN" dirty="0" err="1"/>
              <a:t>printf</a:t>
            </a:r>
            <a:r>
              <a:rPr lang="en-IN" dirty="0"/>
              <a:t>("Hello from Child!\n");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  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    // parent process because return value non-zero.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    else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        </a:t>
            </a:r>
            <a:r>
              <a:rPr lang="en-IN" dirty="0" err="1"/>
              <a:t>printf</a:t>
            </a:r>
            <a:r>
              <a:rPr lang="en-IN" dirty="0"/>
              <a:t>("Hello from Parent!\n");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}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 err="1"/>
              <a:t>int</a:t>
            </a:r>
            <a:r>
              <a:rPr lang="en-IN" dirty="0"/>
              <a:t> main()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{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    </a:t>
            </a:r>
            <a:r>
              <a:rPr lang="en-IN" dirty="0" err="1"/>
              <a:t>forkexample</a:t>
            </a:r>
            <a:r>
              <a:rPr lang="en-IN" dirty="0"/>
              <a:t>();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    return 0;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} </a:t>
            </a:r>
          </a:p>
          <a:p>
            <a:pPr eaLnBrk="1" hangingPunct="1">
              <a:defRPr/>
            </a:pPr>
            <a:endParaRPr lang="en-IN" dirty="0"/>
          </a:p>
        </p:txBody>
      </p:sp>
      <p:sp>
        <p:nvSpPr>
          <p:cNvPr id="118787" name="Text Placeholder 4"/>
          <p:cNvSpPr>
            <a:spLocks noGrp="1"/>
          </p:cNvSpPr>
          <p:nvPr>
            <p:ph type="body" sz="half" idx="2"/>
          </p:nvPr>
        </p:nvSpPr>
        <p:spPr>
          <a:xfrm>
            <a:off x="4737100" y="763588"/>
            <a:ext cx="3298825" cy="4891087"/>
          </a:xfrm>
        </p:spPr>
        <p:txBody>
          <a:bodyPr/>
          <a:lstStyle/>
          <a:p>
            <a:pPr eaLnBrk="1" hangingPunct="1"/>
            <a:r>
              <a:rPr lang="en-IN" altLang="en-US" dirty="0" smtClean="0"/>
              <a:t>Output-</a:t>
            </a:r>
          </a:p>
          <a:p>
            <a:pPr eaLnBrk="1" hangingPunct="1"/>
            <a:r>
              <a:rPr lang="en-IN" altLang="en-US" dirty="0" smtClean="0"/>
              <a:t>1. Hello from Child! </a:t>
            </a:r>
          </a:p>
          <a:p>
            <a:pPr eaLnBrk="1" hangingPunct="1"/>
            <a:r>
              <a:rPr lang="en-IN" altLang="en-US" dirty="0" smtClean="0"/>
              <a:t>Hello from Parent! </a:t>
            </a:r>
          </a:p>
          <a:p>
            <a:pPr eaLnBrk="1" hangingPunct="1"/>
            <a:r>
              <a:rPr lang="en-IN" altLang="en-US" dirty="0" smtClean="0"/>
              <a:t>(or) </a:t>
            </a:r>
          </a:p>
          <a:p>
            <a:pPr eaLnBrk="1" hangingPunct="1"/>
            <a:r>
              <a:rPr lang="en-IN" altLang="en-US" dirty="0" smtClean="0"/>
              <a:t>2. Hello from Parent! </a:t>
            </a:r>
          </a:p>
          <a:p>
            <a:pPr eaLnBrk="1" hangingPunct="1"/>
            <a:r>
              <a:rPr lang="en-IN" altLang="en-US" dirty="0" smtClean="0"/>
              <a:t>Hello from Child! </a:t>
            </a:r>
          </a:p>
          <a:p>
            <a:pPr eaLnBrk="1" hangingPunct="1"/>
            <a:endParaRPr lang="en-IN" altLang="en-US" dirty="0" smtClean="0"/>
          </a:p>
          <a:p>
            <a:pPr eaLnBrk="1" hangingPunct="1"/>
            <a:r>
              <a:rPr lang="en-IN" altLang="en-US" dirty="0" smtClean="0"/>
              <a:t>Here, two outputs are possible because </a:t>
            </a:r>
            <a:r>
              <a:rPr lang="en-IN" altLang="en-US" b="1" dirty="0" smtClean="0"/>
              <a:t>the parent process and child process are running concurrently. </a:t>
            </a:r>
          </a:p>
          <a:p>
            <a:pPr eaLnBrk="1" hangingPunct="1"/>
            <a:r>
              <a:rPr lang="en-IN" altLang="en-US" dirty="0" smtClean="0"/>
              <a:t>So we don’t know </a:t>
            </a:r>
            <a:r>
              <a:rPr lang="en-IN" altLang="en-US" b="1" dirty="0" smtClean="0"/>
              <a:t>whether the OS will first give control to the parent process or the child process.</a:t>
            </a:r>
          </a:p>
          <a:p>
            <a:pPr eaLnBrk="1" hangingPunct="1"/>
            <a:endParaRPr lang="en-IN" altLang="en-US" dirty="0" smtClean="0"/>
          </a:p>
          <a:p>
            <a:pPr eaLnBrk="1" hangingPunct="1"/>
            <a:endParaRPr lang="en-I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Content Placeholder 2"/>
          <p:cNvSpPr>
            <a:spLocks noGrp="1"/>
          </p:cNvSpPr>
          <p:nvPr>
            <p:ph idx="1"/>
          </p:nvPr>
        </p:nvSpPr>
        <p:spPr>
          <a:xfrm>
            <a:off x="819150" y="600075"/>
            <a:ext cx="3738563" cy="5407025"/>
          </a:xfrm>
        </p:spPr>
        <p:txBody>
          <a:bodyPr/>
          <a:lstStyle/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#include &lt;stdio.h&gt;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#include &lt;sys/types.h&gt;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#include &lt;unistd.h&gt;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  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void forkexample()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{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    int x = 1;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  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    if (fork() == 0)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        printf("Child has x = %d\n", ++x);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    else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        printf("Parent has x = %d\n", --x);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}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int main()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{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    forkexample();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    return 0;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} </a:t>
            </a:r>
          </a:p>
        </p:txBody>
      </p:sp>
      <p:sp>
        <p:nvSpPr>
          <p:cNvPr id="119811" name="Text Placeholder 4"/>
          <p:cNvSpPr>
            <a:spLocks noGrp="1"/>
          </p:cNvSpPr>
          <p:nvPr>
            <p:ph type="body" sz="half" idx="2"/>
          </p:nvPr>
        </p:nvSpPr>
        <p:spPr>
          <a:xfrm>
            <a:off x="4737100" y="709613"/>
            <a:ext cx="3298825" cy="4945062"/>
          </a:xfrm>
        </p:spPr>
        <p:txBody>
          <a:bodyPr/>
          <a:lstStyle/>
          <a:p>
            <a:pPr eaLnBrk="1" hangingPunct="1"/>
            <a:r>
              <a:rPr lang="en-IN" altLang="en-US" smtClean="0"/>
              <a:t>Output?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Point To be Noted….</a:t>
            </a:r>
            <a:endParaRPr lang="en-IN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Parent process and child process are running the same program, </a:t>
            </a:r>
            <a:endParaRPr lang="en-IN" sz="2000" dirty="0" smtClean="0"/>
          </a:p>
          <a:p>
            <a:pPr lvl="1"/>
            <a:r>
              <a:rPr lang="en-IN" sz="2000" b="1" dirty="0" smtClean="0"/>
              <a:t>but </a:t>
            </a:r>
            <a:r>
              <a:rPr lang="en-IN" sz="2000" b="1" dirty="0"/>
              <a:t>it does not mean they are identical. </a:t>
            </a:r>
            <a:endParaRPr lang="en-IN" sz="2000" b="1" dirty="0" smtClean="0"/>
          </a:p>
          <a:p>
            <a:pPr lvl="1"/>
            <a:endParaRPr lang="en-IN" sz="2000" dirty="0"/>
          </a:p>
          <a:p>
            <a:r>
              <a:rPr lang="en-IN" sz="2000" dirty="0" smtClean="0"/>
              <a:t>OS </a:t>
            </a:r>
            <a:r>
              <a:rPr lang="en-IN" sz="2000" dirty="0"/>
              <a:t>allocate </a:t>
            </a:r>
            <a:endParaRPr lang="en-IN" sz="2000" dirty="0" smtClean="0"/>
          </a:p>
          <a:p>
            <a:pPr lvl="1"/>
            <a:r>
              <a:rPr lang="en-IN" sz="2000" b="1" dirty="0" smtClean="0"/>
              <a:t>different </a:t>
            </a:r>
            <a:r>
              <a:rPr lang="en-IN" sz="2000" b="1" dirty="0"/>
              <a:t>data and states for these two processes, and </a:t>
            </a:r>
            <a:endParaRPr lang="en-IN" sz="2000" b="1" dirty="0" smtClean="0"/>
          </a:p>
          <a:p>
            <a:pPr lvl="1"/>
            <a:r>
              <a:rPr lang="en-IN" sz="2000" b="1" dirty="0" smtClean="0"/>
              <a:t>the </a:t>
            </a:r>
            <a:r>
              <a:rPr lang="en-IN" sz="2000" b="1" dirty="0"/>
              <a:t>control flow of these processes can be different. </a:t>
            </a:r>
          </a:p>
          <a:p>
            <a:endParaRPr lang="en-IN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FF5710-997D-46B0-B5DE-F933717FEF61}" type="datetime1">
              <a:rPr lang="en-US" smtClean="0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415D6-D518-4B54-9290-3AECC7C3D884}" type="slidenum">
              <a:rPr lang="en-US" smtClean="0"/>
              <a:pPr>
                <a:defRPr/>
              </a:pPr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Content Placeholder 2"/>
          <p:cNvSpPr>
            <a:spLocks noGrp="1"/>
          </p:cNvSpPr>
          <p:nvPr>
            <p:ph idx="1"/>
          </p:nvPr>
        </p:nvSpPr>
        <p:spPr>
          <a:xfrm>
            <a:off x="819150" y="600075"/>
            <a:ext cx="3738563" cy="5407025"/>
          </a:xfrm>
        </p:spPr>
        <p:txBody>
          <a:bodyPr/>
          <a:lstStyle/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#include &lt;</a:t>
            </a:r>
            <a:r>
              <a:rPr lang="en-IN" altLang="en-US" sz="1600" dirty="0" err="1" smtClean="0"/>
              <a:t>stdio.h</a:t>
            </a:r>
            <a:r>
              <a:rPr lang="en-IN" altLang="en-US" sz="1600" dirty="0" smtClean="0"/>
              <a:t>&gt;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#include &lt;sys/</a:t>
            </a:r>
            <a:r>
              <a:rPr lang="en-IN" altLang="en-US" sz="1600" dirty="0" err="1" smtClean="0"/>
              <a:t>types.h</a:t>
            </a:r>
            <a:r>
              <a:rPr lang="en-IN" altLang="en-US" sz="1600" dirty="0" smtClean="0"/>
              <a:t>&gt;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#include &lt;</a:t>
            </a:r>
            <a:r>
              <a:rPr lang="en-IN" altLang="en-US" sz="1600" dirty="0" err="1" smtClean="0"/>
              <a:t>unistd.h</a:t>
            </a:r>
            <a:r>
              <a:rPr lang="en-IN" altLang="en-US" sz="1600" dirty="0" smtClean="0"/>
              <a:t>&gt;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  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void </a:t>
            </a:r>
            <a:r>
              <a:rPr lang="en-IN" altLang="en-US" sz="1600" dirty="0" err="1" smtClean="0"/>
              <a:t>forkexample</a:t>
            </a:r>
            <a:r>
              <a:rPr lang="en-IN" altLang="en-US" sz="1600" dirty="0" smtClean="0"/>
              <a:t>()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{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    </a:t>
            </a:r>
            <a:r>
              <a:rPr lang="en-IN" altLang="en-US" sz="1600" dirty="0" err="1" smtClean="0"/>
              <a:t>int</a:t>
            </a:r>
            <a:r>
              <a:rPr lang="en-IN" altLang="en-US" sz="1600" dirty="0" smtClean="0"/>
              <a:t> x = 1;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  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    if (fork() == 0)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        </a:t>
            </a:r>
            <a:r>
              <a:rPr lang="en-IN" altLang="en-US" sz="1600" dirty="0" err="1" smtClean="0"/>
              <a:t>printf</a:t>
            </a:r>
            <a:r>
              <a:rPr lang="en-IN" altLang="en-US" sz="1600" dirty="0" smtClean="0"/>
              <a:t>("Child has x = %d\n", ++x);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    else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        </a:t>
            </a:r>
            <a:r>
              <a:rPr lang="en-IN" altLang="en-US" sz="1600" dirty="0" err="1" smtClean="0"/>
              <a:t>printf</a:t>
            </a:r>
            <a:r>
              <a:rPr lang="en-IN" altLang="en-US" sz="1600" dirty="0" smtClean="0"/>
              <a:t>("Parent has x = %d\n", --x);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}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err="1" smtClean="0"/>
              <a:t>int</a:t>
            </a:r>
            <a:r>
              <a:rPr lang="en-IN" altLang="en-US" sz="1600" dirty="0" smtClean="0"/>
              <a:t> main()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{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    </a:t>
            </a:r>
            <a:r>
              <a:rPr lang="en-IN" altLang="en-US" sz="1600" dirty="0" err="1" smtClean="0"/>
              <a:t>forkexample</a:t>
            </a:r>
            <a:r>
              <a:rPr lang="en-IN" altLang="en-US" sz="1600" dirty="0" smtClean="0"/>
              <a:t>();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    return 0;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}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641566" y="559487"/>
            <a:ext cx="3533443" cy="6100619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IN" sz="1800" dirty="0"/>
              <a:t>Output: </a:t>
            </a:r>
          </a:p>
          <a:p>
            <a:pPr eaLnBrk="1" hangingPunct="1">
              <a:defRPr/>
            </a:pPr>
            <a:endParaRPr lang="en-IN" sz="1800" dirty="0"/>
          </a:p>
          <a:p>
            <a:pPr marL="400050" lvl="1" eaLnBrk="1" hangingPunct="1">
              <a:defRPr/>
            </a:pPr>
            <a:r>
              <a:rPr lang="en-IN" sz="1400" dirty="0"/>
              <a:t>Parent has x = 0 </a:t>
            </a:r>
          </a:p>
          <a:p>
            <a:pPr marL="400050" lvl="1" eaLnBrk="1" hangingPunct="1">
              <a:defRPr/>
            </a:pPr>
            <a:r>
              <a:rPr lang="en-IN" sz="1400" dirty="0"/>
              <a:t>Child has x = 2 </a:t>
            </a:r>
          </a:p>
          <a:p>
            <a:pPr lvl="1" eaLnBrk="1" hangingPunct="1">
              <a:defRPr/>
            </a:pPr>
            <a:endParaRPr lang="en-IN" sz="1400" dirty="0"/>
          </a:p>
          <a:p>
            <a:pPr marL="400050" lvl="1" eaLnBrk="1" hangingPunct="1">
              <a:defRPr/>
            </a:pPr>
            <a:r>
              <a:rPr lang="en-IN" sz="1400" dirty="0"/>
              <a:t>(or) </a:t>
            </a:r>
          </a:p>
          <a:p>
            <a:pPr lvl="1" eaLnBrk="1" hangingPunct="1">
              <a:defRPr/>
            </a:pPr>
            <a:endParaRPr lang="en-IN" sz="1400" dirty="0"/>
          </a:p>
          <a:p>
            <a:pPr marL="400050" lvl="1" eaLnBrk="1" hangingPunct="1">
              <a:defRPr/>
            </a:pPr>
            <a:r>
              <a:rPr lang="en-IN" sz="1400" dirty="0"/>
              <a:t>Child has x = 2 </a:t>
            </a:r>
          </a:p>
          <a:p>
            <a:pPr marL="400050" lvl="1" eaLnBrk="1" hangingPunct="1">
              <a:defRPr/>
            </a:pPr>
            <a:r>
              <a:rPr lang="en-IN" sz="1400" dirty="0"/>
              <a:t>Parent has x = 0 </a:t>
            </a:r>
          </a:p>
          <a:p>
            <a:pPr eaLnBrk="1" hangingPunct="1">
              <a:defRPr/>
            </a:pPr>
            <a:endParaRPr lang="en-IN" sz="18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IN" sz="1800" dirty="0" smtClean="0"/>
              <a:t>Here</a:t>
            </a:r>
            <a:r>
              <a:rPr lang="en-IN" sz="1800" dirty="0"/>
              <a:t>, global variable change in one process does not affected two other processes </a:t>
            </a:r>
            <a:r>
              <a:rPr lang="en-IN" sz="1800" b="1" dirty="0"/>
              <a:t>because data/state of two processes are different. </a:t>
            </a:r>
            <a:endParaRPr lang="en-IN" sz="1800" b="1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IN" sz="1800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IN" sz="1800" dirty="0" smtClean="0"/>
              <a:t>And </a:t>
            </a:r>
            <a:r>
              <a:rPr lang="en-IN" sz="1800" dirty="0"/>
              <a:t>also parent and child run simultaneously so two outputs are possible.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Termination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170738" cy="4530725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Process executes last statement and then asks the operating system to delete it using the 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exit()</a:t>
            </a:r>
            <a:r>
              <a:rPr lang="en-US" altLang="en-US" sz="2000" dirty="0" smtClean="0">
                <a:cs typeface="Courier New" pitchFamily="49" charset="0"/>
              </a:rPr>
              <a:t> system call.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Return of  data(output) from child to parent (via 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sz="2000" dirty="0" smtClean="0"/>
              <a:t>)</a:t>
            </a:r>
          </a:p>
          <a:p>
            <a:pPr lvl="1" eaLnBrk="1" hangingPunct="1"/>
            <a:r>
              <a:rPr lang="en-US" altLang="en-US" sz="2000" dirty="0" smtClean="0"/>
              <a:t>Process </a:t>
            </a:r>
            <a:r>
              <a:rPr lang="en-US" altLang="ja-JP" sz="2000" dirty="0" smtClean="0"/>
              <a:t>resources (physical and virtual memory, open files, I/O buffers) are deallocated by operating system</a:t>
            </a:r>
            <a:endParaRPr lang="en-US" altLang="en-US" sz="2000" dirty="0" smtClean="0"/>
          </a:p>
        </p:txBody>
      </p:sp>
      <p:sp>
        <p:nvSpPr>
          <p:cNvPr id="12595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5DCDCB7-6709-45E5-B100-8150A5589073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595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E2DCD3E-DD49-4A4E-AFDC-E1AEB8B18E5A}" type="slidenum">
              <a:rPr lang="en-US" altLang="en-US" smtClean="0">
                <a:solidFill>
                  <a:srgbClr val="FEFEFE"/>
                </a:solidFill>
              </a:rPr>
              <a:pPr/>
              <a:t>149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595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 fontScale="85000" lnSpcReduction="20000"/>
          </a:bodyPr>
          <a:lstStyle/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As a process executes, </a:t>
            </a:r>
            <a:r>
              <a:rPr lang="en-US" altLang="en-US" b="1" dirty="0" smtClean="0"/>
              <a:t>it changes </a:t>
            </a:r>
            <a:r>
              <a:rPr lang="en-US" altLang="en-US" b="1" dirty="0" smtClean="0">
                <a:solidFill>
                  <a:srgbClr val="3366FF"/>
                </a:solidFill>
              </a:rPr>
              <a:t>state. </a:t>
            </a:r>
          </a:p>
          <a:p>
            <a:pPr indent="-274320" eaLnBrk="1" fontAlgn="auto" hangingPunct="1">
              <a:spcAft>
                <a:spcPts val="0"/>
              </a:spcAft>
              <a:defRPr/>
            </a:pPr>
            <a:endParaRPr lang="en-US" altLang="en-US" dirty="0" smtClean="0"/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Each </a:t>
            </a:r>
            <a:r>
              <a:rPr lang="en-US" altLang="en-US" dirty="0"/>
              <a:t>process may be in one of the following states:</a:t>
            </a:r>
            <a:endParaRPr lang="en-US" altLang="en-US" b="1" dirty="0" smtClean="0">
              <a:solidFill>
                <a:srgbClr val="3366FF"/>
              </a:solidFill>
            </a:endParaRP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new</a:t>
            </a:r>
            <a:r>
              <a:rPr lang="en-US" altLang="en-US" dirty="0" smtClean="0"/>
              <a:t>:  The process is being created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running</a:t>
            </a:r>
            <a:r>
              <a:rPr lang="en-US" altLang="en-US" dirty="0" smtClean="0"/>
              <a:t>:  Instructions are being executed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b="1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Blocked/Waiting</a:t>
            </a:r>
            <a:r>
              <a:rPr lang="en-US" altLang="en-US" dirty="0" smtClean="0"/>
              <a:t>:  The process is waiting for some event to occur (I/O completion or reception of signal)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b="1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ready</a:t>
            </a:r>
            <a:r>
              <a:rPr lang="en-US" altLang="en-US" dirty="0" smtClean="0"/>
              <a:t>:  The process is waiting to be assigned to a processor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b="1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terminated</a:t>
            </a:r>
            <a:r>
              <a:rPr lang="en-US" altLang="en-US" dirty="0" smtClean="0"/>
              <a:t>:  The process has finished execution</a:t>
            </a:r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15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Book-Galvin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1519"/>
            <a:ext cx="8229600" cy="5762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b="1" dirty="0" smtClean="0"/>
              <a:t>Child Process Termination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170738" cy="4530725"/>
          </a:xfrm>
        </p:spPr>
        <p:txBody>
          <a:bodyPr/>
          <a:lstStyle/>
          <a:p>
            <a:pPr eaLnBrk="1" hangingPunct="1"/>
            <a:r>
              <a:rPr lang="en-US" altLang="en-US" sz="1800" dirty="0" smtClean="0"/>
              <a:t>Parent may terminate the execution of children processes  using the </a:t>
            </a: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abort()</a:t>
            </a:r>
            <a:r>
              <a:rPr lang="en-US" altLang="en-US" sz="1800" dirty="0" smtClean="0">
                <a:cs typeface="Courier New" pitchFamily="49" charset="0"/>
              </a:rPr>
              <a:t> system call.  </a:t>
            </a:r>
          </a:p>
          <a:p>
            <a:pPr eaLnBrk="1" hangingPunct="1"/>
            <a:endParaRPr lang="en-US" altLang="en-US" sz="1800" dirty="0" smtClean="0">
              <a:cs typeface="Courier New" pitchFamily="49" charset="0"/>
            </a:endParaRPr>
          </a:p>
          <a:p>
            <a:pPr eaLnBrk="1" hangingPunct="1"/>
            <a:r>
              <a:rPr lang="en-US" altLang="en-US" sz="1800" dirty="0" smtClean="0">
                <a:cs typeface="Courier New" pitchFamily="49" charset="0"/>
              </a:rPr>
              <a:t>Some reasons for doing so:</a:t>
            </a:r>
            <a:endParaRPr lang="en-US" altLang="en-US" sz="1800" dirty="0" smtClean="0"/>
          </a:p>
          <a:p>
            <a:pPr marL="823913" lvl="1" indent="-457200" eaLnBrk="1" hangingPunct="1">
              <a:buFont typeface="+mj-lt"/>
              <a:buAutoNum type="arabicParenR"/>
            </a:pPr>
            <a:r>
              <a:rPr lang="en-US" altLang="en-US" sz="1800" b="1" dirty="0" smtClean="0"/>
              <a:t>Child has exceeded allocated resources</a:t>
            </a:r>
            <a:r>
              <a:rPr lang="en-US" altLang="en-US" sz="1800" dirty="0" smtClean="0"/>
              <a:t>, thus the parent needs a mechanism to inspect the state of its children.</a:t>
            </a:r>
          </a:p>
          <a:p>
            <a:pPr marL="823913" lvl="1" indent="-457200" eaLnBrk="1" hangingPunct="1">
              <a:buFont typeface="+mj-lt"/>
              <a:buAutoNum type="arabicParenR"/>
            </a:pPr>
            <a:endParaRPr lang="en-US" altLang="en-US" sz="1800" dirty="0" smtClean="0"/>
          </a:p>
          <a:p>
            <a:pPr marL="823913" lvl="1" indent="-457200" eaLnBrk="1" hangingPunct="1">
              <a:buFont typeface="+mj-lt"/>
              <a:buAutoNum type="arabicParenR"/>
            </a:pPr>
            <a:r>
              <a:rPr lang="en-US" altLang="en-US" sz="1800" b="1" dirty="0" smtClean="0"/>
              <a:t>Task assigned to child is no longer required</a:t>
            </a:r>
          </a:p>
          <a:p>
            <a:pPr marL="823913" lvl="1" indent="-457200" eaLnBrk="1" hangingPunct="1">
              <a:buFont typeface="+mj-lt"/>
              <a:buAutoNum type="arabicParenR"/>
            </a:pPr>
            <a:endParaRPr lang="en-US" altLang="en-US" sz="1800" dirty="0" smtClean="0"/>
          </a:p>
          <a:p>
            <a:pPr marL="823913" lvl="1" indent="-457200" eaLnBrk="1" hangingPunct="1">
              <a:buFont typeface="+mj-lt"/>
              <a:buAutoNum type="arabicParenR"/>
            </a:pPr>
            <a:r>
              <a:rPr lang="en-US" altLang="en-US" sz="1800" b="1" dirty="0" smtClean="0"/>
              <a:t>The parent is exiting </a:t>
            </a:r>
            <a:r>
              <a:rPr lang="en-US" altLang="en-US" sz="1800" dirty="0" smtClean="0"/>
              <a:t>and the operating systems does not allow  a child to continue if its parent terminates</a:t>
            </a:r>
          </a:p>
        </p:txBody>
      </p:sp>
      <p:sp>
        <p:nvSpPr>
          <p:cNvPr id="12698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F47EE17-3E94-4AF3-AA0E-21E2F95B4F3C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698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2ED9393-8E24-426A-9A74-D3ABD096B29E}" type="slidenum">
              <a:rPr lang="en-US" altLang="en-US" smtClean="0">
                <a:solidFill>
                  <a:srgbClr val="FEFEFE"/>
                </a:solidFill>
              </a:rPr>
              <a:pPr/>
              <a:t>150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698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57263" y="1042988"/>
            <a:ext cx="7369175" cy="4530725"/>
          </a:xfrm>
        </p:spPr>
        <p:txBody>
          <a:bodyPr rtlCol="0">
            <a:normAutofit/>
          </a:bodyPr>
          <a:lstStyle/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800" dirty="0" smtClean="0"/>
          </a:p>
          <a:p>
            <a:pPr marL="6858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b="1" dirty="0" smtClean="0"/>
              <a:t>Cascading </a:t>
            </a:r>
            <a:r>
              <a:rPr lang="en-US" altLang="en-US" b="1" dirty="0"/>
              <a:t>termination</a:t>
            </a:r>
            <a:endParaRPr lang="en-US" altLang="en-US" dirty="0" smtClean="0"/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/>
              <a:t>Some operating systems </a:t>
            </a:r>
            <a:r>
              <a:rPr lang="en-US" altLang="en-US" sz="1800" b="1" dirty="0"/>
              <a:t>do not allow child to exists if its parent has terminated.  </a:t>
            </a:r>
          </a:p>
          <a:p>
            <a:pPr indent="-274320" eaLnBrk="1" fontAlgn="auto" hangingPunct="1">
              <a:spcAft>
                <a:spcPts val="0"/>
              </a:spcAft>
              <a:defRPr/>
            </a:pPr>
            <a:endParaRPr lang="en-US" altLang="en-US" sz="1800" dirty="0" smtClean="0"/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sz="1800" b="1" dirty="0" smtClean="0"/>
              <a:t>If </a:t>
            </a:r>
            <a:r>
              <a:rPr lang="en-US" altLang="en-US" sz="1800" b="1" dirty="0"/>
              <a:t>a process terminates, then all its children must also be terminated. </a:t>
            </a:r>
            <a:endParaRPr lang="en-US" altLang="en-US" sz="1800" b="1" dirty="0" smtClean="0"/>
          </a:p>
          <a:p>
            <a:pPr marL="342900" lvl="1" indent="-274320" eaLnBrk="1" fontAlgn="auto" hangingPunct="1">
              <a:spcAft>
                <a:spcPts val="0"/>
              </a:spcAft>
              <a:defRPr/>
            </a:pPr>
            <a:endParaRPr lang="en-US" altLang="en-US" sz="1800" b="1" dirty="0" smtClean="0"/>
          </a:p>
          <a:p>
            <a:pPr marL="617537" lvl="2" indent="-274320" eaLnBrk="1" fontAlgn="auto" hangingPunct="1">
              <a:spcAft>
                <a:spcPts val="0"/>
              </a:spcAft>
              <a:defRPr/>
            </a:pPr>
            <a:r>
              <a:rPr lang="en-US" altLang="en-US" sz="1800" b="1" dirty="0" smtClean="0"/>
              <a:t>All </a:t>
            </a:r>
            <a:r>
              <a:rPr lang="en-US" altLang="en-US" sz="1800" b="1" dirty="0"/>
              <a:t>children, grandchildren</a:t>
            </a:r>
            <a:r>
              <a:rPr lang="en-US" altLang="en-US" sz="1800" dirty="0"/>
              <a:t>, etc.  are  terminated.</a:t>
            </a:r>
            <a:endParaRPr lang="en-US" altLang="en-US" sz="1800" b="1" dirty="0"/>
          </a:p>
          <a:p>
            <a:pPr indent="-274320" eaLnBrk="1" fontAlgn="auto" hangingPunct="1">
              <a:spcAft>
                <a:spcPts val="0"/>
              </a:spcAft>
              <a:defRPr/>
            </a:pPr>
            <a:endParaRPr lang="en-US" altLang="en-US" sz="18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The termination is initiated by the operating system.</a:t>
            </a:r>
            <a:endParaRPr lang="en-US" altLang="en-US" sz="1800" b="1" dirty="0" smtClean="0"/>
          </a:p>
        </p:txBody>
      </p:sp>
      <p:sp>
        <p:nvSpPr>
          <p:cNvPr id="12800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B160BFC-9458-43A9-8E4A-F8ED4A1FC549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800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B3F93CF-5281-421C-A3A0-326D0789F8B3}" type="slidenum">
              <a:rPr lang="en-US" altLang="en-US" smtClean="0">
                <a:solidFill>
                  <a:srgbClr val="FEFEFE"/>
                </a:solidFill>
              </a:rPr>
              <a:pPr/>
              <a:t>151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800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621519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b="1" smtClean="0"/>
              <a:t>Child Process Termination</a:t>
            </a:r>
            <a:endParaRPr lang="en-US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57263" y="1042988"/>
            <a:ext cx="7369175" cy="4530725"/>
          </a:xfrm>
        </p:spPr>
        <p:txBody>
          <a:bodyPr rtlCol="0">
            <a:normAutofit/>
          </a:bodyPr>
          <a:lstStyle/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800" dirty="0" smtClean="0"/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The parent process may wait for termination of a child process by using the </a:t>
            </a: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sz="1800" dirty="0" smtClean="0"/>
              <a:t>system call</a:t>
            </a: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 </a:t>
            </a:r>
          </a:p>
          <a:p>
            <a:pPr indent="-274320" eaLnBrk="1" fontAlgn="auto" hangingPunct="1">
              <a:spcAft>
                <a:spcPts val="0"/>
              </a:spcAft>
              <a:defRPr/>
            </a:pPr>
            <a:endParaRPr lang="en-US" altLang="en-US" sz="1800" dirty="0" smtClean="0"/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The wait system call returns status information and the process identifier (</a:t>
            </a:r>
            <a:r>
              <a:rPr lang="en-US" altLang="en-US" sz="1800" dirty="0" err="1" smtClean="0"/>
              <a:t>pid</a:t>
            </a:r>
            <a:r>
              <a:rPr lang="en-US" altLang="en-US" sz="1800" dirty="0" smtClean="0"/>
              <a:t>) of the terminated process</a:t>
            </a:r>
            <a:endParaRPr lang="en-US" altLang="en-US" sz="18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indent="-274320" eaLnBrk="1" fontAlgn="auto" hangingPunct="1">
              <a:spcAft>
                <a:spcPts val="0"/>
              </a:spcAft>
              <a:buFont typeface="Monotype Sorts" pitchFamily="-84" charset="2"/>
              <a:buNone/>
              <a:defRPr/>
            </a:pP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wait(&amp;status); </a:t>
            </a:r>
          </a:p>
          <a:p>
            <a:pPr indent="-274320" eaLnBrk="1" fontAlgn="auto" hangingPunct="1">
              <a:spcAft>
                <a:spcPts val="0"/>
              </a:spcAft>
              <a:buFont typeface="Monotype Sorts" pitchFamily="-84" charset="2"/>
              <a:buNone/>
              <a:defRPr/>
            </a:pPr>
            <a:endParaRPr lang="en-US" altLang="en-US" sz="18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90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A1D34D8-2C33-4F80-9AE5-3FC400B8EACD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F6C25F-ECF1-4F9C-83C1-DDF011C9DC63}" type="slidenum">
              <a:rPr lang="en-US" altLang="en-US" smtClean="0">
                <a:solidFill>
                  <a:srgbClr val="FEFEFE"/>
                </a:solidFill>
              </a:rPr>
              <a:pPr/>
              <a:t>152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3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57263" y="1042988"/>
            <a:ext cx="7369175" cy="4530725"/>
          </a:xfrm>
        </p:spPr>
        <p:txBody>
          <a:bodyPr rtlCol="0">
            <a:normAutofit/>
          </a:bodyPr>
          <a:lstStyle/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800" dirty="0" smtClean="0"/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If no parent waiting (did not invoke </a:t>
            </a: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sz="1800" dirty="0" smtClean="0">
                <a:cs typeface="Courier New" pitchFamily="49" charset="0"/>
              </a:rPr>
              <a:t>) </a:t>
            </a:r>
            <a:r>
              <a:rPr lang="en-US" altLang="en-US" sz="1800" dirty="0" smtClean="0"/>
              <a:t>process is a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zombie</a:t>
            </a:r>
          </a:p>
          <a:p>
            <a:pPr indent="-274320" eaLnBrk="1" fontAlgn="auto" hangingPunct="1">
              <a:spcAft>
                <a:spcPts val="0"/>
              </a:spcAft>
              <a:defRPr/>
            </a:pPr>
            <a:endParaRPr lang="en-US" altLang="en-US" sz="1800" dirty="0" smtClean="0"/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If parent terminated without invoking</a:t>
            </a: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wait</a:t>
            </a:r>
            <a:r>
              <a:rPr lang="en-US" altLang="en-US" sz="1800" dirty="0" smtClean="0"/>
              <a:t> , process is an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orphan</a:t>
            </a:r>
          </a:p>
        </p:txBody>
      </p:sp>
      <p:sp>
        <p:nvSpPr>
          <p:cNvPr id="1290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A1D34D8-2C33-4F80-9AE5-3FC400B8EACD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F6C25F-ECF1-4F9C-83C1-DDF011C9DC63}" type="slidenum">
              <a:rPr lang="en-US" altLang="en-US" smtClean="0">
                <a:solidFill>
                  <a:srgbClr val="FEFEFE"/>
                </a:solidFill>
              </a:rPr>
              <a:pPr/>
              <a:t>153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3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33369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Termination</a:t>
            </a:r>
          </a:p>
        </p:txBody>
      </p:sp>
      <p:sp>
        <p:nvSpPr>
          <p:cNvPr id="1290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A1D34D8-2C33-4F80-9AE5-3FC400B8EACD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F6C25F-ECF1-4F9C-83C1-DDF011C9DC63}" type="slidenum">
              <a:rPr lang="en-US" altLang="en-US" smtClean="0">
                <a:solidFill>
                  <a:srgbClr val="FEFEFE"/>
                </a:solidFill>
              </a:rPr>
              <a:pPr/>
              <a:t>154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3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3" t="8457" r="37151" b="8974"/>
          <a:stretch/>
        </p:blipFill>
        <p:spPr bwMode="auto">
          <a:xfrm>
            <a:off x="1310185" y="1269243"/>
            <a:ext cx="6018662" cy="405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9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4496" y="742121"/>
            <a:ext cx="8229600" cy="576262"/>
          </a:xfrm>
        </p:spPr>
        <p:txBody>
          <a:bodyPr rtlCol="0">
            <a:normAutofit fontScale="90000"/>
          </a:bodyPr>
          <a:lstStyle/>
          <a:p>
            <a:r>
              <a:rPr lang="en-IN" b="1" dirty="0"/>
              <a:t>What is the Zombie process?</a:t>
            </a:r>
          </a:p>
        </p:txBody>
      </p:sp>
      <p:sp>
        <p:nvSpPr>
          <p:cNvPr id="1290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A1D34D8-2C33-4F80-9AE5-3FC400B8EACD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F6C25F-ECF1-4F9C-83C1-DDF011C9DC63}" type="slidenum">
              <a:rPr lang="en-US" altLang="en-US" smtClean="0">
                <a:solidFill>
                  <a:srgbClr val="FEFEFE"/>
                </a:solidFill>
              </a:rPr>
              <a:pPr/>
              <a:t>155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3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3" t="8457" r="37151" b="8974"/>
          <a:stretch/>
        </p:blipFill>
        <p:spPr bwMode="auto">
          <a:xfrm>
            <a:off x="4436198" y="3099743"/>
            <a:ext cx="4189186" cy="282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84559" y="1152170"/>
            <a:ext cx="6439824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39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5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800" dirty="0" smtClean="0"/>
          </a:p>
          <a:p>
            <a:r>
              <a:rPr lang="en-IN" sz="2000" dirty="0" smtClean="0"/>
              <a:t>Also </a:t>
            </a:r>
            <a:r>
              <a:rPr lang="en-IN" sz="2000" dirty="0"/>
              <a:t>known as </a:t>
            </a:r>
            <a:r>
              <a:rPr lang="en-IN" sz="2000" b="1" i="1" dirty="0"/>
              <a:t>"dead"</a:t>
            </a:r>
            <a:r>
              <a:rPr lang="en-IN" sz="2000" dirty="0"/>
              <a:t> process. 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Ideally </a:t>
            </a:r>
            <a:r>
              <a:rPr lang="en-IN" sz="2000" dirty="0"/>
              <a:t>when a process completes its execution, </a:t>
            </a:r>
            <a:r>
              <a:rPr lang="en-IN" sz="2000" b="1" dirty="0"/>
              <a:t>it's entry from the process table should be removed but this does not happen in case of </a:t>
            </a:r>
            <a:r>
              <a:rPr lang="en-IN" sz="2000" b="1" dirty="0" smtClean="0"/>
              <a:t>a zombie </a:t>
            </a:r>
            <a:r>
              <a:rPr lang="en-IN" sz="2000" b="1" dirty="0"/>
              <a:t>process.</a:t>
            </a:r>
          </a:p>
        </p:txBody>
      </p:sp>
      <p:sp>
        <p:nvSpPr>
          <p:cNvPr id="3" name="AutoShape 2" descr="zombie process in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3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734" y="810361"/>
            <a:ext cx="8229600" cy="576262"/>
          </a:xfrm>
        </p:spPr>
        <p:txBody>
          <a:bodyPr rtlCol="0">
            <a:normAutofit fontScale="90000"/>
          </a:bodyPr>
          <a:lstStyle/>
          <a:p>
            <a:r>
              <a:rPr lang="en-IN" b="1" dirty="0"/>
              <a:t>What happens with the zombie processes?</a:t>
            </a:r>
          </a:p>
        </p:txBody>
      </p:sp>
      <p:sp>
        <p:nvSpPr>
          <p:cNvPr id="1290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A1D34D8-2C33-4F80-9AE5-3FC400B8EACD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F6C25F-ECF1-4F9C-83C1-DDF011C9DC63}" type="slidenum">
              <a:rPr lang="en-US" altLang="en-US" smtClean="0">
                <a:solidFill>
                  <a:srgbClr val="FEFEFE"/>
                </a:solidFill>
              </a:rPr>
              <a:pPr/>
              <a:t>156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3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84558" y="1152170"/>
            <a:ext cx="7135859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39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5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800" dirty="0" smtClean="0"/>
          </a:p>
          <a:p>
            <a:r>
              <a:rPr lang="en-IN" sz="2000" dirty="0" smtClean="0"/>
              <a:t>wait() system call is </a:t>
            </a:r>
            <a:r>
              <a:rPr lang="en-IN" sz="2000" dirty="0"/>
              <a:t>used for removal of zombie processes</a:t>
            </a:r>
            <a:r>
              <a:rPr lang="en-IN" sz="2000" dirty="0" smtClean="0"/>
              <a:t>.</a:t>
            </a:r>
            <a:endParaRPr lang="en-IN" sz="2000" dirty="0"/>
          </a:p>
          <a:p>
            <a:r>
              <a:rPr lang="en-IN" sz="2000" dirty="0"/>
              <a:t>wait() call ensures that the parent doesn't execute </a:t>
            </a:r>
            <a:r>
              <a:rPr lang="en-IN" sz="2000" dirty="0" smtClean="0"/>
              <a:t>till </a:t>
            </a:r>
            <a:r>
              <a:rPr lang="en-IN" sz="2000" dirty="0"/>
              <a:t>the child process is completed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3" t="8457" r="37151" b="8974"/>
          <a:stretch/>
        </p:blipFill>
        <p:spPr bwMode="auto">
          <a:xfrm>
            <a:off x="4436198" y="3099743"/>
            <a:ext cx="4189186" cy="282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07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734" y="810361"/>
            <a:ext cx="8229600" cy="576262"/>
          </a:xfrm>
        </p:spPr>
        <p:txBody>
          <a:bodyPr rtlCol="0">
            <a:normAutofit fontScale="90000"/>
          </a:bodyPr>
          <a:lstStyle/>
          <a:p>
            <a:r>
              <a:rPr lang="en-IN" b="1" dirty="0" smtClean="0"/>
              <a:t>Reaping of Child?</a:t>
            </a:r>
            <a:endParaRPr lang="en-IN" b="1" dirty="0"/>
          </a:p>
        </p:txBody>
      </p:sp>
      <p:sp>
        <p:nvSpPr>
          <p:cNvPr id="1290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A1D34D8-2C33-4F80-9AE5-3FC400B8EACD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F6C25F-ECF1-4F9C-83C1-DDF011C9DC63}" type="slidenum">
              <a:rPr lang="en-US" altLang="en-US" smtClean="0">
                <a:solidFill>
                  <a:srgbClr val="FEFEFE"/>
                </a:solidFill>
              </a:rPr>
              <a:pPr/>
              <a:t>157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3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84558" y="1152170"/>
            <a:ext cx="7135859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39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5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800" dirty="0" smtClean="0"/>
          </a:p>
          <a:p>
            <a:r>
              <a:rPr lang="en-IN" sz="2000" dirty="0" smtClean="0"/>
              <a:t>When </a:t>
            </a:r>
            <a:r>
              <a:rPr lang="en-IN" sz="2000" dirty="0"/>
              <a:t>the child process completes executing </a:t>
            </a:r>
            <a:r>
              <a:rPr lang="en-IN" sz="2000" dirty="0" smtClean="0"/>
              <a:t>,</a:t>
            </a:r>
          </a:p>
          <a:p>
            <a:r>
              <a:rPr lang="en-IN" sz="2000" b="1" dirty="0" smtClean="0"/>
              <a:t>The </a:t>
            </a:r>
            <a:r>
              <a:rPr lang="en-IN" sz="2000" b="1" dirty="0"/>
              <a:t>parent process removes entries of the child process from the process table. </a:t>
            </a:r>
            <a:endParaRPr lang="en-IN" sz="2000" b="1" dirty="0" smtClean="0"/>
          </a:p>
          <a:p>
            <a:r>
              <a:rPr lang="en-IN" sz="2000" dirty="0" smtClean="0"/>
              <a:t>This </a:t>
            </a:r>
            <a:r>
              <a:rPr lang="en-IN" sz="2000" dirty="0"/>
              <a:t>is called "reaping of child".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9" t="59413" r="45390" b="22937"/>
          <a:stretch/>
        </p:blipFill>
        <p:spPr bwMode="auto">
          <a:xfrm>
            <a:off x="3829616" y="2779413"/>
            <a:ext cx="4055952" cy="304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9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160338"/>
            <a:ext cx="8229600" cy="576262"/>
          </a:xfrm>
        </p:spPr>
        <p:txBody>
          <a:bodyPr rtlCol="0">
            <a:noAutofit/>
          </a:bodyPr>
          <a:lstStyle/>
          <a:p>
            <a:r>
              <a:rPr lang="en-IN" sz="2400" b="1" dirty="0" smtClean="0"/>
              <a:t>Zombie </a:t>
            </a:r>
            <a:r>
              <a:rPr lang="en-IN" sz="2400" b="1" dirty="0"/>
              <a:t>process?</a:t>
            </a:r>
          </a:p>
        </p:txBody>
      </p:sp>
      <p:sp>
        <p:nvSpPr>
          <p:cNvPr id="1290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A1D34D8-2C33-4F80-9AE5-3FC400B8EACD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F6C25F-ECF1-4F9C-83C1-DDF011C9DC63}" type="slidenum">
              <a:rPr lang="en-US" altLang="en-US" smtClean="0">
                <a:solidFill>
                  <a:srgbClr val="FEFEFE"/>
                </a:solidFill>
              </a:rPr>
              <a:pPr/>
              <a:t>158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3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84559" y="1152170"/>
            <a:ext cx="6439824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39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5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800" dirty="0" smtClean="0"/>
          </a:p>
        </p:txBody>
      </p:sp>
      <p:sp>
        <p:nvSpPr>
          <p:cNvPr id="3" name="AutoShape 2" descr="zombie process in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" t="5049" r="7052" b="12884"/>
          <a:stretch/>
        </p:blipFill>
        <p:spPr bwMode="auto">
          <a:xfrm>
            <a:off x="627797" y="660107"/>
            <a:ext cx="7806519" cy="530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42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475762"/>
          </a:xfrm>
        </p:spPr>
        <p:txBody>
          <a:bodyPr/>
          <a:lstStyle/>
          <a:p>
            <a:r>
              <a:rPr lang="en-IN" dirty="0"/>
              <a:t>7- state process </a:t>
            </a:r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2E28A5-8FA6-4B61-A0B9-DA864FD55BF6}" type="datetime1">
              <a:rPr lang="en-US" smtClean="0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5C95F-D44A-4CE1-9228-F7E1CFE0712E}" type="slidenum">
              <a:rPr lang="en-US" smtClean="0"/>
              <a:pPr>
                <a:defRPr/>
              </a:pPr>
              <a:t>159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92" y="2000816"/>
            <a:ext cx="6997696" cy="3733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28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New</a:t>
            </a:r>
            <a:r>
              <a:rPr lang="en-US" altLang="en-US" dirty="0" smtClean="0"/>
              <a:t>:  </a:t>
            </a:r>
          </a:p>
          <a:p>
            <a:pPr marL="343217" indent="-274320" eaLnBrk="1" fontAlgn="auto" hangingPunct="1">
              <a:spcAft>
                <a:spcPts val="0"/>
              </a:spcAft>
              <a:defRPr/>
            </a:pPr>
            <a:r>
              <a:rPr lang="en-IN" altLang="en-US" sz="2000" dirty="0" smtClean="0"/>
              <a:t>A </a:t>
            </a:r>
            <a:r>
              <a:rPr lang="en-IN" altLang="en-US" sz="2000" dirty="0"/>
              <a:t>process that has just been created </a:t>
            </a:r>
            <a:endParaRPr lang="en-IN" altLang="en-US" sz="2000" dirty="0" smtClean="0"/>
          </a:p>
          <a:p>
            <a:pPr marL="343217" indent="-274320" eaLnBrk="1" fontAlgn="auto" hangingPunct="1">
              <a:spcAft>
                <a:spcPts val="0"/>
              </a:spcAft>
              <a:defRPr/>
            </a:pPr>
            <a:r>
              <a:rPr lang="en-IN" altLang="en-US" sz="2000" dirty="0" smtClean="0"/>
              <a:t>Not </a:t>
            </a:r>
            <a:r>
              <a:rPr lang="en-IN" altLang="en-US" sz="2000" dirty="0"/>
              <a:t>yet been admitted to </a:t>
            </a:r>
            <a:r>
              <a:rPr lang="en-IN" altLang="en-US" sz="2000" dirty="0" smtClean="0"/>
              <a:t>the pool </a:t>
            </a:r>
            <a:r>
              <a:rPr lang="en-IN" altLang="en-US" sz="2000" dirty="0"/>
              <a:t>of executable processes by the OS. </a:t>
            </a:r>
            <a:endParaRPr lang="en-IN" altLang="en-US" sz="2000" dirty="0" smtClean="0"/>
          </a:p>
          <a:p>
            <a:pPr marL="343217" indent="-274320" eaLnBrk="1" fontAlgn="auto" hangingPunct="1">
              <a:spcAft>
                <a:spcPts val="0"/>
              </a:spcAft>
              <a:defRPr/>
            </a:pPr>
            <a:r>
              <a:rPr lang="en-IN" altLang="en-US" sz="2000" dirty="0" smtClean="0"/>
              <a:t>The new </a:t>
            </a:r>
            <a:r>
              <a:rPr lang="en-IN" altLang="en-US" sz="2000" dirty="0"/>
              <a:t>process has not </a:t>
            </a:r>
            <a:r>
              <a:rPr lang="en-IN" altLang="en-US" sz="2000" dirty="0" smtClean="0"/>
              <a:t>yet been </a:t>
            </a:r>
            <a:r>
              <a:rPr lang="en-IN" altLang="en-US" sz="2000" dirty="0"/>
              <a:t>loaded into main memory, </a:t>
            </a:r>
            <a:endParaRPr lang="en-IN" altLang="en-US" sz="2000" dirty="0" smtClean="0"/>
          </a:p>
          <a:p>
            <a:pPr marL="343217" indent="-274320" eaLnBrk="1" fontAlgn="auto" hangingPunct="1">
              <a:spcAft>
                <a:spcPts val="0"/>
              </a:spcAft>
              <a:defRPr/>
            </a:pPr>
            <a:r>
              <a:rPr lang="en-IN" altLang="en-US" sz="2000" dirty="0" smtClean="0"/>
              <a:t>Although its process control block has been created.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16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27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475762"/>
          </a:xfrm>
        </p:spPr>
        <p:txBody>
          <a:bodyPr/>
          <a:lstStyle/>
          <a:p>
            <a:r>
              <a:rPr lang="en-IN" dirty="0"/>
              <a:t>9</a:t>
            </a:r>
            <a:r>
              <a:rPr lang="en-IN" dirty="0" smtClean="0"/>
              <a:t>- </a:t>
            </a:r>
            <a:r>
              <a:rPr lang="en-IN" dirty="0"/>
              <a:t>state process </a:t>
            </a:r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2E28A5-8FA6-4B61-A0B9-DA864FD55BF6}" type="datetime1">
              <a:rPr lang="en-US" smtClean="0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5C95F-D44A-4CE1-9228-F7E1CFE0712E}" type="slidenum">
              <a:rPr lang="en-US" smtClean="0"/>
              <a:pPr>
                <a:defRPr/>
              </a:pPr>
              <a:t>160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1651813"/>
            <a:ext cx="7344026" cy="4644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49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marL="68897" indent="0"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New</a:t>
            </a:r>
            <a:r>
              <a:rPr lang="en-US" altLang="en-US" dirty="0"/>
              <a:t>: 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9850" indent="0">
              <a:buNone/>
            </a:pPr>
            <a:r>
              <a:rPr lang="en-IN" sz="2000" b="1" dirty="0" smtClean="0"/>
              <a:t>For </a:t>
            </a:r>
            <a:r>
              <a:rPr lang="en-IN" sz="2000" b="1" dirty="0"/>
              <a:t>example</a:t>
            </a:r>
            <a:r>
              <a:rPr lang="en-IN" sz="2000" b="1" dirty="0" smtClean="0"/>
              <a:t>,</a:t>
            </a:r>
          </a:p>
          <a:p>
            <a:r>
              <a:rPr lang="en-IN" sz="2000" b="1" dirty="0" smtClean="0"/>
              <a:t>User attempts to log </a:t>
            </a:r>
            <a:r>
              <a:rPr lang="en-IN" sz="2000" b="1" dirty="0"/>
              <a:t>on to a time-sharing system or a new batch job is submitted </a:t>
            </a:r>
            <a:r>
              <a:rPr lang="en-IN" sz="2000" b="1" dirty="0" smtClean="0"/>
              <a:t>for execution</a:t>
            </a:r>
            <a:r>
              <a:rPr lang="en-IN" sz="2000" b="1" dirty="0"/>
              <a:t>, </a:t>
            </a:r>
            <a:endParaRPr lang="en-IN" sz="2000" b="1" dirty="0" smtClean="0"/>
          </a:p>
          <a:p>
            <a:endParaRPr lang="en-IN" sz="2000" b="1" dirty="0" smtClean="0"/>
          </a:p>
          <a:p>
            <a:r>
              <a:rPr lang="en-IN" sz="2000" b="1" dirty="0" smtClean="0"/>
              <a:t>What will Happen next?</a:t>
            </a:r>
            <a:endParaRPr lang="en-US" altLang="en-US" sz="2000" b="1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17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1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marL="68897" indent="0"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New</a:t>
            </a:r>
            <a:r>
              <a:rPr lang="en-US" altLang="en-US" dirty="0"/>
              <a:t>: 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r>
              <a:rPr lang="en-IN" sz="2000" dirty="0" smtClean="0"/>
              <a:t>The </a:t>
            </a:r>
            <a:r>
              <a:rPr lang="en-IN" sz="2000" dirty="0"/>
              <a:t>OS can define a new </a:t>
            </a:r>
            <a:r>
              <a:rPr lang="en-IN" sz="2000" dirty="0" smtClean="0"/>
              <a:t>process. </a:t>
            </a:r>
          </a:p>
          <a:p>
            <a:pPr marL="527050" indent="-457200">
              <a:buFont typeface="+mj-lt"/>
              <a:buAutoNum type="arabicParenR"/>
            </a:pPr>
            <a:r>
              <a:rPr lang="en-IN" sz="2000" b="1" dirty="0" smtClean="0"/>
              <a:t>An </a:t>
            </a:r>
            <a:r>
              <a:rPr lang="en-IN" sz="2000" b="1" dirty="0"/>
              <a:t>identifier is associated with the process. </a:t>
            </a:r>
            <a:endParaRPr lang="en-IN" sz="2000" b="1" dirty="0" smtClean="0"/>
          </a:p>
          <a:p>
            <a:pPr marL="527050" indent="-457200">
              <a:buFont typeface="+mj-lt"/>
              <a:buAutoNum type="arabicParenR"/>
            </a:pPr>
            <a:r>
              <a:rPr lang="en-IN" sz="2000" b="1" dirty="0" smtClean="0"/>
              <a:t>Any tables </a:t>
            </a:r>
            <a:r>
              <a:rPr lang="en-IN" sz="2000" b="1" dirty="0"/>
              <a:t>that will be needed to manage the process are allocated and built</a:t>
            </a:r>
            <a:r>
              <a:rPr lang="en-IN" sz="2000" b="1" dirty="0" smtClean="0"/>
              <a:t>.</a:t>
            </a:r>
          </a:p>
          <a:p>
            <a:pPr marL="527050" indent="-457200">
              <a:buFont typeface="+mj-lt"/>
              <a:buAutoNum type="arabicParenR"/>
            </a:pPr>
            <a:endParaRPr lang="en-IN" sz="2000" b="1" dirty="0" smtClean="0"/>
          </a:p>
          <a:p>
            <a:endParaRPr lang="en-IN" sz="2000" dirty="0"/>
          </a:p>
          <a:p>
            <a:r>
              <a:rPr lang="en-IN" sz="2000" dirty="0" smtClean="0"/>
              <a:t>This </a:t>
            </a:r>
            <a:r>
              <a:rPr lang="en-IN" sz="2000" dirty="0"/>
              <a:t>means that the OS has performed </a:t>
            </a:r>
            <a:r>
              <a:rPr lang="en-IN" sz="2000" dirty="0" smtClean="0"/>
              <a:t>the necessary </a:t>
            </a:r>
            <a:r>
              <a:rPr lang="en-IN" sz="2000" dirty="0"/>
              <a:t>actions to create the process </a:t>
            </a:r>
            <a:endParaRPr lang="en-IN" sz="2000" dirty="0" smtClean="0"/>
          </a:p>
          <a:p>
            <a:r>
              <a:rPr lang="en-IN" sz="2000" dirty="0" smtClean="0"/>
              <a:t>But </a:t>
            </a:r>
            <a:r>
              <a:rPr lang="en-IN" sz="2000" dirty="0"/>
              <a:t>has not committed itself to the </a:t>
            </a:r>
            <a:r>
              <a:rPr lang="en-IN" sz="2000" dirty="0" smtClean="0"/>
              <a:t>execution of </a:t>
            </a:r>
            <a:r>
              <a:rPr lang="en-IN" sz="2000" dirty="0"/>
              <a:t>the process.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18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3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marL="68897" indent="0"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New</a:t>
            </a:r>
            <a:r>
              <a:rPr lang="en-US" altLang="en-US" dirty="0"/>
              <a:t>: 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r>
              <a:rPr lang="en-IN" sz="2000" dirty="0"/>
              <a:t>While </a:t>
            </a:r>
            <a:r>
              <a:rPr lang="en-IN" sz="2000" dirty="0" smtClean="0"/>
              <a:t>a process </a:t>
            </a:r>
            <a:r>
              <a:rPr lang="en-IN" sz="2000" dirty="0"/>
              <a:t>is in the new state, information concerning the process that is needed by </a:t>
            </a:r>
            <a:r>
              <a:rPr lang="en-IN" sz="2000" dirty="0" smtClean="0"/>
              <a:t>the OS </a:t>
            </a:r>
            <a:r>
              <a:rPr lang="en-IN" sz="2000" dirty="0"/>
              <a:t>is maintained in control tables in main memory. </a:t>
            </a:r>
            <a:endParaRPr lang="en-IN" sz="2000" dirty="0" smtClean="0"/>
          </a:p>
          <a:p>
            <a:r>
              <a:rPr lang="en-IN" sz="2000" b="1" dirty="0" smtClean="0"/>
              <a:t>However, the process itself is not in main memory. 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b="1" dirty="0" smtClean="0"/>
              <a:t>Where then?</a:t>
            </a:r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19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819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550863"/>
            <a:ext cx="6380163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Chapter 3:  Processes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120775"/>
            <a:ext cx="7370763" cy="38227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Process Concept</a:t>
            </a:r>
          </a:p>
          <a:p>
            <a:pPr eaLnBrk="1" hangingPunct="1"/>
            <a:r>
              <a:rPr lang="en-US" altLang="en-US" smtClean="0"/>
              <a:t>Process Scheduling</a:t>
            </a:r>
          </a:p>
          <a:p>
            <a:pPr eaLnBrk="1" hangingPunct="1"/>
            <a:r>
              <a:rPr lang="en-US" altLang="en-US" smtClean="0"/>
              <a:t>Operations on Processes</a:t>
            </a:r>
          </a:p>
          <a:p>
            <a:pPr eaLnBrk="1" hangingPunct="1"/>
            <a:r>
              <a:rPr lang="en-US" altLang="en-US" smtClean="0"/>
              <a:t>Interprocess Communication</a:t>
            </a:r>
          </a:p>
          <a:p>
            <a:pPr eaLnBrk="1" hangingPunct="1"/>
            <a:r>
              <a:rPr lang="en-US" altLang="en-US" smtClean="0"/>
              <a:t>Examples of IPC Systems</a:t>
            </a:r>
          </a:p>
          <a:p>
            <a:pPr eaLnBrk="1" hangingPunct="1"/>
            <a:r>
              <a:rPr lang="en-US" altLang="en-US" smtClean="0"/>
              <a:t>Communication in Client-Server Systems</a:t>
            </a:r>
          </a:p>
        </p:txBody>
      </p:sp>
      <p:sp>
        <p:nvSpPr>
          <p:cNvPr id="717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3A5E5D5-135C-4960-BD01-A4A15CECC1C9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17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501AFF2-27C9-4618-B300-F957A278B3EA}" type="slidenum">
              <a:rPr lang="en-US" altLang="en-US" smtClean="0">
                <a:solidFill>
                  <a:srgbClr val="FEFEFE"/>
                </a:solidFill>
              </a:rPr>
              <a:pPr/>
              <a:t>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17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marL="68897" indent="0"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New</a:t>
            </a:r>
            <a:r>
              <a:rPr lang="en-US" altLang="en-US" dirty="0"/>
              <a:t>: 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527050" indent="-457200">
              <a:buFont typeface="+mj-lt"/>
              <a:buAutoNum type="arabicParenR"/>
            </a:pPr>
            <a:r>
              <a:rPr lang="en-IN" sz="2000" dirty="0" smtClean="0"/>
              <a:t>The </a:t>
            </a:r>
            <a:r>
              <a:rPr lang="en-IN" sz="2000" dirty="0"/>
              <a:t>code of the program to be executed is not in </a:t>
            </a:r>
            <a:r>
              <a:rPr lang="en-IN" sz="2000" dirty="0" smtClean="0"/>
              <a:t>main memory</a:t>
            </a:r>
            <a:r>
              <a:rPr lang="en-IN" sz="2000" dirty="0"/>
              <a:t>, and </a:t>
            </a:r>
            <a:endParaRPr lang="en-IN" sz="2000" dirty="0" smtClean="0"/>
          </a:p>
          <a:p>
            <a:pPr marL="527050" indent="-457200">
              <a:buFont typeface="+mj-lt"/>
              <a:buAutoNum type="arabicParenR"/>
            </a:pPr>
            <a:r>
              <a:rPr lang="en-IN" sz="2000" dirty="0" smtClean="0"/>
              <a:t>No </a:t>
            </a:r>
            <a:r>
              <a:rPr lang="en-IN" sz="2000" dirty="0"/>
              <a:t>space has been allocated for the data associated with that program.</a:t>
            </a:r>
          </a:p>
          <a:p>
            <a:pPr marL="527050" indent="-457200">
              <a:buFont typeface="+mj-lt"/>
              <a:buAutoNum type="arabicParenR"/>
            </a:pPr>
            <a:r>
              <a:rPr lang="en-IN" sz="2000" dirty="0"/>
              <a:t>While the process is in the New state, the program </a:t>
            </a:r>
            <a:r>
              <a:rPr lang="en-IN" sz="2000" dirty="0" smtClean="0"/>
              <a:t>remains </a:t>
            </a:r>
            <a:r>
              <a:rPr lang="en-IN" sz="2000" dirty="0"/>
              <a:t>in secondary storage</a:t>
            </a:r>
            <a:r>
              <a:rPr lang="en-IN" sz="2000" dirty="0" smtClean="0"/>
              <a:t>, typically </a:t>
            </a:r>
            <a:r>
              <a:rPr lang="en-IN" sz="2000" dirty="0"/>
              <a:t>disk storage</a:t>
            </a:r>
            <a:r>
              <a:rPr lang="en-IN" sz="2000" dirty="0" smtClean="0"/>
              <a:t>.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20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4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Ready</a:t>
            </a:r>
            <a:r>
              <a:rPr lang="en-US" altLang="en-US" dirty="0" smtClean="0"/>
              <a:t>:  </a:t>
            </a:r>
          </a:p>
          <a:p>
            <a:r>
              <a:rPr lang="en-IN" sz="2000" dirty="0"/>
              <a:t>A process that is prepared to execute when given the </a:t>
            </a:r>
            <a:r>
              <a:rPr lang="en-IN" sz="2000" dirty="0" smtClean="0"/>
              <a:t>opportunity.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21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5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Running</a:t>
            </a:r>
            <a:r>
              <a:rPr lang="en-US" altLang="en-US" dirty="0" smtClean="0"/>
              <a:t>:  </a:t>
            </a:r>
          </a:p>
          <a:p>
            <a:r>
              <a:rPr lang="en-IN" sz="2000" dirty="0"/>
              <a:t>The process that is currently being executed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22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257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Blocked/Waiting</a:t>
            </a:r>
            <a:r>
              <a:rPr lang="en-US" altLang="en-US" dirty="0" smtClean="0"/>
              <a:t>:  </a:t>
            </a:r>
          </a:p>
          <a:p>
            <a:r>
              <a:rPr lang="en-IN" sz="2000" dirty="0"/>
              <a:t>A process that cannot execute until some event occurs,</a:t>
            </a:r>
          </a:p>
          <a:p>
            <a:r>
              <a:rPr lang="en-IN" sz="2000" dirty="0"/>
              <a:t>S</a:t>
            </a:r>
            <a:r>
              <a:rPr lang="en-IN" sz="2000" dirty="0" smtClean="0"/>
              <a:t>uch </a:t>
            </a:r>
            <a:r>
              <a:rPr lang="en-IN" sz="2000" dirty="0"/>
              <a:t>as the completion of an I/O operation</a:t>
            </a:r>
            <a:r>
              <a:rPr lang="en-IN" sz="2000" dirty="0" smtClean="0"/>
              <a:t>.</a:t>
            </a:r>
          </a:p>
          <a:p>
            <a:r>
              <a:rPr lang="en-US" altLang="en-US" sz="2000" dirty="0"/>
              <a:t>I/O completion or reception of signal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76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Terminated/Exit:</a:t>
            </a:r>
            <a:endParaRPr lang="en-US" altLang="en-US" dirty="0" smtClean="0"/>
          </a:p>
          <a:p>
            <a:r>
              <a:rPr lang="en-IN" sz="2000" dirty="0"/>
              <a:t>A process that has been released from the pool of executable </a:t>
            </a:r>
            <a:r>
              <a:rPr lang="en-IN" sz="2000" dirty="0" smtClean="0"/>
              <a:t>processes by </a:t>
            </a:r>
            <a:r>
              <a:rPr lang="en-IN" sz="2000" dirty="0"/>
              <a:t>the OS, </a:t>
            </a:r>
            <a:endParaRPr lang="en-IN" sz="2000" dirty="0" smtClean="0"/>
          </a:p>
          <a:p>
            <a:r>
              <a:rPr lang="en-IN" sz="2000" dirty="0" smtClean="0"/>
              <a:t>Either </a:t>
            </a:r>
            <a:r>
              <a:rPr lang="en-IN" sz="2000" dirty="0"/>
              <a:t>because it halted or because it aborted for some reason.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0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Terminated/Exit:</a:t>
            </a:r>
            <a:endParaRPr lang="en-US" altLang="en-US" dirty="0" smtClean="0"/>
          </a:p>
          <a:p>
            <a:r>
              <a:rPr lang="en-IN" sz="2000" dirty="0" smtClean="0"/>
              <a:t>A process </a:t>
            </a:r>
            <a:r>
              <a:rPr lang="en-IN" sz="2000" dirty="0"/>
              <a:t>is </a:t>
            </a:r>
            <a:r>
              <a:rPr lang="en-IN" sz="2000" dirty="0" smtClean="0"/>
              <a:t>terminated –</a:t>
            </a:r>
          </a:p>
          <a:p>
            <a:pPr marL="527050" indent="-457200">
              <a:buFont typeface="+mj-lt"/>
              <a:buAutoNum type="arabicParenR"/>
            </a:pPr>
            <a:r>
              <a:rPr lang="en-IN" sz="2000" b="1" dirty="0" smtClean="0"/>
              <a:t>When it reaches a natural completion point, </a:t>
            </a:r>
          </a:p>
          <a:p>
            <a:pPr marL="527050" indent="-457200">
              <a:buFont typeface="+mj-lt"/>
              <a:buAutoNum type="arabicParenR"/>
            </a:pPr>
            <a:r>
              <a:rPr lang="en-IN" sz="2000" b="1" dirty="0" smtClean="0"/>
              <a:t>When it aborts due to an unrecoverable error, or </a:t>
            </a:r>
          </a:p>
          <a:p>
            <a:pPr marL="527050" indent="-457200">
              <a:buFont typeface="+mj-lt"/>
              <a:buAutoNum type="arabicParenR"/>
            </a:pPr>
            <a:r>
              <a:rPr lang="en-IN" sz="2000" b="1" dirty="0" smtClean="0"/>
              <a:t>When another process with the appropriate authority causes the process to abort</a:t>
            </a:r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6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Terminated/Exit:</a:t>
            </a:r>
            <a:endParaRPr lang="en-US" altLang="en-US" dirty="0" smtClean="0"/>
          </a:p>
          <a:p>
            <a:r>
              <a:rPr lang="en-IN" sz="2000" dirty="0" smtClean="0"/>
              <a:t>Termination </a:t>
            </a:r>
            <a:r>
              <a:rPr lang="en-IN" sz="2000" dirty="0"/>
              <a:t>moves the process to the exit state. </a:t>
            </a:r>
            <a:endParaRPr lang="en-IN" sz="2000" dirty="0" smtClean="0"/>
          </a:p>
          <a:p>
            <a:r>
              <a:rPr lang="en-IN" sz="2000" dirty="0" smtClean="0"/>
              <a:t>At </a:t>
            </a:r>
            <a:r>
              <a:rPr lang="en-IN" sz="2000" dirty="0"/>
              <a:t>this point, the process </a:t>
            </a:r>
            <a:r>
              <a:rPr lang="en-IN" sz="2000" dirty="0" smtClean="0"/>
              <a:t>is no </a:t>
            </a:r>
            <a:r>
              <a:rPr lang="en-IN" sz="2000" dirty="0"/>
              <a:t>longer eligible for execution. </a:t>
            </a:r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tables and other information associated </a:t>
            </a:r>
            <a:r>
              <a:rPr lang="en-IN" sz="2000" dirty="0" smtClean="0"/>
              <a:t>with the </a:t>
            </a:r>
            <a:r>
              <a:rPr lang="en-IN" sz="2000" dirty="0"/>
              <a:t>job are temporarily preserved by the OS, which provides time for auxiliary </a:t>
            </a:r>
            <a:r>
              <a:rPr lang="en-IN" sz="2000" dirty="0" smtClean="0"/>
              <a:t>or support </a:t>
            </a:r>
            <a:r>
              <a:rPr lang="en-IN" sz="2000" dirty="0"/>
              <a:t>programs to extract any needed information. 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26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8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Terminated/Exit:</a:t>
            </a:r>
            <a:endParaRPr lang="en-US" altLang="en-US" dirty="0" smtClean="0"/>
          </a:p>
          <a:p>
            <a:pPr marL="69850" indent="0">
              <a:buNone/>
            </a:pPr>
            <a:r>
              <a:rPr lang="en-IN" sz="2000" b="1" dirty="0" smtClean="0"/>
              <a:t>For </a:t>
            </a:r>
            <a:r>
              <a:rPr lang="en-IN" sz="2000" b="1" dirty="0"/>
              <a:t>example, </a:t>
            </a:r>
            <a:endParaRPr lang="en-IN" sz="2000" b="1" dirty="0" smtClean="0"/>
          </a:p>
          <a:p>
            <a:r>
              <a:rPr lang="en-IN" sz="2000" dirty="0" smtClean="0"/>
              <a:t>An accounting program </a:t>
            </a:r>
            <a:r>
              <a:rPr lang="en-IN" sz="2000" dirty="0"/>
              <a:t>may need to record the processor time and other resources utilized </a:t>
            </a:r>
            <a:r>
              <a:rPr lang="en-IN" sz="2000" dirty="0" smtClean="0"/>
              <a:t>by the </a:t>
            </a:r>
            <a:r>
              <a:rPr lang="en-IN" sz="2000" dirty="0"/>
              <a:t>process for billing purposes. </a:t>
            </a:r>
            <a:endParaRPr lang="en-IN" sz="2000" dirty="0" smtClean="0"/>
          </a:p>
          <a:p>
            <a:r>
              <a:rPr lang="en-IN" sz="2000" dirty="0" smtClean="0"/>
              <a:t>A </a:t>
            </a:r>
            <a:r>
              <a:rPr lang="en-IN" sz="2000" dirty="0"/>
              <a:t>utility program may need to extract </a:t>
            </a:r>
            <a:r>
              <a:rPr lang="en-IN" sz="2000" dirty="0" smtClean="0"/>
              <a:t>information about </a:t>
            </a:r>
            <a:r>
              <a:rPr lang="en-IN" sz="2000" dirty="0"/>
              <a:t>the history of the process for purposes related to </a:t>
            </a:r>
            <a:r>
              <a:rPr lang="en-IN" sz="2000" dirty="0" smtClean="0"/>
              <a:t>performance </a:t>
            </a:r>
            <a:r>
              <a:rPr lang="en-IN" sz="2000" dirty="0"/>
              <a:t>or </a:t>
            </a:r>
            <a:r>
              <a:rPr lang="en-IN" sz="2000" dirty="0" smtClean="0"/>
              <a:t>utilization analysis</a:t>
            </a:r>
            <a:r>
              <a:rPr lang="en-IN" sz="2000" dirty="0"/>
              <a:t>. </a:t>
            </a:r>
            <a:endParaRPr lang="en-IN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27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34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Terminated/Exit:</a:t>
            </a:r>
            <a:endParaRPr lang="en-US" altLang="en-US" dirty="0" smtClean="0"/>
          </a:p>
          <a:p>
            <a:r>
              <a:rPr lang="en-IN" sz="2000" dirty="0" smtClean="0"/>
              <a:t>Once </a:t>
            </a:r>
            <a:r>
              <a:rPr lang="en-IN" sz="2000" dirty="0"/>
              <a:t>these programs have extracted the needed information, </a:t>
            </a:r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OS </a:t>
            </a:r>
            <a:r>
              <a:rPr lang="en-IN" sz="2000" dirty="0" smtClean="0"/>
              <a:t>no longer </a:t>
            </a:r>
            <a:r>
              <a:rPr lang="en-IN" sz="2000" dirty="0"/>
              <a:t>needs to maintain any data relating to the process and the process is </a:t>
            </a:r>
            <a:r>
              <a:rPr lang="en-IN" sz="2000" dirty="0" smtClean="0"/>
              <a:t>deleted from </a:t>
            </a:r>
            <a:r>
              <a:rPr lang="en-IN" sz="2000" dirty="0"/>
              <a:t>the system.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28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73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332691"/>
            <a:ext cx="794702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Process State Transition Diagram</a:t>
            </a:r>
          </a:p>
        </p:txBody>
      </p:sp>
      <p:pic>
        <p:nvPicPr>
          <p:cNvPr id="163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308100"/>
            <a:ext cx="66357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C4AF05B-CFE3-4639-BB26-693C8087CD37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638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D0D813F-4BAE-4E94-A96F-5180820378D4}" type="slidenum">
              <a:rPr lang="en-US" altLang="en-US" smtClean="0">
                <a:solidFill>
                  <a:srgbClr val="FEFEFE"/>
                </a:solidFill>
              </a:rPr>
              <a:pPr/>
              <a:t>29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4476750"/>
            <a:ext cx="7370763" cy="819150"/>
          </a:xfrm>
        </p:spPr>
        <p:txBody>
          <a:bodyPr rtlCol="0">
            <a:normAutofit fontScale="77500" lnSpcReduction="20000"/>
          </a:bodyPr>
          <a:lstStyle/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Only one process can be running on any processor at any instant, although many processes may be ready and waiting.</a:t>
            </a:r>
          </a:p>
        </p:txBody>
      </p:sp>
      <p:sp>
        <p:nvSpPr>
          <p:cNvPr id="1639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550863"/>
            <a:ext cx="6380163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Chapter 3:  Processes</a:t>
            </a:r>
          </a:p>
        </p:txBody>
      </p:sp>
      <p:sp>
        <p:nvSpPr>
          <p:cNvPr id="717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3A5E5D5-135C-4960-BD01-A4A15CECC1C9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17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501AFF2-27C9-4618-B300-F957A278B3EA}" type="slidenum">
              <a:rPr lang="en-US" altLang="en-US" smtClean="0">
                <a:solidFill>
                  <a:srgbClr val="FEFEFE"/>
                </a:solidFill>
              </a:rPr>
              <a:pPr/>
              <a:t>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17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46" y="1765395"/>
            <a:ext cx="7674461" cy="2492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2441" y="373632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Process State Transition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9850" indent="0">
              <a:buNone/>
            </a:pPr>
            <a:r>
              <a:rPr lang="en-IN" sz="2000" b="1" dirty="0" smtClean="0"/>
              <a:t>Null to New: </a:t>
            </a:r>
          </a:p>
          <a:p>
            <a:r>
              <a:rPr lang="en-IN" sz="2000" dirty="0"/>
              <a:t>A new process is created to execute a program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30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9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Process State Transition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New </a:t>
            </a:r>
            <a:r>
              <a:rPr lang="en-US" altLang="en-US" b="1" dirty="0"/>
              <a:t>to </a:t>
            </a:r>
            <a:r>
              <a:rPr lang="en-US" altLang="en-US" b="1" dirty="0" smtClean="0"/>
              <a:t>Ready:</a:t>
            </a:r>
            <a:endParaRPr lang="en-US" altLang="en-US" dirty="0" smtClean="0"/>
          </a:p>
          <a:p>
            <a:r>
              <a:rPr lang="en-IN" sz="2000" dirty="0"/>
              <a:t>The OS will move a process from the New state to the </a:t>
            </a:r>
            <a:r>
              <a:rPr lang="en-IN" sz="2000" dirty="0" smtClean="0"/>
              <a:t>Ready state </a:t>
            </a:r>
            <a:r>
              <a:rPr lang="en-IN" sz="2000" dirty="0"/>
              <a:t>when it is prepared to take on an additional process. </a:t>
            </a:r>
            <a:endParaRPr lang="en-IN" sz="2000" dirty="0" smtClean="0"/>
          </a:p>
          <a:p>
            <a:r>
              <a:rPr lang="en-IN" sz="2000" dirty="0" smtClean="0"/>
              <a:t>Most </a:t>
            </a:r>
            <a:r>
              <a:rPr lang="en-IN" sz="2000" dirty="0"/>
              <a:t>systems </a:t>
            </a:r>
            <a:r>
              <a:rPr lang="en-IN" sz="2000" dirty="0" smtClean="0"/>
              <a:t>set some </a:t>
            </a:r>
            <a:r>
              <a:rPr lang="en-IN" sz="2000" dirty="0"/>
              <a:t>limit based on </a:t>
            </a:r>
            <a:endParaRPr lang="en-IN" sz="2000" dirty="0" smtClean="0"/>
          </a:p>
          <a:p>
            <a:pPr marL="527050" indent="-457200">
              <a:buFont typeface="+mj-lt"/>
              <a:buAutoNum type="arabicParenR"/>
            </a:pPr>
            <a:r>
              <a:rPr lang="en-IN" sz="2000" b="1" dirty="0" smtClean="0"/>
              <a:t>The number of existing processes or </a:t>
            </a:r>
          </a:p>
          <a:p>
            <a:pPr marL="527050" indent="-457200">
              <a:buFont typeface="+mj-lt"/>
              <a:buAutoNum type="arabicParenR"/>
            </a:pPr>
            <a:r>
              <a:rPr lang="en-IN" sz="2000" b="1" dirty="0" smtClean="0"/>
              <a:t>The amount of virtual memory committed to existing processes</a:t>
            </a:r>
            <a:r>
              <a:rPr lang="en-IN" sz="2000" b="1" dirty="0"/>
              <a:t>. </a:t>
            </a:r>
            <a:endParaRPr lang="en-IN" sz="2000" b="1" dirty="0" smtClean="0"/>
          </a:p>
          <a:p>
            <a:r>
              <a:rPr lang="en-IN" sz="2000" dirty="0" smtClean="0"/>
              <a:t>This </a:t>
            </a:r>
            <a:r>
              <a:rPr lang="en-IN" sz="2000" dirty="0"/>
              <a:t>limit assures that there are </a:t>
            </a:r>
            <a:r>
              <a:rPr lang="en-IN" sz="2000" dirty="0" smtClean="0"/>
              <a:t>not so </a:t>
            </a:r>
            <a:r>
              <a:rPr lang="en-IN" sz="2000" dirty="0"/>
              <a:t>many active processes as to degrade performance.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31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86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Process State Transition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9850" indent="0">
              <a:buNone/>
            </a:pPr>
            <a:r>
              <a:rPr lang="en-IN" sz="2000" b="1" dirty="0"/>
              <a:t>Ready </a:t>
            </a:r>
            <a:r>
              <a:rPr lang="en-IN" sz="2000" b="1" dirty="0" smtClean="0"/>
              <a:t>to</a:t>
            </a:r>
            <a:r>
              <a:rPr lang="en-IN" sz="2000" dirty="0" smtClean="0"/>
              <a:t> </a:t>
            </a:r>
            <a:r>
              <a:rPr lang="en-IN" sz="2000" b="1" dirty="0"/>
              <a:t>Running: </a:t>
            </a:r>
            <a:endParaRPr lang="en-IN" sz="2000" b="1" dirty="0" smtClean="0"/>
          </a:p>
          <a:p>
            <a:r>
              <a:rPr lang="en-IN" sz="2000" dirty="0" smtClean="0"/>
              <a:t>When </a:t>
            </a:r>
            <a:r>
              <a:rPr lang="en-IN" sz="2000" dirty="0"/>
              <a:t>it is time to select a process to run, the OS </a:t>
            </a:r>
            <a:r>
              <a:rPr lang="en-IN" sz="2000" dirty="0" smtClean="0"/>
              <a:t>chooses one </a:t>
            </a:r>
            <a:r>
              <a:rPr lang="en-IN" sz="2000" dirty="0"/>
              <a:t>of the processes in the Ready state. </a:t>
            </a:r>
            <a:endParaRPr lang="en-IN" sz="2000" dirty="0" smtClean="0"/>
          </a:p>
          <a:p>
            <a:r>
              <a:rPr lang="en-IN" sz="2000" dirty="0" smtClean="0"/>
              <a:t>This </a:t>
            </a:r>
            <a:r>
              <a:rPr lang="en-IN" sz="2000" dirty="0"/>
              <a:t>is the job of the scheduler </a:t>
            </a:r>
            <a:r>
              <a:rPr lang="en-IN" sz="2000" dirty="0" smtClean="0"/>
              <a:t>or dispatcher</a:t>
            </a:r>
            <a:r>
              <a:rPr lang="en-IN" sz="2000" dirty="0"/>
              <a:t>.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32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5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Process State Transition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9850" indent="0">
              <a:buNone/>
            </a:pPr>
            <a:r>
              <a:rPr lang="en-IN" sz="2000" b="1" dirty="0" smtClean="0"/>
              <a:t>Running to Exit: </a:t>
            </a:r>
          </a:p>
          <a:p>
            <a:r>
              <a:rPr lang="en-IN" sz="2000" dirty="0"/>
              <a:t>The currently running process is terminated by the OS if </a:t>
            </a:r>
            <a:r>
              <a:rPr lang="en-IN" sz="2000" dirty="0" smtClean="0"/>
              <a:t>the process </a:t>
            </a:r>
            <a:r>
              <a:rPr lang="en-IN" sz="2000" dirty="0"/>
              <a:t>indicates that it has completed, or if it aborts.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33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9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Process State Transition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Running to Ready:</a:t>
            </a:r>
            <a:endParaRPr lang="en-US" altLang="en-US" dirty="0" smtClean="0"/>
          </a:p>
          <a:p>
            <a:r>
              <a:rPr lang="en-IN" sz="2000" dirty="0"/>
              <a:t>The most common reason for this transition is that </a:t>
            </a:r>
            <a:endParaRPr lang="en-IN" sz="2000" dirty="0" smtClean="0"/>
          </a:p>
          <a:p>
            <a:r>
              <a:rPr lang="en-IN" sz="2000" dirty="0" smtClean="0"/>
              <a:t>The running </a:t>
            </a:r>
            <a:r>
              <a:rPr lang="en-IN" sz="2000" dirty="0"/>
              <a:t>process has reached the maximum allowable time for </a:t>
            </a:r>
            <a:r>
              <a:rPr lang="en-IN" sz="2000" dirty="0" smtClean="0"/>
              <a:t>uninterrupted execution.</a:t>
            </a:r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34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29" y="3023264"/>
            <a:ext cx="6552702" cy="2863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97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Process State Transition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Running to Ready:</a:t>
            </a:r>
            <a:endParaRPr lang="en-US" altLang="en-US" dirty="0" smtClean="0"/>
          </a:p>
          <a:p>
            <a:r>
              <a:rPr lang="en-IN" sz="2000" dirty="0" smtClean="0"/>
              <a:t>There </a:t>
            </a:r>
            <a:r>
              <a:rPr lang="en-IN" sz="2000" dirty="0"/>
              <a:t>are several other alternative causes for this </a:t>
            </a:r>
            <a:r>
              <a:rPr lang="en-IN" sz="2000" dirty="0" smtClean="0"/>
              <a:t>transition-</a:t>
            </a:r>
          </a:p>
          <a:p>
            <a:r>
              <a:rPr lang="en-IN" sz="2000" dirty="0"/>
              <a:t>OS assigns different levels of priority to </a:t>
            </a:r>
            <a:r>
              <a:rPr lang="en-IN" sz="2000" dirty="0" smtClean="0"/>
              <a:t>different processes</a:t>
            </a:r>
            <a:r>
              <a:rPr lang="en-IN" sz="2000" dirty="0"/>
              <a:t>. </a:t>
            </a:r>
            <a:endParaRPr lang="en-IN" sz="2000" dirty="0" smtClean="0"/>
          </a:p>
          <a:p>
            <a:pPr marL="69850" indent="0">
              <a:buNone/>
            </a:pPr>
            <a:endParaRPr lang="en-IN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35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29" y="3023264"/>
            <a:ext cx="6552702" cy="2863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8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Process State Transition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Running to Ready:</a:t>
            </a:r>
            <a:endParaRPr lang="en-US" altLang="en-US" dirty="0" smtClean="0"/>
          </a:p>
          <a:p>
            <a:pPr marL="69850" indent="0">
              <a:buNone/>
            </a:pPr>
            <a:r>
              <a:rPr lang="en-IN" sz="2000" b="1" dirty="0" smtClean="0"/>
              <a:t>For Example-</a:t>
            </a:r>
          </a:p>
          <a:p>
            <a:r>
              <a:rPr lang="en-IN" sz="2000" dirty="0" smtClean="0"/>
              <a:t>Process </a:t>
            </a:r>
            <a:r>
              <a:rPr lang="en-IN" sz="2000" dirty="0"/>
              <a:t>A is running at a given </a:t>
            </a:r>
            <a:r>
              <a:rPr lang="en-IN" sz="2000" dirty="0" smtClean="0"/>
              <a:t>priority level</a:t>
            </a:r>
            <a:r>
              <a:rPr lang="en-IN" sz="2000" dirty="0"/>
              <a:t>, and process B, at a higher priority level, is blocked. </a:t>
            </a:r>
            <a:endParaRPr lang="en-IN" sz="2000" dirty="0" smtClean="0"/>
          </a:p>
          <a:p>
            <a:r>
              <a:rPr lang="en-IN" sz="2000" dirty="0" smtClean="0"/>
              <a:t>If </a:t>
            </a:r>
            <a:r>
              <a:rPr lang="en-IN" sz="2000" dirty="0"/>
              <a:t>the OS </a:t>
            </a:r>
            <a:r>
              <a:rPr lang="en-IN" sz="2000" dirty="0" smtClean="0"/>
              <a:t>learns that </a:t>
            </a:r>
            <a:r>
              <a:rPr lang="en-IN" sz="2000" dirty="0"/>
              <a:t>the event upon which process B has been waiting has occurred, </a:t>
            </a:r>
            <a:r>
              <a:rPr lang="en-IN" sz="2000" dirty="0" smtClean="0"/>
              <a:t>moving B </a:t>
            </a:r>
            <a:r>
              <a:rPr lang="en-IN" sz="2000" dirty="0"/>
              <a:t>to a ready state, </a:t>
            </a:r>
            <a:endParaRPr lang="en-IN" sz="2000" dirty="0" smtClean="0"/>
          </a:p>
          <a:p>
            <a:r>
              <a:rPr lang="en-IN" sz="2000" dirty="0" smtClean="0"/>
              <a:t>Then </a:t>
            </a:r>
            <a:r>
              <a:rPr lang="en-IN" sz="2000" dirty="0"/>
              <a:t>it can interrupt process A and dispatch process B</a:t>
            </a:r>
            <a:r>
              <a:rPr lang="en-IN" sz="2000" dirty="0" smtClean="0"/>
              <a:t>.</a:t>
            </a:r>
          </a:p>
          <a:p>
            <a:r>
              <a:rPr lang="en-IN" altLang="en-US" sz="2000" dirty="0" smtClean="0"/>
              <a:t>Thus, the </a:t>
            </a:r>
            <a:r>
              <a:rPr lang="en-IN" altLang="en-US" sz="2000" dirty="0"/>
              <a:t>OS has </a:t>
            </a:r>
            <a:r>
              <a:rPr lang="en-IN" altLang="en-US" sz="2000" dirty="0" smtClean="0"/>
              <a:t>pre-empted process A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36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6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032" y="997114"/>
            <a:ext cx="33020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Process Control Block (PCB)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3925" y="841973"/>
            <a:ext cx="3302000" cy="4811116"/>
          </a:xfrm>
        </p:spPr>
        <p:txBody>
          <a:bodyPr/>
          <a:lstStyle/>
          <a:p>
            <a:pPr eaLnBrk="1" hangingPunct="1">
              <a:buFont typeface="Monotype Sorts" pitchFamily="-84" charset="2"/>
              <a:buNone/>
            </a:pPr>
            <a:r>
              <a:rPr lang="en-US" altLang="en-US" sz="2000" b="1" dirty="0" smtClean="0"/>
              <a:t>Information associated with each process </a:t>
            </a:r>
          </a:p>
          <a:p>
            <a:pPr eaLnBrk="1" hangingPunct="1">
              <a:buFont typeface="Monotype Sorts" pitchFamily="-84" charset="2"/>
              <a:buNone/>
            </a:pPr>
            <a:r>
              <a:rPr lang="en-US" altLang="en-US" sz="2000" b="1" dirty="0" smtClean="0"/>
              <a:t>(also called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task control block</a:t>
            </a:r>
            <a:r>
              <a:rPr lang="en-US" altLang="en-US" sz="2000" b="1" dirty="0" smtClean="0"/>
              <a:t>)</a:t>
            </a:r>
          </a:p>
          <a:p>
            <a:pPr eaLnBrk="1" hangingPunct="1">
              <a:buFont typeface="Monotype Sorts" pitchFamily="-84" charset="2"/>
              <a:buNone/>
            </a:pPr>
            <a:endParaRPr lang="en-US" altLang="en-US" sz="2000" dirty="0" smtClean="0"/>
          </a:p>
          <a:p>
            <a:pPr eaLnBrk="1" hangingPunct="1">
              <a:buFont typeface="Monotype Sorts" pitchFamily="-84" charset="2"/>
              <a:buNone/>
            </a:pPr>
            <a:r>
              <a:rPr lang="en-US" altLang="en-US" sz="2000" dirty="0" smtClean="0"/>
              <a:t>Repository of any information related to Process</a:t>
            </a:r>
          </a:p>
        </p:txBody>
      </p:sp>
      <p:sp>
        <p:nvSpPr>
          <p:cNvPr id="2765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259874C-9997-4C1F-8F44-551965C60DAB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2765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713D9D8-1564-47B2-A316-A4403B03C7FF}" type="slidenum">
              <a:rPr lang="en-US" altLang="en-US" smtClean="0">
                <a:solidFill>
                  <a:srgbClr val="FEFEFE"/>
                </a:solidFill>
              </a:rPr>
              <a:pPr/>
              <a:t>37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2765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06938" y="847725"/>
            <a:ext cx="3300412" cy="5191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Control Block (PCB)</a:t>
            </a:r>
          </a:p>
        </p:txBody>
      </p:sp>
      <p:sp>
        <p:nvSpPr>
          <p:cNvPr id="28675" name="Picture Placeholder 5"/>
          <p:cNvSpPr>
            <a:spLocks noGrp="1" noTextEdit="1"/>
          </p:cNvSpPr>
          <p:nvPr>
            <p:ph type="pic" idx="1"/>
          </p:nvPr>
        </p:nvSpPr>
        <p:spPr>
          <a:xfrm>
            <a:off x="1004888" y="693738"/>
            <a:ext cx="3359150" cy="5468937"/>
          </a:xfrm>
        </p:spPr>
      </p:sp>
      <p:sp>
        <p:nvSpPr>
          <p:cNvPr id="2867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3925" y="1392238"/>
            <a:ext cx="3302000" cy="4584700"/>
          </a:xfrm>
        </p:spPr>
        <p:txBody>
          <a:bodyPr/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en-US" altLang="en-US" sz="2000" b="1" dirty="0" smtClean="0"/>
              <a:t>Process state – </a:t>
            </a:r>
            <a:r>
              <a:rPr lang="en-US" altLang="en-US" sz="2000" dirty="0" smtClean="0"/>
              <a:t>running, waiting, </a:t>
            </a:r>
            <a:r>
              <a:rPr lang="en-US" altLang="en-US" sz="2000" dirty="0" err="1" smtClean="0"/>
              <a:t>etc</a:t>
            </a:r>
            <a:endParaRPr lang="en-US" altLang="en-US" sz="2000" dirty="0" smtClean="0"/>
          </a:p>
          <a:p>
            <a:pPr marL="285750" indent="-285750" eaLnBrk="1" hangingPunct="1">
              <a:buFont typeface="Arial" pitchFamily="34" charset="0"/>
              <a:buChar char="•"/>
            </a:pPr>
            <a:endParaRPr lang="en-US" altLang="en-US" sz="2000" dirty="0" smtClean="0"/>
          </a:p>
          <a:p>
            <a:pPr marL="285750" indent="-285750" eaLnBrk="1" hangingPunct="1">
              <a:buFont typeface="Arial" pitchFamily="34" charset="0"/>
              <a:buChar char="•"/>
            </a:pPr>
            <a:endParaRPr lang="en-US" altLang="en-US" sz="2000" dirty="0" smtClean="0"/>
          </a:p>
          <a:p>
            <a:pPr marL="285750" indent="-285750" eaLnBrk="1" hangingPunct="1">
              <a:buFont typeface="Arial" pitchFamily="34" charset="0"/>
              <a:buChar char="•"/>
            </a:pPr>
            <a:endParaRPr lang="en-US" altLang="en-US" sz="2000" dirty="0" smtClean="0"/>
          </a:p>
          <a:p>
            <a:pPr marL="285750" indent="-285750" eaLnBrk="1" hangingPunct="1">
              <a:buFont typeface="Arial" pitchFamily="34" charset="0"/>
              <a:buChar char="•"/>
            </a:pPr>
            <a:r>
              <a:rPr lang="en-US" altLang="en-US" sz="2000" b="1" dirty="0" smtClean="0"/>
              <a:t>Program counter – </a:t>
            </a:r>
            <a:r>
              <a:rPr lang="en-US" altLang="en-US" sz="2000" dirty="0" smtClean="0"/>
              <a:t>address of the next instruction to be executed for this process</a:t>
            </a:r>
          </a:p>
        </p:txBody>
      </p:sp>
      <p:sp>
        <p:nvSpPr>
          <p:cNvPr id="2867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5C4B972-25FD-4957-ACD2-F6B7CB9A8D2A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2867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7073699-4C75-4FC4-80EC-7CBAA9EFE85E}" type="slidenum">
              <a:rPr lang="en-US" altLang="en-US" smtClean="0">
                <a:solidFill>
                  <a:srgbClr val="FEFEFE"/>
                </a:solidFill>
              </a:rPr>
              <a:pPr/>
              <a:t>38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286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847725"/>
            <a:ext cx="3103562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9950" y="684213"/>
            <a:ext cx="3300413" cy="3254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1800" smtClean="0"/>
              <a:t>Process Control Block (PCB)</a:t>
            </a:r>
          </a:p>
        </p:txBody>
      </p:sp>
      <p:sp>
        <p:nvSpPr>
          <p:cNvPr id="29699" name="Picture Placeholder 5"/>
          <p:cNvSpPr>
            <a:spLocks noGrp="1" noTextEdit="1"/>
          </p:cNvSpPr>
          <p:nvPr>
            <p:ph type="pic" idx="1"/>
          </p:nvPr>
        </p:nvSpPr>
        <p:spPr>
          <a:xfrm>
            <a:off x="1004888" y="693738"/>
            <a:ext cx="3359150" cy="5468937"/>
          </a:xfrm>
        </p:spPr>
      </p:sp>
      <p:sp>
        <p:nvSpPr>
          <p:cNvPr id="112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119188"/>
            <a:ext cx="3494087" cy="48450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b="1" dirty="0" smtClean="0"/>
              <a:t>CPU registers – 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dirty="0" smtClean="0"/>
              <a:t>contents of all process-centric registers, 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1800" dirty="0" smtClean="0"/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smtClean="0"/>
              <a:t>Registers may vary in number and type depending on system architecture. </a:t>
            </a:r>
            <a:endParaRPr lang="en-US" altLang="en-US" sz="1400" b="1" dirty="0" smtClean="0"/>
          </a:p>
        </p:txBody>
      </p:sp>
      <p:sp>
        <p:nvSpPr>
          <p:cNvPr id="29701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099F3FD-CF08-4AEA-9831-C2D1BF3AB483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2970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C5C35AB-71F6-4968-8F5A-6B3A5922BBC9}" type="slidenum">
              <a:rPr lang="en-US" altLang="en-US" smtClean="0">
                <a:solidFill>
                  <a:srgbClr val="FEFEFE"/>
                </a:solidFill>
              </a:rPr>
              <a:pPr/>
              <a:t>39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2970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847725"/>
            <a:ext cx="3103562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889072" y="535058"/>
            <a:ext cx="7024687" cy="406637"/>
          </a:xfrm>
        </p:spPr>
        <p:txBody>
          <a:bodyPr/>
          <a:lstStyle/>
          <a:p>
            <a:pPr eaLnBrk="1" hangingPunct="1"/>
            <a:r>
              <a:rPr lang="en-IN" altLang="en-US" dirty="0" smtClean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011" y="903832"/>
            <a:ext cx="7464305" cy="4745530"/>
          </a:xfrm>
        </p:spPr>
        <p:txBody>
          <a:bodyPr rtlCol="0">
            <a:noAutofit/>
          </a:bodyPr>
          <a:lstStyle/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IN" sz="2000" dirty="0" smtClean="0"/>
              <a:t>What ?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IN" sz="2000" b="1" dirty="0" smtClean="0"/>
              <a:t>A Program in execution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IN" sz="2000" dirty="0" smtClean="0"/>
              <a:t>Unit of work in modern time sharing systems</a:t>
            </a:r>
          </a:p>
          <a:p>
            <a:pPr marL="365760" lvl="1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IN" sz="2000" dirty="0" smtClean="0"/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IN" sz="2000" dirty="0" smtClean="0"/>
              <a:t>How?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IN" sz="2000" dirty="0" smtClean="0"/>
              <a:t>System consists of a collection of processes: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IN" b="1" dirty="0" smtClean="0"/>
              <a:t>Operating system processes execute system code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IN" b="1" dirty="0" smtClean="0"/>
              <a:t>User processes executing  user code.</a:t>
            </a:r>
            <a:endParaRPr lang="en-IN" sz="20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IN" sz="2000" dirty="0" smtClean="0"/>
              <a:t>All these processes can execute concurrently with the CPU(s) multiplexed among them.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IN" sz="2000" b="1" dirty="0" smtClean="0"/>
              <a:t>By switching between processes, the OS can make computer more productive.</a:t>
            </a:r>
            <a:endParaRPr lang="en-IN" sz="2000" b="1" dirty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DD3ADA6-ABF6-4047-A97D-9D6C45EF14A7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5D1C88-103B-4255-9262-45AB24997D39}" type="slidenum">
              <a:rPr lang="en-US" altLang="en-US" smtClean="0">
                <a:solidFill>
                  <a:srgbClr val="FEFEFE"/>
                </a:solidFill>
              </a:rPr>
              <a:pPr/>
              <a:t>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22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9950" y="684213"/>
            <a:ext cx="3300413" cy="3254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1800" smtClean="0"/>
              <a:t>Process Control Block (PCB)</a:t>
            </a:r>
          </a:p>
        </p:txBody>
      </p:sp>
      <p:sp>
        <p:nvSpPr>
          <p:cNvPr id="30723" name="Picture Placeholder 5"/>
          <p:cNvSpPr>
            <a:spLocks noGrp="1" noTextEdit="1"/>
          </p:cNvSpPr>
          <p:nvPr>
            <p:ph type="pic" idx="1"/>
          </p:nvPr>
        </p:nvSpPr>
        <p:spPr>
          <a:xfrm>
            <a:off x="1004888" y="693738"/>
            <a:ext cx="3359150" cy="5468937"/>
          </a:xfrm>
        </p:spPr>
      </p:sp>
      <p:sp>
        <p:nvSpPr>
          <p:cNvPr id="112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119188"/>
            <a:ext cx="3494087" cy="48450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CPU registers –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dirty="0" smtClean="0"/>
              <a:t>They may include </a:t>
            </a:r>
          </a:p>
          <a:p>
            <a:pPr marL="628650" lvl="1" indent="-1714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smtClean="0"/>
              <a:t>accumulators, </a:t>
            </a:r>
          </a:p>
          <a:p>
            <a:pPr marL="628650" lvl="1" indent="-1714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smtClean="0"/>
              <a:t>index registers , </a:t>
            </a:r>
          </a:p>
          <a:p>
            <a:pPr marL="628650" lvl="1" indent="-1714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smtClean="0"/>
              <a:t>stack pointers and </a:t>
            </a:r>
          </a:p>
          <a:p>
            <a:pPr marL="628650" lvl="1" indent="-1714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smtClean="0"/>
              <a:t>general purpose registers</a:t>
            </a:r>
          </a:p>
          <a:p>
            <a:pPr marL="628650" lvl="1" indent="-1714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smtClean="0"/>
              <a:t>Any condition code information</a:t>
            </a:r>
          </a:p>
          <a:p>
            <a:pPr marL="80010" indent="-1714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1800" dirty="0" smtClean="0"/>
          </a:p>
          <a:p>
            <a:pPr marL="80010" indent="-1714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smtClean="0"/>
              <a:t>When interrupt occurs , then this state information along with program counter must be saved to be continued correctly afterward.</a:t>
            </a:r>
          </a:p>
        </p:txBody>
      </p:sp>
      <p:sp>
        <p:nvSpPr>
          <p:cNvPr id="3072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5F493A0-57E5-4DA4-871A-58356BBC437D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307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EE900E3-5BA6-45B0-A2B6-E87D669A5DBD}" type="slidenum">
              <a:rPr lang="en-US" altLang="en-US" smtClean="0">
                <a:solidFill>
                  <a:srgbClr val="FEFEFE"/>
                </a:solidFill>
              </a:rPr>
              <a:pPr/>
              <a:t>40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3072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847725"/>
            <a:ext cx="3103562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06938" y="820738"/>
            <a:ext cx="3300412" cy="477837"/>
          </a:xfrm>
        </p:spPr>
        <p:txBody>
          <a:bodyPr/>
          <a:lstStyle/>
          <a:p>
            <a:pPr eaLnBrk="1" hangingPunct="1"/>
            <a:r>
              <a:rPr lang="en-US" altLang="en-US" sz="1800" smtClean="0"/>
              <a:t>Process Control Block (PCB)</a:t>
            </a:r>
          </a:p>
        </p:txBody>
      </p:sp>
      <p:sp>
        <p:nvSpPr>
          <p:cNvPr id="31747" name="Picture Placeholder 4"/>
          <p:cNvSpPr>
            <a:spLocks noGrp="1" noTextEdit="1"/>
          </p:cNvSpPr>
          <p:nvPr>
            <p:ph type="pic" idx="1"/>
          </p:nvPr>
        </p:nvSpPr>
        <p:spPr>
          <a:xfrm>
            <a:off x="1004888" y="693738"/>
            <a:ext cx="3359150" cy="5468937"/>
          </a:xfrm>
        </p:spPr>
      </p:sp>
      <p:sp>
        <p:nvSpPr>
          <p:cNvPr id="2970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3925" y="1377950"/>
            <a:ext cx="3302000" cy="46402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 b="1" dirty="0" smtClean="0"/>
              <a:t>CPU scheduling information- 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altLang="en-US" sz="2000" dirty="0" smtClean="0"/>
              <a:t>Process priorities, 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altLang="en-US" sz="2000" dirty="0" smtClean="0"/>
              <a:t>scheduling queue pointers, 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altLang="en-US" sz="2000" dirty="0" smtClean="0"/>
              <a:t>any other scheduling parameters(Time Quantum)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endParaRPr lang="en-US" altLang="en-US" sz="2000" dirty="0" smtClean="0"/>
          </a:p>
        </p:txBody>
      </p:sp>
      <p:sp>
        <p:nvSpPr>
          <p:cNvPr id="3174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414DF65-E05F-4CFD-8846-3CE002D468B1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3175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CEF759C-674D-413C-976E-F0383220720E}" type="slidenum">
              <a:rPr lang="en-US" altLang="en-US" smtClean="0">
                <a:solidFill>
                  <a:srgbClr val="FEFEFE"/>
                </a:solidFill>
              </a:rPr>
              <a:pPr/>
              <a:t>41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317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820738"/>
            <a:ext cx="3006725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06938" y="820738"/>
            <a:ext cx="3300412" cy="477837"/>
          </a:xfrm>
        </p:spPr>
        <p:txBody>
          <a:bodyPr/>
          <a:lstStyle/>
          <a:p>
            <a:pPr eaLnBrk="1" hangingPunct="1"/>
            <a:r>
              <a:rPr lang="en-US" altLang="en-US" sz="1800" smtClean="0"/>
              <a:t>Process Control Block (PCB)</a:t>
            </a:r>
          </a:p>
        </p:txBody>
      </p:sp>
      <p:sp>
        <p:nvSpPr>
          <p:cNvPr id="32771" name="Picture Placeholder 4"/>
          <p:cNvSpPr>
            <a:spLocks noGrp="1" noTextEdit="1"/>
          </p:cNvSpPr>
          <p:nvPr>
            <p:ph type="pic" idx="1"/>
          </p:nvPr>
        </p:nvSpPr>
        <p:spPr>
          <a:xfrm>
            <a:off x="1004888" y="693738"/>
            <a:ext cx="3359150" cy="5468937"/>
          </a:xfrm>
        </p:spPr>
      </p:sp>
      <p:sp>
        <p:nvSpPr>
          <p:cNvPr id="2970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3925" y="1377950"/>
            <a:ext cx="3302000" cy="46402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 b="1" dirty="0" smtClean="0"/>
              <a:t>Memory-management information – 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altLang="en-US" sz="2000" b="1" dirty="0" smtClean="0"/>
              <a:t>memory allocated to the process, 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altLang="en-US" sz="2000" b="1" dirty="0" smtClean="0"/>
              <a:t>value of the Base and limit registers, 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altLang="en-US" sz="2000" b="1" dirty="0" smtClean="0"/>
              <a:t>the page tables or segment tables.</a:t>
            </a:r>
          </a:p>
        </p:txBody>
      </p:sp>
      <p:sp>
        <p:nvSpPr>
          <p:cNvPr id="3277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8605068-07ED-46F7-8D2A-7294F73E3FE1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3277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C967BAB-0569-4A6D-A545-3510881CD342}" type="slidenum">
              <a:rPr lang="en-US" altLang="en-US" smtClean="0">
                <a:solidFill>
                  <a:srgbClr val="FEFEFE"/>
                </a:solidFill>
              </a:rPr>
              <a:pPr/>
              <a:t>42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327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820738"/>
            <a:ext cx="3006725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06938" y="820738"/>
            <a:ext cx="3300412" cy="4778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Control Block (PCB)</a:t>
            </a:r>
          </a:p>
        </p:txBody>
      </p:sp>
      <p:sp>
        <p:nvSpPr>
          <p:cNvPr id="33795" name="Picture Placeholder 4"/>
          <p:cNvSpPr>
            <a:spLocks noGrp="1" noTextEdit="1"/>
          </p:cNvSpPr>
          <p:nvPr>
            <p:ph type="pic" idx="1"/>
          </p:nvPr>
        </p:nvSpPr>
        <p:spPr>
          <a:xfrm>
            <a:off x="1004888" y="693738"/>
            <a:ext cx="3359150" cy="5468937"/>
          </a:xfrm>
        </p:spPr>
      </p:sp>
      <p:sp>
        <p:nvSpPr>
          <p:cNvPr id="112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3925" y="1377950"/>
            <a:ext cx="3302000" cy="46402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b="1" dirty="0" smtClean="0"/>
              <a:t>Accounting information – 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dirty="0" smtClean="0"/>
              <a:t>CPU used, 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smtClean="0"/>
              <a:t>clock time elapsed since start, 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smtClean="0"/>
              <a:t>time limits,</a:t>
            </a:r>
            <a:r>
              <a:rPr lang="en-US" altLang="en-US" sz="1800" dirty="0" smtClean="0"/>
              <a:t> 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18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800" dirty="0" smtClean="0"/>
          </a:p>
        </p:txBody>
      </p:sp>
      <p:sp>
        <p:nvSpPr>
          <p:cNvPr id="3379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DF89145-9864-4550-900C-BA7C326D1109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3379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5AEC9B5-4DA8-4F5C-99C8-C4ED0BB00B2E}" type="slidenum">
              <a:rPr lang="en-US" altLang="en-US" smtClean="0">
                <a:solidFill>
                  <a:srgbClr val="FEFEFE"/>
                </a:solidFill>
              </a:rPr>
              <a:pPr/>
              <a:t>43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337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820738"/>
            <a:ext cx="3006725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06938" y="820738"/>
            <a:ext cx="3300412" cy="4778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Control Block (PCB)</a:t>
            </a:r>
          </a:p>
        </p:txBody>
      </p:sp>
      <p:sp>
        <p:nvSpPr>
          <p:cNvPr id="34819" name="Picture Placeholder 4"/>
          <p:cNvSpPr>
            <a:spLocks noGrp="1" noTextEdit="1"/>
          </p:cNvSpPr>
          <p:nvPr>
            <p:ph type="pic" idx="1"/>
          </p:nvPr>
        </p:nvSpPr>
        <p:spPr>
          <a:xfrm>
            <a:off x="1004888" y="693738"/>
            <a:ext cx="3359150" cy="5468937"/>
          </a:xfrm>
        </p:spPr>
      </p:sp>
      <p:sp>
        <p:nvSpPr>
          <p:cNvPr id="112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3925" y="1377950"/>
            <a:ext cx="3302000" cy="46402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000" b="1" dirty="0" smtClean="0"/>
              <a:t>I/O status information – 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/>
              <a:t>list of I/O devices allocated to process, 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 smtClean="0"/>
              <a:t>list of open files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2000" b="1" dirty="0" smtClean="0"/>
          </a:p>
        </p:txBody>
      </p:sp>
      <p:sp>
        <p:nvSpPr>
          <p:cNvPr id="34821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1C71014-8033-44BA-BB10-D58E1AFA21D4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3482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B2380CB-2382-4674-A504-5E192AB4AD53}" type="slidenum">
              <a:rPr lang="en-US" altLang="en-US" smtClean="0">
                <a:solidFill>
                  <a:srgbClr val="FEFEFE"/>
                </a:solidFill>
              </a:rPr>
              <a:pPr/>
              <a:t>44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3482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820738"/>
            <a:ext cx="3006725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8800" y="68738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CPU Switch From Process to Process</a:t>
            </a:r>
          </a:p>
        </p:txBody>
      </p:sp>
      <p:pic>
        <p:nvPicPr>
          <p:cNvPr id="35843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3" r="15462"/>
          <a:stretch/>
        </p:blipFill>
        <p:spPr bwMode="auto">
          <a:xfrm>
            <a:off x="777923" y="1200435"/>
            <a:ext cx="7547212" cy="5279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F59B850-1D2F-4C86-A3AE-8B72D30B6163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3584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FC1D950-C2AA-4188-974C-090AF7F484E6}" type="slidenum">
              <a:rPr lang="en-US" altLang="en-US" smtClean="0">
                <a:solidFill>
                  <a:srgbClr val="FEFEFE"/>
                </a:solidFill>
              </a:rPr>
              <a:pPr/>
              <a:t>45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3584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4851401" y="6201947"/>
            <a:ext cx="350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dirty="0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763588" y="334963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Representation in Linux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01713" y="973138"/>
            <a:ext cx="7596377" cy="3508375"/>
          </a:xfrm>
        </p:spPr>
        <p:txBody>
          <a:bodyPr rtlCol="0">
            <a:normAutofit/>
          </a:bodyPr>
          <a:lstStyle/>
          <a:p>
            <a:pPr indent="-274320" eaLnBrk="1" fontAlgn="auto" hangingPunct="1">
              <a:spcAft>
                <a:spcPts val="0"/>
              </a:spcAft>
              <a:buFont typeface="Monotype Sorts" pitchFamily="-84" charset="2"/>
              <a:buNone/>
              <a:defRPr/>
            </a:pPr>
            <a:r>
              <a:rPr lang="en-US" altLang="en-US" sz="1800" dirty="0" smtClean="0"/>
              <a:t>Represented by the C structure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task_struct</a:t>
            </a:r>
            <a:endParaRPr lang="en-US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indent="-274320" eaLnBrk="1" fontAlgn="auto" hangingPunct="1">
              <a:spcAft>
                <a:spcPts val="0"/>
              </a:spcAft>
              <a:buFont typeface="Monotype Sorts" pitchFamily="-84" charset="2"/>
              <a:buNone/>
              <a:defRPr/>
            </a:pP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indent="-274320" eaLnBrk="1" fontAlgn="auto" hangingPunct="1">
              <a:spcAft>
                <a:spcPts val="0"/>
              </a:spcAft>
              <a:buFont typeface="Monotype Sorts" pitchFamily="-84" charset="2"/>
              <a:buNone/>
              <a:defRPr/>
            </a:pP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t_pid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; /* process identifier */ 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long state; /* state of the process */ 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time_slice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/* scheduling information */ 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task_struct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*parent; /* this process</a:t>
            </a:r>
            <a:r>
              <a:rPr lang="ja-JP" altLang="en-US" sz="1600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s parent */ </a:t>
            </a:r>
            <a:br>
              <a:rPr lang="en-US" altLang="ja-JP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list_head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children; /* this process</a:t>
            </a:r>
            <a:r>
              <a:rPr lang="ja-JP" altLang="en-US" sz="1600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s children */ </a:t>
            </a:r>
            <a:br>
              <a:rPr lang="en-US" altLang="ja-JP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files_struct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*files; /* list of open files */ </a:t>
            </a:r>
            <a:br>
              <a:rPr lang="en-US" altLang="ja-JP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mm_struct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*mm; /* address space of this process */</a:t>
            </a: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4276" name="Picture 3" descr="C:\Users\as668\Desktop\in-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4411663"/>
            <a:ext cx="58658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F47835B-63B2-483C-AEE9-6578030F72CB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5427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28D5670-EA53-4472-B77E-2A7A1CC4939D}" type="slidenum">
              <a:rPr lang="en-US" altLang="en-US" smtClean="0">
                <a:solidFill>
                  <a:srgbClr val="FEFEFE"/>
                </a:solidFill>
              </a:rPr>
              <a:pPr/>
              <a:t>46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5427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209493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 smtClean="0"/>
              <a:t>What is a Thread?</a:t>
            </a:r>
            <a:endParaRPr lang="en-IN" altLang="en-US" smtClean="0"/>
          </a:p>
        </p:txBody>
      </p:sp>
      <p:sp>
        <p:nvSpPr>
          <p:cNvPr id="3891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 sz="2000" dirty="0" smtClean="0"/>
              <a:t>A thread is a path of execution within a process. </a:t>
            </a:r>
          </a:p>
          <a:p>
            <a:pPr eaLnBrk="1" hangingPunct="1"/>
            <a:r>
              <a:rPr lang="en-IN" altLang="en-US" sz="2000" b="1" dirty="0" smtClean="0"/>
              <a:t>A process can contain multiple threads.</a:t>
            </a:r>
          </a:p>
        </p:txBody>
      </p:sp>
      <p:sp>
        <p:nvSpPr>
          <p:cNvPr id="3891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F9A5BD0-AD63-41C0-9611-1D66F202D3C2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3891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505790F-1FBE-4991-BB15-AB21E81820B7}" type="slidenum">
              <a:rPr lang="en-US" altLang="en-US" smtClean="0">
                <a:solidFill>
                  <a:srgbClr val="FEFEFE"/>
                </a:solidFill>
              </a:rPr>
              <a:pPr/>
              <a:t>47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 smtClean="0"/>
              <a:t>Traditional Heavy Weight process</a:t>
            </a:r>
            <a:endParaRPr lang="en-IN" altLang="en-US" smtClean="0"/>
          </a:p>
        </p:txBody>
      </p:sp>
      <p:sp>
        <p:nvSpPr>
          <p:cNvPr id="3993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 sz="2000" dirty="0" smtClean="0"/>
              <a:t>Has </a:t>
            </a:r>
            <a:r>
              <a:rPr lang="en-IN" altLang="en-US" sz="2000" b="1" dirty="0" smtClean="0"/>
              <a:t>a single thread of control.</a:t>
            </a:r>
          </a:p>
          <a:p>
            <a:pPr eaLnBrk="1" hangingPunct="1"/>
            <a:r>
              <a:rPr lang="en-IN" altLang="en-US" sz="2000" dirty="0" smtClean="0"/>
              <a:t>Process performs a single thread of execution or one task at a time.</a:t>
            </a:r>
          </a:p>
          <a:p>
            <a:pPr marL="69850" indent="0" eaLnBrk="1" hangingPunct="1">
              <a:buNone/>
            </a:pPr>
            <a:endParaRPr lang="en-IN" altLang="en-US" sz="2000" dirty="0" smtClean="0"/>
          </a:p>
        </p:txBody>
      </p:sp>
      <p:sp>
        <p:nvSpPr>
          <p:cNvPr id="3994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522D1F9-DDEE-4BB1-8AD1-A93EEB06C482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3994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399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0D5CCCE-5327-433F-8CF3-4946281CF2F6}" type="slidenum">
              <a:rPr lang="en-US" altLang="en-US" smtClean="0">
                <a:solidFill>
                  <a:srgbClr val="FEFEFE"/>
                </a:solidFill>
              </a:rPr>
              <a:pPr/>
              <a:t>48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 smtClean="0"/>
              <a:t>Traditional Heavy Weight process</a:t>
            </a:r>
            <a:endParaRPr lang="en-IN" altLang="en-US" smtClean="0"/>
          </a:p>
        </p:txBody>
      </p:sp>
      <p:sp>
        <p:nvSpPr>
          <p:cNvPr id="3993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850" indent="0" eaLnBrk="1" hangingPunct="1">
              <a:buNone/>
            </a:pPr>
            <a:r>
              <a:rPr lang="en-IN" altLang="en-US" sz="2000" dirty="0" smtClean="0"/>
              <a:t>For Example, </a:t>
            </a:r>
          </a:p>
          <a:p>
            <a:pPr eaLnBrk="1" hangingPunct="1"/>
            <a:r>
              <a:rPr lang="en-IN" altLang="en-US" sz="2000" dirty="0" smtClean="0"/>
              <a:t>If a process is running a word processor program, </a:t>
            </a:r>
          </a:p>
          <a:p>
            <a:pPr eaLnBrk="1" hangingPunct="1"/>
            <a:r>
              <a:rPr lang="en-IN" altLang="en-US" sz="2000" dirty="0" smtClean="0"/>
              <a:t>A single thread of instructions is being executed. </a:t>
            </a:r>
          </a:p>
          <a:p>
            <a:pPr eaLnBrk="1" hangingPunct="1"/>
            <a:r>
              <a:rPr lang="en-IN" altLang="en-US" sz="2000" b="1" dirty="0" smtClean="0"/>
              <a:t>The user could not simultaneously type in characters and run the spell checker within the same process.</a:t>
            </a:r>
          </a:p>
        </p:txBody>
      </p:sp>
      <p:sp>
        <p:nvSpPr>
          <p:cNvPr id="3994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522D1F9-DDEE-4BB1-8AD1-A93EEB06C482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3994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399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0D5CCCE-5327-433F-8CF3-4946281CF2F6}" type="slidenum">
              <a:rPr lang="en-US" altLang="en-US" smtClean="0">
                <a:solidFill>
                  <a:srgbClr val="FEFEFE"/>
                </a:solidFill>
              </a:rPr>
              <a:pPr/>
              <a:t>49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1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25" y="777875"/>
            <a:ext cx="3300413" cy="2190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Concept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60425" y="600075"/>
            <a:ext cx="3544888" cy="56499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IN" altLang="en-US" sz="2400" b="1" dirty="0">
                <a:solidFill>
                  <a:srgbClr val="94C600"/>
                </a:solidFill>
                <a:ea typeface="+mj-ea"/>
                <a:cs typeface="+mj-cs"/>
              </a:rPr>
              <a:t>Process</a:t>
            </a:r>
            <a:endParaRPr lang="en-US" altLang="en-US" sz="2400" b="1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/>
              <a:t>A program in execution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altLang="en-US" sz="2000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 smtClean="0"/>
              <a:t>A process is more than the program code.</a:t>
            </a:r>
          </a:p>
        </p:txBody>
      </p:sp>
      <p:sp>
        <p:nvSpPr>
          <p:cNvPr id="1126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CAD3CAB-4A21-4A6D-A403-7920AF654FBC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126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127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59E7C73-B0A5-4C6A-A6F9-495DE47EB07C}" type="slidenum">
              <a:rPr lang="en-US" altLang="en-US" smtClean="0">
                <a:solidFill>
                  <a:srgbClr val="FEFEFE"/>
                </a:solidFill>
              </a:rPr>
              <a:pPr/>
              <a:t>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374" y="1214651"/>
            <a:ext cx="2986881" cy="416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 smtClean="0"/>
              <a:t>Multithreaded Process</a:t>
            </a:r>
            <a:endParaRPr lang="en-IN" altLang="en-US" smtClean="0"/>
          </a:p>
        </p:txBody>
      </p:sp>
      <p:sp>
        <p:nvSpPr>
          <p:cNvPr id="4096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 sz="2000" dirty="0" smtClean="0"/>
              <a:t>If a process has </a:t>
            </a:r>
            <a:r>
              <a:rPr lang="en-IN" altLang="en-US" sz="2000" b="1" dirty="0" smtClean="0"/>
              <a:t>multiple threads of control</a:t>
            </a:r>
            <a:r>
              <a:rPr lang="en-IN" altLang="en-US" sz="2000" dirty="0" smtClean="0"/>
              <a:t>, </a:t>
            </a:r>
          </a:p>
          <a:p>
            <a:pPr eaLnBrk="1" hangingPunct="1"/>
            <a:r>
              <a:rPr lang="en-IN" altLang="en-US" sz="2000" dirty="0" smtClean="0"/>
              <a:t>It can do </a:t>
            </a:r>
            <a:r>
              <a:rPr lang="en-IN" altLang="en-US" sz="2000" b="1" dirty="0" smtClean="0"/>
              <a:t>more than one task </a:t>
            </a:r>
            <a:r>
              <a:rPr lang="en-IN" altLang="en-US" sz="2000" dirty="0" smtClean="0"/>
              <a:t>at a time.</a:t>
            </a:r>
          </a:p>
        </p:txBody>
      </p:sp>
      <p:sp>
        <p:nvSpPr>
          <p:cNvPr id="409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0714372-98C9-47A2-BAC8-59AC4BFD28D3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4096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409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B190D46-936F-4CFF-A1A2-4C3704CA925E}" type="slidenum">
              <a:rPr lang="en-US" altLang="en-US" smtClean="0">
                <a:solidFill>
                  <a:srgbClr val="FEFEFE"/>
                </a:solidFill>
              </a:rPr>
              <a:pPr/>
              <a:t>50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 smtClean="0"/>
              <a:t>Why Multithreading?</a:t>
            </a:r>
            <a:endParaRPr lang="en-IN" altLang="en-US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 sz="2000" dirty="0" smtClean="0"/>
              <a:t>A thread is also known as lightweight process.</a:t>
            </a:r>
          </a:p>
          <a:p>
            <a:pPr eaLnBrk="1" hangingPunct="1"/>
            <a:endParaRPr lang="en-IN" altLang="en-US" sz="2000" dirty="0"/>
          </a:p>
          <a:p>
            <a:pPr eaLnBrk="1" hangingPunct="1"/>
            <a:r>
              <a:rPr lang="en-IN" altLang="en-US" sz="2000" dirty="0" smtClean="0"/>
              <a:t>The idea is to </a:t>
            </a:r>
            <a:r>
              <a:rPr lang="en-IN" altLang="en-US" sz="2000" b="1" dirty="0" smtClean="0"/>
              <a:t>achieve parallelism by dividing a process into multiple threads. </a:t>
            </a:r>
          </a:p>
          <a:p>
            <a:pPr eaLnBrk="1" hangingPunct="1"/>
            <a:endParaRPr lang="en-IN" altLang="en-US" sz="2000" dirty="0" smtClean="0"/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6B9F497-075C-4500-9E37-27083D50B064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82832D2-6AE2-443B-92F3-508BA38085AB}" type="slidenum">
              <a:rPr lang="en-US" altLang="en-US" smtClean="0">
                <a:solidFill>
                  <a:srgbClr val="FEFEFE"/>
                </a:solidFill>
              </a:rPr>
              <a:pPr/>
              <a:t>51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461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Single and Multithreaded Processes</a:t>
            </a:r>
          </a:p>
        </p:txBody>
      </p:sp>
      <p:pic>
        <p:nvPicPr>
          <p:cNvPr id="43011" name="Picture 1" descr="4_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295400"/>
            <a:ext cx="6884988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99805" y="3161939"/>
            <a:ext cx="87345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b="1" dirty="0" smtClean="0"/>
              <a:t>Program Counter</a:t>
            </a:r>
            <a:endParaRPr lang="en-IN" sz="1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57437" y="3177859"/>
            <a:ext cx="87345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b="1" dirty="0" smtClean="0"/>
              <a:t>Program Counter</a:t>
            </a:r>
            <a:endParaRPr lang="en-IN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71853" y="3177859"/>
            <a:ext cx="87345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b="1" dirty="0" smtClean="0"/>
              <a:t>Program Counter</a:t>
            </a:r>
            <a:endParaRPr lang="en-IN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873124" y="358823"/>
            <a:ext cx="7024687" cy="350861"/>
          </a:xfrm>
        </p:spPr>
        <p:txBody>
          <a:bodyPr/>
          <a:lstStyle/>
          <a:p>
            <a:pPr eaLnBrk="1" hangingPunct="1"/>
            <a:r>
              <a:rPr lang="en-IN" altLang="en-US" sz="2800" b="1" dirty="0" smtClean="0"/>
              <a:t>Threads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859477" y="699252"/>
            <a:ext cx="6777038" cy="2084892"/>
          </a:xfrm>
        </p:spPr>
        <p:txBody>
          <a:bodyPr/>
          <a:lstStyle/>
          <a:p>
            <a:pPr eaLnBrk="1" hangingPunct="1"/>
            <a:r>
              <a:rPr lang="en-IN" altLang="en-US" sz="2000" dirty="0" smtClean="0"/>
              <a:t>Threads are not independent of one another like processes</a:t>
            </a:r>
          </a:p>
          <a:p>
            <a:pPr eaLnBrk="1" hangingPunct="1"/>
            <a:r>
              <a:rPr lang="en-IN" altLang="en-US" sz="2000" b="1" dirty="0" smtClean="0"/>
              <a:t>Threads share with other threads their </a:t>
            </a:r>
          </a:p>
          <a:p>
            <a:pPr lvl="1" eaLnBrk="1" hangingPunct="1"/>
            <a:r>
              <a:rPr lang="en-IN" altLang="en-US" sz="1800" b="1" dirty="0" smtClean="0"/>
              <a:t>code section, </a:t>
            </a:r>
          </a:p>
          <a:p>
            <a:pPr lvl="1" eaLnBrk="1" hangingPunct="1"/>
            <a:r>
              <a:rPr lang="en-IN" altLang="en-US" sz="1800" b="1" dirty="0" smtClean="0"/>
              <a:t>data section, </a:t>
            </a:r>
          </a:p>
          <a:p>
            <a:pPr lvl="1" eaLnBrk="1" hangingPunct="1"/>
            <a:r>
              <a:rPr lang="en-IN" altLang="en-US" sz="1800" b="1" dirty="0" smtClean="0"/>
              <a:t>OS resources (like open files and signals). </a:t>
            </a: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A1C3B26-587C-4D72-9EC6-E51FB2704FBD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751033" y="6124480"/>
            <a:ext cx="350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0DA86D4-1CFB-489F-9917-BD9152BBEA47}" type="slidenum">
              <a:rPr lang="en-US" altLang="en-US" smtClean="0">
                <a:solidFill>
                  <a:srgbClr val="FEFEFE"/>
                </a:solidFill>
              </a:rPr>
              <a:pPr/>
              <a:t>53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440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4" y="2975204"/>
            <a:ext cx="7261225" cy="322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03736" y="2784144"/>
            <a:ext cx="3610128" cy="73697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49421" y="4417555"/>
            <a:ext cx="87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Program Counter</a:t>
            </a:r>
            <a:endParaRPr lang="en-IN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11517" y="4433475"/>
            <a:ext cx="87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Program Counter</a:t>
            </a:r>
            <a:endParaRPr lang="en-IN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44045" y="4447123"/>
            <a:ext cx="87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Program Counter</a:t>
            </a:r>
            <a:endParaRPr lang="en-IN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947738" y="495300"/>
            <a:ext cx="7024687" cy="378157"/>
          </a:xfrm>
        </p:spPr>
        <p:txBody>
          <a:bodyPr/>
          <a:lstStyle/>
          <a:p>
            <a:pPr eaLnBrk="1" hangingPunct="1"/>
            <a:r>
              <a:rPr lang="en-IN" altLang="en-US" sz="2800" dirty="0" smtClean="0"/>
              <a:t>Threads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873124" y="822088"/>
            <a:ext cx="6777038" cy="1920875"/>
          </a:xfrm>
        </p:spPr>
        <p:txBody>
          <a:bodyPr/>
          <a:lstStyle/>
          <a:p>
            <a:pPr eaLnBrk="1" hangingPunct="1"/>
            <a:r>
              <a:rPr lang="en-IN" altLang="en-US" sz="2000" dirty="0" smtClean="0"/>
              <a:t>But, like process, a thread </a:t>
            </a:r>
            <a:r>
              <a:rPr lang="en-IN" altLang="en-US" sz="2000" b="1" dirty="0" smtClean="0"/>
              <a:t>has its own </a:t>
            </a:r>
          </a:p>
          <a:p>
            <a:pPr lvl="1" eaLnBrk="1" hangingPunct="1"/>
            <a:r>
              <a:rPr lang="en-IN" altLang="en-US" sz="1800" b="1" dirty="0" smtClean="0"/>
              <a:t>program counter (PC), </a:t>
            </a:r>
          </a:p>
          <a:p>
            <a:pPr lvl="1" eaLnBrk="1" hangingPunct="1"/>
            <a:r>
              <a:rPr lang="en-IN" altLang="en-US" sz="1800" b="1" dirty="0" smtClean="0"/>
              <a:t>register set, and </a:t>
            </a:r>
          </a:p>
          <a:p>
            <a:pPr lvl="1" eaLnBrk="1" hangingPunct="1"/>
            <a:r>
              <a:rPr lang="en-IN" altLang="en-US" sz="1800" b="1" dirty="0" smtClean="0"/>
              <a:t>stack space.</a:t>
            </a: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A1C3B26-587C-4D72-9EC6-E51FB2704FBD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0DA86D4-1CFB-489F-9917-BD9152BBEA47}" type="slidenum">
              <a:rPr lang="en-US" altLang="en-US" smtClean="0">
                <a:solidFill>
                  <a:srgbClr val="FEFEFE"/>
                </a:solidFill>
              </a:rPr>
              <a:pPr/>
              <a:t>54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440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4" y="2634016"/>
            <a:ext cx="7261225" cy="330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503736" y="3002508"/>
            <a:ext cx="3084419" cy="151490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4749421" y="4117299"/>
            <a:ext cx="87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Program Counter</a:t>
            </a:r>
            <a:endParaRPr lang="en-IN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611517" y="4133219"/>
            <a:ext cx="87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Program Counter</a:t>
            </a:r>
            <a:endParaRPr lang="en-IN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44045" y="4146867"/>
            <a:ext cx="87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Program Counter</a:t>
            </a:r>
            <a:endParaRPr lang="en-IN" sz="1000" b="1" dirty="0"/>
          </a:p>
        </p:txBody>
      </p:sp>
    </p:spTree>
    <p:extLst>
      <p:ext uri="{BB962C8B-B14F-4D97-AF65-F5344CB8AC3E}">
        <p14:creationId xmlns:p14="http://schemas.microsoft.com/office/powerpoint/2010/main" val="195357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614363"/>
            <a:ext cx="76454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Process vs Thread?</a:t>
            </a:r>
            <a:endParaRPr lang="en-US" altLang="en-US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960438" y="1530350"/>
            <a:ext cx="6975475" cy="3983038"/>
          </a:xfrm>
        </p:spPr>
        <p:txBody>
          <a:bodyPr/>
          <a:lstStyle/>
          <a:p>
            <a:pPr eaLnBrk="1" hangingPunct="1"/>
            <a:r>
              <a:rPr lang="en-IN" altLang="en-US" sz="2000" b="1" dirty="0" smtClean="0"/>
              <a:t>Threads within the same process run in a shared memory space, while processes run in separate memory spaces.</a:t>
            </a:r>
          </a:p>
          <a:p>
            <a:pPr eaLnBrk="1" hangingPunct="1"/>
            <a:endParaRPr lang="en-IN" altLang="en-US" sz="2000" dirty="0" smtClean="0"/>
          </a:p>
          <a:p>
            <a:pPr eaLnBrk="1" hangingPunct="1"/>
            <a:r>
              <a:rPr lang="en-IN" altLang="en-US" sz="2000" b="1" dirty="0" smtClean="0"/>
              <a:t>Threads are not independent of one another like processes</a:t>
            </a:r>
          </a:p>
          <a:p>
            <a:pPr eaLnBrk="1" hangingPunct="1"/>
            <a:endParaRPr lang="en-IN" altLang="en-US" sz="2000" dirty="0" smtClean="0"/>
          </a:p>
        </p:txBody>
      </p:sp>
      <p:sp>
        <p:nvSpPr>
          <p:cNvPr id="4506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32281B3-07B8-44E6-82DE-52BB3CF0843D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4506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A1EF4BB-BF0E-44D7-9C41-84BAB9992E3E}" type="slidenum">
              <a:rPr lang="en-US" altLang="en-US" smtClean="0">
                <a:solidFill>
                  <a:srgbClr val="FEFEFE"/>
                </a:solidFill>
              </a:rPr>
              <a:pPr/>
              <a:t>55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4506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2" name="Frame 1"/>
          <p:cNvSpPr/>
          <p:nvPr/>
        </p:nvSpPr>
        <p:spPr>
          <a:xfrm>
            <a:off x="791570" y="1473958"/>
            <a:ext cx="7315200" cy="117370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Process &amp; Threads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Opening a new browser (say Chrome, </a:t>
            </a:r>
            <a:r>
              <a:rPr lang="en-US" sz="2000" dirty="0" err="1"/>
              <a:t>etc</a:t>
            </a:r>
            <a:r>
              <a:rPr lang="en-US" sz="2000" dirty="0"/>
              <a:t>) is an example of creating a process. At this point, a new process will start to execute. </a:t>
            </a:r>
            <a:endParaRPr lang="en-US" sz="2000" dirty="0" smtClean="0"/>
          </a:p>
          <a:p>
            <a:r>
              <a:rPr lang="en-US" sz="2000" dirty="0" smtClean="0"/>
              <a:t>On </a:t>
            </a:r>
            <a:r>
              <a:rPr lang="en-US" sz="2000" dirty="0"/>
              <a:t>the contrary, opening multiple tabs in the browser is an example of creating the thread.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2E28A5-8FA6-4B61-A0B9-DA864FD55BF6}" type="datetime1">
              <a:rPr lang="en-US" smtClean="0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5C95F-D44A-4CE1-9228-F7E1CFE0712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057275" y="890588"/>
            <a:ext cx="7024688" cy="1143000"/>
          </a:xfrm>
        </p:spPr>
        <p:txBody>
          <a:bodyPr/>
          <a:lstStyle/>
          <a:p>
            <a:pPr eaLnBrk="1" hangingPunct="1"/>
            <a:r>
              <a:rPr lang="en-IN" altLang="en-US" b="1" i="1" smtClean="0"/>
              <a:t>Advantages of Thread over Process</a:t>
            </a:r>
            <a:endParaRPr lang="en-IN" altLang="en-US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1015077" y="1915213"/>
            <a:ext cx="6777037" cy="4062412"/>
          </a:xfrm>
        </p:spPr>
        <p:txBody>
          <a:bodyPr/>
          <a:lstStyle/>
          <a:p>
            <a:pPr marL="412750" indent="-342900" eaLnBrk="1" hangingPunct="1">
              <a:buFont typeface="Wingdings 2" pitchFamily="18" charset="2"/>
              <a:buAutoNum type="arabicPeriod"/>
            </a:pPr>
            <a:r>
              <a:rPr lang="en-IN" altLang="en-US" sz="2000" i="1" dirty="0" smtClean="0"/>
              <a:t>Responsiveness: </a:t>
            </a:r>
            <a:r>
              <a:rPr lang="en-IN" altLang="en-US" sz="2000" dirty="0" smtClean="0"/>
              <a:t>If the process is divided into multiple threads, </a:t>
            </a:r>
            <a:r>
              <a:rPr lang="en-IN" altLang="en-US" sz="2000" b="1" dirty="0" smtClean="0"/>
              <a:t>if one thread completes its execution, then its output can be immediately returned.</a:t>
            </a:r>
          </a:p>
          <a:p>
            <a:pPr marL="412750" indent="-342900" eaLnBrk="1" hangingPunct="1">
              <a:buFont typeface="Wingdings 2" pitchFamily="18" charset="2"/>
              <a:buAutoNum type="arabicPeriod"/>
            </a:pPr>
            <a:endParaRPr lang="en-IN" altLang="en-US" sz="2000" dirty="0" smtClean="0"/>
          </a:p>
          <a:p>
            <a:pPr marL="412750" indent="-342900" eaLnBrk="1" hangingPunct="1">
              <a:buFont typeface="Wingdings 2" pitchFamily="18" charset="2"/>
              <a:buAutoNum type="arabicPeriod"/>
            </a:pPr>
            <a:r>
              <a:rPr lang="en-IN" altLang="en-US" sz="2000" i="1" dirty="0" smtClean="0"/>
              <a:t>Faster context switch: </a:t>
            </a:r>
          </a:p>
          <a:p>
            <a:pPr lvl="1" eaLnBrk="1" hangingPunct="1"/>
            <a:r>
              <a:rPr lang="en-IN" altLang="en-US" sz="2000" b="1" dirty="0" smtClean="0"/>
              <a:t>Context switch time between threads is lower compared to process context switch. </a:t>
            </a:r>
          </a:p>
          <a:p>
            <a:pPr lvl="1" eaLnBrk="1" hangingPunct="1"/>
            <a:r>
              <a:rPr lang="en-IN" altLang="en-US" sz="2000" b="1" dirty="0" smtClean="0"/>
              <a:t>Process context switching requires more overhead from the CPU.</a:t>
            </a:r>
          </a:p>
          <a:p>
            <a:pPr marL="412750" indent="-342900" eaLnBrk="1" hangingPunct="1">
              <a:buFont typeface="Wingdings 2" pitchFamily="18" charset="2"/>
              <a:buAutoNum type="arabicPeriod"/>
            </a:pPr>
            <a:endParaRPr lang="en-IN" altLang="en-US" i="1" dirty="0" smtClean="0"/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929F283-B71D-4CFA-806F-2C76C5735D6F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364D4C7-AD8F-4AD2-84C8-AB67F3EF5C54}" type="slidenum">
              <a:rPr lang="en-US" altLang="en-US" smtClean="0">
                <a:solidFill>
                  <a:srgbClr val="FEFEFE"/>
                </a:solidFill>
              </a:rPr>
              <a:pPr/>
              <a:t>57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057275" y="890588"/>
            <a:ext cx="7024688" cy="1143000"/>
          </a:xfrm>
        </p:spPr>
        <p:txBody>
          <a:bodyPr/>
          <a:lstStyle/>
          <a:p>
            <a:pPr eaLnBrk="1" hangingPunct="1"/>
            <a:r>
              <a:rPr lang="en-IN" altLang="en-US" b="1" i="1" smtClean="0"/>
              <a:t>Advantages of Thread over Process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63" y="2065338"/>
            <a:ext cx="6777037" cy="4062412"/>
          </a:xfrm>
        </p:spPr>
        <p:txBody>
          <a:bodyPr/>
          <a:lstStyle/>
          <a:p>
            <a:pPr marL="412750" indent="-342900" eaLnBrk="1" hangingPunct="1">
              <a:buFont typeface="Wingdings 2" pitchFamily="18" charset="2"/>
              <a:buAutoNum type="arabicPeriod"/>
              <a:defRPr/>
            </a:pPr>
            <a:endParaRPr lang="en-IN" sz="1800" i="1" dirty="0" smtClean="0"/>
          </a:p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i="1" dirty="0" smtClean="0"/>
              <a:t>3.  </a:t>
            </a:r>
            <a:r>
              <a:rPr lang="en-IN" sz="2000" i="1" dirty="0" smtClean="0"/>
              <a:t>Resource sharing: </a:t>
            </a:r>
          </a:p>
          <a:p>
            <a:pPr marL="366713" lvl="1" indent="0" eaLnBrk="1" hangingPunct="1">
              <a:buFont typeface="Wingdings 2" pitchFamily="18" charset="2"/>
              <a:buNone/>
              <a:defRPr/>
            </a:pPr>
            <a:r>
              <a:rPr lang="en-IN" sz="2000" dirty="0" smtClean="0"/>
              <a:t>Resources like </a:t>
            </a:r>
            <a:r>
              <a:rPr lang="en-IN" sz="2000" b="1" dirty="0" smtClean="0"/>
              <a:t>code, data, and files can be shared </a:t>
            </a:r>
            <a:r>
              <a:rPr lang="en-IN" sz="2000" dirty="0" smtClean="0"/>
              <a:t>among all threads within a process.</a:t>
            </a:r>
            <a:br>
              <a:rPr lang="en-IN" sz="2000" dirty="0" smtClean="0"/>
            </a:br>
            <a:r>
              <a:rPr lang="en-IN" sz="2000" dirty="0" smtClean="0"/>
              <a:t>Note: </a:t>
            </a:r>
            <a:r>
              <a:rPr lang="en-IN" sz="2000" b="1" dirty="0" smtClean="0"/>
              <a:t>stack and registers can’t be shared among the threads. </a:t>
            </a:r>
          </a:p>
          <a:p>
            <a:pPr marL="366713" lvl="1" indent="0" eaLnBrk="1" hangingPunct="1">
              <a:buFont typeface="Wingdings 2" pitchFamily="18" charset="2"/>
              <a:buNone/>
              <a:defRPr/>
            </a:pPr>
            <a:r>
              <a:rPr lang="en-IN" sz="2000" dirty="0" smtClean="0"/>
              <a:t>Each thread has its own stack and registers.</a:t>
            </a: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CB0B3B6-A8B6-41D5-8C25-0186305BEFB4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3B3E9D1-C6A6-406B-9EEC-CA84C4809DC5}" type="slidenum">
              <a:rPr lang="en-US" altLang="en-US" smtClean="0">
                <a:solidFill>
                  <a:srgbClr val="FEFEFE"/>
                </a:solidFill>
              </a:rPr>
              <a:pPr/>
              <a:t>58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 i="1" smtClean="0"/>
              <a:t>Advantages of Thread over Process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2750" indent="-342900" eaLnBrk="1" hangingPunct="1">
              <a:buFont typeface="+mj-lt"/>
              <a:buAutoNum type="arabicPeriod" startAt="4"/>
              <a:defRPr/>
            </a:pPr>
            <a:r>
              <a:rPr lang="en-IN" sz="2000" i="1" dirty="0" smtClean="0"/>
              <a:t>Communication:  </a:t>
            </a:r>
          </a:p>
          <a:p>
            <a:pPr lvl="1" eaLnBrk="1" hangingPunct="1">
              <a:defRPr/>
            </a:pPr>
            <a:r>
              <a:rPr lang="en-IN" sz="2000" dirty="0" smtClean="0"/>
              <a:t>Communication between multiple threads is easier, as the </a:t>
            </a:r>
            <a:r>
              <a:rPr lang="en-IN" sz="2000" b="1" dirty="0" smtClean="0"/>
              <a:t>threads shares common address space, </a:t>
            </a:r>
          </a:p>
          <a:p>
            <a:pPr lvl="1" eaLnBrk="1" hangingPunct="1">
              <a:defRPr/>
            </a:pPr>
            <a:r>
              <a:rPr lang="en-IN" sz="2000" dirty="0" smtClean="0"/>
              <a:t>while in process we have to follow some </a:t>
            </a:r>
            <a:r>
              <a:rPr lang="en-IN" sz="2000" b="1" dirty="0" smtClean="0"/>
              <a:t>specific communication technique </a:t>
            </a:r>
            <a:r>
              <a:rPr lang="en-IN" sz="2000" dirty="0" smtClean="0"/>
              <a:t>for communication between two process.  </a:t>
            </a:r>
          </a:p>
          <a:p>
            <a:pPr marL="412750" indent="-342900" eaLnBrk="1" hangingPunct="1">
              <a:buFont typeface="+mj-lt"/>
              <a:buAutoNum type="arabicPeriod" startAt="4"/>
              <a:defRPr/>
            </a:pPr>
            <a:endParaRPr lang="en-IN" sz="2000" i="1" dirty="0"/>
          </a:p>
          <a:p>
            <a:pPr eaLnBrk="1" hangingPunct="1">
              <a:defRPr/>
            </a:pPr>
            <a:endParaRPr lang="en-IN" sz="2800" dirty="0"/>
          </a:p>
        </p:txBody>
      </p:sp>
      <p:sp>
        <p:nvSpPr>
          <p:cNvPr id="4813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CE0577B-C780-44A4-85EB-89B4577FE6CD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278B444-15A3-46CB-BCE3-4F4BC7B42246}" type="slidenum">
              <a:rPr lang="en-US" altLang="en-US" smtClean="0">
                <a:solidFill>
                  <a:srgbClr val="FEFEFE"/>
                </a:solidFill>
              </a:rPr>
              <a:pPr/>
              <a:t>59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25" y="777875"/>
            <a:ext cx="3300413" cy="2190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Concept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60425" y="545757"/>
            <a:ext cx="3544888" cy="56499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2000" dirty="0" smtClean="0"/>
              <a:t>Multiple parts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 smtClean="0"/>
              <a:t>The program code, also called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text section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altLang="en-US" sz="2000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/>
              <a:t>Current activity represented by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 value of program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counter</a:t>
            </a:r>
            <a:r>
              <a:rPr lang="en-US" altLang="en-US" sz="2000" dirty="0" smtClean="0"/>
              <a:t>,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altLang="en-US" sz="2000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/>
              <a:t>Content of processor registers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altLang="en-US" sz="2000" b="1" dirty="0" smtClean="0">
              <a:solidFill>
                <a:srgbClr val="3366FF"/>
              </a:solidFill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Process Stack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containing temporary data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 smtClean="0"/>
              <a:t>Function parameters, return addresses, local variables</a:t>
            </a:r>
          </a:p>
          <a:p>
            <a:pPr eaLnBrk="1" hangingPunct="1">
              <a:lnSpc>
                <a:spcPct val="90000"/>
              </a:lnSpc>
              <a:buFont typeface="Monotype Sorts" pitchFamily="-84" charset="2"/>
              <a:buNone/>
              <a:defRPr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 typeface="Monotype Sorts" pitchFamily="-84" charset="2"/>
              <a:buNone/>
              <a:defRPr/>
            </a:pPr>
            <a:endParaRPr lang="en-US" altLang="en-US" dirty="0" smtClean="0"/>
          </a:p>
        </p:txBody>
      </p:sp>
      <p:sp>
        <p:nvSpPr>
          <p:cNvPr id="1126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CAD3CAB-4A21-4A6D-A403-7920AF654FBC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126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127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59E7C73-B0A5-4C6A-A6F9-495DE47EB07C}" type="slidenum">
              <a:rPr lang="en-US" altLang="en-US" smtClean="0">
                <a:solidFill>
                  <a:srgbClr val="FEFEFE"/>
                </a:solidFill>
              </a:rPr>
              <a:pPr/>
              <a:t>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374" y="1214651"/>
            <a:ext cx="2986881" cy="416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03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Cooperating processes need </a:t>
            </a:r>
            <a:r>
              <a:rPr lang="en-US" altLang="en-US" sz="2800" b="1" dirty="0" err="1" smtClean="0">
                <a:solidFill>
                  <a:srgbClr val="3366FF"/>
                </a:solidFill>
              </a:rPr>
              <a:t>interprocess</a:t>
            </a:r>
            <a:r>
              <a:rPr lang="en-US" altLang="en-US" sz="2800" b="1" dirty="0" smtClean="0">
                <a:solidFill>
                  <a:srgbClr val="3366FF"/>
                </a:solidFill>
              </a:rPr>
              <a:t> communication </a:t>
            </a:r>
            <a:r>
              <a:rPr lang="en-US" altLang="en-US" sz="2800" dirty="0" smtClean="0"/>
              <a:t>(</a:t>
            </a:r>
            <a:r>
              <a:rPr lang="en-US" altLang="en-US" sz="2800" b="1" dirty="0" smtClean="0">
                <a:solidFill>
                  <a:srgbClr val="3366FF"/>
                </a:solidFill>
              </a:rPr>
              <a:t>IPC</a:t>
            </a:r>
            <a:r>
              <a:rPr lang="en-US" altLang="en-US" sz="2800" dirty="0" smtClean="0"/>
              <a:t>) mechanism to exchange data and information</a:t>
            </a:r>
          </a:p>
          <a:p>
            <a:endParaRPr lang="en-US" altLang="en-US" sz="2800" dirty="0" smtClean="0"/>
          </a:p>
          <a:p>
            <a:pPr lvl="1"/>
            <a:endParaRPr lang="en-US" altLang="en-US" dirty="0" smtClean="0"/>
          </a:p>
        </p:txBody>
      </p:sp>
      <p:pic>
        <p:nvPicPr>
          <p:cNvPr id="8194" name="Picture 2" descr="Interprocess Commun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89040"/>
            <a:ext cx="69246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C4DB-B726-406A-AFE1-A4B576FA0C24}" type="datetime1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81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>
            <a:normAutofit/>
          </a:bodyPr>
          <a:lstStyle/>
          <a:p>
            <a:endParaRPr lang="en-US" altLang="en-US" sz="2800" dirty="0" smtClean="0"/>
          </a:p>
          <a:p>
            <a:r>
              <a:rPr lang="en-US" altLang="en-US" sz="2800" dirty="0" smtClean="0"/>
              <a:t>Two models of IPC</a:t>
            </a:r>
          </a:p>
          <a:p>
            <a:pPr lvl="1"/>
            <a:r>
              <a:rPr lang="en-US" altLang="en-US" sz="2400" b="1" dirty="0" smtClean="0">
                <a:solidFill>
                  <a:srgbClr val="3366FF"/>
                </a:solidFill>
              </a:rPr>
              <a:t>Shared memory</a:t>
            </a:r>
          </a:p>
          <a:p>
            <a:pPr lvl="1"/>
            <a:r>
              <a:rPr lang="en-US" altLang="en-US" sz="2400" b="1" dirty="0" smtClean="0">
                <a:solidFill>
                  <a:srgbClr val="3366FF"/>
                </a:solidFill>
              </a:rPr>
              <a:t>Message passing</a:t>
            </a:r>
          </a:p>
          <a:p>
            <a:pPr lvl="1"/>
            <a:endParaRPr lang="en-US" altLang="en-US" dirty="0" smtClean="0"/>
          </a:p>
        </p:txBody>
      </p:sp>
      <p:sp>
        <p:nvSpPr>
          <p:cNvPr id="2" name="AutoShape 2" descr="Inter Process Communication in Operating System (OS) » PREP INSTA"/>
          <p:cNvSpPr>
            <a:spLocks noChangeAspect="1" noChangeArrowheads="1"/>
          </p:cNvSpPr>
          <p:nvPr/>
        </p:nvSpPr>
        <p:spPr bwMode="auto">
          <a:xfrm>
            <a:off x="155575" y="-830263"/>
            <a:ext cx="17335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Inter Process Communication in Operating System (OS) » PREP INSTA"/>
          <p:cNvSpPr>
            <a:spLocks noChangeAspect="1" noChangeArrowheads="1"/>
          </p:cNvSpPr>
          <p:nvPr/>
        </p:nvSpPr>
        <p:spPr bwMode="auto">
          <a:xfrm>
            <a:off x="307975" y="-677863"/>
            <a:ext cx="17335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Inter Process Communication in Operating System (OS) » PREP INSTA"/>
          <p:cNvSpPr>
            <a:spLocks noChangeAspect="1" noChangeArrowheads="1"/>
          </p:cNvSpPr>
          <p:nvPr/>
        </p:nvSpPr>
        <p:spPr bwMode="auto">
          <a:xfrm>
            <a:off x="460375" y="-525463"/>
            <a:ext cx="17335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224" name="Picture 8" descr="Inter Process Communication in Operating System (OS) » PREP INS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4" b="21442"/>
          <a:stretch/>
        </p:blipFill>
        <p:spPr bwMode="auto">
          <a:xfrm>
            <a:off x="1825724" y="3573016"/>
            <a:ext cx="4762500" cy="220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F21-CF67-444D-9FB5-D0E9A5DCE2A6}" type="datetime1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92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 i="1" smtClean="0"/>
              <a:t>Advantages of Thread over Process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2750" indent="-342900" eaLnBrk="1" hangingPunct="1">
              <a:buFont typeface="+mj-lt"/>
              <a:buAutoNum type="arabicPeriod" startAt="4"/>
              <a:defRPr/>
            </a:pPr>
            <a:endParaRPr lang="en-IN" sz="1800" i="1" dirty="0"/>
          </a:p>
          <a:p>
            <a:pPr marL="412750" indent="-342900" eaLnBrk="1" hangingPunct="1">
              <a:buFont typeface="+mj-lt"/>
              <a:buAutoNum type="arabicPeriod" startAt="5"/>
              <a:defRPr/>
            </a:pPr>
            <a:r>
              <a:rPr lang="en-IN" sz="2000" i="1" dirty="0" smtClean="0"/>
              <a:t>Effective utilization of multiprocessor system: </a:t>
            </a:r>
          </a:p>
          <a:p>
            <a:pPr marL="366713" lvl="1" indent="0" eaLnBrk="1" hangingPunct="1">
              <a:buFont typeface="Wingdings 2" pitchFamily="18" charset="2"/>
              <a:buNone/>
              <a:defRPr/>
            </a:pPr>
            <a:r>
              <a:rPr lang="en-IN" sz="2000" dirty="0" smtClean="0"/>
              <a:t>If we have multiple threads in a single process, </a:t>
            </a:r>
          </a:p>
          <a:p>
            <a:pPr marL="366713" lvl="1" indent="0" eaLnBrk="1" hangingPunct="1">
              <a:buFont typeface="Wingdings 2" pitchFamily="18" charset="2"/>
              <a:buNone/>
              <a:defRPr/>
            </a:pPr>
            <a:r>
              <a:rPr lang="en-IN" sz="2000" dirty="0" smtClean="0"/>
              <a:t>then we can </a:t>
            </a:r>
            <a:r>
              <a:rPr lang="en-IN" sz="2000" b="1" dirty="0" smtClean="0"/>
              <a:t>schedule multiple threads on multiple processor. </a:t>
            </a:r>
          </a:p>
          <a:p>
            <a:pPr marL="366713" lvl="1" indent="0" eaLnBrk="1" hangingPunct="1">
              <a:buFont typeface="Wingdings 2" pitchFamily="18" charset="2"/>
              <a:buNone/>
              <a:defRPr/>
            </a:pPr>
            <a:r>
              <a:rPr lang="en-IN" sz="2000" b="1" smtClean="0"/>
              <a:t>This will </a:t>
            </a:r>
            <a:r>
              <a:rPr lang="en-IN" sz="2000" b="1" dirty="0" smtClean="0"/>
              <a:t>have faster execution .</a:t>
            </a:r>
          </a:p>
          <a:p>
            <a:pPr marL="641350" lvl="2" indent="0" eaLnBrk="1" hangingPunct="1">
              <a:buFont typeface="Wingdings 2" pitchFamily="18" charset="2"/>
              <a:buNone/>
              <a:defRPr/>
            </a:pPr>
            <a:endParaRPr lang="en-IN" sz="1600" dirty="0" smtClean="0"/>
          </a:p>
          <a:p>
            <a:pPr eaLnBrk="1" hangingPunct="1">
              <a:defRPr/>
            </a:pPr>
            <a:endParaRPr lang="en-IN" sz="2800" dirty="0"/>
          </a:p>
        </p:txBody>
      </p:sp>
      <p:sp>
        <p:nvSpPr>
          <p:cNvPr id="4915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B5584DC-ACCD-4511-944B-95673CBA9313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43BA732-593C-432F-AB0A-E1DB580A7786}" type="slidenum">
              <a:rPr lang="en-US" altLang="en-US" smtClean="0">
                <a:solidFill>
                  <a:srgbClr val="FEFEFE"/>
                </a:solidFill>
              </a:rPr>
              <a:pPr/>
              <a:t>62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 smtClean="0"/>
              <a:t>Types of Threads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dirty="0" smtClean="0"/>
              <a:t>There are two types of threads.</a:t>
            </a:r>
            <a:br>
              <a:rPr lang="en-IN" sz="1800" dirty="0" smtClean="0"/>
            </a:br>
            <a:endParaRPr lang="en-IN" sz="1800" dirty="0" smtClean="0"/>
          </a:p>
          <a:p>
            <a:pPr eaLnBrk="1" hangingPunct="1">
              <a:defRPr/>
            </a:pPr>
            <a:r>
              <a:rPr lang="en-IN" sz="1800" dirty="0" smtClean="0"/>
              <a:t>User Level Thread</a:t>
            </a:r>
            <a:br>
              <a:rPr lang="en-IN" sz="1800" dirty="0" smtClean="0"/>
            </a:br>
            <a:endParaRPr lang="en-IN" sz="1800" dirty="0" smtClean="0"/>
          </a:p>
          <a:p>
            <a:pPr eaLnBrk="1" hangingPunct="1">
              <a:defRPr/>
            </a:pPr>
            <a:r>
              <a:rPr lang="en-IN" sz="1800" dirty="0" smtClean="0"/>
              <a:t>Kernel Level Thread</a:t>
            </a:r>
            <a:endParaRPr lang="en-IN" sz="1800" dirty="0"/>
          </a:p>
        </p:txBody>
      </p:sp>
      <p:sp>
        <p:nvSpPr>
          <p:cNvPr id="5530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C9C6FB6-81B4-4241-B8C0-CFCC0EC9B93D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553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8814AC0-4A54-42D5-BA96-97A3D8796C78}" type="slidenum">
              <a:rPr lang="en-US" altLang="en-US" smtClean="0">
                <a:solidFill>
                  <a:srgbClr val="FEFEFE"/>
                </a:solidFill>
              </a:rPr>
              <a:pPr/>
              <a:t>63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774700"/>
            <a:ext cx="7826375" cy="5762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User Threads and Kernel Threads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1423988"/>
            <a:ext cx="6777037" cy="3508375"/>
          </a:xfrm>
        </p:spPr>
        <p:txBody>
          <a:bodyPr/>
          <a:lstStyle/>
          <a:p>
            <a:pPr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User threads</a:t>
            </a:r>
            <a:r>
              <a:rPr lang="en-US" altLang="en-US" sz="1800" dirty="0" smtClean="0"/>
              <a:t> - </a:t>
            </a:r>
            <a:r>
              <a:rPr lang="en-US" altLang="en-US" sz="1800" b="1" dirty="0" smtClean="0"/>
              <a:t>management done by user-level threads library</a:t>
            </a:r>
          </a:p>
          <a:p>
            <a:pPr eaLnBrk="1" hangingPunct="1"/>
            <a:r>
              <a:rPr lang="en-US" altLang="en-US" sz="1800" dirty="0" smtClean="0"/>
              <a:t>Three primary thread libraries:</a:t>
            </a:r>
          </a:p>
          <a:p>
            <a:pPr lvl="1" eaLnBrk="1" hangingPunct="1"/>
            <a:r>
              <a:rPr lang="en-US" altLang="en-US" sz="1800" dirty="0" smtClean="0"/>
              <a:t> POSIX </a:t>
            </a:r>
            <a:r>
              <a:rPr lang="en-US" altLang="en-US" sz="1800" b="1" dirty="0" err="1" smtClean="0">
                <a:solidFill>
                  <a:srgbClr val="3366FF"/>
                </a:solidFill>
              </a:rPr>
              <a:t>Pthreads</a:t>
            </a:r>
            <a:endParaRPr lang="en-US" altLang="en-US" sz="1800" b="1" i="1" dirty="0" smtClean="0">
              <a:solidFill>
                <a:srgbClr val="3366FF"/>
              </a:solidFill>
            </a:endParaRPr>
          </a:p>
          <a:p>
            <a:pPr lvl="1" eaLnBrk="1" hangingPunct="1"/>
            <a:r>
              <a:rPr lang="en-US" altLang="en-US" sz="1800" dirty="0" smtClean="0"/>
              <a:t> Windows threads</a:t>
            </a:r>
          </a:p>
          <a:p>
            <a:pPr lvl="1" eaLnBrk="1" hangingPunct="1"/>
            <a:r>
              <a:rPr lang="en-US" altLang="en-US" sz="1800" dirty="0" smtClean="0"/>
              <a:t> Java threads</a:t>
            </a:r>
          </a:p>
          <a:p>
            <a:pPr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Kernel threads </a:t>
            </a:r>
            <a:r>
              <a:rPr lang="en-US" altLang="en-US" sz="1800" dirty="0" smtClean="0"/>
              <a:t>- </a:t>
            </a:r>
            <a:r>
              <a:rPr lang="en-US" altLang="en-US" sz="1800" b="1" dirty="0" smtClean="0"/>
              <a:t>Supported by the Kernel</a:t>
            </a:r>
          </a:p>
          <a:p>
            <a:pPr eaLnBrk="1" hangingPunct="1"/>
            <a:r>
              <a:rPr lang="en-US" altLang="en-US" sz="1800" dirty="0" smtClean="0"/>
              <a:t>Examples – virtually all general purpose operating systems, including:</a:t>
            </a:r>
          </a:p>
          <a:p>
            <a:pPr lvl="1" eaLnBrk="1" hangingPunct="1"/>
            <a:r>
              <a:rPr lang="en-US" altLang="en-US" sz="1800" dirty="0" smtClean="0"/>
              <a:t>Windows </a:t>
            </a:r>
          </a:p>
          <a:p>
            <a:pPr lvl="1" eaLnBrk="1" hangingPunct="1"/>
            <a:r>
              <a:rPr lang="en-US" altLang="en-US" sz="1800" dirty="0" smtClean="0"/>
              <a:t>Solaris</a:t>
            </a:r>
          </a:p>
          <a:p>
            <a:pPr lvl="1" eaLnBrk="1" hangingPunct="1"/>
            <a:r>
              <a:rPr lang="en-US" altLang="en-US" sz="1800" dirty="0" smtClean="0"/>
              <a:t>Linux</a:t>
            </a:r>
          </a:p>
          <a:p>
            <a:pPr lvl="1" eaLnBrk="1" hangingPunct="1"/>
            <a:r>
              <a:rPr lang="en-US" altLang="en-US" sz="1800" dirty="0" smtClean="0"/>
              <a:t>Tru64 UNIX</a:t>
            </a:r>
          </a:p>
          <a:p>
            <a:pPr lvl="1" eaLnBrk="1" hangingPunct="1"/>
            <a:r>
              <a:rPr lang="en-US" altLang="en-US" sz="1800" dirty="0" smtClean="0"/>
              <a:t>Mac OS X</a:t>
            </a:r>
          </a:p>
          <a:p>
            <a:pPr lvl="1"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014413" y="668338"/>
            <a:ext cx="3421062" cy="4741862"/>
          </a:xfrm>
        </p:spPr>
        <p:txBody>
          <a:bodyPr/>
          <a:lstStyle/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US" altLang="en-US" sz="1800" b="1" dirty="0" smtClean="0"/>
              <a:t>User Threads</a:t>
            </a:r>
          </a:p>
          <a:p>
            <a:pPr eaLnBrk="1" hangingPunct="1">
              <a:defRPr/>
            </a:pPr>
            <a:r>
              <a:rPr lang="en-US" sz="1800" dirty="0" smtClean="0"/>
              <a:t>Implemented by a </a:t>
            </a:r>
            <a:r>
              <a:rPr lang="en-US" sz="1800" b="1" dirty="0" smtClean="0"/>
              <a:t>thread library at the user level</a:t>
            </a:r>
          </a:p>
          <a:p>
            <a:pPr eaLnBrk="1" hangingPunct="1">
              <a:defRPr/>
            </a:pPr>
            <a:endParaRPr lang="en-US" sz="1800" dirty="0" smtClean="0"/>
          </a:p>
          <a:p>
            <a:pPr eaLnBrk="1" hangingPunct="1">
              <a:defRPr/>
            </a:pPr>
            <a:r>
              <a:rPr lang="en-US" sz="1800" dirty="0" smtClean="0"/>
              <a:t>The library provides support for </a:t>
            </a:r>
          </a:p>
          <a:p>
            <a:pPr lvl="1" eaLnBrk="1" hangingPunct="1">
              <a:defRPr/>
            </a:pPr>
            <a:r>
              <a:rPr lang="en-US" sz="1800" b="1" dirty="0" smtClean="0"/>
              <a:t>thread creation, </a:t>
            </a:r>
          </a:p>
          <a:p>
            <a:pPr lvl="1" eaLnBrk="1" hangingPunct="1">
              <a:defRPr/>
            </a:pPr>
            <a:r>
              <a:rPr lang="en-US" sz="1800" b="1" dirty="0" smtClean="0"/>
              <a:t>scheduling and </a:t>
            </a:r>
          </a:p>
          <a:p>
            <a:pPr lvl="1" eaLnBrk="1" hangingPunct="1">
              <a:defRPr/>
            </a:pPr>
            <a:r>
              <a:rPr lang="en-US" sz="1800" b="1" dirty="0" smtClean="0"/>
              <a:t>management</a:t>
            </a:r>
            <a:r>
              <a:rPr lang="en-US" sz="1800" dirty="0" smtClean="0"/>
              <a:t> in User space </a:t>
            </a:r>
          </a:p>
          <a:p>
            <a:pPr lvl="1" eaLnBrk="1" hangingPunct="1">
              <a:defRPr/>
            </a:pPr>
            <a:r>
              <a:rPr lang="en-US" sz="1800" dirty="0" smtClean="0"/>
              <a:t>with </a:t>
            </a:r>
            <a:r>
              <a:rPr lang="en-US" sz="1800" b="1" u="sng" dirty="0" smtClean="0"/>
              <a:t>no support /no intervention from the kernel.</a:t>
            </a:r>
          </a:p>
          <a:p>
            <a:pPr eaLnBrk="1" hangingPunct="1">
              <a:defRPr/>
            </a:pPr>
            <a:endParaRPr lang="en-US" sz="1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03750" y="736600"/>
            <a:ext cx="3421063" cy="4673600"/>
          </a:xfrm>
        </p:spPr>
        <p:txBody>
          <a:bodyPr/>
          <a:lstStyle/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US" altLang="en-US" sz="1800" b="1" dirty="0" smtClean="0"/>
              <a:t>Kernel Threads</a:t>
            </a:r>
          </a:p>
          <a:p>
            <a:pPr eaLnBrk="1" hangingPunct="1">
              <a:defRPr/>
            </a:pPr>
            <a:r>
              <a:rPr lang="en-US" sz="1800" dirty="0" smtClean="0"/>
              <a:t>Supported </a:t>
            </a:r>
            <a:r>
              <a:rPr lang="en-US" sz="1800" b="1" dirty="0" smtClean="0"/>
              <a:t>Directly by the OS</a:t>
            </a:r>
          </a:p>
          <a:p>
            <a:pPr eaLnBrk="1" hangingPunct="1">
              <a:defRPr/>
            </a:pPr>
            <a:endParaRPr lang="en-US" sz="1800" dirty="0" smtClean="0"/>
          </a:p>
          <a:p>
            <a:pPr eaLnBrk="1" hangingPunct="1">
              <a:defRPr/>
            </a:pPr>
            <a:r>
              <a:rPr lang="en-US" sz="1800" dirty="0" smtClean="0"/>
              <a:t>Kernel performs </a:t>
            </a:r>
          </a:p>
          <a:p>
            <a:pPr lvl="1" eaLnBrk="1" hangingPunct="1">
              <a:defRPr/>
            </a:pPr>
            <a:r>
              <a:rPr lang="en-US" sz="1800" b="1" dirty="0" smtClean="0"/>
              <a:t>thread creation, </a:t>
            </a:r>
          </a:p>
          <a:p>
            <a:pPr lvl="1" eaLnBrk="1" hangingPunct="1">
              <a:defRPr/>
            </a:pPr>
            <a:r>
              <a:rPr lang="en-US" sz="1800" b="1" dirty="0" smtClean="0"/>
              <a:t>scheduling and </a:t>
            </a:r>
          </a:p>
          <a:p>
            <a:pPr lvl="1" eaLnBrk="1" hangingPunct="1">
              <a:defRPr/>
            </a:pPr>
            <a:r>
              <a:rPr lang="en-US" sz="1800" b="1" dirty="0" smtClean="0"/>
              <a:t>management </a:t>
            </a:r>
            <a:r>
              <a:rPr lang="en-US" sz="1800" dirty="0" smtClean="0"/>
              <a:t>in Kernel space.</a:t>
            </a:r>
          </a:p>
        </p:txBody>
      </p:sp>
      <p:sp>
        <p:nvSpPr>
          <p:cNvPr id="4" name="Frame 3"/>
          <p:cNvSpPr/>
          <p:nvPr/>
        </p:nvSpPr>
        <p:spPr>
          <a:xfrm>
            <a:off x="805218" y="1009934"/>
            <a:ext cx="3684895" cy="66874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014413" y="668338"/>
            <a:ext cx="3421062" cy="4741862"/>
          </a:xfrm>
        </p:spPr>
        <p:txBody>
          <a:bodyPr/>
          <a:lstStyle/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US" altLang="en-US" sz="1800" b="1" dirty="0" smtClean="0"/>
              <a:t>User Threads</a:t>
            </a:r>
          </a:p>
          <a:p>
            <a:pPr eaLnBrk="1" hangingPunct="1">
              <a:defRPr/>
            </a:pPr>
            <a:r>
              <a:rPr lang="en-US" sz="1800" dirty="0" smtClean="0"/>
              <a:t>Generally </a:t>
            </a:r>
            <a:r>
              <a:rPr lang="en-US" sz="1800" b="1" dirty="0" smtClean="0"/>
              <a:t>fast to create </a:t>
            </a:r>
          </a:p>
          <a:p>
            <a:pPr eaLnBrk="1" hangingPunct="1">
              <a:defRPr/>
            </a:pPr>
            <a:endParaRPr lang="en-US" sz="1800" dirty="0" smtClean="0"/>
          </a:p>
          <a:p>
            <a:pPr eaLnBrk="1" hangingPunct="1">
              <a:defRPr/>
            </a:pPr>
            <a:endParaRPr lang="en-US" sz="1800" dirty="0" smtClean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1800" dirty="0" smtClean="0"/>
              <a:t>If the </a:t>
            </a:r>
            <a:r>
              <a:rPr lang="en-US" sz="1800" b="1" dirty="0" smtClean="0"/>
              <a:t>Kernel is single threaded</a:t>
            </a:r>
            <a:r>
              <a:rPr lang="en-US" sz="1800" dirty="0" smtClean="0"/>
              <a:t>, </a:t>
            </a:r>
          </a:p>
          <a:p>
            <a:pPr lvl="1" eaLnBrk="1" hangingPunct="1">
              <a:defRPr/>
            </a:pPr>
            <a:r>
              <a:rPr lang="en-US" sz="1800" dirty="0" smtClean="0"/>
              <a:t>then </a:t>
            </a:r>
            <a:r>
              <a:rPr lang="en-US" sz="1800" b="1" dirty="0" smtClean="0"/>
              <a:t>any user level thread performing a blocking system call </a:t>
            </a:r>
          </a:p>
          <a:p>
            <a:pPr lvl="1" eaLnBrk="1" hangingPunct="1">
              <a:defRPr/>
            </a:pPr>
            <a:r>
              <a:rPr lang="en-US" sz="1800" b="1" dirty="0" smtClean="0"/>
              <a:t>will cause the entire process to block,</a:t>
            </a:r>
            <a:r>
              <a:rPr lang="en-US" sz="1800" dirty="0" smtClean="0"/>
              <a:t> </a:t>
            </a:r>
          </a:p>
          <a:p>
            <a:pPr lvl="1" eaLnBrk="1" hangingPunct="1">
              <a:defRPr/>
            </a:pPr>
            <a:r>
              <a:rPr lang="en-US" sz="1800" dirty="0" smtClean="0"/>
              <a:t>even if other threads are available to run within the application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03750" y="736600"/>
            <a:ext cx="3421063" cy="4673600"/>
          </a:xfrm>
        </p:spPr>
        <p:txBody>
          <a:bodyPr/>
          <a:lstStyle/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US" altLang="en-US" sz="1800" b="1" dirty="0" smtClean="0"/>
              <a:t>Kernel Threads</a:t>
            </a:r>
          </a:p>
          <a:p>
            <a:pPr eaLnBrk="1" hangingPunct="1">
              <a:defRPr/>
            </a:pPr>
            <a:r>
              <a:rPr lang="en-US" sz="1800" dirty="0" smtClean="0"/>
              <a:t>Generally </a:t>
            </a:r>
            <a:r>
              <a:rPr lang="en-US" sz="1800" b="1" dirty="0" smtClean="0"/>
              <a:t>slower to create </a:t>
            </a:r>
            <a:r>
              <a:rPr lang="en-US" sz="1800" dirty="0" smtClean="0"/>
              <a:t>and manage than user threads</a:t>
            </a:r>
          </a:p>
          <a:p>
            <a:pPr eaLnBrk="1" hangingPunct="1">
              <a:defRPr/>
            </a:pPr>
            <a:endParaRPr lang="en-US" sz="1800" dirty="0" smtClean="0"/>
          </a:p>
          <a:p>
            <a:pPr eaLnBrk="1" hangingPunct="1">
              <a:defRPr/>
            </a:pPr>
            <a:r>
              <a:rPr lang="en-US" sz="1800" dirty="0" smtClean="0"/>
              <a:t>If a thread performs a </a:t>
            </a:r>
            <a:r>
              <a:rPr lang="en-US" sz="1800" b="1" dirty="0" smtClean="0"/>
              <a:t>blocking system call, </a:t>
            </a:r>
          </a:p>
          <a:p>
            <a:pPr lvl="1" eaLnBrk="1" hangingPunct="1">
              <a:defRPr/>
            </a:pPr>
            <a:r>
              <a:rPr lang="en-US" sz="1800" b="1" dirty="0" smtClean="0"/>
              <a:t>the kernel can schedule another thread</a:t>
            </a:r>
            <a:r>
              <a:rPr lang="en-US" sz="1800" dirty="0" smtClean="0"/>
              <a:t> in the application for execution.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0213" y="6254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Multithreading Models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8397" y="1750894"/>
            <a:ext cx="6777037" cy="3508375"/>
          </a:xfrm>
        </p:spPr>
        <p:txBody>
          <a:bodyPr/>
          <a:lstStyle/>
          <a:p>
            <a:pPr marL="69850" indent="0" eaLnBrk="1" hangingPunct="1">
              <a:buNone/>
            </a:pPr>
            <a:r>
              <a:rPr lang="en-US" altLang="en-US" sz="1800" dirty="0" smtClean="0"/>
              <a:t>Many systems provide support for both user and kernel threads, resulting in different multithreading models</a:t>
            </a:r>
          </a:p>
          <a:p>
            <a:pPr marL="69850" indent="0" eaLnBrk="1" hangingPunct="1">
              <a:buNone/>
            </a:pPr>
            <a:endParaRPr lang="en-US" altLang="en-US" sz="1800" dirty="0" smtClean="0"/>
          </a:p>
          <a:p>
            <a:pPr marL="412750" indent="-342900" eaLnBrk="1" hangingPunct="1">
              <a:buFont typeface="+mj-lt"/>
              <a:buAutoNum type="arabicParenR"/>
            </a:pPr>
            <a:r>
              <a:rPr lang="en-US" altLang="en-US" sz="1800" b="1" dirty="0" smtClean="0"/>
              <a:t>Many-to-One</a:t>
            </a:r>
            <a:br>
              <a:rPr lang="en-US" altLang="en-US" sz="1800" b="1" dirty="0" smtClean="0"/>
            </a:br>
            <a:endParaRPr lang="en-US" altLang="en-US" sz="1800" b="1" dirty="0" smtClean="0"/>
          </a:p>
          <a:p>
            <a:pPr marL="412750" indent="-342900" eaLnBrk="1" hangingPunct="1">
              <a:buFont typeface="+mj-lt"/>
              <a:buAutoNum type="arabicParenR"/>
            </a:pPr>
            <a:r>
              <a:rPr lang="en-US" altLang="en-US" sz="1800" b="1" dirty="0" smtClean="0"/>
              <a:t>One-to-One</a:t>
            </a:r>
            <a:br>
              <a:rPr lang="en-US" altLang="en-US" sz="1800" b="1" dirty="0" smtClean="0"/>
            </a:br>
            <a:endParaRPr lang="en-US" altLang="en-US" sz="1800" b="1" dirty="0" smtClean="0"/>
          </a:p>
          <a:p>
            <a:pPr marL="412750" indent="-342900" eaLnBrk="1" hangingPunct="1">
              <a:buFont typeface="+mj-lt"/>
              <a:buAutoNum type="arabicParenR"/>
            </a:pPr>
            <a:r>
              <a:rPr lang="en-US" altLang="en-US" sz="1800" b="1" dirty="0" smtClean="0"/>
              <a:t>Many-to-Many</a:t>
            </a:r>
          </a:p>
          <a:p>
            <a:pPr marL="412750" indent="-342900" eaLnBrk="1" hangingPunct="1">
              <a:buFont typeface="+mj-lt"/>
              <a:buAutoNum type="arabicParenR"/>
            </a:pPr>
            <a:endParaRPr lang="en-US" alt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556027"/>
          </a:xfrm>
        </p:spPr>
        <p:txBody>
          <a:bodyPr/>
          <a:lstStyle/>
          <a:p>
            <a:r>
              <a:rPr lang="en-IN" b="1" dirty="0" smtClean="0"/>
              <a:t>Imp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By default, an application begins with a single thread and begins running </a:t>
            </a:r>
            <a:r>
              <a:rPr lang="en-IN" sz="2000" dirty="0" smtClean="0"/>
              <a:t>in that </a:t>
            </a:r>
            <a:r>
              <a:rPr lang="en-IN" sz="2000" dirty="0"/>
              <a:t>thread. 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This </a:t>
            </a:r>
            <a:r>
              <a:rPr lang="en-IN" sz="2000" dirty="0"/>
              <a:t>application and its thread are allocated to a single process </a:t>
            </a:r>
            <a:r>
              <a:rPr lang="en-IN" sz="2000" dirty="0" smtClean="0"/>
              <a:t>managed by </a:t>
            </a:r>
            <a:r>
              <a:rPr lang="en-IN" sz="2000" dirty="0"/>
              <a:t>the kernel. </a:t>
            </a:r>
            <a:endParaRPr lang="en-IN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2E28A5-8FA6-4B61-A0B9-DA864FD55BF6}" type="datetime1">
              <a:rPr lang="en-US" smtClean="0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5C95F-D44A-4CE1-9228-F7E1CFE0712E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392254"/>
          </a:xfrm>
        </p:spPr>
        <p:txBody>
          <a:bodyPr/>
          <a:lstStyle/>
          <a:p>
            <a:r>
              <a:rPr lang="en-IN" sz="2800" b="1" dirty="0" smtClean="0"/>
              <a:t>ULT and KLT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At </a:t>
            </a:r>
            <a:r>
              <a:rPr lang="en-IN" sz="2000" dirty="0"/>
              <a:t>any time that the application is running (the process is </a:t>
            </a:r>
            <a:r>
              <a:rPr lang="en-IN" sz="2000" dirty="0" smtClean="0"/>
              <a:t>in the </a:t>
            </a:r>
            <a:r>
              <a:rPr lang="en-IN" sz="2000" dirty="0"/>
              <a:t>Running state), the application may spawn a new thread to run within </a:t>
            </a:r>
            <a:r>
              <a:rPr lang="en-IN" sz="2000" dirty="0" smtClean="0"/>
              <a:t>the same </a:t>
            </a:r>
            <a:r>
              <a:rPr lang="en-IN" sz="2000" dirty="0"/>
              <a:t>process.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2E28A5-8FA6-4B61-A0B9-DA864FD55BF6}" type="datetime1">
              <a:rPr lang="en-US" smtClean="0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5C95F-D44A-4CE1-9228-F7E1CFE0712E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25" y="750716"/>
            <a:ext cx="3300413" cy="2190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Concept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60425" y="600075"/>
            <a:ext cx="3544888" cy="56499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2000" dirty="0" smtClean="0"/>
              <a:t>Multiple parts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Data section</a:t>
            </a:r>
            <a:r>
              <a:rPr lang="en-US" altLang="en-US" sz="2000" b="1" dirty="0" smtClean="0"/>
              <a:t> containing global variables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altLang="en-US" sz="2000" b="1" dirty="0" smtClean="0">
              <a:solidFill>
                <a:srgbClr val="3366FF"/>
              </a:solidFill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Heap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containing </a:t>
            </a:r>
            <a:r>
              <a:rPr lang="en-US" altLang="en-US" sz="2000" b="1" dirty="0" smtClean="0"/>
              <a:t>memory dynamically allocated during run time</a:t>
            </a:r>
          </a:p>
          <a:p>
            <a:pPr eaLnBrk="1" hangingPunct="1">
              <a:lnSpc>
                <a:spcPct val="90000"/>
              </a:lnSpc>
              <a:buFont typeface="Monotype Sorts" pitchFamily="-84" charset="2"/>
              <a:buNone/>
              <a:defRPr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 typeface="Monotype Sorts" pitchFamily="-84" charset="2"/>
              <a:buNone/>
              <a:defRPr/>
            </a:pPr>
            <a:endParaRPr lang="en-US" altLang="en-US" sz="1800" dirty="0" smtClean="0"/>
          </a:p>
        </p:txBody>
      </p:sp>
      <p:sp>
        <p:nvSpPr>
          <p:cNvPr id="1126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CAD3CAB-4A21-4A6D-A403-7920AF654FBC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126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127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59E7C73-B0A5-4C6A-A6F9-495DE47EB07C}" type="slidenum">
              <a:rPr lang="en-US" altLang="en-US" smtClean="0">
                <a:solidFill>
                  <a:srgbClr val="FEFEFE"/>
                </a:solidFill>
              </a:rPr>
              <a:pPr/>
              <a:t>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374" y="1214651"/>
            <a:ext cx="2986881" cy="416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10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Spawning is done by invoking the spawn utility in the threads library.</a:t>
            </a:r>
          </a:p>
          <a:p>
            <a:r>
              <a:rPr lang="en-IN" sz="2000" dirty="0"/>
              <a:t>Control is passed to that utility by a procedure call.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2E28A5-8FA6-4B61-A0B9-DA864FD55BF6}" type="datetime1">
              <a:rPr lang="en-US" smtClean="0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5C95F-D44A-4CE1-9228-F7E1CFE0712E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392254"/>
          </a:xfrm>
        </p:spPr>
        <p:txBody>
          <a:bodyPr/>
          <a:lstStyle/>
          <a:p>
            <a:r>
              <a:rPr lang="en-IN" sz="2800" b="1" dirty="0" smtClean="0"/>
              <a:t>ULT and KLT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6152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The </a:t>
            </a:r>
            <a:r>
              <a:rPr lang="en-IN" sz="2000" dirty="0"/>
              <a:t>threads library creates </a:t>
            </a:r>
            <a:r>
              <a:rPr lang="en-IN" sz="2000" dirty="0" smtClean="0"/>
              <a:t>a data </a:t>
            </a:r>
            <a:r>
              <a:rPr lang="en-IN" sz="2000" dirty="0"/>
              <a:t>structure for the new thread </a:t>
            </a:r>
          </a:p>
          <a:p>
            <a:r>
              <a:rPr lang="en-IN" sz="2000" dirty="0" smtClean="0"/>
              <a:t>Then </a:t>
            </a:r>
            <a:r>
              <a:rPr lang="en-IN" sz="2000" dirty="0"/>
              <a:t>passes control to one of the </a:t>
            </a:r>
            <a:r>
              <a:rPr lang="en-IN" sz="2000" dirty="0" smtClean="0"/>
              <a:t>threads within </a:t>
            </a:r>
            <a:r>
              <a:rPr lang="en-IN" sz="2000" dirty="0"/>
              <a:t>this process that is in the Ready state, using some scheduling algorithm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2E28A5-8FA6-4B61-A0B9-DA864FD55BF6}" type="datetime1">
              <a:rPr lang="en-US" smtClean="0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5C95F-D44A-4CE1-9228-F7E1CFE0712E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392254"/>
          </a:xfrm>
        </p:spPr>
        <p:txBody>
          <a:bodyPr/>
          <a:lstStyle/>
          <a:p>
            <a:r>
              <a:rPr lang="en-IN" sz="2800" b="1" dirty="0" smtClean="0"/>
              <a:t>ULT and KLT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07323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When control is passed to the library, the context of the current thread is saved,</a:t>
            </a:r>
          </a:p>
          <a:p>
            <a:r>
              <a:rPr lang="en-IN" sz="2000" dirty="0"/>
              <a:t>and when control is passed from the library to a thread, the context of that thread is restored. </a:t>
            </a:r>
          </a:p>
          <a:p>
            <a:r>
              <a:rPr lang="en-IN" sz="2000" dirty="0" smtClean="0"/>
              <a:t>The </a:t>
            </a:r>
            <a:r>
              <a:rPr lang="en-IN" sz="2000" dirty="0"/>
              <a:t>context essentially consists of the contents of user registers, </a:t>
            </a:r>
            <a:r>
              <a:rPr lang="en-IN" sz="2000" dirty="0" smtClean="0"/>
              <a:t>the program </a:t>
            </a:r>
            <a:r>
              <a:rPr lang="en-IN" sz="2000" dirty="0"/>
              <a:t>counter, and stack pointers.</a:t>
            </a:r>
          </a:p>
          <a:p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2E28A5-8FA6-4B61-A0B9-DA864FD55BF6}" type="datetime1">
              <a:rPr lang="en-US" smtClean="0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5C95F-D44A-4CE1-9228-F7E1CFE0712E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392254"/>
          </a:xfrm>
        </p:spPr>
        <p:txBody>
          <a:bodyPr/>
          <a:lstStyle/>
          <a:p>
            <a:r>
              <a:rPr lang="en-IN" sz="2800" b="1" dirty="0" smtClean="0"/>
              <a:t>ULT and KLT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3784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All </a:t>
            </a:r>
            <a:r>
              <a:rPr lang="en-IN" sz="2000" dirty="0"/>
              <a:t>of the activity described </a:t>
            </a:r>
            <a:r>
              <a:rPr lang="en-IN" sz="2000" dirty="0" smtClean="0"/>
              <a:t>above </a:t>
            </a:r>
            <a:r>
              <a:rPr lang="en-IN" sz="2000" dirty="0"/>
              <a:t>takes place in </a:t>
            </a:r>
            <a:r>
              <a:rPr lang="en-IN" sz="2000" dirty="0" smtClean="0"/>
              <a:t>user space </a:t>
            </a:r>
            <a:r>
              <a:rPr lang="en-IN" sz="2000" dirty="0"/>
              <a:t>and within a single process. </a:t>
            </a:r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kernel is unaware of this activity. The </a:t>
            </a:r>
            <a:r>
              <a:rPr lang="en-IN" sz="2000" dirty="0" smtClean="0"/>
              <a:t> kernel continues </a:t>
            </a:r>
            <a:r>
              <a:rPr lang="en-IN" sz="2000" dirty="0"/>
              <a:t>to schedule the process as a unit and assigns a single execution </a:t>
            </a:r>
            <a:r>
              <a:rPr lang="en-IN" sz="2000" dirty="0" smtClean="0"/>
              <a:t>state (</a:t>
            </a:r>
            <a:r>
              <a:rPr lang="en-IN" sz="2000" dirty="0"/>
              <a:t>Ready, Running, Blocked, etc.) to that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2E28A5-8FA6-4B61-A0B9-DA864FD55BF6}" type="datetime1">
              <a:rPr lang="en-US" smtClean="0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5C95F-D44A-4CE1-9228-F7E1CFE0712E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392254"/>
          </a:xfrm>
        </p:spPr>
        <p:txBody>
          <a:bodyPr/>
          <a:lstStyle/>
          <a:p>
            <a:r>
              <a:rPr lang="en-IN" sz="2800" b="1" dirty="0" smtClean="0"/>
              <a:t>ULT and KLT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03993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Many-to-One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4654550" cy="4530725"/>
          </a:xfrm>
        </p:spPr>
        <p:txBody>
          <a:bodyPr/>
          <a:lstStyle/>
          <a:p>
            <a:pPr eaLnBrk="1" hangingPunct="1"/>
            <a:r>
              <a:rPr lang="en-US" altLang="en-US" sz="1800" dirty="0" smtClean="0"/>
              <a:t>Many user-level threads mapped to single kernel thread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b="1" u="sng" dirty="0" smtClean="0"/>
              <a:t>Only one thread can access the Kernel at a time.</a:t>
            </a:r>
          </a:p>
          <a:p>
            <a:pPr eaLnBrk="1" hangingPunct="1"/>
            <a:endParaRPr lang="en-US" altLang="en-US" sz="1800" b="1" u="sng" dirty="0" smtClean="0"/>
          </a:p>
          <a:p>
            <a:pPr eaLnBrk="1" hangingPunct="1"/>
            <a:r>
              <a:rPr lang="en-US" altLang="en-US" sz="1800" dirty="0" smtClean="0"/>
              <a:t>Thread Management done in User space, so is efficient.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b="1" u="sng" dirty="0" smtClean="0"/>
              <a:t>If one thread makes a blocking system call, the entire process will block.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One thread blocking causes all to block</a:t>
            </a:r>
          </a:p>
        </p:txBody>
      </p:sp>
      <p:pic>
        <p:nvPicPr>
          <p:cNvPr id="60420" name="Picture 1" descr="4_0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0" y="2339975"/>
            <a:ext cx="2743200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Many-to-One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4654550" cy="4530725"/>
          </a:xfrm>
        </p:spPr>
        <p:txBody>
          <a:bodyPr/>
          <a:lstStyle/>
          <a:p>
            <a:pPr eaLnBrk="1" hangingPunct="1"/>
            <a:r>
              <a:rPr lang="en-US" altLang="en-US" sz="1800" b="1" u="sng" dirty="0" smtClean="0"/>
              <a:t>Multiple threads are unable to run in parallel on multicore system because only one may be in kernel at a time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Few systems currently use this model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Examples: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Solaris Green Threads</a:t>
            </a:r>
          </a:p>
          <a:p>
            <a:pPr lvl="2"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Green thread, a thread that uses this model</a:t>
            </a:r>
          </a:p>
          <a:p>
            <a:pPr lvl="2"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Available for Solaris 2</a:t>
            </a:r>
          </a:p>
          <a:p>
            <a:pPr lvl="1" eaLnBrk="1" hangingPunct="1"/>
            <a:endParaRPr lang="en-US" altLang="en-US" sz="1800" b="1" dirty="0" smtClean="0">
              <a:solidFill>
                <a:srgbClr val="3366FF"/>
              </a:solidFill>
            </a:endParaRPr>
          </a:p>
          <a:p>
            <a:pPr lvl="1"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GNU Portable Threads</a:t>
            </a:r>
          </a:p>
        </p:txBody>
      </p:sp>
      <p:pic>
        <p:nvPicPr>
          <p:cNvPr id="60420" name="Picture 1" descr="4_0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0" y="2339975"/>
            <a:ext cx="2743200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7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1668" y="385667"/>
            <a:ext cx="7024687" cy="377825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One-to-One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203" y="941554"/>
            <a:ext cx="5772150" cy="3540125"/>
          </a:xfrm>
        </p:spPr>
        <p:txBody>
          <a:bodyPr/>
          <a:lstStyle/>
          <a:p>
            <a:pPr eaLnBrk="1" hangingPunct="1"/>
            <a:r>
              <a:rPr lang="en-US" altLang="en-US" sz="1800" dirty="0" smtClean="0"/>
              <a:t>Each user-level thread maps to kernel thread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b="1" dirty="0" smtClean="0"/>
              <a:t>Creating a user-level thread creates a kernel thread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More concurrency than many-to-one</a:t>
            </a:r>
          </a:p>
          <a:p>
            <a:pPr lvl="1" eaLnBrk="1" hangingPunct="1"/>
            <a:r>
              <a:rPr lang="en-US" altLang="en-US" sz="1600" b="1" dirty="0" smtClean="0"/>
              <a:t>By allowing another thread to run when a thread makes a blocking system call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Allows multiple threads to run in parallel on multiprocessors</a:t>
            </a:r>
          </a:p>
        </p:txBody>
      </p:sp>
      <p:pic>
        <p:nvPicPr>
          <p:cNvPr id="61444" name="Picture 1" descr="4_0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4276635"/>
            <a:ext cx="447516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668" y="941554"/>
            <a:ext cx="5772150" cy="3540125"/>
          </a:xfrm>
        </p:spPr>
        <p:txBody>
          <a:bodyPr/>
          <a:lstStyle/>
          <a:p>
            <a:pPr eaLnBrk="1" hangingPunct="1"/>
            <a:r>
              <a:rPr lang="en-US" altLang="en-US" sz="1800" dirty="0" smtClean="0"/>
              <a:t>Creating a user thread requires creating the corresponding kernel thread.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b="1" dirty="0" smtClean="0"/>
              <a:t>Overhead of creating kernel threads can burden the performance of an application</a:t>
            </a:r>
          </a:p>
          <a:p>
            <a:pPr eaLnBrk="1" hangingPunct="1"/>
            <a:endParaRPr lang="en-US" altLang="en-US" sz="1800" b="1" u="sng" dirty="0" smtClean="0"/>
          </a:p>
          <a:p>
            <a:pPr eaLnBrk="1" hangingPunct="1"/>
            <a:r>
              <a:rPr lang="en-US" altLang="en-US" sz="1800" b="1" u="sng" dirty="0" smtClean="0"/>
              <a:t>Number of threads per process sometimes restricted due to overhead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Examples</a:t>
            </a:r>
          </a:p>
          <a:p>
            <a:pPr lvl="1" eaLnBrk="1" hangingPunct="1"/>
            <a:r>
              <a:rPr lang="en-US" altLang="en-US" sz="1800" dirty="0" smtClean="0"/>
              <a:t>Windows</a:t>
            </a:r>
          </a:p>
          <a:p>
            <a:pPr lvl="1" eaLnBrk="1" hangingPunct="1"/>
            <a:r>
              <a:rPr lang="en-US" altLang="en-US" sz="1800" dirty="0" smtClean="0"/>
              <a:t>Linux</a:t>
            </a:r>
          </a:p>
          <a:p>
            <a:pPr lvl="1" eaLnBrk="1" hangingPunct="1"/>
            <a:r>
              <a:rPr lang="en-US" altLang="en-US" sz="1800" dirty="0" smtClean="0"/>
              <a:t>Solaris 9 and later</a:t>
            </a:r>
          </a:p>
        </p:txBody>
      </p:sp>
      <p:pic>
        <p:nvPicPr>
          <p:cNvPr id="61444" name="Picture 1" descr="4_0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4003675"/>
            <a:ext cx="447516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51668" y="385667"/>
            <a:ext cx="70246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altLang="en-US" sz="2800" smtClean="0"/>
              <a:t>One-to-One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1419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163" y="1039813"/>
            <a:ext cx="4448175" cy="4445000"/>
          </a:xfrm>
        </p:spPr>
        <p:txBody>
          <a:bodyPr/>
          <a:lstStyle/>
          <a:p>
            <a:pPr eaLnBrk="1" hangingPunct="1"/>
            <a:r>
              <a:rPr lang="en-US" altLang="en-US" sz="2000" b="1" dirty="0" smtClean="0"/>
              <a:t>Allows many user level threads to be mapped to many kernel threads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Allows the  operating system to create a sufficient number of kernel threads</a:t>
            </a:r>
          </a:p>
          <a:p>
            <a:pPr eaLnBrk="1" hangingPunct="1"/>
            <a:endParaRPr lang="en-US" altLang="en-US" sz="2000" dirty="0" smtClean="0"/>
          </a:p>
          <a:p>
            <a:pPr lvl="1" eaLnBrk="1" hangingPunct="1"/>
            <a:endParaRPr lang="en-US" altLang="en-US" sz="1800" dirty="0" smtClean="0"/>
          </a:p>
        </p:txBody>
      </p:sp>
      <p:pic>
        <p:nvPicPr>
          <p:cNvPr id="62468" name="Picture 1" descr="4_0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8" y="2451100"/>
            <a:ext cx="3159125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51668" y="385667"/>
            <a:ext cx="70246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altLang="en-US" sz="2800" dirty="0"/>
              <a:t>Many-to-Many Model</a:t>
            </a: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163" y="1039813"/>
            <a:ext cx="4448175" cy="4445000"/>
          </a:xfrm>
        </p:spPr>
        <p:txBody>
          <a:bodyPr/>
          <a:lstStyle/>
          <a:p>
            <a:pPr eaLnBrk="1" hangingPunct="1"/>
            <a:r>
              <a:rPr lang="en-US" altLang="en-US" sz="2000" b="1" dirty="0" smtClean="0"/>
              <a:t>The number of kernel threads may be specific to </a:t>
            </a:r>
          </a:p>
          <a:p>
            <a:pPr lvl="1" eaLnBrk="1" hangingPunct="1"/>
            <a:r>
              <a:rPr lang="en-US" altLang="en-US" sz="2000" b="1" dirty="0" smtClean="0"/>
              <a:t>Either a particular application</a:t>
            </a:r>
          </a:p>
          <a:p>
            <a:pPr lvl="1" eaLnBrk="1" hangingPunct="1"/>
            <a:r>
              <a:rPr lang="en-US" altLang="en-US" sz="2000" b="1" dirty="0" smtClean="0"/>
              <a:t>Or a particular machine</a:t>
            </a:r>
          </a:p>
          <a:p>
            <a:pPr lvl="1"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Solaris prior to version 9</a:t>
            </a:r>
          </a:p>
          <a:p>
            <a:pPr eaLnBrk="1" hangingPunct="1"/>
            <a:r>
              <a:rPr lang="en-US" altLang="en-US" sz="2000" dirty="0"/>
              <a:t>Windows  with the </a:t>
            </a:r>
            <a:r>
              <a:rPr lang="en-US" altLang="en-US" sz="2000" i="1" dirty="0" err="1"/>
              <a:t>ThreadFiber</a:t>
            </a:r>
            <a:r>
              <a:rPr lang="en-US" altLang="en-US" sz="2000" dirty="0"/>
              <a:t> package</a:t>
            </a:r>
          </a:p>
          <a:p>
            <a:pPr lvl="1" eaLnBrk="1" hangingPunct="1"/>
            <a:endParaRPr lang="en-US" altLang="en-US" sz="2000" dirty="0" smtClean="0"/>
          </a:p>
        </p:txBody>
      </p:sp>
      <p:pic>
        <p:nvPicPr>
          <p:cNvPr id="62468" name="Picture 1" descr="4_0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8" y="2451100"/>
            <a:ext cx="3159125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51668" y="385667"/>
            <a:ext cx="70246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altLang="en-US" sz="2800" dirty="0"/>
              <a:t>Many-to-Many Model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202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75" y="849313"/>
            <a:ext cx="6107113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Concept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60425" y="1668463"/>
            <a:ext cx="7370763" cy="4786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An operating system executes a variety of programs: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Batch system – </a:t>
            </a:r>
            <a:r>
              <a:rPr lang="en-US" altLang="en-US" b="1" dirty="0" smtClean="0">
                <a:solidFill>
                  <a:srgbClr val="3366FF"/>
                </a:solidFill>
              </a:rPr>
              <a:t>jobs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Time-shared systems – </a:t>
            </a:r>
            <a:r>
              <a:rPr lang="en-US" altLang="en-US" b="1" dirty="0" smtClean="0">
                <a:solidFill>
                  <a:srgbClr val="3366FF"/>
                </a:solidFill>
              </a:rPr>
              <a:t>user programs </a:t>
            </a:r>
            <a:r>
              <a:rPr lang="en-US" altLang="en-US" dirty="0" smtClean="0"/>
              <a:t>or </a:t>
            </a:r>
            <a:r>
              <a:rPr lang="en-US" altLang="en-US" b="1" dirty="0" smtClean="0">
                <a:solidFill>
                  <a:srgbClr val="3366FF"/>
                </a:solidFill>
              </a:rPr>
              <a:t>tasks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b="1" u="sng" dirty="0" smtClean="0"/>
              <a:t>The terms </a:t>
            </a:r>
            <a:r>
              <a:rPr lang="en-US" altLang="en-US" b="1" i="1" u="sng" dirty="0" smtClean="0"/>
              <a:t>job</a:t>
            </a:r>
            <a:r>
              <a:rPr lang="en-US" altLang="en-US" b="1" u="sng" dirty="0" smtClean="0"/>
              <a:t> and </a:t>
            </a:r>
            <a:r>
              <a:rPr lang="en-US" altLang="en-US" b="1" i="1" u="sng" dirty="0" smtClean="0"/>
              <a:t>process</a:t>
            </a:r>
            <a:r>
              <a:rPr lang="en-US" altLang="en-US" b="1" u="sng" dirty="0" smtClean="0"/>
              <a:t> are used almost interchangeably</a:t>
            </a:r>
          </a:p>
          <a:p>
            <a:pPr eaLnBrk="1" hangingPunct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1024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49049A0-F344-4BCA-84CB-1A5FBCF277B8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24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BFF8D94-B973-4B3B-B01D-BE47AC6CB2C2}" type="slidenum">
              <a:rPr lang="en-US" altLang="en-US" smtClean="0">
                <a:solidFill>
                  <a:srgbClr val="FEFEFE"/>
                </a:solidFill>
              </a:rPr>
              <a:pPr/>
              <a:t>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24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981" y="1460310"/>
            <a:ext cx="4448175" cy="3748182"/>
          </a:xfrm>
        </p:spPr>
        <p:txBody>
          <a:bodyPr/>
          <a:lstStyle/>
          <a:p>
            <a:pPr eaLnBrk="1" hangingPunct="1"/>
            <a:r>
              <a:rPr lang="en-US" altLang="en-US" sz="1800" b="1" dirty="0" smtClean="0"/>
              <a:t>Many to One </a:t>
            </a:r>
          </a:p>
          <a:p>
            <a:pPr lvl="1" eaLnBrk="1" hangingPunct="1"/>
            <a:r>
              <a:rPr lang="en-US" altLang="en-US" sz="1800" dirty="0" smtClean="0"/>
              <a:t>Allows developer to create as many user threads as needed</a:t>
            </a:r>
          </a:p>
          <a:p>
            <a:pPr lvl="1" eaLnBrk="1" hangingPunct="1"/>
            <a:endParaRPr lang="en-US" altLang="en-US" sz="1800" dirty="0" smtClean="0"/>
          </a:p>
          <a:p>
            <a:pPr lvl="1" eaLnBrk="1" hangingPunct="1"/>
            <a:r>
              <a:rPr lang="en-US" altLang="en-US" sz="1800" b="1" dirty="0" smtClean="0"/>
              <a:t>But true concurrency is not gained because kernel can schedule only one thread at a time</a:t>
            </a:r>
          </a:p>
          <a:p>
            <a:pPr eaLnBrk="1" hangingPunct="1"/>
            <a:endParaRPr lang="en-US" altLang="en-US" sz="1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51667" y="863339"/>
            <a:ext cx="70246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altLang="en-US" sz="2800" b="1" dirty="0" smtClean="0"/>
              <a:t>Drawbacks of Many-to-One </a:t>
            </a:r>
            <a:r>
              <a:rPr lang="en-US" altLang="en-US" sz="2800" b="1" dirty="0"/>
              <a:t>Model</a:t>
            </a:r>
            <a:endParaRPr lang="en-US" altLang="en-US" sz="2800" b="1" dirty="0" smtClean="0"/>
          </a:p>
        </p:txBody>
      </p:sp>
      <p:pic>
        <p:nvPicPr>
          <p:cNvPr id="6" name="Picture 1" descr="4_0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0" y="2339975"/>
            <a:ext cx="2743200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49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981" y="1624084"/>
            <a:ext cx="4448175" cy="3584408"/>
          </a:xfrm>
        </p:spPr>
        <p:txBody>
          <a:bodyPr/>
          <a:lstStyle/>
          <a:p>
            <a:pPr eaLnBrk="1" hangingPunct="1"/>
            <a:r>
              <a:rPr lang="en-US" altLang="en-US" sz="1800" b="1" dirty="0" smtClean="0"/>
              <a:t>One to One</a:t>
            </a:r>
          </a:p>
          <a:p>
            <a:pPr lvl="1" eaLnBrk="1" hangingPunct="1"/>
            <a:r>
              <a:rPr lang="en-US" altLang="en-US" sz="1800" dirty="0" smtClean="0"/>
              <a:t>Allows for greater concurrency, but </a:t>
            </a:r>
          </a:p>
          <a:p>
            <a:pPr lvl="1" eaLnBrk="1" hangingPunct="1"/>
            <a:endParaRPr lang="en-US" altLang="en-US" sz="1800" dirty="0" smtClean="0"/>
          </a:p>
          <a:p>
            <a:pPr lvl="1" eaLnBrk="1" hangingPunct="1"/>
            <a:r>
              <a:rPr lang="en-US" altLang="en-US" sz="1800" b="1" dirty="0" smtClean="0"/>
              <a:t>the developer has to be careful not to create too many threads within an application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51668" y="762709"/>
            <a:ext cx="70246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altLang="en-US" sz="2800" b="1" dirty="0" smtClean="0"/>
              <a:t>Drawbacks of One-to-One </a:t>
            </a:r>
            <a:r>
              <a:rPr lang="en-US" altLang="en-US" sz="2800" b="1" dirty="0"/>
              <a:t>Model</a:t>
            </a:r>
            <a:endParaRPr lang="en-US" altLang="en-US" sz="2800" b="1" dirty="0" smtClean="0"/>
          </a:p>
        </p:txBody>
      </p:sp>
      <p:pic>
        <p:nvPicPr>
          <p:cNvPr id="6" name="Picture 1" descr="4_0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4003675"/>
            <a:ext cx="447516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35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333" y="1486823"/>
            <a:ext cx="4448175" cy="4445000"/>
          </a:xfrm>
        </p:spPr>
        <p:txBody>
          <a:bodyPr/>
          <a:lstStyle/>
          <a:p>
            <a:pPr eaLnBrk="1" hangingPunct="1"/>
            <a:r>
              <a:rPr lang="en-US" altLang="en-US" sz="1800" dirty="0" smtClean="0"/>
              <a:t>Many to Many</a:t>
            </a:r>
          </a:p>
          <a:p>
            <a:pPr lvl="1" eaLnBrk="1" hangingPunct="1"/>
            <a:r>
              <a:rPr lang="en-US" altLang="en-US" sz="1800" b="1" u="sng" dirty="0" smtClean="0"/>
              <a:t>Overcomes these shortcomings</a:t>
            </a:r>
          </a:p>
          <a:p>
            <a:pPr lvl="1" eaLnBrk="1" hangingPunct="1"/>
            <a:endParaRPr lang="en-US" altLang="en-US" sz="1800" dirty="0" smtClean="0"/>
          </a:p>
          <a:p>
            <a:pPr lvl="1" eaLnBrk="1" hangingPunct="1"/>
            <a:r>
              <a:rPr lang="en-US" altLang="en-US" sz="1800" b="1" dirty="0" smtClean="0"/>
              <a:t>Developers can create as many user threads as necessary</a:t>
            </a:r>
          </a:p>
          <a:p>
            <a:pPr lvl="1" eaLnBrk="1" hangingPunct="1"/>
            <a:endParaRPr lang="en-US" altLang="en-US" sz="1800" b="1" dirty="0" smtClean="0"/>
          </a:p>
          <a:p>
            <a:pPr lvl="1" eaLnBrk="1" hangingPunct="1"/>
            <a:r>
              <a:rPr lang="en-US" altLang="en-US" sz="1800" b="1" dirty="0" smtClean="0"/>
              <a:t>Corresponding Kernel threads can run in parallel on a multiprocessor</a:t>
            </a:r>
          </a:p>
          <a:p>
            <a:pPr lvl="1" eaLnBrk="1" hangingPunct="1"/>
            <a:endParaRPr lang="en-US" altLang="en-US" sz="1800" dirty="0" smtClean="0"/>
          </a:p>
          <a:p>
            <a:pPr lvl="1" eaLnBrk="1" hangingPunct="1"/>
            <a:r>
              <a:rPr lang="en-US" altLang="en-US" sz="1800" dirty="0" smtClean="0"/>
              <a:t>When a thread performs a blocking system call, the kernel can schedule another thread for execution</a:t>
            </a:r>
          </a:p>
        </p:txBody>
      </p:sp>
      <p:pic>
        <p:nvPicPr>
          <p:cNvPr id="62468" name="Picture 1" descr="4_0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8" y="2451100"/>
            <a:ext cx="3159125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51667" y="762709"/>
            <a:ext cx="70246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altLang="en-US" sz="2800" b="1" dirty="0" smtClean="0"/>
              <a:t>Advantages of Many-to-Many </a:t>
            </a:r>
            <a:r>
              <a:rPr lang="en-US" altLang="en-US" sz="2800" b="1" dirty="0"/>
              <a:t>Model</a:t>
            </a:r>
            <a:endParaRPr lang="en-US" alt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19940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B79984C-858E-48D1-9DBF-7DC3DF87AF94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64515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6451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AF9CEEF-1B9A-480B-A77F-93A38EE3E6E6}" type="slidenum">
              <a:rPr lang="en-US" altLang="en-US" smtClean="0">
                <a:solidFill>
                  <a:srgbClr val="FEFEFE"/>
                </a:solidFill>
              </a:rPr>
              <a:pPr/>
              <a:t>83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64517" name="Title 4"/>
          <p:cNvSpPr>
            <a:spLocks noGrp="1"/>
          </p:cNvSpPr>
          <p:nvPr>
            <p:ph type="title"/>
          </p:nvPr>
        </p:nvSpPr>
        <p:spPr>
          <a:xfrm>
            <a:off x="989013" y="3511550"/>
            <a:ext cx="7024687" cy="1143000"/>
          </a:xfrm>
        </p:spPr>
        <p:txBody>
          <a:bodyPr/>
          <a:lstStyle/>
          <a:p>
            <a:pPr eaLnBrk="1" hangingPunct="1"/>
            <a:r>
              <a:rPr lang="en-IN" altLang="en-US" smtClean="0"/>
              <a:t>Now,</a:t>
            </a:r>
            <a:br>
              <a:rPr lang="en-IN" altLang="en-US" smtClean="0"/>
            </a:br>
            <a:r>
              <a:rPr lang="en-IN" altLang="en-US" smtClean="0"/>
              <a:t>Lets compare User and Kernel Level Threads</a:t>
            </a:r>
            <a:br>
              <a:rPr lang="en-IN" altLang="en-US" smtClean="0"/>
            </a:br>
            <a:endParaRPr lang="en-I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769938" y="944563"/>
            <a:ext cx="7024687" cy="652462"/>
          </a:xfrm>
        </p:spPr>
        <p:txBody>
          <a:bodyPr/>
          <a:lstStyle/>
          <a:p>
            <a:pPr eaLnBrk="1" hangingPunct="1"/>
            <a:r>
              <a:rPr lang="en-IN" altLang="en-US" sz="2800" b="1" smtClean="0"/>
              <a:t>Difference between User Level thread and Kernel Level thread</a:t>
            </a:r>
            <a:endParaRPr lang="en-IN" altLang="en-US" sz="2800" smtClean="0"/>
          </a:p>
        </p:txBody>
      </p:sp>
      <p:sp>
        <p:nvSpPr>
          <p:cNvPr id="6553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A10E189-57A4-4E22-B392-1A015C85158E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6554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655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ABC7A9A-AB87-47EE-B7A0-F77038595E66}" type="slidenum">
              <a:rPr lang="en-US" altLang="en-US" smtClean="0">
                <a:solidFill>
                  <a:srgbClr val="FEFEFE"/>
                </a:solidFill>
              </a:rPr>
              <a:pPr/>
              <a:t>84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655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7063" y="1541463"/>
            <a:ext cx="7970837" cy="4291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8" name="Frame 7"/>
          <p:cNvSpPr/>
          <p:nvPr/>
        </p:nvSpPr>
        <p:spPr>
          <a:xfrm>
            <a:off x="587375" y="3779838"/>
            <a:ext cx="6986588" cy="3413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615950" y="3386138"/>
            <a:ext cx="6988175" cy="3413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69743" y="2906973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95582" y="2906973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95582" y="2538483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69743" y="2511187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69743" y="4476466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95582" y="4476466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4"/>
          <p:cNvSpPr>
            <a:spLocks noGrp="1"/>
          </p:cNvSpPr>
          <p:nvPr>
            <p:ph type="title"/>
          </p:nvPr>
        </p:nvSpPr>
        <p:spPr>
          <a:xfrm>
            <a:off x="1016000" y="4206875"/>
            <a:ext cx="7024688" cy="1143000"/>
          </a:xfrm>
        </p:spPr>
        <p:txBody>
          <a:bodyPr/>
          <a:lstStyle/>
          <a:p>
            <a:pPr eaLnBrk="1" hangingPunct="1"/>
            <a:r>
              <a:rPr lang="en-IN" altLang="en-US" smtClean="0"/>
              <a:t>Done with Process and Threads</a:t>
            </a:r>
            <a:br>
              <a:rPr lang="en-IN" altLang="en-US" smtClean="0"/>
            </a:br>
            <a:r>
              <a:rPr lang="en-IN" altLang="en-US" smtClean="0"/>
              <a:t/>
            </a:r>
            <a:br>
              <a:rPr lang="en-IN" altLang="en-US" smtClean="0"/>
            </a:br>
            <a:r>
              <a:rPr lang="en-IN" altLang="en-US" smtClean="0"/>
              <a:t>Now,</a:t>
            </a:r>
            <a:br>
              <a:rPr lang="en-IN" altLang="en-US" smtClean="0"/>
            </a:br>
            <a:r>
              <a:rPr lang="en-IN" altLang="en-US" smtClean="0"/>
              <a:t>Lets compare Process and Threads</a:t>
            </a:r>
            <a:br>
              <a:rPr lang="en-IN" altLang="en-US" smtClean="0"/>
            </a:br>
            <a:endParaRPr lang="en-IN" altLang="en-US" smtClean="0"/>
          </a:p>
        </p:txBody>
      </p:sp>
      <p:sp>
        <p:nvSpPr>
          <p:cNvPr id="7475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EB84A93-35DA-4782-98D3-768A0D6C6E3A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475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475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8F94868-C68A-4A44-B0FE-3028935DA51B}" type="slidenum">
              <a:rPr lang="en-US" altLang="en-US" smtClean="0">
                <a:solidFill>
                  <a:srgbClr val="FEFEFE"/>
                </a:solidFill>
              </a:rPr>
              <a:pPr/>
              <a:t>85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4A4409B-869A-474C-AEFD-80EBD943E862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577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57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A16BFC9-366A-43A0-9417-02DE0A7B0541}" type="slidenum">
              <a:rPr lang="en-US" altLang="en-US" smtClean="0">
                <a:solidFill>
                  <a:srgbClr val="FEFEFE"/>
                </a:solidFill>
              </a:rPr>
              <a:pPr/>
              <a:t>86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7578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79"/>
          <a:stretch/>
        </p:blipFill>
        <p:spPr bwMode="auto">
          <a:xfrm>
            <a:off x="614363" y="428625"/>
            <a:ext cx="7970837" cy="4387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2565779" y="1132764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911811" y="1135036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18179" y="2213228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75257" y="2201861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10854" y="2540758"/>
            <a:ext cx="248892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33980" y="2540758"/>
            <a:ext cx="248892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45039" y="3539335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92072" y="3539335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54F8C0F-51B5-4EF3-919C-2C00FBCDA917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680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68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1ED8341-B648-41A3-BE02-CBE5969B6E23}" type="slidenum">
              <a:rPr lang="en-US" altLang="en-US" smtClean="0">
                <a:solidFill>
                  <a:srgbClr val="FEFEFE"/>
                </a:solidFill>
              </a:rPr>
              <a:pPr/>
              <a:t>87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768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800100"/>
            <a:ext cx="7397750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011003" y="4110266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65111" y="4110266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638800" y="1928899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55678" y="1683240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65111" y="3075310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38800" y="3075310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95081" y="5750059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17428" y="5750059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27435" y="4658458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88435" y="4917759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rved Left Arrow 1"/>
          <p:cNvSpPr/>
          <p:nvPr/>
        </p:nvSpPr>
        <p:spPr>
          <a:xfrm>
            <a:off x="7779224" y="3075310"/>
            <a:ext cx="396401" cy="17287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38" y="423863"/>
            <a:ext cx="76454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Scheduling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168400"/>
            <a:ext cx="6975475" cy="4564063"/>
          </a:xfrm>
        </p:spPr>
        <p:txBody>
          <a:bodyPr/>
          <a:lstStyle/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b="1" dirty="0" smtClean="0"/>
              <a:t>Maximize CPU use, quickly switch processes onto CPU for time sharing</a:t>
            </a:r>
          </a:p>
          <a:p>
            <a:pPr eaLnBrk="1" hangingPunct="1"/>
            <a:endParaRPr lang="en-US" altLang="en-US" sz="1800" b="1" dirty="0" smtClean="0">
              <a:solidFill>
                <a:srgbClr val="3366FF"/>
              </a:solidFill>
            </a:endParaRPr>
          </a:p>
          <a:p>
            <a:pPr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Process scheduler </a:t>
            </a:r>
            <a:r>
              <a:rPr lang="en-US" altLang="en-US" sz="1800" b="1" dirty="0" smtClean="0"/>
              <a:t>selects among available processes for next execution on CPU</a:t>
            </a:r>
          </a:p>
          <a:p>
            <a:pPr eaLnBrk="1" hangingPunct="1"/>
            <a:endParaRPr lang="en-US" altLang="en-US" sz="1800" dirty="0" smtClean="0"/>
          </a:p>
        </p:txBody>
      </p:sp>
      <p:sp>
        <p:nvSpPr>
          <p:cNvPr id="778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79106E5-36EC-46BC-885D-662279417D39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78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963F946-9CFA-47BE-8119-95671082FC7D}" type="slidenum">
              <a:rPr lang="en-US" altLang="en-US" smtClean="0">
                <a:solidFill>
                  <a:srgbClr val="FEFEFE"/>
                </a:solidFill>
              </a:rPr>
              <a:pPr/>
              <a:t>88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783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38" y="423863"/>
            <a:ext cx="76454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Scheduling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168400"/>
            <a:ext cx="6975475" cy="4564063"/>
          </a:xfrm>
        </p:spPr>
        <p:txBody>
          <a:bodyPr/>
          <a:lstStyle/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Maintains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scheduling queues </a:t>
            </a:r>
            <a:r>
              <a:rPr lang="en-US" altLang="en-US" sz="1800" dirty="0" smtClean="0"/>
              <a:t>of processes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Job queue 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Ready queue 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Device queues</a:t>
            </a:r>
            <a:endParaRPr lang="en-US" altLang="en-US" sz="1800" dirty="0" smtClean="0"/>
          </a:p>
          <a:p>
            <a:pPr eaLnBrk="1" hangingPunct="1"/>
            <a:endParaRPr lang="en-US" altLang="en-US" sz="1800" dirty="0" smtClean="0"/>
          </a:p>
        </p:txBody>
      </p:sp>
      <p:sp>
        <p:nvSpPr>
          <p:cNvPr id="778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79106E5-36EC-46BC-885D-662279417D39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78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963F946-9CFA-47BE-8119-95671082FC7D}" type="slidenum">
              <a:rPr lang="en-US" altLang="en-US" smtClean="0">
                <a:solidFill>
                  <a:srgbClr val="FEFEFE"/>
                </a:solidFill>
              </a:rPr>
              <a:pPr/>
              <a:t>89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783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313569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428625"/>
            <a:ext cx="6107112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Concept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33450" y="1465263"/>
            <a:ext cx="7164388" cy="4786312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A program by itself is not a process.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b="1" dirty="0" smtClean="0"/>
              <a:t>Program is </a:t>
            </a:r>
            <a:r>
              <a:rPr lang="en-US" altLang="en-US" sz="2000" b="1" i="1" dirty="0" smtClean="0"/>
              <a:t>passive</a:t>
            </a:r>
            <a:r>
              <a:rPr lang="en-US" altLang="en-US" sz="2000" b="1" dirty="0" smtClean="0"/>
              <a:t> entity stored on disk (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executable file</a:t>
            </a:r>
            <a:r>
              <a:rPr lang="en-US" altLang="en-US" sz="2000" b="1" dirty="0" smtClean="0"/>
              <a:t>), </a:t>
            </a:r>
          </a:p>
          <a:p>
            <a:pPr eaLnBrk="1" hangingPunct="1"/>
            <a:r>
              <a:rPr lang="en-US" altLang="en-US" sz="2000" dirty="0" err="1" smtClean="0"/>
              <a:t>Eg</a:t>
            </a:r>
            <a:r>
              <a:rPr lang="en-US" altLang="en-US" sz="2000" dirty="0" smtClean="0"/>
              <a:t>- A file containing a list of instructions stored on a disk</a:t>
            </a:r>
          </a:p>
          <a:p>
            <a:pPr eaLnBrk="1" hangingPunct="1"/>
            <a:endParaRPr lang="en-US" altLang="en-US" sz="2000" b="1" dirty="0" smtClean="0"/>
          </a:p>
          <a:p>
            <a:pPr eaLnBrk="1" hangingPunct="1"/>
            <a:endParaRPr lang="en-US" altLang="en-US" sz="2000" b="1" dirty="0"/>
          </a:p>
          <a:p>
            <a:pPr eaLnBrk="1" hangingPunct="1"/>
            <a:r>
              <a:rPr lang="en-US" altLang="en-US" sz="2000" b="1" dirty="0" smtClean="0"/>
              <a:t>Process is </a:t>
            </a:r>
            <a:r>
              <a:rPr lang="en-US" altLang="en-US" sz="2000" b="1" i="1" dirty="0" smtClean="0"/>
              <a:t>active entity </a:t>
            </a:r>
          </a:p>
          <a:p>
            <a:pPr eaLnBrk="1" hangingPunct="1"/>
            <a:r>
              <a:rPr lang="en-US" altLang="en-US" sz="2000" b="1" i="1" dirty="0" smtClean="0"/>
              <a:t>An Active entity </a:t>
            </a:r>
            <a:r>
              <a:rPr lang="en-US" sz="2000" dirty="0"/>
              <a:t>with a program counter specifying the next instruction to execute and a set of associated resources</a:t>
            </a:r>
            <a:endParaRPr lang="en-US" altLang="en-US" sz="2000" b="1" i="1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1331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B9B8C06-62FB-49EA-8C2C-553B9C3C72D5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331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E606B56-BC06-405C-990C-A5B64A6E2275}" type="slidenum">
              <a:rPr lang="en-US" altLang="en-US" smtClean="0">
                <a:solidFill>
                  <a:srgbClr val="FEFEFE"/>
                </a:solidFill>
              </a:rPr>
              <a:pPr/>
              <a:t>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331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38" y="423863"/>
            <a:ext cx="76454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Scheduling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168400"/>
            <a:ext cx="6975475" cy="4564063"/>
          </a:xfrm>
        </p:spPr>
        <p:txBody>
          <a:bodyPr/>
          <a:lstStyle/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Processes migrate among the various queues</a:t>
            </a:r>
          </a:p>
        </p:txBody>
      </p:sp>
      <p:sp>
        <p:nvSpPr>
          <p:cNvPr id="778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79106E5-36EC-46BC-885D-662279417D39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78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963F946-9CFA-47BE-8119-95671082FC7D}" type="slidenum">
              <a:rPr lang="en-US" altLang="en-US" smtClean="0">
                <a:solidFill>
                  <a:srgbClr val="FEFEFE"/>
                </a:solidFill>
              </a:rPr>
              <a:pPr/>
              <a:t>90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783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pic>
        <p:nvPicPr>
          <p:cNvPr id="1026" name="Picture 2" descr="Process Scheduling Queu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29" y="1963570"/>
            <a:ext cx="6945508" cy="390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33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168400"/>
            <a:ext cx="6975475" cy="4564063"/>
          </a:xfrm>
        </p:spPr>
        <p:txBody>
          <a:bodyPr rtlCol="0">
            <a:normAutofit/>
          </a:bodyPr>
          <a:lstStyle/>
          <a:p>
            <a:pPr marL="36576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Job queue </a:t>
            </a:r>
            <a:r>
              <a:rPr lang="en-US" altLang="en-US" sz="2000" dirty="0" smtClean="0"/>
              <a:t>– </a:t>
            </a:r>
            <a:endParaRPr lang="en-US" altLang="en-US" sz="20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IN" altLang="en-US" sz="2000" dirty="0"/>
              <a:t>Each new process goes into the job queue. </a:t>
            </a:r>
            <a:endParaRPr lang="en-IN" altLang="en-US" sz="2000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IN" altLang="en-US" sz="2000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IN" altLang="en-US" sz="2000" b="1" u="sng" dirty="0" smtClean="0"/>
              <a:t>Processes </a:t>
            </a:r>
            <a:r>
              <a:rPr lang="en-IN" altLang="en-US" sz="2000" b="1" u="sng" dirty="0"/>
              <a:t>in the job queue reside on mass storage and await the allocation of main memory.</a:t>
            </a:r>
            <a:endParaRPr lang="en-US" altLang="en-US" sz="2000" b="1" u="sng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b="1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2000" b="1" dirty="0" smtClean="0"/>
              <a:t>as a process enters the system, </a:t>
            </a:r>
          </a:p>
          <a:p>
            <a:pPr marL="914717" lvl="2"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they are put on job queue..</a:t>
            </a:r>
          </a:p>
        </p:txBody>
      </p:sp>
      <p:sp>
        <p:nvSpPr>
          <p:cNvPr id="7885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C04DE40-153B-412D-BB5A-F5AE0A74FE29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8317507-58FA-4ED4-8FB5-E1A7AAD9767F}" type="slidenum">
              <a:rPr lang="en-US" altLang="en-US" smtClean="0">
                <a:solidFill>
                  <a:srgbClr val="FEFEFE"/>
                </a:solidFill>
              </a:rPr>
              <a:pPr/>
              <a:t>91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19174" y="677081"/>
            <a:ext cx="6975475" cy="4564063"/>
          </a:xfrm>
        </p:spPr>
        <p:txBody>
          <a:bodyPr rtlCol="0">
            <a:normAutofit/>
          </a:bodyPr>
          <a:lstStyle/>
          <a:p>
            <a:pPr marL="36576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Ready queue </a:t>
            </a:r>
            <a:r>
              <a:rPr lang="en-US" altLang="en-US" sz="2000" dirty="0" smtClean="0"/>
              <a:t>– 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2000" dirty="0" smtClean="0"/>
              <a:t>set of all processes residing in main memory, </a:t>
            </a:r>
            <a:r>
              <a:rPr lang="en-US" altLang="en-US" sz="2000" b="1" dirty="0" smtClean="0"/>
              <a:t>ready and waiting to execute</a:t>
            </a:r>
            <a:r>
              <a:rPr lang="en-US" altLang="en-US" sz="2000" dirty="0" smtClean="0"/>
              <a:t>, 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IN" sz="2000" b="1" u="sng" dirty="0"/>
              <a:t>The set of all processes that are in main memory and are waiting for CPU time </a:t>
            </a:r>
            <a:r>
              <a:rPr lang="en-IN" sz="2000" b="1" u="sng" dirty="0" smtClean="0"/>
              <a:t>are </a:t>
            </a:r>
            <a:r>
              <a:rPr lang="en-IN" sz="2000" b="1" u="sng" dirty="0"/>
              <a:t>kept in the ready queue.</a:t>
            </a:r>
            <a:endParaRPr lang="en-US" altLang="en-US" sz="2000" b="1" u="sng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 smtClean="0"/>
          </a:p>
        </p:txBody>
      </p:sp>
      <p:sp>
        <p:nvSpPr>
          <p:cNvPr id="7885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C04DE40-153B-412D-BB5A-F5AE0A74FE29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8317507-58FA-4ED4-8FB5-E1A7AAD9767F}" type="slidenum">
              <a:rPr lang="en-US" altLang="en-US" smtClean="0">
                <a:solidFill>
                  <a:srgbClr val="FEFEFE"/>
                </a:solidFill>
              </a:rPr>
              <a:pPr/>
              <a:t>92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119627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19174" y="677081"/>
            <a:ext cx="6975475" cy="4564063"/>
          </a:xfrm>
        </p:spPr>
        <p:txBody>
          <a:bodyPr rtlCol="0">
            <a:normAutofit/>
          </a:bodyPr>
          <a:lstStyle/>
          <a:p>
            <a:pPr marL="36576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Ready queue </a:t>
            </a:r>
            <a:r>
              <a:rPr lang="en-US" altLang="en-US" sz="2000" dirty="0" smtClean="0"/>
              <a:t>– 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2000" dirty="0" smtClean="0"/>
              <a:t>Generally </a:t>
            </a:r>
            <a:r>
              <a:rPr lang="en-US" altLang="en-US" sz="2000" b="1" dirty="0" smtClean="0"/>
              <a:t>stored using a linked list. 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2000" dirty="0" smtClean="0"/>
              <a:t>A ready queue header contains </a:t>
            </a:r>
            <a:r>
              <a:rPr lang="en-US" altLang="en-US" sz="2000" b="1" dirty="0" smtClean="0"/>
              <a:t>pointers to the first and final PCB in the list.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 smtClean="0"/>
          </a:p>
        </p:txBody>
      </p:sp>
      <p:sp>
        <p:nvSpPr>
          <p:cNvPr id="7885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C04DE40-153B-412D-BB5A-F5AE0A74FE29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8317507-58FA-4ED4-8FB5-E1A7AAD9767F}" type="slidenum">
              <a:rPr lang="en-US" altLang="en-US" smtClean="0">
                <a:solidFill>
                  <a:srgbClr val="FEFEFE"/>
                </a:solidFill>
              </a:rPr>
              <a:pPr/>
              <a:t>93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16"/>
          <a:stretch/>
        </p:blipFill>
        <p:spPr bwMode="auto">
          <a:xfrm>
            <a:off x="1345394" y="2972454"/>
            <a:ext cx="5822950" cy="166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1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19174" y="677081"/>
            <a:ext cx="6975475" cy="4564063"/>
          </a:xfrm>
        </p:spPr>
        <p:txBody>
          <a:bodyPr rtlCol="0">
            <a:normAutofit/>
          </a:bodyPr>
          <a:lstStyle/>
          <a:p>
            <a:pPr marL="36576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Ready queue </a:t>
            </a:r>
            <a:r>
              <a:rPr lang="en-US" altLang="en-US" sz="2000" dirty="0" smtClean="0"/>
              <a:t>– 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2000" dirty="0" smtClean="0"/>
              <a:t>We extend each </a:t>
            </a:r>
            <a:r>
              <a:rPr lang="en-US" altLang="en-US" sz="2000" b="1" dirty="0" smtClean="0"/>
              <a:t>PCB to include a pointer field that points to the next PCB in the ready queue.</a:t>
            </a:r>
          </a:p>
        </p:txBody>
      </p:sp>
      <p:sp>
        <p:nvSpPr>
          <p:cNvPr id="7885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C04DE40-153B-412D-BB5A-F5AE0A74FE29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8317507-58FA-4ED4-8FB5-E1A7AAD9767F}" type="slidenum">
              <a:rPr lang="en-US" altLang="en-US" smtClean="0">
                <a:solidFill>
                  <a:srgbClr val="FEFEFE"/>
                </a:solidFill>
              </a:rPr>
              <a:pPr/>
              <a:t>94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16"/>
          <a:stretch/>
        </p:blipFill>
        <p:spPr bwMode="auto">
          <a:xfrm>
            <a:off x="1345394" y="2972454"/>
            <a:ext cx="5822950" cy="166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39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168399"/>
            <a:ext cx="6975475" cy="5322935"/>
          </a:xfrm>
        </p:spPr>
        <p:txBody>
          <a:bodyPr rtlCol="0">
            <a:normAutofit fontScale="92500" lnSpcReduction="10000"/>
          </a:bodyPr>
          <a:lstStyle/>
          <a:p>
            <a:pPr marL="36576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Device queues </a:t>
            </a:r>
            <a:r>
              <a:rPr lang="en-US" altLang="en-US" sz="2000" dirty="0" smtClean="0"/>
              <a:t>– 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altLang="en-US" sz="2000" b="1" dirty="0"/>
              <a:t>S</a:t>
            </a:r>
            <a:r>
              <a:rPr lang="en-US" altLang="en-US" sz="2000" b="1" dirty="0" smtClean="0"/>
              <a:t>et of processes waiting for an I/O device.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2000" dirty="0" smtClean="0"/>
              <a:t>Each device has its own device queue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2100" b="1" dirty="0" smtClean="0"/>
              <a:t>Processes </a:t>
            </a:r>
            <a:r>
              <a:rPr lang="en-US" altLang="en-US" sz="2100" b="1" dirty="0"/>
              <a:t>migrate among the various queues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100" dirty="0" smtClean="0"/>
          </a:p>
        </p:txBody>
      </p:sp>
      <p:sp>
        <p:nvSpPr>
          <p:cNvPr id="7885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C04DE40-153B-412D-BB5A-F5AE0A74FE29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8317507-58FA-4ED4-8FB5-E1A7AAD9767F}" type="slidenum">
              <a:rPr lang="en-US" altLang="en-US" smtClean="0">
                <a:solidFill>
                  <a:srgbClr val="FEFEFE"/>
                </a:solidFill>
              </a:rPr>
              <a:pPr/>
              <a:t>95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07" r="64510"/>
          <a:stretch/>
        </p:blipFill>
        <p:spPr bwMode="auto">
          <a:xfrm>
            <a:off x="1618350" y="2188600"/>
            <a:ext cx="2066546" cy="3452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97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81842" y="313946"/>
            <a:ext cx="7645400" cy="5762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000" b="1" dirty="0" smtClean="0"/>
              <a:t>Summary of 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900752"/>
            <a:ext cx="7560551" cy="4831711"/>
          </a:xfrm>
        </p:spPr>
        <p:txBody>
          <a:bodyPr rtlCol="0">
            <a:normAutofit/>
          </a:bodyPr>
          <a:lstStyle/>
          <a:p>
            <a:r>
              <a:rPr lang="en-IN" sz="1800" b="1" i="1" dirty="0"/>
              <a:t>Job Queue:</a:t>
            </a:r>
            <a:r>
              <a:rPr lang="en-IN" sz="1800" b="1" dirty="0"/>
              <a:t> </a:t>
            </a:r>
            <a:endParaRPr lang="en-IN" sz="1800" b="1" dirty="0" smtClean="0"/>
          </a:p>
          <a:p>
            <a:pPr lvl="1"/>
            <a:r>
              <a:rPr lang="en-IN" sz="1600" dirty="0" smtClean="0"/>
              <a:t>Each </a:t>
            </a:r>
            <a:r>
              <a:rPr lang="en-IN" sz="1600" dirty="0"/>
              <a:t>new process goes into the job queue. </a:t>
            </a:r>
            <a:endParaRPr lang="en-IN" sz="1600" dirty="0" smtClean="0"/>
          </a:p>
          <a:p>
            <a:pPr lvl="1"/>
            <a:r>
              <a:rPr lang="en-IN" sz="1600" b="1" u="sng" dirty="0" smtClean="0"/>
              <a:t>Processes </a:t>
            </a:r>
            <a:r>
              <a:rPr lang="en-IN" sz="1600" b="1" u="sng" dirty="0"/>
              <a:t>in the job queue reside on mass storage and await the allocation of main memory</a:t>
            </a:r>
            <a:r>
              <a:rPr lang="en-IN" sz="1600" b="1" u="sng" dirty="0" smtClean="0"/>
              <a:t>.</a:t>
            </a:r>
          </a:p>
          <a:p>
            <a:pPr lvl="1"/>
            <a:endParaRPr lang="en-IN" sz="1600" b="1" u="sng" dirty="0"/>
          </a:p>
          <a:p>
            <a:r>
              <a:rPr lang="en-IN" sz="1800" b="1" i="1" dirty="0"/>
              <a:t>Ready Queue:</a:t>
            </a:r>
            <a:r>
              <a:rPr lang="en-IN" sz="1800" b="1" dirty="0"/>
              <a:t> </a:t>
            </a:r>
            <a:endParaRPr lang="en-IN" sz="1800" b="1" dirty="0" smtClean="0"/>
          </a:p>
          <a:p>
            <a:pPr lvl="1"/>
            <a:r>
              <a:rPr lang="en-IN" sz="1600" dirty="0" smtClean="0"/>
              <a:t>The </a:t>
            </a:r>
            <a:r>
              <a:rPr lang="en-IN" sz="1600" dirty="0"/>
              <a:t>set of all processes </a:t>
            </a:r>
            <a:r>
              <a:rPr lang="en-IN" sz="1600" b="1" u="sng" dirty="0"/>
              <a:t>that are in main memory and are waiting for CPU time</a:t>
            </a:r>
            <a:r>
              <a:rPr lang="en-IN" sz="1600" dirty="0"/>
              <a:t> is kept in the ready queue.</a:t>
            </a:r>
          </a:p>
          <a:p>
            <a:endParaRPr lang="en-IN" sz="1800" b="1" i="1" dirty="0" smtClean="0"/>
          </a:p>
          <a:p>
            <a:r>
              <a:rPr lang="en-IN" sz="1800" b="1" i="1" dirty="0" smtClean="0"/>
              <a:t>Waiting </a:t>
            </a:r>
            <a:r>
              <a:rPr lang="en-IN" sz="1800" b="1" i="1" dirty="0"/>
              <a:t>(Device) Queues:</a:t>
            </a:r>
            <a:r>
              <a:rPr lang="en-IN" sz="1800" b="1" dirty="0"/>
              <a:t> </a:t>
            </a:r>
            <a:endParaRPr lang="en-IN" sz="1800" b="1" dirty="0" smtClean="0"/>
          </a:p>
          <a:p>
            <a:pPr lvl="1"/>
            <a:r>
              <a:rPr lang="en-IN" sz="1600" dirty="0" smtClean="0"/>
              <a:t>The </a:t>
            </a:r>
            <a:r>
              <a:rPr lang="en-IN" sz="1600" dirty="0"/>
              <a:t>set of processes </a:t>
            </a:r>
            <a:r>
              <a:rPr lang="en-IN" sz="1600" b="1" u="sng" dirty="0"/>
              <a:t>waiting for allocation of certain I/O devices </a:t>
            </a:r>
            <a:r>
              <a:rPr lang="en-IN" sz="1600" dirty="0"/>
              <a:t>is kept in the waiting (device) queue.</a:t>
            </a:r>
          </a:p>
          <a:p>
            <a:endParaRPr lang="en-IN" sz="1800" dirty="0" smtClean="0"/>
          </a:p>
        </p:txBody>
      </p:sp>
      <p:sp>
        <p:nvSpPr>
          <p:cNvPr id="7885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C04DE40-153B-412D-BB5A-F5AE0A74FE29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8317507-58FA-4ED4-8FB5-E1A7AAD9767F}" type="slidenum">
              <a:rPr lang="en-US" altLang="en-US" smtClean="0">
                <a:solidFill>
                  <a:srgbClr val="FEFEFE"/>
                </a:solidFill>
              </a:rPr>
              <a:pPr/>
              <a:t>96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2" name="Rectangle 1"/>
          <p:cNvSpPr/>
          <p:nvPr/>
        </p:nvSpPr>
        <p:spPr>
          <a:xfrm>
            <a:off x="586852" y="6069011"/>
            <a:ext cx="7915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https://cs.stackexchange.com/questions/1106/which-queue-does-the-long-term-scheduler-maintain</a:t>
            </a:r>
          </a:p>
        </p:txBody>
      </p:sp>
    </p:spTree>
    <p:extLst>
      <p:ext uri="{BB962C8B-B14F-4D97-AF65-F5344CB8AC3E}">
        <p14:creationId xmlns:p14="http://schemas.microsoft.com/office/powerpoint/2010/main" val="334581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4725" y="236538"/>
            <a:ext cx="7983538" cy="457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Ready Queue And Various I/O Device Queues</a:t>
            </a:r>
          </a:p>
        </p:txBody>
      </p:sp>
      <p:pic>
        <p:nvPicPr>
          <p:cNvPr id="798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214438"/>
            <a:ext cx="582295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00577AE-C75B-4F09-AF95-0D6855A28930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987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2F35EF7-2FD6-4CD7-ABBD-762F4146546C}" type="slidenum">
              <a:rPr lang="en-US" altLang="en-US" smtClean="0">
                <a:solidFill>
                  <a:srgbClr val="FEFEFE"/>
                </a:solidFill>
              </a:rPr>
              <a:pPr/>
              <a:t>97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987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Representation of Process Scheduling</a:t>
            </a:r>
          </a:p>
        </p:txBody>
      </p:sp>
      <p:pic>
        <p:nvPicPr>
          <p:cNvPr id="80899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966913"/>
            <a:ext cx="6546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0" name="Rectangle 3"/>
          <p:cNvSpPr txBox="1">
            <a:spLocks noChangeArrowheads="1"/>
          </p:cNvSpPr>
          <p:nvPr/>
        </p:nvSpPr>
        <p:spPr bwMode="auto">
          <a:xfrm>
            <a:off x="808038" y="1303338"/>
            <a:ext cx="69754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solidFill>
                  <a:srgbClr val="3366FF"/>
                </a:solidFill>
                <a:latin typeface="Helvetica" pitchFamily="-84" charset="0"/>
              </a:rPr>
              <a:t>Queueing diagram </a:t>
            </a:r>
            <a:r>
              <a:rPr kumimoji="1" lang="en-US" altLang="en-US">
                <a:latin typeface="Helvetica" pitchFamily="-84" charset="0"/>
              </a:rPr>
              <a:t>represents queues, resources, flows</a:t>
            </a:r>
          </a:p>
        </p:txBody>
      </p:sp>
      <p:sp>
        <p:nvSpPr>
          <p:cNvPr id="80901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CA493FC-7333-4110-B9A5-CB8217669391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090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92E883A-7937-492E-A24C-7207C22863FA}" type="slidenum">
              <a:rPr lang="en-US" altLang="en-US" smtClean="0">
                <a:solidFill>
                  <a:srgbClr val="FEFEFE"/>
                </a:solidFill>
              </a:rPr>
              <a:pPr/>
              <a:t>98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090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Representation of Process Scheduling</a:t>
            </a:r>
          </a:p>
        </p:txBody>
      </p:sp>
      <p:pic>
        <p:nvPicPr>
          <p:cNvPr id="81923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358" y="3854469"/>
            <a:ext cx="5568192" cy="189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4" name="Rectangle 3"/>
          <p:cNvSpPr txBox="1">
            <a:spLocks noChangeArrowheads="1"/>
          </p:cNvSpPr>
          <p:nvPr/>
        </p:nvSpPr>
        <p:spPr bwMode="auto">
          <a:xfrm>
            <a:off x="808038" y="1303338"/>
            <a:ext cx="7148512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 dirty="0" smtClean="0">
                <a:latin typeface="Helvetica" pitchFamily="-84" charset="0"/>
              </a:rPr>
              <a:t>Rectangular </a:t>
            </a:r>
            <a:r>
              <a:rPr kumimoji="1" lang="en-US" altLang="en-US" b="1" dirty="0">
                <a:latin typeface="Helvetica" pitchFamily="-84" charset="0"/>
              </a:rPr>
              <a:t>box=queue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 dirty="0">
                <a:latin typeface="Helvetica" pitchFamily="-84" charset="0"/>
              </a:rPr>
              <a:t>Circles= resources that serve the queues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 dirty="0">
                <a:latin typeface="Helvetica" pitchFamily="-84" charset="0"/>
              </a:rPr>
              <a:t>Arrows=indicate the flow of processes</a:t>
            </a:r>
          </a:p>
        </p:txBody>
      </p:sp>
      <p:sp>
        <p:nvSpPr>
          <p:cNvPr id="8192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1E24E3A-AB7F-4809-A20E-2F4353246151}" type="datetime1">
              <a:rPr lang="en-US" altLang="en-US" smtClean="0">
                <a:solidFill>
                  <a:srgbClr val="FEFEFE"/>
                </a:solidFill>
              </a:rPr>
              <a:pPr/>
              <a:t>2/20/2025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19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C1E19F4-AE0B-45C9-A51D-8DDC23746781}" type="slidenum">
              <a:rPr lang="en-US" altLang="en-US" smtClean="0">
                <a:solidFill>
                  <a:srgbClr val="FEFEFE"/>
                </a:solidFill>
              </a:rPr>
              <a:pPr/>
              <a:t>99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192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23284</TotalTime>
  <Words>6707</Words>
  <Application>Microsoft Office PowerPoint</Application>
  <PresentationFormat>On-screen Show (4:3)</PresentationFormat>
  <Paragraphs>1468</Paragraphs>
  <Slides>160</Slides>
  <Notes>115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160</vt:i4>
      </vt:variant>
    </vt:vector>
  </HeadingPairs>
  <TitlesOfParts>
    <vt:vector size="161" baseType="lpstr">
      <vt:lpstr>Austin</vt:lpstr>
      <vt:lpstr>Chapter 2:  Process Concept and scheduling</vt:lpstr>
      <vt:lpstr>Chapter 3:  Processes</vt:lpstr>
      <vt:lpstr>Chapter 3:  Processes</vt:lpstr>
      <vt:lpstr>Process</vt:lpstr>
      <vt:lpstr>Process Concept</vt:lpstr>
      <vt:lpstr>Process Concept</vt:lpstr>
      <vt:lpstr>Process Concept</vt:lpstr>
      <vt:lpstr>Process Concept</vt:lpstr>
      <vt:lpstr>Process Concept (Cont.)</vt:lpstr>
      <vt:lpstr>When does a Program become a process?</vt:lpstr>
      <vt:lpstr>Process Concept (Cont.)</vt:lpstr>
      <vt:lpstr>When is an executable file loaded into memory?</vt:lpstr>
      <vt:lpstr>Process Concept (Cont.)</vt:lpstr>
      <vt:lpstr>Process Concept (Cont.)</vt:lpstr>
      <vt:lpstr>Process State</vt:lpstr>
      <vt:lpstr>Process State</vt:lpstr>
      <vt:lpstr>New:  </vt:lpstr>
      <vt:lpstr>New:  </vt:lpstr>
      <vt:lpstr>New:  </vt:lpstr>
      <vt:lpstr>New:  </vt:lpstr>
      <vt:lpstr>Process State</vt:lpstr>
      <vt:lpstr>Process State</vt:lpstr>
      <vt:lpstr>Process State</vt:lpstr>
      <vt:lpstr>Process State</vt:lpstr>
      <vt:lpstr>Process State</vt:lpstr>
      <vt:lpstr>Process State</vt:lpstr>
      <vt:lpstr>Process State</vt:lpstr>
      <vt:lpstr>Process State</vt:lpstr>
      <vt:lpstr>Process State Transition Diagram</vt:lpstr>
      <vt:lpstr>Process State Transition</vt:lpstr>
      <vt:lpstr>Process State Transition</vt:lpstr>
      <vt:lpstr>Process State Transition</vt:lpstr>
      <vt:lpstr>Process State Transition</vt:lpstr>
      <vt:lpstr>Process State Transition</vt:lpstr>
      <vt:lpstr>Process State Transition</vt:lpstr>
      <vt:lpstr>Process State Transition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CPU Switch From Process to Process</vt:lpstr>
      <vt:lpstr>Process Representation in Linux</vt:lpstr>
      <vt:lpstr>What is a Thread?</vt:lpstr>
      <vt:lpstr>Traditional Heavy Weight process</vt:lpstr>
      <vt:lpstr>Traditional Heavy Weight process</vt:lpstr>
      <vt:lpstr>Multithreaded Process</vt:lpstr>
      <vt:lpstr>Why Multithreading?</vt:lpstr>
      <vt:lpstr>Single and Multithreaded Processes</vt:lpstr>
      <vt:lpstr>Threads</vt:lpstr>
      <vt:lpstr>Threads</vt:lpstr>
      <vt:lpstr>Process vs Thread?</vt:lpstr>
      <vt:lpstr>Process &amp; Threads</vt:lpstr>
      <vt:lpstr>Advantages of Thread over Process</vt:lpstr>
      <vt:lpstr>Advantages of Thread over Process</vt:lpstr>
      <vt:lpstr>Advantages of Thread over Process</vt:lpstr>
      <vt:lpstr>Interprocess Communication</vt:lpstr>
      <vt:lpstr>Interprocess Communication</vt:lpstr>
      <vt:lpstr>Advantages of Thread over Process</vt:lpstr>
      <vt:lpstr>Types of Threads</vt:lpstr>
      <vt:lpstr>User Threads and Kernel Threads</vt:lpstr>
      <vt:lpstr>PowerPoint Presentation</vt:lpstr>
      <vt:lpstr>PowerPoint Presentation</vt:lpstr>
      <vt:lpstr>Multithreading Models</vt:lpstr>
      <vt:lpstr>Imp</vt:lpstr>
      <vt:lpstr>ULT and KLT</vt:lpstr>
      <vt:lpstr>ULT and KLT</vt:lpstr>
      <vt:lpstr>ULT and KLT</vt:lpstr>
      <vt:lpstr>ULT and KLT</vt:lpstr>
      <vt:lpstr>ULT and KLT</vt:lpstr>
      <vt:lpstr>Many-to-One</vt:lpstr>
      <vt:lpstr>Many-to-One</vt:lpstr>
      <vt:lpstr>One-to-One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Now, Lets compare User and Kernel Level Threads </vt:lpstr>
      <vt:lpstr>Difference between User Level thread and Kernel Level thread</vt:lpstr>
      <vt:lpstr>Done with Process and Threads  Now, Lets compare Process and Threads </vt:lpstr>
      <vt:lpstr>PowerPoint Presentation</vt:lpstr>
      <vt:lpstr>PowerPoint Presentation</vt:lpstr>
      <vt:lpstr>Process Scheduling</vt:lpstr>
      <vt:lpstr>Process Scheduling</vt:lpstr>
      <vt:lpstr>Process Scheduling</vt:lpstr>
      <vt:lpstr>Process Scheduling</vt:lpstr>
      <vt:lpstr>Process Scheduling</vt:lpstr>
      <vt:lpstr>Process Scheduling</vt:lpstr>
      <vt:lpstr>Process Scheduling</vt:lpstr>
      <vt:lpstr>Process Scheduling</vt:lpstr>
      <vt:lpstr>Summary of Queues</vt:lpstr>
      <vt:lpstr>Ready Queue And Various I/O Device Queues</vt:lpstr>
      <vt:lpstr>Representation of Process Scheduling</vt:lpstr>
      <vt:lpstr>Representation of Process Scheduling</vt:lpstr>
      <vt:lpstr>Representation of Process Scheduling</vt:lpstr>
      <vt:lpstr>Schedulers</vt:lpstr>
      <vt:lpstr>Long-term scheduler</vt:lpstr>
      <vt:lpstr>Long-term scheduler  (or job scheduler)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 of Medium Term Scheduling</vt:lpstr>
      <vt:lpstr>Addition of Medium Term Scheduling</vt:lpstr>
      <vt:lpstr>Context Switch</vt:lpstr>
      <vt:lpstr>Context Switch</vt:lpstr>
      <vt:lpstr>Context Switch</vt:lpstr>
      <vt:lpstr>Operations on Processes</vt:lpstr>
      <vt:lpstr>Process Creation</vt:lpstr>
      <vt:lpstr>Process Creation</vt:lpstr>
      <vt:lpstr>Process Creation</vt:lpstr>
      <vt:lpstr>Process Creation</vt:lpstr>
      <vt:lpstr>Process Creation</vt:lpstr>
      <vt:lpstr>Process Creation-In terms of Address space</vt:lpstr>
      <vt:lpstr>Process Creation-In terms of Address space</vt:lpstr>
      <vt:lpstr>Process Creation-In terms of Address space</vt:lpstr>
      <vt:lpstr>Process Creation-In terms of Address space</vt:lpstr>
      <vt:lpstr>Process Creation (Cont.)</vt:lpstr>
      <vt:lpstr>Fork vs Exec</vt:lpstr>
      <vt:lpstr>execlp -- Overlay Calling Process and Run New Program</vt:lpstr>
      <vt:lpstr>Process Creation-In terms of Address space</vt:lpstr>
      <vt:lpstr>execlp -- Overlay Calling Process and Run New Program</vt:lpstr>
      <vt:lpstr>execlp -- Overlay Calling Process and Run New Program</vt:lpstr>
      <vt:lpstr>fork()</vt:lpstr>
      <vt:lpstr>fork()</vt:lpstr>
      <vt:lpstr>C Program Forking Separate Process</vt:lpstr>
      <vt:lpstr>fork()</vt:lpstr>
      <vt:lpstr>Creating a Separate Process via Windows API</vt:lpstr>
      <vt:lpstr>A Tree of Processes in 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 To be Noted….</vt:lpstr>
      <vt:lpstr>PowerPoint Presentation</vt:lpstr>
      <vt:lpstr>Process Termination</vt:lpstr>
      <vt:lpstr>Child Process Termination</vt:lpstr>
      <vt:lpstr>PowerPoint Presentation</vt:lpstr>
      <vt:lpstr>Process Termination</vt:lpstr>
      <vt:lpstr>Process Termination</vt:lpstr>
      <vt:lpstr>Process Termination</vt:lpstr>
      <vt:lpstr>What is the Zombie process?</vt:lpstr>
      <vt:lpstr>What happens with the zombie processes?</vt:lpstr>
      <vt:lpstr>Reaping of Child?</vt:lpstr>
      <vt:lpstr>Zombie process?</vt:lpstr>
      <vt:lpstr>7- state process model</vt:lpstr>
      <vt:lpstr>9- state process model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Admin</cp:lastModifiedBy>
  <cp:revision>648</cp:revision>
  <cp:lastPrinted>2013-10-02T18:16:40Z</cp:lastPrinted>
  <dcterms:created xsi:type="dcterms:W3CDTF">2011-01-13T23:43:38Z</dcterms:created>
  <dcterms:modified xsi:type="dcterms:W3CDTF">2025-02-20T07:12:25Z</dcterms:modified>
</cp:coreProperties>
</file>