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21" r:id="rId1"/>
  </p:sldMasterIdLst>
  <p:notesMasterIdLst>
    <p:notesMasterId r:id="rId176"/>
  </p:notesMasterIdLst>
  <p:handoutMasterIdLst>
    <p:handoutMasterId r:id="rId177"/>
  </p:handoutMasterIdLst>
  <p:sldIdLst>
    <p:sldId id="331" r:id="rId2"/>
    <p:sldId id="493" r:id="rId3"/>
    <p:sldId id="527" r:id="rId4"/>
    <p:sldId id="528" r:id="rId5"/>
    <p:sldId id="403" r:id="rId6"/>
    <p:sldId id="404" r:id="rId7"/>
    <p:sldId id="523" r:id="rId8"/>
    <p:sldId id="406" r:id="rId9"/>
    <p:sldId id="407" r:id="rId10"/>
    <p:sldId id="408" r:id="rId11"/>
    <p:sldId id="524" r:id="rId12"/>
    <p:sldId id="409" r:id="rId13"/>
    <p:sldId id="525" r:id="rId14"/>
    <p:sldId id="410" r:id="rId15"/>
    <p:sldId id="526" r:id="rId16"/>
    <p:sldId id="405" r:id="rId17"/>
    <p:sldId id="411" r:id="rId18"/>
    <p:sldId id="412" r:id="rId19"/>
    <p:sldId id="413" r:id="rId20"/>
    <p:sldId id="335" r:id="rId21"/>
    <p:sldId id="414" r:id="rId22"/>
    <p:sldId id="336" r:id="rId23"/>
    <p:sldId id="415" r:id="rId24"/>
    <p:sldId id="529" r:id="rId25"/>
    <p:sldId id="530" r:id="rId26"/>
    <p:sldId id="417" r:id="rId27"/>
    <p:sldId id="338" r:id="rId28"/>
    <p:sldId id="531" r:id="rId29"/>
    <p:sldId id="418" r:id="rId30"/>
    <p:sldId id="419" r:id="rId31"/>
    <p:sldId id="420" r:id="rId32"/>
    <p:sldId id="339" r:id="rId33"/>
    <p:sldId id="532" r:id="rId34"/>
    <p:sldId id="340" r:id="rId35"/>
    <p:sldId id="423" r:id="rId36"/>
    <p:sldId id="341" r:id="rId37"/>
    <p:sldId id="533" r:id="rId38"/>
    <p:sldId id="425" r:id="rId39"/>
    <p:sldId id="426" r:id="rId40"/>
    <p:sldId id="534" r:id="rId41"/>
    <p:sldId id="427" r:id="rId42"/>
    <p:sldId id="428" r:id="rId43"/>
    <p:sldId id="537" r:id="rId44"/>
    <p:sldId id="342" r:id="rId45"/>
    <p:sldId id="429" r:id="rId46"/>
    <p:sldId id="343" r:id="rId47"/>
    <p:sldId id="430" r:id="rId48"/>
    <p:sldId id="431" r:id="rId49"/>
    <p:sldId id="433" r:id="rId50"/>
    <p:sldId id="432" r:id="rId51"/>
    <p:sldId id="538" r:id="rId52"/>
    <p:sldId id="344" r:id="rId53"/>
    <p:sldId id="437" r:id="rId54"/>
    <p:sldId id="434" r:id="rId55"/>
    <p:sldId id="436" r:id="rId56"/>
    <p:sldId id="435" r:id="rId57"/>
    <p:sldId id="540" r:id="rId58"/>
    <p:sldId id="539" r:id="rId59"/>
    <p:sldId id="542" r:id="rId60"/>
    <p:sldId id="543" r:id="rId61"/>
    <p:sldId id="438" r:id="rId62"/>
    <p:sldId id="345" r:id="rId63"/>
    <p:sldId id="348" r:id="rId64"/>
    <p:sldId id="544" r:id="rId65"/>
    <p:sldId id="459" r:id="rId66"/>
    <p:sldId id="440" r:id="rId67"/>
    <p:sldId id="441" r:id="rId68"/>
    <p:sldId id="349" r:id="rId69"/>
    <p:sldId id="545" r:id="rId70"/>
    <p:sldId id="546" r:id="rId71"/>
    <p:sldId id="548" r:id="rId72"/>
    <p:sldId id="551" r:id="rId73"/>
    <p:sldId id="549" r:id="rId74"/>
    <p:sldId id="547" r:id="rId75"/>
    <p:sldId id="550" r:id="rId76"/>
    <p:sldId id="552" r:id="rId77"/>
    <p:sldId id="553" r:id="rId78"/>
    <p:sldId id="442" r:id="rId79"/>
    <p:sldId id="444" r:id="rId80"/>
    <p:sldId id="445" r:id="rId81"/>
    <p:sldId id="446" r:id="rId82"/>
    <p:sldId id="447" r:id="rId83"/>
    <p:sldId id="350" r:id="rId84"/>
    <p:sldId id="351" r:id="rId85"/>
    <p:sldId id="448" r:id="rId86"/>
    <p:sldId id="450" r:id="rId87"/>
    <p:sldId id="449" r:id="rId88"/>
    <p:sldId id="452" r:id="rId89"/>
    <p:sldId id="451" r:id="rId90"/>
    <p:sldId id="454" r:id="rId91"/>
    <p:sldId id="352" r:id="rId92"/>
    <p:sldId id="460" r:id="rId93"/>
    <p:sldId id="453" r:id="rId94"/>
    <p:sldId id="455" r:id="rId95"/>
    <p:sldId id="456" r:id="rId96"/>
    <p:sldId id="353" r:id="rId97"/>
    <p:sldId id="457" r:id="rId98"/>
    <p:sldId id="458" r:id="rId99"/>
    <p:sldId id="554" r:id="rId100"/>
    <p:sldId id="360" r:id="rId101"/>
    <p:sldId id="461" r:id="rId102"/>
    <p:sldId id="361" r:id="rId103"/>
    <p:sldId id="362" r:id="rId104"/>
    <p:sldId id="363" r:id="rId105"/>
    <p:sldId id="462" r:id="rId106"/>
    <p:sldId id="463" r:id="rId107"/>
    <p:sldId id="464" r:id="rId108"/>
    <p:sldId id="364" r:id="rId109"/>
    <p:sldId id="465" r:id="rId110"/>
    <p:sldId id="466" r:id="rId111"/>
    <p:sldId id="365" r:id="rId112"/>
    <p:sldId id="467" r:id="rId113"/>
    <p:sldId id="366" r:id="rId114"/>
    <p:sldId id="468" r:id="rId115"/>
    <p:sldId id="471" r:id="rId116"/>
    <p:sldId id="367" r:id="rId117"/>
    <p:sldId id="470" r:id="rId118"/>
    <p:sldId id="478" r:id="rId119"/>
    <p:sldId id="480" r:id="rId120"/>
    <p:sldId id="469" r:id="rId121"/>
    <p:sldId id="481" r:id="rId122"/>
    <p:sldId id="484" r:id="rId123"/>
    <p:sldId id="482" r:id="rId124"/>
    <p:sldId id="485" r:id="rId125"/>
    <p:sldId id="486" r:id="rId126"/>
    <p:sldId id="368" r:id="rId127"/>
    <p:sldId id="369" r:id="rId128"/>
    <p:sldId id="483" r:id="rId129"/>
    <p:sldId id="370" r:id="rId130"/>
    <p:sldId id="489" r:id="rId131"/>
    <p:sldId id="490" r:id="rId132"/>
    <p:sldId id="488" r:id="rId133"/>
    <p:sldId id="371" r:id="rId134"/>
    <p:sldId id="492" r:id="rId135"/>
    <p:sldId id="491" r:id="rId136"/>
    <p:sldId id="372" r:id="rId137"/>
    <p:sldId id="494" r:id="rId138"/>
    <p:sldId id="505" r:id="rId139"/>
    <p:sldId id="495" r:id="rId140"/>
    <p:sldId id="496" r:id="rId141"/>
    <p:sldId id="497" r:id="rId142"/>
    <p:sldId id="506" r:id="rId143"/>
    <p:sldId id="498" r:id="rId144"/>
    <p:sldId id="499" r:id="rId145"/>
    <p:sldId id="500" r:id="rId146"/>
    <p:sldId id="508" r:id="rId147"/>
    <p:sldId id="507" r:id="rId148"/>
    <p:sldId id="502" r:id="rId149"/>
    <p:sldId id="503" r:id="rId150"/>
    <p:sldId id="504" r:id="rId151"/>
    <p:sldId id="555" r:id="rId152"/>
    <p:sldId id="472" r:id="rId153"/>
    <p:sldId id="473" r:id="rId154"/>
    <p:sldId id="474" r:id="rId155"/>
    <p:sldId id="475" r:id="rId156"/>
    <p:sldId id="511" r:id="rId157"/>
    <p:sldId id="519" r:id="rId158"/>
    <p:sldId id="515" r:id="rId159"/>
    <p:sldId id="512" r:id="rId160"/>
    <p:sldId id="513" r:id="rId161"/>
    <p:sldId id="514" r:id="rId162"/>
    <p:sldId id="516" r:id="rId163"/>
    <p:sldId id="517" r:id="rId164"/>
    <p:sldId id="518" r:id="rId165"/>
    <p:sldId id="387" r:id="rId166"/>
    <p:sldId id="388" r:id="rId167"/>
    <p:sldId id="389" r:id="rId168"/>
    <p:sldId id="402" r:id="rId169"/>
    <p:sldId id="390" r:id="rId170"/>
    <p:sldId id="391" r:id="rId171"/>
    <p:sldId id="392" r:id="rId172"/>
    <p:sldId id="393" r:id="rId173"/>
    <p:sldId id="520" r:id="rId174"/>
    <p:sldId id="521" r:id="rId175"/>
  </p:sldIdLst>
  <p:sldSz cx="9144000" cy="6858000" type="screen4x3"/>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1" autoAdjust="0"/>
    <p:restoredTop sz="94660"/>
  </p:normalViewPr>
  <p:slideViewPr>
    <p:cSldViewPr snapToGrid="0">
      <p:cViewPr varScale="1">
        <p:scale>
          <a:sx n="78" d="100"/>
          <a:sy n="78" d="100"/>
        </p:scale>
        <p:origin x="1656" y="67"/>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72"/>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handoutMaster" Target="handoutMasters/handout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12374" cy="447149"/>
          </a:xfrm>
          <a:prstGeom prst="rect">
            <a:avLst/>
          </a:prstGeom>
          <a:noFill/>
          <a:ln w="9525">
            <a:noFill/>
            <a:miter lim="800000"/>
            <a:headEnd/>
            <a:tailEnd/>
          </a:ln>
        </p:spPr>
        <p:txBody>
          <a:bodyPr vert="horz" wrap="none" lIns="89223" tIns="44613" rIns="89223" bIns="44613" numCol="1" anchor="ctr" anchorCtr="0" compatLnSpc="1">
            <a:prstTxWarp prst="textNoShape">
              <a:avLst/>
            </a:prstTxWarp>
          </a:bodyPr>
          <a:lstStyle>
            <a:lvl1pPr defTabSz="892796">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4001395" y="0"/>
            <a:ext cx="3110766" cy="447149"/>
          </a:xfrm>
          <a:prstGeom prst="rect">
            <a:avLst/>
          </a:prstGeom>
          <a:noFill/>
          <a:ln w="9525">
            <a:noFill/>
            <a:miter lim="800000"/>
            <a:headEnd/>
            <a:tailEnd/>
          </a:ln>
        </p:spPr>
        <p:txBody>
          <a:bodyPr vert="horz" wrap="none" lIns="89223" tIns="44613" rIns="89223" bIns="44613" numCol="1" anchor="ctr" anchorCtr="0" compatLnSpc="1">
            <a:prstTxWarp prst="textNoShape">
              <a:avLst/>
            </a:prstTxWarp>
          </a:bodyPr>
          <a:lstStyle>
            <a:lvl1pPr algn="r" defTabSz="892796">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50974"/>
            <a:ext cx="3112374" cy="447147"/>
          </a:xfrm>
          <a:prstGeom prst="rect">
            <a:avLst/>
          </a:prstGeom>
          <a:noFill/>
          <a:ln w="9525">
            <a:noFill/>
            <a:miter lim="800000"/>
            <a:headEnd/>
            <a:tailEnd/>
          </a:ln>
        </p:spPr>
        <p:txBody>
          <a:bodyPr vert="horz" wrap="none" lIns="89223" tIns="44613" rIns="89223" bIns="44613" numCol="1" anchor="b" anchorCtr="0" compatLnSpc="1">
            <a:prstTxWarp prst="textNoShape">
              <a:avLst/>
            </a:prstTxWarp>
          </a:bodyPr>
          <a:lstStyle>
            <a:lvl1pPr defTabSz="892796">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4001395" y="8950974"/>
            <a:ext cx="3110766" cy="447147"/>
          </a:xfrm>
          <a:prstGeom prst="rect">
            <a:avLst/>
          </a:prstGeom>
          <a:noFill/>
          <a:ln w="9525">
            <a:noFill/>
            <a:miter lim="800000"/>
            <a:headEnd/>
            <a:tailEnd/>
          </a:ln>
        </p:spPr>
        <p:txBody>
          <a:bodyPr vert="horz" wrap="none" lIns="89223" tIns="44613" rIns="89223" bIns="44613" numCol="1" anchor="b" anchorCtr="0" compatLnSpc="1">
            <a:prstTxWarp prst="textNoShape">
              <a:avLst/>
            </a:prstTxWarp>
          </a:bodyPr>
          <a:lstStyle>
            <a:lvl1pPr algn="r" defTabSz="892796">
              <a:defRPr sz="1100">
                <a:latin typeface="Helvetica" pitchFamily="-84" charset="0"/>
              </a:defRPr>
            </a:lvl1pPr>
          </a:lstStyle>
          <a:p>
            <a:pPr>
              <a:defRPr/>
            </a:pPr>
            <a:fld id="{0724C736-A9BF-40E3-9E34-4025D02BBF92}" type="slidenum">
              <a:rPr lang="en-US"/>
              <a:pPr>
                <a:defRPr/>
              </a:pPr>
              <a:t>‹#›</a:t>
            </a:fld>
            <a:endParaRPr lang="en-US"/>
          </a:p>
        </p:txBody>
      </p:sp>
    </p:spTree>
    <p:extLst>
      <p:ext uri="{BB962C8B-B14F-4D97-AF65-F5344CB8AC3E}">
        <p14:creationId xmlns:p14="http://schemas.microsoft.com/office/powerpoint/2010/main" val="2715337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2"/>
            <a:ext cx="3075399" cy="467983"/>
          </a:xfrm>
          <a:prstGeom prst="rect">
            <a:avLst/>
          </a:prstGeom>
          <a:noFill/>
          <a:ln w="9525">
            <a:noFill/>
            <a:miter lim="800000"/>
            <a:headEnd/>
            <a:tailEnd/>
          </a:ln>
        </p:spPr>
        <p:txBody>
          <a:bodyPr vert="horz" wrap="none" lIns="94175" tIns="47088" rIns="94175" bIns="47088" numCol="1" anchor="ctr" anchorCtr="0" compatLnSpc="1">
            <a:prstTxWarp prst="textNoShape">
              <a:avLst/>
            </a:prstTxWarp>
          </a:bodyPr>
          <a:lstStyle>
            <a:lvl1pPr defTabSz="941318">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23902" y="2"/>
            <a:ext cx="3075398" cy="467983"/>
          </a:xfrm>
          <a:prstGeom prst="rect">
            <a:avLst/>
          </a:prstGeom>
          <a:noFill/>
          <a:ln w="9525">
            <a:noFill/>
            <a:miter lim="800000"/>
            <a:headEnd/>
            <a:tailEnd/>
          </a:ln>
        </p:spPr>
        <p:txBody>
          <a:bodyPr vert="horz" wrap="none" lIns="94175" tIns="47088" rIns="94175" bIns="47088" numCol="1" anchor="ctr" anchorCtr="0" compatLnSpc="1">
            <a:prstTxWarp prst="textNoShape">
              <a:avLst/>
            </a:prstTxWarp>
          </a:bodyPr>
          <a:lstStyle>
            <a:lvl1pPr algn="r" defTabSz="941318">
              <a:defRPr sz="1200">
                <a:latin typeface="Times New Roman" charset="0"/>
                <a:ea typeface="ＭＳ Ｐゴシック" charset="-128"/>
                <a:cs typeface="ＭＳ Ｐゴシック" charset="-128"/>
              </a:defRPr>
            </a:lvl1pPr>
          </a:lstStyle>
          <a:p>
            <a:pPr>
              <a:defRPr/>
            </a:pPr>
            <a:endParaRPr lang="en-US"/>
          </a:p>
        </p:txBody>
      </p:sp>
      <p:sp>
        <p:nvSpPr>
          <p:cNvPr id="122884" name="Rectangle 4"/>
          <p:cNvSpPr>
            <a:spLocks noGrp="1" noRot="1" noChangeAspect="1" noChangeArrowheads="1" noTextEdit="1"/>
          </p:cNvSpPr>
          <p:nvPr>
            <p:ph type="sldImg" idx="2"/>
          </p:nvPr>
        </p:nvSpPr>
        <p:spPr bwMode="auto">
          <a:xfrm>
            <a:off x="1203325" y="704850"/>
            <a:ext cx="4692650" cy="35194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46897" y="4458660"/>
            <a:ext cx="5205510" cy="4221461"/>
          </a:xfrm>
          <a:prstGeom prst="rect">
            <a:avLst/>
          </a:prstGeom>
          <a:noFill/>
          <a:ln w="9525">
            <a:noFill/>
            <a:miter lim="800000"/>
            <a:headEnd/>
            <a:tailEnd/>
          </a:ln>
        </p:spPr>
        <p:txBody>
          <a:bodyPr vert="horz" wrap="none" lIns="94175" tIns="47088" rIns="94175" bIns="47088"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1" y="8917318"/>
            <a:ext cx="3075399" cy="467983"/>
          </a:xfrm>
          <a:prstGeom prst="rect">
            <a:avLst/>
          </a:prstGeom>
          <a:noFill/>
          <a:ln w="9525">
            <a:noFill/>
            <a:miter lim="800000"/>
            <a:headEnd/>
            <a:tailEnd/>
          </a:ln>
        </p:spPr>
        <p:txBody>
          <a:bodyPr vert="horz" wrap="none" lIns="94175" tIns="47088" rIns="94175" bIns="47088" numCol="1" anchor="b" anchorCtr="0" compatLnSpc="1">
            <a:prstTxWarp prst="textNoShape">
              <a:avLst/>
            </a:prstTxWarp>
          </a:bodyPr>
          <a:lstStyle>
            <a:lvl1pPr defTabSz="941318">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23902" y="8917318"/>
            <a:ext cx="3075398" cy="467983"/>
          </a:xfrm>
          <a:prstGeom prst="rect">
            <a:avLst/>
          </a:prstGeom>
          <a:noFill/>
          <a:ln w="9525">
            <a:noFill/>
            <a:miter lim="800000"/>
            <a:headEnd/>
            <a:tailEnd/>
          </a:ln>
        </p:spPr>
        <p:txBody>
          <a:bodyPr vert="horz" wrap="none" lIns="94175" tIns="47088" rIns="94175" bIns="47088" numCol="1" anchor="b" anchorCtr="0" compatLnSpc="1">
            <a:prstTxWarp prst="textNoShape">
              <a:avLst/>
            </a:prstTxWarp>
          </a:bodyPr>
          <a:lstStyle>
            <a:lvl1pPr algn="r" defTabSz="941318">
              <a:defRPr sz="1200">
                <a:latin typeface="Times New Roman" pitchFamily="18" charset="0"/>
              </a:defRPr>
            </a:lvl1pPr>
          </a:lstStyle>
          <a:p>
            <a:pPr>
              <a:defRPr/>
            </a:pPr>
            <a:fld id="{7D7A6B81-4066-44B7-9AFD-F6EAC9531B26}" type="slidenum">
              <a:rPr lang="en-US"/>
              <a:pPr>
                <a:defRPr/>
              </a:pPr>
              <a:t>‹#›</a:t>
            </a:fld>
            <a:endParaRPr lang="en-US"/>
          </a:p>
        </p:txBody>
      </p:sp>
    </p:spTree>
    <p:extLst>
      <p:ext uri="{BB962C8B-B14F-4D97-AF65-F5344CB8AC3E}">
        <p14:creationId xmlns:p14="http://schemas.microsoft.com/office/powerpoint/2010/main" val="3464746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927CE0E-AD3E-43B6-86EF-0863B0BDA128}" type="slidenum">
              <a:rPr lang="en-US" altLang="en-US" smtClean="0">
                <a:latin typeface="Helvetica" pitchFamily="-84" charset="0"/>
              </a:rPr>
              <a:pPr/>
              <a:t>1</a:t>
            </a:fld>
            <a:endParaRPr lang="en-US" altLang="en-US">
              <a:latin typeface="Helvetica" pitchFamily="-8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43" name="Google Shape;143;p7: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6DC5E45-E196-459D-AA76-60B0CC7060B5}" type="slidenum">
              <a:rPr lang="en-US" altLang="en-US" smtClean="0">
                <a:latin typeface="Helvetica" pitchFamily="-84" charset="0"/>
              </a:rPr>
              <a:pPr/>
              <a:t>123</a:t>
            </a:fld>
            <a:endParaRPr lang="en-US" altLang="en-US">
              <a:latin typeface="Helvetica" pitchFamily="-8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6DC5E45-E196-459D-AA76-60B0CC7060B5}" type="slidenum">
              <a:rPr lang="en-US" altLang="en-US" smtClean="0">
                <a:latin typeface="Helvetica" pitchFamily="-84" charset="0"/>
              </a:rPr>
              <a:pPr/>
              <a:t>124</a:t>
            </a:fld>
            <a:endParaRPr lang="en-US" altLang="en-US">
              <a:latin typeface="Helvetica" pitchFamily="-8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6DC5E45-E196-459D-AA76-60B0CC7060B5}" type="slidenum">
              <a:rPr lang="en-US" altLang="en-US" smtClean="0">
                <a:latin typeface="Helvetica" pitchFamily="-84" charset="0"/>
              </a:rPr>
              <a:pPr/>
              <a:t>125</a:t>
            </a:fld>
            <a:endParaRPr lang="en-US" altLang="en-US">
              <a:latin typeface="Helvetica" pitchFamily="-8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934BFD08-F370-4D08-8A36-58E3A8FC3184}" type="slidenum">
              <a:rPr lang="en-US" altLang="en-US" smtClean="0">
                <a:latin typeface="Helvetica" pitchFamily="-84" charset="0"/>
              </a:rPr>
              <a:pPr/>
              <a:t>126</a:t>
            </a:fld>
            <a:endParaRPr lang="en-US" altLang="en-US">
              <a:latin typeface="Helvetica" pitchFamily="-84"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6DC5E45-E196-459D-AA76-60B0CC7060B5}" type="slidenum">
              <a:rPr lang="en-US" altLang="en-US" smtClean="0">
                <a:latin typeface="Helvetica" pitchFamily="-84" charset="0"/>
              </a:rPr>
              <a:pPr/>
              <a:t>127</a:t>
            </a:fld>
            <a:endParaRPr lang="en-US" altLang="en-US">
              <a:latin typeface="Helvetica" pitchFamily="-8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8B605C6-CE7B-4BD6-B00E-CD38B1252153}" type="slidenum">
              <a:rPr lang="en-US" altLang="en-US" smtClean="0">
                <a:latin typeface="Helvetica" pitchFamily="-84" charset="0"/>
              </a:rPr>
              <a:pPr/>
              <a:t>128</a:t>
            </a:fld>
            <a:endParaRPr lang="en-US" altLang="en-US">
              <a:latin typeface="Helvetica" pitchFamily="-84"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C961D31-C70D-4741-AAB5-C81F065F6282}" type="slidenum">
              <a:rPr lang="en-US" altLang="en-US" smtClean="0">
                <a:latin typeface="Helvetica" pitchFamily="-84" charset="0"/>
              </a:rPr>
              <a:pPr/>
              <a:t>129</a:t>
            </a:fld>
            <a:endParaRPr lang="en-US" altLang="en-US">
              <a:latin typeface="Helvetica" pitchFamily="-8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C961D31-C70D-4741-AAB5-C81F065F6282}" type="slidenum">
              <a:rPr lang="en-US" altLang="en-US" smtClean="0">
                <a:latin typeface="Helvetica" pitchFamily="-84" charset="0"/>
              </a:rPr>
              <a:pPr/>
              <a:t>130</a:t>
            </a:fld>
            <a:endParaRPr lang="en-US" altLang="en-US">
              <a:latin typeface="Helvetica" pitchFamily="-8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C961D31-C70D-4741-AAB5-C81F065F6282}" type="slidenum">
              <a:rPr lang="en-US" altLang="en-US" smtClean="0">
                <a:latin typeface="Helvetica" pitchFamily="-84" charset="0"/>
              </a:rPr>
              <a:pPr/>
              <a:t>131</a:t>
            </a:fld>
            <a:endParaRPr lang="en-US" altLang="en-US">
              <a:latin typeface="Helvetica" pitchFamily="-8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C961D31-C70D-4741-AAB5-C81F065F6282}" type="slidenum">
              <a:rPr lang="en-US" altLang="en-US" smtClean="0">
                <a:latin typeface="Helvetica" pitchFamily="-84" charset="0"/>
              </a:rPr>
              <a:pPr/>
              <a:t>132</a:t>
            </a:fld>
            <a:endParaRPr lang="en-US" altLang="en-US">
              <a:latin typeface="Helvetica" pitchFamily="-84"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06159D6-57F3-4B85-B8A2-6E588BEB4038}" type="slidenum">
              <a:rPr lang="en-US" altLang="en-US" smtClean="0">
                <a:latin typeface="Helvetica" pitchFamily="-84" charset="0"/>
              </a:rPr>
              <a:pPr/>
              <a:t>12</a:t>
            </a:fld>
            <a:endParaRPr lang="en-US" altLang="en-US">
              <a:latin typeface="Helvetica" pitchFamily="-84"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BCA97A6B-666E-486D-AD8F-FA1656F81861}" type="slidenum">
              <a:rPr lang="en-US" altLang="en-US" smtClean="0">
                <a:latin typeface="Helvetica" pitchFamily="-84" charset="0"/>
              </a:rPr>
              <a:pPr/>
              <a:t>133</a:t>
            </a:fld>
            <a:endParaRPr lang="en-US" altLang="en-US">
              <a:latin typeface="Helvetica" pitchFamily="-8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BCA97A6B-666E-486D-AD8F-FA1656F81861}" type="slidenum">
              <a:rPr lang="en-US" altLang="en-US" smtClean="0">
                <a:latin typeface="Helvetica" pitchFamily="-84" charset="0"/>
              </a:rPr>
              <a:pPr/>
              <a:t>134</a:t>
            </a:fld>
            <a:endParaRPr lang="en-US" altLang="en-US">
              <a:latin typeface="Helvetica" pitchFamily="-8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BCA97A6B-666E-486D-AD8F-FA1656F81861}" type="slidenum">
              <a:rPr lang="en-US" altLang="en-US" smtClean="0">
                <a:latin typeface="Helvetica" pitchFamily="-84" charset="0"/>
              </a:rPr>
              <a:pPr/>
              <a:t>135</a:t>
            </a:fld>
            <a:endParaRPr lang="en-US" altLang="en-US">
              <a:latin typeface="Helvetica" pitchFamily="-84"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94F651E0-1836-4125-A014-9E4330DAB70E}" type="slidenum">
              <a:rPr lang="en-US" altLang="en-US" smtClean="0">
                <a:latin typeface="Helvetica" pitchFamily="-84" charset="0"/>
              </a:rPr>
              <a:pPr/>
              <a:t>136</a:t>
            </a:fld>
            <a:endParaRPr lang="en-US" altLang="en-US">
              <a:latin typeface="Helvetica" pitchFamily="-84"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92D7CF7-CF37-49BC-B501-DB52277E616A}" type="slidenum">
              <a:rPr lang="en-US" altLang="en-US" smtClean="0">
                <a:latin typeface="Helvetica" pitchFamily="-84" charset="0"/>
              </a:rPr>
              <a:pPr/>
              <a:t>137</a:t>
            </a:fld>
            <a:endParaRPr lang="en-US" altLang="en-US">
              <a:latin typeface="Helvetica" pitchFamily="-84"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92D7CF7-CF37-49BC-B501-DB52277E616A}" type="slidenum">
              <a:rPr lang="en-US" altLang="en-US" smtClean="0">
                <a:latin typeface="Helvetica" pitchFamily="-84" charset="0"/>
              </a:rPr>
              <a:pPr/>
              <a:t>138</a:t>
            </a:fld>
            <a:endParaRPr lang="en-US" altLang="en-US">
              <a:latin typeface="Helvetica" pitchFamily="-84"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3516BA8-ECCA-4D89-8A87-AA1FC67599E7}" type="slidenum">
              <a:rPr lang="en-US" altLang="en-US" smtClean="0">
                <a:latin typeface="Helvetica" pitchFamily="-84" charset="0"/>
              </a:rPr>
              <a:pPr/>
              <a:t>139</a:t>
            </a:fld>
            <a:endParaRPr lang="en-US" altLang="en-US">
              <a:latin typeface="Helvetica" pitchFamily="-84"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1EF8A09-34BE-41BC-99C3-E6D33BA0AF77}" type="slidenum">
              <a:rPr lang="en-US" altLang="en-US" smtClean="0">
                <a:latin typeface="Helvetica" pitchFamily="-84" charset="0"/>
              </a:rPr>
              <a:pPr/>
              <a:t>140</a:t>
            </a:fld>
            <a:endParaRPr lang="en-US" altLang="en-US">
              <a:latin typeface="Helvetica" pitchFamily="-84" charset="0"/>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9D40C3C-B2BD-4C6D-B77E-38DF195B4DCA}" type="slidenum">
              <a:rPr lang="en-US" altLang="en-US" smtClean="0">
                <a:latin typeface="Helvetica" pitchFamily="-84" charset="0"/>
              </a:rPr>
              <a:pPr/>
              <a:t>141</a:t>
            </a:fld>
            <a:endParaRPr lang="en-US" altLang="en-US">
              <a:latin typeface="Helvetica" pitchFamily="-8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9D40C3C-B2BD-4C6D-B77E-38DF195B4DCA}" type="slidenum">
              <a:rPr lang="en-US" altLang="en-US" smtClean="0">
                <a:latin typeface="Helvetica" pitchFamily="-84" charset="0"/>
              </a:rPr>
              <a:pPr/>
              <a:t>142</a:t>
            </a:fld>
            <a:endParaRPr lang="en-US" altLang="en-US">
              <a:latin typeface="Helvetica" pitchFamily="-84"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49" name="Google Shape;149;p8: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75DB376-5576-4BAA-B955-39328F692E35}" type="slidenum">
              <a:rPr lang="en-US" altLang="en-US" smtClean="0">
                <a:latin typeface="Helvetica" pitchFamily="-84" charset="0"/>
              </a:rPr>
              <a:pPr/>
              <a:t>143</a:t>
            </a:fld>
            <a:endParaRPr lang="en-US" altLang="en-US">
              <a:latin typeface="Helvetica" pitchFamily="-84" charset="0"/>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F39D8F8-67A1-42F5-A4DC-08DB962E5B24}" type="slidenum">
              <a:rPr lang="en-US" altLang="en-US" smtClean="0">
                <a:latin typeface="Helvetica" pitchFamily="-84" charset="0"/>
              </a:rPr>
              <a:pPr/>
              <a:t>145</a:t>
            </a:fld>
            <a:endParaRPr lang="en-US" altLang="en-US">
              <a:latin typeface="Helvetica" pitchFamily="-84"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A812AE1-095A-43C8-B366-1AF9933A44D7}" type="slidenum">
              <a:rPr lang="en-US" altLang="en-US" smtClean="0">
                <a:latin typeface="Helvetica" pitchFamily="-84" charset="0"/>
              </a:rPr>
              <a:pPr/>
              <a:t>146</a:t>
            </a:fld>
            <a:endParaRPr lang="en-US" altLang="en-US">
              <a:latin typeface="Helvetica" pitchFamily="-84"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A812AE1-095A-43C8-B366-1AF9933A44D7}" type="slidenum">
              <a:rPr lang="en-US" altLang="en-US" smtClean="0">
                <a:latin typeface="Helvetica" pitchFamily="-84" charset="0"/>
              </a:rPr>
              <a:pPr/>
              <a:t>147</a:t>
            </a:fld>
            <a:endParaRPr lang="en-US" altLang="en-US">
              <a:latin typeface="Helvetica" pitchFamily="-84" charset="0"/>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662F4A2-3351-4458-B6E8-70C864281FD9}" type="slidenum">
              <a:rPr lang="en-US" altLang="en-US" smtClean="0">
                <a:latin typeface="Helvetica" pitchFamily="-84" charset="0"/>
              </a:rPr>
              <a:pPr/>
              <a:t>148</a:t>
            </a:fld>
            <a:endParaRPr lang="en-US" altLang="en-US">
              <a:latin typeface="Helvetica" pitchFamily="-84"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D126A0F-1BC9-4B6D-A25D-5AF4BF15AA3C}" type="slidenum">
              <a:rPr lang="en-US" altLang="en-US" smtClean="0">
                <a:latin typeface="Helvetica" pitchFamily="-84" charset="0"/>
              </a:rPr>
              <a:pPr/>
              <a:t>149</a:t>
            </a:fld>
            <a:endParaRPr lang="en-US" altLang="en-US">
              <a:latin typeface="Helvetica" pitchFamily="-84" charset="0"/>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6FE4741-2383-4C02-AC67-679D8108FAB8}" type="slidenum">
              <a:rPr lang="en-US" altLang="en-US" smtClean="0">
                <a:latin typeface="Helvetica" pitchFamily="-84" charset="0"/>
              </a:rPr>
              <a:pPr/>
              <a:t>150</a:t>
            </a:fld>
            <a:endParaRPr lang="en-US" altLang="en-US">
              <a:latin typeface="Helvetica" pitchFamily="-84"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6FE4741-2383-4C02-AC67-679D8108FAB8}" type="slidenum">
              <a:rPr lang="en-US" altLang="en-US" smtClean="0">
                <a:latin typeface="Helvetica" pitchFamily="-84" charset="0"/>
              </a:rPr>
              <a:pPr/>
              <a:t>151</a:t>
            </a:fld>
            <a:endParaRPr lang="en-US" altLang="en-US">
              <a:latin typeface="Helvetica" pitchFamily="-84"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07F9997-263B-4ED3-91CD-1C08AF56B7B5}" type="slidenum">
              <a:rPr lang="en-US" altLang="en-US" smtClean="0">
                <a:latin typeface="Helvetica" pitchFamily="-84" charset="0"/>
              </a:rPr>
              <a:pPr/>
              <a:t>152</a:t>
            </a:fld>
            <a:endParaRPr lang="en-US" altLang="en-US">
              <a:latin typeface="Helvetica" pitchFamily="-8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90F531A6-4927-4C6A-B49A-6416D9A4188C}" type="slidenum">
              <a:rPr lang="en-US" altLang="en-US" smtClean="0">
                <a:latin typeface="Helvetica" pitchFamily="-84" charset="0"/>
              </a:rPr>
              <a:pPr/>
              <a:t>153</a:t>
            </a:fld>
            <a:endParaRPr lang="en-US" altLang="en-US">
              <a:latin typeface="Helvetica" pitchFamily="-8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0EDF521-C44D-46EC-8CB7-06312FF3774B}" type="slidenum">
              <a:rPr lang="en-US" altLang="en-US" smtClean="0">
                <a:latin typeface="Helvetica" pitchFamily="-84" charset="0"/>
              </a:rPr>
              <a:pPr/>
              <a:t>14</a:t>
            </a:fld>
            <a:endParaRPr lang="en-US" altLang="en-US">
              <a:latin typeface="Helvetica" pitchFamily="-84"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7DF21C2-B6E1-444E-9D41-8C0C415F3001}" type="slidenum">
              <a:rPr lang="en-US" altLang="en-US" smtClean="0">
                <a:latin typeface="Helvetica" pitchFamily="-84" charset="0"/>
              </a:rPr>
              <a:pPr/>
              <a:t>154</a:t>
            </a:fld>
            <a:endParaRPr lang="en-US" altLang="en-US">
              <a:latin typeface="Helvetica" pitchFamily="-84"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155</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156</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EF542CD-DF3C-42A5-8666-23AF127E5969}" type="slidenum">
              <a:rPr lang="en-US" altLang="en-US" smtClean="0">
                <a:latin typeface="Helvetica" pitchFamily="-84" charset="0"/>
              </a:rPr>
              <a:pPr/>
              <a:t>157</a:t>
            </a:fld>
            <a:endParaRPr lang="en-US" altLang="en-US">
              <a:latin typeface="Helvetica" pitchFamily="-84"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158</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159</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160</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161</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162</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163</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55" name="Google Shape;155;p9: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B9B731A-2F4E-4B05-A491-9199594CF0EF}" type="slidenum">
              <a:rPr lang="en-US" altLang="en-US" smtClean="0">
                <a:latin typeface="Helvetica" pitchFamily="-84" charset="0"/>
              </a:rPr>
              <a:pPr/>
              <a:t>164</a:t>
            </a:fld>
            <a:endParaRPr lang="en-US" altLang="en-US">
              <a:latin typeface="Helvetica" pitchFamily="-84"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A7B36F1-0D87-408A-B0BA-F919618EC662}" type="slidenum">
              <a:rPr lang="en-US" altLang="en-US" smtClean="0">
                <a:latin typeface="Helvetica" pitchFamily="-84" charset="0"/>
              </a:rPr>
              <a:pPr/>
              <a:t>165</a:t>
            </a:fld>
            <a:endParaRPr lang="en-US" altLang="en-US">
              <a:latin typeface="Helvetica" pitchFamily="-84"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DAEC2366-1D43-44C7-A793-706564D3A55B}" type="slidenum">
              <a:rPr lang="en-US" altLang="en-US" smtClean="0">
                <a:latin typeface="Helvetica" pitchFamily="-84" charset="0"/>
              </a:rPr>
              <a:pPr/>
              <a:t>166</a:t>
            </a:fld>
            <a:endParaRPr lang="en-US" altLang="en-US">
              <a:latin typeface="Helvetica" pitchFamily="-84"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48ABED7-D80A-4385-BD1F-EB64BD2FC668}" type="slidenum">
              <a:rPr lang="en-US" altLang="en-US" smtClean="0">
                <a:latin typeface="Helvetica" pitchFamily="-84" charset="0"/>
              </a:rPr>
              <a:pPr/>
              <a:t>167</a:t>
            </a:fld>
            <a:endParaRPr lang="en-US" altLang="en-US">
              <a:latin typeface="Helvetica" pitchFamily="-84"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039E3DF-45D9-45A6-8C5A-E785510CB520}" type="slidenum">
              <a:rPr lang="en-US" altLang="en-US" smtClean="0">
                <a:latin typeface="Helvetica" pitchFamily="-84" charset="0"/>
              </a:rPr>
              <a:pPr/>
              <a:t>168</a:t>
            </a:fld>
            <a:endParaRPr lang="en-US" altLang="en-US">
              <a:latin typeface="Helvetica" pitchFamily="-84"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F455C7C-13DB-4C92-B366-1E6F1C31BFC4}" type="slidenum">
              <a:rPr lang="en-US" altLang="en-US" smtClean="0">
                <a:latin typeface="Helvetica" pitchFamily="-84" charset="0"/>
              </a:rPr>
              <a:pPr/>
              <a:t>169</a:t>
            </a:fld>
            <a:endParaRPr lang="en-US" altLang="en-US">
              <a:latin typeface="Helvetica" pitchFamily="-84"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2D5445D-7929-4AE3-AE9A-F8BFB48A8E31}" type="slidenum">
              <a:rPr lang="en-US" altLang="en-US" smtClean="0">
                <a:latin typeface="Helvetica" pitchFamily="-84" charset="0"/>
              </a:rPr>
              <a:pPr/>
              <a:t>170</a:t>
            </a:fld>
            <a:endParaRPr lang="en-US" altLang="en-US">
              <a:latin typeface="Helvetica" pitchFamily="-84"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74A7985-F917-452F-9DD4-D417C81DB5E8}" type="slidenum">
              <a:rPr lang="en-US" altLang="en-US" smtClean="0">
                <a:latin typeface="Helvetica" pitchFamily="-84" charset="0"/>
              </a:rPr>
              <a:pPr/>
              <a:t>171</a:t>
            </a:fld>
            <a:endParaRPr lang="en-US" altLang="en-US">
              <a:latin typeface="Helvetica" pitchFamily="-84"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F61FDD3-956A-4394-AD45-3F31C2F01A97}" type="slidenum">
              <a:rPr lang="en-US" altLang="en-US" smtClean="0">
                <a:latin typeface="Helvetica" pitchFamily="-84" charset="0"/>
              </a:rPr>
              <a:pPr/>
              <a:t>172</a:t>
            </a:fld>
            <a:endParaRPr lang="en-US" altLang="en-US">
              <a:latin typeface="Helvetica" pitchFamily="-84"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BA2B0F8-570E-4B7C-A543-ED687B4A6000}" type="slidenum">
              <a:rPr lang="en-US" altLang="en-US" smtClean="0">
                <a:latin typeface="Helvetica" pitchFamily="-84" charset="0"/>
              </a:rPr>
              <a:pPr/>
              <a:t>173</a:t>
            </a:fld>
            <a:endParaRPr lang="en-US" altLang="en-US">
              <a:latin typeface="Helvetica" pitchFamily="-84"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C1A01511-BBAE-4059-84F3-F1AC5C9F3E04}" type="slidenum">
              <a:rPr lang="en-US" altLang="en-US" smtClean="0">
                <a:latin typeface="Helvetica" pitchFamily="-84" charset="0"/>
              </a:rPr>
              <a:pPr/>
              <a:t>16</a:t>
            </a:fld>
            <a:endParaRPr lang="en-US" altLang="en-US">
              <a:latin typeface="Helvetica" pitchFamily="-84"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1A24B3D-701F-4431-9EC2-A9EB524DC096}" type="slidenum">
              <a:rPr lang="en-US" altLang="en-US" smtClean="0">
                <a:latin typeface="Helvetica" pitchFamily="-84" charset="0"/>
              </a:rPr>
              <a:pPr/>
              <a:t>174</a:t>
            </a:fld>
            <a:endParaRPr lang="en-US" altLang="en-US">
              <a:latin typeface="Helvetica" pitchFamily="-84"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BBCA271-6C74-4649-95F3-ED9AB19B6DD4}" type="slidenum">
              <a:rPr lang="en-US" altLang="en-US" smtClean="0">
                <a:latin typeface="Helvetica" pitchFamily="-84" charset="0"/>
              </a:rPr>
              <a:pPr/>
              <a:t>17</a:t>
            </a:fld>
            <a:endParaRPr lang="en-US" altLang="en-US">
              <a:latin typeface="Helvetica" pitchFamily="-84"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AAF3F14-B20A-4685-8D04-8F5C1F888FB7}" type="slidenum">
              <a:rPr lang="en-US" altLang="en-US" smtClean="0">
                <a:latin typeface="Helvetica" pitchFamily="-84" charset="0"/>
              </a:rPr>
              <a:pPr/>
              <a:t>18</a:t>
            </a:fld>
            <a:endParaRPr lang="en-US" altLang="en-US">
              <a:latin typeface="Helvetica" pitchFamily="-84"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0B1D116-1126-4E00-873A-573F4875598C}" type="slidenum">
              <a:rPr lang="en-US" altLang="en-US" smtClean="0">
                <a:latin typeface="Helvetica" pitchFamily="-84" charset="0"/>
              </a:rPr>
              <a:pPr/>
              <a:t>19</a:t>
            </a:fld>
            <a:endParaRPr lang="en-US" altLang="en-US">
              <a:latin typeface="Helvetica" pitchFamily="-84"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E27BCA2D-BEDA-467A-BAD3-FA2B5BAD3807}" type="slidenum">
              <a:rPr lang="en-US" altLang="en-US" smtClean="0">
                <a:latin typeface="Helvetica" pitchFamily="-84" charset="0"/>
              </a:rPr>
              <a:pPr/>
              <a:t>20</a:t>
            </a:fld>
            <a:endParaRPr lang="en-US" altLang="en-US">
              <a:latin typeface="Helvetica" pitchFamily="-8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19" name="Google Shape;119;p3: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8F66C4C-D09B-4216-B613-075712B90F61}" type="slidenum">
              <a:rPr lang="en-US" altLang="en-US" smtClean="0">
                <a:latin typeface="Helvetica" pitchFamily="-84" charset="0"/>
              </a:rPr>
              <a:pPr/>
              <a:t>21</a:t>
            </a:fld>
            <a:endParaRPr lang="en-US" altLang="en-US">
              <a:latin typeface="Helvetica" pitchFamily="-84"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63" name="Google Shape;163;p10: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69" name="Google Shape;169;p11: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85B44C1-CDF3-49E6-95B4-D3B7FC1CC1AA}" type="slidenum">
              <a:rPr lang="en-US" altLang="en-US" smtClean="0">
                <a:latin typeface="Helvetica" pitchFamily="-84" charset="0"/>
              </a:rPr>
              <a:pPr/>
              <a:t>27</a:t>
            </a:fld>
            <a:endParaRPr lang="en-US" altLang="en-US">
              <a:latin typeface="Helvetica" pitchFamily="-8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75" name="Google Shape;175;p12: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E7B46F6-41CA-4933-9001-F556267D691E}" type="slidenum">
              <a:rPr lang="en-US" altLang="en-US" smtClean="0">
                <a:latin typeface="Helvetica" pitchFamily="-84" charset="0"/>
              </a:rPr>
              <a:pPr/>
              <a:t>29</a:t>
            </a:fld>
            <a:endParaRPr lang="en-US" altLang="en-US">
              <a:latin typeface="Helvetica" pitchFamily="-8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015C0C0-39DA-4912-9535-DCB07C666419}" type="slidenum">
              <a:rPr lang="en-US" altLang="en-US" smtClean="0">
                <a:latin typeface="Helvetica" pitchFamily="-84" charset="0"/>
              </a:rPr>
              <a:pPr/>
              <a:t>30</a:t>
            </a:fld>
            <a:endParaRPr lang="en-US" altLang="en-US">
              <a:latin typeface="Helvetica" pitchFamily="-84"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09DB3EF-C918-432E-848F-146CEB35EEAE}" type="slidenum">
              <a:rPr lang="en-US" altLang="en-US" smtClean="0">
                <a:latin typeface="Helvetica" pitchFamily="-84" charset="0"/>
              </a:rPr>
              <a:pPr/>
              <a:t>31</a:t>
            </a:fld>
            <a:endParaRPr lang="en-US" altLang="en-US">
              <a:latin typeface="Helvetica" pitchFamily="-8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75ED435-0CFF-4296-982F-EC2F4A9B663A}" type="slidenum">
              <a:rPr lang="en-US" altLang="en-US" smtClean="0">
                <a:latin typeface="Helvetica" pitchFamily="-84" charset="0"/>
              </a:rPr>
              <a:pPr/>
              <a:t>32</a:t>
            </a:fld>
            <a:endParaRPr lang="en-US" altLang="en-US">
              <a:latin typeface="Helvetica" pitchFamily="-8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81" name="Google Shape;181;p13: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25" name="Google Shape;125;p4: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DD63ED91-5D02-44E1-AA14-C49A3BE80CF8}" type="slidenum">
              <a:rPr lang="en-US" altLang="en-US" smtClean="0">
                <a:latin typeface="Helvetica" pitchFamily="-84" charset="0"/>
              </a:rPr>
              <a:pPr/>
              <a:t>34</a:t>
            </a:fld>
            <a:endParaRPr lang="en-US" altLang="en-US">
              <a:latin typeface="Helvetica" pitchFamily="-84"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4F189DD-2519-4159-86F9-8B4983C7763B}" type="slidenum">
              <a:rPr lang="en-US" altLang="en-US" smtClean="0">
                <a:latin typeface="Helvetica" pitchFamily="-84" charset="0"/>
              </a:rPr>
              <a:pPr/>
              <a:t>35</a:t>
            </a:fld>
            <a:endParaRPr lang="en-US" altLang="en-US">
              <a:latin typeface="Helvetica" pitchFamily="-84"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AA242B9-8A30-413D-906A-D8EA81723A3F}" type="slidenum">
              <a:rPr lang="en-US" altLang="en-US" smtClean="0">
                <a:latin typeface="Helvetica" pitchFamily="-84" charset="0"/>
              </a:rPr>
              <a:pPr/>
              <a:t>36</a:t>
            </a:fld>
            <a:endParaRPr lang="en-US" altLang="en-US">
              <a:latin typeface="Helvetica" pitchFamily="-8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87" name="Google Shape;187;p14: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4BF00144-2B6C-4265-835B-B49227D4846D}" type="slidenum">
              <a:rPr lang="en-US" altLang="en-US" smtClean="0">
                <a:latin typeface="Helvetica" pitchFamily="-84" charset="0"/>
              </a:rPr>
              <a:pPr/>
              <a:t>38</a:t>
            </a:fld>
            <a:endParaRPr lang="en-US" altLang="en-US">
              <a:latin typeface="Helvetica" pitchFamily="-84"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872696C-2ABF-4EAD-8EB7-11AAA521EAF9}" type="slidenum">
              <a:rPr lang="en-US" altLang="en-US" smtClean="0">
                <a:latin typeface="Helvetica" pitchFamily="-84" charset="0"/>
              </a:rPr>
              <a:pPr/>
              <a:t>39</a:t>
            </a:fld>
            <a:endParaRPr lang="en-US" altLang="en-US">
              <a:latin typeface="Helvetica" pitchFamily="-84"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94" name="Google Shape;194;p15: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444CA28-9A49-4C80-B48F-2B28AABD125C}" type="slidenum">
              <a:rPr lang="en-US" altLang="en-US" smtClean="0">
                <a:latin typeface="Helvetica" pitchFamily="-84" charset="0"/>
              </a:rPr>
              <a:pPr/>
              <a:t>41</a:t>
            </a:fld>
            <a:endParaRPr lang="en-US" altLang="en-US">
              <a:latin typeface="Helvetica" pitchFamily="-84"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9E5A5D3-7CE4-4719-AB91-C2D40D1F5ACA}" type="slidenum">
              <a:rPr lang="en-US" altLang="en-US" smtClean="0">
                <a:latin typeface="Helvetica" pitchFamily="-84" charset="0"/>
              </a:rPr>
              <a:pPr/>
              <a:t>42</a:t>
            </a:fld>
            <a:endParaRPr lang="en-US" altLang="en-US">
              <a:latin typeface="Helvetica" pitchFamily="-84"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75ED435-0CFF-4296-982F-EC2F4A9B663A}" type="slidenum">
              <a:rPr lang="en-US" altLang="en-US" smtClean="0">
                <a:latin typeface="Helvetica" pitchFamily="-84" charset="0"/>
              </a:rPr>
              <a:pPr/>
              <a:t>43</a:t>
            </a:fld>
            <a:endParaRPr lang="en-US" altLang="en-US">
              <a:latin typeface="Helvetica" pitchFamily="-84"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9C8B62E7-7C7E-456A-A8FC-DCECB3A266E3}" type="slidenum">
              <a:rPr lang="en-US" altLang="en-US" smtClean="0">
                <a:latin typeface="Helvetica" pitchFamily="-84" charset="0"/>
              </a:rPr>
              <a:pPr/>
              <a:t>5</a:t>
            </a:fld>
            <a:endParaRPr lang="en-US" altLang="en-US">
              <a:latin typeface="Helvetica" pitchFamily="-84"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15CF6AB-778D-4F7F-9BC1-714470499ED8}" type="slidenum">
              <a:rPr lang="en-US" altLang="en-US" smtClean="0">
                <a:latin typeface="Helvetica" pitchFamily="-84" charset="0"/>
              </a:rPr>
              <a:pPr/>
              <a:t>44</a:t>
            </a:fld>
            <a:endParaRPr lang="en-US" altLang="en-US">
              <a:latin typeface="Helvetica" pitchFamily="-84"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EBB778A-ECDD-4888-A8FD-E6E75251BC59}" type="slidenum">
              <a:rPr lang="en-US" altLang="en-US" smtClean="0">
                <a:latin typeface="Helvetica" pitchFamily="-84" charset="0"/>
              </a:rPr>
              <a:pPr/>
              <a:t>45</a:t>
            </a:fld>
            <a:endParaRPr lang="en-US" altLang="en-US">
              <a:latin typeface="Helvetica" pitchFamily="-84"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18C21EB-CEC8-4B25-8FB4-77A2F0ED30D3}" type="slidenum">
              <a:rPr lang="en-US" altLang="en-US" smtClean="0">
                <a:latin typeface="Helvetica" pitchFamily="-84" charset="0"/>
              </a:rPr>
              <a:pPr/>
              <a:t>46</a:t>
            </a:fld>
            <a:endParaRPr lang="en-US" altLang="en-US">
              <a:latin typeface="Helvetica" pitchFamily="-84"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F1EC495-5ADB-4505-94B7-5FF193A920ED}" type="slidenum">
              <a:rPr lang="en-US" altLang="en-US" smtClean="0">
                <a:latin typeface="Helvetica" pitchFamily="-84" charset="0"/>
              </a:rPr>
              <a:pPr/>
              <a:t>47</a:t>
            </a:fld>
            <a:endParaRPr lang="en-US" altLang="en-US">
              <a:latin typeface="Helvetica" pitchFamily="-84"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52ACF42-DA44-4C03-AF7D-C83E484C5435}" type="slidenum">
              <a:rPr lang="en-US" altLang="en-US" smtClean="0">
                <a:latin typeface="Helvetica" pitchFamily="-84" charset="0"/>
              </a:rPr>
              <a:pPr/>
              <a:t>48</a:t>
            </a:fld>
            <a:endParaRPr lang="en-US" altLang="en-US">
              <a:latin typeface="Helvetica" pitchFamily="-84"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9AFF27CF-CB55-4C8F-8157-1BAB35BC7840}" type="slidenum">
              <a:rPr lang="en-US" altLang="en-US" smtClean="0">
                <a:latin typeface="Helvetica" pitchFamily="-84" charset="0"/>
              </a:rPr>
              <a:pPr/>
              <a:t>49</a:t>
            </a:fld>
            <a:endParaRPr lang="en-US" altLang="en-US">
              <a:latin typeface="Helvetica" pitchFamily="-84"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A30C826-DE91-464D-BEBA-511B06DF3DAB}" type="slidenum">
              <a:rPr lang="en-US" altLang="en-US" smtClean="0">
                <a:latin typeface="Helvetica" pitchFamily="-84" charset="0"/>
              </a:rPr>
              <a:pPr/>
              <a:t>50</a:t>
            </a:fld>
            <a:endParaRPr lang="en-US" altLang="en-US">
              <a:latin typeface="Helvetica" pitchFamily="-84"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206" name="Google Shape;206;p17: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5D6157A-F09C-4176-B485-B1E6A7F44E9D}" type="slidenum">
              <a:rPr lang="en-US" altLang="en-US" smtClean="0">
                <a:latin typeface="Helvetica" pitchFamily="-84" charset="0"/>
              </a:rPr>
              <a:pPr/>
              <a:t>52</a:t>
            </a:fld>
            <a:endParaRPr lang="en-US" altLang="en-US">
              <a:latin typeface="Helvetica" pitchFamily="-84"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A1563C0-3B0E-4907-B9A1-F32167DF2ADF}" type="slidenum">
              <a:rPr lang="en-US" altLang="en-US" smtClean="0">
                <a:latin typeface="Helvetica" pitchFamily="-84" charset="0"/>
              </a:rPr>
              <a:pPr/>
              <a:t>53</a:t>
            </a:fld>
            <a:endParaRPr lang="en-US" altLang="en-US">
              <a:latin typeface="Helvetica" pitchFamily="-84"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B7778080-24CA-4FC7-9445-EE8485D3575C}" type="slidenum">
              <a:rPr lang="en-US" altLang="en-US" smtClean="0">
                <a:latin typeface="Helvetica" pitchFamily="-84" charset="0"/>
              </a:rPr>
              <a:pPr/>
              <a:t>6</a:t>
            </a:fld>
            <a:endParaRPr lang="en-US" altLang="en-US">
              <a:latin typeface="Helvetica" pitchFamily="-84"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51AC556-3ECF-4D70-805E-A3B7FA359725}" type="slidenum">
              <a:rPr lang="en-US" altLang="en-US" smtClean="0">
                <a:latin typeface="Helvetica" pitchFamily="-84" charset="0"/>
              </a:rPr>
              <a:pPr/>
              <a:t>54</a:t>
            </a:fld>
            <a:endParaRPr lang="en-US" altLang="en-US">
              <a:latin typeface="Helvetica" pitchFamily="-84"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D71737FF-F564-4067-A78E-B4FAAE6CCBA7}" type="slidenum">
              <a:rPr lang="en-US" altLang="en-US" smtClean="0">
                <a:latin typeface="Helvetica" pitchFamily="-84" charset="0"/>
              </a:rPr>
              <a:pPr/>
              <a:t>55</a:t>
            </a:fld>
            <a:endParaRPr lang="en-US" altLang="en-US">
              <a:latin typeface="Helvetica" pitchFamily="-84"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27DC4BD-68E6-484A-A6A9-9A7BED0FDDE3}" type="slidenum">
              <a:rPr lang="en-US" altLang="en-US" smtClean="0">
                <a:latin typeface="Helvetica" pitchFamily="-84" charset="0"/>
              </a:rPr>
              <a:pPr/>
              <a:t>56</a:t>
            </a:fld>
            <a:endParaRPr lang="en-US" altLang="en-US">
              <a:latin typeface="Helvetica" pitchFamily="-84"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45B3A23-C204-4332-8B17-6BB7DF0EB96E}" type="slidenum">
              <a:rPr lang="en-US" altLang="en-US" smtClean="0">
                <a:latin typeface="Helvetica" pitchFamily="-84" charset="0"/>
              </a:rPr>
              <a:pPr/>
              <a:t>57</a:t>
            </a:fld>
            <a:endParaRPr lang="en-US" altLang="en-US">
              <a:latin typeface="Helvetica" pitchFamily="-84"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213" name="Google Shape;213;p18: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219" name="Google Shape;219;p19: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225" name="Google Shape;225;p20: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7A7AC22-D2D9-4248-942B-04D7376461DC}" type="slidenum">
              <a:rPr lang="en-US" altLang="en-US" smtClean="0">
                <a:latin typeface="Helvetica" pitchFamily="-84" charset="0"/>
              </a:rPr>
              <a:pPr/>
              <a:t>61</a:t>
            </a:fld>
            <a:endParaRPr lang="en-US" altLang="en-US">
              <a:latin typeface="Helvetica" pitchFamily="-84"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D74B9C2-EF8D-4984-B3EE-3F108069CEE7}" type="slidenum">
              <a:rPr lang="en-US" altLang="en-US" smtClean="0">
                <a:latin typeface="Helvetica" pitchFamily="-84" charset="0"/>
              </a:rPr>
              <a:pPr/>
              <a:t>62</a:t>
            </a:fld>
            <a:endParaRPr lang="en-US" altLang="en-US">
              <a:latin typeface="Helvetica" pitchFamily="-84"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F017703-8D16-4369-BF6D-90A9F6F4FE83}" type="slidenum">
              <a:rPr lang="en-US" altLang="en-US" smtClean="0">
                <a:latin typeface="Helvetica" pitchFamily="-84" charset="0"/>
              </a:rPr>
              <a:pPr/>
              <a:t>63</a:t>
            </a:fld>
            <a:endParaRPr lang="en-US" altLang="en-US">
              <a:latin typeface="Helvetica" pitchFamily="-84"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137" name="Google Shape;137;p6: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txBox="1">
            <a:spLocks noGrp="1"/>
          </p:cNvSpPr>
          <p:nvPr>
            <p:ph type="body" idx="1"/>
          </p:nvPr>
        </p:nvSpPr>
        <p:spPr>
          <a:xfrm>
            <a:off x="709930" y="4458019"/>
            <a:ext cx="5679440" cy="4223385"/>
          </a:xfrm>
          <a:prstGeom prst="rect">
            <a:avLst/>
          </a:prstGeom>
        </p:spPr>
        <p:txBody>
          <a:bodyPr spcFirstLastPara="1" wrap="square" lIns="94177" tIns="47076" rIns="94177" bIns="47076" anchor="t" anchorCtr="0">
            <a:noAutofit/>
          </a:bodyPr>
          <a:lstStyle/>
          <a:p>
            <a:pPr>
              <a:spcBef>
                <a:spcPts val="0"/>
              </a:spcBef>
              <a:spcAft>
                <a:spcPts val="0"/>
              </a:spcAft>
            </a:pPr>
            <a:endParaRPr/>
          </a:p>
        </p:txBody>
      </p:sp>
      <p:sp>
        <p:nvSpPr>
          <p:cNvPr id="262" name="Google Shape;262;p26:notes"/>
          <p:cNvSpPr>
            <a:spLocks noGrp="1" noRot="1" noChangeAspect="1"/>
          </p:cNvSpPr>
          <p:nvPr>
            <p:ph type="sldImg" idx="2"/>
          </p:nvPr>
        </p:nvSpPr>
        <p:spPr>
          <a:xfrm>
            <a:off x="1203325" y="703263"/>
            <a:ext cx="4692650" cy="3519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888FE00-3C18-4A2A-BC03-FB0E979A1C10}" type="slidenum">
              <a:rPr lang="en-US" altLang="en-US" smtClean="0">
                <a:latin typeface="Helvetica" pitchFamily="-84" charset="0"/>
              </a:rPr>
              <a:pPr/>
              <a:t>65</a:t>
            </a:fld>
            <a:endParaRPr lang="en-US" altLang="en-US">
              <a:latin typeface="Helvetica" pitchFamily="-8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94D5DE7-4184-4C10-AC92-3699EE760390}" type="slidenum">
              <a:rPr lang="en-US" altLang="en-US" smtClean="0">
                <a:latin typeface="Helvetica" pitchFamily="-84" charset="0"/>
              </a:rPr>
              <a:pPr/>
              <a:t>66</a:t>
            </a:fld>
            <a:endParaRPr lang="en-US" altLang="en-US">
              <a:latin typeface="Helvetica" pitchFamily="-8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1787A7A7-739C-4A81-8530-2AA2038EBA30}" type="slidenum">
              <a:rPr lang="en-US" altLang="en-US" smtClean="0">
                <a:latin typeface="Helvetica" pitchFamily="-84" charset="0"/>
              </a:rPr>
              <a:pPr/>
              <a:t>67</a:t>
            </a:fld>
            <a:endParaRPr lang="en-US" altLang="en-US">
              <a:latin typeface="Helvetica" pitchFamily="-8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4AB83E2F-8772-4B99-AB81-C20C0635AAE9}" type="slidenum">
              <a:rPr lang="en-US" altLang="en-US" smtClean="0">
                <a:latin typeface="Helvetica" pitchFamily="-84" charset="0"/>
              </a:rPr>
              <a:pPr/>
              <a:t>68</a:t>
            </a:fld>
            <a:endParaRPr lang="en-US" altLang="en-US">
              <a:latin typeface="Helvetica" pitchFamily="-84"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604A4E3-865A-45F9-9E1C-A5665B8CC920}" type="slidenum">
              <a:rPr lang="en-US" altLang="en-US" smtClean="0">
                <a:latin typeface="Helvetica" pitchFamily="-84" charset="0"/>
              </a:rPr>
              <a:pPr/>
              <a:t>78</a:t>
            </a:fld>
            <a:endParaRPr lang="en-US" altLang="en-US">
              <a:latin typeface="Helvetica" pitchFamily="-8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3206537-9692-446A-9EC5-1CC8029F73A2}" type="slidenum">
              <a:rPr lang="en-US" altLang="en-US" smtClean="0">
                <a:latin typeface="Helvetica" pitchFamily="-84" charset="0"/>
              </a:rPr>
              <a:pPr/>
              <a:t>79</a:t>
            </a:fld>
            <a:endParaRPr lang="en-US" altLang="en-US">
              <a:latin typeface="Helvetica" pitchFamily="-8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4E22758-1600-418E-8BD6-0B8FB577C833}" type="slidenum">
              <a:rPr lang="en-US" altLang="en-US" smtClean="0">
                <a:latin typeface="Helvetica" pitchFamily="-84" charset="0"/>
              </a:rPr>
              <a:pPr/>
              <a:t>80</a:t>
            </a:fld>
            <a:endParaRPr lang="en-US" altLang="en-US">
              <a:latin typeface="Helvetica" pitchFamily="-84"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D39606A-DE33-4BC8-AEDB-9A2E53283AEC}" type="slidenum">
              <a:rPr lang="en-US" altLang="en-US" smtClean="0">
                <a:latin typeface="Helvetica" pitchFamily="-84" charset="0"/>
              </a:rPr>
              <a:pPr/>
              <a:t>81</a:t>
            </a:fld>
            <a:endParaRPr lang="en-US" altLang="en-US">
              <a:latin typeface="Helvetica" pitchFamily="-84"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501C09E-8A71-4C0D-A290-0412D0C70FC0}" type="slidenum">
              <a:rPr lang="en-US" altLang="en-US" smtClean="0">
                <a:latin typeface="Helvetica" pitchFamily="-84" charset="0"/>
              </a:rPr>
              <a:pPr/>
              <a:t>82</a:t>
            </a:fld>
            <a:endParaRPr lang="en-US" altLang="en-US">
              <a:latin typeface="Helvetica" pitchFamily="-84"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04235EB3-A286-4DB6-A131-9D89B38FBC66}" type="slidenum">
              <a:rPr lang="en-US" altLang="en-US" smtClean="0">
                <a:latin typeface="Helvetica" pitchFamily="-84" charset="0"/>
              </a:rPr>
              <a:pPr/>
              <a:t>8</a:t>
            </a:fld>
            <a:endParaRPr lang="en-US" altLang="en-US">
              <a:latin typeface="Helvetica" pitchFamily="-84"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C134A082-0FAD-4E43-BA3F-4E7D685624DC}" type="slidenum">
              <a:rPr lang="en-US" altLang="en-US" smtClean="0">
                <a:latin typeface="Helvetica" pitchFamily="-84" charset="0"/>
              </a:rPr>
              <a:pPr/>
              <a:t>83</a:t>
            </a:fld>
            <a:endParaRPr lang="en-US" altLang="en-US">
              <a:latin typeface="Helvetica" pitchFamily="-84"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588A18E-CAAD-4F4F-A183-E1528B05CD7C}" type="slidenum">
              <a:rPr lang="en-US" altLang="en-US" smtClean="0">
                <a:latin typeface="Helvetica" pitchFamily="-84" charset="0"/>
              </a:rPr>
              <a:pPr/>
              <a:t>84</a:t>
            </a:fld>
            <a:endParaRPr lang="en-US" altLang="en-US">
              <a:latin typeface="Helvetica" pitchFamily="-84"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18788A4-FD35-4CF8-9052-E4FF9DFE89B4}" type="slidenum">
              <a:rPr lang="en-US" altLang="en-US" smtClean="0">
                <a:latin typeface="Helvetica" pitchFamily="-84" charset="0"/>
              </a:rPr>
              <a:pPr/>
              <a:t>85</a:t>
            </a:fld>
            <a:endParaRPr lang="en-US" altLang="en-US">
              <a:latin typeface="Helvetica" pitchFamily="-84"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0B4F913-B16F-485A-8EE6-745432A87F3B}" type="slidenum">
              <a:rPr lang="en-US" altLang="en-US" smtClean="0">
                <a:latin typeface="Helvetica" pitchFamily="-84" charset="0"/>
              </a:rPr>
              <a:pPr/>
              <a:t>86</a:t>
            </a:fld>
            <a:endParaRPr lang="en-US" altLang="en-US">
              <a:latin typeface="Helvetica" pitchFamily="-84"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5E168C6-01EA-4491-9CFC-03F0FA780EC9}" type="slidenum">
              <a:rPr lang="en-US" altLang="en-US" smtClean="0">
                <a:latin typeface="Helvetica" pitchFamily="-84" charset="0"/>
              </a:rPr>
              <a:pPr/>
              <a:t>87</a:t>
            </a:fld>
            <a:endParaRPr lang="en-US" altLang="en-US">
              <a:latin typeface="Helvetica" pitchFamily="-84"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0FFAB85-0988-412A-986C-9519AB275AE0}" type="slidenum">
              <a:rPr lang="en-US" altLang="en-US" smtClean="0">
                <a:latin typeface="Helvetica" pitchFamily="-84" charset="0"/>
              </a:rPr>
              <a:pPr/>
              <a:t>88</a:t>
            </a:fld>
            <a:endParaRPr lang="en-US" altLang="en-US">
              <a:latin typeface="Helvetica" pitchFamily="-84"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C05373F-C6F9-4371-8C35-4BFC8D9FABA2}" type="slidenum">
              <a:rPr lang="en-US" altLang="en-US" smtClean="0">
                <a:latin typeface="Helvetica" pitchFamily="-84" charset="0"/>
              </a:rPr>
              <a:pPr/>
              <a:t>89</a:t>
            </a:fld>
            <a:endParaRPr lang="en-US" altLang="en-US">
              <a:latin typeface="Helvetica" pitchFamily="-84"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FE5B524D-60C0-442C-9E30-45657D36253D}" type="slidenum">
              <a:rPr lang="en-US" altLang="en-US" smtClean="0">
                <a:latin typeface="Helvetica" pitchFamily="-84" charset="0"/>
              </a:rPr>
              <a:pPr/>
              <a:t>90</a:t>
            </a:fld>
            <a:endParaRPr lang="en-US" altLang="en-US">
              <a:latin typeface="Helvetica" pitchFamily="-84"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CF97EAD4-C1DB-4660-AD3E-C28EBF41EFBE}" type="slidenum">
              <a:rPr lang="en-US" altLang="en-US" smtClean="0">
                <a:latin typeface="Helvetica" pitchFamily="-84" charset="0"/>
              </a:rPr>
              <a:pPr/>
              <a:t>91</a:t>
            </a:fld>
            <a:endParaRPr lang="en-US" altLang="en-US">
              <a:latin typeface="Helvetica" pitchFamily="-84"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4FF59D2F-EB9A-4F17-BC6F-109C8ADF89EA}" type="slidenum">
              <a:rPr lang="en-US" altLang="en-US" smtClean="0">
                <a:latin typeface="Helvetica" pitchFamily="-84" charset="0"/>
              </a:rPr>
              <a:pPr/>
              <a:t>92</a:t>
            </a:fld>
            <a:endParaRPr lang="en-US" altLang="en-US">
              <a:latin typeface="Helvetica" pitchFamily="-84"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70FD7F9-8826-4BB5-AAA6-A0494ABC20FD}" type="slidenum">
              <a:rPr lang="en-US" altLang="en-US" smtClean="0">
                <a:latin typeface="Helvetica" pitchFamily="-84" charset="0"/>
              </a:rPr>
              <a:pPr/>
              <a:t>9</a:t>
            </a:fld>
            <a:endParaRPr lang="en-US" altLang="en-US">
              <a:latin typeface="Helvetica" pitchFamily="-84"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225F3A5E-D9E9-423F-AD4E-5D6D0DF6F285}" type="slidenum">
              <a:rPr lang="en-US" altLang="en-US" smtClean="0">
                <a:latin typeface="Helvetica" pitchFamily="-84" charset="0"/>
              </a:rPr>
              <a:pPr/>
              <a:t>93</a:t>
            </a:fld>
            <a:endParaRPr lang="en-US" altLang="en-US">
              <a:latin typeface="Helvetica" pitchFamily="-84"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D0E53C51-EEDA-428E-B169-0DE4CB028662}" type="slidenum">
              <a:rPr lang="en-US" altLang="en-US" smtClean="0">
                <a:latin typeface="Helvetica" pitchFamily="-84" charset="0"/>
              </a:rPr>
              <a:pPr/>
              <a:t>94</a:t>
            </a:fld>
            <a:endParaRPr lang="en-US" altLang="en-US">
              <a:latin typeface="Helvetica" pitchFamily="-84"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51E094AC-1041-4983-A773-236CEA39F72B}" type="slidenum">
              <a:rPr lang="en-US" altLang="en-US" smtClean="0">
                <a:latin typeface="Helvetica" pitchFamily="-84" charset="0"/>
              </a:rPr>
              <a:pPr/>
              <a:t>95</a:t>
            </a:fld>
            <a:endParaRPr lang="en-US" altLang="en-US">
              <a:latin typeface="Helvetica" pitchFamily="-84"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CB2CE742-926A-4C5D-8977-190E4758B1C8}" type="slidenum">
              <a:rPr lang="en-US" altLang="en-US" smtClean="0">
                <a:latin typeface="Helvetica" pitchFamily="-84" charset="0"/>
              </a:rPr>
              <a:pPr/>
              <a:t>100</a:t>
            </a:fld>
            <a:endParaRPr lang="en-US" altLang="en-US">
              <a:latin typeface="Helvetica" pitchFamily="-84"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CB2CE742-926A-4C5D-8977-190E4758B1C8}" type="slidenum">
              <a:rPr lang="en-US" altLang="en-US" smtClean="0">
                <a:latin typeface="Helvetica" pitchFamily="-84" charset="0"/>
              </a:rPr>
              <a:pPr/>
              <a:t>101</a:t>
            </a:fld>
            <a:endParaRPr lang="en-US" altLang="en-US">
              <a:latin typeface="Helvetica" pitchFamily="-84"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88AEEC35-6433-49C9-9600-BD7E2D39AE62}" type="slidenum">
              <a:rPr lang="en-US" altLang="en-US" smtClean="0">
                <a:latin typeface="Helvetica" pitchFamily="-84" charset="0"/>
              </a:rPr>
              <a:pPr/>
              <a:t>102</a:t>
            </a:fld>
            <a:endParaRPr lang="en-US" altLang="en-US">
              <a:latin typeface="Helvetica" pitchFamily="-84"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D953651D-4340-4269-B5DB-31673C352059}" type="slidenum">
              <a:rPr lang="en-US" altLang="en-US" smtClean="0">
                <a:latin typeface="Helvetica" pitchFamily="-84" charset="0"/>
              </a:rPr>
              <a:pPr/>
              <a:t>103</a:t>
            </a:fld>
            <a:endParaRPr lang="en-US" altLang="en-US">
              <a:latin typeface="Helvetica" pitchFamily="-84"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4A67497-03B0-4B6D-973A-D9F48D90C2CD}" type="slidenum">
              <a:rPr lang="en-US" altLang="en-US" smtClean="0">
                <a:latin typeface="Helvetica" pitchFamily="-84" charset="0"/>
              </a:rPr>
              <a:pPr/>
              <a:t>104</a:t>
            </a:fld>
            <a:endParaRPr lang="en-US" altLang="en-US">
              <a:latin typeface="Helvetica" pitchFamily="-84"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C10C8FC-5100-4E1E-8370-16F2F6EF1FA5}" type="slidenum">
              <a:rPr lang="en-US" altLang="en-US" smtClean="0">
                <a:latin typeface="Helvetica" pitchFamily="-84" charset="0"/>
              </a:rPr>
              <a:pPr/>
              <a:t>108</a:t>
            </a:fld>
            <a:endParaRPr lang="en-US" altLang="en-US">
              <a:latin typeface="Helvetica" pitchFamily="-8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3C10C8FC-5100-4E1E-8370-16F2F6EF1FA5}" type="slidenum">
              <a:rPr lang="en-US" altLang="en-US" smtClean="0">
                <a:latin typeface="Helvetica" pitchFamily="-84" charset="0"/>
              </a:rPr>
              <a:pPr/>
              <a:t>109</a:t>
            </a:fld>
            <a:endParaRPr lang="en-US" altLang="en-US">
              <a:latin typeface="Helvetica" pitchFamily="-8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A4641348-502A-4638-A457-BE212D84FC91}" type="slidenum">
              <a:rPr lang="en-US" altLang="en-US" smtClean="0">
                <a:latin typeface="Helvetica" pitchFamily="-84" charset="0"/>
              </a:rPr>
              <a:pPr/>
              <a:t>10</a:t>
            </a:fld>
            <a:endParaRPr lang="en-US" altLang="en-US">
              <a:latin typeface="Helvetica" pitchFamily="-8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6113E0D-DFAF-4AA1-BCC5-07443B88BFBE}" type="slidenum">
              <a:rPr lang="en-US" altLang="en-US" smtClean="0">
                <a:latin typeface="Helvetica" pitchFamily="-84" charset="0"/>
              </a:rPr>
              <a:pPr/>
              <a:t>113</a:t>
            </a:fld>
            <a:endParaRPr lang="en-US" altLang="en-US">
              <a:latin typeface="Helvetica" pitchFamily="-8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6113E0D-DFAF-4AA1-BCC5-07443B88BFBE}" type="slidenum">
              <a:rPr lang="en-US" altLang="en-US" smtClean="0">
                <a:latin typeface="Helvetica" pitchFamily="-84" charset="0"/>
              </a:rPr>
              <a:pPr/>
              <a:t>114</a:t>
            </a:fld>
            <a:endParaRPr lang="en-US" altLang="en-US">
              <a:latin typeface="Helvetica" pitchFamily="-8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76113E0D-DFAF-4AA1-BCC5-07443B88BFBE}" type="slidenum">
              <a:rPr lang="en-US" altLang="en-US" smtClean="0">
                <a:latin typeface="Helvetica" pitchFamily="-84" charset="0"/>
              </a:rPr>
              <a:pPr/>
              <a:t>115</a:t>
            </a:fld>
            <a:endParaRPr lang="en-US" altLang="en-US">
              <a:latin typeface="Helvetica" pitchFamily="-84"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116</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117</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118</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119</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120</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121</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415">
              <a:defRPr>
                <a:solidFill>
                  <a:schemeClr val="tx1"/>
                </a:solidFill>
                <a:latin typeface="Verdana" pitchFamily="34" charset="0"/>
                <a:ea typeface="MS PGothic" pitchFamily="34" charset="-128"/>
              </a:defRPr>
            </a:lvl1pPr>
            <a:lvl2pPr marL="751048" indent="-288865" defTabSz="940415">
              <a:defRPr>
                <a:solidFill>
                  <a:schemeClr val="tx1"/>
                </a:solidFill>
                <a:latin typeface="Verdana" pitchFamily="34" charset="0"/>
                <a:ea typeface="MS PGothic" pitchFamily="34" charset="-128"/>
              </a:defRPr>
            </a:lvl2pPr>
            <a:lvl3pPr marL="1155459" indent="-231092" defTabSz="940415">
              <a:defRPr>
                <a:solidFill>
                  <a:schemeClr val="tx1"/>
                </a:solidFill>
                <a:latin typeface="Verdana" pitchFamily="34" charset="0"/>
                <a:ea typeface="MS PGothic" pitchFamily="34" charset="-128"/>
              </a:defRPr>
            </a:lvl3pPr>
            <a:lvl4pPr marL="1617642" indent="-231092" defTabSz="940415">
              <a:defRPr>
                <a:solidFill>
                  <a:schemeClr val="tx1"/>
                </a:solidFill>
                <a:latin typeface="Verdana" pitchFamily="34" charset="0"/>
                <a:ea typeface="MS PGothic" pitchFamily="34" charset="-128"/>
              </a:defRPr>
            </a:lvl4pPr>
            <a:lvl5pPr marL="2079826" indent="-231092" defTabSz="940415">
              <a:defRPr>
                <a:solidFill>
                  <a:schemeClr val="tx1"/>
                </a:solidFill>
                <a:latin typeface="Verdana" pitchFamily="34" charset="0"/>
                <a:ea typeface="MS PGothic" pitchFamily="34" charset="-128"/>
              </a:defRPr>
            </a:lvl5pPr>
            <a:lvl6pPr marL="2542009" indent="-231092" defTabSz="940415" eaLnBrk="0" fontAlgn="base" hangingPunct="0">
              <a:spcBef>
                <a:spcPct val="0"/>
              </a:spcBef>
              <a:spcAft>
                <a:spcPct val="0"/>
              </a:spcAft>
              <a:defRPr>
                <a:solidFill>
                  <a:schemeClr val="tx1"/>
                </a:solidFill>
                <a:latin typeface="Verdana" pitchFamily="34" charset="0"/>
                <a:ea typeface="MS PGothic" pitchFamily="34" charset="-128"/>
              </a:defRPr>
            </a:lvl6pPr>
            <a:lvl7pPr marL="3004193" indent="-231092" defTabSz="940415" eaLnBrk="0" fontAlgn="base" hangingPunct="0">
              <a:spcBef>
                <a:spcPct val="0"/>
              </a:spcBef>
              <a:spcAft>
                <a:spcPct val="0"/>
              </a:spcAft>
              <a:defRPr>
                <a:solidFill>
                  <a:schemeClr val="tx1"/>
                </a:solidFill>
                <a:latin typeface="Verdana" pitchFamily="34" charset="0"/>
                <a:ea typeface="MS PGothic" pitchFamily="34" charset="-128"/>
              </a:defRPr>
            </a:lvl7pPr>
            <a:lvl8pPr marL="3466376" indent="-231092" defTabSz="940415" eaLnBrk="0" fontAlgn="base" hangingPunct="0">
              <a:spcBef>
                <a:spcPct val="0"/>
              </a:spcBef>
              <a:spcAft>
                <a:spcPct val="0"/>
              </a:spcAft>
              <a:defRPr>
                <a:solidFill>
                  <a:schemeClr val="tx1"/>
                </a:solidFill>
                <a:latin typeface="Verdana" pitchFamily="34" charset="0"/>
                <a:ea typeface="MS PGothic" pitchFamily="34" charset="-128"/>
              </a:defRPr>
            </a:lvl8pPr>
            <a:lvl9pPr marL="3928560" indent="-231092" defTabSz="940415" eaLnBrk="0" fontAlgn="base" hangingPunct="0">
              <a:spcBef>
                <a:spcPct val="0"/>
              </a:spcBef>
              <a:spcAft>
                <a:spcPct val="0"/>
              </a:spcAft>
              <a:defRPr>
                <a:solidFill>
                  <a:schemeClr val="tx1"/>
                </a:solidFill>
                <a:latin typeface="Verdana" pitchFamily="34" charset="0"/>
                <a:ea typeface="MS PGothic" pitchFamily="34" charset="-128"/>
              </a:defRPr>
            </a:lvl9pPr>
          </a:lstStyle>
          <a:p>
            <a:fld id="{635093F6-57D4-4B67-B88A-B051A9B2AB67}" type="slidenum">
              <a:rPr lang="en-US" altLang="en-US" smtClean="0">
                <a:latin typeface="Helvetica" pitchFamily="-84" charset="0"/>
              </a:rPr>
              <a:pPr/>
              <a:t>122</a:t>
            </a:fld>
            <a:endParaRPr lang="en-US" altLang="en-US">
              <a:latin typeface="Helvetica" pitchFamily="-8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EA66-7767-76D3-ABA6-7A6BF7D54AA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B3A6BAF-BD34-73B2-11EC-82E8E470E88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EA6601-B805-BE95-49CE-A68D04893157}"/>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585AC3FA-336A-A437-5B11-4B57BEAB3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9B986-ED3D-6701-CD57-4C4D53022B1E}"/>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41587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B242-52F1-39F3-12A4-293FA67F90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7DCE9-F3B4-CDB5-22B6-5724847B45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8ECAE9-4A7C-311A-8FA8-0B8368C1190C}"/>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F9AEC99C-7A5C-76B8-3D0C-B66B4FC6C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0B520-FD00-C076-6B98-4F09892EDE01}"/>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13902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839506-778D-EA37-FF55-697F0E06BAD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A653FE-53B0-E84E-E136-CE114144467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5AB11-4EA5-BEBC-BACA-EB81092AA401}"/>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E9FC1282-FC30-6072-744D-B27CD0067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C4941-B358-44CF-D1E0-A1AF9E52526B}"/>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2855681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70863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7"/>
        <p:cNvGrpSpPr/>
        <p:nvPr/>
      </p:nvGrpSpPr>
      <p:grpSpPr>
        <a:xfrm>
          <a:off x="0" y="0"/>
          <a:ext cx="0" cy="0"/>
          <a:chOff x="0" y="0"/>
          <a:chExt cx="0" cy="0"/>
        </a:xfrm>
      </p:grpSpPr>
      <p:sp>
        <p:nvSpPr>
          <p:cNvPr id="28" name="Google Shape;28;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000000"/>
                </a:solidFill>
                <a:latin typeface="Calibri"/>
                <a:ea typeface="Calibri"/>
                <a:cs typeface="Calibri"/>
                <a:sym typeface="Calibri"/>
              </a:defRPr>
            </a:lvl1pPr>
            <a:lvl2pPr marL="0" marR="0" lvl="1" indent="0" algn="l" rtl="0">
              <a:spcBef>
                <a:spcPts val="0"/>
              </a:spcBef>
              <a:buNone/>
              <a:defRPr sz="1800" b="0" i="0" u="none" strike="noStrike" cap="none">
                <a:solidFill>
                  <a:srgbClr val="000000"/>
                </a:solidFill>
                <a:latin typeface="Calibri"/>
                <a:ea typeface="Calibri"/>
                <a:cs typeface="Calibri"/>
                <a:sym typeface="Calibri"/>
              </a:defRPr>
            </a:lvl2pPr>
            <a:lvl3pPr marL="0" marR="0" lvl="2" indent="0" algn="l" rtl="0">
              <a:spcBef>
                <a:spcPts val="0"/>
              </a:spcBef>
              <a:buNone/>
              <a:defRPr sz="1800" b="0" i="0" u="none" strike="noStrike" cap="none">
                <a:solidFill>
                  <a:srgbClr val="000000"/>
                </a:solidFill>
                <a:latin typeface="Calibri"/>
                <a:ea typeface="Calibri"/>
                <a:cs typeface="Calibri"/>
                <a:sym typeface="Calibri"/>
              </a:defRPr>
            </a:lvl3pPr>
            <a:lvl4pPr marL="0" marR="0" lvl="3" indent="0" algn="l" rtl="0">
              <a:spcBef>
                <a:spcPts val="0"/>
              </a:spcBef>
              <a:buNone/>
              <a:defRPr sz="1800" b="0" i="0" u="none" strike="noStrike" cap="none">
                <a:solidFill>
                  <a:srgbClr val="000000"/>
                </a:solidFill>
                <a:latin typeface="Calibri"/>
                <a:ea typeface="Calibri"/>
                <a:cs typeface="Calibri"/>
                <a:sym typeface="Calibri"/>
              </a:defRPr>
            </a:lvl4pPr>
            <a:lvl5pPr marL="0" marR="0" lvl="4" indent="0" algn="l" rtl="0">
              <a:spcBef>
                <a:spcPts val="0"/>
              </a:spcBef>
              <a:buNone/>
              <a:defRPr sz="1800" b="0" i="0" u="none" strike="noStrike" cap="none">
                <a:solidFill>
                  <a:srgbClr val="000000"/>
                </a:solidFill>
                <a:latin typeface="Calibri"/>
                <a:ea typeface="Calibri"/>
                <a:cs typeface="Calibri"/>
                <a:sym typeface="Calibri"/>
              </a:defRPr>
            </a:lvl5pPr>
            <a:lvl6pPr marL="0" marR="0" lvl="5" indent="0" algn="l" rtl="0">
              <a:spcBef>
                <a:spcPts val="0"/>
              </a:spcBef>
              <a:buNone/>
              <a:defRPr sz="1800" b="0" i="0" u="none" strike="noStrike" cap="none">
                <a:solidFill>
                  <a:srgbClr val="000000"/>
                </a:solidFill>
                <a:latin typeface="Calibri"/>
                <a:ea typeface="Calibri"/>
                <a:cs typeface="Calibri"/>
                <a:sym typeface="Calibri"/>
              </a:defRPr>
            </a:lvl6pPr>
            <a:lvl7pPr marL="0" marR="0" lvl="6" indent="0" algn="l" rtl="0">
              <a:spcBef>
                <a:spcPts val="0"/>
              </a:spcBef>
              <a:buNone/>
              <a:defRPr sz="1800" b="0" i="0" u="none" strike="noStrike" cap="none">
                <a:solidFill>
                  <a:srgbClr val="000000"/>
                </a:solidFill>
                <a:latin typeface="Calibri"/>
                <a:ea typeface="Calibri"/>
                <a:cs typeface="Calibri"/>
                <a:sym typeface="Calibri"/>
              </a:defRPr>
            </a:lvl7pPr>
            <a:lvl8pPr marL="0" marR="0" lvl="7" indent="0" algn="l" rtl="0">
              <a:spcBef>
                <a:spcPts val="0"/>
              </a:spcBef>
              <a:buNone/>
              <a:defRPr sz="1800" b="0" i="0" u="none" strike="noStrike" cap="none">
                <a:solidFill>
                  <a:srgbClr val="000000"/>
                </a:solidFill>
                <a:latin typeface="Calibri"/>
                <a:ea typeface="Calibri"/>
                <a:cs typeface="Calibri"/>
                <a:sym typeface="Calibri"/>
              </a:defRPr>
            </a:lvl8pPr>
            <a:lvl9pPr marL="0" marR="0" lvl="8" indent="0" algn="l" rtl="0">
              <a:spcBef>
                <a:spcPts val="0"/>
              </a:spcBef>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31" name="Google Shape;31;p3"/>
          <p:cNvSpPr txBox="1">
            <a:spLocks noGrp="1"/>
          </p:cNvSpPr>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a:buNone/>
              <a:defRPr sz="3600" b="0" i="0" u="none" strike="noStrike" cap="non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3"/>
          <p:cNvSpPr txBox="1">
            <a:spLocks noGrp="1"/>
          </p:cNvSpPr>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Courier New"/>
              <a:buChar char="o"/>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5427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83D0-8EDD-3095-FE66-F2B9C699B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A642B-D9F4-4D33-5162-32383DCFC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C62944-EA2B-76B4-9F9E-F900F20BFCD9}"/>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D1CFD882-992C-7D7F-17E0-1709925359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5AE62A-947E-DF16-099F-76B169FB922F}"/>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732180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1DBC-73B3-7F64-BE7B-92DA3770CD0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B16FD1-4B24-D620-211B-4E90728A612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4DFAE-E275-B56E-4094-E67EB9B6A10D}"/>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D8A9A8E4-319E-F6DF-D3EB-5F4754BBD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8C1EFF-CC81-4F65-68F8-0F2D8A3C89D0}"/>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58550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C312-8E54-8484-CC6C-FDF8C8B22B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F0F2B-78C9-ED57-61B8-D5F39D0B0F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FAC494-6165-2C77-4360-F59C3F94EBF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7C4609-E41B-45CE-2455-99267866BC97}"/>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6" name="Footer Placeholder 5">
            <a:extLst>
              <a:ext uri="{FF2B5EF4-FFF2-40B4-BE49-F238E27FC236}">
                <a16:creationId xmlns:a16="http://schemas.microsoft.com/office/drawing/2014/main" id="{4B7A2AAC-1700-17E2-9B04-D099323F3F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E1904B-497E-D0A8-C567-579B9153A2C3}"/>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2681681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7374-B738-EDA0-0074-1C46549A74E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DCF2A-53E3-C8CB-50F1-55011726657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92254-F0C0-885C-9490-4540C86D1C2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B2F83D-4427-A316-8C26-7D550F881D5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53E78-6EB9-2978-AEC0-4A6BEE9F161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FC25C2-E3D3-B109-690C-2ABE3C2872FF}"/>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8" name="Footer Placeholder 7">
            <a:extLst>
              <a:ext uri="{FF2B5EF4-FFF2-40B4-BE49-F238E27FC236}">
                <a16:creationId xmlns:a16="http://schemas.microsoft.com/office/drawing/2014/main" id="{2E01DB13-9CB2-FE6E-0866-85E031D2AD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9087DF-E45C-B53E-AFF7-1717DAEFC24D}"/>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76376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D612-10B8-62E0-CBDA-3218C6F9C50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83972C-B38F-7FAD-F0A0-9DF6909C8B3D}"/>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4" name="Footer Placeholder 3">
            <a:extLst>
              <a:ext uri="{FF2B5EF4-FFF2-40B4-BE49-F238E27FC236}">
                <a16:creationId xmlns:a16="http://schemas.microsoft.com/office/drawing/2014/main" id="{A6E2BD01-1A15-6171-7767-22303237BA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B54AE1-7255-8E41-7E32-EA3A834B3661}"/>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23596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AEF7E-9EF4-EA76-539F-390C0EA0DC5E}"/>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3" name="Footer Placeholder 2">
            <a:extLst>
              <a:ext uri="{FF2B5EF4-FFF2-40B4-BE49-F238E27FC236}">
                <a16:creationId xmlns:a16="http://schemas.microsoft.com/office/drawing/2014/main" id="{AF72EE6E-597C-7585-F403-23C20BD6B6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FA0B15-8BBB-6DFE-94AF-5927329F9AD5}"/>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57527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FEBA-2A7B-A2B1-F0CC-7EDC3E6856D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1C44F2-A15B-C03B-9B81-716B5E903A8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AF5D67-B77C-3F60-20CE-E8A7D44300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7E517C6-E303-6D5A-07E1-ACCC2CCDB154}"/>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6" name="Footer Placeholder 5">
            <a:extLst>
              <a:ext uri="{FF2B5EF4-FFF2-40B4-BE49-F238E27FC236}">
                <a16:creationId xmlns:a16="http://schemas.microsoft.com/office/drawing/2014/main" id="{1A36152D-D432-2A95-BE3F-1C005505E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C552B-1673-57E5-D890-7601A253321B}"/>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167530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A8B1-7BCB-C5F2-7E3F-CAE7A1D0064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00662F-43CA-5975-273B-12E0A32E994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72E4E6D1-2701-4C57-18EA-8416D3AEB4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0D3E87-AC88-8A19-E6BF-44941EB85143}"/>
              </a:ext>
            </a:extLst>
          </p:cNvPr>
          <p:cNvSpPr>
            <a:spLocks noGrp="1"/>
          </p:cNvSpPr>
          <p:nvPr>
            <p:ph type="dt" sz="half" idx="10"/>
          </p:nvPr>
        </p:nvSpPr>
        <p:spPr/>
        <p:txBody>
          <a:bodyPr/>
          <a:lstStyle/>
          <a:p>
            <a:fld id="{D96A8C27-6959-4347-8492-FA1B6CB3EB78}" type="datetimeFigureOut">
              <a:rPr lang="en-IN" smtClean="0"/>
              <a:t>01-03-2025</a:t>
            </a:fld>
            <a:endParaRPr lang="en-IN"/>
          </a:p>
        </p:txBody>
      </p:sp>
      <p:sp>
        <p:nvSpPr>
          <p:cNvPr id="6" name="Footer Placeholder 5">
            <a:extLst>
              <a:ext uri="{FF2B5EF4-FFF2-40B4-BE49-F238E27FC236}">
                <a16:creationId xmlns:a16="http://schemas.microsoft.com/office/drawing/2014/main" id="{C8F412B5-197D-8596-923B-E2795B53AB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6529A-8C17-180B-D7F2-B2D24F620958}"/>
              </a:ext>
            </a:extLst>
          </p:cNvPr>
          <p:cNvSpPr>
            <a:spLocks noGrp="1"/>
          </p:cNvSpPr>
          <p:nvPr>
            <p:ph type="sldNum" sz="quarter" idx="12"/>
          </p:nvPr>
        </p:nvSpPr>
        <p:spPr/>
        <p:txBody>
          <a:bodyPr/>
          <a:lstStyle/>
          <a:p>
            <a:fld id="{49A830BF-1868-4EED-9B38-7E79661D8C6C}" type="slidenum">
              <a:rPr lang="en-IN" smtClean="0"/>
              <a:t>‹#›</a:t>
            </a:fld>
            <a:endParaRPr lang="en-IN"/>
          </a:p>
        </p:txBody>
      </p:sp>
    </p:spTree>
    <p:extLst>
      <p:ext uri="{BB962C8B-B14F-4D97-AF65-F5344CB8AC3E}">
        <p14:creationId xmlns:p14="http://schemas.microsoft.com/office/powerpoint/2010/main" val="284520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F546E6-5810-12CB-F141-492D67424DB6}"/>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220BA0-4A9F-181C-2C50-DFE72BAFAF5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1CFD71-2CB9-D1A5-BEE3-FC488E2059B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96A8C27-6959-4347-8492-FA1B6CB3EB78}" type="datetimeFigureOut">
              <a:rPr lang="en-IN" smtClean="0"/>
              <a:t>01-03-2025</a:t>
            </a:fld>
            <a:endParaRPr lang="en-IN"/>
          </a:p>
        </p:txBody>
      </p:sp>
      <p:sp>
        <p:nvSpPr>
          <p:cNvPr id="5" name="Footer Placeholder 4">
            <a:extLst>
              <a:ext uri="{FF2B5EF4-FFF2-40B4-BE49-F238E27FC236}">
                <a16:creationId xmlns:a16="http://schemas.microsoft.com/office/drawing/2014/main" id="{AFD083D1-4F39-8561-80A9-26D0D74B87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BC8397-8CB2-51D5-9495-73704EA12AA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A830BF-1868-4EED-9B38-7E79661D8C6C}" type="slidenum">
              <a:rPr lang="en-IN" smtClean="0"/>
              <a:t>‹#›</a:t>
            </a:fld>
            <a:endParaRPr lang="en-IN"/>
          </a:p>
        </p:txBody>
      </p:sp>
    </p:spTree>
    <p:extLst>
      <p:ext uri="{BB962C8B-B14F-4D97-AF65-F5344CB8AC3E}">
        <p14:creationId xmlns:p14="http://schemas.microsoft.com/office/powerpoint/2010/main" val="1914662330"/>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3.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793750"/>
            <a:ext cx="7772400" cy="2128838"/>
          </a:xfrm>
        </p:spPr>
        <p:txBody>
          <a:bodyPr/>
          <a:lstStyle/>
          <a:p>
            <a:pPr eaLnBrk="1" hangingPunct="1"/>
            <a:r>
              <a:rPr lang="en-US" altLang="en-US" dirty="0"/>
              <a:t>Storage Management</a:t>
            </a:r>
            <a:br>
              <a:rPr lang="en-US" altLang="en-US" dirty="0"/>
            </a:br>
            <a:r>
              <a:rPr lang="en-US" altLang="en-US" dirty="0"/>
              <a:t>Module 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8195" name="Rectangle 1027"/>
          <p:cNvSpPr>
            <a:spLocks noGrp="1" noChangeArrowheads="1"/>
          </p:cNvSpPr>
          <p:nvPr>
            <p:ph idx="1"/>
          </p:nvPr>
        </p:nvSpPr>
        <p:spPr>
          <a:xfrm>
            <a:off x="863600" y="1250950"/>
            <a:ext cx="6578600" cy="4483100"/>
          </a:xfrm>
        </p:spPr>
        <p:txBody>
          <a:bodyPr>
            <a:normAutofit fontScale="92500"/>
          </a:bodyPr>
          <a:lstStyle/>
          <a:p>
            <a:r>
              <a:rPr lang="en-US" altLang="en-US"/>
              <a:t>Register access in one CPU clock (or less)</a:t>
            </a:r>
            <a:endParaRPr lang="en-US" altLang="en-US" sz="800"/>
          </a:p>
          <a:p>
            <a:r>
              <a:rPr lang="en-US" altLang="en-US" b="1"/>
              <a:t>Main memory access can take many cycles, causing a </a:t>
            </a:r>
            <a:r>
              <a:rPr lang="en-US" altLang="en-US" b="1">
                <a:solidFill>
                  <a:srgbClr val="3366FF"/>
                </a:solidFill>
              </a:rPr>
              <a:t>stall</a:t>
            </a:r>
            <a:endParaRPr lang="en-US" altLang="en-US" sz="800" b="1"/>
          </a:p>
          <a:p>
            <a:r>
              <a:rPr lang="en-US" altLang="en-US" b="1">
                <a:solidFill>
                  <a:srgbClr val="3366FF"/>
                </a:solidFill>
              </a:rPr>
              <a:t>Cache</a:t>
            </a:r>
            <a:r>
              <a:rPr lang="en-US" altLang="en-US">
                <a:solidFill>
                  <a:srgbClr val="3366FF"/>
                </a:solidFill>
              </a:rPr>
              <a:t> </a:t>
            </a:r>
            <a:r>
              <a:rPr lang="en-US" altLang="en-US"/>
              <a:t>sits between main memory and CPU registers</a:t>
            </a:r>
            <a:endParaRPr lang="en-US" altLang="en-US" sz="800"/>
          </a:p>
          <a:p>
            <a:r>
              <a:rPr lang="en-US" altLang="en-US"/>
              <a:t>Protection of memory required to ensure correct operation</a:t>
            </a:r>
          </a:p>
          <a:p>
            <a:endParaRPr lang="en-US" altLang="en-US"/>
          </a:p>
          <a:p>
            <a:endParaRPr lang="en-US" altLang="en-US"/>
          </a:p>
          <a:p>
            <a:r>
              <a:rPr lang="en-IN" altLang="en-US"/>
              <a:t>Main memory is accessed via a transaction on the memory bus. </a:t>
            </a:r>
          </a:p>
          <a:p>
            <a:r>
              <a:rPr lang="en-IN" altLang="en-US"/>
              <a:t>Completing a memory access may take many cycles of the CPU clock. </a:t>
            </a:r>
          </a:p>
          <a:p>
            <a:r>
              <a:rPr lang="en-IN" altLang="en-US"/>
              <a:t>In such cases, the processor normally needs to stall, since it does not have the data required to complete the instruction that it is executing</a:t>
            </a:r>
          </a:p>
        </p:txBody>
      </p:sp>
      <p:sp>
        <p:nvSpPr>
          <p:cNvPr id="2" name="Curved Left Arrow 1"/>
          <p:cNvSpPr/>
          <p:nvPr/>
        </p:nvSpPr>
        <p:spPr bwMode="auto">
          <a:xfrm>
            <a:off x="7253288" y="1665288"/>
            <a:ext cx="1690687" cy="3595687"/>
          </a:xfrm>
          <a:prstGeom prst="curvedLeftArrow">
            <a:avLst/>
          </a:prstGeom>
          <a:ln w="9525" cap="flat" cmpd="sng" algn="ctr">
            <a:solidFill>
              <a:schemeClr val="tx1"/>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wrap="none"/>
          <a:lstStyle/>
          <a:p>
            <a:pPr>
              <a:defRPr/>
            </a:pPr>
            <a:endParaRPr lang="en-IN">
              <a:latin typeface="Verdana"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457200" y="152400"/>
            <a:ext cx="8229600" cy="576263"/>
          </a:xfrm>
        </p:spPr>
        <p:txBody>
          <a:bodyPr/>
          <a:lstStyle/>
          <a:p>
            <a:pPr eaLnBrk="1" hangingPunct="1"/>
            <a:r>
              <a:rPr lang="en-US" altLang="en-US"/>
              <a:t>Paging</a:t>
            </a:r>
          </a:p>
        </p:txBody>
      </p:sp>
      <p:sp>
        <p:nvSpPr>
          <p:cNvPr id="82947" name="Rectangle 1027"/>
          <p:cNvSpPr>
            <a:spLocks noGrp="1" noChangeArrowheads="1"/>
          </p:cNvSpPr>
          <p:nvPr>
            <p:ph idx="1"/>
          </p:nvPr>
        </p:nvSpPr>
        <p:spPr>
          <a:xfrm>
            <a:off x="893763" y="1128713"/>
            <a:ext cx="7183437" cy="4767262"/>
          </a:xfrm>
        </p:spPr>
        <p:txBody>
          <a:bodyPr/>
          <a:lstStyle/>
          <a:p>
            <a:r>
              <a:rPr lang="en-IN" dirty="0"/>
              <a:t>Paging is a memory-management scheme that permits the physical address space of a process to be non-contiguous</a:t>
            </a:r>
          </a:p>
          <a:p>
            <a:r>
              <a:rPr lang="en-US" altLang="en-US" dirty="0"/>
              <a:t>Process is allocated physical memory whenever the latter is available</a:t>
            </a:r>
          </a:p>
          <a:p>
            <a:pPr lvl="1"/>
            <a:r>
              <a:rPr lang="en-US" altLang="en-US" dirty="0"/>
              <a:t>Avoids external fragmentation </a:t>
            </a:r>
            <a:r>
              <a:rPr lang="en-IN" dirty="0"/>
              <a:t>and the need for compaction</a:t>
            </a:r>
            <a:endParaRPr lang="en-US" altLang="en-US" dirty="0"/>
          </a:p>
          <a:p>
            <a:pPr lvl="1"/>
            <a:r>
              <a:rPr lang="en-US" altLang="en-US" dirty="0"/>
              <a:t>Avoids problem of varying sized memory chunks</a:t>
            </a:r>
            <a:endParaRPr lang="en-US" altLang="en-US" sz="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26"/>
          <p:cNvSpPr>
            <a:spLocks noGrp="1" noChangeArrowheads="1"/>
          </p:cNvSpPr>
          <p:nvPr>
            <p:ph type="title"/>
          </p:nvPr>
        </p:nvSpPr>
        <p:spPr>
          <a:xfrm>
            <a:off x="457200" y="152400"/>
            <a:ext cx="8229600" cy="576263"/>
          </a:xfrm>
        </p:spPr>
        <p:txBody>
          <a:bodyPr/>
          <a:lstStyle/>
          <a:p>
            <a:pPr eaLnBrk="1" hangingPunct="1"/>
            <a:r>
              <a:rPr lang="en-US" altLang="en-US"/>
              <a:t>Paging</a:t>
            </a:r>
          </a:p>
        </p:txBody>
      </p:sp>
      <p:sp>
        <p:nvSpPr>
          <p:cNvPr id="82947" name="Rectangle 1027"/>
          <p:cNvSpPr>
            <a:spLocks noGrp="1" noChangeArrowheads="1"/>
          </p:cNvSpPr>
          <p:nvPr>
            <p:ph idx="1"/>
          </p:nvPr>
        </p:nvSpPr>
        <p:spPr>
          <a:xfrm>
            <a:off x="893763" y="1128713"/>
            <a:ext cx="7183437" cy="4767262"/>
          </a:xfrm>
        </p:spPr>
        <p:txBody>
          <a:bodyPr/>
          <a:lstStyle/>
          <a:p>
            <a:r>
              <a:rPr lang="en-US" altLang="en-US" dirty="0"/>
              <a:t>Divide physical memory into fixed-sized blocks called </a:t>
            </a:r>
            <a:r>
              <a:rPr lang="en-US" altLang="en-US" b="1" dirty="0">
                <a:solidFill>
                  <a:srgbClr val="3366FF"/>
                </a:solidFill>
              </a:rPr>
              <a:t>frames</a:t>
            </a:r>
            <a:endParaRPr lang="en-US" altLang="en-US" dirty="0">
              <a:solidFill>
                <a:srgbClr val="3366FF"/>
              </a:solidFill>
            </a:endParaRPr>
          </a:p>
          <a:p>
            <a:pPr lvl="1"/>
            <a:r>
              <a:rPr lang="en-US" altLang="en-US" dirty="0">
                <a:solidFill>
                  <a:srgbClr val="000000"/>
                </a:solidFill>
              </a:rPr>
              <a:t>Size </a:t>
            </a:r>
            <a:r>
              <a:rPr lang="en-US" altLang="en-US" dirty="0"/>
              <a:t>is power of 2, between 512 bytes and 16 Mbytes</a:t>
            </a:r>
            <a:endParaRPr lang="en-US" altLang="en-US" sz="800" dirty="0"/>
          </a:p>
          <a:p>
            <a:r>
              <a:rPr lang="en-US" altLang="en-US" dirty="0"/>
              <a:t>Divide logical memory into blocks of same size called </a:t>
            </a:r>
            <a:r>
              <a:rPr lang="en-US" altLang="en-US" b="1" dirty="0">
                <a:solidFill>
                  <a:srgbClr val="3366FF"/>
                </a:solidFill>
              </a:rPr>
              <a:t>pages</a:t>
            </a:r>
            <a:endParaRPr lang="en-US" altLang="en-US" sz="800" b="1" dirty="0">
              <a:solidFill>
                <a:srgbClr val="3366FF"/>
              </a:solidFill>
            </a:endParaRPr>
          </a:p>
          <a:p>
            <a:r>
              <a:rPr lang="en-US" altLang="en-US" dirty="0"/>
              <a:t>Keep track of all free frames</a:t>
            </a:r>
            <a:endParaRPr lang="en-US" altLang="en-US" sz="800" dirty="0"/>
          </a:p>
          <a:p>
            <a:r>
              <a:rPr lang="en-US" altLang="en-US" dirty="0"/>
              <a:t>To run a program of size </a:t>
            </a:r>
            <a:r>
              <a:rPr lang="en-US" altLang="en-US" b="1" i="1" dirty="0"/>
              <a:t>N</a:t>
            </a:r>
            <a:r>
              <a:rPr lang="en-US" altLang="en-US" i="1" dirty="0"/>
              <a:t> </a:t>
            </a:r>
            <a:r>
              <a:rPr lang="en-US" altLang="en-US" dirty="0"/>
              <a:t>pages, need to find </a:t>
            </a:r>
            <a:r>
              <a:rPr lang="en-US" altLang="en-US" b="1" i="1" dirty="0"/>
              <a:t>N</a:t>
            </a:r>
            <a:r>
              <a:rPr lang="en-US" altLang="en-US" dirty="0"/>
              <a:t> free frames and load program</a:t>
            </a:r>
            <a:endParaRPr lang="en-US" altLang="en-US" sz="800" dirty="0"/>
          </a:p>
          <a:p>
            <a:r>
              <a:rPr lang="en-US" altLang="en-US" dirty="0"/>
              <a:t>Set up a </a:t>
            </a:r>
            <a:r>
              <a:rPr lang="en-US" altLang="en-US" b="1" dirty="0">
                <a:solidFill>
                  <a:srgbClr val="3366FF"/>
                </a:solidFill>
              </a:rPr>
              <a:t>page table</a:t>
            </a:r>
            <a:r>
              <a:rPr lang="en-US" altLang="en-US" dirty="0"/>
              <a:t> to translate logical to physical addresses</a:t>
            </a:r>
            <a:endParaRPr lang="en-US" altLang="en-US" sz="800" dirty="0"/>
          </a:p>
          <a:p>
            <a:r>
              <a:rPr lang="en-US" altLang="en-US" dirty="0"/>
              <a:t>Backing store likewise split into pages</a:t>
            </a:r>
          </a:p>
          <a:p>
            <a:r>
              <a:rPr lang="en-US" altLang="en-US" dirty="0"/>
              <a:t>Still have Internal fragmentation</a:t>
            </a:r>
          </a:p>
        </p:txBody>
      </p:sp>
    </p:spTree>
    <p:extLst>
      <p:ext uri="{BB962C8B-B14F-4D97-AF65-F5344CB8AC3E}">
        <p14:creationId xmlns:p14="http://schemas.microsoft.com/office/powerpoint/2010/main" val="17408510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846138" y="152400"/>
            <a:ext cx="7840662" cy="576263"/>
          </a:xfrm>
        </p:spPr>
        <p:txBody>
          <a:bodyPr/>
          <a:lstStyle/>
          <a:p>
            <a:pPr eaLnBrk="1" hangingPunct="1"/>
            <a:r>
              <a:rPr lang="en-US" altLang="en-US"/>
              <a:t>Address Translation Scheme</a:t>
            </a:r>
          </a:p>
        </p:txBody>
      </p:sp>
      <p:sp>
        <p:nvSpPr>
          <p:cNvPr id="33795" name="Rectangle 1027"/>
          <p:cNvSpPr>
            <a:spLocks noGrp="1" noChangeArrowheads="1"/>
          </p:cNvSpPr>
          <p:nvPr>
            <p:ph idx="1"/>
          </p:nvPr>
        </p:nvSpPr>
        <p:spPr>
          <a:xfrm>
            <a:off x="922337" y="920821"/>
            <a:ext cx="7299325" cy="4483100"/>
          </a:xfrm>
        </p:spPr>
        <p:txBody>
          <a:bodyPr/>
          <a:lstStyle/>
          <a:p>
            <a:pPr>
              <a:defRPr/>
            </a:pPr>
            <a:r>
              <a:rPr lang="en-US" altLang="en-US" dirty="0"/>
              <a:t>Address generated by CPU is divided into:</a:t>
            </a:r>
          </a:p>
          <a:p>
            <a:pPr lvl="1">
              <a:defRPr/>
            </a:pPr>
            <a:r>
              <a:rPr lang="en-US" altLang="en-US" b="1" dirty="0">
                <a:solidFill>
                  <a:srgbClr val="3366FF"/>
                </a:solidFill>
              </a:rPr>
              <a:t>Page number </a:t>
            </a:r>
            <a:r>
              <a:rPr lang="en-US" altLang="en-US" dirty="0"/>
              <a:t>(</a:t>
            </a:r>
            <a:r>
              <a:rPr lang="en-US" altLang="en-US" b="1" i="1" dirty="0">
                <a:solidFill>
                  <a:srgbClr val="3366FF"/>
                </a:solidFill>
              </a:rPr>
              <a:t>p</a:t>
            </a:r>
            <a:r>
              <a:rPr lang="en-US" altLang="en-US" dirty="0"/>
              <a:t>)</a:t>
            </a:r>
            <a:r>
              <a:rPr lang="en-US" altLang="en-US" dirty="0">
                <a:solidFill>
                  <a:srgbClr val="3366FF"/>
                </a:solidFill>
              </a:rPr>
              <a:t> </a:t>
            </a:r>
            <a:r>
              <a:rPr lang="en-US" altLang="en-US" dirty="0"/>
              <a:t>– used as an index into a </a:t>
            </a:r>
            <a:r>
              <a:rPr lang="en-US" altLang="en-US" b="1" dirty="0">
                <a:solidFill>
                  <a:srgbClr val="3366FF"/>
                </a:solidFill>
              </a:rPr>
              <a:t>page table </a:t>
            </a:r>
          </a:p>
          <a:p>
            <a:pPr lvl="1">
              <a:defRPr/>
            </a:pPr>
            <a:r>
              <a:rPr lang="en-US" altLang="en-US" b="1" dirty="0">
                <a:solidFill>
                  <a:srgbClr val="3366FF"/>
                </a:solidFill>
              </a:rPr>
              <a:t>The Page table </a:t>
            </a:r>
            <a:r>
              <a:rPr lang="en-US" altLang="en-US" dirty="0"/>
              <a:t>contains the base address of each page in physical memory</a:t>
            </a:r>
          </a:p>
          <a:p>
            <a:pPr lvl="1">
              <a:defRPr/>
            </a:pPr>
            <a:r>
              <a:rPr lang="en-US" altLang="en-US" b="1" dirty="0">
                <a:solidFill>
                  <a:srgbClr val="3366FF"/>
                </a:solidFill>
              </a:rPr>
              <a:t>Page offset </a:t>
            </a:r>
            <a:r>
              <a:rPr lang="en-US" altLang="en-US" dirty="0"/>
              <a:t>(</a:t>
            </a:r>
            <a:r>
              <a:rPr lang="en-US" altLang="en-US" b="1" i="1" dirty="0">
                <a:solidFill>
                  <a:srgbClr val="3366FF"/>
                </a:solidFill>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lvl="1">
              <a:defRPr/>
            </a:pPr>
            <a:endParaRPr lang="en-US"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749300" y="120650"/>
            <a:ext cx="7937500" cy="576263"/>
          </a:xfrm>
        </p:spPr>
        <p:txBody>
          <a:bodyPr/>
          <a:lstStyle/>
          <a:p>
            <a:pPr eaLnBrk="1" hangingPunct="1"/>
            <a:r>
              <a:rPr lang="en-US" altLang="en-US"/>
              <a:t>Paging Hardware</a:t>
            </a:r>
          </a:p>
        </p:txBody>
      </p:sp>
      <p:pic>
        <p:nvPicPr>
          <p:cNvPr id="84995"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112871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p:cNvSpPr>
            <a:spLocks noGrp="1" noChangeArrowheads="1"/>
          </p:cNvSpPr>
          <p:nvPr>
            <p:ph type="title"/>
          </p:nvPr>
        </p:nvSpPr>
        <p:spPr>
          <a:xfrm>
            <a:off x="946150" y="46038"/>
            <a:ext cx="8229600" cy="644525"/>
          </a:xfrm>
        </p:spPr>
        <p:txBody>
          <a:bodyPr/>
          <a:lstStyle/>
          <a:p>
            <a:pPr eaLnBrk="1" hangingPunct="1"/>
            <a:r>
              <a:rPr lang="en-US" altLang="en-US" sz="2400"/>
              <a:t>Paging Model of Logical and  Physical Memory</a:t>
            </a:r>
          </a:p>
        </p:txBody>
      </p:sp>
      <p:pic>
        <p:nvPicPr>
          <p:cNvPr id="86019"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1203325"/>
            <a:ext cx="4938712"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8337550" cy="4821237"/>
          </a:xfrm>
        </p:spPr>
        <p:txBody>
          <a:bodyPr/>
          <a:lstStyle/>
          <a:p>
            <a:r>
              <a:rPr lang="en-IN" dirty="0"/>
              <a:t>The page size (like the frame size) is defined by the hardware. </a:t>
            </a:r>
          </a:p>
          <a:p>
            <a:r>
              <a:rPr lang="en-IN" dirty="0"/>
              <a:t>The size of a page is typically a power of 2, </a:t>
            </a:r>
          </a:p>
          <a:p>
            <a:r>
              <a:rPr lang="en-IN" dirty="0"/>
              <a:t>Varying between 512 bytes and 16 MB per page, depending on the computer architecture. </a:t>
            </a:r>
          </a:p>
          <a:p>
            <a:r>
              <a:rPr lang="en-IN" dirty="0"/>
              <a:t>The selection of a power of 2 as a page size makes the translation of a logical address into a page number and page offset particularly easy.</a:t>
            </a:r>
            <a:endParaRPr lang="en-US" altLang="en-US" dirty="0"/>
          </a:p>
        </p:txBody>
      </p:sp>
    </p:spTree>
    <p:extLst>
      <p:ext uri="{BB962C8B-B14F-4D97-AF65-F5344CB8AC3E}">
        <p14:creationId xmlns:p14="http://schemas.microsoft.com/office/powerpoint/2010/main" val="16297653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8337550" cy="4821237"/>
          </a:xfrm>
        </p:spPr>
        <p:txBody>
          <a:bodyPr/>
          <a:lstStyle/>
          <a:p>
            <a:r>
              <a:rPr lang="en-IN" dirty="0"/>
              <a:t>If the size of the logical address space = 2</a:t>
            </a:r>
            <a:r>
              <a:rPr lang="en-IN" baseline="30000" dirty="0"/>
              <a:t>m</a:t>
            </a:r>
            <a:r>
              <a:rPr lang="en-IN" dirty="0"/>
              <a:t>, and</a:t>
            </a:r>
          </a:p>
          <a:p>
            <a:r>
              <a:rPr lang="en-IN" dirty="0"/>
              <a:t>a page size = 2</a:t>
            </a:r>
            <a:r>
              <a:rPr lang="en-IN" baseline="30000" dirty="0"/>
              <a:t>n</a:t>
            </a:r>
            <a:r>
              <a:rPr lang="en-IN" dirty="0"/>
              <a:t> addressing units (bytes or words)</a:t>
            </a:r>
          </a:p>
          <a:p>
            <a:r>
              <a:rPr lang="en-IN" dirty="0"/>
              <a:t>then the high-order </a:t>
            </a:r>
            <a:r>
              <a:rPr lang="en-IN" i="1" dirty="0"/>
              <a:t>m- n </a:t>
            </a:r>
            <a:r>
              <a:rPr lang="en-IN" dirty="0"/>
              <a:t>bits of a logical address designate the page number, </a:t>
            </a:r>
          </a:p>
          <a:p>
            <a:r>
              <a:rPr lang="en-IN" dirty="0"/>
              <a:t>the </a:t>
            </a:r>
            <a:r>
              <a:rPr lang="en-IN" i="1" dirty="0"/>
              <a:t>n </a:t>
            </a:r>
            <a:r>
              <a:rPr lang="en-IN" dirty="0"/>
              <a:t>low-order bits designate the page offset.</a:t>
            </a:r>
          </a:p>
          <a:p>
            <a:endParaRPr lang="en-IN" altLang="en-US" dirty="0"/>
          </a:p>
          <a:p>
            <a:r>
              <a:rPr lang="en-IN" dirty="0"/>
              <a:t>where </a:t>
            </a:r>
            <a:r>
              <a:rPr lang="en-IN" i="1" dirty="0"/>
              <a:t>p </a:t>
            </a:r>
            <a:r>
              <a:rPr lang="en-IN" dirty="0"/>
              <a:t>is an index into the page table and </a:t>
            </a:r>
          </a:p>
          <a:p>
            <a:r>
              <a:rPr lang="en-IN" i="1" dirty="0"/>
              <a:t>d </a:t>
            </a:r>
            <a:r>
              <a:rPr lang="en-IN" dirty="0"/>
              <a:t>is the displacement within the page.</a:t>
            </a:r>
            <a:endParaRPr lang="en-US"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3879204"/>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84495" y="5767149"/>
            <a:ext cx="7308377" cy="369332"/>
          </a:xfrm>
          <a:prstGeom prst="rect">
            <a:avLst/>
          </a:prstGeom>
        </p:spPr>
        <p:txBody>
          <a:bodyPr wrap="square">
            <a:spAutoFit/>
          </a:bodyPr>
          <a:lstStyle/>
          <a:p>
            <a:pPr lvl="1">
              <a:defRPr/>
            </a:pPr>
            <a:r>
              <a:rPr lang="en-US" altLang="en-US" b="1" dirty="0">
                <a:solidFill>
                  <a:srgbClr val="0070C0"/>
                </a:solidFill>
              </a:rPr>
              <a:t>For given logical address space 2</a:t>
            </a:r>
            <a:r>
              <a:rPr lang="en-US" altLang="en-US" b="1" i="1" baseline="30000" dirty="0">
                <a:solidFill>
                  <a:srgbClr val="0070C0"/>
                </a:solidFill>
              </a:rPr>
              <a:t>m </a:t>
            </a:r>
            <a:r>
              <a:rPr lang="en-US" altLang="en-US" b="1" dirty="0">
                <a:solidFill>
                  <a:srgbClr val="0070C0"/>
                </a:solidFill>
              </a:rPr>
              <a:t>and page size</a:t>
            </a:r>
            <a:r>
              <a:rPr lang="en-US" altLang="en-US" b="1" baseline="30000" dirty="0">
                <a:solidFill>
                  <a:srgbClr val="0070C0"/>
                </a:solidFill>
              </a:rPr>
              <a:t> </a:t>
            </a:r>
            <a:r>
              <a:rPr lang="en-US" altLang="en-US" b="1" i="1" dirty="0">
                <a:solidFill>
                  <a:srgbClr val="0070C0"/>
                </a:solidFill>
              </a:rPr>
              <a:t>2</a:t>
            </a:r>
            <a:r>
              <a:rPr lang="en-US" altLang="en-US" b="1" baseline="30000" dirty="0">
                <a:solidFill>
                  <a:srgbClr val="0070C0"/>
                </a:solidFill>
              </a:rPr>
              <a:t>n</a:t>
            </a:r>
          </a:p>
        </p:txBody>
      </p:sp>
    </p:spTree>
    <p:extLst>
      <p:ext uri="{BB962C8B-B14F-4D97-AF65-F5344CB8AC3E}">
        <p14:creationId xmlns:p14="http://schemas.microsoft.com/office/powerpoint/2010/main" val="4839015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8337550" cy="4821237"/>
          </a:xfrm>
        </p:spPr>
        <p:txBody>
          <a:bodyPr/>
          <a:lstStyle/>
          <a:p>
            <a:r>
              <a:rPr lang="en-IN" dirty="0"/>
              <a:t>In the logical address, </a:t>
            </a:r>
            <a:r>
              <a:rPr lang="en-IN" i="1" dirty="0"/>
              <a:t>n= </a:t>
            </a:r>
            <a:r>
              <a:rPr lang="en-IN" dirty="0"/>
              <a:t>2 and </a:t>
            </a:r>
            <a:r>
              <a:rPr lang="en-IN" i="1" dirty="0"/>
              <a:t>m </a:t>
            </a:r>
            <a:r>
              <a:rPr lang="en-IN" dirty="0"/>
              <a:t>= 4</a:t>
            </a:r>
          </a:p>
          <a:p>
            <a:r>
              <a:rPr lang="en-IN" dirty="0"/>
              <a:t>If the size of the logical address space = 2</a:t>
            </a:r>
            <a:r>
              <a:rPr lang="en-IN" baseline="30000" dirty="0"/>
              <a:t>m</a:t>
            </a:r>
            <a:r>
              <a:rPr lang="en-IN" dirty="0"/>
              <a:t>, = 2</a:t>
            </a:r>
            <a:r>
              <a:rPr lang="en-IN" baseline="30000" dirty="0"/>
              <a:t>4 </a:t>
            </a:r>
            <a:r>
              <a:rPr lang="en-IN" dirty="0"/>
              <a:t>and</a:t>
            </a:r>
          </a:p>
          <a:p>
            <a:r>
              <a:rPr lang="en-IN" dirty="0"/>
              <a:t>So, </a:t>
            </a:r>
            <a:r>
              <a:rPr lang="en-IN" b="1" dirty="0"/>
              <a:t>a page size = 2</a:t>
            </a:r>
            <a:r>
              <a:rPr lang="en-IN" b="1" baseline="30000" dirty="0"/>
              <a:t>n</a:t>
            </a:r>
            <a:r>
              <a:rPr lang="en-IN" b="1" dirty="0"/>
              <a:t> addressing units (bytes or words) = 2</a:t>
            </a:r>
            <a:r>
              <a:rPr lang="en-IN" b="1" baseline="30000" dirty="0"/>
              <a:t>2 </a:t>
            </a:r>
            <a:r>
              <a:rPr lang="en-IN" b="1" dirty="0"/>
              <a:t>bytes</a:t>
            </a:r>
          </a:p>
          <a:p>
            <a:r>
              <a:rPr lang="en-IN" dirty="0"/>
              <a:t>Using a page size of 4 bytes and a physical memory of 32 bytes (8 pages), </a:t>
            </a:r>
          </a:p>
          <a:p>
            <a:r>
              <a:rPr lang="en-IN" dirty="0"/>
              <a:t>We show how the user's view of memory can be mapped into physical memory</a:t>
            </a:r>
            <a:endParaRPr lang="en-US" alt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0363" y="3879204"/>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376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85775" y="87313"/>
            <a:ext cx="8077200" cy="609600"/>
          </a:xfrm>
        </p:spPr>
        <p:txBody>
          <a:bodyPr/>
          <a:lstStyle/>
          <a:p>
            <a:pPr eaLnBrk="1" hangingPunct="1"/>
            <a:r>
              <a:rPr lang="en-US" altLang="en-US"/>
              <a:t>Paging Example</a:t>
            </a:r>
          </a:p>
        </p:txBody>
      </p:sp>
      <p:sp>
        <p:nvSpPr>
          <p:cNvPr id="87043" name="Text Box 5"/>
          <p:cNvSpPr txBox="1">
            <a:spLocks noChangeArrowheads="1"/>
          </p:cNvSpPr>
          <p:nvPr/>
        </p:nvSpPr>
        <p:spPr bwMode="auto">
          <a:xfrm>
            <a:off x="1646237" y="6159619"/>
            <a:ext cx="600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sz="1600" i="1" dirty="0"/>
              <a:t>n</a:t>
            </a:r>
            <a:r>
              <a:rPr kumimoji="0" lang="en-US" altLang="en-US" sz="1600" dirty="0"/>
              <a:t>=2 and </a:t>
            </a:r>
            <a:r>
              <a:rPr kumimoji="0" lang="en-US" altLang="en-US" sz="1600" i="1" dirty="0"/>
              <a:t>m</a:t>
            </a:r>
            <a:r>
              <a:rPr kumimoji="0" lang="en-US" altLang="en-US" sz="1600" dirty="0"/>
              <a:t>=4   32-byte memory and 4-byte pages</a:t>
            </a:r>
          </a:p>
        </p:txBody>
      </p:sp>
      <p:pic>
        <p:nvPicPr>
          <p:cNvPr id="870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1120183"/>
            <a:ext cx="33845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25438" y="999026"/>
            <a:ext cx="4865427" cy="2308324"/>
          </a:xfrm>
          <a:prstGeom prst="rect">
            <a:avLst/>
          </a:prstGeom>
        </p:spPr>
        <p:txBody>
          <a:bodyPr wrap="square">
            <a:spAutoFit/>
          </a:bodyPr>
          <a:lstStyle/>
          <a:p>
            <a:pPr marL="342900" indent="-342900">
              <a:buFont typeface="+mj-lt"/>
              <a:buAutoNum type="arabicParenR"/>
            </a:pPr>
            <a:r>
              <a:rPr lang="en-IN" dirty="0"/>
              <a:t>Logical address 0 is page 0, offset 0. Indexing into the page table, we find that page 0 is in frame 5. </a:t>
            </a:r>
          </a:p>
          <a:p>
            <a:r>
              <a:rPr lang="en-IN" dirty="0"/>
              <a:t>    Thus, logical address 0 maps to    physical address 20 [= (5 x 4) + 0].</a:t>
            </a:r>
          </a:p>
          <a:p>
            <a:endParaRPr lang="en-IN" dirty="0"/>
          </a:p>
          <a:p>
            <a:r>
              <a:rPr lang="en-IN" dirty="0"/>
              <a:t>*Using a page size of 4 bytes </a:t>
            </a:r>
          </a:p>
          <a:p>
            <a:pPr marL="342900" indent="-342900">
              <a:buFont typeface="+mj-lt"/>
              <a:buAutoNum type="arabicParenR"/>
            </a:pP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140205652"/>
              </p:ext>
            </p:extLst>
          </p:nvPr>
        </p:nvGraphicFramePr>
        <p:xfrm>
          <a:off x="7801971" y="1120181"/>
          <a:ext cx="427630" cy="4025024"/>
        </p:xfrm>
        <a:graphic>
          <a:graphicData uri="http://schemas.openxmlformats.org/drawingml/2006/table">
            <a:tbl>
              <a:tblPr firstRow="1" bandRow="1">
                <a:tableStyleId>{5940675A-B579-460E-94D1-54222C63F5DA}</a:tableStyleId>
              </a:tblPr>
              <a:tblGrid>
                <a:gridCol w="427630">
                  <a:extLst>
                    <a:ext uri="{9D8B030D-6E8A-4147-A177-3AD203B41FA5}">
                      <a16:colId xmlns:a16="http://schemas.microsoft.com/office/drawing/2014/main" val="20000"/>
                    </a:ext>
                  </a:extLst>
                </a:gridCol>
              </a:tblGrid>
              <a:tr h="503128">
                <a:tc>
                  <a:txBody>
                    <a:bodyPr/>
                    <a:lstStyle/>
                    <a:p>
                      <a:r>
                        <a:rPr lang="en-IN" dirty="0"/>
                        <a:t>0</a:t>
                      </a:r>
                    </a:p>
                  </a:txBody>
                  <a:tcPr/>
                </a:tc>
                <a:extLst>
                  <a:ext uri="{0D108BD9-81ED-4DB2-BD59-A6C34878D82A}">
                    <a16:rowId xmlns:a16="http://schemas.microsoft.com/office/drawing/2014/main" val="10000"/>
                  </a:ext>
                </a:extLst>
              </a:tr>
              <a:tr h="503128">
                <a:tc>
                  <a:txBody>
                    <a:bodyPr/>
                    <a:lstStyle/>
                    <a:p>
                      <a:r>
                        <a:rPr lang="en-IN" dirty="0"/>
                        <a:t>1</a:t>
                      </a:r>
                    </a:p>
                  </a:txBody>
                  <a:tcPr/>
                </a:tc>
                <a:extLst>
                  <a:ext uri="{0D108BD9-81ED-4DB2-BD59-A6C34878D82A}">
                    <a16:rowId xmlns:a16="http://schemas.microsoft.com/office/drawing/2014/main" val="10001"/>
                  </a:ext>
                </a:extLst>
              </a:tr>
              <a:tr h="503128">
                <a:tc>
                  <a:txBody>
                    <a:bodyPr/>
                    <a:lstStyle/>
                    <a:p>
                      <a:r>
                        <a:rPr lang="en-IN" dirty="0"/>
                        <a:t>2</a:t>
                      </a:r>
                    </a:p>
                  </a:txBody>
                  <a:tcPr/>
                </a:tc>
                <a:extLst>
                  <a:ext uri="{0D108BD9-81ED-4DB2-BD59-A6C34878D82A}">
                    <a16:rowId xmlns:a16="http://schemas.microsoft.com/office/drawing/2014/main" val="10002"/>
                  </a:ext>
                </a:extLst>
              </a:tr>
              <a:tr h="503128">
                <a:tc>
                  <a:txBody>
                    <a:bodyPr/>
                    <a:lstStyle/>
                    <a:p>
                      <a:r>
                        <a:rPr lang="en-IN" dirty="0"/>
                        <a:t>3</a:t>
                      </a:r>
                    </a:p>
                  </a:txBody>
                  <a:tcPr/>
                </a:tc>
                <a:extLst>
                  <a:ext uri="{0D108BD9-81ED-4DB2-BD59-A6C34878D82A}">
                    <a16:rowId xmlns:a16="http://schemas.microsoft.com/office/drawing/2014/main" val="10003"/>
                  </a:ext>
                </a:extLst>
              </a:tr>
              <a:tr h="503128">
                <a:tc>
                  <a:txBody>
                    <a:bodyPr/>
                    <a:lstStyle/>
                    <a:p>
                      <a:r>
                        <a:rPr lang="en-IN" dirty="0"/>
                        <a:t>4</a:t>
                      </a:r>
                    </a:p>
                  </a:txBody>
                  <a:tcPr/>
                </a:tc>
                <a:extLst>
                  <a:ext uri="{0D108BD9-81ED-4DB2-BD59-A6C34878D82A}">
                    <a16:rowId xmlns:a16="http://schemas.microsoft.com/office/drawing/2014/main" val="10004"/>
                  </a:ext>
                </a:extLst>
              </a:tr>
              <a:tr h="503128">
                <a:tc>
                  <a:txBody>
                    <a:bodyPr/>
                    <a:lstStyle/>
                    <a:p>
                      <a:r>
                        <a:rPr lang="en-IN" dirty="0"/>
                        <a:t>5</a:t>
                      </a:r>
                    </a:p>
                  </a:txBody>
                  <a:tcPr/>
                </a:tc>
                <a:extLst>
                  <a:ext uri="{0D108BD9-81ED-4DB2-BD59-A6C34878D82A}">
                    <a16:rowId xmlns:a16="http://schemas.microsoft.com/office/drawing/2014/main" val="10005"/>
                  </a:ext>
                </a:extLst>
              </a:tr>
              <a:tr h="503128">
                <a:tc>
                  <a:txBody>
                    <a:bodyPr/>
                    <a:lstStyle/>
                    <a:p>
                      <a:r>
                        <a:rPr lang="en-IN" dirty="0"/>
                        <a:t>6</a:t>
                      </a:r>
                    </a:p>
                  </a:txBody>
                  <a:tcPr/>
                </a:tc>
                <a:extLst>
                  <a:ext uri="{0D108BD9-81ED-4DB2-BD59-A6C34878D82A}">
                    <a16:rowId xmlns:a16="http://schemas.microsoft.com/office/drawing/2014/main" val="10006"/>
                  </a:ext>
                </a:extLst>
              </a:tr>
              <a:tr h="503128">
                <a:tc>
                  <a:txBody>
                    <a:bodyPr/>
                    <a:lstStyle/>
                    <a:p>
                      <a:r>
                        <a:rPr lang="en-IN" dirty="0"/>
                        <a:t>7</a:t>
                      </a:r>
                    </a:p>
                  </a:txBody>
                  <a:tcPr/>
                </a:tc>
                <a:extLst>
                  <a:ext uri="{0D108BD9-81ED-4DB2-BD59-A6C34878D82A}">
                    <a16:rowId xmlns:a16="http://schemas.microsoft.com/office/drawing/2014/main" val="10007"/>
                  </a:ext>
                </a:extLst>
              </a:tr>
            </a:tbl>
          </a:graphicData>
        </a:graphic>
      </p:graphicFrame>
      <p:sp>
        <p:nvSpPr>
          <p:cNvPr id="4" name="TextBox 3"/>
          <p:cNvSpPr txBox="1"/>
          <p:nvPr/>
        </p:nvSpPr>
        <p:spPr>
          <a:xfrm>
            <a:off x="7527330" y="518612"/>
            <a:ext cx="1220883" cy="369332"/>
          </a:xfrm>
          <a:prstGeom prst="rect">
            <a:avLst/>
          </a:prstGeom>
          <a:noFill/>
        </p:spPr>
        <p:txBody>
          <a:bodyPr wrap="square" rtlCol="0">
            <a:spAutoFit/>
          </a:bodyPr>
          <a:lstStyle/>
          <a:p>
            <a:r>
              <a:rPr lang="en-IN" b="1" dirty="0"/>
              <a:t>Frames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85775" y="87313"/>
            <a:ext cx="8077200" cy="609600"/>
          </a:xfrm>
        </p:spPr>
        <p:txBody>
          <a:bodyPr/>
          <a:lstStyle/>
          <a:p>
            <a:pPr eaLnBrk="1" hangingPunct="1"/>
            <a:r>
              <a:rPr lang="en-US" altLang="en-US"/>
              <a:t>Paging Example</a:t>
            </a:r>
          </a:p>
        </p:txBody>
      </p:sp>
      <p:sp>
        <p:nvSpPr>
          <p:cNvPr id="87043" name="Text Box 5"/>
          <p:cNvSpPr txBox="1">
            <a:spLocks noChangeArrowheads="1"/>
          </p:cNvSpPr>
          <p:nvPr/>
        </p:nvSpPr>
        <p:spPr bwMode="auto">
          <a:xfrm>
            <a:off x="1646237" y="6159619"/>
            <a:ext cx="60039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sz="1600" i="1" dirty="0"/>
              <a:t>n</a:t>
            </a:r>
            <a:r>
              <a:rPr kumimoji="0" lang="en-US" altLang="en-US" sz="1600" dirty="0"/>
              <a:t>=2 and </a:t>
            </a:r>
            <a:r>
              <a:rPr kumimoji="0" lang="en-US" altLang="en-US" sz="1600" i="1" dirty="0"/>
              <a:t>m</a:t>
            </a:r>
            <a:r>
              <a:rPr kumimoji="0" lang="en-US" altLang="en-US" sz="1600" dirty="0"/>
              <a:t>=4   32-byte memory and 4-byte pages</a:t>
            </a:r>
          </a:p>
        </p:txBody>
      </p:sp>
      <p:pic>
        <p:nvPicPr>
          <p:cNvPr id="8704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0" y="1120183"/>
            <a:ext cx="3384550"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25438" y="999026"/>
            <a:ext cx="4865427" cy="4524315"/>
          </a:xfrm>
          <a:prstGeom prst="rect">
            <a:avLst/>
          </a:prstGeom>
        </p:spPr>
        <p:txBody>
          <a:bodyPr wrap="square">
            <a:spAutoFit/>
          </a:bodyPr>
          <a:lstStyle/>
          <a:p>
            <a:pPr marL="342900" indent="-342900">
              <a:buFont typeface="+mj-lt"/>
              <a:buAutoNum type="arabicParenR" startAt="2"/>
            </a:pPr>
            <a:r>
              <a:rPr lang="en-IN" dirty="0"/>
              <a:t>Logical address 3 (page 0, offset 3), </a:t>
            </a:r>
          </a:p>
          <a:p>
            <a:r>
              <a:rPr lang="en-IN" dirty="0"/>
              <a:t>we find that page 0 is in frame 5,  </a:t>
            </a:r>
          </a:p>
          <a:p>
            <a:r>
              <a:rPr lang="en-IN" dirty="0"/>
              <a:t> maps to physical address 23 [ = (5 x 4) + 3]. </a:t>
            </a:r>
          </a:p>
          <a:p>
            <a:pPr marL="342900" indent="-342900">
              <a:buFont typeface="+mj-lt"/>
              <a:buAutoNum type="arabicParenR" startAt="2"/>
            </a:pPr>
            <a:endParaRPr lang="en-IN" dirty="0"/>
          </a:p>
          <a:p>
            <a:pPr marL="342900" indent="-342900">
              <a:buFont typeface="+mj-lt"/>
              <a:buAutoNum type="arabicParenR" startAt="3"/>
            </a:pPr>
            <a:r>
              <a:rPr lang="en-IN" dirty="0"/>
              <a:t>Logical address 4 is page 1, offset 0; according to the page table, page 1 is mapped to frame 6. Thus, logical address 4 maps to physical address 24 [ = ( 6 x 4) + O].</a:t>
            </a:r>
          </a:p>
          <a:p>
            <a:pPr marL="342900" indent="-342900">
              <a:buFont typeface="+mj-lt"/>
              <a:buAutoNum type="arabicParenR" startAt="3"/>
            </a:pPr>
            <a:endParaRPr lang="en-IN" dirty="0"/>
          </a:p>
          <a:p>
            <a:pPr marL="342900" indent="-342900">
              <a:buFont typeface="+mj-lt"/>
              <a:buAutoNum type="arabicParenR" startAt="3"/>
            </a:pPr>
            <a:r>
              <a:rPr lang="en-IN" dirty="0"/>
              <a:t>Logical address 13 ( page 3, offset 1) according to the page table, page 3 is mapped to frame 2. Thus, logical address 4 maps to physical address  9 [ = ( 2 x 4) + 1]. </a:t>
            </a:r>
          </a:p>
        </p:txBody>
      </p:sp>
      <p:graphicFrame>
        <p:nvGraphicFramePr>
          <p:cNvPr id="3" name="Table 2"/>
          <p:cNvGraphicFramePr>
            <a:graphicFrameLocks noGrp="1"/>
          </p:cNvGraphicFramePr>
          <p:nvPr>
            <p:extLst>
              <p:ext uri="{D42A27DB-BD31-4B8C-83A1-F6EECF244321}">
                <p14:modId xmlns:p14="http://schemas.microsoft.com/office/powerpoint/2010/main" val="2662740492"/>
              </p:ext>
            </p:extLst>
          </p:nvPr>
        </p:nvGraphicFramePr>
        <p:xfrm>
          <a:off x="7801971" y="1120181"/>
          <a:ext cx="427630" cy="4025024"/>
        </p:xfrm>
        <a:graphic>
          <a:graphicData uri="http://schemas.openxmlformats.org/drawingml/2006/table">
            <a:tbl>
              <a:tblPr firstRow="1" bandRow="1">
                <a:tableStyleId>{5940675A-B579-460E-94D1-54222C63F5DA}</a:tableStyleId>
              </a:tblPr>
              <a:tblGrid>
                <a:gridCol w="427630">
                  <a:extLst>
                    <a:ext uri="{9D8B030D-6E8A-4147-A177-3AD203B41FA5}">
                      <a16:colId xmlns:a16="http://schemas.microsoft.com/office/drawing/2014/main" val="20000"/>
                    </a:ext>
                  </a:extLst>
                </a:gridCol>
              </a:tblGrid>
              <a:tr h="503128">
                <a:tc>
                  <a:txBody>
                    <a:bodyPr/>
                    <a:lstStyle/>
                    <a:p>
                      <a:r>
                        <a:rPr lang="en-IN" dirty="0"/>
                        <a:t>0</a:t>
                      </a:r>
                    </a:p>
                  </a:txBody>
                  <a:tcPr/>
                </a:tc>
                <a:extLst>
                  <a:ext uri="{0D108BD9-81ED-4DB2-BD59-A6C34878D82A}">
                    <a16:rowId xmlns:a16="http://schemas.microsoft.com/office/drawing/2014/main" val="10000"/>
                  </a:ext>
                </a:extLst>
              </a:tr>
              <a:tr h="503128">
                <a:tc>
                  <a:txBody>
                    <a:bodyPr/>
                    <a:lstStyle/>
                    <a:p>
                      <a:r>
                        <a:rPr lang="en-IN" dirty="0"/>
                        <a:t>1</a:t>
                      </a:r>
                    </a:p>
                  </a:txBody>
                  <a:tcPr/>
                </a:tc>
                <a:extLst>
                  <a:ext uri="{0D108BD9-81ED-4DB2-BD59-A6C34878D82A}">
                    <a16:rowId xmlns:a16="http://schemas.microsoft.com/office/drawing/2014/main" val="10001"/>
                  </a:ext>
                </a:extLst>
              </a:tr>
              <a:tr h="503128">
                <a:tc>
                  <a:txBody>
                    <a:bodyPr/>
                    <a:lstStyle/>
                    <a:p>
                      <a:r>
                        <a:rPr lang="en-IN" dirty="0"/>
                        <a:t>2</a:t>
                      </a:r>
                    </a:p>
                  </a:txBody>
                  <a:tcPr/>
                </a:tc>
                <a:extLst>
                  <a:ext uri="{0D108BD9-81ED-4DB2-BD59-A6C34878D82A}">
                    <a16:rowId xmlns:a16="http://schemas.microsoft.com/office/drawing/2014/main" val="10002"/>
                  </a:ext>
                </a:extLst>
              </a:tr>
              <a:tr h="503128">
                <a:tc>
                  <a:txBody>
                    <a:bodyPr/>
                    <a:lstStyle/>
                    <a:p>
                      <a:r>
                        <a:rPr lang="en-IN" dirty="0"/>
                        <a:t>3</a:t>
                      </a:r>
                    </a:p>
                  </a:txBody>
                  <a:tcPr/>
                </a:tc>
                <a:extLst>
                  <a:ext uri="{0D108BD9-81ED-4DB2-BD59-A6C34878D82A}">
                    <a16:rowId xmlns:a16="http://schemas.microsoft.com/office/drawing/2014/main" val="10003"/>
                  </a:ext>
                </a:extLst>
              </a:tr>
              <a:tr h="503128">
                <a:tc>
                  <a:txBody>
                    <a:bodyPr/>
                    <a:lstStyle/>
                    <a:p>
                      <a:r>
                        <a:rPr lang="en-IN" dirty="0"/>
                        <a:t>4</a:t>
                      </a:r>
                    </a:p>
                  </a:txBody>
                  <a:tcPr/>
                </a:tc>
                <a:extLst>
                  <a:ext uri="{0D108BD9-81ED-4DB2-BD59-A6C34878D82A}">
                    <a16:rowId xmlns:a16="http://schemas.microsoft.com/office/drawing/2014/main" val="10004"/>
                  </a:ext>
                </a:extLst>
              </a:tr>
              <a:tr h="503128">
                <a:tc>
                  <a:txBody>
                    <a:bodyPr/>
                    <a:lstStyle/>
                    <a:p>
                      <a:r>
                        <a:rPr lang="en-IN" dirty="0"/>
                        <a:t>5</a:t>
                      </a:r>
                    </a:p>
                  </a:txBody>
                  <a:tcPr/>
                </a:tc>
                <a:extLst>
                  <a:ext uri="{0D108BD9-81ED-4DB2-BD59-A6C34878D82A}">
                    <a16:rowId xmlns:a16="http://schemas.microsoft.com/office/drawing/2014/main" val="10005"/>
                  </a:ext>
                </a:extLst>
              </a:tr>
              <a:tr h="503128">
                <a:tc>
                  <a:txBody>
                    <a:bodyPr/>
                    <a:lstStyle/>
                    <a:p>
                      <a:r>
                        <a:rPr lang="en-IN" dirty="0"/>
                        <a:t>6</a:t>
                      </a:r>
                    </a:p>
                  </a:txBody>
                  <a:tcPr/>
                </a:tc>
                <a:extLst>
                  <a:ext uri="{0D108BD9-81ED-4DB2-BD59-A6C34878D82A}">
                    <a16:rowId xmlns:a16="http://schemas.microsoft.com/office/drawing/2014/main" val="10006"/>
                  </a:ext>
                </a:extLst>
              </a:tr>
              <a:tr h="503128">
                <a:tc>
                  <a:txBody>
                    <a:bodyPr/>
                    <a:lstStyle/>
                    <a:p>
                      <a:r>
                        <a:rPr lang="en-IN" dirty="0"/>
                        <a:t>7</a:t>
                      </a:r>
                    </a:p>
                  </a:txBody>
                  <a:tcPr/>
                </a:tc>
                <a:extLst>
                  <a:ext uri="{0D108BD9-81ED-4DB2-BD59-A6C34878D82A}">
                    <a16:rowId xmlns:a16="http://schemas.microsoft.com/office/drawing/2014/main" val="10007"/>
                  </a:ext>
                </a:extLst>
              </a:tr>
            </a:tbl>
          </a:graphicData>
        </a:graphic>
      </p:graphicFrame>
      <p:sp>
        <p:nvSpPr>
          <p:cNvPr id="4" name="TextBox 3"/>
          <p:cNvSpPr txBox="1"/>
          <p:nvPr/>
        </p:nvSpPr>
        <p:spPr>
          <a:xfrm>
            <a:off x="7527330" y="518612"/>
            <a:ext cx="1220883" cy="369332"/>
          </a:xfrm>
          <a:prstGeom prst="rect">
            <a:avLst/>
          </a:prstGeom>
          <a:noFill/>
        </p:spPr>
        <p:txBody>
          <a:bodyPr wrap="square" rtlCol="0">
            <a:spAutoFit/>
          </a:bodyPr>
          <a:lstStyle/>
          <a:p>
            <a:r>
              <a:rPr lang="en-IN" b="1" dirty="0"/>
              <a:t>Frames</a:t>
            </a:r>
          </a:p>
        </p:txBody>
      </p:sp>
    </p:spTree>
    <p:extLst>
      <p:ext uri="{BB962C8B-B14F-4D97-AF65-F5344CB8AC3E}">
        <p14:creationId xmlns:p14="http://schemas.microsoft.com/office/powerpoint/2010/main" val="393112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Speed of access</a:t>
            </a:r>
            <a:endParaRPr/>
          </a:p>
        </p:txBody>
      </p:sp>
      <p:sp>
        <p:nvSpPr>
          <p:cNvPr id="146" name="Google Shape;146;p24"/>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One of the Speed judgement parameters: number of CPU clock cycles needed to perform memory operation</a:t>
            </a:r>
            <a:endParaRPr/>
          </a:p>
          <a:p>
            <a:pPr marL="285750" lvl="0" indent="-285750" algn="l" rtl="0">
              <a:lnSpc>
                <a:spcPct val="90000"/>
              </a:lnSpc>
              <a:spcBef>
                <a:spcPts val="1000"/>
              </a:spcBef>
              <a:spcAft>
                <a:spcPts val="0"/>
              </a:spcAft>
              <a:buClr>
                <a:schemeClr val="dk1"/>
              </a:buClr>
              <a:buSzPts val="2800"/>
              <a:buFont typeface="Arial"/>
              <a:buChar char="•"/>
            </a:pPr>
            <a:r>
              <a:rPr lang="en-US"/>
              <a:t>CPU is a faster than memory</a:t>
            </a:r>
            <a:endParaRPr/>
          </a:p>
          <a:p>
            <a:pPr marL="285750" lvl="0" indent="-285750" algn="l" rtl="0">
              <a:lnSpc>
                <a:spcPct val="90000"/>
              </a:lnSpc>
              <a:spcBef>
                <a:spcPts val="1000"/>
              </a:spcBef>
              <a:spcAft>
                <a:spcPts val="0"/>
              </a:spcAft>
              <a:buClr>
                <a:schemeClr val="dk1"/>
              </a:buClr>
              <a:buSzPts val="2800"/>
              <a:buFont typeface="Arial"/>
              <a:buChar char="•"/>
            </a:pPr>
            <a:r>
              <a:rPr lang="en-US"/>
              <a:t>CPU registers are accessible in one CPU clock cycle</a:t>
            </a:r>
            <a:endParaRPr/>
          </a:p>
          <a:p>
            <a:pPr marL="285750" lvl="0" indent="-285750" algn="l" rtl="0">
              <a:lnSpc>
                <a:spcPct val="90000"/>
              </a:lnSpc>
              <a:spcBef>
                <a:spcPts val="1000"/>
              </a:spcBef>
              <a:spcAft>
                <a:spcPts val="0"/>
              </a:spcAft>
              <a:buClr>
                <a:schemeClr val="dk1"/>
              </a:buClr>
              <a:buSzPts val="2800"/>
              <a:buFont typeface="Arial"/>
              <a:buChar char="•"/>
            </a:pPr>
            <a:r>
              <a:rPr lang="en-US"/>
              <a:t>But MM is accessed via a transaction on memory bus</a:t>
            </a:r>
            <a:endParaRPr/>
          </a:p>
          <a:p>
            <a:pPr marL="285750" lvl="0" indent="-285750" algn="l" rtl="0">
              <a:lnSpc>
                <a:spcPct val="90000"/>
              </a:lnSpc>
              <a:spcBef>
                <a:spcPts val="1000"/>
              </a:spcBef>
              <a:spcAft>
                <a:spcPts val="0"/>
              </a:spcAft>
              <a:buClr>
                <a:schemeClr val="dk1"/>
              </a:buClr>
              <a:buSzPts val="2800"/>
              <a:buFont typeface="Arial"/>
              <a:buChar char="•"/>
            </a:pPr>
            <a:r>
              <a:rPr lang="en-US"/>
              <a:t>This access takes many CPU clocks to complete</a:t>
            </a:r>
            <a:endParaRPr/>
          </a:p>
          <a:p>
            <a:pPr marL="285750" lvl="0" indent="-285750" algn="l" rtl="0">
              <a:lnSpc>
                <a:spcPct val="90000"/>
              </a:lnSpc>
              <a:spcBef>
                <a:spcPts val="1000"/>
              </a:spcBef>
              <a:spcAft>
                <a:spcPts val="0"/>
              </a:spcAft>
              <a:buClr>
                <a:schemeClr val="dk1"/>
              </a:buClr>
              <a:buSzPts val="2800"/>
              <a:buFont typeface="Arial"/>
              <a:buChar char="•"/>
            </a:pPr>
            <a:r>
              <a:rPr lang="en-US"/>
              <a:t>Result? : CPU has program but not the data to complete instruction execution i.e. </a:t>
            </a:r>
            <a:r>
              <a:rPr lang="en-US" b="1">
                <a:solidFill>
                  <a:srgbClr val="C00000"/>
                </a:solidFill>
              </a:rPr>
              <a:t>CPU stalling</a:t>
            </a:r>
            <a:endParaRPr/>
          </a:p>
          <a:p>
            <a:pPr marL="285750" lvl="0" indent="-107950" algn="l" rtl="0">
              <a:lnSpc>
                <a:spcPct val="90000"/>
              </a:lnSpc>
              <a:spcBef>
                <a:spcPts val="1000"/>
              </a:spcBef>
              <a:spcAft>
                <a:spcPts val="0"/>
              </a:spcAft>
              <a:buClr>
                <a:schemeClr val="dk1"/>
              </a:buClr>
              <a:buSzPts val="2800"/>
              <a:buFont typeface="Arial"/>
              <a:buNone/>
            </a:pPr>
            <a:endParaRPr/>
          </a:p>
        </p:txBody>
      </p:sp>
    </p:spTree>
    <p:extLst>
      <p:ext uri="{BB962C8B-B14F-4D97-AF65-F5344CB8AC3E}">
        <p14:creationId xmlns:p14="http://schemas.microsoft.com/office/powerpoint/2010/main" val="189527984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8337550" cy="4821237"/>
          </a:xfrm>
        </p:spPr>
        <p:txBody>
          <a:bodyPr/>
          <a:lstStyle/>
          <a:p>
            <a:r>
              <a:rPr lang="en-IN" dirty="0"/>
              <a:t>When we use a paging scheme, </a:t>
            </a:r>
          </a:p>
          <a:p>
            <a:r>
              <a:rPr lang="en-IN" dirty="0"/>
              <a:t>We have no external fragmentation: </a:t>
            </a:r>
            <a:r>
              <a:rPr lang="en-IN" i="1" dirty="0"/>
              <a:t>any </a:t>
            </a:r>
            <a:r>
              <a:rPr lang="en-IN" dirty="0"/>
              <a:t>free frame can be allocated to a process that needs it. </a:t>
            </a:r>
          </a:p>
          <a:p>
            <a:r>
              <a:rPr lang="en-IN" dirty="0"/>
              <a:t>We may have some internal fragmentation.</a:t>
            </a:r>
            <a:endParaRPr lang="en-US" altLang="en-US" dirty="0"/>
          </a:p>
        </p:txBody>
      </p:sp>
    </p:spTree>
    <p:extLst>
      <p:ext uri="{BB962C8B-B14F-4D97-AF65-F5344CB8AC3E}">
        <p14:creationId xmlns:p14="http://schemas.microsoft.com/office/powerpoint/2010/main" val="5772754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7952830" cy="4821237"/>
          </a:xfrm>
        </p:spPr>
        <p:txBody>
          <a:bodyPr/>
          <a:lstStyle/>
          <a:p>
            <a:r>
              <a:rPr lang="en-US" altLang="en-US" dirty="0"/>
              <a:t>Calculating internal fragmentation</a:t>
            </a:r>
          </a:p>
          <a:p>
            <a:pPr lvl="1"/>
            <a:r>
              <a:rPr lang="en-US" altLang="en-US" dirty="0"/>
              <a:t>Page size = 2,048 bytes</a:t>
            </a:r>
          </a:p>
          <a:p>
            <a:pPr lvl="1"/>
            <a:r>
              <a:rPr lang="en-US" altLang="en-US" dirty="0"/>
              <a:t>Process size = 72,766 bytes</a:t>
            </a:r>
          </a:p>
          <a:p>
            <a:pPr lvl="1"/>
            <a:r>
              <a:rPr lang="en-US" altLang="en-US" dirty="0"/>
              <a:t>35 pages + 1,086 bytes</a:t>
            </a:r>
          </a:p>
          <a:p>
            <a:pPr lvl="1"/>
            <a:r>
              <a:rPr lang="en-US" altLang="en-US" dirty="0"/>
              <a:t>Internal fragmentation of 2,048 - 1,086 = 962 bytes</a:t>
            </a:r>
          </a:p>
          <a:p>
            <a:endParaRPr lang="en-US" altLang="en-US" dirty="0"/>
          </a:p>
          <a:p>
            <a:r>
              <a:rPr lang="en-US" altLang="en-US" dirty="0"/>
              <a:t>Worst case fragmentation </a:t>
            </a:r>
          </a:p>
          <a:p>
            <a:pPr lvl="1"/>
            <a:r>
              <a:rPr lang="en-IN" dirty="0"/>
              <a:t>A process would needs n pages plus 1 byte. It</a:t>
            </a:r>
          </a:p>
          <a:p>
            <a:pPr lvl="1"/>
            <a:r>
              <a:rPr lang="en-IN" dirty="0"/>
              <a:t>would be allocated n+ 1 frames</a:t>
            </a:r>
            <a:r>
              <a:rPr lang="en-US" altLang="en-US" dirty="0"/>
              <a:t> </a:t>
            </a:r>
            <a:endParaRPr lang="en-IN" altLang="en-US" dirty="0"/>
          </a:p>
          <a:p>
            <a:pPr lvl="1"/>
            <a:r>
              <a:rPr lang="en-IN" dirty="0"/>
              <a:t>resulting in internal fragmentation of almost an entire frame.</a:t>
            </a:r>
            <a:endParaRPr lang="en-US"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a:xfrm>
            <a:off x="488950" y="120650"/>
            <a:ext cx="8229600" cy="576263"/>
          </a:xfrm>
        </p:spPr>
        <p:txBody>
          <a:bodyPr/>
          <a:lstStyle/>
          <a:p>
            <a:r>
              <a:rPr lang="en-US" altLang="en-US"/>
              <a:t>Paging (Cont.)</a:t>
            </a:r>
          </a:p>
        </p:txBody>
      </p:sp>
      <p:sp>
        <p:nvSpPr>
          <p:cNvPr id="88067" name="Content Placeholder 2"/>
          <p:cNvSpPr>
            <a:spLocks noGrp="1"/>
          </p:cNvSpPr>
          <p:nvPr>
            <p:ph idx="1"/>
          </p:nvPr>
        </p:nvSpPr>
        <p:spPr>
          <a:xfrm>
            <a:off x="931863" y="1138238"/>
            <a:ext cx="8337550" cy="4821237"/>
          </a:xfrm>
        </p:spPr>
        <p:txBody>
          <a:bodyPr/>
          <a:lstStyle/>
          <a:p>
            <a:endParaRPr lang="en-US" altLang="en-US" dirty="0"/>
          </a:p>
          <a:p>
            <a:r>
              <a:rPr lang="en-US" altLang="en-US" dirty="0"/>
              <a:t>Process view and physical memory now very different</a:t>
            </a:r>
          </a:p>
          <a:p>
            <a:r>
              <a:rPr lang="en-US" altLang="en-US" dirty="0"/>
              <a:t>By implementation process can only access its own memory</a:t>
            </a:r>
          </a:p>
        </p:txBody>
      </p:sp>
    </p:spTree>
    <p:extLst>
      <p:ext uri="{BB962C8B-B14F-4D97-AF65-F5344CB8AC3E}">
        <p14:creationId xmlns:p14="http://schemas.microsoft.com/office/powerpoint/2010/main" val="232461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576263"/>
          </a:xfrm>
        </p:spPr>
        <p:txBody>
          <a:bodyPr/>
          <a:lstStyle/>
          <a:p>
            <a:pPr eaLnBrk="1" hangingPunct="1"/>
            <a:r>
              <a:rPr lang="en-US" altLang="en-US"/>
              <a:t>Free Frames</a:t>
            </a:r>
          </a:p>
        </p:txBody>
      </p:sp>
      <p:sp>
        <p:nvSpPr>
          <p:cNvPr id="89091" name="Text Box 4"/>
          <p:cNvSpPr txBox="1">
            <a:spLocks noChangeArrowheads="1"/>
          </p:cNvSpPr>
          <p:nvPr/>
        </p:nvSpPr>
        <p:spPr bwMode="auto">
          <a:xfrm>
            <a:off x="1928813" y="5721350"/>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Before allocation</a:t>
            </a:r>
          </a:p>
        </p:txBody>
      </p:sp>
      <p:sp>
        <p:nvSpPr>
          <p:cNvPr id="89092" name="Text Box 5"/>
          <p:cNvSpPr txBox="1">
            <a:spLocks noChangeArrowheads="1"/>
          </p:cNvSpPr>
          <p:nvPr/>
        </p:nvSpPr>
        <p:spPr bwMode="auto">
          <a:xfrm>
            <a:off x="5343525" y="5734050"/>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After allocation</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1244600"/>
            <a:ext cx="59039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576263"/>
          </a:xfrm>
        </p:spPr>
        <p:txBody>
          <a:bodyPr/>
          <a:lstStyle/>
          <a:p>
            <a:pPr eaLnBrk="1" hangingPunct="1"/>
            <a:r>
              <a:rPr lang="en-US" altLang="en-US"/>
              <a:t>Free Frames</a:t>
            </a:r>
          </a:p>
        </p:txBody>
      </p:sp>
      <p:sp>
        <p:nvSpPr>
          <p:cNvPr id="89091" name="Text Box 4"/>
          <p:cNvSpPr txBox="1">
            <a:spLocks noChangeArrowheads="1"/>
          </p:cNvSpPr>
          <p:nvPr/>
        </p:nvSpPr>
        <p:spPr bwMode="auto">
          <a:xfrm>
            <a:off x="5004346" y="6037807"/>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dirty="0"/>
              <a:t>Before allocation</a:t>
            </a:r>
          </a:p>
        </p:txBody>
      </p:sp>
      <p:sp>
        <p:nvSpPr>
          <p:cNvPr id="89092" name="Text Box 5"/>
          <p:cNvSpPr txBox="1">
            <a:spLocks noChangeArrowheads="1"/>
          </p:cNvSpPr>
          <p:nvPr/>
        </p:nvSpPr>
        <p:spPr bwMode="auto">
          <a:xfrm>
            <a:off x="7146071" y="5852863"/>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dirty="0"/>
              <a:t>After allocation</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3636" y="1061683"/>
            <a:ext cx="4010364" cy="479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6382" y="1053532"/>
            <a:ext cx="4572000" cy="2862322"/>
          </a:xfrm>
          <a:prstGeom prst="rect">
            <a:avLst/>
          </a:prstGeom>
        </p:spPr>
        <p:txBody>
          <a:bodyPr>
            <a:spAutoFit/>
          </a:bodyPr>
          <a:lstStyle/>
          <a:p>
            <a:pPr marL="285750" indent="-285750">
              <a:buFont typeface="Arial" panose="020B0604020202020204" pitchFamily="34" charset="0"/>
              <a:buChar char="•"/>
            </a:pPr>
            <a:r>
              <a:rPr lang="en-IN" dirty="0"/>
              <a:t>When a process arrives in the system to be executed, its size, expressed in pages, is examined.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Each page of the process needs one frame.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Thus, if the process requires </a:t>
            </a:r>
            <a:r>
              <a:rPr lang="en-IN" i="1" dirty="0"/>
              <a:t>n </a:t>
            </a:r>
            <a:r>
              <a:rPr lang="en-IN" dirty="0"/>
              <a:t>pages, at least </a:t>
            </a:r>
            <a:r>
              <a:rPr lang="en-IN" i="1" dirty="0"/>
              <a:t>n </a:t>
            </a:r>
            <a:r>
              <a:rPr lang="en-IN" dirty="0"/>
              <a:t>frames must be available in memory. </a:t>
            </a:r>
          </a:p>
        </p:txBody>
      </p:sp>
    </p:spTree>
    <p:extLst>
      <p:ext uri="{BB962C8B-B14F-4D97-AF65-F5344CB8AC3E}">
        <p14:creationId xmlns:p14="http://schemas.microsoft.com/office/powerpoint/2010/main" val="28706843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576263"/>
          </a:xfrm>
        </p:spPr>
        <p:txBody>
          <a:bodyPr/>
          <a:lstStyle/>
          <a:p>
            <a:pPr eaLnBrk="1" hangingPunct="1"/>
            <a:r>
              <a:rPr lang="en-US" altLang="en-US"/>
              <a:t>Free Frames</a:t>
            </a:r>
          </a:p>
        </p:txBody>
      </p:sp>
      <p:sp>
        <p:nvSpPr>
          <p:cNvPr id="89091" name="Text Box 4"/>
          <p:cNvSpPr txBox="1">
            <a:spLocks noChangeArrowheads="1"/>
          </p:cNvSpPr>
          <p:nvPr/>
        </p:nvSpPr>
        <p:spPr bwMode="auto">
          <a:xfrm>
            <a:off x="5004346" y="6037807"/>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dirty="0"/>
              <a:t>Before allocation</a:t>
            </a:r>
          </a:p>
        </p:txBody>
      </p:sp>
      <p:sp>
        <p:nvSpPr>
          <p:cNvPr id="89092" name="Text Box 5"/>
          <p:cNvSpPr txBox="1">
            <a:spLocks noChangeArrowheads="1"/>
          </p:cNvSpPr>
          <p:nvPr/>
        </p:nvSpPr>
        <p:spPr bwMode="auto">
          <a:xfrm>
            <a:off x="7146071" y="5852863"/>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dirty="0"/>
              <a:t>After allocation</a:t>
            </a:r>
          </a:p>
        </p:txBody>
      </p:sp>
      <p:pic>
        <p:nvPicPr>
          <p:cNvPr id="89093"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50181"/>
          <a:stretch/>
        </p:blipFill>
        <p:spPr bwMode="auto">
          <a:xfrm>
            <a:off x="5138382" y="1061683"/>
            <a:ext cx="4005617" cy="4791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66382" y="1053532"/>
            <a:ext cx="4572000" cy="3693319"/>
          </a:xfrm>
          <a:prstGeom prst="rect">
            <a:avLst/>
          </a:prstGeom>
        </p:spPr>
        <p:txBody>
          <a:bodyPr>
            <a:spAutoFit/>
          </a:bodyPr>
          <a:lstStyle/>
          <a:p>
            <a:pPr marL="285750" indent="-285750">
              <a:buFont typeface="Arial" panose="020B0604020202020204" pitchFamily="34" charset="0"/>
              <a:buChar char="•"/>
            </a:pPr>
            <a:r>
              <a:rPr lang="en-IN" dirty="0"/>
              <a:t>If </a:t>
            </a:r>
            <a:r>
              <a:rPr lang="en-IN" i="1" dirty="0"/>
              <a:t>n </a:t>
            </a:r>
            <a:r>
              <a:rPr lang="en-IN" dirty="0"/>
              <a:t>frames are available, they are allocated to this arriving process.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first page of the process is loaded in one of the allocated frames,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frame number is put in the page table for this process.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next page is loaded into another frame, its frame number is put into the page table, and so on</a:t>
            </a:r>
          </a:p>
        </p:txBody>
      </p:sp>
    </p:spTree>
    <p:extLst>
      <p:ext uri="{BB962C8B-B14F-4D97-AF65-F5344CB8AC3E}">
        <p14:creationId xmlns:p14="http://schemas.microsoft.com/office/powerpoint/2010/main" val="180498221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dirty="0"/>
              <a:t>Paging</a:t>
            </a:r>
          </a:p>
        </p:txBody>
      </p:sp>
      <p:sp>
        <p:nvSpPr>
          <p:cNvPr id="90115" name="Rectangle 3"/>
          <p:cNvSpPr>
            <a:spLocks noGrp="1" noChangeArrowheads="1"/>
          </p:cNvSpPr>
          <p:nvPr>
            <p:ph idx="1"/>
          </p:nvPr>
        </p:nvSpPr>
        <p:spPr>
          <a:xfrm>
            <a:off x="873125" y="1146175"/>
            <a:ext cx="6797675" cy="4686300"/>
          </a:xfrm>
        </p:spPr>
        <p:txBody>
          <a:bodyPr/>
          <a:lstStyle/>
          <a:p>
            <a:r>
              <a:rPr lang="en-IN" dirty="0"/>
              <a:t>An important aspect of paging </a:t>
            </a:r>
          </a:p>
          <a:p>
            <a:r>
              <a:rPr lang="en-IN" dirty="0"/>
              <a:t>Clear separation between the user's view of memory and the actual physical memory. </a:t>
            </a:r>
          </a:p>
          <a:p>
            <a:r>
              <a:rPr lang="en-IN" dirty="0"/>
              <a:t>The user program views memory as one single space, containing only this one program. </a:t>
            </a:r>
          </a:p>
          <a:p>
            <a:r>
              <a:rPr lang="en-IN" dirty="0"/>
              <a:t>In fact, the user program is scattered throughout physical memory, which also holds other programs.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dirty="0"/>
              <a:t>Paging</a:t>
            </a:r>
          </a:p>
        </p:txBody>
      </p:sp>
      <p:sp>
        <p:nvSpPr>
          <p:cNvPr id="90115" name="Rectangle 3"/>
          <p:cNvSpPr>
            <a:spLocks noGrp="1" noChangeArrowheads="1"/>
          </p:cNvSpPr>
          <p:nvPr>
            <p:ph idx="1"/>
          </p:nvPr>
        </p:nvSpPr>
        <p:spPr>
          <a:xfrm>
            <a:off x="873125" y="1146175"/>
            <a:ext cx="6797675" cy="4686300"/>
          </a:xfrm>
        </p:spPr>
        <p:txBody>
          <a:bodyPr/>
          <a:lstStyle/>
          <a:p>
            <a:r>
              <a:rPr lang="en-IN" dirty="0"/>
              <a:t>The difference between the user's view of memory and the actual physical memory is reconciled by the address-translation hardware. </a:t>
            </a:r>
          </a:p>
          <a:p>
            <a:r>
              <a:rPr lang="en-IN" dirty="0"/>
              <a:t>The logical addresses are translated into physical addresses. </a:t>
            </a:r>
          </a:p>
          <a:p>
            <a:r>
              <a:rPr lang="en-IN" dirty="0"/>
              <a:t>This mapping is hidden from the user and is controlled by the operating system.</a:t>
            </a:r>
            <a:endParaRPr lang="en-US" altLang="en-US" b="1" dirty="0">
              <a:solidFill>
                <a:srgbClr val="3366FF"/>
              </a:solidFill>
            </a:endParaRPr>
          </a:p>
        </p:txBody>
      </p:sp>
    </p:spTree>
    <p:extLst>
      <p:ext uri="{BB962C8B-B14F-4D97-AF65-F5344CB8AC3E}">
        <p14:creationId xmlns:p14="http://schemas.microsoft.com/office/powerpoint/2010/main" val="4508596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dirty="0"/>
              <a:t>Hardware Support</a:t>
            </a:r>
          </a:p>
        </p:txBody>
      </p:sp>
      <p:sp>
        <p:nvSpPr>
          <p:cNvPr id="90115" name="Rectangle 3"/>
          <p:cNvSpPr>
            <a:spLocks noGrp="1" noChangeArrowheads="1"/>
          </p:cNvSpPr>
          <p:nvPr>
            <p:ph idx="1"/>
          </p:nvPr>
        </p:nvSpPr>
        <p:spPr>
          <a:xfrm>
            <a:off x="873125" y="1146175"/>
            <a:ext cx="6797675" cy="4686300"/>
          </a:xfrm>
        </p:spPr>
        <p:txBody>
          <a:bodyPr/>
          <a:lstStyle/>
          <a:p>
            <a:r>
              <a:rPr lang="en-IN" dirty="0"/>
              <a:t>Each operating system has its own methods for storing page tables. </a:t>
            </a:r>
          </a:p>
          <a:p>
            <a:r>
              <a:rPr lang="en-IN" dirty="0"/>
              <a:t>Most allocate a page table for each process. </a:t>
            </a:r>
          </a:p>
          <a:p>
            <a:r>
              <a:rPr lang="en-IN" dirty="0"/>
              <a:t>A pointer to the page table is stored with the other register values (like the instruction counter) in the </a:t>
            </a:r>
            <a:r>
              <a:rPr lang="en-IN" b="1" dirty="0">
                <a:solidFill>
                  <a:srgbClr val="0070C0"/>
                </a:solidFill>
              </a:rPr>
              <a:t>process control block. </a:t>
            </a:r>
          </a:p>
          <a:p>
            <a:endParaRPr lang="en-IN" dirty="0"/>
          </a:p>
          <a:p>
            <a:r>
              <a:rPr lang="en-IN" dirty="0"/>
              <a:t>When the dispatcher is told to start a process, it must reload the user registers and define the correct hardware page-table values from the stored user page table.</a:t>
            </a:r>
            <a:endParaRPr lang="en-US" altLang="en-US" b="1" dirty="0">
              <a:solidFill>
                <a:srgbClr val="3366FF"/>
              </a:solidFill>
            </a:endParaRPr>
          </a:p>
        </p:txBody>
      </p:sp>
      <p:sp>
        <p:nvSpPr>
          <p:cNvPr id="2" name="Rectangle 1"/>
          <p:cNvSpPr/>
          <p:nvPr/>
        </p:nvSpPr>
        <p:spPr>
          <a:xfrm>
            <a:off x="5534809" y="2943577"/>
            <a:ext cx="2803973" cy="461665"/>
          </a:xfrm>
          <a:prstGeom prst="rect">
            <a:avLst/>
          </a:prstGeom>
        </p:spPr>
        <p:style>
          <a:lnRef idx="2">
            <a:schemeClr val="accent4"/>
          </a:lnRef>
          <a:fillRef idx="1">
            <a:schemeClr val="lt1"/>
          </a:fillRef>
          <a:effectRef idx="0">
            <a:schemeClr val="accent4"/>
          </a:effectRef>
          <a:fontRef idx="minor">
            <a:schemeClr val="dk1"/>
          </a:fontRef>
        </p:style>
        <p:txBody>
          <a:bodyPr wrap="none" lIns="91440" tIns="45720" rIns="91440" bIns="45720">
            <a:spAutoFit/>
          </a:bodyPr>
          <a:lstStyle/>
          <a:p>
            <a:pPr algn="ctr"/>
            <a:r>
              <a:rPr lang="en-US" sz="2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PCB-Module 2</a:t>
            </a:r>
          </a:p>
        </p:txBody>
      </p:sp>
    </p:spTree>
    <p:extLst>
      <p:ext uri="{BB962C8B-B14F-4D97-AF65-F5344CB8AC3E}">
        <p14:creationId xmlns:p14="http://schemas.microsoft.com/office/powerpoint/2010/main" val="42702054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a:t>Implementation of Page Table</a:t>
            </a:r>
          </a:p>
        </p:txBody>
      </p:sp>
      <p:sp>
        <p:nvSpPr>
          <p:cNvPr id="90115" name="Rectangle 3"/>
          <p:cNvSpPr>
            <a:spLocks noGrp="1" noChangeArrowheads="1"/>
          </p:cNvSpPr>
          <p:nvPr>
            <p:ph idx="1"/>
          </p:nvPr>
        </p:nvSpPr>
        <p:spPr>
          <a:xfrm>
            <a:off x="873125" y="1146175"/>
            <a:ext cx="6797675" cy="4686300"/>
          </a:xfrm>
        </p:spPr>
        <p:txBody>
          <a:bodyPr/>
          <a:lstStyle/>
          <a:p>
            <a:r>
              <a:rPr lang="en-IN" dirty="0"/>
              <a:t>The hardware implementation of the page table can be done in several ways.</a:t>
            </a:r>
          </a:p>
          <a:p>
            <a:pPr>
              <a:buFont typeface="+mj-lt"/>
              <a:buAutoNum type="arabicParenR"/>
            </a:pPr>
            <a:r>
              <a:rPr lang="en-IN" b="1" dirty="0">
                <a:solidFill>
                  <a:srgbClr val="0070C0"/>
                </a:solidFill>
              </a:rPr>
              <a:t>In the simplest case, the page table is implemented as a set of dedicated registers.</a:t>
            </a:r>
          </a:p>
          <a:p>
            <a:r>
              <a:rPr lang="en-IN" dirty="0"/>
              <a:t>These registers should be built with very high-speed logic to make the paging-address translation efficient.</a:t>
            </a:r>
          </a:p>
          <a:p>
            <a:r>
              <a:rPr lang="en-IN" dirty="0"/>
              <a:t>The use of registers for the page table is satisfactory if the page table is reasonably small (for example, 256 entries).</a:t>
            </a:r>
          </a:p>
          <a:p>
            <a:r>
              <a:rPr lang="en-IN" dirty="0"/>
              <a:t>Most contemporary computers, however, allow the page table to be very large (for example, 1 million entries).</a:t>
            </a:r>
          </a:p>
          <a:p>
            <a:r>
              <a:rPr lang="en-IN" b="1" dirty="0">
                <a:solidFill>
                  <a:srgbClr val="0070C0"/>
                </a:solidFill>
              </a:rPr>
              <a:t>For these machines, the use of fast registers to implement the page table is not feasible.</a:t>
            </a:r>
            <a:endParaRPr lang="en-US" altLang="en-US" b="1" dirty="0">
              <a:solidFill>
                <a:srgbClr val="0070C0"/>
              </a:solidFill>
            </a:endParaRPr>
          </a:p>
        </p:txBody>
      </p:sp>
    </p:spTree>
    <p:extLst>
      <p:ext uri="{BB962C8B-B14F-4D97-AF65-F5344CB8AC3E}">
        <p14:creationId xmlns:p14="http://schemas.microsoft.com/office/powerpoint/2010/main" val="105767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9219" name="Rectangle 1027"/>
          <p:cNvSpPr>
            <a:spLocks noGrp="1" noChangeArrowheads="1"/>
          </p:cNvSpPr>
          <p:nvPr>
            <p:ph idx="1"/>
          </p:nvPr>
        </p:nvSpPr>
        <p:spPr>
          <a:xfrm>
            <a:off x="863600" y="1250950"/>
            <a:ext cx="6578600" cy="4483100"/>
          </a:xfrm>
        </p:spPr>
        <p:txBody>
          <a:bodyPr>
            <a:normAutofit lnSpcReduction="10000"/>
          </a:bodyPr>
          <a:lstStyle/>
          <a:p>
            <a:r>
              <a:rPr lang="en-US" altLang="en-US"/>
              <a:t>Register access in one CPU clock (or less)</a:t>
            </a:r>
            <a:endParaRPr lang="en-US" altLang="en-US" sz="800"/>
          </a:p>
          <a:p>
            <a:r>
              <a:rPr lang="en-US" altLang="en-US"/>
              <a:t>Main memory access can take many cycles, causing a </a:t>
            </a:r>
            <a:r>
              <a:rPr lang="en-US" altLang="en-US">
                <a:solidFill>
                  <a:srgbClr val="3366FF"/>
                </a:solidFill>
              </a:rPr>
              <a:t>stall</a:t>
            </a:r>
            <a:endParaRPr lang="en-US" altLang="en-US" sz="800"/>
          </a:p>
          <a:p>
            <a:r>
              <a:rPr lang="en-US" altLang="en-US" b="1">
                <a:solidFill>
                  <a:srgbClr val="3366FF"/>
                </a:solidFill>
              </a:rPr>
              <a:t>Cache </a:t>
            </a:r>
            <a:r>
              <a:rPr lang="en-US" altLang="en-US" b="1"/>
              <a:t>sits between main memory and CPU registers</a:t>
            </a:r>
            <a:endParaRPr lang="en-US" altLang="en-US" sz="800" b="1"/>
          </a:p>
          <a:p>
            <a:r>
              <a:rPr lang="en-US" altLang="en-US"/>
              <a:t>Protection of memory required to ensure correct operation</a:t>
            </a:r>
          </a:p>
          <a:p>
            <a:endParaRPr lang="en-US" altLang="en-US"/>
          </a:p>
          <a:p>
            <a:endParaRPr lang="en-US" altLang="en-US"/>
          </a:p>
          <a:p>
            <a:endParaRPr lang="en-IN" altLang="en-US"/>
          </a:p>
          <a:p>
            <a:endParaRPr lang="en-IN" altLang="en-US"/>
          </a:p>
          <a:p>
            <a:endParaRPr lang="en-IN" altLang="en-US"/>
          </a:p>
          <a:p>
            <a:r>
              <a:rPr lang="en-IN" altLang="en-US"/>
              <a:t>The remedy is to add fast memory between the CPU and main memory called cache.</a:t>
            </a:r>
            <a:endParaRPr lang="en-US" altLang="en-US" b="1"/>
          </a:p>
        </p:txBody>
      </p:sp>
      <p:sp>
        <p:nvSpPr>
          <p:cNvPr id="2" name="Curved Left Arrow 1"/>
          <p:cNvSpPr/>
          <p:nvPr/>
        </p:nvSpPr>
        <p:spPr bwMode="auto">
          <a:xfrm>
            <a:off x="7253288" y="1992313"/>
            <a:ext cx="1690687" cy="3594100"/>
          </a:xfrm>
          <a:prstGeom prst="curvedLeftArrow">
            <a:avLst/>
          </a:prstGeom>
          <a:ln w="9525" cap="flat" cmpd="sng" algn="ctr">
            <a:solidFill>
              <a:schemeClr val="tx1"/>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wrap="none"/>
          <a:lstStyle/>
          <a:p>
            <a:pPr>
              <a:defRPr/>
            </a:pPr>
            <a:endParaRPr lang="en-IN">
              <a:latin typeface="Verdana"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a:t>Implementation of Page Table</a:t>
            </a:r>
          </a:p>
        </p:txBody>
      </p:sp>
      <p:sp>
        <p:nvSpPr>
          <p:cNvPr id="90115" name="Rectangle 3"/>
          <p:cNvSpPr>
            <a:spLocks noGrp="1" noChangeArrowheads="1"/>
          </p:cNvSpPr>
          <p:nvPr>
            <p:ph idx="1"/>
          </p:nvPr>
        </p:nvSpPr>
        <p:spPr>
          <a:xfrm>
            <a:off x="873125" y="1146175"/>
            <a:ext cx="6797675" cy="4686300"/>
          </a:xfrm>
        </p:spPr>
        <p:txBody>
          <a:bodyPr/>
          <a:lstStyle/>
          <a:p>
            <a:pPr>
              <a:buFont typeface="+mj-lt"/>
              <a:buAutoNum type="arabicParenR" startAt="2"/>
            </a:pPr>
            <a:r>
              <a:rPr lang="en-US" altLang="en-US" b="1" dirty="0">
                <a:solidFill>
                  <a:srgbClr val="0070C0"/>
                </a:solidFill>
              </a:rPr>
              <a:t>Page table is kept in main memory</a:t>
            </a:r>
          </a:p>
          <a:p>
            <a:r>
              <a:rPr lang="en-US" altLang="en-US" b="1" dirty="0">
                <a:solidFill>
                  <a:srgbClr val="3366FF"/>
                </a:solidFill>
              </a:rPr>
              <a:t>Page-table base register </a:t>
            </a:r>
            <a:r>
              <a:rPr lang="en-US" altLang="en-US" dirty="0"/>
              <a:t>(</a:t>
            </a:r>
            <a:r>
              <a:rPr lang="en-US" altLang="en-US" b="1" dirty="0">
                <a:solidFill>
                  <a:srgbClr val="3366FF"/>
                </a:solidFill>
              </a:rPr>
              <a:t>PTBR</a:t>
            </a:r>
            <a:r>
              <a:rPr lang="en-US" altLang="en-US" dirty="0"/>
              <a:t>)</a:t>
            </a:r>
            <a:r>
              <a:rPr lang="en-US" altLang="en-US" dirty="0">
                <a:solidFill>
                  <a:srgbClr val="3366FF"/>
                </a:solidFill>
              </a:rPr>
              <a:t> </a:t>
            </a:r>
            <a:r>
              <a:rPr lang="en-US" altLang="en-US" dirty="0"/>
              <a:t>points to the page table</a:t>
            </a:r>
          </a:p>
          <a:p>
            <a:r>
              <a:rPr lang="en-IN" dirty="0"/>
              <a:t>Changing page tables requires changing only this one register</a:t>
            </a:r>
            <a:endParaRPr lang="en-US" altLang="en-US" dirty="0"/>
          </a:p>
          <a:p>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r>
              <a:rPr lang="en-US" altLang="en-US" dirty="0">
                <a:solidFill>
                  <a:srgbClr val="3366FF"/>
                </a:solidFill>
              </a:rPr>
              <a:t> </a:t>
            </a:r>
            <a:r>
              <a:rPr lang="en-US" altLang="en-US" dirty="0"/>
              <a:t>indicates size of the page table</a:t>
            </a:r>
          </a:p>
          <a:p>
            <a:r>
              <a:rPr lang="en-US" altLang="en-US" dirty="0"/>
              <a:t>In this scheme every data/instruction access requires two memory accesses</a:t>
            </a:r>
          </a:p>
          <a:p>
            <a:pPr lvl="1"/>
            <a:r>
              <a:rPr lang="en-US" altLang="en-US" dirty="0"/>
              <a:t>One for the page table and one for the data / instruction</a:t>
            </a:r>
          </a:p>
          <a:p>
            <a:r>
              <a:rPr lang="en-US" altLang="en-US" dirty="0"/>
              <a:t>The two memory access problem can be solved by the 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endParaRPr lang="en-US" altLang="en-US" b="1" dirty="0">
              <a:solidFill>
                <a:srgbClr val="3366FF"/>
              </a:solidFill>
            </a:endParaRPr>
          </a:p>
        </p:txBody>
      </p:sp>
    </p:spTree>
    <p:extLst>
      <p:ext uri="{BB962C8B-B14F-4D97-AF65-F5344CB8AC3E}">
        <p14:creationId xmlns:p14="http://schemas.microsoft.com/office/powerpoint/2010/main" val="31381750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dirty="0"/>
              <a:t>What is TLB?</a:t>
            </a:r>
          </a:p>
        </p:txBody>
      </p:sp>
      <p:sp>
        <p:nvSpPr>
          <p:cNvPr id="90115" name="Rectangle 3"/>
          <p:cNvSpPr>
            <a:spLocks noGrp="1" noChangeArrowheads="1"/>
          </p:cNvSpPr>
          <p:nvPr>
            <p:ph idx="1"/>
          </p:nvPr>
        </p:nvSpPr>
        <p:spPr>
          <a:xfrm>
            <a:off x="873125" y="1146175"/>
            <a:ext cx="6797675" cy="4686300"/>
          </a:xfrm>
        </p:spPr>
        <p:txBody>
          <a:bodyPr/>
          <a:lstStyle/>
          <a:p>
            <a:pPr>
              <a:buFont typeface="+mj-lt"/>
              <a:buAutoNum type="arabicParenR" startAt="3"/>
            </a:pPr>
            <a:r>
              <a:rPr lang="en-US" altLang="en-US" dirty="0"/>
              <a:t>Use of a special fast-lookup hardware cache called </a:t>
            </a:r>
            <a:r>
              <a:rPr lang="en-US" altLang="en-US" b="1" dirty="0">
                <a:solidFill>
                  <a:srgbClr val="3366FF"/>
                </a:solidFill>
              </a:rPr>
              <a:t>associative memory </a:t>
            </a:r>
            <a:r>
              <a:rPr lang="en-US" altLang="en-US" dirty="0"/>
              <a:t>or </a:t>
            </a:r>
            <a:r>
              <a:rPr lang="en-US" altLang="en-US" b="1" dirty="0">
                <a:solidFill>
                  <a:srgbClr val="3366FF"/>
                </a:solidFill>
              </a:rPr>
              <a:t>translation look-aside buffers </a:t>
            </a:r>
            <a:r>
              <a:rPr lang="en-US" altLang="en-US" dirty="0"/>
              <a:t>(</a:t>
            </a:r>
            <a:r>
              <a:rPr lang="en-US" altLang="en-US" b="1" dirty="0">
                <a:solidFill>
                  <a:srgbClr val="3366FF"/>
                </a:solidFill>
              </a:rPr>
              <a:t>TLBs</a:t>
            </a:r>
            <a:r>
              <a:rPr lang="en-US" altLang="en-US" dirty="0"/>
              <a:t>)</a:t>
            </a:r>
          </a:p>
          <a:p>
            <a:r>
              <a:rPr lang="en-IN" b="1" dirty="0">
                <a:solidFill>
                  <a:srgbClr val="0070C0"/>
                </a:solidFill>
              </a:rPr>
              <a:t>The TLB is associative, high-speed memory. </a:t>
            </a:r>
          </a:p>
          <a:p>
            <a:r>
              <a:rPr lang="en-IN" dirty="0"/>
              <a:t>Each entry in the TLB consists of two parts:</a:t>
            </a:r>
          </a:p>
          <a:p>
            <a:r>
              <a:rPr lang="en-IN" dirty="0"/>
              <a:t>A key (or tag) and a value. </a:t>
            </a:r>
          </a:p>
        </p:txBody>
      </p:sp>
    </p:spTree>
    <p:extLst>
      <p:ext uri="{BB962C8B-B14F-4D97-AF65-F5344CB8AC3E}">
        <p14:creationId xmlns:p14="http://schemas.microsoft.com/office/powerpoint/2010/main" val="6531872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646113" y="198438"/>
            <a:ext cx="8229600" cy="576262"/>
          </a:xfrm>
        </p:spPr>
        <p:txBody>
          <a:bodyPr/>
          <a:lstStyle/>
          <a:p>
            <a:pPr eaLnBrk="1" hangingPunct="1"/>
            <a:r>
              <a:rPr lang="en-US" altLang="en-US" dirty="0"/>
              <a:t>What is TLB?</a:t>
            </a:r>
          </a:p>
        </p:txBody>
      </p:sp>
      <p:sp>
        <p:nvSpPr>
          <p:cNvPr id="90115" name="Rectangle 3"/>
          <p:cNvSpPr>
            <a:spLocks noGrp="1" noChangeArrowheads="1"/>
          </p:cNvSpPr>
          <p:nvPr>
            <p:ph idx="1"/>
          </p:nvPr>
        </p:nvSpPr>
        <p:spPr>
          <a:xfrm>
            <a:off x="873125" y="1146175"/>
            <a:ext cx="6797675" cy="4686300"/>
          </a:xfrm>
        </p:spPr>
        <p:txBody>
          <a:bodyPr/>
          <a:lstStyle/>
          <a:p>
            <a:r>
              <a:rPr lang="en-IN" dirty="0"/>
              <a:t>When the associative memory is presented with an item, </a:t>
            </a:r>
          </a:p>
          <a:p>
            <a:r>
              <a:rPr lang="en-IN" dirty="0"/>
              <a:t>The item is compared with all keys simultaneously. If the item is found, the corresponding value is returned. </a:t>
            </a:r>
          </a:p>
          <a:p>
            <a:r>
              <a:rPr lang="en-IN" b="1" dirty="0">
                <a:solidFill>
                  <a:srgbClr val="0070C0"/>
                </a:solidFill>
              </a:rPr>
              <a:t>The search is fast; the hardware, however, is expensive. </a:t>
            </a:r>
          </a:p>
          <a:p>
            <a:r>
              <a:rPr lang="en-IN" dirty="0"/>
              <a:t>Typically, the number of entries in a TLB is small, often numbering between 64 and 1,024. </a:t>
            </a:r>
            <a:endParaRPr lang="en-US" altLang="en-US" b="1" dirty="0">
              <a:solidFill>
                <a:srgbClr val="3366FF"/>
              </a:solidFill>
            </a:endParaRPr>
          </a:p>
        </p:txBody>
      </p:sp>
    </p:spTree>
    <p:extLst>
      <p:ext uri="{BB962C8B-B14F-4D97-AF65-F5344CB8AC3E}">
        <p14:creationId xmlns:p14="http://schemas.microsoft.com/office/powerpoint/2010/main" val="26197448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88950" y="182563"/>
            <a:ext cx="8229600" cy="576262"/>
          </a:xfrm>
        </p:spPr>
        <p:txBody>
          <a:bodyPr/>
          <a:lstStyle/>
          <a:p>
            <a:pPr eaLnBrk="1" hangingPunct="1"/>
            <a:r>
              <a:rPr lang="en-US" altLang="en-US" dirty="0"/>
              <a:t>How does TLB work?</a:t>
            </a:r>
            <a:endParaRPr lang="en-US" altLang="en-US" sz="2400" dirty="0"/>
          </a:p>
        </p:txBody>
      </p:sp>
      <p:pic>
        <p:nvPicPr>
          <p:cNvPr id="931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028" y="3034257"/>
            <a:ext cx="4779036" cy="361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693054" y="913927"/>
            <a:ext cx="7945979" cy="468630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IN" dirty="0"/>
              <a:t>The TLB contains only a few of the page-table entries. </a:t>
            </a:r>
          </a:p>
          <a:p>
            <a:r>
              <a:rPr lang="en-IN" dirty="0"/>
              <a:t>When a logical address is generated by the CPU, its page number is presented to the TLB. </a:t>
            </a:r>
          </a:p>
          <a:p>
            <a:r>
              <a:rPr lang="en-IN" dirty="0"/>
              <a:t>If the page number is found, </a:t>
            </a:r>
          </a:p>
          <a:p>
            <a:r>
              <a:rPr lang="en-IN" b="1" dirty="0">
                <a:solidFill>
                  <a:srgbClr val="0070C0"/>
                </a:solidFill>
              </a:rPr>
              <a:t>=TLB Hit, </a:t>
            </a:r>
            <a:r>
              <a:rPr lang="en-IN" dirty="0"/>
              <a:t>Its frame number is immediately available and is used to access memory.</a:t>
            </a:r>
          </a:p>
        </p:txBody>
      </p:sp>
    </p:spTree>
    <p:extLst>
      <p:ext uri="{BB962C8B-B14F-4D97-AF65-F5344CB8AC3E}">
        <p14:creationId xmlns:p14="http://schemas.microsoft.com/office/powerpoint/2010/main" val="40789072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88950" y="182563"/>
            <a:ext cx="8229600" cy="576262"/>
          </a:xfrm>
        </p:spPr>
        <p:txBody>
          <a:bodyPr/>
          <a:lstStyle/>
          <a:p>
            <a:pPr eaLnBrk="1" hangingPunct="1"/>
            <a:r>
              <a:rPr lang="en-US" altLang="en-US" dirty="0"/>
              <a:t>How does TLB work?</a:t>
            </a:r>
            <a:endParaRPr lang="en-US" altLang="en-US" sz="2400" dirty="0"/>
          </a:p>
        </p:txBody>
      </p:sp>
      <p:pic>
        <p:nvPicPr>
          <p:cNvPr id="931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368" y="3361344"/>
            <a:ext cx="4274068" cy="323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461042" y="859572"/>
            <a:ext cx="7973274" cy="468630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IN" dirty="0"/>
              <a:t>If the page number is not in the TLB</a:t>
            </a:r>
          </a:p>
          <a:p>
            <a:pPr>
              <a:buFont typeface="+mj-lt"/>
              <a:buAutoNum type="arabicParenR"/>
            </a:pPr>
            <a:r>
              <a:rPr lang="en-IN" b="1" dirty="0">
                <a:solidFill>
                  <a:srgbClr val="0070C0"/>
                </a:solidFill>
              </a:rPr>
              <a:t>=TLB miss</a:t>
            </a:r>
            <a:r>
              <a:rPr lang="en-IN" dirty="0"/>
              <a:t>, </a:t>
            </a:r>
          </a:p>
          <a:p>
            <a:pPr>
              <a:buFont typeface="+mj-lt"/>
              <a:buAutoNum type="arabicParenR"/>
            </a:pPr>
            <a:r>
              <a:rPr lang="en-IN" dirty="0"/>
              <a:t>Reference to the </a:t>
            </a:r>
            <a:r>
              <a:rPr lang="en-IN" b="1" dirty="0">
                <a:solidFill>
                  <a:srgbClr val="0070C0"/>
                </a:solidFill>
              </a:rPr>
              <a:t>page table </a:t>
            </a:r>
            <a:r>
              <a:rPr lang="en-IN" dirty="0"/>
              <a:t>must be made. </a:t>
            </a:r>
          </a:p>
          <a:p>
            <a:pPr>
              <a:buFont typeface="+mj-lt"/>
              <a:buAutoNum type="arabicParenR"/>
            </a:pPr>
            <a:r>
              <a:rPr lang="en-IN" dirty="0"/>
              <a:t>When the frame number is obtained, we can use it to access memory .</a:t>
            </a:r>
          </a:p>
          <a:p>
            <a:pPr>
              <a:buFont typeface="+mj-lt"/>
              <a:buAutoNum type="arabicParenR"/>
            </a:pPr>
            <a:r>
              <a:rPr lang="en-IN" dirty="0"/>
              <a:t>In addition, we add the page number and frame number to the TLB, so that they will be found quickly on the next reference. </a:t>
            </a:r>
          </a:p>
        </p:txBody>
      </p:sp>
    </p:spTree>
    <p:extLst>
      <p:ext uri="{BB962C8B-B14F-4D97-AF65-F5344CB8AC3E}">
        <p14:creationId xmlns:p14="http://schemas.microsoft.com/office/powerpoint/2010/main" val="82993451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88950" y="182563"/>
            <a:ext cx="8229600" cy="576262"/>
          </a:xfrm>
        </p:spPr>
        <p:txBody>
          <a:bodyPr/>
          <a:lstStyle/>
          <a:p>
            <a:pPr eaLnBrk="1" hangingPunct="1"/>
            <a:r>
              <a:rPr lang="en-US" altLang="en-US" dirty="0"/>
              <a:t>How does TLB work?</a:t>
            </a:r>
            <a:endParaRPr lang="en-US" altLang="en-US" sz="2400" dirty="0"/>
          </a:p>
        </p:txBody>
      </p:sp>
      <p:pic>
        <p:nvPicPr>
          <p:cNvPr id="931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774" y="1284288"/>
            <a:ext cx="3735811" cy="282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a:xfrm>
            <a:off x="351860" y="1146175"/>
            <a:ext cx="4940821" cy="4686300"/>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IN" dirty="0"/>
              <a:t>If the TLB is already full of entries, the operating system must select one for replacement. </a:t>
            </a:r>
          </a:p>
          <a:p>
            <a:r>
              <a:rPr lang="en-IN" dirty="0"/>
              <a:t>Replacement policies range from least recently used (LRU) to random.</a:t>
            </a:r>
            <a:endParaRPr lang="en-US" altLang="en-US" b="1" kern="0" dirty="0">
              <a:solidFill>
                <a:srgbClr val="3366FF"/>
              </a:solidFill>
            </a:endParaRPr>
          </a:p>
        </p:txBody>
      </p:sp>
    </p:spTree>
    <p:extLst>
      <p:ext uri="{BB962C8B-B14F-4D97-AF65-F5344CB8AC3E}">
        <p14:creationId xmlns:p14="http://schemas.microsoft.com/office/powerpoint/2010/main" val="38724504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050"/>
          <p:cNvSpPr>
            <a:spLocks noGrp="1" noChangeArrowheads="1"/>
          </p:cNvSpPr>
          <p:nvPr>
            <p:ph type="title"/>
          </p:nvPr>
        </p:nvSpPr>
        <p:spPr>
          <a:xfrm>
            <a:off x="457200" y="166688"/>
            <a:ext cx="8229600" cy="576262"/>
          </a:xfrm>
        </p:spPr>
        <p:txBody>
          <a:bodyPr/>
          <a:lstStyle/>
          <a:p>
            <a:pPr eaLnBrk="1" hangingPunct="1"/>
            <a:r>
              <a:rPr lang="en-US" altLang="en-US"/>
              <a:t>Associative Memory</a:t>
            </a:r>
          </a:p>
        </p:txBody>
      </p:sp>
      <p:sp>
        <p:nvSpPr>
          <p:cNvPr id="92163" name="Rectangle 2051"/>
          <p:cNvSpPr>
            <a:spLocks noGrp="1" noChangeArrowheads="1"/>
          </p:cNvSpPr>
          <p:nvPr>
            <p:ph idx="1"/>
          </p:nvPr>
        </p:nvSpPr>
        <p:spPr>
          <a:xfrm>
            <a:off x="903288" y="1211263"/>
            <a:ext cx="7351712" cy="4483100"/>
          </a:xfrm>
        </p:spPr>
        <p:txBody>
          <a:bodyPr/>
          <a:lstStyle/>
          <a:p>
            <a:r>
              <a:rPr lang="en-US" altLang="en-US"/>
              <a:t>Associative memory – parallel search </a:t>
            </a:r>
          </a:p>
          <a:p>
            <a:endParaRPr lang="en-US" altLang="en-US"/>
          </a:p>
          <a:p>
            <a:endParaRPr lang="en-US" altLang="en-US"/>
          </a:p>
          <a:p>
            <a:endParaRPr lang="en-US" altLang="en-US"/>
          </a:p>
          <a:p>
            <a:endParaRPr lang="en-US" altLang="en-US"/>
          </a:p>
          <a:p>
            <a:pPr>
              <a:buFont typeface="Monotype Sorts" pitchFamily="-84" charset="2"/>
              <a:buNone/>
            </a:pPr>
            <a:endParaRPr lang="en-US" altLang="en-US"/>
          </a:p>
          <a:p>
            <a:r>
              <a:rPr lang="en-US" altLang="en-US"/>
              <a:t>Address translation (p, d)</a:t>
            </a:r>
          </a:p>
          <a:p>
            <a:pPr marL="627063" lvl="1"/>
            <a:r>
              <a:rPr lang="en-US" altLang="en-US"/>
              <a:t>If p is in associative register, get frame # out</a:t>
            </a:r>
          </a:p>
          <a:p>
            <a:pPr marL="627063" lvl="1"/>
            <a:r>
              <a:rPr lang="en-US" altLang="en-US"/>
              <a:t>Otherwise get frame # from page table in memory</a:t>
            </a:r>
          </a:p>
          <a:p>
            <a:pPr marL="627063" lvl="1"/>
            <a:endParaRPr lang="en-US" altLang="en-US"/>
          </a:p>
        </p:txBody>
      </p:sp>
      <p:pic>
        <p:nvPicPr>
          <p:cNvPr id="921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5475" y="1693863"/>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88950" y="182563"/>
            <a:ext cx="8229600" cy="576262"/>
          </a:xfrm>
        </p:spPr>
        <p:txBody>
          <a:bodyPr/>
          <a:lstStyle/>
          <a:p>
            <a:pPr eaLnBrk="1" hangingPunct="1"/>
            <a:r>
              <a:rPr lang="en-US" altLang="en-US"/>
              <a:t>Paging Hardware With TLB</a:t>
            </a:r>
            <a:endParaRPr lang="en-US" altLang="en-US" sz="2400"/>
          </a:p>
        </p:txBody>
      </p:sp>
      <p:pic>
        <p:nvPicPr>
          <p:cNvPr id="9318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284288"/>
            <a:ext cx="5637213"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055688" y="166688"/>
            <a:ext cx="8229600" cy="576262"/>
          </a:xfrm>
        </p:spPr>
        <p:txBody>
          <a:bodyPr/>
          <a:lstStyle/>
          <a:p>
            <a:pPr eaLnBrk="1" hangingPunct="1"/>
            <a:r>
              <a:rPr lang="en-US" altLang="en-US"/>
              <a:t>Implementation of Page Table (Cont.)</a:t>
            </a:r>
          </a:p>
        </p:txBody>
      </p:sp>
      <p:sp>
        <p:nvSpPr>
          <p:cNvPr id="91139" name="Rectangle 3"/>
          <p:cNvSpPr>
            <a:spLocks noGrp="1" noChangeArrowheads="1"/>
          </p:cNvSpPr>
          <p:nvPr>
            <p:ph idx="1"/>
          </p:nvPr>
        </p:nvSpPr>
        <p:spPr>
          <a:xfrm>
            <a:off x="873125" y="1146175"/>
            <a:ext cx="6924675" cy="4686300"/>
          </a:xfrm>
        </p:spPr>
        <p:txBody>
          <a:bodyPr/>
          <a:lstStyle/>
          <a:p>
            <a:r>
              <a:rPr lang="en-US" altLang="en-US" dirty="0"/>
              <a:t>Some TLBs store</a:t>
            </a:r>
            <a:r>
              <a:rPr lang="en-US" altLang="en-US" b="1" dirty="0"/>
              <a:t> </a:t>
            </a:r>
            <a:r>
              <a:rPr lang="en-US" altLang="en-US" b="1" dirty="0">
                <a:solidFill>
                  <a:srgbClr val="3366FF"/>
                </a:solidFill>
              </a:rPr>
              <a:t>address-space identifiers </a:t>
            </a:r>
            <a:r>
              <a:rPr lang="en-US" altLang="en-US" dirty="0"/>
              <a:t>(</a:t>
            </a:r>
            <a:r>
              <a:rPr lang="en-US" altLang="en-US" b="1" dirty="0">
                <a:solidFill>
                  <a:srgbClr val="3366FF"/>
                </a:solidFill>
              </a:rPr>
              <a:t>ASIDs</a:t>
            </a:r>
            <a:r>
              <a:rPr lang="en-US" altLang="en-US" dirty="0"/>
              <a:t>)</a:t>
            </a:r>
            <a:r>
              <a:rPr lang="en-US" altLang="en-US" b="1" dirty="0">
                <a:solidFill>
                  <a:srgbClr val="3366FF"/>
                </a:solidFill>
              </a:rPr>
              <a:t> </a:t>
            </a:r>
            <a:r>
              <a:rPr lang="en-US" altLang="en-US" dirty="0"/>
              <a:t>in each TLB entry – </a:t>
            </a:r>
          </a:p>
          <a:p>
            <a:r>
              <a:rPr lang="en-US" altLang="en-US" dirty="0"/>
              <a:t>An ASID Uniquely identifies each process and provides address-space protection for that process</a:t>
            </a:r>
          </a:p>
          <a:p>
            <a:pPr>
              <a:buFont typeface="+mj-lt"/>
              <a:buAutoNum type="arabicParenR"/>
            </a:pPr>
            <a:r>
              <a:rPr lang="en-IN" dirty="0"/>
              <a:t>When the TLB attempts to resolve virtual page numbers, it ensures that the ASID for the currently running process matches the ASID associated with the virtual page. </a:t>
            </a:r>
          </a:p>
          <a:p>
            <a:pPr>
              <a:buFont typeface="+mj-lt"/>
              <a:buAutoNum type="arabicParenR"/>
            </a:pPr>
            <a:r>
              <a:rPr lang="en-IN" dirty="0"/>
              <a:t>If the ASIDs do not match, the attempt is treated as a TLB miss.</a:t>
            </a:r>
          </a:p>
          <a:p>
            <a:r>
              <a:rPr lang="en-IN" dirty="0"/>
              <a:t>In addition to providing address-space protection, an ASID allows the TLB to contain entries for several different processes simultaneously.</a:t>
            </a:r>
            <a:endParaRPr lang="en-US" altLang="en-US" dirty="0"/>
          </a:p>
        </p:txBody>
      </p:sp>
    </p:spTree>
    <p:extLst>
      <p:ext uri="{BB962C8B-B14F-4D97-AF65-F5344CB8AC3E}">
        <p14:creationId xmlns:p14="http://schemas.microsoft.com/office/powerpoint/2010/main" val="32745102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576263"/>
          </a:xfrm>
        </p:spPr>
        <p:txBody>
          <a:bodyPr/>
          <a:lstStyle/>
          <a:p>
            <a:pPr eaLnBrk="1" hangingPunct="1"/>
            <a:r>
              <a:rPr lang="en-US" altLang="en-US"/>
              <a:t>Effective Access Time</a:t>
            </a:r>
          </a:p>
        </p:txBody>
      </p:sp>
      <p:sp>
        <p:nvSpPr>
          <p:cNvPr id="94211" name="Rectangle 3"/>
          <p:cNvSpPr>
            <a:spLocks noGrp="1" noChangeArrowheads="1"/>
          </p:cNvSpPr>
          <p:nvPr>
            <p:ph idx="1"/>
          </p:nvPr>
        </p:nvSpPr>
        <p:spPr>
          <a:xfrm>
            <a:off x="917575" y="1084263"/>
            <a:ext cx="7781925" cy="5048250"/>
          </a:xfrm>
        </p:spPr>
        <p:txBody>
          <a:bodyPr/>
          <a:lstStyle/>
          <a:p>
            <a:r>
              <a:rPr lang="en-IN" dirty="0"/>
              <a:t>Hit Ratio=The percentage of times that a particular page number is found in the TLB </a:t>
            </a:r>
          </a:p>
          <a:p>
            <a:r>
              <a:rPr lang="en-IN" dirty="0"/>
              <a:t>An 80-percent hit ratio, for example, means that we find the desired page number in the TLB 80 percent of the time. </a:t>
            </a:r>
          </a:p>
          <a:p>
            <a:r>
              <a:rPr lang="en-IN" dirty="0"/>
              <a:t>TLB Hit-</a:t>
            </a:r>
          </a:p>
          <a:p>
            <a:pPr lvl="1"/>
            <a:r>
              <a:rPr lang="en-IN" dirty="0"/>
              <a:t>If it takes 20 nanoseconds to search the TLB and 100 nanoseconds to access memory, then a mapped-memory access takes 120 nanoseconds</a:t>
            </a:r>
          </a:p>
          <a:p>
            <a:r>
              <a:rPr lang="en-IN" dirty="0"/>
              <a:t>TLB Miss-</a:t>
            </a:r>
          </a:p>
          <a:p>
            <a:pPr lvl="1"/>
            <a:r>
              <a:rPr lang="en-IN" dirty="0"/>
              <a:t>If we fail to find the page number in the TLB (20 nanoseconds), then we must first access memory for the page table and frame number (100 nanoseconds) and then access the desired byte in memory (100 nanoseconds), for a total of 220 nanoseconds.</a:t>
            </a:r>
            <a:endParaRPr lang="en-US" altLang="en-US" dirty="0">
              <a:sym typeface="Symbol" pitchFamily="18" charset="2"/>
            </a:endParaRPr>
          </a:p>
          <a:p>
            <a:pPr>
              <a:lnSpc>
                <a:spcPct val="90000"/>
              </a:lnSpc>
              <a:buFont typeface="Monotype Sorts" pitchFamily="-84" charset="2"/>
              <a:buNone/>
              <a:tabLst>
                <a:tab pos="2062163" algn="l"/>
                <a:tab pos="2566988" algn="l"/>
              </a:tabLst>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Speed of access</a:t>
            </a:r>
            <a:endParaRPr/>
          </a:p>
        </p:txBody>
      </p:sp>
      <p:sp>
        <p:nvSpPr>
          <p:cNvPr id="152" name="Google Shape;152;p2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As the data are needed always for instruction execution, frequent memory stalls are bottleneck</a:t>
            </a:r>
            <a:endParaRPr/>
          </a:p>
          <a:p>
            <a:pPr marL="285750" lvl="0" indent="-285750" algn="l" rtl="0">
              <a:lnSpc>
                <a:spcPct val="90000"/>
              </a:lnSpc>
              <a:spcBef>
                <a:spcPts val="1000"/>
              </a:spcBef>
              <a:spcAft>
                <a:spcPts val="0"/>
              </a:spcAft>
              <a:buClr>
                <a:schemeClr val="dk1"/>
              </a:buClr>
              <a:buSzPts val="2800"/>
              <a:buFont typeface="Arial"/>
              <a:buChar char="•"/>
            </a:pPr>
            <a:r>
              <a:rPr lang="en-US"/>
              <a:t>Solution : add a faster memory between CPU and main memory i.e. </a:t>
            </a:r>
            <a:r>
              <a:rPr lang="en-US" b="1">
                <a:solidFill>
                  <a:srgbClr val="C00000"/>
                </a:solidFill>
              </a:rPr>
              <a:t>cache memory</a:t>
            </a:r>
            <a:endParaRPr/>
          </a:p>
          <a:p>
            <a:pPr marL="285750" lvl="0" indent="-285750" algn="l" rtl="0">
              <a:lnSpc>
                <a:spcPct val="90000"/>
              </a:lnSpc>
              <a:spcBef>
                <a:spcPts val="1000"/>
              </a:spcBef>
              <a:spcAft>
                <a:spcPts val="0"/>
              </a:spcAft>
              <a:buClr>
                <a:schemeClr val="dk1"/>
              </a:buClr>
              <a:buSzPts val="2800"/>
              <a:buFont typeface="Arial"/>
              <a:buChar char="•"/>
            </a:pPr>
            <a:r>
              <a:rPr lang="en-US"/>
              <a:t>Cache memory: a buffer to accommodate the speed difference</a:t>
            </a:r>
            <a:endParaRPr/>
          </a:p>
          <a:p>
            <a:pPr marL="285750" lvl="0" indent="-107950" algn="l" rtl="0">
              <a:lnSpc>
                <a:spcPct val="90000"/>
              </a:lnSpc>
              <a:spcBef>
                <a:spcPts val="1000"/>
              </a:spcBef>
              <a:spcAft>
                <a:spcPts val="0"/>
              </a:spcAft>
              <a:buClr>
                <a:schemeClr val="dk1"/>
              </a:buClr>
              <a:buSzPts val="2800"/>
              <a:buFont typeface="Arial"/>
              <a:buNone/>
            </a:pPr>
            <a:endParaRPr/>
          </a:p>
          <a:p>
            <a:pPr marL="285750" lvl="0" indent="-107950" algn="l" rtl="0">
              <a:lnSpc>
                <a:spcPct val="90000"/>
              </a:lnSpc>
              <a:spcBef>
                <a:spcPts val="1000"/>
              </a:spcBef>
              <a:spcAft>
                <a:spcPts val="0"/>
              </a:spcAft>
              <a:buClr>
                <a:schemeClr val="dk1"/>
              </a:buClr>
              <a:buSzPts val="2800"/>
              <a:buFont typeface="Arial"/>
              <a:buNone/>
            </a:pPr>
            <a:endParaRPr/>
          </a:p>
        </p:txBody>
      </p:sp>
    </p:spTree>
    <p:extLst>
      <p:ext uri="{BB962C8B-B14F-4D97-AF65-F5344CB8AC3E}">
        <p14:creationId xmlns:p14="http://schemas.microsoft.com/office/powerpoint/2010/main" val="28844569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576263"/>
          </a:xfrm>
        </p:spPr>
        <p:txBody>
          <a:bodyPr/>
          <a:lstStyle/>
          <a:p>
            <a:pPr eaLnBrk="1" hangingPunct="1"/>
            <a:r>
              <a:rPr lang="en-US" altLang="en-US"/>
              <a:t>Effective Access Time</a:t>
            </a:r>
          </a:p>
        </p:txBody>
      </p:sp>
      <p:sp>
        <p:nvSpPr>
          <p:cNvPr id="94211" name="Rectangle 3"/>
          <p:cNvSpPr>
            <a:spLocks noGrp="1" noChangeArrowheads="1"/>
          </p:cNvSpPr>
          <p:nvPr>
            <p:ph idx="1"/>
          </p:nvPr>
        </p:nvSpPr>
        <p:spPr>
          <a:xfrm>
            <a:off x="917575" y="1084263"/>
            <a:ext cx="7781925" cy="5048250"/>
          </a:xfrm>
        </p:spPr>
        <p:txBody>
          <a:bodyPr/>
          <a:lstStyle/>
          <a:p>
            <a:r>
              <a:rPr lang="en-IN" dirty="0"/>
              <a:t>To find the effective memory access time,</a:t>
            </a:r>
          </a:p>
          <a:p>
            <a:endParaRPr lang="en-IN" b="1" dirty="0">
              <a:solidFill>
                <a:srgbClr val="0070C0"/>
              </a:solidFill>
            </a:endParaRPr>
          </a:p>
          <a:p>
            <a:pPr marL="0" indent="0">
              <a:buNone/>
            </a:pPr>
            <a:r>
              <a:rPr lang="en-IN" b="1" dirty="0">
                <a:solidFill>
                  <a:srgbClr val="0070C0"/>
                </a:solidFill>
              </a:rPr>
              <a:t>Effective access time = 0.80 x 120 + 0.20 x 220</a:t>
            </a:r>
          </a:p>
          <a:p>
            <a:pPr marL="2457450" lvl="6" indent="0">
              <a:buNone/>
            </a:pPr>
            <a:r>
              <a:rPr lang="en-IN" b="1" dirty="0">
                <a:solidFill>
                  <a:srgbClr val="0070C0"/>
                </a:solidFill>
              </a:rPr>
              <a:t>= 140 nanoseconds.</a:t>
            </a:r>
            <a:endParaRPr lang="en-US" altLang="en-US" b="1" dirty="0">
              <a:solidFill>
                <a:srgbClr val="0070C0"/>
              </a:solidFill>
            </a:endParaRPr>
          </a:p>
        </p:txBody>
      </p:sp>
    </p:spTree>
    <p:extLst>
      <p:ext uri="{BB962C8B-B14F-4D97-AF65-F5344CB8AC3E}">
        <p14:creationId xmlns:p14="http://schemas.microsoft.com/office/powerpoint/2010/main" val="16751800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576263"/>
          </a:xfrm>
        </p:spPr>
        <p:txBody>
          <a:bodyPr/>
          <a:lstStyle/>
          <a:p>
            <a:pPr eaLnBrk="1" hangingPunct="1"/>
            <a:r>
              <a:rPr lang="en-US" altLang="en-US"/>
              <a:t>Effective Access Time</a:t>
            </a:r>
          </a:p>
        </p:txBody>
      </p:sp>
      <p:sp>
        <p:nvSpPr>
          <p:cNvPr id="94211" name="Rectangle 3"/>
          <p:cNvSpPr>
            <a:spLocks noGrp="1" noChangeArrowheads="1"/>
          </p:cNvSpPr>
          <p:nvPr>
            <p:ph idx="1"/>
          </p:nvPr>
        </p:nvSpPr>
        <p:spPr>
          <a:xfrm>
            <a:off x="917575" y="1084263"/>
            <a:ext cx="7781925" cy="5048250"/>
          </a:xfrm>
        </p:spPr>
        <p:txBody>
          <a:bodyPr/>
          <a:lstStyle/>
          <a:p>
            <a:r>
              <a:rPr lang="en-IN" dirty="0"/>
              <a:t>To find the effective memory access time,</a:t>
            </a:r>
          </a:p>
          <a:p>
            <a:endParaRPr lang="en-IN" b="1" dirty="0">
              <a:solidFill>
                <a:srgbClr val="0070C0"/>
              </a:solidFill>
            </a:endParaRPr>
          </a:p>
          <a:p>
            <a:r>
              <a:rPr lang="en-IN" dirty="0"/>
              <a:t>For a 98-percent hit ratio, </a:t>
            </a:r>
          </a:p>
          <a:p>
            <a:pPr marL="0" indent="0">
              <a:buNone/>
            </a:pPr>
            <a:endParaRPr lang="en-IN" dirty="0"/>
          </a:p>
          <a:p>
            <a:pPr marL="0" indent="0">
              <a:buNone/>
            </a:pPr>
            <a:r>
              <a:rPr lang="en-IN" b="1" dirty="0">
                <a:solidFill>
                  <a:srgbClr val="0070C0"/>
                </a:solidFill>
              </a:rPr>
              <a:t>Effective access time = 0.98 x 120 + 0.02 x 220</a:t>
            </a:r>
          </a:p>
          <a:p>
            <a:pPr marL="0" indent="0">
              <a:buNone/>
            </a:pPr>
            <a:r>
              <a:rPr lang="en-IN" b="1" dirty="0">
                <a:solidFill>
                  <a:srgbClr val="0070C0"/>
                </a:solidFill>
              </a:rPr>
              <a:t>		= 122 nanoseconds.</a:t>
            </a:r>
            <a:endParaRPr lang="en-US" altLang="en-US" b="1" dirty="0">
              <a:solidFill>
                <a:srgbClr val="0070C0"/>
              </a:solidFill>
            </a:endParaRPr>
          </a:p>
        </p:txBody>
      </p:sp>
    </p:spTree>
    <p:extLst>
      <p:ext uri="{BB962C8B-B14F-4D97-AF65-F5344CB8AC3E}">
        <p14:creationId xmlns:p14="http://schemas.microsoft.com/office/powerpoint/2010/main" val="31820469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457200" y="152400"/>
            <a:ext cx="8229600" cy="576263"/>
          </a:xfrm>
        </p:spPr>
        <p:txBody>
          <a:bodyPr/>
          <a:lstStyle/>
          <a:p>
            <a:pPr eaLnBrk="1" hangingPunct="1"/>
            <a:r>
              <a:rPr lang="en-US" altLang="en-US"/>
              <a:t>Effective Access Time</a:t>
            </a:r>
          </a:p>
        </p:txBody>
      </p:sp>
      <p:sp>
        <p:nvSpPr>
          <p:cNvPr id="94211" name="Rectangle 3"/>
          <p:cNvSpPr>
            <a:spLocks noGrp="1" noChangeArrowheads="1"/>
          </p:cNvSpPr>
          <p:nvPr>
            <p:ph idx="1"/>
          </p:nvPr>
        </p:nvSpPr>
        <p:spPr>
          <a:xfrm>
            <a:off x="917575" y="1084263"/>
            <a:ext cx="7781925" cy="5048250"/>
          </a:xfrm>
        </p:spPr>
        <p:txBody>
          <a:bodyPr/>
          <a:lstStyle/>
          <a:p>
            <a:pPr>
              <a:lnSpc>
                <a:spcPct val="90000"/>
              </a:lnSpc>
              <a:tabLst>
                <a:tab pos="2062163" algn="l"/>
                <a:tab pos="2566988" algn="l"/>
              </a:tabLst>
            </a:pPr>
            <a:r>
              <a:rPr lang="en-US" altLang="en-US" dirty="0"/>
              <a:t>Associative Lookup = </a:t>
            </a:r>
            <a:r>
              <a:rPr lang="en-US" altLang="en-US" dirty="0">
                <a:sym typeface="Symbol" pitchFamily="18" charset="2"/>
              </a:rPr>
              <a:t> time unit</a:t>
            </a:r>
          </a:p>
          <a:p>
            <a:pPr lvl="1">
              <a:lnSpc>
                <a:spcPct val="90000"/>
              </a:lnSpc>
              <a:tabLst>
                <a:tab pos="2062163" algn="l"/>
                <a:tab pos="2566988" algn="l"/>
              </a:tabLst>
            </a:pPr>
            <a:r>
              <a:rPr lang="en-US" altLang="en-US" dirty="0">
                <a:sym typeface="Symbol" pitchFamily="18" charset="2"/>
              </a:rPr>
              <a:t>Can be &lt; 10% of memory access time</a:t>
            </a:r>
          </a:p>
          <a:p>
            <a:pPr>
              <a:lnSpc>
                <a:spcPct val="90000"/>
              </a:lnSpc>
              <a:tabLst>
                <a:tab pos="2062163" algn="l"/>
                <a:tab pos="2566988" algn="l"/>
              </a:tabLst>
            </a:pPr>
            <a:r>
              <a:rPr lang="en-US" altLang="en-US" dirty="0">
                <a:sym typeface="Symbol" pitchFamily="18" charset="2"/>
              </a:rPr>
              <a:t>Hit ratio = </a:t>
            </a:r>
          </a:p>
          <a:p>
            <a:pPr lvl="1">
              <a:lnSpc>
                <a:spcPct val="90000"/>
              </a:lnSpc>
              <a:tabLst>
                <a:tab pos="2062163" algn="l"/>
                <a:tab pos="2566988" algn="l"/>
              </a:tabLst>
            </a:pPr>
            <a:r>
              <a:rPr lang="en-US" altLang="en-US" dirty="0">
                <a:sym typeface="Symbol" pitchFamily="18" charset="2"/>
              </a:rPr>
              <a:t>Hit ratio – percentage of times that a page number is found in the associative registers; ratio related to number of associative registers</a:t>
            </a:r>
          </a:p>
          <a:p>
            <a:pPr>
              <a:lnSpc>
                <a:spcPct val="90000"/>
              </a:lnSpc>
              <a:tabLst>
                <a:tab pos="2062163" algn="l"/>
                <a:tab pos="2566988" algn="l"/>
              </a:tabLst>
            </a:pPr>
            <a:r>
              <a:rPr lang="en-US" altLang="en-US" dirty="0">
                <a:sym typeface="Symbol" pitchFamily="18" charset="2"/>
              </a:rPr>
              <a:t>Consider  = 80%,  = 20ns for TLB search, 100ns for memory access</a:t>
            </a:r>
          </a:p>
          <a:p>
            <a:pPr>
              <a:lnSpc>
                <a:spcPct val="90000"/>
              </a:lnSpc>
              <a:tabLst>
                <a:tab pos="2062163" algn="l"/>
                <a:tab pos="2566988" algn="l"/>
              </a:tabLst>
            </a:pPr>
            <a:r>
              <a:rPr lang="en-US" altLang="en-US" b="1" dirty="0">
                <a:solidFill>
                  <a:srgbClr val="3366FF"/>
                </a:solidFill>
                <a:sym typeface="Symbol" pitchFamily="18" charset="2"/>
              </a:rPr>
              <a:t>Effective Access Time</a:t>
            </a:r>
            <a:r>
              <a:rPr lang="en-US" altLang="en-US" dirty="0">
                <a:solidFill>
                  <a:srgbClr val="3366FF"/>
                </a:solidFill>
                <a:sym typeface="Symbol" pitchFamily="18" charset="2"/>
              </a:rPr>
              <a:t> </a:t>
            </a:r>
            <a:r>
              <a:rPr lang="en-US" altLang="en-US" dirty="0">
                <a:sym typeface="Symbol" pitchFamily="18" charset="2"/>
              </a:rPr>
              <a:t>(</a:t>
            </a:r>
            <a:r>
              <a:rPr lang="en-US" altLang="en-US" b="1" dirty="0">
                <a:solidFill>
                  <a:srgbClr val="3366FF"/>
                </a:solidFill>
                <a:sym typeface="Symbol" pitchFamily="18" charset="2"/>
              </a:rPr>
              <a:t>EAT</a:t>
            </a:r>
            <a:r>
              <a:rPr lang="en-US" altLang="en-US" dirty="0">
                <a:sym typeface="Symbol" pitchFamily="18" charset="2"/>
              </a:rPr>
              <a:t>)</a:t>
            </a:r>
          </a:p>
          <a:p>
            <a:pPr>
              <a:lnSpc>
                <a:spcPct val="90000"/>
              </a:lnSpc>
              <a:buFont typeface="Monotype Sorts" pitchFamily="-84" charset="2"/>
              <a:buNone/>
              <a:tabLst>
                <a:tab pos="2062163" algn="l"/>
                <a:tab pos="2566988" algn="l"/>
              </a:tabLst>
            </a:pPr>
            <a:r>
              <a:rPr lang="en-US" altLang="en-US" dirty="0"/>
              <a:t>		EAT = (1 + </a:t>
            </a:r>
            <a:r>
              <a:rPr lang="en-US" altLang="en-US" dirty="0">
                <a:sym typeface="Symbol" pitchFamily="18" charset="2"/>
              </a:rPr>
              <a:t>)  + (2 + )(1 – )</a:t>
            </a:r>
          </a:p>
          <a:p>
            <a:pPr>
              <a:lnSpc>
                <a:spcPct val="90000"/>
              </a:lnSpc>
              <a:buFont typeface="Monotype Sorts" pitchFamily="-84" charset="2"/>
              <a:buNone/>
              <a:tabLst>
                <a:tab pos="2062163" algn="l"/>
                <a:tab pos="2566988" algn="l"/>
              </a:tabLst>
            </a:pPr>
            <a:r>
              <a:rPr lang="en-US" altLang="en-US" dirty="0">
                <a:sym typeface="Symbol" pitchFamily="18" charset="2"/>
              </a:rPr>
              <a:t>			= 2 +  – </a:t>
            </a:r>
            <a:endParaRPr lang="en-US" altLang="en-US" dirty="0"/>
          </a:p>
          <a:p>
            <a:pPr marL="0" indent="0">
              <a:lnSpc>
                <a:spcPct val="90000"/>
              </a:lnSpc>
              <a:buNone/>
              <a:tabLst>
                <a:tab pos="2062163" algn="l"/>
                <a:tab pos="2566988" algn="l"/>
              </a:tabLst>
            </a:pPr>
            <a:endParaRPr lang="en-US" altLang="en-US" dirty="0">
              <a:sym typeface="Symbol" pitchFamily="18" charset="2"/>
            </a:endParaRPr>
          </a:p>
          <a:p>
            <a:pPr>
              <a:lnSpc>
                <a:spcPct val="90000"/>
              </a:lnSpc>
              <a:buFont typeface="Monotype Sorts" pitchFamily="-84" charset="2"/>
              <a:buNone/>
              <a:tabLst>
                <a:tab pos="2062163" algn="l"/>
                <a:tab pos="2566988" algn="l"/>
              </a:tabLst>
            </a:pPr>
            <a:endParaRPr lang="en-US" altLang="en-US" dirty="0"/>
          </a:p>
        </p:txBody>
      </p:sp>
    </p:spTree>
    <p:extLst>
      <p:ext uri="{BB962C8B-B14F-4D97-AF65-F5344CB8AC3E}">
        <p14:creationId xmlns:p14="http://schemas.microsoft.com/office/powerpoint/2010/main" val="7723631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50"/>
          <p:cNvSpPr>
            <a:spLocks noGrp="1" noChangeArrowheads="1"/>
          </p:cNvSpPr>
          <p:nvPr>
            <p:ph type="title"/>
          </p:nvPr>
        </p:nvSpPr>
        <p:spPr>
          <a:xfrm>
            <a:off x="457200" y="182563"/>
            <a:ext cx="8229600" cy="576262"/>
          </a:xfrm>
        </p:spPr>
        <p:txBody>
          <a:bodyPr/>
          <a:lstStyle/>
          <a:p>
            <a:pPr eaLnBrk="1" hangingPunct="1"/>
            <a:r>
              <a:rPr lang="en-US" altLang="en-US"/>
              <a:t>Memory Protection</a:t>
            </a:r>
          </a:p>
        </p:txBody>
      </p:sp>
      <p:sp>
        <p:nvSpPr>
          <p:cNvPr id="95235" name="Rectangle 2051"/>
          <p:cNvSpPr>
            <a:spLocks noGrp="1" noChangeArrowheads="1"/>
          </p:cNvSpPr>
          <p:nvPr>
            <p:ph idx="1"/>
          </p:nvPr>
        </p:nvSpPr>
        <p:spPr>
          <a:xfrm>
            <a:off x="873125" y="1157288"/>
            <a:ext cx="6937375" cy="4468812"/>
          </a:xfrm>
        </p:spPr>
        <p:txBody>
          <a:bodyPr/>
          <a:lstStyle/>
          <a:p>
            <a:r>
              <a:rPr lang="en-US" altLang="en-US" dirty="0"/>
              <a:t>Memory protection implemented by associating protection bit with each frame </a:t>
            </a:r>
          </a:p>
          <a:p>
            <a:r>
              <a:rPr lang="en-IN" dirty="0"/>
              <a:t>Normally, these bits are kept in the page table.</a:t>
            </a:r>
          </a:p>
          <a:p>
            <a:r>
              <a:rPr lang="en-IN" b="1" dirty="0">
                <a:solidFill>
                  <a:srgbClr val="0070C0"/>
                </a:solidFill>
              </a:rPr>
              <a:t>Protection bit can </a:t>
            </a:r>
            <a:r>
              <a:rPr lang="en-US" altLang="en-US" b="1" dirty="0">
                <a:solidFill>
                  <a:srgbClr val="0070C0"/>
                </a:solidFill>
              </a:rPr>
              <a:t>indicate if read-only or read-write access is allowed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50"/>
          <p:cNvSpPr>
            <a:spLocks noGrp="1" noChangeArrowheads="1"/>
          </p:cNvSpPr>
          <p:nvPr>
            <p:ph type="title"/>
          </p:nvPr>
        </p:nvSpPr>
        <p:spPr>
          <a:xfrm>
            <a:off x="457200" y="182563"/>
            <a:ext cx="8229600" cy="576262"/>
          </a:xfrm>
        </p:spPr>
        <p:txBody>
          <a:bodyPr/>
          <a:lstStyle/>
          <a:p>
            <a:pPr eaLnBrk="1" hangingPunct="1"/>
            <a:r>
              <a:rPr lang="en-US" altLang="en-US"/>
              <a:t>Memory Protection</a:t>
            </a:r>
          </a:p>
        </p:txBody>
      </p:sp>
      <p:sp>
        <p:nvSpPr>
          <p:cNvPr id="95235" name="Rectangle 2051"/>
          <p:cNvSpPr>
            <a:spLocks noGrp="1" noChangeArrowheads="1"/>
          </p:cNvSpPr>
          <p:nvPr>
            <p:ph idx="1"/>
          </p:nvPr>
        </p:nvSpPr>
        <p:spPr>
          <a:xfrm>
            <a:off x="873125" y="1157288"/>
            <a:ext cx="6937375" cy="4468812"/>
          </a:xfrm>
        </p:spPr>
        <p:txBody>
          <a:bodyPr/>
          <a:lstStyle/>
          <a:p>
            <a:r>
              <a:rPr lang="en-IN" dirty="0"/>
              <a:t>Every reference to memory goes through the page table to find the correct frame number. </a:t>
            </a:r>
          </a:p>
          <a:p>
            <a:r>
              <a:rPr lang="en-IN" dirty="0"/>
              <a:t>At the same time that the physical address is being computed, the protection bits can be checked </a:t>
            </a:r>
            <a:r>
              <a:rPr lang="en-IN" b="1" dirty="0">
                <a:solidFill>
                  <a:srgbClr val="0070C0"/>
                </a:solidFill>
              </a:rPr>
              <a:t>to verify that no writes are being made to a read-only page. </a:t>
            </a:r>
          </a:p>
          <a:p>
            <a:r>
              <a:rPr lang="en-IN" dirty="0"/>
              <a:t>An attempt to write to a read-only page causes a hardware trap to the operating system (or memory-protection violation).</a:t>
            </a:r>
            <a:endParaRPr lang="en-US" altLang="en-US" dirty="0"/>
          </a:p>
        </p:txBody>
      </p:sp>
    </p:spTree>
    <p:extLst>
      <p:ext uri="{BB962C8B-B14F-4D97-AF65-F5344CB8AC3E}">
        <p14:creationId xmlns:p14="http://schemas.microsoft.com/office/powerpoint/2010/main" val="190133135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050"/>
          <p:cNvSpPr>
            <a:spLocks noGrp="1" noChangeArrowheads="1"/>
          </p:cNvSpPr>
          <p:nvPr>
            <p:ph type="title"/>
          </p:nvPr>
        </p:nvSpPr>
        <p:spPr>
          <a:xfrm>
            <a:off x="457200" y="182563"/>
            <a:ext cx="8229600" cy="576262"/>
          </a:xfrm>
        </p:spPr>
        <p:txBody>
          <a:bodyPr/>
          <a:lstStyle/>
          <a:p>
            <a:pPr eaLnBrk="1" hangingPunct="1"/>
            <a:r>
              <a:rPr lang="en-US" altLang="en-US"/>
              <a:t>Memory Protection</a:t>
            </a:r>
          </a:p>
        </p:txBody>
      </p:sp>
      <p:sp>
        <p:nvSpPr>
          <p:cNvPr id="95235" name="Rectangle 2051"/>
          <p:cNvSpPr>
            <a:spLocks noGrp="1" noChangeArrowheads="1"/>
          </p:cNvSpPr>
          <p:nvPr>
            <p:ph idx="1"/>
          </p:nvPr>
        </p:nvSpPr>
        <p:spPr>
          <a:xfrm>
            <a:off x="873125" y="1157288"/>
            <a:ext cx="6937375" cy="4468812"/>
          </a:xfrm>
        </p:spPr>
        <p:txBody>
          <a:bodyPr/>
          <a:lstStyle/>
          <a:p>
            <a:r>
              <a:rPr lang="en-US" altLang="en-US" dirty="0"/>
              <a:t>Can also add more bits to indicate page execute-only, and so on</a:t>
            </a:r>
          </a:p>
          <a:p>
            <a:r>
              <a:rPr lang="en-US" altLang="en-US" b="1" dirty="0">
                <a:solidFill>
                  <a:srgbClr val="3366FF"/>
                </a:solidFill>
              </a:rPr>
              <a:t>Valid-invalid</a:t>
            </a:r>
            <a:r>
              <a:rPr lang="en-US" altLang="en-US" dirty="0">
                <a:solidFill>
                  <a:srgbClr val="3366FF"/>
                </a:solidFill>
              </a:rPr>
              <a:t> </a:t>
            </a:r>
            <a:r>
              <a:rPr lang="en-US" altLang="en-US" dirty="0"/>
              <a:t>bit attached to each entry in the page table:</a:t>
            </a:r>
          </a:p>
          <a:p>
            <a:pPr lvl="1"/>
            <a:r>
              <a:rPr lang="ja-JP" altLang="en-US" dirty="0"/>
              <a:t>“</a:t>
            </a:r>
            <a:r>
              <a:rPr lang="en-US" altLang="ja-JP" dirty="0"/>
              <a:t>valid</a:t>
            </a:r>
            <a:r>
              <a:rPr lang="ja-JP" altLang="en-US" dirty="0"/>
              <a:t>”</a:t>
            </a:r>
            <a:r>
              <a:rPr lang="en-US" altLang="ja-JP" dirty="0"/>
              <a:t> indicates that the associated page is in the process</a:t>
            </a:r>
            <a:r>
              <a:rPr lang="ja-JP" altLang="en-US" dirty="0"/>
              <a:t>’</a:t>
            </a:r>
            <a:r>
              <a:rPr lang="en-US" altLang="ja-JP" dirty="0"/>
              <a:t> logical address space, and is thus a legal page</a:t>
            </a:r>
          </a:p>
          <a:p>
            <a:pPr lvl="1"/>
            <a:r>
              <a:rPr lang="ja-JP" altLang="en-US" dirty="0"/>
              <a:t>“</a:t>
            </a:r>
            <a:r>
              <a:rPr lang="en-US" altLang="ja-JP" dirty="0"/>
              <a:t>invalid</a:t>
            </a:r>
            <a:r>
              <a:rPr lang="ja-JP" altLang="en-US" dirty="0"/>
              <a:t>”</a:t>
            </a:r>
            <a:r>
              <a:rPr lang="en-US" altLang="ja-JP" dirty="0"/>
              <a:t> indicates that the page is not in the process</a:t>
            </a:r>
            <a:r>
              <a:rPr lang="ja-JP" altLang="en-US" dirty="0"/>
              <a:t>’</a:t>
            </a:r>
            <a:r>
              <a:rPr lang="en-US" altLang="ja-JP" dirty="0"/>
              <a:t> logical address space</a:t>
            </a:r>
          </a:p>
          <a:p>
            <a:pPr lvl="1"/>
            <a:r>
              <a:rPr lang="en-US" altLang="en-US" dirty="0"/>
              <a:t>Or use </a:t>
            </a:r>
            <a:r>
              <a:rPr lang="en-US" altLang="en-US" b="1" dirty="0">
                <a:solidFill>
                  <a:srgbClr val="3366FF"/>
                </a:solidFill>
              </a:rPr>
              <a:t>page-table length register </a:t>
            </a:r>
            <a:r>
              <a:rPr lang="en-US" altLang="en-US" dirty="0"/>
              <a:t>(</a:t>
            </a:r>
            <a:r>
              <a:rPr lang="en-US" altLang="en-US" b="1" dirty="0">
                <a:solidFill>
                  <a:srgbClr val="3366FF"/>
                </a:solidFill>
              </a:rPr>
              <a:t>PTLR</a:t>
            </a:r>
            <a:r>
              <a:rPr lang="en-US" altLang="en-US" dirty="0"/>
              <a:t>)</a:t>
            </a:r>
          </a:p>
          <a:p>
            <a:r>
              <a:rPr lang="en-US" altLang="en-US" dirty="0"/>
              <a:t>Any violations result in a trap to the kernel</a:t>
            </a:r>
          </a:p>
        </p:txBody>
      </p:sp>
    </p:spTree>
    <p:extLst>
      <p:ext uri="{BB962C8B-B14F-4D97-AF65-F5344CB8AC3E}">
        <p14:creationId xmlns:p14="http://schemas.microsoft.com/office/powerpoint/2010/main" val="40618667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09738" y="-188913"/>
            <a:ext cx="7112000" cy="903288"/>
          </a:xfrm>
        </p:spPr>
        <p:txBody>
          <a:bodyPr/>
          <a:lstStyle/>
          <a:p>
            <a:pPr eaLnBrk="1" hangingPunct="1"/>
            <a:r>
              <a:rPr lang="en-US" altLang="en-US" sz="2800"/>
              <a:t>Valid (v) or Invalid (i) Bit In A Page Table</a:t>
            </a:r>
          </a:p>
        </p:txBody>
      </p:sp>
      <p:pic>
        <p:nvPicPr>
          <p:cNvPr id="962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00" y="1252538"/>
            <a:ext cx="5099050" cy="442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20700" y="182563"/>
            <a:ext cx="8229600" cy="576262"/>
          </a:xfrm>
        </p:spPr>
        <p:txBody>
          <a:bodyPr/>
          <a:lstStyle/>
          <a:p>
            <a:pPr eaLnBrk="1" hangingPunct="1"/>
            <a:r>
              <a:rPr lang="en-US" altLang="en-US"/>
              <a:t>Structure of the Page Table</a:t>
            </a:r>
          </a:p>
        </p:txBody>
      </p:sp>
      <p:sp>
        <p:nvSpPr>
          <p:cNvPr id="99331" name="Rectangle 3"/>
          <p:cNvSpPr>
            <a:spLocks noGrp="1" noChangeArrowheads="1"/>
          </p:cNvSpPr>
          <p:nvPr>
            <p:ph idx="1"/>
          </p:nvPr>
        </p:nvSpPr>
        <p:spPr>
          <a:xfrm>
            <a:off x="857250" y="1141413"/>
            <a:ext cx="7119938" cy="4483100"/>
          </a:xfrm>
        </p:spPr>
        <p:txBody>
          <a:bodyPr/>
          <a:lstStyle/>
          <a:p>
            <a:r>
              <a:rPr lang="en-US" altLang="en-US" dirty="0"/>
              <a:t>Memory structures for paging can get huge using straight-forward methods</a:t>
            </a:r>
          </a:p>
          <a:p>
            <a:pPr lvl="1"/>
            <a:r>
              <a:rPr lang="en-US" altLang="en-US" b="1" dirty="0"/>
              <a:t>Consider a 32-bit logical address as on modern computers=Logical Address Space=2</a:t>
            </a:r>
            <a:r>
              <a:rPr lang="en-US" altLang="en-US" b="1" baseline="30000" dirty="0"/>
              <a:t>32</a:t>
            </a:r>
          </a:p>
          <a:p>
            <a:pPr lvl="1"/>
            <a:r>
              <a:rPr lang="en-US" altLang="en-US" b="1" dirty="0"/>
              <a:t>Page size of 4 KB (2</a:t>
            </a:r>
            <a:r>
              <a:rPr lang="en-US" altLang="en-US" b="1" baseline="30000" dirty="0"/>
              <a:t>12</a:t>
            </a:r>
            <a:r>
              <a:rPr lang="en-US" altLang="en-US" b="1" dirty="0"/>
              <a:t>)</a:t>
            </a:r>
          </a:p>
          <a:p>
            <a:pPr lvl="1"/>
            <a:r>
              <a:rPr lang="en-US" altLang="en-US" b="1" dirty="0"/>
              <a:t>Page table would have 1 million entries =2</a:t>
            </a:r>
            <a:r>
              <a:rPr lang="en-US" altLang="en-US" b="1" baseline="30000" dirty="0"/>
              <a:t>32</a:t>
            </a:r>
            <a:r>
              <a:rPr lang="en-US" altLang="en-US" b="1" dirty="0"/>
              <a:t> / 2</a:t>
            </a:r>
            <a:r>
              <a:rPr lang="en-US" altLang="en-US" b="1" baseline="30000" dirty="0"/>
              <a:t>12 </a:t>
            </a:r>
            <a:endParaRPr lang="en-US" altLang="en-US" b="1" dirty="0"/>
          </a:p>
          <a:p>
            <a:pPr lvl="1"/>
            <a:r>
              <a:rPr lang="en-US" altLang="en-US" dirty="0"/>
              <a:t>If each entry is 4 bytes -&gt; 4 MB of physical address space / memory for page table alone</a:t>
            </a:r>
          </a:p>
          <a:p>
            <a:pPr lvl="2"/>
            <a:r>
              <a:rPr lang="en-US" altLang="en-US" dirty="0"/>
              <a:t>That amount of memory used to cost a lot</a:t>
            </a:r>
          </a:p>
          <a:p>
            <a:pPr lvl="2"/>
            <a:r>
              <a:rPr lang="en-IN" altLang="en-US" dirty="0"/>
              <a:t>We would not want to allocate the page table contiguously in main memory</a:t>
            </a:r>
          </a:p>
        </p:txBody>
      </p:sp>
      <p:pic>
        <p:nvPicPr>
          <p:cNvPr id="1026" name="Picture 2" descr="size"/>
          <p:cNvPicPr>
            <a:picLocks noChangeAspect="1" noChangeArrowheads="1"/>
          </p:cNvPicPr>
          <p:nvPr/>
        </p:nvPicPr>
        <p:blipFill rotWithShape="1">
          <a:blip r:embed="rId3">
            <a:extLst>
              <a:ext uri="{28A0092B-C50C-407E-A947-70E740481C1C}">
                <a14:useLocalDpi xmlns:a14="http://schemas.microsoft.com/office/drawing/2010/main" val="0"/>
              </a:ext>
            </a:extLst>
          </a:blip>
          <a:srcRect r="34182" b="87611"/>
          <a:stretch/>
        </p:blipFill>
        <p:spPr bwMode="auto">
          <a:xfrm>
            <a:off x="532263" y="5580773"/>
            <a:ext cx="8182562" cy="89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0201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20700" y="182563"/>
            <a:ext cx="8229600" cy="576262"/>
          </a:xfrm>
        </p:spPr>
        <p:txBody>
          <a:bodyPr/>
          <a:lstStyle/>
          <a:p>
            <a:pPr eaLnBrk="1" hangingPunct="1"/>
            <a:r>
              <a:rPr lang="en-US" altLang="en-US"/>
              <a:t>Structure of the Page Table</a:t>
            </a:r>
          </a:p>
        </p:txBody>
      </p:sp>
      <p:sp>
        <p:nvSpPr>
          <p:cNvPr id="99331" name="Rectangle 3"/>
          <p:cNvSpPr>
            <a:spLocks noGrp="1" noChangeArrowheads="1"/>
          </p:cNvSpPr>
          <p:nvPr>
            <p:ph idx="1"/>
          </p:nvPr>
        </p:nvSpPr>
        <p:spPr>
          <a:xfrm>
            <a:off x="857250" y="1141413"/>
            <a:ext cx="7119938" cy="4483100"/>
          </a:xfrm>
        </p:spPr>
        <p:txBody>
          <a:bodyPr/>
          <a:lstStyle/>
          <a:p>
            <a:pPr marL="0" indent="0">
              <a:buNone/>
            </a:pPr>
            <a:r>
              <a:rPr lang="en-IN" b="1" dirty="0">
                <a:solidFill>
                  <a:srgbClr val="0070C0"/>
                </a:solidFill>
              </a:rPr>
              <a:t>One simple solution </a:t>
            </a:r>
            <a:r>
              <a:rPr lang="en-IN" b="1" i="1" dirty="0">
                <a:solidFill>
                  <a:srgbClr val="0070C0"/>
                </a:solidFill>
              </a:rPr>
              <a:t>to </a:t>
            </a:r>
            <a:r>
              <a:rPr lang="en-IN" b="1" dirty="0">
                <a:solidFill>
                  <a:srgbClr val="0070C0"/>
                </a:solidFill>
              </a:rPr>
              <a:t>this problem is to divide the page table into smaller pieces.</a:t>
            </a:r>
            <a:endParaRPr lang="en-US" altLang="en-US" b="1" dirty="0">
              <a:solidFill>
                <a:srgbClr val="0070C0"/>
              </a:solidFill>
            </a:endParaRPr>
          </a:p>
          <a:p>
            <a:pPr>
              <a:buFont typeface="+mj-lt"/>
              <a:buAutoNum type="arabicParenR"/>
            </a:pPr>
            <a:r>
              <a:rPr lang="en-US" altLang="en-US" b="1" dirty="0"/>
              <a:t>Hierarchical Paging</a:t>
            </a:r>
          </a:p>
          <a:p>
            <a:pPr>
              <a:buFont typeface="+mj-lt"/>
              <a:buAutoNum type="arabicParenR"/>
            </a:pPr>
            <a:r>
              <a:rPr lang="en-US" altLang="en-US" b="1" dirty="0"/>
              <a:t>Hashed Page Tables</a:t>
            </a:r>
          </a:p>
          <a:p>
            <a:pPr>
              <a:buFont typeface="+mj-lt"/>
              <a:buAutoNum type="arabicParenR"/>
            </a:pPr>
            <a:r>
              <a:rPr lang="en-US" altLang="en-US" b="1" dirty="0"/>
              <a:t>Inverted Page Tables</a:t>
            </a:r>
          </a:p>
        </p:txBody>
      </p:sp>
    </p:spTree>
    <p:extLst>
      <p:ext uri="{BB962C8B-B14F-4D97-AF65-F5344CB8AC3E}">
        <p14:creationId xmlns:p14="http://schemas.microsoft.com/office/powerpoint/2010/main" val="3690572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73075" y="166688"/>
            <a:ext cx="8229600" cy="576262"/>
          </a:xfrm>
        </p:spPr>
        <p:txBody>
          <a:bodyPr/>
          <a:lstStyle/>
          <a:p>
            <a:pPr eaLnBrk="1" hangingPunct="1"/>
            <a:r>
              <a:rPr lang="en-US" altLang="en-US"/>
              <a:t>Hierarchical Page Tables</a:t>
            </a:r>
          </a:p>
        </p:txBody>
      </p:sp>
      <p:sp>
        <p:nvSpPr>
          <p:cNvPr id="100355" name="Rectangle 3"/>
          <p:cNvSpPr>
            <a:spLocks noGrp="1" noChangeArrowheads="1"/>
          </p:cNvSpPr>
          <p:nvPr>
            <p:ph idx="1"/>
          </p:nvPr>
        </p:nvSpPr>
        <p:spPr>
          <a:xfrm>
            <a:off x="903288" y="1189038"/>
            <a:ext cx="5980112" cy="4483100"/>
          </a:xfrm>
        </p:spPr>
        <p:txBody>
          <a:bodyPr/>
          <a:lstStyle/>
          <a:p>
            <a:r>
              <a:rPr lang="en-US" altLang="en-US"/>
              <a:t>Break up the logical address space into multiple page tables</a:t>
            </a:r>
          </a:p>
          <a:p>
            <a:r>
              <a:rPr lang="en-US" altLang="en-US"/>
              <a:t>A simple technique is a two-level page table</a:t>
            </a:r>
          </a:p>
          <a:p>
            <a:r>
              <a:rPr lang="en-US" altLang="en-US"/>
              <a:t>We then page the page table</a:t>
            </a:r>
          </a:p>
        </p:txBody>
      </p:sp>
    </p:spTree>
    <p:extLst>
      <p:ext uri="{BB962C8B-B14F-4D97-AF65-F5344CB8AC3E}">
        <p14:creationId xmlns:p14="http://schemas.microsoft.com/office/powerpoint/2010/main" val="16535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10243" name="Rectangle 1027"/>
          <p:cNvSpPr>
            <a:spLocks noGrp="1" noChangeArrowheads="1"/>
          </p:cNvSpPr>
          <p:nvPr>
            <p:ph idx="1"/>
          </p:nvPr>
        </p:nvSpPr>
        <p:spPr>
          <a:xfrm>
            <a:off x="863600" y="1250950"/>
            <a:ext cx="6578600" cy="4483100"/>
          </a:xfrm>
        </p:spPr>
        <p:txBody>
          <a:bodyPr>
            <a:normAutofit fontScale="92500"/>
          </a:bodyPr>
          <a:lstStyle/>
          <a:p>
            <a:r>
              <a:rPr lang="en-US" altLang="en-US"/>
              <a:t>Register access in one CPU clock (or less)</a:t>
            </a:r>
            <a:endParaRPr lang="en-US" altLang="en-US" sz="800"/>
          </a:p>
          <a:p>
            <a:r>
              <a:rPr lang="en-US" altLang="en-US"/>
              <a:t>Main memory access can take many cycles, causing a </a:t>
            </a:r>
            <a:r>
              <a:rPr lang="en-US" altLang="en-US">
                <a:solidFill>
                  <a:srgbClr val="3366FF"/>
                </a:solidFill>
              </a:rPr>
              <a:t>stall</a:t>
            </a:r>
            <a:endParaRPr lang="en-US" altLang="en-US" sz="800"/>
          </a:p>
          <a:p>
            <a:r>
              <a:rPr lang="en-US" altLang="en-US" b="1">
                <a:solidFill>
                  <a:srgbClr val="3366FF"/>
                </a:solidFill>
              </a:rPr>
              <a:t>Cache </a:t>
            </a:r>
            <a:r>
              <a:rPr lang="en-US" altLang="en-US" b="1"/>
              <a:t>sits between main memory and CPU registers</a:t>
            </a:r>
            <a:endParaRPr lang="en-US" altLang="en-US" sz="800" b="1"/>
          </a:p>
          <a:p>
            <a:r>
              <a:rPr lang="en-US" altLang="en-US"/>
              <a:t>Protection of memory required to ensure correct operation</a:t>
            </a:r>
          </a:p>
          <a:p>
            <a:endParaRPr lang="en-US" altLang="en-US"/>
          </a:p>
          <a:p>
            <a:endParaRPr lang="en-US" altLang="en-US"/>
          </a:p>
          <a:p>
            <a:endParaRPr lang="en-IN" altLang="en-US"/>
          </a:p>
          <a:p>
            <a:r>
              <a:rPr lang="en-IN" altLang="en-US"/>
              <a:t>Apart from relative speed of accessing physical memory, we also must ensure correct operation.</a:t>
            </a:r>
          </a:p>
          <a:p>
            <a:r>
              <a:rPr lang="en-IN" altLang="en-US"/>
              <a:t>To protect the operating system from access by user processes</a:t>
            </a:r>
          </a:p>
          <a:p>
            <a:r>
              <a:rPr lang="en-IN" altLang="en-US"/>
              <a:t>To protect user processes from one another. This protection must be provided by the hardware.</a:t>
            </a:r>
            <a:endParaRPr lang="en-US" altLang="en-US" b="1"/>
          </a:p>
        </p:txBody>
      </p:sp>
      <p:sp>
        <p:nvSpPr>
          <p:cNvPr id="2" name="Curved Left Arrow 1"/>
          <p:cNvSpPr/>
          <p:nvPr/>
        </p:nvSpPr>
        <p:spPr bwMode="auto">
          <a:xfrm>
            <a:off x="7253288" y="1992313"/>
            <a:ext cx="1690687" cy="3594100"/>
          </a:xfrm>
          <a:prstGeom prst="curvedLeftArrow">
            <a:avLst/>
          </a:prstGeom>
          <a:ln w="9525" cap="flat" cmpd="sng" algn="ctr">
            <a:solidFill>
              <a:schemeClr val="tx1"/>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wrap="none"/>
          <a:lstStyle/>
          <a:p>
            <a:pPr>
              <a:defRPr/>
            </a:pPr>
            <a:endParaRPr lang="en-IN">
              <a:latin typeface="Verdana"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68325" y="166688"/>
            <a:ext cx="8229600" cy="576262"/>
          </a:xfrm>
        </p:spPr>
        <p:txBody>
          <a:bodyPr/>
          <a:lstStyle/>
          <a:p>
            <a:pPr eaLnBrk="1" hangingPunct="1"/>
            <a:r>
              <a:rPr lang="en-US" altLang="en-US"/>
              <a:t>Two-Level Page-Table Scheme</a:t>
            </a:r>
            <a:endParaRPr lang="en-US" altLang="en-US" sz="2400"/>
          </a:p>
        </p:txBody>
      </p:sp>
      <p:pic>
        <p:nvPicPr>
          <p:cNvPr id="101379"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1875" y="1268413"/>
            <a:ext cx="424815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253498" y="1176950"/>
            <a:ext cx="3730028" cy="646331"/>
          </a:xfrm>
          <a:prstGeom prst="rect">
            <a:avLst/>
          </a:prstGeom>
          <a:noFill/>
        </p:spPr>
        <p:txBody>
          <a:bodyPr wrap="square" rtlCol="0">
            <a:spAutoFit/>
          </a:bodyPr>
          <a:lstStyle/>
          <a:p>
            <a:r>
              <a:rPr lang="en-IN" dirty="0"/>
              <a:t>Admin=&gt;</a:t>
            </a:r>
            <a:r>
              <a:rPr lang="en-IN" dirty="0" err="1"/>
              <a:t>Dept</a:t>
            </a:r>
            <a:r>
              <a:rPr lang="en-IN" dirty="0"/>
              <a:t>=&gt;</a:t>
            </a:r>
          </a:p>
          <a:p>
            <a:r>
              <a:rPr lang="en-IN" dirty="0" err="1"/>
              <a:t>ClassNo</a:t>
            </a:r>
            <a:r>
              <a:rPr lang="en-IN" dirty="0"/>
              <a:t>=&gt;Seat No in Class</a:t>
            </a:r>
          </a:p>
        </p:txBody>
      </p:sp>
    </p:spTree>
    <p:extLst>
      <p:ext uri="{BB962C8B-B14F-4D97-AF65-F5344CB8AC3E}">
        <p14:creationId xmlns:p14="http://schemas.microsoft.com/office/powerpoint/2010/main" val="12888686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55675" y="152400"/>
            <a:ext cx="7762875" cy="576263"/>
          </a:xfrm>
        </p:spPr>
        <p:txBody>
          <a:bodyPr/>
          <a:lstStyle/>
          <a:p>
            <a:pPr eaLnBrk="1" hangingPunct="1"/>
            <a:r>
              <a:rPr lang="en-US" altLang="en-US"/>
              <a:t>Two-Level Paging Example</a:t>
            </a:r>
          </a:p>
        </p:txBody>
      </p:sp>
      <p:sp>
        <p:nvSpPr>
          <p:cNvPr id="102403" name="Rectangle 3"/>
          <p:cNvSpPr>
            <a:spLocks noGrp="1" noChangeArrowheads="1"/>
          </p:cNvSpPr>
          <p:nvPr>
            <p:ph idx="1"/>
          </p:nvPr>
        </p:nvSpPr>
        <p:spPr>
          <a:xfrm>
            <a:off x="917575" y="1085850"/>
            <a:ext cx="7807325" cy="5146675"/>
          </a:xfrm>
        </p:spPr>
        <p:txBody>
          <a:bodyPr/>
          <a:lstStyle/>
          <a:p>
            <a:pPr>
              <a:lnSpc>
                <a:spcPct val="90000"/>
              </a:lnSpc>
            </a:pPr>
            <a:r>
              <a:rPr lang="en-US" altLang="en-US" dirty="0"/>
              <a:t>A logical address (on 32-bit machine with 1K page size) is divided into:</a:t>
            </a:r>
          </a:p>
          <a:p>
            <a:pPr marL="627063" lvl="1">
              <a:lnSpc>
                <a:spcPct val="90000"/>
              </a:lnSpc>
            </a:pPr>
            <a:r>
              <a:rPr lang="en-US" altLang="en-US" dirty="0"/>
              <a:t>a page number consisting of 20 bits</a:t>
            </a:r>
          </a:p>
          <a:p>
            <a:pPr marL="627063" lvl="1">
              <a:lnSpc>
                <a:spcPct val="90000"/>
              </a:lnSpc>
            </a:pPr>
            <a:r>
              <a:rPr lang="en-US" altLang="en-US" dirty="0"/>
              <a:t>a page offset consisting of 12 bits</a:t>
            </a:r>
          </a:p>
          <a:p>
            <a:pPr marL="627063" lvl="1">
              <a:lnSpc>
                <a:spcPct val="90000"/>
              </a:lnSpc>
            </a:pPr>
            <a:endParaRPr lang="en-US" altLang="en-US" sz="800" dirty="0"/>
          </a:p>
          <a:p>
            <a:pPr>
              <a:lnSpc>
                <a:spcPct val="90000"/>
              </a:lnSpc>
            </a:pPr>
            <a:r>
              <a:rPr lang="en-US" altLang="en-US" dirty="0"/>
              <a:t>Since the page table is paged, the page number is further divided into:</a:t>
            </a:r>
          </a:p>
          <a:p>
            <a:pPr marL="627063" lvl="1">
              <a:lnSpc>
                <a:spcPct val="90000"/>
              </a:lnSpc>
            </a:pPr>
            <a:r>
              <a:rPr lang="en-US" altLang="en-US" dirty="0"/>
              <a:t>a 10-bit page number </a:t>
            </a:r>
          </a:p>
          <a:p>
            <a:pPr marL="627063" lvl="1">
              <a:lnSpc>
                <a:spcPct val="90000"/>
              </a:lnSpc>
            </a:pPr>
            <a:r>
              <a:rPr lang="en-US" altLang="en-US" dirty="0"/>
              <a:t>a 10-bit page offset</a:t>
            </a:r>
          </a:p>
          <a:p>
            <a:pPr marL="627063" lvl="1">
              <a:lnSpc>
                <a:spcPct val="90000"/>
              </a:lnSpc>
            </a:pPr>
            <a:endParaRPr lang="en-US" altLang="en-US" sz="800" dirty="0"/>
          </a:p>
          <a:p>
            <a:pPr>
              <a:lnSpc>
                <a:spcPct val="90000"/>
              </a:lnSpc>
            </a:pPr>
            <a:r>
              <a:rPr lang="en-US" altLang="en-US" dirty="0"/>
              <a:t>Thus, a logical address is as follows:</a:t>
            </a:r>
            <a:br>
              <a:rPr lang="en-US" altLang="en-US"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529" y="3800690"/>
            <a:ext cx="5396978" cy="116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65266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955675" y="152400"/>
            <a:ext cx="7762875" cy="576263"/>
          </a:xfrm>
        </p:spPr>
        <p:txBody>
          <a:bodyPr/>
          <a:lstStyle/>
          <a:p>
            <a:pPr eaLnBrk="1" hangingPunct="1"/>
            <a:r>
              <a:rPr lang="en-US" altLang="en-US"/>
              <a:t>Two-Level Paging Example</a:t>
            </a:r>
          </a:p>
        </p:txBody>
      </p:sp>
      <p:sp>
        <p:nvSpPr>
          <p:cNvPr id="102403" name="Rectangle 3"/>
          <p:cNvSpPr>
            <a:spLocks noGrp="1" noChangeArrowheads="1"/>
          </p:cNvSpPr>
          <p:nvPr>
            <p:ph idx="1"/>
          </p:nvPr>
        </p:nvSpPr>
        <p:spPr>
          <a:xfrm>
            <a:off x="917575" y="1085850"/>
            <a:ext cx="7807325" cy="5146675"/>
          </a:xfrm>
        </p:spPr>
        <p:txBody>
          <a:bodyPr/>
          <a:lstStyle/>
          <a:p>
            <a:pPr marL="627063" lvl="1">
              <a:lnSpc>
                <a:spcPct val="90000"/>
              </a:lnSpc>
            </a:pPr>
            <a:endParaRPr lang="en-US" altLang="en-US" sz="800" dirty="0"/>
          </a:p>
          <a:p>
            <a:pPr>
              <a:lnSpc>
                <a:spcPct val="90000"/>
              </a:lnSpc>
            </a:pPr>
            <a:r>
              <a:rPr lang="en-US" altLang="en-US" dirty="0"/>
              <a:t>Thus, a logical address is as follows:</a:t>
            </a:r>
            <a:br>
              <a:rPr lang="en-US" altLang="en-US"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pPr>
              <a:lnSpc>
                <a:spcPct val="90000"/>
              </a:lnSpc>
            </a:pPr>
            <a:r>
              <a:rPr lang="en-US" altLang="en-US" dirty="0"/>
              <a:t>where</a:t>
            </a:r>
            <a:r>
              <a:rPr lang="en-US" altLang="en-US" i="1" dirty="0"/>
              <a:t> </a:t>
            </a:r>
          </a:p>
          <a:p>
            <a:pPr>
              <a:lnSpc>
                <a:spcPct val="90000"/>
              </a:lnSpc>
            </a:pPr>
            <a:r>
              <a:rPr lang="en-US" altLang="en-US" i="1" dirty="0"/>
              <a:t>p</a:t>
            </a:r>
            <a:r>
              <a:rPr lang="en-US" altLang="en-US" i="1" baseline="-25000" dirty="0"/>
              <a:t>1</a:t>
            </a:r>
            <a:r>
              <a:rPr lang="en-US" altLang="en-US" dirty="0"/>
              <a:t> is an index into the outer page table, </a:t>
            </a:r>
          </a:p>
          <a:p>
            <a:pPr>
              <a:lnSpc>
                <a:spcPct val="90000"/>
              </a:lnSpc>
            </a:pPr>
            <a:r>
              <a:rPr lang="en-US" altLang="en-US" i="1" dirty="0"/>
              <a:t>p</a:t>
            </a:r>
            <a:r>
              <a:rPr lang="en-US" altLang="en-US" i="1" baseline="-25000" dirty="0"/>
              <a:t>2</a:t>
            </a:r>
            <a:r>
              <a:rPr lang="en-US" altLang="en-US" dirty="0"/>
              <a:t> is the displacement within the page of the outer page table</a:t>
            </a:r>
          </a:p>
          <a:p>
            <a:pPr>
              <a:lnSpc>
                <a:spcPct val="90000"/>
              </a:lnSpc>
            </a:pPr>
            <a:r>
              <a:rPr lang="en-IN" altLang="en-US" dirty="0"/>
              <a:t>Because address translation works from the outer page table inward, this scheme is also known</a:t>
            </a:r>
            <a:r>
              <a:rPr lang="en-US" altLang="en-US" dirty="0"/>
              <a:t> as </a:t>
            </a:r>
            <a:r>
              <a:rPr lang="en-US" altLang="en-US" b="1" dirty="0">
                <a:solidFill>
                  <a:srgbClr val="3366FF"/>
                </a:solidFill>
              </a:rPr>
              <a:t>forward-mapped page table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051" y="1657992"/>
            <a:ext cx="5396978" cy="116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809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a:xfrm>
            <a:off x="1128713" y="152400"/>
            <a:ext cx="7558087" cy="576263"/>
          </a:xfrm>
        </p:spPr>
        <p:txBody>
          <a:bodyPr/>
          <a:lstStyle/>
          <a:p>
            <a:pPr eaLnBrk="1" hangingPunct="1"/>
            <a:r>
              <a:rPr lang="en-US" altLang="en-US"/>
              <a:t>Address-Translation Scheme</a:t>
            </a:r>
            <a:endParaRPr lang="en-US" altLang="en-US" sz="2400"/>
          </a:p>
        </p:txBody>
      </p:sp>
      <p:pic>
        <p:nvPicPr>
          <p:cNvPr id="103427" name="Picture 10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1258888"/>
            <a:ext cx="63896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8620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536575" y="166688"/>
            <a:ext cx="8229600" cy="576262"/>
          </a:xfrm>
        </p:spPr>
        <p:txBody>
          <a:bodyPr/>
          <a:lstStyle/>
          <a:p>
            <a:r>
              <a:rPr lang="en-US" altLang="en-US"/>
              <a:t>64-bit Logical Address Space</a:t>
            </a:r>
          </a:p>
        </p:txBody>
      </p:sp>
      <p:sp>
        <p:nvSpPr>
          <p:cNvPr id="53251" name="Content Placeholder 2"/>
          <p:cNvSpPr>
            <a:spLocks noGrp="1"/>
          </p:cNvSpPr>
          <p:nvPr>
            <p:ph idx="1"/>
          </p:nvPr>
        </p:nvSpPr>
        <p:spPr>
          <a:xfrm>
            <a:off x="806450" y="1201738"/>
            <a:ext cx="8116888" cy="5087937"/>
          </a:xfrm>
        </p:spPr>
        <p:txBody>
          <a:bodyPr/>
          <a:lstStyle/>
          <a:p>
            <a:pPr>
              <a:defRPr/>
            </a:pPr>
            <a:r>
              <a:rPr lang="en-US" altLang="en-US" dirty="0"/>
              <a:t>Even two-level paging scheme not sufficient</a:t>
            </a:r>
          </a:p>
          <a:p>
            <a:pPr>
              <a:defRPr/>
            </a:pPr>
            <a:r>
              <a:rPr lang="en-US" altLang="en-US" dirty="0"/>
              <a:t>Logical Address Space= 2</a:t>
            </a:r>
            <a:r>
              <a:rPr lang="en-US" altLang="en-US" baseline="30000" dirty="0"/>
              <a:t>64</a:t>
            </a:r>
            <a:endParaRPr lang="en-US" altLang="en-US" dirty="0"/>
          </a:p>
          <a:p>
            <a:pPr>
              <a:defRPr/>
            </a:pPr>
            <a:r>
              <a:rPr lang="en-US" altLang="en-US" dirty="0"/>
              <a:t>If page size is 4 KB (2</a:t>
            </a:r>
            <a:r>
              <a:rPr lang="en-US" altLang="en-US" baseline="30000" dirty="0"/>
              <a:t>12</a:t>
            </a:r>
            <a:r>
              <a:rPr lang="en-US" altLang="en-US" dirty="0"/>
              <a:t>)</a:t>
            </a:r>
          </a:p>
          <a:p>
            <a:pPr lvl="1">
              <a:defRPr/>
            </a:pPr>
            <a:r>
              <a:rPr lang="en-US" altLang="en-US" dirty="0"/>
              <a:t>No of pages=2</a:t>
            </a:r>
            <a:r>
              <a:rPr lang="en-US" altLang="en-US" baseline="30000" dirty="0"/>
              <a:t>64</a:t>
            </a:r>
            <a:r>
              <a:rPr lang="en-US" altLang="en-US" dirty="0"/>
              <a:t>/2</a:t>
            </a:r>
            <a:r>
              <a:rPr lang="en-US" altLang="en-US" baseline="30000" dirty="0"/>
              <a:t>12</a:t>
            </a:r>
            <a:r>
              <a:rPr lang="en-US" altLang="en-US" dirty="0"/>
              <a:t>= 2</a:t>
            </a:r>
            <a:r>
              <a:rPr lang="en-US" altLang="en-US" baseline="30000" dirty="0"/>
              <a:t>52</a:t>
            </a:r>
            <a:endParaRPr lang="en-US" altLang="en-US" dirty="0"/>
          </a:p>
          <a:p>
            <a:pPr lvl="1">
              <a:defRPr/>
            </a:pPr>
            <a:r>
              <a:rPr lang="en-US" altLang="en-US" dirty="0"/>
              <a:t>Then page table has 2</a:t>
            </a:r>
            <a:r>
              <a:rPr lang="en-US" altLang="en-US" baseline="30000" dirty="0"/>
              <a:t>52</a:t>
            </a:r>
            <a:r>
              <a:rPr lang="en-US" altLang="en-US" dirty="0"/>
              <a:t> entries</a:t>
            </a:r>
          </a:p>
          <a:p>
            <a:pPr lvl="1">
              <a:defRPr/>
            </a:pPr>
            <a:r>
              <a:rPr lang="en-US" altLang="en-US" dirty="0"/>
              <a:t>If two level scheme, Address would look like</a:t>
            </a:r>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lvl="1">
              <a:defRPr/>
            </a:pPr>
            <a:r>
              <a:rPr lang="en-US" altLang="en-US" dirty="0"/>
              <a:t>Outer page table has 2</a:t>
            </a:r>
            <a:r>
              <a:rPr lang="en-US" altLang="en-US" baseline="30000" dirty="0"/>
              <a:t>42</a:t>
            </a:r>
            <a:r>
              <a:rPr lang="en-US" altLang="en-US" dirty="0"/>
              <a:t> entries or 2</a:t>
            </a:r>
            <a:r>
              <a:rPr lang="en-US" altLang="en-US" baseline="30000" dirty="0"/>
              <a:t>44</a:t>
            </a:r>
            <a:r>
              <a:rPr lang="en-US" altLang="en-US" dirty="0"/>
              <a:t> bytes</a:t>
            </a:r>
          </a:p>
          <a:p>
            <a:pPr lvl="1">
              <a:defRPr/>
            </a:pPr>
            <a:endParaRPr lang="en-US"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0249" y="3446343"/>
            <a:ext cx="4497416" cy="1043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62501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865188" y="214313"/>
            <a:ext cx="7821612" cy="576262"/>
          </a:xfrm>
        </p:spPr>
        <p:txBody>
          <a:bodyPr/>
          <a:lstStyle/>
          <a:p>
            <a:pPr eaLnBrk="1" hangingPunct="1"/>
            <a:r>
              <a:rPr lang="en-US" altLang="en-US"/>
              <a:t>Three-level Paging Scheme</a:t>
            </a:r>
          </a:p>
        </p:txBody>
      </p:sp>
      <p:pic>
        <p:nvPicPr>
          <p:cNvPr id="10547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1293813"/>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3130550"/>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907576" y="4511554"/>
            <a:ext cx="7267433" cy="1477328"/>
          </a:xfrm>
          <a:prstGeom prst="rect">
            <a:avLst/>
          </a:prstGeom>
        </p:spPr>
        <p:txBody>
          <a:bodyPr wrap="square">
            <a:spAutoFit/>
          </a:bodyPr>
          <a:lstStyle/>
          <a:p>
            <a:pPr marL="285750" indent="-285750">
              <a:buFont typeface="Arial" panose="020B0604020202020204" pitchFamily="34" charset="0"/>
              <a:buChar char="•"/>
              <a:defRPr/>
            </a:pPr>
            <a:r>
              <a:rPr lang="en-US" altLang="en-US" dirty="0"/>
              <a:t>One solution is to add a 2</a:t>
            </a:r>
            <a:r>
              <a:rPr lang="en-US" altLang="en-US" baseline="30000" dirty="0"/>
              <a:t>nd</a:t>
            </a:r>
            <a:r>
              <a:rPr lang="en-US" altLang="en-US" dirty="0"/>
              <a:t> outer page table</a:t>
            </a:r>
          </a:p>
          <a:p>
            <a:pPr marL="285750" indent="-285750">
              <a:buFont typeface="Arial" panose="020B0604020202020204" pitchFamily="34" charset="0"/>
              <a:buChar char="•"/>
              <a:defRPr/>
            </a:pPr>
            <a:r>
              <a:rPr lang="en-IN" dirty="0"/>
              <a:t>The outer page table is still 2</a:t>
            </a:r>
            <a:r>
              <a:rPr lang="en-IN" baseline="30000" dirty="0"/>
              <a:t>32</a:t>
            </a:r>
            <a:r>
              <a:rPr lang="en-IN" dirty="0"/>
              <a:t> bytes in size.</a:t>
            </a:r>
          </a:p>
          <a:p>
            <a:pPr marL="285750" indent="-285750">
              <a:buFont typeface="Arial" panose="020B0604020202020204" pitchFamily="34" charset="0"/>
              <a:buChar char="•"/>
              <a:defRPr/>
            </a:pPr>
            <a:r>
              <a:rPr lang="en-IN" altLang="en-US" dirty="0"/>
              <a:t>The next step would be a four-level paging scheme, where the second-level outer page table itself is also paged, and so forth.</a:t>
            </a:r>
            <a:endParaRPr lang="en-US" altLang="en-US" dirty="0"/>
          </a:p>
        </p:txBody>
      </p:sp>
    </p:spTree>
    <p:extLst>
      <p:ext uri="{BB962C8B-B14F-4D97-AF65-F5344CB8AC3E}">
        <p14:creationId xmlns:p14="http://schemas.microsoft.com/office/powerpoint/2010/main" val="21425273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46138" y="166688"/>
            <a:ext cx="7840662" cy="576262"/>
          </a:xfrm>
        </p:spPr>
        <p:txBody>
          <a:bodyPr/>
          <a:lstStyle/>
          <a:p>
            <a:pPr eaLnBrk="1" hangingPunct="1"/>
            <a:r>
              <a:rPr lang="en-US" altLang="en-US"/>
              <a:t>Hashed Page Tables</a:t>
            </a:r>
          </a:p>
        </p:txBody>
      </p:sp>
      <p:sp>
        <p:nvSpPr>
          <p:cNvPr id="106499" name="Rectangle 3"/>
          <p:cNvSpPr>
            <a:spLocks noGrp="1" noChangeArrowheads="1"/>
          </p:cNvSpPr>
          <p:nvPr>
            <p:ph idx="1"/>
          </p:nvPr>
        </p:nvSpPr>
        <p:spPr>
          <a:xfrm>
            <a:off x="821402" y="950345"/>
            <a:ext cx="7626350" cy="4722812"/>
          </a:xfrm>
        </p:spPr>
        <p:txBody>
          <a:bodyPr/>
          <a:lstStyle/>
          <a:p>
            <a:r>
              <a:rPr lang="en-US" altLang="en-US" dirty="0"/>
              <a:t>Common in address spaces &gt; 32 bits</a:t>
            </a:r>
          </a:p>
          <a:p>
            <a:r>
              <a:rPr lang="en-US" altLang="en-US" dirty="0"/>
              <a:t>The virtual page number is hashed into a page table</a:t>
            </a:r>
          </a:p>
          <a:p>
            <a:pPr lvl="1"/>
            <a:r>
              <a:rPr lang="en-IN" altLang="en-US" dirty="0"/>
              <a:t>Each entry in the hash table contains a linked list of elements that hash to the same location (to handle collisions).</a:t>
            </a:r>
          </a:p>
          <a:p>
            <a:pPr lvl="1"/>
            <a:r>
              <a:rPr lang="en-IN" altLang="en-US" dirty="0"/>
              <a:t> Each element consists of three fields: </a:t>
            </a:r>
          </a:p>
          <a:p>
            <a:pPr marL="457200" lvl="1" indent="0">
              <a:buNone/>
            </a:pPr>
            <a:r>
              <a:rPr lang="en-IN" altLang="en-US" b="1" dirty="0"/>
              <a:t>(1)</a:t>
            </a:r>
            <a:r>
              <a:rPr lang="en-IN" altLang="en-US" dirty="0"/>
              <a:t> </a:t>
            </a:r>
            <a:r>
              <a:rPr lang="en-IN" altLang="en-US" b="1" dirty="0"/>
              <a:t>the virtual page number, </a:t>
            </a:r>
          </a:p>
          <a:p>
            <a:pPr marL="457200" lvl="1" indent="0">
              <a:buNone/>
            </a:pPr>
            <a:r>
              <a:rPr lang="en-IN" altLang="en-US" b="1" dirty="0"/>
              <a:t>(2) the value of the mapped page frame, and </a:t>
            </a:r>
          </a:p>
          <a:p>
            <a:pPr marL="457200" lvl="1" indent="0">
              <a:buNone/>
            </a:pPr>
            <a:r>
              <a:rPr lang="en-IN" altLang="en-US" b="1" dirty="0"/>
              <a:t>(3) a pointer to the next element in the linked list.</a:t>
            </a:r>
            <a:endParaRPr lang="en-US" altLang="en-US" b="1" dirty="0"/>
          </a:p>
          <a:p>
            <a:endParaRPr lang="en-US" altLang="en-US" b="1" dirty="0"/>
          </a:p>
        </p:txBody>
      </p:sp>
      <p:pic>
        <p:nvPicPr>
          <p:cNvPr id="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4859" t="26694" r="16618"/>
          <a:stretch/>
        </p:blipFill>
        <p:spPr bwMode="auto">
          <a:xfrm>
            <a:off x="2811439" y="3957850"/>
            <a:ext cx="3603009" cy="260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71770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46138" y="166688"/>
            <a:ext cx="7840662" cy="576262"/>
          </a:xfrm>
        </p:spPr>
        <p:txBody>
          <a:bodyPr/>
          <a:lstStyle/>
          <a:p>
            <a:pPr eaLnBrk="1" hangingPunct="1"/>
            <a:r>
              <a:rPr lang="en-US" altLang="en-US"/>
              <a:t>Hashed Page Tables</a:t>
            </a:r>
          </a:p>
        </p:txBody>
      </p:sp>
      <p:sp>
        <p:nvSpPr>
          <p:cNvPr id="106499" name="Rectangle 3"/>
          <p:cNvSpPr>
            <a:spLocks noGrp="1" noChangeArrowheads="1"/>
          </p:cNvSpPr>
          <p:nvPr>
            <p:ph idx="1"/>
          </p:nvPr>
        </p:nvSpPr>
        <p:spPr>
          <a:xfrm>
            <a:off x="903288" y="1141413"/>
            <a:ext cx="7626350" cy="4722812"/>
          </a:xfrm>
        </p:spPr>
        <p:txBody>
          <a:bodyPr/>
          <a:lstStyle/>
          <a:p>
            <a:r>
              <a:rPr lang="en-IN" dirty="0"/>
              <a:t>The algorithm works as follows: </a:t>
            </a:r>
          </a:p>
          <a:p>
            <a:pPr>
              <a:buFont typeface="+mj-lt"/>
              <a:buAutoNum type="arabicParenR"/>
            </a:pPr>
            <a:r>
              <a:rPr lang="en-IN" dirty="0"/>
              <a:t>The virtual page number in the virtual address is hashed into the hash table. </a:t>
            </a:r>
          </a:p>
          <a:p>
            <a:pPr>
              <a:buFont typeface="+mj-lt"/>
              <a:buAutoNum type="arabicParenR"/>
            </a:pPr>
            <a:r>
              <a:rPr lang="en-IN" dirty="0"/>
              <a:t>The virtual page number is compared with field 1 in the first element in the linked list. </a:t>
            </a:r>
          </a:p>
          <a:p>
            <a:pPr>
              <a:buFont typeface="+mj-lt"/>
              <a:buAutoNum type="arabicParenR"/>
            </a:pPr>
            <a:r>
              <a:rPr lang="en-IN" dirty="0"/>
              <a:t>If there is a match, the corresponding page frame (field 2) is used to form the desired physical address.</a:t>
            </a:r>
          </a:p>
          <a:p>
            <a:pPr>
              <a:buFont typeface="+mj-lt"/>
              <a:buAutoNum type="arabicParenR"/>
            </a:pPr>
            <a:r>
              <a:rPr lang="en-IN" dirty="0"/>
              <a:t>If there is no match, subsequent entries in the linked list are searched for a matching virtual page number.</a:t>
            </a:r>
            <a:endParaRPr lang="en-US" altLang="en-US"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608" y="4209031"/>
            <a:ext cx="4294567" cy="2479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05974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152400"/>
            <a:ext cx="8229600" cy="576263"/>
          </a:xfrm>
        </p:spPr>
        <p:txBody>
          <a:bodyPr/>
          <a:lstStyle/>
          <a:p>
            <a:pPr eaLnBrk="1" hangingPunct="1"/>
            <a:r>
              <a:rPr lang="en-US" altLang="en-US"/>
              <a:t>Hashed Page Table</a:t>
            </a:r>
            <a:endParaRPr lang="en-US" altLang="en-US" sz="2400"/>
          </a:p>
        </p:txBody>
      </p:sp>
      <p:pic>
        <p:nvPicPr>
          <p:cNvPr id="1075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888" y="1274763"/>
            <a:ext cx="66167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28940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730250" y="152400"/>
            <a:ext cx="7956550" cy="576263"/>
          </a:xfrm>
        </p:spPr>
        <p:txBody>
          <a:bodyPr/>
          <a:lstStyle/>
          <a:p>
            <a:pPr eaLnBrk="1" hangingPunct="1"/>
            <a:r>
              <a:rPr lang="en-US" altLang="en-US"/>
              <a:t>Inverted Page Table</a:t>
            </a:r>
          </a:p>
        </p:txBody>
      </p:sp>
      <p:sp>
        <p:nvSpPr>
          <p:cNvPr id="108547" name="Rectangle 3"/>
          <p:cNvSpPr>
            <a:spLocks noGrp="1" noChangeArrowheads="1"/>
          </p:cNvSpPr>
          <p:nvPr>
            <p:ph idx="1"/>
          </p:nvPr>
        </p:nvSpPr>
        <p:spPr>
          <a:xfrm>
            <a:off x="939800" y="1152525"/>
            <a:ext cx="7073900" cy="4792663"/>
          </a:xfrm>
        </p:spPr>
        <p:txBody>
          <a:bodyPr/>
          <a:lstStyle/>
          <a:p>
            <a:r>
              <a:rPr lang="en-US" altLang="en-US" dirty="0"/>
              <a:t>Rather than each process having a page table and keeping track of all possible logical pages, track all physical pages</a:t>
            </a:r>
          </a:p>
          <a:p>
            <a:r>
              <a:rPr lang="en-US" altLang="en-US" b="1" dirty="0">
                <a:solidFill>
                  <a:srgbClr val="00B0F0"/>
                </a:solidFill>
              </a:rPr>
              <a:t>One entry for each real page(frame) of memory</a:t>
            </a:r>
          </a:p>
          <a:p>
            <a:r>
              <a:rPr lang="en-US" altLang="en-US" dirty="0"/>
              <a:t>Entry consists of the virtual address of the page stored in that real memory location, with information about the process that owns that page</a:t>
            </a:r>
          </a:p>
          <a:p>
            <a:r>
              <a:rPr lang="en-IN" b="1" dirty="0">
                <a:solidFill>
                  <a:srgbClr val="00B0F0"/>
                </a:solidFill>
              </a:rPr>
              <a:t>Thus, only one page table is in the system, and it has only one entry for each page(frame) of physical memory.</a:t>
            </a:r>
            <a:endParaRPr lang="en-US" altLang="en-US" b="1" dirty="0">
              <a:solidFill>
                <a:srgbClr val="00B0F0"/>
              </a:solidFill>
            </a:endParaRPr>
          </a:p>
        </p:txBody>
      </p:sp>
    </p:spTree>
    <p:extLst>
      <p:ext uri="{BB962C8B-B14F-4D97-AF65-F5344CB8AC3E}">
        <p14:creationId xmlns:p14="http://schemas.microsoft.com/office/powerpoint/2010/main" val="600929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6"/>
          <p:cNvPicPr preferRelativeResize="0"/>
          <p:nvPr/>
        </p:nvPicPr>
        <p:blipFill rotWithShape="1">
          <a:blip r:embed="rId3">
            <a:alphaModFix/>
          </a:blip>
          <a:srcRect/>
          <a:stretch/>
        </p:blipFill>
        <p:spPr>
          <a:xfrm>
            <a:off x="4889748" y="1340768"/>
            <a:ext cx="4278164" cy="3740150"/>
          </a:xfrm>
          <a:prstGeom prst="rect">
            <a:avLst/>
          </a:prstGeom>
          <a:noFill/>
          <a:ln>
            <a:noFill/>
          </a:ln>
        </p:spPr>
      </p:pic>
      <p:sp>
        <p:nvSpPr>
          <p:cNvPr id="158" name="Google Shape;158;p2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Access Protect </a:t>
            </a:r>
            <a:endParaRPr/>
          </a:p>
        </p:txBody>
      </p:sp>
      <p:sp>
        <p:nvSpPr>
          <p:cNvPr id="159" name="Google Shape;159;p26"/>
          <p:cNvSpPr txBox="1">
            <a:spLocks noGrp="1"/>
          </p:cNvSpPr>
          <p:nvPr>
            <p:ph type="body" idx="1"/>
          </p:nvPr>
        </p:nvSpPr>
        <p:spPr>
          <a:xfrm>
            <a:off x="700004" y="1324629"/>
            <a:ext cx="4282886" cy="4525963"/>
          </a:xfrm>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0"/>
              </a:spcBef>
              <a:spcAft>
                <a:spcPts val="0"/>
              </a:spcAft>
              <a:buClr>
                <a:schemeClr val="dk1"/>
              </a:buClr>
              <a:buSzPts val="2800"/>
              <a:buFont typeface="Arial"/>
              <a:buChar char="•"/>
            </a:pPr>
            <a:r>
              <a:rPr lang="en-US" dirty="0"/>
              <a:t>OS must be protected from unauthorized access by user process</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User processes must be protected from each other</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Each process has range of legal addresses to access</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Base register and limit register ensure process can access only addresses within the legal range</a:t>
            </a:r>
            <a:endParaRPr dirty="0"/>
          </a:p>
          <a:p>
            <a:pPr marL="285750" lvl="0" indent="-107950" algn="l" rtl="0">
              <a:lnSpc>
                <a:spcPct val="90000"/>
              </a:lnSpc>
              <a:spcBef>
                <a:spcPts val="1000"/>
              </a:spcBef>
              <a:spcAft>
                <a:spcPts val="0"/>
              </a:spcAft>
              <a:buClr>
                <a:schemeClr val="dk1"/>
              </a:buClr>
              <a:buSzPts val="2800"/>
              <a:buFont typeface="Arial"/>
              <a:buNone/>
            </a:pPr>
            <a:endParaRPr dirty="0"/>
          </a:p>
        </p:txBody>
      </p:sp>
      <p:sp>
        <p:nvSpPr>
          <p:cNvPr id="160" name="Google Shape;160;p26"/>
          <p:cNvSpPr txBox="1"/>
          <p:nvPr/>
        </p:nvSpPr>
        <p:spPr>
          <a:xfrm>
            <a:off x="1331640" y="5877272"/>
            <a:ext cx="23157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Image courtesy: Galvin</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7542167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58850" y="182563"/>
            <a:ext cx="7791450" cy="576262"/>
          </a:xfrm>
        </p:spPr>
        <p:txBody>
          <a:bodyPr/>
          <a:lstStyle/>
          <a:p>
            <a:pPr eaLnBrk="1" hangingPunct="1"/>
            <a:r>
              <a:rPr lang="en-US" altLang="en-US"/>
              <a:t>Inverted Page Table Architecture</a:t>
            </a:r>
            <a:endParaRPr lang="en-US" altLang="en-US" sz="2400"/>
          </a:p>
        </p:txBody>
      </p:sp>
      <p:pic>
        <p:nvPicPr>
          <p:cNvPr id="1095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501" y="3764711"/>
            <a:ext cx="4206012" cy="290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2501" y="1040680"/>
            <a:ext cx="4323489" cy="2724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197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958850" y="182563"/>
            <a:ext cx="7791450" cy="576262"/>
          </a:xfrm>
        </p:spPr>
        <p:txBody>
          <a:bodyPr/>
          <a:lstStyle/>
          <a:p>
            <a:pPr eaLnBrk="1" hangingPunct="1"/>
            <a:r>
              <a:rPr lang="en-US" altLang="en-US"/>
              <a:t>Inverted Page Table Architecture</a:t>
            </a:r>
            <a:endParaRPr lang="en-US" altLang="en-US" sz="2400"/>
          </a:p>
        </p:txBody>
      </p:sp>
      <p:pic>
        <p:nvPicPr>
          <p:cNvPr id="1095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788" y="3745171"/>
            <a:ext cx="4206012" cy="290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txBox="1">
            <a:spLocks noChangeArrowheads="1"/>
          </p:cNvSpPr>
          <p:nvPr/>
        </p:nvSpPr>
        <p:spPr>
          <a:xfrm>
            <a:off x="939800" y="1052937"/>
            <a:ext cx="7073900" cy="4792663"/>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r>
              <a:rPr lang="en-IN" dirty="0"/>
              <a:t>Each virtual address in the system consists of a triple:</a:t>
            </a:r>
          </a:p>
          <a:p>
            <a:pPr marL="0" indent="0">
              <a:buFont typeface="Monotype Sorts" pitchFamily="-84" charset="2"/>
              <a:buNone/>
            </a:pPr>
            <a:r>
              <a:rPr lang="en-IN" dirty="0"/>
              <a:t>&lt;process-id, page-number, offset&gt;</a:t>
            </a:r>
          </a:p>
          <a:p>
            <a:pPr>
              <a:buFont typeface="+mj-lt"/>
              <a:buAutoNum type="arabicParenR"/>
            </a:pPr>
            <a:r>
              <a:rPr lang="en-IN" dirty="0"/>
              <a:t>When a memory reference occurs, part of the virtual address, consisting of &lt;process-id, </a:t>
            </a:r>
            <a:r>
              <a:rPr lang="en-IN" dirty="0" err="1"/>
              <a:t>pagenumber</a:t>
            </a:r>
            <a:r>
              <a:rPr lang="en-IN" dirty="0"/>
              <a:t>&gt; is presented to the memory subsystem. </a:t>
            </a:r>
          </a:p>
          <a:p>
            <a:pPr>
              <a:buFont typeface="+mj-lt"/>
              <a:buAutoNum type="arabicParenR"/>
            </a:pPr>
            <a:r>
              <a:rPr lang="en-IN" dirty="0"/>
              <a:t>The inverted page table is then searched for a match. </a:t>
            </a:r>
          </a:p>
          <a:p>
            <a:pPr>
              <a:buFont typeface="+mj-lt"/>
              <a:buAutoNum type="arabicParenR"/>
            </a:pPr>
            <a:r>
              <a:rPr lang="en-IN" dirty="0"/>
              <a:t>If a match is found-say, at entry i-then the physical address </a:t>
            </a:r>
            <a:r>
              <a:rPr lang="en-IN" i="1" dirty="0"/>
              <a:t>&lt;i, </a:t>
            </a:r>
            <a:r>
              <a:rPr lang="en-IN" dirty="0"/>
              <a:t>offset&gt; is generated. </a:t>
            </a:r>
          </a:p>
          <a:p>
            <a:pPr>
              <a:buFont typeface="+mj-lt"/>
              <a:buAutoNum type="arabicParenR"/>
            </a:pPr>
            <a:r>
              <a:rPr lang="en-IN" dirty="0"/>
              <a:t>If no match is found, then an illegal address access has been attempted.</a:t>
            </a:r>
            <a:endParaRPr lang="en-US" altLang="en-US" b="1" dirty="0">
              <a:solidFill>
                <a:srgbClr val="00B0F0"/>
              </a:solidFill>
            </a:endParaRPr>
          </a:p>
        </p:txBody>
      </p:sp>
    </p:spTree>
    <p:extLst>
      <p:ext uri="{BB962C8B-B14F-4D97-AF65-F5344CB8AC3E}">
        <p14:creationId xmlns:p14="http://schemas.microsoft.com/office/powerpoint/2010/main" val="15134858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182563"/>
            <a:ext cx="8229600" cy="576262"/>
          </a:xfrm>
        </p:spPr>
        <p:txBody>
          <a:bodyPr/>
          <a:lstStyle/>
          <a:p>
            <a:pPr eaLnBrk="1" hangingPunct="1"/>
            <a:r>
              <a:rPr lang="en-US" altLang="en-US"/>
              <a:t>Segmentation</a:t>
            </a:r>
          </a:p>
        </p:txBody>
      </p:sp>
      <p:sp>
        <p:nvSpPr>
          <p:cNvPr id="76803" name="Rectangle 3"/>
          <p:cNvSpPr>
            <a:spLocks noGrp="1" noChangeArrowheads="1"/>
          </p:cNvSpPr>
          <p:nvPr>
            <p:ph idx="1"/>
          </p:nvPr>
        </p:nvSpPr>
        <p:spPr>
          <a:xfrm>
            <a:off x="873125" y="1157288"/>
            <a:ext cx="7702550" cy="4940300"/>
          </a:xfrm>
        </p:spPr>
        <p:txBody>
          <a:bodyPr>
            <a:normAutofit lnSpcReduction="10000"/>
          </a:bodyPr>
          <a:lstStyle/>
          <a:p>
            <a:pPr>
              <a:lnSpc>
                <a:spcPct val="90000"/>
              </a:lnSpc>
              <a:tabLst>
                <a:tab pos="1831975" algn="l"/>
              </a:tabLst>
            </a:pPr>
            <a:r>
              <a:rPr lang="en-US" altLang="en-US" dirty="0"/>
              <a:t>Memory-management scheme that supports user view of memory </a:t>
            </a:r>
            <a:endParaRPr lang="en-US" altLang="en-US" sz="800" dirty="0"/>
          </a:p>
          <a:p>
            <a:pPr>
              <a:lnSpc>
                <a:spcPct val="90000"/>
              </a:lnSpc>
              <a:tabLst>
                <a:tab pos="1831975" algn="l"/>
              </a:tabLst>
            </a:pPr>
            <a:r>
              <a:rPr lang="en-US" altLang="en-US" dirty="0"/>
              <a:t>A program is a collection of segments</a:t>
            </a:r>
          </a:p>
          <a:p>
            <a:pPr lvl="1">
              <a:lnSpc>
                <a:spcPct val="90000"/>
              </a:lnSpc>
              <a:tabLst>
                <a:tab pos="1831975" algn="l"/>
              </a:tabLst>
            </a:pPr>
            <a:r>
              <a:rPr lang="en-US" altLang="en-US" dirty="0"/>
              <a:t>A segment is a logical unit such as:</a:t>
            </a:r>
          </a:p>
          <a:p>
            <a:pPr>
              <a:lnSpc>
                <a:spcPct val="90000"/>
              </a:lnSpc>
              <a:buFont typeface="Monotype Sorts" pitchFamily="-84" charset="2"/>
              <a:buNone/>
              <a:tabLst>
                <a:tab pos="1831975" algn="l"/>
              </a:tabLst>
            </a:pPr>
            <a:r>
              <a:rPr lang="en-US" altLang="en-US" dirty="0"/>
              <a:t>		main program</a:t>
            </a:r>
          </a:p>
          <a:p>
            <a:pPr>
              <a:lnSpc>
                <a:spcPct val="90000"/>
              </a:lnSpc>
              <a:buFont typeface="Monotype Sorts" pitchFamily="-84" charset="2"/>
              <a:buNone/>
              <a:tabLst>
                <a:tab pos="1831975" algn="l"/>
              </a:tabLst>
            </a:pPr>
            <a:r>
              <a:rPr lang="en-US" altLang="en-US" dirty="0"/>
              <a:t>		procedure </a:t>
            </a:r>
          </a:p>
          <a:p>
            <a:pPr>
              <a:lnSpc>
                <a:spcPct val="90000"/>
              </a:lnSpc>
              <a:buFont typeface="Monotype Sorts" pitchFamily="-84" charset="2"/>
              <a:buNone/>
              <a:tabLst>
                <a:tab pos="1831975" algn="l"/>
              </a:tabLst>
            </a:pPr>
            <a:r>
              <a:rPr lang="en-US" altLang="en-US" dirty="0"/>
              <a:t>		function</a:t>
            </a:r>
          </a:p>
          <a:p>
            <a:pPr>
              <a:lnSpc>
                <a:spcPct val="90000"/>
              </a:lnSpc>
              <a:buFont typeface="Monotype Sorts" pitchFamily="-84" charset="2"/>
              <a:buNone/>
              <a:tabLst>
                <a:tab pos="1831975" algn="l"/>
              </a:tabLst>
            </a:pPr>
            <a:r>
              <a:rPr lang="en-US" altLang="en-US" dirty="0"/>
              <a:t>		method</a:t>
            </a:r>
          </a:p>
          <a:p>
            <a:pPr>
              <a:lnSpc>
                <a:spcPct val="90000"/>
              </a:lnSpc>
              <a:buFont typeface="Monotype Sorts" pitchFamily="-84" charset="2"/>
              <a:buNone/>
              <a:tabLst>
                <a:tab pos="1831975" algn="l"/>
              </a:tabLst>
            </a:pPr>
            <a:r>
              <a:rPr lang="en-US" altLang="en-US" dirty="0"/>
              <a:t>		object</a:t>
            </a:r>
          </a:p>
          <a:p>
            <a:pPr>
              <a:lnSpc>
                <a:spcPct val="90000"/>
              </a:lnSpc>
              <a:buFont typeface="Monotype Sorts" pitchFamily="-84" charset="2"/>
              <a:buNone/>
              <a:tabLst>
                <a:tab pos="1831975" algn="l"/>
              </a:tabLst>
            </a:pPr>
            <a:r>
              <a:rPr lang="en-US" altLang="en-US" dirty="0"/>
              <a:t>		local variables, global variables</a:t>
            </a:r>
          </a:p>
          <a:p>
            <a:pPr>
              <a:lnSpc>
                <a:spcPct val="90000"/>
              </a:lnSpc>
              <a:buFont typeface="Monotype Sorts" pitchFamily="-84" charset="2"/>
              <a:buNone/>
              <a:tabLst>
                <a:tab pos="1831975" algn="l"/>
              </a:tabLst>
            </a:pPr>
            <a:r>
              <a:rPr lang="en-US" altLang="en-US" dirty="0"/>
              <a:t>		common block</a:t>
            </a:r>
          </a:p>
          <a:p>
            <a:pPr>
              <a:lnSpc>
                <a:spcPct val="90000"/>
              </a:lnSpc>
              <a:buFont typeface="Monotype Sorts" pitchFamily="-84" charset="2"/>
              <a:buNone/>
              <a:tabLst>
                <a:tab pos="1831975" algn="l"/>
              </a:tabLst>
            </a:pPr>
            <a:r>
              <a:rPr lang="en-US" altLang="en-US" dirty="0"/>
              <a:t>		stack</a:t>
            </a:r>
          </a:p>
          <a:p>
            <a:pPr>
              <a:lnSpc>
                <a:spcPct val="90000"/>
              </a:lnSpc>
              <a:buFont typeface="Monotype Sorts" pitchFamily="-84" charset="2"/>
              <a:buNone/>
              <a:tabLst>
                <a:tab pos="1831975" algn="l"/>
              </a:tabLst>
            </a:pPr>
            <a:r>
              <a:rPr lang="en-US" altLang="en-US" dirty="0"/>
              <a:t>		symbol table</a:t>
            </a:r>
          </a:p>
          <a:p>
            <a:pPr>
              <a:lnSpc>
                <a:spcPct val="90000"/>
              </a:lnSpc>
              <a:buFont typeface="Monotype Sorts" pitchFamily="-84" charset="2"/>
              <a:buNone/>
              <a:tabLst>
                <a:tab pos="1831975" algn="l"/>
              </a:tabLst>
            </a:pPr>
            <a:r>
              <a:rPr lang="en-US" altLang="en-US" dirty="0"/>
              <a:t>		arrays</a:t>
            </a:r>
          </a:p>
        </p:txBody>
      </p:sp>
    </p:spTree>
    <p:extLst>
      <p:ext uri="{BB962C8B-B14F-4D97-AF65-F5344CB8AC3E}">
        <p14:creationId xmlns:p14="http://schemas.microsoft.com/office/powerpoint/2010/main" val="130109763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82563"/>
            <a:ext cx="8229600" cy="576262"/>
          </a:xfrm>
        </p:spPr>
        <p:txBody>
          <a:bodyPr/>
          <a:lstStyle/>
          <a:p>
            <a:pPr eaLnBrk="1" hangingPunct="1"/>
            <a:r>
              <a:rPr lang="en-US" altLang="en-US"/>
              <a:t>User</a:t>
            </a:r>
            <a:r>
              <a:rPr lang="ja-JP" altLang="en-US"/>
              <a:t>’</a:t>
            </a:r>
            <a:r>
              <a:rPr lang="en-US" altLang="ja-JP"/>
              <a:t>s View of a Program</a:t>
            </a:r>
            <a:endParaRPr lang="en-US" altLang="en-US" sz="2400"/>
          </a:p>
        </p:txBody>
      </p:sp>
      <p:pic>
        <p:nvPicPr>
          <p:cNvPr id="778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33488"/>
            <a:ext cx="36957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722125" y="1233488"/>
            <a:ext cx="4287530" cy="2308324"/>
          </a:xfrm>
          <a:prstGeom prst="rect">
            <a:avLst/>
          </a:prstGeom>
        </p:spPr>
        <p:txBody>
          <a:bodyPr wrap="square">
            <a:spAutoFit/>
          </a:bodyPr>
          <a:lstStyle/>
          <a:p>
            <a:pPr marL="285750" indent="-285750">
              <a:buFont typeface="Arial" panose="020B0604020202020204" pitchFamily="34" charset="0"/>
              <a:buChar char="•"/>
            </a:pPr>
            <a:r>
              <a:rPr lang="en-IN" dirty="0"/>
              <a:t>A logical address space is a collection of segments. </a:t>
            </a:r>
          </a:p>
          <a:p>
            <a:pPr marL="285750" indent="-285750">
              <a:buFont typeface="Arial" panose="020B0604020202020204" pitchFamily="34" charset="0"/>
              <a:buChar char="•"/>
            </a:pPr>
            <a:r>
              <a:rPr lang="en-IN" dirty="0"/>
              <a:t>Each segment has a name and a length. </a:t>
            </a:r>
          </a:p>
          <a:p>
            <a:pPr marL="285750" indent="-285750">
              <a:buFont typeface="Arial" panose="020B0604020202020204" pitchFamily="34" charset="0"/>
              <a:buChar char="•"/>
            </a:pPr>
            <a:r>
              <a:rPr lang="en-IN" dirty="0"/>
              <a:t>The addresses specify both the </a:t>
            </a:r>
          </a:p>
          <a:p>
            <a:pPr marL="342900" indent="-342900">
              <a:buFont typeface="+mj-lt"/>
              <a:buAutoNum type="arabicParenR"/>
            </a:pPr>
            <a:r>
              <a:rPr lang="en-IN" b="1" dirty="0"/>
              <a:t>segment name and </a:t>
            </a:r>
          </a:p>
          <a:p>
            <a:pPr marL="342900" indent="-342900">
              <a:buFont typeface="+mj-lt"/>
              <a:buAutoNum type="arabicParenR"/>
            </a:pPr>
            <a:r>
              <a:rPr lang="en-IN" b="1" dirty="0"/>
              <a:t>the offset within the segment. </a:t>
            </a:r>
          </a:p>
        </p:txBody>
      </p:sp>
    </p:spTree>
    <p:extLst>
      <p:ext uri="{BB962C8B-B14F-4D97-AF65-F5344CB8AC3E}">
        <p14:creationId xmlns:p14="http://schemas.microsoft.com/office/powerpoint/2010/main" val="349599395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885825" y="136525"/>
            <a:ext cx="7800975" cy="576263"/>
          </a:xfrm>
        </p:spPr>
        <p:txBody>
          <a:bodyPr/>
          <a:lstStyle/>
          <a:p>
            <a:pPr eaLnBrk="1" hangingPunct="1"/>
            <a:r>
              <a:rPr lang="en-US" altLang="en-US"/>
              <a:t>Logical View of Segmentation</a:t>
            </a:r>
          </a:p>
        </p:txBody>
      </p:sp>
      <p:sp>
        <p:nvSpPr>
          <p:cNvPr id="78851"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78852"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a:t>1</a:t>
            </a:r>
          </a:p>
        </p:txBody>
      </p:sp>
      <p:sp>
        <p:nvSpPr>
          <p:cNvPr id="78853"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a:t>3</a:t>
            </a:r>
          </a:p>
        </p:txBody>
      </p:sp>
      <p:sp>
        <p:nvSpPr>
          <p:cNvPr id="78854"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a:t>2</a:t>
            </a:r>
          </a:p>
        </p:txBody>
      </p:sp>
      <p:sp>
        <p:nvSpPr>
          <p:cNvPr id="78855"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lIns="91435" tIns="45718" rIns="91435" bIns="45718"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0"/>
              </a:spcBef>
              <a:buClrTx/>
              <a:buSzTx/>
              <a:buFontTx/>
              <a:buNone/>
            </a:pPr>
            <a:r>
              <a:rPr kumimoji="0" lang="en-US" altLang="en-US"/>
              <a:t>4</a:t>
            </a:r>
          </a:p>
        </p:txBody>
      </p:sp>
      <p:grpSp>
        <p:nvGrpSpPr>
          <p:cNvPr id="78856" name="Group 24"/>
          <p:cNvGrpSpPr>
            <a:grpSpLocks/>
          </p:cNvGrpSpPr>
          <p:nvPr/>
        </p:nvGrpSpPr>
        <p:grpSpPr bwMode="auto">
          <a:xfrm>
            <a:off x="5638800" y="1171575"/>
            <a:ext cx="1143000" cy="3962400"/>
            <a:chOff x="3888" y="1056"/>
            <a:chExt cx="720" cy="2496"/>
          </a:xfrm>
        </p:grpSpPr>
        <p:grpSp>
          <p:nvGrpSpPr>
            <p:cNvPr id="78859" name="Group 11"/>
            <p:cNvGrpSpPr>
              <a:grpSpLocks/>
            </p:cNvGrpSpPr>
            <p:nvPr/>
          </p:nvGrpSpPr>
          <p:grpSpPr bwMode="auto">
            <a:xfrm>
              <a:off x="3888" y="1056"/>
              <a:ext cx="720" cy="672"/>
              <a:chOff x="3888" y="1056"/>
              <a:chExt cx="720" cy="672"/>
            </a:xfrm>
          </p:grpSpPr>
          <p:sp>
            <p:nvSpPr>
              <p:cNvPr id="78870"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78871" name="Line 9"/>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78860" name="Group 12"/>
            <p:cNvGrpSpPr>
              <a:grpSpLocks/>
            </p:cNvGrpSpPr>
            <p:nvPr/>
          </p:nvGrpSpPr>
          <p:grpSpPr bwMode="auto">
            <a:xfrm>
              <a:off x="3888" y="1728"/>
              <a:ext cx="720" cy="672"/>
              <a:chOff x="3888" y="1056"/>
              <a:chExt cx="720" cy="672"/>
            </a:xfrm>
          </p:grpSpPr>
          <p:sp>
            <p:nvSpPr>
              <p:cNvPr id="78868"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78869" name="Line 14"/>
              <p:cNvSpPr>
                <a:spLocks noChangeShapeType="1"/>
              </p:cNvSpPr>
              <p:nvPr/>
            </p:nvSpPr>
            <p:spPr bwMode="auto">
              <a:xfrm>
                <a:off x="3888" y="13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
          <p:nvSpPr>
            <p:cNvPr id="78861" name="Text Box 15"/>
            <p:cNvSpPr txBox="1">
              <a:spLocks noChangeArrowheads="1"/>
            </p:cNvSpPr>
            <p:nvPr/>
          </p:nvSpPr>
          <p:spPr bwMode="auto">
            <a:xfrm>
              <a:off x="4125" y="1132"/>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1</a:t>
              </a:r>
            </a:p>
          </p:txBody>
        </p:sp>
        <p:sp>
          <p:nvSpPr>
            <p:cNvPr id="78862" name="Text Box 16"/>
            <p:cNvSpPr txBox="1">
              <a:spLocks noChangeArrowheads="1"/>
            </p:cNvSpPr>
            <p:nvPr/>
          </p:nvSpPr>
          <p:spPr bwMode="auto">
            <a:xfrm>
              <a:off x="4127" y="143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4</a:t>
              </a:r>
            </a:p>
          </p:txBody>
        </p:sp>
        <p:sp>
          <p:nvSpPr>
            <p:cNvPr id="78863"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78864"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0"/>
                </a:spcBef>
                <a:buClrTx/>
                <a:buSzTx/>
                <a:buFontTx/>
                <a:buNone/>
              </a:pPr>
              <a:endParaRPr kumimoji="0" lang="en-US" altLang="en-US">
                <a:latin typeface="Verdana" pitchFamily="34" charset="0"/>
              </a:endParaRPr>
            </a:p>
          </p:txBody>
        </p:sp>
        <p:sp>
          <p:nvSpPr>
            <p:cNvPr id="78865" name="Line 19"/>
            <p:cNvSpPr>
              <a:spLocks noChangeShapeType="1"/>
            </p:cNvSpPr>
            <p:nvPr/>
          </p:nvSpPr>
          <p:spPr bwMode="auto">
            <a:xfrm>
              <a:off x="3888"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78866" name="Text Box 20"/>
            <p:cNvSpPr txBox="1">
              <a:spLocks noChangeArrowheads="1"/>
            </p:cNvSpPr>
            <p:nvPr/>
          </p:nvSpPr>
          <p:spPr bwMode="auto">
            <a:xfrm>
              <a:off x="4127" y="242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2</a:t>
              </a:r>
            </a:p>
          </p:txBody>
        </p:sp>
        <p:sp>
          <p:nvSpPr>
            <p:cNvPr id="78867" name="Text Box 21"/>
            <p:cNvSpPr txBox="1">
              <a:spLocks noChangeArrowheads="1"/>
            </p:cNvSpPr>
            <p:nvPr/>
          </p:nvSpPr>
          <p:spPr bwMode="auto">
            <a:xfrm>
              <a:off x="4127" y="2888"/>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3</a:t>
              </a:r>
            </a:p>
          </p:txBody>
        </p:sp>
      </p:grpSp>
      <p:sp>
        <p:nvSpPr>
          <p:cNvPr id="78857" name="Text Box 22"/>
          <p:cNvSpPr txBox="1">
            <a:spLocks noChangeArrowheads="1"/>
          </p:cNvSpPr>
          <p:nvPr/>
        </p:nvSpPr>
        <p:spPr bwMode="auto">
          <a:xfrm>
            <a:off x="2016125" y="5254625"/>
            <a:ext cx="1377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user space </a:t>
            </a:r>
          </a:p>
        </p:txBody>
      </p:sp>
      <p:sp>
        <p:nvSpPr>
          <p:cNvPr id="78858" name="Text Box 23"/>
          <p:cNvSpPr txBox="1">
            <a:spLocks noChangeArrowheads="1"/>
          </p:cNvSpPr>
          <p:nvPr/>
        </p:nvSpPr>
        <p:spPr bwMode="auto">
          <a:xfrm>
            <a:off x="4870450" y="5254625"/>
            <a:ext cx="2597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lgn="ctr">
              <a:spcBef>
                <a:spcPct val="50000"/>
              </a:spcBef>
              <a:buClrTx/>
              <a:buSzTx/>
              <a:buFontTx/>
              <a:buNone/>
            </a:pPr>
            <a:r>
              <a:rPr kumimoji="0" lang="en-US" altLang="en-US"/>
              <a:t>physical memory space</a:t>
            </a:r>
          </a:p>
        </p:txBody>
      </p:sp>
    </p:spTree>
    <p:extLst>
      <p:ext uri="{BB962C8B-B14F-4D97-AF65-F5344CB8AC3E}">
        <p14:creationId xmlns:p14="http://schemas.microsoft.com/office/powerpoint/2010/main" val="11592075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a:t>Segmentation Architecture </a:t>
            </a:r>
          </a:p>
        </p:txBody>
      </p:sp>
      <p:sp>
        <p:nvSpPr>
          <p:cNvPr id="79875" name="Rectangle 3"/>
          <p:cNvSpPr>
            <a:spLocks noGrp="1" noChangeArrowheads="1"/>
          </p:cNvSpPr>
          <p:nvPr>
            <p:ph idx="1"/>
          </p:nvPr>
        </p:nvSpPr>
        <p:spPr>
          <a:xfrm>
            <a:off x="903288" y="1093788"/>
            <a:ext cx="7246937" cy="5053012"/>
          </a:xfrm>
        </p:spPr>
        <p:txBody>
          <a:bodyPr/>
          <a:lstStyle/>
          <a:p>
            <a:r>
              <a:rPr lang="en-IN" dirty="0"/>
              <a:t>Segments are numbered and are referred to by a segment number, rather than by a segment name. </a:t>
            </a:r>
          </a:p>
          <a:p>
            <a:r>
              <a:rPr lang="en-US" altLang="en-US" b="1" dirty="0">
                <a:solidFill>
                  <a:srgbClr val="0070C0"/>
                </a:solidFill>
              </a:rPr>
              <a:t>Logical address consists of a two tuple:</a:t>
            </a:r>
          </a:p>
          <a:p>
            <a:pPr>
              <a:buFont typeface="Monotype Sorts" pitchFamily="-84" charset="2"/>
              <a:buNone/>
              <a:tabLst>
                <a:tab pos="1828800" algn="l"/>
                <a:tab pos="2855913" algn="ctr"/>
              </a:tabLst>
            </a:pPr>
            <a:r>
              <a:rPr lang="en-US" altLang="en-US" b="1" dirty="0">
                <a:solidFill>
                  <a:srgbClr val="0070C0"/>
                </a:solidFill>
              </a:rPr>
              <a:t>		&lt;segment-number, offset&gt;,</a:t>
            </a:r>
          </a:p>
          <a:p>
            <a:pPr>
              <a:buFont typeface="Monotype Sorts" pitchFamily="-84" charset="2"/>
              <a:buNone/>
              <a:tabLst>
                <a:tab pos="1828800" algn="l"/>
                <a:tab pos="2855913" algn="ctr"/>
              </a:tabLst>
            </a:pPr>
            <a:endParaRPr lang="en-US" altLang="en-US" sz="800" dirty="0"/>
          </a:p>
        </p:txBody>
      </p:sp>
    </p:spTree>
    <p:extLst>
      <p:ext uri="{BB962C8B-B14F-4D97-AF65-F5344CB8AC3E}">
        <p14:creationId xmlns:p14="http://schemas.microsoft.com/office/powerpoint/2010/main" val="287725822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a:t>Segmentation Architecture </a:t>
            </a:r>
          </a:p>
        </p:txBody>
      </p:sp>
      <p:sp>
        <p:nvSpPr>
          <p:cNvPr id="79875" name="Rectangle 3"/>
          <p:cNvSpPr>
            <a:spLocks noGrp="1" noChangeArrowheads="1"/>
          </p:cNvSpPr>
          <p:nvPr>
            <p:ph idx="1"/>
          </p:nvPr>
        </p:nvSpPr>
        <p:spPr>
          <a:xfrm>
            <a:off x="903288" y="1093788"/>
            <a:ext cx="7246937" cy="5053012"/>
          </a:xfrm>
        </p:spPr>
        <p:txBody>
          <a:bodyPr/>
          <a:lstStyle/>
          <a:p>
            <a:r>
              <a:rPr lang="en-IN" dirty="0"/>
              <a:t>Normally, the user program is compiled, and </a:t>
            </a:r>
          </a:p>
          <a:p>
            <a:r>
              <a:rPr lang="en-IN" dirty="0"/>
              <a:t>The compiler automatically constructs segments reflecting the input program.</a:t>
            </a:r>
          </a:p>
          <a:p>
            <a:r>
              <a:rPr lang="en-IN" dirty="0"/>
              <a:t>A C compiler might create separate segments for the following:</a:t>
            </a:r>
          </a:p>
          <a:p>
            <a:pPr>
              <a:buFont typeface="+mj-lt"/>
              <a:buAutoNum type="arabicParenR"/>
            </a:pPr>
            <a:r>
              <a:rPr lang="en-IN" b="1" dirty="0"/>
              <a:t>The code </a:t>
            </a:r>
          </a:p>
          <a:p>
            <a:pPr>
              <a:buFont typeface="+mj-lt"/>
              <a:buAutoNum type="arabicParenR"/>
            </a:pPr>
            <a:r>
              <a:rPr lang="en-IN" b="1" dirty="0"/>
              <a:t>Global variables</a:t>
            </a:r>
          </a:p>
          <a:p>
            <a:pPr>
              <a:buFont typeface="+mj-lt"/>
              <a:buAutoNum type="arabicParenR"/>
            </a:pPr>
            <a:r>
              <a:rPr lang="en-IN" b="1" dirty="0"/>
              <a:t>The heap, from which memory is allocated</a:t>
            </a:r>
          </a:p>
          <a:p>
            <a:pPr>
              <a:buFont typeface="+mj-lt"/>
              <a:buAutoNum type="arabicParenR"/>
            </a:pPr>
            <a:r>
              <a:rPr lang="en-IN" b="1" dirty="0"/>
              <a:t>The stacks used by each thread</a:t>
            </a:r>
          </a:p>
          <a:p>
            <a:pPr>
              <a:buFont typeface="+mj-lt"/>
              <a:buAutoNum type="arabicParenR"/>
            </a:pPr>
            <a:r>
              <a:rPr lang="en-IN" b="1" dirty="0"/>
              <a:t>The standard C library</a:t>
            </a:r>
            <a:endParaRPr lang="en-US" altLang="en-US" sz="800" b="1" dirty="0"/>
          </a:p>
        </p:txBody>
      </p:sp>
    </p:spTree>
    <p:extLst>
      <p:ext uri="{BB962C8B-B14F-4D97-AF65-F5344CB8AC3E}">
        <p14:creationId xmlns:p14="http://schemas.microsoft.com/office/powerpoint/2010/main" val="268168979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66688"/>
            <a:ext cx="8229600" cy="576262"/>
          </a:xfrm>
        </p:spPr>
        <p:txBody>
          <a:bodyPr/>
          <a:lstStyle/>
          <a:p>
            <a:pPr eaLnBrk="1" hangingPunct="1"/>
            <a:r>
              <a:rPr lang="en-US" altLang="en-US" dirty="0"/>
              <a:t>Segmentation Hardware</a:t>
            </a:r>
            <a:endParaRPr lang="en-US" altLang="en-US" sz="2400" dirty="0"/>
          </a:p>
        </p:txBody>
      </p:sp>
      <p:pic>
        <p:nvPicPr>
          <p:cNvPr id="81923"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254125"/>
            <a:ext cx="5827713"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080443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Hardware</a:t>
            </a:r>
          </a:p>
        </p:txBody>
      </p:sp>
      <p:sp>
        <p:nvSpPr>
          <p:cNvPr id="79875" name="Rectangle 3"/>
          <p:cNvSpPr>
            <a:spLocks noGrp="1" noChangeArrowheads="1"/>
          </p:cNvSpPr>
          <p:nvPr>
            <p:ph idx="1"/>
          </p:nvPr>
        </p:nvSpPr>
        <p:spPr>
          <a:xfrm>
            <a:off x="903288" y="1093788"/>
            <a:ext cx="7246937" cy="5053012"/>
          </a:xfrm>
        </p:spPr>
        <p:txBody>
          <a:bodyPr/>
          <a:lstStyle/>
          <a:p>
            <a:pPr>
              <a:tabLst>
                <a:tab pos="1828800" algn="l"/>
                <a:tab pos="2855913" algn="ctr"/>
              </a:tabLst>
            </a:pPr>
            <a:r>
              <a:rPr lang="en-US" altLang="en-US" b="1" dirty="0">
                <a:solidFill>
                  <a:srgbClr val="3366FF"/>
                </a:solidFill>
              </a:rPr>
              <a:t>Segment table</a:t>
            </a:r>
            <a:r>
              <a:rPr lang="en-US" altLang="en-US" dirty="0">
                <a:solidFill>
                  <a:srgbClr val="3366FF"/>
                </a:solidFill>
              </a:rPr>
              <a:t> </a:t>
            </a:r>
            <a:r>
              <a:rPr lang="en-US" altLang="en-US" dirty="0"/>
              <a:t>– maps two-dimensional physical addresses; each table entry has:</a:t>
            </a:r>
          </a:p>
          <a:p>
            <a:pPr lvl="1">
              <a:tabLst>
                <a:tab pos="1828800" algn="l"/>
                <a:tab pos="2855913" algn="ctr"/>
              </a:tabLst>
            </a:pPr>
            <a:r>
              <a:rPr lang="en-US" altLang="en-US" b="1" dirty="0">
                <a:solidFill>
                  <a:srgbClr val="3366FF"/>
                </a:solidFill>
              </a:rPr>
              <a:t>base</a:t>
            </a:r>
            <a:r>
              <a:rPr lang="en-US" altLang="en-US" dirty="0">
                <a:solidFill>
                  <a:srgbClr val="3366FF"/>
                </a:solidFill>
              </a:rPr>
              <a:t> </a:t>
            </a:r>
            <a:r>
              <a:rPr lang="en-US" altLang="en-US" dirty="0"/>
              <a:t>– contains the starting physical address where the segments reside in memory</a:t>
            </a:r>
          </a:p>
          <a:p>
            <a:pPr lvl="1">
              <a:tabLst>
                <a:tab pos="1828800" algn="l"/>
                <a:tab pos="2855913" algn="ctr"/>
              </a:tabLst>
            </a:pPr>
            <a:r>
              <a:rPr lang="en-US" altLang="en-US" b="1" dirty="0">
                <a:solidFill>
                  <a:srgbClr val="3366FF"/>
                </a:solidFill>
              </a:rPr>
              <a:t>limit</a:t>
            </a:r>
            <a:r>
              <a:rPr lang="en-US" altLang="en-US" dirty="0">
                <a:solidFill>
                  <a:srgbClr val="3366FF"/>
                </a:solidFill>
              </a:rPr>
              <a:t> </a:t>
            </a:r>
            <a:r>
              <a:rPr lang="en-US" altLang="en-US" dirty="0"/>
              <a:t>– specifies the length of the segment</a:t>
            </a:r>
          </a:p>
          <a:p>
            <a:pPr lvl="1">
              <a:tabLst>
                <a:tab pos="1828800" algn="l"/>
                <a:tab pos="2855913" algn="ctr"/>
              </a:tabLst>
            </a:pPr>
            <a:endParaRPr lang="en-US" altLang="en-US" sz="800" dirty="0"/>
          </a:p>
        </p:txBody>
      </p:sp>
      <p:pic>
        <p:nvPicPr>
          <p:cNvPr id="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799" y="3286799"/>
            <a:ext cx="6462004" cy="26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093220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Hardware</a:t>
            </a:r>
          </a:p>
        </p:txBody>
      </p:sp>
      <p:sp>
        <p:nvSpPr>
          <p:cNvPr id="79875" name="Rectangle 3"/>
          <p:cNvSpPr>
            <a:spLocks noGrp="1" noChangeArrowheads="1"/>
          </p:cNvSpPr>
          <p:nvPr>
            <p:ph idx="1"/>
          </p:nvPr>
        </p:nvSpPr>
        <p:spPr>
          <a:xfrm>
            <a:off x="928048" y="1093788"/>
            <a:ext cx="7372136" cy="5053012"/>
          </a:xfrm>
        </p:spPr>
        <p:txBody>
          <a:bodyPr/>
          <a:lstStyle/>
          <a:p>
            <a:r>
              <a:rPr lang="en-IN" dirty="0"/>
              <a:t>The segment number is used as an index to the segment table. </a:t>
            </a:r>
          </a:p>
          <a:p>
            <a:r>
              <a:rPr lang="en-IN" dirty="0"/>
              <a:t>The offset </a:t>
            </a:r>
            <a:r>
              <a:rPr lang="en-IN" i="1" dirty="0"/>
              <a:t>d </a:t>
            </a:r>
            <a:r>
              <a:rPr lang="en-IN" dirty="0"/>
              <a:t>of the logical address must be between 0 and the segment limit. </a:t>
            </a:r>
          </a:p>
          <a:p>
            <a:r>
              <a:rPr lang="en-IN" dirty="0"/>
              <a:t>If it is not, we trap to the operating system (logical addressing attempt beyond end of segment).</a:t>
            </a:r>
          </a:p>
        </p:txBody>
      </p:sp>
      <p:pic>
        <p:nvPicPr>
          <p:cNvPr id="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510" y="3041139"/>
            <a:ext cx="7160386" cy="26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217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11267" name="Rectangle 1027"/>
          <p:cNvSpPr>
            <a:spLocks noGrp="1" noChangeArrowheads="1"/>
          </p:cNvSpPr>
          <p:nvPr>
            <p:ph idx="1"/>
          </p:nvPr>
        </p:nvSpPr>
        <p:spPr>
          <a:xfrm>
            <a:off x="863600" y="1250950"/>
            <a:ext cx="6578600" cy="4483100"/>
          </a:xfrm>
        </p:spPr>
        <p:txBody>
          <a:bodyPr/>
          <a:lstStyle/>
          <a:p>
            <a:r>
              <a:rPr lang="en-IN" altLang="en-US" dirty="0"/>
              <a:t>We first need to make sure that each process has a separate memory space. </a:t>
            </a:r>
          </a:p>
          <a:p>
            <a:r>
              <a:rPr lang="en-IN" altLang="en-US" b="1" dirty="0"/>
              <a:t>Determine the range of legal addresses that the process may access </a:t>
            </a:r>
          </a:p>
          <a:p>
            <a:r>
              <a:rPr lang="en-IN" altLang="en-US" b="1" dirty="0"/>
              <a:t>To ensure that the process can access only these legal addresses. </a:t>
            </a:r>
          </a:p>
          <a:p>
            <a:r>
              <a:rPr lang="en-IN" altLang="en-US" b="1" dirty="0"/>
              <a:t>We can provide this protection by using two registers, usually a base and a limit.</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Hardware</a:t>
            </a:r>
          </a:p>
        </p:txBody>
      </p:sp>
      <p:sp>
        <p:nvSpPr>
          <p:cNvPr id="79875" name="Rectangle 3"/>
          <p:cNvSpPr>
            <a:spLocks noGrp="1" noChangeArrowheads="1"/>
          </p:cNvSpPr>
          <p:nvPr>
            <p:ph idx="1"/>
          </p:nvPr>
        </p:nvSpPr>
        <p:spPr>
          <a:xfrm>
            <a:off x="832512" y="1093788"/>
            <a:ext cx="7055893" cy="5053012"/>
          </a:xfrm>
        </p:spPr>
        <p:txBody>
          <a:bodyPr/>
          <a:lstStyle/>
          <a:p>
            <a:r>
              <a:rPr lang="en-IN" dirty="0"/>
              <a:t>When an offset is legal, it is added to the segment base to produce the address in physical memory of the desired byte. </a:t>
            </a:r>
          </a:p>
          <a:p>
            <a:r>
              <a:rPr lang="en-IN" dirty="0"/>
              <a:t>The segment table is thus essentially an array of base-limit register pairs.</a:t>
            </a:r>
          </a:p>
        </p:txBody>
      </p:sp>
      <p:pic>
        <p:nvPicPr>
          <p:cNvPr id="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799" y="3286799"/>
            <a:ext cx="6462004" cy="26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84703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Hardware</a:t>
            </a:r>
          </a:p>
        </p:txBody>
      </p:sp>
      <p:sp>
        <p:nvSpPr>
          <p:cNvPr id="79875" name="Rectangle 3"/>
          <p:cNvSpPr>
            <a:spLocks noGrp="1" noChangeArrowheads="1"/>
          </p:cNvSpPr>
          <p:nvPr>
            <p:ph idx="1"/>
          </p:nvPr>
        </p:nvSpPr>
        <p:spPr>
          <a:xfrm>
            <a:off x="903288" y="1093788"/>
            <a:ext cx="7246937" cy="5053012"/>
          </a:xfrm>
        </p:spPr>
        <p:txBody>
          <a:bodyPr/>
          <a:lstStyle/>
          <a:p>
            <a:pPr>
              <a:tabLst>
                <a:tab pos="1828800" algn="l"/>
                <a:tab pos="2855913" algn="ctr"/>
              </a:tabLst>
            </a:pPr>
            <a:r>
              <a:rPr lang="en-US" altLang="en-US" b="1" dirty="0">
                <a:solidFill>
                  <a:srgbClr val="3366FF"/>
                </a:solidFill>
              </a:rPr>
              <a:t>Segment-table base register (STBR)</a:t>
            </a:r>
            <a:r>
              <a:rPr lang="en-US" altLang="en-US" dirty="0">
                <a:solidFill>
                  <a:srgbClr val="3366FF"/>
                </a:solidFill>
              </a:rPr>
              <a:t> </a:t>
            </a:r>
            <a:r>
              <a:rPr lang="en-US" altLang="en-US" dirty="0"/>
              <a:t>points to the segment table</a:t>
            </a:r>
            <a:r>
              <a:rPr lang="ja-JP" altLang="en-US" dirty="0"/>
              <a:t>’</a:t>
            </a:r>
            <a:r>
              <a:rPr lang="en-US" altLang="ja-JP" dirty="0"/>
              <a:t>s location in memory</a:t>
            </a:r>
          </a:p>
          <a:p>
            <a:pPr>
              <a:tabLst>
                <a:tab pos="1828800" algn="l"/>
                <a:tab pos="2855913" algn="ctr"/>
              </a:tabLst>
            </a:pPr>
            <a:endParaRPr lang="en-US" altLang="en-US" sz="800" dirty="0"/>
          </a:p>
          <a:p>
            <a:pPr>
              <a:tabLst>
                <a:tab pos="1828800" algn="l"/>
                <a:tab pos="2855913" algn="ctr"/>
              </a:tabLst>
            </a:pPr>
            <a:r>
              <a:rPr lang="en-US" altLang="en-US" b="1" dirty="0">
                <a:solidFill>
                  <a:srgbClr val="3366FF"/>
                </a:solidFill>
              </a:rPr>
              <a:t>Segment-table length register (STLR)</a:t>
            </a:r>
            <a:r>
              <a:rPr lang="en-US" altLang="en-US" dirty="0">
                <a:solidFill>
                  <a:srgbClr val="3366FF"/>
                </a:solidFill>
              </a:rPr>
              <a:t> </a:t>
            </a:r>
            <a:r>
              <a:rPr lang="en-US" altLang="en-US" dirty="0"/>
              <a:t>indicates number of segments used by a program;</a:t>
            </a:r>
          </a:p>
          <a:p>
            <a:pPr>
              <a:buFont typeface="Monotype Sorts" pitchFamily="-84" charset="2"/>
              <a:buNone/>
              <a:tabLst>
                <a:tab pos="1828800" algn="l"/>
                <a:tab pos="2855913" algn="ctr"/>
              </a:tabLst>
            </a:pPr>
            <a:r>
              <a:rPr lang="en-US" altLang="en-US" dirty="0"/>
              <a:t>	                  segment number </a:t>
            </a:r>
            <a:r>
              <a:rPr lang="en-US" altLang="en-US" b="1" i="1" dirty="0">
                <a:solidFill>
                  <a:srgbClr val="FF0000"/>
                </a:solidFill>
              </a:rPr>
              <a:t>s</a:t>
            </a:r>
            <a:r>
              <a:rPr lang="en-US" altLang="en-US" dirty="0"/>
              <a:t> is legal if </a:t>
            </a:r>
            <a:r>
              <a:rPr lang="en-US" altLang="en-US" b="1" i="1" dirty="0">
                <a:solidFill>
                  <a:srgbClr val="FF0000"/>
                </a:solidFill>
              </a:rPr>
              <a:t>s</a:t>
            </a:r>
            <a:r>
              <a:rPr lang="en-US" altLang="en-US" dirty="0"/>
              <a:t> &lt; </a:t>
            </a:r>
            <a:r>
              <a:rPr lang="en-US" altLang="en-US" b="1" dirty="0">
                <a:solidFill>
                  <a:srgbClr val="FF0000"/>
                </a:solidFill>
              </a:rPr>
              <a:t>STLR</a:t>
            </a:r>
          </a:p>
        </p:txBody>
      </p:sp>
      <p:pic>
        <p:nvPicPr>
          <p:cNvPr id="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799" y="3286799"/>
            <a:ext cx="6462004" cy="26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8211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Example</a:t>
            </a:r>
          </a:p>
        </p:txBody>
      </p:sp>
      <p:sp>
        <p:nvSpPr>
          <p:cNvPr id="79875" name="Rectangle 3"/>
          <p:cNvSpPr>
            <a:spLocks noGrp="1" noChangeArrowheads="1"/>
          </p:cNvSpPr>
          <p:nvPr>
            <p:ph idx="1"/>
          </p:nvPr>
        </p:nvSpPr>
        <p:spPr>
          <a:xfrm>
            <a:off x="984497" y="916367"/>
            <a:ext cx="7246937" cy="5053012"/>
          </a:xfrm>
        </p:spPr>
        <p:txBody>
          <a:bodyPr/>
          <a:lstStyle/>
          <a:p>
            <a:r>
              <a:rPr lang="en-IN" dirty="0"/>
              <a:t>We have five segments numbered from 0 through 4. </a:t>
            </a:r>
          </a:p>
          <a:p>
            <a:r>
              <a:rPr lang="en-IN" dirty="0"/>
              <a:t>The segments are stored in physical memory as shown. </a:t>
            </a:r>
          </a:p>
          <a:p>
            <a:r>
              <a:rPr lang="en-IN" dirty="0"/>
              <a:t>The segment table has a separate entry for each segment, giving the beginning address of the segment in physical memory  or base) and the length of that segment (or limit).</a:t>
            </a:r>
            <a:endParaRPr lang="en-US" altLang="en-US" sz="800"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5653" y="2737780"/>
            <a:ext cx="4384627" cy="3922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1045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Example</a:t>
            </a:r>
          </a:p>
        </p:txBody>
      </p:sp>
      <p:sp>
        <p:nvSpPr>
          <p:cNvPr id="79875" name="Rectangle 3"/>
          <p:cNvSpPr>
            <a:spLocks noGrp="1" noChangeArrowheads="1"/>
          </p:cNvSpPr>
          <p:nvPr>
            <p:ph idx="1"/>
          </p:nvPr>
        </p:nvSpPr>
        <p:spPr>
          <a:xfrm>
            <a:off x="984497" y="916367"/>
            <a:ext cx="7246937" cy="5053012"/>
          </a:xfrm>
        </p:spPr>
        <p:txBody>
          <a:bodyPr/>
          <a:lstStyle/>
          <a:p>
            <a:r>
              <a:rPr lang="en-IN" dirty="0"/>
              <a:t>Segment 2 is 400 bytes long and begins at location 4300. Thus, a reference to byte 53 of segment 2 is mapped onto location 4300 +53= 4353.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40" y="1877971"/>
            <a:ext cx="7342494" cy="4532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96265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777875" y="166688"/>
            <a:ext cx="7908925" cy="576262"/>
          </a:xfrm>
        </p:spPr>
        <p:txBody>
          <a:bodyPr/>
          <a:lstStyle/>
          <a:p>
            <a:pPr eaLnBrk="1" hangingPunct="1"/>
            <a:r>
              <a:rPr lang="en-US" altLang="en-US" dirty="0"/>
              <a:t>Segmentation Example</a:t>
            </a:r>
          </a:p>
        </p:txBody>
      </p:sp>
      <p:sp>
        <p:nvSpPr>
          <p:cNvPr id="79875" name="Rectangle 3"/>
          <p:cNvSpPr>
            <a:spLocks noGrp="1" noChangeArrowheads="1"/>
          </p:cNvSpPr>
          <p:nvPr>
            <p:ph idx="1"/>
          </p:nvPr>
        </p:nvSpPr>
        <p:spPr>
          <a:xfrm>
            <a:off x="984497" y="916367"/>
            <a:ext cx="7246937" cy="5053012"/>
          </a:xfrm>
        </p:spPr>
        <p:txBody>
          <a:bodyPr/>
          <a:lstStyle/>
          <a:p>
            <a:r>
              <a:rPr lang="en-IN" dirty="0"/>
              <a:t>A reference to segment 3, byte 852, is mapped to 3200 (the base of segment 3) + 852 = 4052. </a:t>
            </a:r>
          </a:p>
          <a:p>
            <a:r>
              <a:rPr lang="en-IN" dirty="0"/>
              <a:t>A reference to byte 1222 of segment 0 would result in a trap to the operating system, as this segment is only 1OOO bytes long.</a:t>
            </a:r>
            <a:endParaRPr lang="en-US" altLang="en-US" b="1"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36" y="2314699"/>
            <a:ext cx="7847464" cy="3922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34756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27125" y="142875"/>
            <a:ext cx="7607300" cy="576263"/>
          </a:xfrm>
        </p:spPr>
        <p:txBody>
          <a:bodyPr/>
          <a:lstStyle/>
          <a:p>
            <a:pPr eaLnBrk="1" hangingPunct="1"/>
            <a:r>
              <a:rPr lang="en-US" altLang="en-US" sz="2400"/>
              <a:t>Example: The Intel 32 and 64-bit Architectures</a:t>
            </a:r>
          </a:p>
        </p:txBody>
      </p:sp>
      <p:sp>
        <p:nvSpPr>
          <p:cNvPr id="112643" name="Rectangle 3"/>
          <p:cNvSpPr>
            <a:spLocks noGrp="1" noChangeArrowheads="1"/>
          </p:cNvSpPr>
          <p:nvPr>
            <p:ph idx="1"/>
          </p:nvPr>
        </p:nvSpPr>
        <p:spPr>
          <a:xfrm>
            <a:off x="885825" y="1233488"/>
            <a:ext cx="7743825" cy="4530725"/>
          </a:xfrm>
        </p:spPr>
        <p:txBody>
          <a:bodyPr/>
          <a:lstStyle/>
          <a:p>
            <a:r>
              <a:rPr lang="en-US" altLang="en-US"/>
              <a:t>Dominant industry chips</a:t>
            </a:r>
          </a:p>
          <a:p>
            <a:endParaRPr lang="en-US" altLang="en-US"/>
          </a:p>
          <a:p>
            <a:r>
              <a:rPr lang="en-US" altLang="en-US"/>
              <a:t>Pentium CPUs are 32-bit and called IA-32 architecture</a:t>
            </a:r>
          </a:p>
          <a:p>
            <a:endParaRPr lang="en-US" altLang="en-US"/>
          </a:p>
          <a:p>
            <a:r>
              <a:rPr lang="en-US" altLang="en-US"/>
              <a:t>Current Intel CPUs are 64-bit and called IA-64 architecture</a:t>
            </a:r>
          </a:p>
          <a:p>
            <a:endParaRPr lang="en-US" altLang="en-US"/>
          </a:p>
          <a:p>
            <a:r>
              <a:rPr lang="en-US" altLang="en-US"/>
              <a:t>Many variations in the chips, cover the main ideas here</a:t>
            </a:r>
          </a:p>
          <a:p>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425575" y="166688"/>
            <a:ext cx="7607300" cy="576262"/>
          </a:xfrm>
        </p:spPr>
        <p:txBody>
          <a:bodyPr>
            <a:normAutofit fontScale="90000"/>
          </a:bodyPr>
          <a:lstStyle/>
          <a:p>
            <a:pPr eaLnBrk="1" hangingPunct="1"/>
            <a:r>
              <a:rPr lang="en-US" altLang="en-US" sz="2800" dirty="0"/>
              <a:t>Example: The Intel IA-32 Architecture-Segmentation with Paging</a:t>
            </a:r>
          </a:p>
        </p:txBody>
      </p:sp>
      <p:sp>
        <p:nvSpPr>
          <p:cNvPr id="113667" name="Rectangle 3"/>
          <p:cNvSpPr>
            <a:spLocks noGrp="1" noChangeArrowheads="1"/>
          </p:cNvSpPr>
          <p:nvPr>
            <p:ph idx="1"/>
          </p:nvPr>
        </p:nvSpPr>
        <p:spPr>
          <a:xfrm>
            <a:off x="885825" y="1087438"/>
            <a:ext cx="7091363" cy="4530725"/>
          </a:xfrm>
        </p:spPr>
        <p:txBody>
          <a:bodyPr/>
          <a:lstStyle/>
          <a:p>
            <a:r>
              <a:rPr lang="en-US" altLang="en-US" b="1" dirty="0">
                <a:solidFill>
                  <a:srgbClr val="FF0000"/>
                </a:solidFill>
              </a:rPr>
              <a:t>Supports both segmentation and segmentation with paging</a:t>
            </a:r>
          </a:p>
          <a:p>
            <a:pPr lvl="1"/>
            <a:r>
              <a:rPr lang="en-US" altLang="en-US" dirty="0"/>
              <a:t>Each segment can be 4 GB</a:t>
            </a:r>
          </a:p>
          <a:p>
            <a:pPr lvl="1"/>
            <a:r>
              <a:rPr lang="en-US" altLang="en-US" dirty="0"/>
              <a:t>Up to 16 K segments per process</a:t>
            </a:r>
          </a:p>
          <a:p>
            <a:pPr lvl="1"/>
            <a:r>
              <a:rPr lang="en-US" altLang="en-US" dirty="0"/>
              <a:t>Divided into two partitions</a:t>
            </a:r>
          </a:p>
          <a:p>
            <a:pPr lvl="2"/>
            <a:r>
              <a:rPr lang="en-US" altLang="en-US" dirty="0"/>
              <a:t>First partition of up to 8 K segments are private to process (kept in </a:t>
            </a:r>
            <a:r>
              <a:rPr lang="en-US" altLang="en-US" b="1" dirty="0">
                <a:solidFill>
                  <a:srgbClr val="3366FF"/>
                </a:solidFill>
              </a:rPr>
              <a:t>local descriptor table </a:t>
            </a:r>
            <a:r>
              <a:rPr lang="en-US" altLang="en-US" dirty="0"/>
              <a:t>(</a:t>
            </a:r>
            <a:r>
              <a:rPr lang="en-US" altLang="en-US" b="1" dirty="0">
                <a:solidFill>
                  <a:srgbClr val="3366FF"/>
                </a:solidFill>
              </a:rPr>
              <a:t>LDT</a:t>
            </a:r>
            <a:r>
              <a:rPr lang="en-US" altLang="en-US" dirty="0"/>
              <a:t>))</a:t>
            </a:r>
          </a:p>
          <a:p>
            <a:pPr lvl="2"/>
            <a:r>
              <a:rPr lang="en-US" altLang="en-US" dirty="0"/>
              <a:t>Second partition of up to 8K segments shared among all processes (kept in </a:t>
            </a:r>
            <a:r>
              <a:rPr lang="en-US" altLang="en-US" b="1" dirty="0">
                <a:solidFill>
                  <a:srgbClr val="3366FF"/>
                </a:solidFill>
              </a:rPr>
              <a:t>global descriptor table </a:t>
            </a:r>
            <a:r>
              <a:rPr lang="en-US" altLang="en-US" dirty="0"/>
              <a:t>(</a:t>
            </a:r>
            <a:r>
              <a:rPr lang="en-US" altLang="en-US" b="1" dirty="0">
                <a:solidFill>
                  <a:srgbClr val="3366FF"/>
                </a:solidFill>
              </a:rPr>
              <a:t>GDT</a:t>
            </a:r>
            <a:r>
              <a:rPr lang="en-US" altLang="en-US" dirty="0"/>
              <a:t>))</a:t>
            </a:r>
          </a:p>
          <a:p>
            <a:endParaRPr lang="en-US"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306513" y="20638"/>
            <a:ext cx="7670800" cy="619125"/>
          </a:xfrm>
        </p:spPr>
        <p:txBody>
          <a:bodyPr/>
          <a:lstStyle/>
          <a:p>
            <a:pPr eaLnBrk="1" hangingPunct="1"/>
            <a:r>
              <a:rPr lang="en-US" altLang="en-US" sz="2400"/>
              <a:t>Logical to Physical Address Translation in IA-32</a:t>
            </a:r>
          </a:p>
        </p:txBody>
      </p:sp>
      <p:pic>
        <p:nvPicPr>
          <p:cNvPr id="115715" name="Picture 4"/>
          <p:cNvPicPr>
            <a:picLocks noChangeAspect="1" noChangeArrowheads="1"/>
          </p:cNvPicPr>
          <p:nvPr/>
        </p:nvPicPr>
        <p:blipFill>
          <a:blip r:embed="rId3">
            <a:extLst>
              <a:ext uri="{28A0092B-C50C-407E-A947-70E740481C1C}">
                <a14:useLocalDpi xmlns:a14="http://schemas.microsoft.com/office/drawing/2010/main" val="0"/>
              </a:ext>
            </a:extLst>
          </a:blip>
          <a:srcRect l="638" t="35571" r="661" b="35571"/>
          <a:stretch>
            <a:fillRect/>
          </a:stretch>
        </p:blipFill>
        <p:spPr bwMode="auto">
          <a:xfrm>
            <a:off x="2158645" y="2320238"/>
            <a:ext cx="45958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pic>
        <p:nvPicPr>
          <p:cNvPr id="1157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415" y="950794"/>
            <a:ext cx="61579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76208" y="3618914"/>
            <a:ext cx="6892119" cy="2585323"/>
          </a:xfrm>
          <a:prstGeom prst="rect">
            <a:avLst/>
          </a:prstGeom>
        </p:spPr>
        <p:txBody>
          <a:bodyPr wrap="square">
            <a:spAutoFit/>
          </a:bodyPr>
          <a:lstStyle/>
          <a:p>
            <a:pPr marL="342900" indent="-342900">
              <a:buFont typeface="+mj-lt"/>
              <a:buAutoNum type="arabicParenR"/>
            </a:pPr>
            <a:r>
              <a:rPr lang="en-IN" dirty="0"/>
              <a:t>The CPU generates logical addresses, which are given to the segmentation unit. </a:t>
            </a:r>
          </a:p>
          <a:p>
            <a:pPr marL="342900" indent="-342900">
              <a:buFont typeface="+mj-lt"/>
              <a:buAutoNum type="arabicParenR"/>
            </a:pPr>
            <a:r>
              <a:rPr lang="en-IN" dirty="0"/>
              <a:t>The segmentation unit  produces a linear address for each logical address. </a:t>
            </a:r>
          </a:p>
          <a:p>
            <a:pPr marL="342900" indent="-342900">
              <a:buFont typeface="+mj-lt"/>
              <a:buAutoNum type="arabicParenR"/>
            </a:pPr>
            <a:r>
              <a:rPr lang="en-IN" dirty="0"/>
              <a:t>The linear address is then given to the paging unit, which in turn generates the physical address in main memory. </a:t>
            </a:r>
          </a:p>
          <a:p>
            <a:pPr marL="342900" indent="-342900">
              <a:buFont typeface="+mj-lt"/>
              <a:buAutoNum type="arabicParenR"/>
            </a:pPr>
            <a:r>
              <a:rPr lang="en-IN" dirty="0"/>
              <a:t>Thus, the segmentation and paging units form the equivalent of the memory-management unit (MMU).</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425575" y="73025"/>
            <a:ext cx="7607300" cy="576263"/>
          </a:xfrm>
        </p:spPr>
        <p:txBody>
          <a:bodyPr/>
          <a:lstStyle/>
          <a:p>
            <a:pPr eaLnBrk="1" hangingPunct="1"/>
            <a:r>
              <a:rPr lang="en-US" altLang="en-US" sz="2400"/>
              <a:t>Example: The Intel IA-32 Architecture (Cont.)</a:t>
            </a:r>
          </a:p>
        </p:txBody>
      </p:sp>
      <p:sp>
        <p:nvSpPr>
          <p:cNvPr id="61443" name="Rectangle 3"/>
          <p:cNvSpPr>
            <a:spLocks noGrp="1" noChangeArrowheads="1"/>
          </p:cNvSpPr>
          <p:nvPr>
            <p:ph idx="1"/>
          </p:nvPr>
        </p:nvSpPr>
        <p:spPr>
          <a:xfrm>
            <a:off x="885825" y="1087438"/>
            <a:ext cx="7743825" cy="4530725"/>
          </a:xfrm>
        </p:spPr>
        <p:txBody>
          <a:bodyPr/>
          <a:lstStyle/>
          <a:p>
            <a:pPr>
              <a:defRPr/>
            </a:pPr>
            <a:r>
              <a:rPr lang="en-US" altLang="en-US" dirty="0"/>
              <a:t>CPU generates logical address</a:t>
            </a:r>
          </a:p>
          <a:p>
            <a:pPr lvl="1">
              <a:defRPr/>
            </a:pPr>
            <a:r>
              <a:rPr lang="en-US" altLang="en-US" dirty="0"/>
              <a:t>Selector given to segmentation unit</a:t>
            </a:r>
          </a:p>
          <a:p>
            <a:pPr lvl="2">
              <a:defRPr/>
            </a:pPr>
            <a:r>
              <a:rPr lang="en-US" altLang="en-US" dirty="0"/>
              <a:t>Which produces linear addresses </a:t>
            </a:r>
          </a:p>
          <a:p>
            <a:pPr marL="857250" lvl="2" indent="0">
              <a:buFont typeface="Webdings" pitchFamily="18" charset="2"/>
              <a:buNone/>
              <a:defRPr/>
            </a:pPr>
            <a:endParaRPr lang="en-US" altLang="en-US" dirty="0"/>
          </a:p>
          <a:p>
            <a:pPr lvl="2">
              <a:defRPr/>
            </a:pPr>
            <a:endParaRPr lang="en-US" altLang="en-US" dirty="0"/>
          </a:p>
          <a:p>
            <a:pPr lvl="1">
              <a:defRPr/>
            </a:pPr>
            <a:r>
              <a:rPr lang="en-US" altLang="en-US" dirty="0"/>
              <a:t>Linear address given to paging unit</a:t>
            </a:r>
          </a:p>
          <a:p>
            <a:pPr lvl="2">
              <a:defRPr/>
            </a:pPr>
            <a:r>
              <a:rPr lang="en-US" altLang="en-US" dirty="0"/>
              <a:t>Which generates physical address in main memory</a:t>
            </a:r>
          </a:p>
          <a:p>
            <a:pPr lvl="2">
              <a:defRPr/>
            </a:pPr>
            <a:r>
              <a:rPr lang="en-US" altLang="en-US" dirty="0"/>
              <a:t>Paging units form equivalent of MMU</a:t>
            </a:r>
          </a:p>
          <a:p>
            <a:pPr lvl="2">
              <a:defRPr/>
            </a:pPr>
            <a:r>
              <a:rPr lang="en-US" altLang="en-US" dirty="0"/>
              <a:t>Pages sizes can be 4 KB or 4 MB</a:t>
            </a:r>
          </a:p>
          <a:p>
            <a:pPr>
              <a:defRPr/>
            </a:pPr>
            <a:endParaRPr lang="en-US" altLang="en-US" dirty="0"/>
          </a:p>
        </p:txBody>
      </p:sp>
      <p:pic>
        <p:nvPicPr>
          <p:cNvPr id="114692" name="Picture 1" descr="Screen Shot 2013-01-04 at 12.24.5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5038" y="2141538"/>
            <a:ext cx="24368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195388" y="198438"/>
            <a:ext cx="7491412" cy="576262"/>
          </a:xfrm>
        </p:spPr>
        <p:txBody>
          <a:bodyPr/>
          <a:lstStyle/>
          <a:p>
            <a:pPr eaLnBrk="1" hangingPunct="1"/>
            <a:r>
              <a:rPr lang="en-US" altLang="en-US"/>
              <a:t>Intel IA-32 Segmentation</a:t>
            </a:r>
          </a:p>
        </p:txBody>
      </p:sp>
      <p:pic>
        <p:nvPicPr>
          <p:cNvPr id="116739"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1314450"/>
            <a:ext cx="6034088" cy="370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1060450" y="163513"/>
            <a:ext cx="6764338" cy="576262"/>
          </a:xfrm>
        </p:spPr>
        <p:txBody>
          <a:bodyPr/>
          <a:lstStyle/>
          <a:p>
            <a:pPr eaLnBrk="1" hangingPunct="1"/>
            <a:r>
              <a:rPr lang="en-US" altLang="en-US"/>
              <a:t>Base and Limit Registers</a:t>
            </a:r>
          </a:p>
        </p:txBody>
      </p:sp>
      <p:sp>
        <p:nvSpPr>
          <p:cNvPr id="12291" name="Rectangle 1027"/>
          <p:cNvSpPr>
            <a:spLocks noGrp="1" noChangeArrowheads="1"/>
          </p:cNvSpPr>
          <p:nvPr>
            <p:ph idx="1"/>
          </p:nvPr>
        </p:nvSpPr>
        <p:spPr>
          <a:xfrm>
            <a:off x="863600" y="1250950"/>
            <a:ext cx="7591425" cy="4483100"/>
          </a:xfrm>
        </p:spPr>
        <p:txBody>
          <a:bodyPr/>
          <a:lstStyle/>
          <a:p>
            <a:r>
              <a:rPr lang="en-IN" altLang="en-US" dirty="0"/>
              <a:t>Base Register-Holds the smallest legal physical memory address</a:t>
            </a:r>
          </a:p>
          <a:p>
            <a:r>
              <a:rPr lang="en-IN" altLang="en-US" dirty="0"/>
              <a:t>Limit Register- specifies the size of the range. </a:t>
            </a:r>
          </a:p>
          <a:p>
            <a:endParaRPr lang="en-I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817563" y="182563"/>
            <a:ext cx="7869237" cy="576262"/>
          </a:xfrm>
        </p:spPr>
        <p:txBody>
          <a:bodyPr/>
          <a:lstStyle/>
          <a:p>
            <a:pPr eaLnBrk="1" hangingPunct="1"/>
            <a:r>
              <a:rPr lang="en-US" altLang="en-US"/>
              <a:t>Intel IA-32 Paging Architecture</a:t>
            </a:r>
          </a:p>
        </p:txBody>
      </p:sp>
      <p:pic>
        <p:nvPicPr>
          <p:cNvPr id="11776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9500" y="1220788"/>
            <a:ext cx="4503738"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227138" y="214313"/>
            <a:ext cx="7869237" cy="576262"/>
          </a:xfrm>
        </p:spPr>
        <p:txBody>
          <a:bodyPr/>
          <a:lstStyle/>
          <a:p>
            <a:pPr eaLnBrk="1" hangingPunct="1"/>
            <a:r>
              <a:rPr lang="en-US" altLang="en-US"/>
              <a:t>Intel IA-32 Page Address Extensions</a:t>
            </a:r>
          </a:p>
        </p:txBody>
      </p:sp>
      <p:pic>
        <p:nvPicPr>
          <p:cNvPr id="118787" name="Picture 1" descr="8_24.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3502025"/>
            <a:ext cx="6157912"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3"/>
          <p:cNvSpPr txBox="1">
            <a:spLocks noChangeArrowheads="1"/>
          </p:cNvSpPr>
          <p:nvPr/>
        </p:nvSpPr>
        <p:spPr bwMode="auto">
          <a:xfrm>
            <a:off x="901700" y="1108075"/>
            <a:ext cx="77438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US" altLang="en-US" sz="1600"/>
              <a:t>32-bit address limits led Intel to create </a:t>
            </a:r>
            <a:r>
              <a:rPr lang="en-US" altLang="en-US" sz="1600" b="1">
                <a:solidFill>
                  <a:srgbClr val="3366FF"/>
                </a:solidFill>
              </a:rPr>
              <a:t>page address extension </a:t>
            </a:r>
            <a:r>
              <a:rPr lang="en-US" altLang="en-US" sz="1600"/>
              <a:t>(</a:t>
            </a:r>
            <a:r>
              <a:rPr lang="en-US" altLang="en-US" sz="1600" b="1">
                <a:solidFill>
                  <a:srgbClr val="3366FF"/>
                </a:solidFill>
              </a:rPr>
              <a:t>PAE</a:t>
            </a:r>
            <a:r>
              <a:rPr lang="en-US" altLang="en-US" sz="1600"/>
              <a:t>), allowing 32-bit apps access to more than 4GB of memory space</a:t>
            </a:r>
          </a:p>
          <a:p>
            <a:pPr lvl="1"/>
            <a:r>
              <a:rPr lang="en-US" altLang="en-US" sz="1600"/>
              <a:t>Paging went to a 3-level scheme</a:t>
            </a:r>
          </a:p>
          <a:p>
            <a:pPr lvl="1"/>
            <a:r>
              <a:rPr lang="en-US" altLang="en-US" sz="1600"/>
              <a:t>Top two bits refer to a </a:t>
            </a:r>
            <a:r>
              <a:rPr lang="en-US" altLang="en-US" sz="1600" b="1">
                <a:solidFill>
                  <a:srgbClr val="3366FF"/>
                </a:solidFill>
              </a:rPr>
              <a:t>page directory pointer table</a:t>
            </a:r>
          </a:p>
          <a:p>
            <a:pPr lvl="1"/>
            <a:r>
              <a:rPr lang="en-US" altLang="en-US" sz="1600"/>
              <a:t>Page-directory and page-table entries moved to 64-bits in size</a:t>
            </a:r>
          </a:p>
          <a:p>
            <a:pPr lvl="1"/>
            <a:r>
              <a:rPr lang="en-US" altLang="en-US" sz="1600"/>
              <a:t>Net effect is increasing address space to 36 bits – 64GB of physical memory</a:t>
            </a:r>
          </a:p>
          <a:p>
            <a:pPr lvl="1"/>
            <a:endParaRPr lang="en-US" altLang="en-US" b="1">
              <a:solidFill>
                <a:srgbClr val="3366FF"/>
              </a:solidFill>
            </a:endParaRPr>
          </a:p>
          <a:p>
            <a:endParaRPr lang="en-US"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17563" y="198438"/>
            <a:ext cx="7869237" cy="576262"/>
          </a:xfrm>
        </p:spPr>
        <p:txBody>
          <a:bodyPr/>
          <a:lstStyle/>
          <a:p>
            <a:pPr eaLnBrk="1" hangingPunct="1"/>
            <a:r>
              <a:rPr lang="en-US" altLang="en-US"/>
              <a:t>Intel x86-64</a:t>
            </a:r>
          </a:p>
        </p:txBody>
      </p:sp>
      <p:sp>
        <p:nvSpPr>
          <p:cNvPr id="119811" name="Rectangle 3"/>
          <p:cNvSpPr txBox="1">
            <a:spLocks noChangeArrowheads="1"/>
          </p:cNvSpPr>
          <p:nvPr/>
        </p:nvSpPr>
        <p:spPr bwMode="auto">
          <a:xfrm>
            <a:off x="917575" y="1122363"/>
            <a:ext cx="7564438"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US" altLang="en-US"/>
              <a:t>Current generation Intel x86 architecture</a:t>
            </a:r>
          </a:p>
          <a:p>
            <a:r>
              <a:rPr lang="en-US" altLang="en-US"/>
              <a:t>64 bits is ginormous (&gt; 16 exabytes)</a:t>
            </a:r>
          </a:p>
          <a:p>
            <a:r>
              <a:rPr lang="en-US" altLang="en-US"/>
              <a:t>In practice only implement 48 bit addressing</a:t>
            </a:r>
          </a:p>
          <a:p>
            <a:pPr lvl="1"/>
            <a:r>
              <a:rPr lang="en-US" altLang="en-US"/>
              <a:t>Page sizes of 4 KB, 2 MB, 1 GB</a:t>
            </a:r>
          </a:p>
          <a:p>
            <a:pPr lvl="1"/>
            <a:r>
              <a:rPr lang="en-US" altLang="en-US"/>
              <a:t>Four levels of paging hierarchy</a:t>
            </a:r>
          </a:p>
          <a:p>
            <a:r>
              <a:rPr lang="en-US" altLang="en-US"/>
              <a:t>Can also use PAE so virtual addresses are 48 bits and physical addresses are 52 bits</a:t>
            </a:r>
          </a:p>
        </p:txBody>
      </p:sp>
      <p:pic>
        <p:nvPicPr>
          <p:cNvPr id="119812" name="Picture 2" descr="8_25.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0938" y="4108450"/>
            <a:ext cx="72834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82563"/>
            <a:ext cx="8229600" cy="576262"/>
          </a:xfrm>
        </p:spPr>
        <p:txBody>
          <a:bodyPr/>
          <a:lstStyle/>
          <a:p>
            <a:pPr eaLnBrk="1" hangingPunct="1"/>
            <a:r>
              <a:rPr lang="en-US" altLang="en-US"/>
              <a:t>Shared Pages</a:t>
            </a:r>
          </a:p>
        </p:txBody>
      </p:sp>
      <p:sp>
        <p:nvSpPr>
          <p:cNvPr id="97283" name="Rectangle 3"/>
          <p:cNvSpPr>
            <a:spLocks noGrp="1" noChangeArrowheads="1"/>
          </p:cNvSpPr>
          <p:nvPr>
            <p:ph idx="1"/>
          </p:nvPr>
        </p:nvSpPr>
        <p:spPr>
          <a:xfrm>
            <a:off x="873125" y="1141413"/>
            <a:ext cx="6950075" cy="4483100"/>
          </a:xfrm>
        </p:spPr>
        <p:txBody>
          <a:bodyPr/>
          <a:lstStyle/>
          <a:p>
            <a:r>
              <a:rPr lang="en-US" altLang="en-US" b="1">
                <a:solidFill>
                  <a:srgbClr val="3366FF"/>
                </a:solidFill>
              </a:rPr>
              <a:t>Shared code</a:t>
            </a:r>
          </a:p>
          <a:p>
            <a:pPr lvl="1"/>
            <a:r>
              <a:rPr lang="en-US" altLang="en-US"/>
              <a:t>One copy of read-only (</a:t>
            </a:r>
            <a:r>
              <a:rPr lang="en-US" altLang="en-US" b="1">
                <a:solidFill>
                  <a:srgbClr val="3366FF"/>
                </a:solidFill>
              </a:rPr>
              <a:t>reentrant</a:t>
            </a:r>
            <a:r>
              <a:rPr lang="en-US" altLang="en-US"/>
              <a:t>) code shared among processes (i.e., text editors, compilers, window systems)</a:t>
            </a:r>
          </a:p>
          <a:p>
            <a:pPr lvl="1"/>
            <a:r>
              <a:rPr lang="en-US" altLang="en-US"/>
              <a:t>Similar to multiple threads sharing the same process space</a:t>
            </a:r>
          </a:p>
          <a:p>
            <a:pPr lvl="1"/>
            <a:r>
              <a:rPr lang="en-US" altLang="en-US"/>
              <a:t>Also useful for interprocess communication if sharing of read-write pages is allowed</a:t>
            </a:r>
          </a:p>
          <a:p>
            <a:r>
              <a:rPr lang="en-US" altLang="en-US" b="1">
                <a:solidFill>
                  <a:srgbClr val="3366FF"/>
                </a:solidFill>
              </a:rPr>
              <a:t>Private code and data</a:t>
            </a:r>
            <a:r>
              <a:rPr lang="en-US" altLang="en-US">
                <a:solidFill>
                  <a:srgbClr val="3366FF"/>
                </a:solidFill>
              </a:rPr>
              <a:t> </a:t>
            </a:r>
          </a:p>
          <a:p>
            <a:pPr lvl="1"/>
            <a:r>
              <a:rPr lang="en-US" altLang="en-US"/>
              <a:t>Each process keeps a separate copy of the code and data</a:t>
            </a:r>
          </a:p>
          <a:p>
            <a:pPr lvl="1"/>
            <a:r>
              <a:rPr lang="en-US" altLang="en-US"/>
              <a:t>The pages for the private code and data can appear anywhere in the logical address space</a:t>
            </a:r>
          </a:p>
        </p:txBody>
      </p:sp>
    </p:spTree>
    <p:extLst>
      <p:ext uri="{BB962C8B-B14F-4D97-AF65-F5344CB8AC3E}">
        <p14:creationId xmlns:p14="http://schemas.microsoft.com/office/powerpoint/2010/main" val="79695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982663" y="198438"/>
            <a:ext cx="7704137" cy="576262"/>
          </a:xfrm>
        </p:spPr>
        <p:txBody>
          <a:bodyPr/>
          <a:lstStyle/>
          <a:p>
            <a:pPr eaLnBrk="1" hangingPunct="1"/>
            <a:r>
              <a:rPr lang="en-US" altLang="en-US"/>
              <a:t>Shared Pages Example</a:t>
            </a:r>
            <a:endParaRPr lang="en-US" altLang="en-US" sz="2400"/>
          </a:p>
        </p:txBody>
      </p:sp>
      <p:pic>
        <p:nvPicPr>
          <p:cNvPr id="98307"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963" y="1104900"/>
            <a:ext cx="4860925"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108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p:cNvSpPr>
            <a:spLocks noGrp="1" noChangeArrowheads="1"/>
          </p:cNvSpPr>
          <p:nvPr>
            <p:ph type="title"/>
          </p:nvPr>
        </p:nvSpPr>
        <p:spPr>
          <a:xfrm>
            <a:off x="1060450" y="163513"/>
            <a:ext cx="6764338" cy="576262"/>
          </a:xfrm>
        </p:spPr>
        <p:txBody>
          <a:bodyPr/>
          <a:lstStyle/>
          <a:p>
            <a:pPr eaLnBrk="1" hangingPunct="1"/>
            <a:r>
              <a:rPr lang="en-US" altLang="en-US"/>
              <a:t>Base and Limit Registers</a:t>
            </a:r>
          </a:p>
        </p:txBody>
      </p:sp>
      <p:sp>
        <p:nvSpPr>
          <p:cNvPr id="13315" name="Rectangle 1027"/>
          <p:cNvSpPr>
            <a:spLocks noGrp="1" noChangeArrowheads="1"/>
          </p:cNvSpPr>
          <p:nvPr>
            <p:ph idx="1"/>
          </p:nvPr>
        </p:nvSpPr>
        <p:spPr>
          <a:xfrm>
            <a:off x="725488" y="1001713"/>
            <a:ext cx="7642225" cy="4483100"/>
          </a:xfrm>
        </p:spPr>
        <p:txBody>
          <a:bodyPr/>
          <a:lstStyle/>
          <a:p>
            <a:r>
              <a:rPr lang="en-IN" altLang="en-US" dirty="0"/>
              <a:t>For example, </a:t>
            </a:r>
          </a:p>
          <a:p>
            <a:r>
              <a:rPr lang="en-IN" altLang="en-US" dirty="0"/>
              <a:t>if the base register holds 300040 </a:t>
            </a:r>
          </a:p>
          <a:p>
            <a:r>
              <a:rPr lang="en-IN" altLang="en-US" dirty="0"/>
              <a:t>and the limit register is 120900, </a:t>
            </a:r>
          </a:p>
          <a:p>
            <a:r>
              <a:rPr lang="en-IN" altLang="en-US" dirty="0"/>
              <a:t>then the program can legally access all addresses from 30 0040 through 420939 (inclusive).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375" y="3050397"/>
            <a:ext cx="415925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1060450" y="163513"/>
            <a:ext cx="6764338" cy="576262"/>
          </a:xfrm>
        </p:spPr>
        <p:txBody>
          <a:bodyPr/>
          <a:lstStyle/>
          <a:p>
            <a:pPr eaLnBrk="1" hangingPunct="1"/>
            <a:r>
              <a:rPr lang="en-US" altLang="en-US"/>
              <a:t>Base and Limit Registers</a:t>
            </a:r>
          </a:p>
        </p:txBody>
      </p:sp>
      <p:sp>
        <p:nvSpPr>
          <p:cNvPr id="14339" name="Rectangle 1027"/>
          <p:cNvSpPr>
            <a:spLocks noGrp="1" noChangeArrowheads="1"/>
          </p:cNvSpPr>
          <p:nvPr>
            <p:ph idx="1"/>
          </p:nvPr>
        </p:nvSpPr>
        <p:spPr>
          <a:xfrm>
            <a:off x="863600" y="1250950"/>
            <a:ext cx="7591425" cy="4483100"/>
          </a:xfrm>
        </p:spPr>
        <p:txBody>
          <a:bodyPr/>
          <a:lstStyle/>
          <a:p>
            <a:r>
              <a:rPr lang="en-IN" altLang="en-US" dirty="0"/>
              <a:t>Protection of memory space is accomplished by having the CPU hardware compare </a:t>
            </a:r>
            <a:r>
              <a:rPr lang="en-IN" altLang="en-US" i="1" dirty="0"/>
              <a:t>every </a:t>
            </a:r>
            <a:r>
              <a:rPr lang="en-IN" altLang="en-US" dirty="0"/>
              <a:t>address generated in user mode with the registers. </a:t>
            </a:r>
          </a:p>
          <a:p>
            <a:r>
              <a:rPr lang="en-IN" altLang="en-US" dirty="0"/>
              <a:t>Any attempt by a program executing in user mode to access operating-system memory or other users' memory </a:t>
            </a:r>
          </a:p>
          <a:p>
            <a:r>
              <a:rPr lang="en-IN" altLang="en-US" dirty="0"/>
              <a:t>Results in a trap to the operating system, which treats the attempt as a fatal error</a:t>
            </a:r>
          </a:p>
          <a:p>
            <a:r>
              <a:rPr lang="en-IN" altLang="en-US" b="1" dirty="0"/>
              <a:t>This scheme prevents a user program from (accidentally or deliberately) modifying the code or data structures of either the operating system or other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37570"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505" t="29405" r="30285" b="44388"/>
          <a:stretch/>
        </p:blipFill>
        <p:spPr bwMode="auto">
          <a:xfrm>
            <a:off x="300250" y="2047164"/>
            <a:ext cx="8843749" cy="236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47656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65238" y="112713"/>
            <a:ext cx="6559550" cy="576262"/>
          </a:xfrm>
        </p:spPr>
        <p:txBody>
          <a:bodyPr/>
          <a:lstStyle/>
          <a:p>
            <a:pPr eaLnBrk="1" hangingPunct="1"/>
            <a:r>
              <a:rPr lang="en-US" altLang="en-US"/>
              <a:t>Base and Limit Registers</a:t>
            </a:r>
          </a:p>
        </p:txBody>
      </p:sp>
      <p:sp>
        <p:nvSpPr>
          <p:cNvPr id="15363" name="Rectangle 3"/>
          <p:cNvSpPr>
            <a:spLocks noGrp="1" noChangeArrowheads="1"/>
          </p:cNvSpPr>
          <p:nvPr>
            <p:ph idx="1"/>
          </p:nvPr>
        </p:nvSpPr>
        <p:spPr>
          <a:xfrm>
            <a:off x="950913" y="995363"/>
            <a:ext cx="7351712" cy="4483100"/>
          </a:xfrm>
        </p:spPr>
        <p:txBody>
          <a:bodyPr/>
          <a:lstStyle/>
          <a:p>
            <a:r>
              <a:rPr lang="en-US" altLang="en-US"/>
              <a:t>CPU must check every memory access generated in user mode to be sure it is between base and limit for that user</a:t>
            </a:r>
          </a:p>
        </p:txBody>
      </p:sp>
      <p:pic>
        <p:nvPicPr>
          <p:cNvPr id="15364" name="Content Placeholder 4" descr="8.02.pdf"/>
          <p:cNvPicPr>
            <a:picLocks noChangeAspect="1"/>
          </p:cNvPicPr>
          <p:nvPr/>
        </p:nvPicPr>
        <p:blipFill>
          <a:blip r:embed="rId3">
            <a:extLst>
              <a:ext uri="{28A0092B-C50C-407E-A947-70E740481C1C}">
                <a14:useLocalDpi xmlns:a14="http://schemas.microsoft.com/office/drawing/2010/main" val="0"/>
              </a:ext>
            </a:extLst>
          </a:blip>
          <a:srcRect t="-12790" b="-12790"/>
          <a:stretch>
            <a:fillRect/>
          </a:stretch>
        </p:blipFill>
        <p:spPr bwMode="auto">
          <a:xfrm>
            <a:off x="1514475" y="2178050"/>
            <a:ext cx="63246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1060450" y="163513"/>
            <a:ext cx="6764338" cy="576262"/>
          </a:xfrm>
        </p:spPr>
        <p:txBody>
          <a:bodyPr/>
          <a:lstStyle/>
          <a:p>
            <a:pPr eaLnBrk="1" hangingPunct="1"/>
            <a:r>
              <a:rPr lang="en-US" altLang="en-US"/>
              <a:t>Hardware Address Protection</a:t>
            </a:r>
          </a:p>
        </p:txBody>
      </p:sp>
      <p:sp>
        <p:nvSpPr>
          <p:cNvPr id="16387" name="Rectangle 1027"/>
          <p:cNvSpPr>
            <a:spLocks noGrp="1" noChangeArrowheads="1"/>
          </p:cNvSpPr>
          <p:nvPr>
            <p:ph idx="1"/>
          </p:nvPr>
        </p:nvSpPr>
        <p:spPr>
          <a:xfrm>
            <a:off x="863600" y="1250950"/>
            <a:ext cx="7591425" cy="4483100"/>
          </a:xfrm>
        </p:spPr>
        <p:txBody>
          <a:bodyPr/>
          <a:lstStyle/>
          <a:p>
            <a:r>
              <a:rPr lang="en-IN" altLang="en-US" b="1"/>
              <a:t>The base and limit registers can be loaded only by the operating system</a:t>
            </a:r>
            <a:r>
              <a:rPr lang="en-IN" altLang="en-US"/>
              <a:t>, which uses a special privileged instruction. </a:t>
            </a:r>
          </a:p>
          <a:p>
            <a:r>
              <a:rPr lang="en-IN" altLang="en-US"/>
              <a:t>Since privileged instructions can be executed only in kernel mode, </a:t>
            </a:r>
          </a:p>
          <a:p>
            <a:r>
              <a:rPr lang="en-IN" altLang="en-US"/>
              <a:t>since only the operating system executes in kernel mode, </a:t>
            </a:r>
          </a:p>
          <a:p>
            <a:r>
              <a:rPr lang="en-IN" altLang="en-US"/>
              <a:t>only the operating system can load the base and limit registers.</a:t>
            </a:r>
          </a:p>
          <a:p>
            <a:r>
              <a:rPr lang="en-IN" altLang="en-US" b="1"/>
              <a:t>This scheme allows the operating system to change the value of the registers but prevents user programs from changing the registers' contents.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41388" y="153988"/>
            <a:ext cx="7745412" cy="576262"/>
          </a:xfrm>
        </p:spPr>
        <p:txBody>
          <a:bodyPr/>
          <a:lstStyle/>
          <a:p>
            <a:r>
              <a:rPr lang="en-US" altLang="en-US"/>
              <a:t>Hardware Address Protection</a:t>
            </a:r>
          </a:p>
        </p:txBody>
      </p:sp>
      <p:sp>
        <p:nvSpPr>
          <p:cNvPr id="17411" name="Content Placeholder 1"/>
          <p:cNvSpPr>
            <a:spLocks noGrp="1"/>
          </p:cNvSpPr>
          <p:nvPr>
            <p:ph idx="1"/>
          </p:nvPr>
        </p:nvSpPr>
        <p:spPr/>
        <p:txBody>
          <a:bodyPr/>
          <a:lstStyle/>
          <a:p>
            <a:r>
              <a:rPr lang="en-IN" altLang="en-US"/>
              <a:t>The operating system, executing in kernel mode, is given unrestricted access to both operating system memory and users' memory. </a:t>
            </a:r>
          </a:p>
          <a:p>
            <a:r>
              <a:rPr lang="en-IN" altLang="en-US"/>
              <a:t>This provision allows the operating system </a:t>
            </a:r>
          </a:p>
          <a:p>
            <a:r>
              <a:rPr lang="en-IN" altLang="en-US"/>
              <a:t>to load users' programs into users' memory, </a:t>
            </a:r>
          </a:p>
          <a:p>
            <a:r>
              <a:rPr lang="en-IN" altLang="en-US"/>
              <a:t>to dump out those programs in case of errors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56444" y="415055"/>
            <a:ext cx="8229600" cy="576262"/>
          </a:xfrm>
        </p:spPr>
        <p:txBody>
          <a:bodyPr/>
          <a:lstStyle/>
          <a:p>
            <a:r>
              <a:rPr lang="en-US" altLang="en-US" dirty="0"/>
              <a:t>Address Binding</a:t>
            </a:r>
          </a:p>
        </p:txBody>
      </p:sp>
      <p:sp>
        <p:nvSpPr>
          <p:cNvPr id="18435" name="Content Placeholder 2"/>
          <p:cNvSpPr>
            <a:spLocks noGrp="1"/>
          </p:cNvSpPr>
          <p:nvPr>
            <p:ph idx="1"/>
          </p:nvPr>
        </p:nvSpPr>
        <p:spPr>
          <a:xfrm>
            <a:off x="819150" y="1144588"/>
            <a:ext cx="7448550" cy="4926012"/>
          </a:xfrm>
        </p:spPr>
        <p:txBody>
          <a:bodyPr/>
          <a:lstStyle/>
          <a:p>
            <a:r>
              <a:rPr lang="en-IN" altLang="en-US" sz="1600" dirty="0"/>
              <a:t>Usually, a program resides on a disk as a binary executable file. </a:t>
            </a:r>
          </a:p>
          <a:p>
            <a:r>
              <a:rPr lang="en-IN" altLang="en-US" sz="1600" dirty="0"/>
              <a:t>To be executed, the program must be brought into memory and placed within a process.</a:t>
            </a:r>
          </a:p>
          <a:p>
            <a:r>
              <a:rPr kumimoji="0" lang="en-US" altLang="en-US" sz="1600" dirty="0"/>
              <a:t>Programs on disk, ready to be brought into memory to execute form an </a:t>
            </a:r>
            <a:r>
              <a:rPr kumimoji="0" lang="en-US" altLang="en-US" sz="1600" b="1" dirty="0">
                <a:solidFill>
                  <a:srgbClr val="0000FF"/>
                </a:solidFill>
              </a:rPr>
              <a:t>input queue</a:t>
            </a:r>
          </a:p>
          <a:p>
            <a:r>
              <a:rPr lang="en-IN" altLang="en-US" sz="1600" dirty="0"/>
              <a:t>The normal procedure is to select one of the processes in the input queue and to load that process into memory. </a:t>
            </a:r>
          </a:p>
          <a:p>
            <a:r>
              <a:rPr lang="en-IN" altLang="en-US" sz="1600" dirty="0"/>
              <a:t>As the process is executed, it accesses instructions and data from memory. </a:t>
            </a:r>
          </a:p>
          <a:p>
            <a:r>
              <a:rPr lang="en-IN" altLang="en-US" sz="1600" dirty="0"/>
              <a:t>Eventually, the process terminates, and its memory space is declared available.</a:t>
            </a:r>
            <a:endParaRPr kumimoji="0" lang="en-US" altLang="en-US" sz="1600" b="1"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Address binding</a:t>
            </a:r>
            <a:endParaRPr/>
          </a:p>
        </p:txBody>
      </p:sp>
      <p:sp>
        <p:nvSpPr>
          <p:cNvPr id="166" name="Google Shape;166;p2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User processes reside in any part of main memory</a:t>
            </a:r>
            <a:endParaRPr/>
          </a:p>
          <a:p>
            <a:pPr marL="285750" lvl="0" indent="-285750" algn="l" rtl="0">
              <a:lnSpc>
                <a:spcPct val="90000"/>
              </a:lnSpc>
              <a:spcBef>
                <a:spcPts val="1000"/>
              </a:spcBef>
              <a:spcAft>
                <a:spcPts val="0"/>
              </a:spcAft>
              <a:buClr>
                <a:schemeClr val="dk1"/>
              </a:buClr>
              <a:buSzPts val="2800"/>
              <a:buFont typeface="Arial"/>
              <a:buChar char="•"/>
            </a:pPr>
            <a:r>
              <a:rPr lang="en-US"/>
              <a:t>Computer address space starts at 00000</a:t>
            </a:r>
            <a:endParaRPr/>
          </a:p>
          <a:p>
            <a:pPr marL="285750" lvl="0" indent="-285750" algn="l" rtl="0">
              <a:lnSpc>
                <a:spcPct val="90000"/>
              </a:lnSpc>
              <a:spcBef>
                <a:spcPts val="1000"/>
              </a:spcBef>
              <a:spcAft>
                <a:spcPts val="0"/>
              </a:spcAft>
              <a:buClr>
                <a:schemeClr val="dk1"/>
              </a:buClr>
              <a:buSzPts val="2800"/>
              <a:buFont typeface="Arial"/>
              <a:buChar char="•"/>
            </a:pPr>
            <a:r>
              <a:rPr lang="en-US"/>
              <a:t>But user process need not be loaded at 00000</a:t>
            </a:r>
            <a:endParaRPr/>
          </a:p>
          <a:p>
            <a:pPr marL="285750" lvl="0" indent="-285750" algn="l" rtl="0">
              <a:lnSpc>
                <a:spcPct val="90000"/>
              </a:lnSpc>
              <a:spcBef>
                <a:spcPts val="1000"/>
              </a:spcBef>
              <a:spcAft>
                <a:spcPts val="0"/>
              </a:spcAft>
              <a:buClr>
                <a:schemeClr val="dk1"/>
              </a:buClr>
              <a:buSzPts val="2800"/>
              <a:buFont typeface="Arial"/>
              <a:buChar char="•"/>
            </a:pPr>
            <a:r>
              <a:rPr lang="en-US"/>
              <a:t>The program is processed by various system softwares before being executed such as macro processor, compiler, linker, loader etc..</a:t>
            </a:r>
            <a:endParaRPr/>
          </a:p>
          <a:p>
            <a:pPr marL="285750" lvl="0" indent="-285750" algn="l" rtl="0">
              <a:lnSpc>
                <a:spcPct val="90000"/>
              </a:lnSpc>
              <a:spcBef>
                <a:spcPts val="1000"/>
              </a:spcBef>
              <a:spcAft>
                <a:spcPts val="0"/>
              </a:spcAft>
              <a:buClr>
                <a:schemeClr val="dk1"/>
              </a:buClr>
              <a:buSzPts val="2800"/>
              <a:buFont typeface="Arial"/>
              <a:buChar char="•"/>
            </a:pPr>
            <a:r>
              <a:rPr lang="en-US"/>
              <a:t>User program addresses may be represented in various ways during these executions</a:t>
            </a:r>
            <a:endParaRPr/>
          </a:p>
          <a:p>
            <a:pPr marL="0" lvl="0" indent="0" algn="l" rtl="0">
              <a:lnSpc>
                <a:spcPct val="90000"/>
              </a:lnSpc>
              <a:spcBef>
                <a:spcPts val="1000"/>
              </a:spcBef>
              <a:spcAft>
                <a:spcPts val="0"/>
              </a:spcAft>
              <a:buClr>
                <a:schemeClr val="dk1"/>
              </a:buClr>
              <a:buSzPts val="2800"/>
              <a:buNone/>
            </a:pPr>
            <a:endParaRPr/>
          </a:p>
        </p:txBody>
      </p:sp>
    </p:spTree>
    <p:extLst>
      <p:ext uri="{BB962C8B-B14F-4D97-AF65-F5344CB8AC3E}">
        <p14:creationId xmlns:p14="http://schemas.microsoft.com/office/powerpoint/2010/main" val="2142239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Address binding.. contd</a:t>
            </a:r>
            <a:endParaRPr/>
          </a:p>
        </p:txBody>
      </p:sp>
      <p:sp>
        <p:nvSpPr>
          <p:cNvPr id="172" name="Google Shape;172;p2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Addresses in source program are symbolic</a:t>
            </a:r>
            <a:endParaRPr/>
          </a:p>
          <a:p>
            <a:pPr marL="285750" lvl="0" indent="-285750" algn="l" rtl="0">
              <a:lnSpc>
                <a:spcPct val="90000"/>
              </a:lnSpc>
              <a:spcBef>
                <a:spcPts val="1000"/>
              </a:spcBef>
              <a:spcAft>
                <a:spcPts val="0"/>
              </a:spcAft>
              <a:buClr>
                <a:schemeClr val="dk1"/>
              </a:buClr>
              <a:buSzPts val="2800"/>
              <a:buFont typeface="Arial"/>
              <a:buChar char="•"/>
            </a:pPr>
            <a:r>
              <a:rPr lang="en-US"/>
              <a:t>Compiler binds symbolic addresses to relocatable addresses</a:t>
            </a:r>
            <a:endParaRPr/>
          </a:p>
          <a:p>
            <a:pPr marL="742950" lvl="1" indent="-285750" algn="l" rtl="0">
              <a:lnSpc>
                <a:spcPct val="90000"/>
              </a:lnSpc>
              <a:spcBef>
                <a:spcPts val="500"/>
              </a:spcBef>
              <a:spcAft>
                <a:spcPts val="0"/>
              </a:spcAft>
              <a:buClr>
                <a:schemeClr val="dk1"/>
              </a:buClr>
              <a:buSzPts val="2400"/>
              <a:buChar char="o"/>
            </a:pPr>
            <a:r>
              <a:rPr lang="en-US"/>
              <a:t>E,g. 14 bytes from beginning of this module</a:t>
            </a:r>
            <a:endParaRPr/>
          </a:p>
          <a:p>
            <a:pPr marL="285750" lvl="0" indent="-285750" algn="l" rtl="0">
              <a:lnSpc>
                <a:spcPct val="90000"/>
              </a:lnSpc>
              <a:spcBef>
                <a:spcPts val="1000"/>
              </a:spcBef>
              <a:spcAft>
                <a:spcPts val="0"/>
              </a:spcAft>
              <a:buClr>
                <a:schemeClr val="dk1"/>
              </a:buClr>
              <a:buSzPts val="2800"/>
              <a:buFont typeface="Arial"/>
              <a:buChar char="•"/>
            </a:pPr>
            <a:r>
              <a:rPr lang="en-US"/>
              <a:t>The linker or loaders turn relocatable addresses to absolute addresses</a:t>
            </a:r>
            <a:endParaRPr/>
          </a:p>
          <a:p>
            <a:pPr marL="285750" lvl="0" indent="-285750" algn="l" rtl="0">
              <a:lnSpc>
                <a:spcPct val="90000"/>
              </a:lnSpc>
              <a:spcBef>
                <a:spcPts val="1000"/>
              </a:spcBef>
              <a:spcAft>
                <a:spcPts val="0"/>
              </a:spcAft>
              <a:buClr>
                <a:schemeClr val="dk1"/>
              </a:buClr>
              <a:buSzPts val="2800"/>
              <a:buFont typeface="Arial"/>
              <a:buChar char="•"/>
            </a:pPr>
            <a:r>
              <a:rPr lang="en-US"/>
              <a:t>Each such binding is mapping from one address space to another</a:t>
            </a:r>
            <a:endParaRPr/>
          </a:p>
        </p:txBody>
      </p:sp>
    </p:spTree>
    <p:extLst>
      <p:ext uri="{BB962C8B-B14F-4D97-AF65-F5344CB8AC3E}">
        <p14:creationId xmlns:p14="http://schemas.microsoft.com/office/powerpoint/2010/main" val="3638186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88913"/>
            <a:ext cx="8229600" cy="576262"/>
          </a:xfrm>
        </p:spPr>
        <p:txBody>
          <a:bodyPr/>
          <a:lstStyle/>
          <a:p>
            <a:r>
              <a:rPr lang="en-US" altLang="en-US"/>
              <a:t>Address Binding</a:t>
            </a:r>
          </a:p>
        </p:txBody>
      </p:sp>
      <p:sp>
        <p:nvSpPr>
          <p:cNvPr id="19459" name="Content Placeholder 2"/>
          <p:cNvSpPr>
            <a:spLocks noGrp="1"/>
          </p:cNvSpPr>
          <p:nvPr>
            <p:ph idx="1"/>
          </p:nvPr>
        </p:nvSpPr>
        <p:spPr>
          <a:xfrm>
            <a:off x="819150" y="1144588"/>
            <a:ext cx="7448550" cy="4926012"/>
          </a:xfrm>
        </p:spPr>
        <p:txBody>
          <a:bodyPr/>
          <a:lstStyle/>
          <a:p>
            <a:endParaRPr kumimoji="0" lang="en-US" altLang="en-US" sz="1600" b="1">
              <a:solidFill>
                <a:srgbClr val="0000FF"/>
              </a:solidFill>
            </a:endParaRPr>
          </a:p>
          <a:p>
            <a:r>
              <a:rPr kumimoji="0" lang="en-US" altLang="en-US" sz="1600"/>
              <a:t>Further, addresses represented in different ways at different stages of a program</a:t>
            </a:r>
            <a:r>
              <a:rPr kumimoji="0" lang="ja-JP" altLang="en-US" sz="1600"/>
              <a:t>’</a:t>
            </a:r>
            <a:r>
              <a:rPr kumimoji="0" lang="en-US" altLang="ja-JP" sz="1600"/>
              <a:t>s life</a:t>
            </a:r>
          </a:p>
          <a:p>
            <a:pPr lvl="1"/>
            <a:r>
              <a:rPr kumimoji="0" lang="en-US" altLang="en-US" sz="1600"/>
              <a:t>Source code addresses are usually symbolic (Eg-count)</a:t>
            </a:r>
          </a:p>
          <a:p>
            <a:pPr lvl="1"/>
            <a:r>
              <a:rPr kumimoji="0" lang="en-IN" altLang="en-US" sz="1600"/>
              <a:t>A compiler will typically bind these symbolic addresses to relocatable addresses </a:t>
            </a:r>
          </a:p>
          <a:p>
            <a:pPr lvl="2"/>
            <a:r>
              <a:rPr kumimoji="0" lang="en-US" altLang="en-US" sz="1600" b="1"/>
              <a:t>i.e. </a:t>
            </a:r>
            <a:r>
              <a:rPr kumimoji="0" lang="ja-JP" altLang="en-US" sz="1600" b="1"/>
              <a:t>“</a:t>
            </a:r>
            <a:r>
              <a:rPr kumimoji="0" lang="en-US" altLang="ja-JP" sz="1600" b="1"/>
              <a:t>14 bytes from beginning of this module</a:t>
            </a:r>
            <a:r>
              <a:rPr kumimoji="0" lang="ja-JP" altLang="en-US" sz="1600" b="1"/>
              <a:t>”</a:t>
            </a:r>
            <a:endParaRPr kumimoji="0" lang="en-US" altLang="ja-JP" sz="1600" b="1"/>
          </a:p>
          <a:p>
            <a:pPr lvl="1"/>
            <a:r>
              <a:rPr kumimoji="0" lang="en-US" altLang="en-US" sz="1600"/>
              <a:t>Linker or loader will bind relocatable addresses to absolute addresses</a:t>
            </a:r>
          </a:p>
          <a:p>
            <a:pPr lvl="2"/>
            <a:r>
              <a:rPr kumimoji="0" lang="en-US" altLang="en-US" sz="1600"/>
              <a:t>i.e. 74014</a:t>
            </a:r>
          </a:p>
          <a:p>
            <a:pPr lvl="1"/>
            <a:r>
              <a:rPr kumimoji="0" lang="en-US" altLang="en-US" sz="1600"/>
              <a:t>Each binding maps from one address space to another</a:t>
            </a:r>
          </a:p>
          <a:p>
            <a:pPr>
              <a:buFont typeface="Monotype Sorts" pitchFamily="-84" charset="2"/>
              <a:buNone/>
            </a:pPr>
            <a:endParaRPr kumimoji="0" lang="en-US" altLang="en-US"/>
          </a:p>
          <a:p>
            <a:pPr lvl="1"/>
            <a:endParaRPr kumimoji="0"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23950" y="290513"/>
            <a:ext cx="8134350" cy="457200"/>
          </a:xfrm>
        </p:spPr>
        <p:txBody>
          <a:bodyPr>
            <a:normAutofit fontScale="90000"/>
          </a:bodyPr>
          <a:lstStyle/>
          <a:p>
            <a:pPr eaLnBrk="1" hangingPunct="1"/>
            <a:r>
              <a:rPr lang="en-US" altLang="en-US" sz="2800"/>
              <a:t>Binding of Instructions and Data to Memory</a:t>
            </a:r>
          </a:p>
        </p:txBody>
      </p:sp>
      <p:sp>
        <p:nvSpPr>
          <p:cNvPr id="20483" name="Rectangle 3"/>
          <p:cNvSpPr>
            <a:spLocks noGrp="1" noChangeArrowheads="1"/>
          </p:cNvSpPr>
          <p:nvPr>
            <p:ph idx="1"/>
          </p:nvPr>
        </p:nvSpPr>
        <p:spPr>
          <a:xfrm>
            <a:off x="971550" y="809625"/>
            <a:ext cx="7131050" cy="4114800"/>
          </a:xfrm>
        </p:spPr>
        <p:txBody>
          <a:bodyPr/>
          <a:lstStyle/>
          <a:p>
            <a:pPr>
              <a:buFont typeface="Monotype Sorts" pitchFamily="-84" charset="2"/>
              <a:buNone/>
            </a:pPr>
            <a:endParaRPr lang="en-US" altLang="en-US"/>
          </a:p>
          <a:p>
            <a:r>
              <a:rPr lang="en-IN" altLang="en-US"/>
              <a:t>The binding of instructions and data to memory addresses i.e. </a:t>
            </a:r>
          </a:p>
          <a:p>
            <a:r>
              <a:rPr kumimoji="0" lang="en-US" altLang="en-US"/>
              <a:t>Address binding of instructions and data to memory addresses can happen at three different stages</a:t>
            </a:r>
          </a:p>
          <a:p>
            <a:pPr lvl="1"/>
            <a:r>
              <a:rPr lang="en-US" altLang="en-US" b="1"/>
              <a:t>Compile time</a:t>
            </a:r>
          </a:p>
          <a:p>
            <a:pPr lvl="1"/>
            <a:r>
              <a:rPr lang="en-US" altLang="en-US" b="1"/>
              <a:t>Load time</a:t>
            </a:r>
          </a:p>
          <a:p>
            <a:pPr lvl="1"/>
            <a:r>
              <a:rPr lang="en-US" altLang="en-US" b="1"/>
              <a:t>Execution time</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Binding instructions &amp; data to memory</a:t>
            </a:r>
            <a:endParaRPr/>
          </a:p>
        </p:txBody>
      </p:sp>
      <p:sp>
        <p:nvSpPr>
          <p:cNvPr id="178" name="Google Shape;178;p29"/>
          <p:cNvSpPr txBox="1">
            <a:spLocks noGrp="1"/>
          </p:cNvSpPr>
          <p:nvPr>
            <p:ph type="body" idx="1"/>
          </p:nvPr>
        </p:nvSpPr>
        <p:spPr>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a:t>Can be done at any step during execution based on available info</a:t>
            </a:r>
            <a:endParaRPr/>
          </a:p>
          <a:p>
            <a:pPr marL="285750" lvl="0" indent="-285750" algn="l" rtl="0">
              <a:lnSpc>
                <a:spcPct val="90000"/>
              </a:lnSpc>
              <a:spcBef>
                <a:spcPts val="1000"/>
              </a:spcBef>
              <a:spcAft>
                <a:spcPts val="0"/>
              </a:spcAft>
              <a:buClr>
                <a:schemeClr val="dk1"/>
              </a:buClr>
              <a:buSzPct val="100000"/>
              <a:buFont typeface="Arial"/>
              <a:buChar char="•"/>
            </a:pPr>
            <a:r>
              <a:rPr lang="en-US"/>
              <a:t>If known at Compile time: </a:t>
            </a:r>
            <a:endParaRPr/>
          </a:p>
          <a:p>
            <a:pPr marL="742950" lvl="1" indent="-285750" algn="l" rtl="0">
              <a:lnSpc>
                <a:spcPct val="90000"/>
              </a:lnSpc>
              <a:spcBef>
                <a:spcPts val="500"/>
              </a:spcBef>
              <a:spcAft>
                <a:spcPts val="0"/>
              </a:spcAft>
              <a:buClr>
                <a:schemeClr val="dk1"/>
              </a:buClr>
              <a:buSzPct val="100000"/>
              <a:buChar char="o"/>
            </a:pPr>
            <a:r>
              <a:rPr lang="en-US"/>
              <a:t>generates </a:t>
            </a:r>
            <a:r>
              <a:rPr lang="en-US" b="1">
                <a:solidFill>
                  <a:srgbClr val="C00000"/>
                </a:solidFill>
              </a:rPr>
              <a:t>absolute code </a:t>
            </a:r>
            <a:r>
              <a:rPr lang="en-US"/>
              <a:t>that resides at given memory.</a:t>
            </a:r>
            <a:endParaRPr/>
          </a:p>
          <a:p>
            <a:pPr marL="742950" lvl="1" indent="-285750" algn="l" rtl="0">
              <a:lnSpc>
                <a:spcPct val="90000"/>
              </a:lnSpc>
              <a:spcBef>
                <a:spcPts val="500"/>
              </a:spcBef>
              <a:spcAft>
                <a:spcPts val="0"/>
              </a:spcAft>
              <a:buClr>
                <a:schemeClr val="dk1"/>
              </a:buClr>
              <a:buSzPct val="100000"/>
              <a:buChar char="o"/>
            </a:pPr>
            <a:r>
              <a:rPr lang="en-US"/>
              <a:t> Re-compile if the starting location changes</a:t>
            </a:r>
            <a:endParaRPr/>
          </a:p>
          <a:p>
            <a:pPr marL="285750" lvl="0" indent="-285750" algn="l" rtl="0">
              <a:lnSpc>
                <a:spcPct val="90000"/>
              </a:lnSpc>
              <a:spcBef>
                <a:spcPts val="1000"/>
              </a:spcBef>
              <a:spcAft>
                <a:spcPts val="0"/>
              </a:spcAft>
              <a:buClr>
                <a:schemeClr val="dk1"/>
              </a:buClr>
              <a:buSzPct val="100000"/>
              <a:buFont typeface="Arial"/>
              <a:buChar char="•"/>
            </a:pPr>
            <a:r>
              <a:rPr lang="en-US"/>
              <a:t>If known at Load time but not at compile time:</a:t>
            </a:r>
            <a:endParaRPr/>
          </a:p>
          <a:p>
            <a:pPr marL="742950" lvl="1" indent="-285750" algn="l" rtl="0">
              <a:lnSpc>
                <a:spcPct val="90000"/>
              </a:lnSpc>
              <a:spcBef>
                <a:spcPts val="500"/>
              </a:spcBef>
              <a:spcAft>
                <a:spcPts val="0"/>
              </a:spcAft>
              <a:buClr>
                <a:schemeClr val="dk1"/>
              </a:buClr>
              <a:buSzPct val="100000"/>
              <a:buChar char="o"/>
            </a:pPr>
            <a:r>
              <a:rPr lang="en-US"/>
              <a:t>Generates relocatable code</a:t>
            </a:r>
            <a:endParaRPr/>
          </a:p>
          <a:p>
            <a:pPr marL="742950" lvl="1" indent="-285750" algn="l" rtl="0">
              <a:lnSpc>
                <a:spcPct val="90000"/>
              </a:lnSpc>
              <a:spcBef>
                <a:spcPts val="500"/>
              </a:spcBef>
              <a:spcAft>
                <a:spcPts val="0"/>
              </a:spcAft>
              <a:buClr>
                <a:schemeClr val="dk1"/>
              </a:buClr>
              <a:buSzPct val="100000"/>
              <a:buChar char="o"/>
            </a:pPr>
            <a:r>
              <a:rPr lang="en-US"/>
              <a:t>Final binding is delayed until load time</a:t>
            </a:r>
            <a:endParaRPr/>
          </a:p>
          <a:p>
            <a:pPr marL="742950" lvl="1" indent="-285750" algn="l" rtl="0">
              <a:lnSpc>
                <a:spcPct val="90000"/>
              </a:lnSpc>
              <a:spcBef>
                <a:spcPts val="500"/>
              </a:spcBef>
              <a:spcAft>
                <a:spcPts val="0"/>
              </a:spcAft>
              <a:buClr>
                <a:schemeClr val="dk1"/>
              </a:buClr>
              <a:buSzPct val="100000"/>
              <a:buChar char="o"/>
            </a:pPr>
            <a:r>
              <a:rPr lang="en-US"/>
              <a:t>If starting address changes, only reload the user code to incorporate the changed value</a:t>
            </a:r>
            <a:endParaRPr/>
          </a:p>
          <a:p>
            <a:pPr marL="285750" lvl="0" indent="-285750" algn="l" rtl="0">
              <a:lnSpc>
                <a:spcPct val="90000"/>
              </a:lnSpc>
              <a:spcBef>
                <a:spcPts val="1000"/>
              </a:spcBef>
              <a:spcAft>
                <a:spcPts val="0"/>
              </a:spcAft>
              <a:buClr>
                <a:schemeClr val="dk1"/>
              </a:buClr>
              <a:buSzPct val="100000"/>
              <a:buFont typeface="Arial"/>
              <a:buChar char="•"/>
            </a:pPr>
            <a:r>
              <a:rPr lang="en-US"/>
              <a:t>If known at Execution time</a:t>
            </a:r>
            <a:endParaRPr/>
          </a:p>
          <a:p>
            <a:pPr marL="742950" lvl="1" indent="-285750" algn="l" rtl="0">
              <a:lnSpc>
                <a:spcPct val="90000"/>
              </a:lnSpc>
              <a:spcBef>
                <a:spcPts val="500"/>
              </a:spcBef>
              <a:spcAft>
                <a:spcPts val="0"/>
              </a:spcAft>
              <a:buClr>
                <a:schemeClr val="dk1"/>
              </a:buClr>
              <a:buSzPct val="100000"/>
              <a:buChar char="o"/>
            </a:pPr>
            <a:r>
              <a:rPr lang="en-US"/>
              <a:t>If process can be moved from one memory segment to another during execution</a:t>
            </a:r>
            <a:endParaRPr/>
          </a:p>
          <a:p>
            <a:pPr marL="742950" lvl="1" indent="-285750" algn="l" rtl="0">
              <a:lnSpc>
                <a:spcPct val="90000"/>
              </a:lnSpc>
              <a:spcBef>
                <a:spcPts val="500"/>
              </a:spcBef>
              <a:spcAft>
                <a:spcPts val="0"/>
              </a:spcAft>
              <a:buClr>
                <a:schemeClr val="dk1"/>
              </a:buClr>
              <a:buSzPct val="100000"/>
              <a:buChar char="o"/>
            </a:pPr>
            <a:r>
              <a:rPr lang="en-US"/>
              <a:t>Binding is delayed until run time</a:t>
            </a:r>
            <a:endParaRPr/>
          </a:p>
          <a:p>
            <a:pPr marL="742950" lvl="1" indent="-285750" algn="l" rtl="0">
              <a:lnSpc>
                <a:spcPct val="90000"/>
              </a:lnSpc>
              <a:spcBef>
                <a:spcPts val="500"/>
              </a:spcBef>
              <a:spcAft>
                <a:spcPts val="0"/>
              </a:spcAft>
              <a:buClr>
                <a:schemeClr val="dk1"/>
              </a:buClr>
              <a:buSzPct val="100000"/>
              <a:buChar char="o"/>
            </a:pPr>
            <a:r>
              <a:rPr lang="en-US"/>
              <a:t>Needs special hardware</a:t>
            </a:r>
            <a:endParaRPr/>
          </a:p>
        </p:txBody>
      </p:sp>
    </p:spTree>
    <p:extLst>
      <p:ext uri="{BB962C8B-B14F-4D97-AF65-F5344CB8AC3E}">
        <p14:creationId xmlns:p14="http://schemas.microsoft.com/office/powerpoint/2010/main" val="52360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23950" y="290513"/>
            <a:ext cx="8134350" cy="457200"/>
          </a:xfrm>
        </p:spPr>
        <p:txBody>
          <a:bodyPr>
            <a:normAutofit fontScale="90000"/>
          </a:bodyPr>
          <a:lstStyle/>
          <a:p>
            <a:pPr eaLnBrk="1" hangingPunct="1"/>
            <a:r>
              <a:rPr lang="en-US" altLang="en-US" sz="2800"/>
              <a:t>Binding of Instructions and Data to Memory</a:t>
            </a:r>
          </a:p>
        </p:txBody>
      </p:sp>
      <p:sp>
        <p:nvSpPr>
          <p:cNvPr id="21507" name="Rectangle 3"/>
          <p:cNvSpPr>
            <a:spLocks noGrp="1" noChangeArrowheads="1"/>
          </p:cNvSpPr>
          <p:nvPr>
            <p:ph idx="1"/>
          </p:nvPr>
        </p:nvSpPr>
        <p:spPr>
          <a:xfrm>
            <a:off x="971550" y="809625"/>
            <a:ext cx="7131050" cy="4114800"/>
          </a:xfrm>
        </p:spPr>
        <p:txBody>
          <a:bodyPr/>
          <a:lstStyle/>
          <a:p>
            <a:pPr>
              <a:buFont typeface="Monotype Sorts" pitchFamily="-84" charset="2"/>
              <a:buNone/>
            </a:pPr>
            <a:endParaRPr lang="en-US" altLang="en-US"/>
          </a:p>
          <a:p>
            <a:r>
              <a:rPr lang="en-US" altLang="en-US" b="1"/>
              <a:t>Compile time</a:t>
            </a:r>
            <a:r>
              <a:rPr lang="en-US" altLang="en-US"/>
              <a:t>:  </a:t>
            </a:r>
          </a:p>
          <a:p>
            <a:pPr lvl="1"/>
            <a:r>
              <a:rPr lang="en-IN" altLang="en-US" b="1"/>
              <a:t>If you know at compile time where the process will reside in memory, then </a:t>
            </a:r>
            <a:r>
              <a:rPr lang="en-IN" altLang="en-US" b="1">
                <a:solidFill>
                  <a:srgbClr val="0070C0"/>
                </a:solidFill>
              </a:rPr>
              <a:t>absolute code</a:t>
            </a:r>
            <a:r>
              <a:rPr lang="en-IN" altLang="en-US" b="1"/>
              <a:t> can be generated.</a:t>
            </a:r>
            <a:endParaRPr lang="en-US" altLang="en-US" b="1"/>
          </a:p>
          <a:p>
            <a:pPr lvl="1"/>
            <a:r>
              <a:rPr lang="en-US" altLang="en-US" b="1"/>
              <a:t>If memory location known a priori, </a:t>
            </a:r>
          </a:p>
          <a:p>
            <a:pPr lvl="1"/>
            <a:r>
              <a:rPr lang="en-IN" altLang="en-US"/>
              <a:t>For example, if you know that a user process will reside starting at location </a:t>
            </a:r>
            <a:r>
              <a:rPr lang="en-IN" altLang="en-US" i="1"/>
              <a:t>R, </a:t>
            </a:r>
            <a:r>
              <a:rPr lang="en-IN" altLang="en-US"/>
              <a:t>then the generated compiler code will start at that location and extend up from there.</a:t>
            </a:r>
            <a:endParaRPr lang="en-US" altLang="en-US"/>
          </a:p>
          <a:p>
            <a:r>
              <a:rPr lang="en-US" altLang="en-US"/>
              <a:t>Must recompile code if starting location changes-</a:t>
            </a:r>
          </a:p>
          <a:p>
            <a:pPr lvl="1"/>
            <a:r>
              <a:rPr lang="en-IN" altLang="en-US" b="1"/>
              <a:t>If, at some later time, the starting location changes, then it will be necessary to recompile this code.</a:t>
            </a:r>
            <a:endParaRPr lang="en-US" alt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Marcellus"/>
              <a:buNone/>
            </a:pPr>
            <a:r>
              <a:rPr lang="en-US">
                <a:latin typeface="Marcellus"/>
                <a:ea typeface="Marcellus"/>
                <a:cs typeface="Marcellus"/>
                <a:sym typeface="Marcellus"/>
              </a:rPr>
              <a:t>How do you differentiate?</a:t>
            </a:r>
            <a:endParaRPr>
              <a:latin typeface="Marcellus"/>
              <a:ea typeface="Marcellus"/>
              <a:cs typeface="Marcellus"/>
              <a:sym typeface="Marcellus"/>
            </a:endParaRPr>
          </a:p>
        </p:txBody>
      </p:sp>
      <p:sp>
        <p:nvSpPr>
          <p:cNvPr id="122" name="Google Shape;122;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latin typeface="Fira Sans"/>
                <a:ea typeface="Fira Sans"/>
                <a:cs typeface="Fira Sans"/>
                <a:sym typeface="Fira Sans"/>
              </a:rPr>
              <a:t>Memory </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Main memory</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Physical Memory</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RAM</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Primary memory</a:t>
            </a:r>
            <a:endParaRPr/>
          </a:p>
        </p:txBody>
      </p:sp>
    </p:spTree>
    <p:extLst>
      <p:ext uri="{BB962C8B-B14F-4D97-AF65-F5344CB8AC3E}">
        <p14:creationId xmlns:p14="http://schemas.microsoft.com/office/powerpoint/2010/main" val="2539747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23950" y="290513"/>
            <a:ext cx="8134350" cy="457200"/>
          </a:xfrm>
        </p:spPr>
        <p:txBody>
          <a:bodyPr>
            <a:normAutofit fontScale="90000"/>
          </a:bodyPr>
          <a:lstStyle/>
          <a:p>
            <a:pPr eaLnBrk="1" hangingPunct="1"/>
            <a:r>
              <a:rPr lang="en-US" altLang="en-US" sz="2800"/>
              <a:t>Binding of Instructions and Data to Memory</a:t>
            </a:r>
          </a:p>
        </p:txBody>
      </p:sp>
      <p:sp>
        <p:nvSpPr>
          <p:cNvPr id="22531" name="Rectangle 3"/>
          <p:cNvSpPr>
            <a:spLocks noGrp="1" noChangeArrowheads="1"/>
          </p:cNvSpPr>
          <p:nvPr>
            <p:ph idx="1"/>
          </p:nvPr>
        </p:nvSpPr>
        <p:spPr>
          <a:xfrm>
            <a:off x="971550" y="809625"/>
            <a:ext cx="7131050" cy="4114800"/>
          </a:xfrm>
        </p:spPr>
        <p:txBody>
          <a:bodyPr/>
          <a:lstStyle/>
          <a:p>
            <a:pPr>
              <a:buFont typeface="Monotype Sorts" pitchFamily="-84" charset="2"/>
              <a:buNone/>
            </a:pPr>
            <a:endParaRPr lang="en-US" altLang="en-US"/>
          </a:p>
          <a:p>
            <a:r>
              <a:rPr lang="en-US" altLang="en-US" b="1"/>
              <a:t>Load time</a:t>
            </a:r>
            <a:r>
              <a:rPr lang="en-US" altLang="en-US"/>
              <a:t>:  </a:t>
            </a:r>
          </a:p>
          <a:p>
            <a:r>
              <a:rPr lang="en-US" altLang="en-US"/>
              <a:t>Must generate </a:t>
            </a:r>
            <a:r>
              <a:rPr lang="en-US" altLang="en-US" b="1">
                <a:solidFill>
                  <a:srgbClr val="3366FF"/>
                </a:solidFill>
              </a:rPr>
              <a:t>relocatable code</a:t>
            </a:r>
            <a:r>
              <a:rPr lang="en-US" altLang="en-US"/>
              <a:t> if memory location is not known at compile time</a:t>
            </a:r>
          </a:p>
          <a:p>
            <a:r>
              <a:rPr lang="en-IN" altLang="en-US" b="1"/>
              <a:t>If it is not known at compile time where the process will reside in memory, then the compiler must generate </a:t>
            </a:r>
            <a:r>
              <a:rPr lang="en-US" altLang="en-US" b="1">
                <a:solidFill>
                  <a:srgbClr val="3366FF"/>
                </a:solidFill>
              </a:rPr>
              <a:t>relocatable code</a:t>
            </a:r>
            <a:r>
              <a:rPr lang="en-US" altLang="en-US" b="1"/>
              <a:t> </a:t>
            </a:r>
          </a:p>
          <a:p>
            <a:r>
              <a:rPr lang="en-IN" altLang="en-US" b="1"/>
              <a:t>In this case, final binding is delayed until load time. </a:t>
            </a:r>
          </a:p>
          <a:p>
            <a:r>
              <a:rPr lang="en-IN" altLang="en-US"/>
              <a:t>If the starting address changes, we need </a:t>
            </a:r>
            <a:r>
              <a:rPr lang="en-IN" altLang="en-US" b="1"/>
              <a:t>only reload the user code to incorporate this changed value.</a:t>
            </a:r>
            <a:endParaRPr lang="en-US" alt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23950" y="290513"/>
            <a:ext cx="8134350" cy="457200"/>
          </a:xfrm>
        </p:spPr>
        <p:txBody>
          <a:bodyPr>
            <a:normAutofit fontScale="90000"/>
          </a:bodyPr>
          <a:lstStyle/>
          <a:p>
            <a:pPr eaLnBrk="1" hangingPunct="1"/>
            <a:r>
              <a:rPr lang="en-US" altLang="en-US" sz="2800"/>
              <a:t>Binding of Instructions and Data to Memory</a:t>
            </a:r>
          </a:p>
        </p:txBody>
      </p:sp>
      <p:sp>
        <p:nvSpPr>
          <p:cNvPr id="23555" name="Rectangle 3"/>
          <p:cNvSpPr>
            <a:spLocks noGrp="1" noChangeArrowheads="1"/>
          </p:cNvSpPr>
          <p:nvPr>
            <p:ph idx="1"/>
          </p:nvPr>
        </p:nvSpPr>
        <p:spPr>
          <a:xfrm>
            <a:off x="971550" y="809625"/>
            <a:ext cx="7131050" cy="4114800"/>
          </a:xfrm>
        </p:spPr>
        <p:txBody>
          <a:bodyPr/>
          <a:lstStyle/>
          <a:p>
            <a:pPr>
              <a:buFont typeface="Monotype Sorts" pitchFamily="-84" charset="2"/>
              <a:buNone/>
            </a:pPr>
            <a:endParaRPr lang="en-US" altLang="en-US"/>
          </a:p>
          <a:p>
            <a:r>
              <a:rPr lang="en-US" altLang="en-US" b="1"/>
              <a:t>Execution time</a:t>
            </a:r>
            <a:r>
              <a:rPr lang="en-US" altLang="en-US"/>
              <a:t>:  </a:t>
            </a:r>
          </a:p>
          <a:p>
            <a:r>
              <a:rPr lang="en-IN" altLang="en-US"/>
              <a:t>If the process can be moved during its execution from one memory segment to another, then binding must be delayed until run time. </a:t>
            </a:r>
          </a:p>
          <a:p>
            <a:r>
              <a:rPr lang="en-US" altLang="en-US"/>
              <a:t>Need hardware support for address maps (e.g., base and limit</a:t>
            </a:r>
            <a:r>
              <a:rPr lang="en-US" altLang="en-US" i="1"/>
              <a:t> </a:t>
            </a:r>
            <a:r>
              <a:rPr lang="en-US" altLang="en-US"/>
              <a:t>registers)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2200" y="100013"/>
            <a:ext cx="7956550" cy="576262"/>
          </a:xfrm>
        </p:spPr>
        <p:txBody>
          <a:bodyPr/>
          <a:lstStyle/>
          <a:p>
            <a:pPr eaLnBrk="1" hangingPunct="1"/>
            <a:r>
              <a:rPr lang="en-US" altLang="en-US" sz="2800"/>
              <a:t>Multistep Processing of a User Program </a:t>
            </a:r>
          </a:p>
        </p:txBody>
      </p:sp>
      <p:pic>
        <p:nvPicPr>
          <p:cNvPr id="24579"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1231900"/>
            <a:ext cx="2554287"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Logical Vs physical address space</a:t>
            </a:r>
            <a:endParaRPr/>
          </a:p>
        </p:txBody>
      </p:sp>
      <p:sp>
        <p:nvSpPr>
          <p:cNvPr id="184" name="Google Shape;184;p30"/>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0"/>
              </a:spcBef>
              <a:spcAft>
                <a:spcPts val="0"/>
              </a:spcAft>
              <a:buClr>
                <a:schemeClr val="dk1"/>
              </a:buClr>
              <a:buSzPts val="2800"/>
              <a:buFont typeface="Arial"/>
              <a:buChar char="•"/>
            </a:pPr>
            <a:r>
              <a:rPr lang="en-US"/>
              <a:t>Logical address: An address generated by CPU</a:t>
            </a:r>
            <a:endParaRPr/>
          </a:p>
          <a:p>
            <a:pPr marL="285750" lvl="0" indent="-285750" algn="l" rtl="0">
              <a:lnSpc>
                <a:spcPct val="90000"/>
              </a:lnSpc>
              <a:spcBef>
                <a:spcPts val="1000"/>
              </a:spcBef>
              <a:spcAft>
                <a:spcPts val="0"/>
              </a:spcAft>
              <a:buClr>
                <a:schemeClr val="dk1"/>
              </a:buClr>
              <a:buSzPts val="2800"/>
              <a:buFont typeface="Arial"/>
              <a:buChar char="•"/>
            </a:pPr>
            <a:r>
              <a:rPr lang="en-US"/>
              <a:t>Physical address : an address loaded into memory address register of memory</a:t>
            </a:r>
            <a:endParaRPr/>
          </a:p>
          <a:p>
            <a:pPr marL="285750" lvl="0" indent="-285750" algn="l" rtl="0">
              <a:lnSpc>
                <a:spcPct val="90000"/>
              </a:lnSpc>
              <a:spcBef>
                <a:spcPts val="1000"/>
              </a:spcBef>
              <a:spcAft>
                <a:spcPts val="0"/>
              </a:spcAft>
              <a:buClr>
                <a:schemeClr val="dk1"/>
              </a:buClr>
              <a:buSzPts val="2800"/>
              <a:buFont typeface="Arial"/>
              <a:buChar char="•"/>
            </a:pPr>
            <a:r>
              <a:rPr lang="en-US"/>
              <a:t>The compile time and load time address-binding methods generate identical logical and physical address</a:t>
            </a:r>
            <a:endParaRPr/>
          </a:p>
          <a:p>
            <a:pPr marL="285750" lvl="0" indent="-285750" algn="l" rtl="0">
              <a:lnSpc>
                <a:spcPct val="90000"/>
              </a:lnSpc>
              <a:spcBef>
                <a:spcPts val="1000"/>
              </a:spcBef>
              <a:spcAft>
                <a:spcPts val="0"/>
              </a:spcAft>
              <a:buClr>
                <a:schemeClr val="dk1"/>
              </a:buClr>
              <a:buSzPts val="2800"/>
              <a:buFont typeface="Arial"/>
              <a:buChar char="•"/>
            </a:pPr>
            <a:r>
              <a:rPr lang="en-US"/>
              <a:t>But, execution time binding results in different logical and physical address space</a:t>
            </a:r>
            <a:endParaRPr/>
          </a:p>
          <a:p>
            <a:pPr marL="742950" lvl="1" indent="-285750" algn="l" rtl="0">
              <a:lnSpc>
                <a:spcPct val="90000"/>
              </a:lnSpc>
              <a:spcBef>
                <a:spcPts val="500"/>
              </a:spcBef>
              <a:spcAft>
                <a:spcPts val="0"/>
              </a:spcAft>
              <a:buClr>
                <a:schemeClr val="dk1"/>
              </a:buClr>
              <a:buSzPts val="2400"/>
              <a:buChar char="o"/>
            </a:pPr>
            <a:r>
              <a:rPr lang="en-US"/>
              <a:t>Logical address space: set of all addresses generated by a program</a:t>
            </a:r>
            <a:endParaRPr/>
          </a:p>
          <a:p>
            <a:pPr marL="742950" lvl="1" indent="-285750" algn="l" rtl="0">
              <a:lnSpc>
                <a:spcPct val="90000"/>
              </a:lnSpc>
              <a:spcBef>
                <a:spcPts val="500"/>
              </a:spcBef>
              <a:spcAft>
                <a:spcPts val="0"/>
              </a:spcAft>
              <a:buClr>
                <a:schemeClr val="dk1"/>
              </a:buClr>
              <a:buSzPts val="2400"/>
              <a:buChar char="o"/>
            </a:pPr>
            <a:r>
              <a:rPr lang="en-US"/>
              <a:t>Physical address space: set of all physical addresses corresponding to all logical addresses</a:t>
            </a:r>
            <a:endParaRPr/>
          </a:p>
        </p:txBody>
      </p:sp>
    </p:spTree>
    <p:extLst>
      <p:ext uri="{BB962C8B-B14F-4D97-AF65-F5344CB8AC3E}">
        <p14:creationId xmlns:p14="http://schemas.microsoft.com/office/powerpoint/2010/main" val="926712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376363" y="198438"/>
            <a:ext cx="7548562" cy="576262"/>
          </a:xfrm>
        </p:spPr>
        <p:txBody>
          <a:bodyPr/>
          <a:lstStyle/>
          <a:p>
            <a:pPr eaLnBrk="1" hangingPunct="1"/>
            <a:r>
              <a:rPr lang="en-US" altLang="en-US"/>
              <a:t>Logical vs. Physical Address Space</a:t>
            </a:r>
          </a:p>
        </p:txBody>
      </p:sp>
      <p:sp>
        <p:nvSpPr>
          <p:cNvPr id="25603" name="Rectangle 3"/>
          <p:cNvSpPr>
            <a:spLocks noGrp="1" noChangeArrowheads="1"/>
          </p:cNvSpPr>
          <p:nvPr>
            <p:ph idx="1"/>
          </p:nvPr>
        </p:nvSpPr>
        <p:spPr>
          <a:xfrm>
            <a:off x="873125" y="1236663"/>
            <a:ext cx="7127875" cy="4468812"/>
          </a:xfrm>
        </p:spPr>
        <p:txBody>
          <a:bodyPr/>
          <a:lstStyle/>
          <a:p>
            <a:r>
              <a:rPr lang="en-US" altLang="en-US" b="1">
                <a:solidFill>
                  <a:srgbClr val="3366FF"/>
                </a:solidFill>
              </a:rPr>
              <a:t>Logical address</a:t>
            </a:r>
            <a:r>
              <a:rPr lang="en-US" altLang="en-US">
                <a:solidFill>
                  <a:srgbClr val="3366FF"/>
                </a:solidFill>
              </a:rPr>
              <a:t> </a:t>
            </a:r>
            <a:r>
              <a:rPr lang="en-US" altLang="en-US"/>
              <a:t>– </a:t>
            </a:r>
          </a:p>
          <a:p>
            <a:pPr lvl="1"/>
            <a:r>
              <a:rPr lang="en-IN" altLang="en-US"/>
              <a:t>An address generated by the CPU</a:t>
            </a:r>
          </a:p>
          <a:p>
            <a:pPr lvl="1"/>
            <a:r>
              <a:rPr lang="en-US" altLang="en-US"/>
              <a:t>also referred to as </a:t>
            </a:r>
            <a:r>
              <a:rPr lang="en-US" altLang="en-US" b="1">
                <a:solidFill>
                  <a:srgbClr val="3366FF"/>
                </a:solidFill>
              </a:rPr>
              <a:t>virtual address</a:t>
            </a:r>
          </a:p>
          <a:p>
            <a:r>
              <a:rPr lang="en-US" altLang="en-US" b="1">
                <a:solidFill>
                  <a:srgbClr val="3366FF"/>
                </a:solidFill>
              </a:rPr>
              <a:t>Physical address</a:t>
            </a:r>
            <a:r>
              <a:rPr lang="en-US" altLang="en-US">
                <a:solidFill>
                  <a:srgbClr val="3366FF"/>
                </a:solidFill>
              </a:rPr>
              <a:t> </a:t>
            </a:r>
            <a:r>
              <a:rPr lang="en-US" altLang="en-US"/>
              <a:t>– </a:t>
            </a:r>
          </a:p>
          <a:p>
            <a:pPr lvl="1"/>
            <a:r>
              <a:rPr lang="en-US" altLang="en-US"/>
              <a:t>Address seen by the memory unit</a:t>
            </a:r>
          </a:p>
          <a:p>
            <a:pPr lvl="1"/>
            <a:r>
              <a:rPr lang="en-IN" altLang="en-US"/>
              <a:t>that is, the one loaded into memory address register of the memory</a:t>
            </a:r>
            <a:endParaRPr lang="en-US" altLang="en-US"/>
          </a:p>
          <a:p>
            <a:r>
              <a:rPr lang="en-US" altLang="en-US" b="1">
                <a:solidFill>
                  <a:srgbClr val="3366FF"/>
                </a:solidFill>
              </a:rPr>
              <a:t>Logical address space- </a:t>
            </a:r>
            <a:r>
              <a:rPr lang="en-US" altLang="en-US"/>
              <a:t>the set of all logical addresses generated by a program</a:t>
            </a:r>
          </a:p>
          <a:p>
            <a:r>
              <a:rPr lang="en-US" altLang="en-US" b="1">
                <a:solidFill>
                  <a:srgbClr val="3366FF"/>
                </a:solidFill>
              </a:rPr>
              <a:t>Physical address space- </a:t>
            </a:r>
            <a:r>
              <a:rPr lang="en-US" altLang="en-US"/>
              <a:t>the set of all physical addresses </a:t>
            </a:r>
            <a:r>
              <a:rPr lang="en-IN" altLang="en-US"/>
              <a:t>corresponding to these logical addresses</a:t>
            </a:r>
            <a:endParaRPr lang="en-US" altLang="en-US"/>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376363" y="198438"/>
            <a:ext cx="7548562" cy="576262"/>
          </a:xfrm>
        </p:spPr>
        <p:txBody>
          <a:bodyPr/>
          <a:lstStyle/>
          <a:p>
            <a:pPr eaLnBrk="1" hangingPunct="1"/>
            <a:r>
              <a:rPr lang="en-US" altLang="en-US"/>
              <a:t>Logical vs. Physical Address Space</a:t>
            </a:r>
          </a:p>
        </p:txBody>
      </p:sp>
      <p:sp>
        <p:nvSpPr>
          <p:cNvPr id="26627" name="Rectangle 3"/>
          <p:cNvSpPr>
            <a:spLocks noGrp="1" noChangeArrowheads="1"/>
          </p:cNvSpPr>
          <p:nvPr>
            <p:ph idx="1"/>
          </p:nvPr>
        </p:nvSpPr>
        <p:spPr>
          <a:xfrm>
            <a:off x="873125" y="1236663"/>
            <a:ext cx="7127875" cy="4468812"/>
          </a:xfrm>
        </p:spPr>
        <p:txBody>
          <a:bodyPr/>
          <a:lstStyle/>
          <a:p>
            <a:r>
              <a:rPr lang="en-US" altLang="en-US" b="1">
                <a:solidFill>
                  <a:srgbClr val="FF0000"/>
                </a:solidFill>
              </a:rPr>
              <a:t>Logical and physical addresses are the same in compile-time and load-time address-binding schemes; </a:t>
            </a:r>
          </a:p>
          <a:p>
            <a:r>
              <a:rPr lang="en-US" altLang="en-US" b="1">
                <a:solidFill>
                  <a:srgbClr val="FF0000"/>
                </a:solidFill>
              </a:rPr>
              <a:t>Logical (virtual) and physical addresses differ in execution-time address-binding scheme</a:t>
            </a:r>
          </a:p>
          <a:p>
            <a:r>
              <a:rPr lang="en-IN" altLang="en-US"/>
              <a:t>Thus, in the execution-time address-binding scheme, the logical and physical address spaces differ.</a:t>
            </a: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79475" y="141288"/>
            <a:ext cx="7839075" cy="576262"/>
          </a:xfrm>
        </p:spPr>
        <p:txBody>
          <a:bodyPr/>
          <a:lstStyle/>
          <a:p>
            <a:pPr eaLnBrk="1" hangingPunct="1"/>
            <a:r>
              <a:rPr lang="en-US" altLang="en-US"/>
              <a:t>Memory-Management Unit (</a:t>
            </a:r>
            <a:r>
              <a:rPr lang="en-US" altLang="en-US" sz="2800"/>
              <a:t>MMU</a:t>
            </a:r>
            <a:r>
              <a:rPr lang="en-US" altLang="en-US"/>
              <a:t>)</a:t>
            </a:r>
          </a:p>
        </p:txBody>
      </p:sp>
      <p:sp>
        <p:nvSpPr>
          <p:cNvPr id="27651" name="Rectangle 3"/>
          <p:cNvSpPr>
            <a:spLocks noGrp="1" noChangeArrowheads="1"/>
          </p:cNvSpPr>
          <p:nvPr>
            <p:ph idx="1"/>
          </p:nvPr>
        </p:nvSpPr>
        <p:spPr>
          <a:xfrm>
            <a:off x="857250" y="1063625"/>
            <a:ext cx="7080250" cy="4484688"/>
          </a:xfrm>
        </p:spPr>
        <p:txBody>
          <a:bodyPr/>
          <a:lstStyle/>
          <a:p>
            <a:endParaRPr lang="en-IN" altLang="en-US"/>
          </a:p>
          <a:p>
            <a:r>
              <a:rPr lang="en-IN" altLang="en-US"/>
              <a:t>The run-time mapping from virtual to physical addresses is done by a hardware device called the MMU</a:t>
            </a:r>
            <a:endParaRPr lang="en-US" altLang="en-US" sz="800"/>
          </a:p>
          <a:p>
            <a:r>
              <a:rPr lang="en-US" altLang="en-US"/>
              <a:t>Many methods possible for this mapping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1"/>
          <p:cNvPicPr preferRelativeResize="0"/>
          <p:nvPr/>
        </p:nvPicPr>
        <p:blipFill rotWithShape="1">
          <a:blip r:embed="rId3">
            <a:alphaModFix/>
          </a:blip>
          <a:srcRect/>
          <a:stretch/>
        </p:blipFill>
        <p:spPr>
          <a:xfrm>
            <a:off x="4459992" y="1220748"/>
            <a:ext cx="4551837" cy="4898772"/>
          </a:xfrm>
          <a:prstGeom prst="rect">
            <a:avLst/>
          </a:prstGeom>
          <a:noFill/>
          <a:ln>
            <a:noFill/>
          </a:ln>
        </p:spPr>
      </p:pic>
      <p:sp>
        <p:nvSpPr>
          <p:cNvPr id="190" name="Google Shape;190;p3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IN" dirty="0"/>
              <a:t>MMU</a:t>
            </a:r>
            <a:endParaRPr dirty="0"/>
          </a:p>
        </p:txBody>
      </p:sp>
      <p:sp>
        <p:nvSpPr>
          <p:cNvPr id="191" name="Google Shape;191;p31"/>
          <p:cNvSpPr txBox="1">
            <a:spLocks noGrp="1"/>
          </p:cNvSpPr>
          <p:nvPr>
            <p:ph type="body" idx="1"/>
          </p:nvPr>
        </p:nvSpPr>
        <p:spPr>
          <a:xfrm>
            <a:off x="700004" y="1324629"/>
            <a:ext cx="4160028" cy="4525963"/>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dirty="0"/>
              <a:t>MMU (memory management unit) maps virtual addresses to physical addresses</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Simple MMU scheme: generalization of base-register scheme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Base register is called relocation register</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While sending to memory, relocation register value is added to every address generated by user process</a:t>
            </a:r>
            <a:endParaRPr dirty="0"/>
          </a:p>
          <a:p>
            <a:pPr marL="285750" lvl="0" indent="-121285" algn="l" rtl="0">
              <a:lnSpc>
                <a:spcPct val="90000"/>
              </a:lnSpc>
              <a:spcBef>
                <a:spcPts val="1000"/>
              </a:spcBef>
              <a:spcAft>
                <a:spcPts val="0"/>
              </a:spcAft>
              <a:buClr>
                <a:schemeClr val="dk1"/>
              </a:buClr>
              <a:buSzPct val="100000"/>
              <a:buFont typeface="Arial"/>
              <a:buNone/>
            </a:pPr>
            <a:endParaRPr dirty="0"/>
          </a:p>
          <a:p>
            <a:pPr marL="285750" lvl="0" indent="-121285" algn="l" rtl="0">
              <a:lnSpc>
                <a:spcPct val="90000"/>
              </a:lnSpc>
              <a:spcBef>
                <a:spcPts val="1000"/>
              </a:spcBef>
              <a:spcAft>
                <a:spcPts val="0"/>
              </a:spcAft>
              <a:buClr>
                <a:schemeClr val="dk1"/>
              </a:buClr>
              <a:buSzPct val="100000"/>
              <a:buFont typeface="Arial"/>
              <a:buNone/>
            </a:pPr>
            <a:endParaRPr dirty="0"/>
          </a:p>
        </p:txBody>
      </p:sp>
    </p:spTree>
    <p:extLst>
      <p:ext uri="{BB962C8B-B14F-4D97-AF65-F5344CB8AC3E}">
        <p14:creationId xmlns:p14="http://schemas.microsoft.com/office/powerpoint/2010/main" val="1618720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79475" y="141288"/>
            <a:ext cx="7839075" cy="576262"/>
          </a:xfrm>
        </p:spPr>
        <p:txBody>
          <a:bodyPr/>
          <a:lstStyle/>
          <a:p>
            <a:pPr eaLnBrk="1" hangingPunct="1"/>
            <a:r>
              <a:rPr lang="en-US" altLang="en-US"/>
              <a:t>Memory-Management Unit (</a:t>
            </a:r>
            <a:r>
              <a:rPr lang="en-US" altLang="en-US" sz="2800"/>
              <a:t>MMU</a:t>
            </a:r>
            <a:r>
              <a:rPr lang="en-US" altLang="en-US"/>
              <a:t>)</a:t>
            </a:r>
          </a:p>
        </p:txBody>
      </p:sp>
      <p:sp>
        <p:nvSpPr>
          <p:cNvPr id="28675" name="Rectangle 3"/>
          <p:cNvSpPr>
            <a:spLocks noGrp="1" noChangeArrowheads="1"/>
          </p:cNvSpPr>
          <p:nvPr>
            <p:ph idx="1"/>
          </p:nvPr>
        </p:nvSpPr>
        <p:spPr>
          <a:xfrm>
            <a:off x="857250" y="1063625"/>
            <a:ext cx="7080250" cy="4484688"/>
          </a:xfrm>
        </p:spPr>
        <p:txBody>
          <a:bodyPr/>
          <a:lstStyle/>
          <a:p>
            <a:r>
              <a:rPr lang="en-US" altLang="en-US"/>
              <a:t>To start, consider simple scheme –</a:t>
            </a:r>
          </a:p>
          <a:p>
            <a:pPr marL="342900" lvl="1" indent="-342900">
              <a:buClr>
                <a:srgbClr val="993300"/>
              </a:buClr>
              <a:buSzPct val="90000"/>
              <a:buFont typeface="Monotype Sorts" pitchFamily="-84" charset="2"/>
              <a:buChar char="n"/>
            </a:pPr>
            <a:r>
              <a:rPr lang="en-US" altLang="en-US"/>
              <a:t>Base register now called </a:t>
            </a:r>
            <a:r>
              <a:rPr lang="en-US" altLang="en-US" b="1">
                <a:solidFill>
                  <a:srgbClr val="0000FF"/>
                </a:solidFill>
              </a:rPr>
              <a:t>relocation register</a:t>
            </a:r>
            <a:endParaRPr lang="en-US" altLang="en-US"/>
          </a:p>
          <a:p>
            <a:r>
              <a:rPr lang="en-US" altLang="en-US"/>
              <a:t>The value in the relocation register is added to every address generated by a user process at the time it is sent to memory</a:t>
            </a:r>
          </a:p>
        </p:txBody>
      </p:sp>
      <p:pic>
        <p:nvPicPr>
          <p:cNvPr id="28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2908300"/>
            <a:ext cx="371475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79475" y="141288"/>
            <a:ext cx="7839075" cy="576262"/>
          </a:xfrm>
        </p:spPr>
        <p:txBody>
          <a:bodyPr/>
          <a:lstStyle/>
          <a:p>
            <a:pPr eaLnBrk="1" hangingPunct="1"/>
            <a:r>
              <a:rPr lang="en-US" altLang="en-US"/>
              <a:t>Memory-Management Unit (</a:t>
            </a:r>
            <a:r>
              <a:rPr lang="en-US" altLang="en-US" sz="2800"/>
              <a:t>MMU</a:t>
            </a:r>
            <a:r>
              <a:rPr lang="en-US" altLang="en-US"/>
              <a:t>)</a:t>
            </a:r>
          </a:p>
        </p:txBody>
      </p:sp>
      <p:sp>
        <p:nvSpPr>
          <p:cNvPr id="29699" name="Rectangle 3"/>
          <p:cNvSpPr>
            <a:spLocks noGrp="1" noChangeArrowheads="1"/>
          </p:cNvSpPr>
          <p:nvPr>
            <p:ph idx="1"/>
          </p:nvPr>
        </p:nvSpPr>
        <p:spPr>
          <a:xfrm>
            <a:off x="857250" y="1063625"/>
            <a:ext cx="7080250" cy="4484688"/>
          </a:xfrm>
        </p:spPr>
        <p:txBody>
          <a:bodyPr/>
          <a:lstStyle/>
          <a:p>
            <a:r>
              <a:rPr lang="en-IN" altLang="en-US"/>
              <a:t>For example,</a:t>
            </a:r>
          </a:p>
          <a:p>
            <a:r>
              <a:rPr lang="en-IN" altLang="en-US"/>
              <a:t>if the base is at 14000, </a:t>
            </a:r>
          </a:p>
          <a:p>
            <a:r>
              <a:rPr lang="en-IN" altLang="en-US"/>
              <a:t>then an attempt by the user to address location 0 is dynamically relocated to location 14000; </a:t>
            </a:r>
          </a:p>
          <a:p>
            <a:r>
              <a:rPr lang="en-IN" altLang="en-US"/>
              <a:t>an access to location 346 is mapped to location 14346.</a:t>
            </a:r>
            <a:endParaRPr lang="en-US" altLang="en-US"/>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2970213"/>
            <a:ext cx="371475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Marcellus"/>
              <a:buNone/>
            </a:pPr>
            <a:r>
              <a:rPr lang="en-US">
                <a:latin typeface="Marcellus"/>
                <a:ea typeface="Marcellus"/>
                <a:cs typeface="Marcellus"/>
                <a:sym typeface="Marcellus"/>
              </a:rPr>
              <a:t>Basics </a:t>
            </a:r>
            <a:endParaRPr>
              <a:latin typeface="Marcellus"/>
              <a:ea typeface="Marcellus"/>
              <a:cs typeface="Marcellus"/>
              <a:sym typeface="Marcellus"/>
            </a:endParaRPr>
          </a:p>
        </p:txBody>
      </p:sp>
      <p:sp>
        <p:nvSpPr>
          <p:cNvPr id="128" name="Google Shape;128;p21"/>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0"/>
              </a:spcBef>
              <a:spcAft>
                <a:spcPts val="0"/>
              </a:spcAft>
              <a:buClr>
                <a:schemeClr val="dk1"/>
              </a:buClr>
              <a:buSzPts val="2800"/>
              <a:buFont typeface="Arial"/>
              <a:buChar char="•"/>
            </a:pPr>
            <a:r>
              <a:rPr lang="en-US">
                <a:latin typeface="Fira Sans"/>
                <a:ea typeface="Fira Sans"/>
                <a:cs typeface="Fira Sans"/>
                <a:sym typeface="Fira Sans"/>
              </a:rPr>
              <a:t>Memory is central to operation of computing systems</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Memory = a large array of words/bytes</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Each byte or word has own address</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Memory contains the program to be executed and data, both</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Program is executed line by line with Instruction Fetch, Instruction Decode, Operand Fetch, Execute cycles </a:t>
            </a:r>
            <a:endParaRPr/>
          </a:p>
          <a:p>
            <a:pPr marL="285750" lvl="0" indent="-285750" algn="l" rtl="0">
              <a:lnSpc>
                <a:spcPct val="90000"/>
              </a:lnSpc>
              <a:spcBef>
                <a:spcPts val="1000"/>
              </a:spcBef>
              <a:spcAft>
                <a:spcPts val="0"/>
              </a:spcAft>
              <a:buClr>
                <a:schemeClr val="dk1"/>
              </a:buClr>
              <a:buSzPts val="2800"/>
              <a:buFont typeface="Arial"/>
              <a:buChar char="•"/>
            </a:pPr>
            <a:r>
              <a:rPr lang="en-US">
                <a:latin typeface="Fira Sans"/>
                <a:ea typeface="Fira Sans"/>
                <a:cs typeface="Fira Sans"/>
                <a:sym typeface="Fira Sans"/>
              </a:rPr>
              <a:t>Program counter contains address of memory location to be executed next</a:t>
            </a:r>
            <a:endParaRPr/>
          </a:p>
        </p:txBody>
      </p:sp>
    </p:spTree>
    <p:extLst>
      <p:ext uri="{BB962C8B-B14F-4D97-AF65-F5344CB8AC3E}">
        <p14:creationId xmlns:p14="http://schemas.microsoft.com/office/powerpoint/2010/main" val="26836898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197" name="Google Shape;197;p32"/>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The user program never sees the ‘real’ physical address.</a:t>
            </a:r>
            <a:endParaRPr/>
          </a:p>
          <a:p>
            <a:pPr marL="285750" lvl="0" indent="-285750" algn="l" rtl="0">
              <a:lnSpc>
                <a:spcPct val="90000"/>
              </a:lnSpc>
              <a:spcBef>
                <a:spcPts val="1000"/>
              </a:spcBef>
              <a:spcAft>
                <a:spcPts val="0"/>
              </a:spcAft>
              <a:buClr>
                <a:schemeClr val="dk1"/>
              </a:buClr>
              <a:buSzPts val="2800"/>
              <a:buFont typeface="Arial"/>
              <a:buChar char="•"/>
            </a:pPr>
            <a:r>
              <a:rPr lang="en-US"/>
              <a:t>User program deals with logical addresses</a:t>
            </a:r>
            <a:endParaRPr/>
          </a:p>
          <a:p>
            <a:pPr marL="285750" lvl="0" indent="-285750" algn="l" rtl="0">
              <a:lnSpc>
                <a:spcPct val="90000"/>
              </a:lnSpc>
              <a:spcBef>
                <a:spcPts val="1000"/>
              </a:spcBef>
              <a:spcAft>
                <a:spcPts val="0"/>
              </a:spcAft>
              <a:buClr>
                <a:schemeClr val="dk1"/>
              </a:buClr>
              <a:buSzPts val="2800"/>
              <a:buFont typeface="Arial"/>
              <a:buChar char="•"/>
            </a:pPr>
            <a:r>
              <a:rPr lang="en-US"/>
              <a:t>The memory mapping hardware converts logical addresses to physical addresses</a:t>
            </a:r>
            <a:endParaRPr/>
          </a:p>
          <a:p>
            <a:pPr marL="285750" lvl="0" indent="-285750" algn="l" rtl="0">
              <a:lnSpc>
                <a:spcPct val="90000"/>
              </a:lnSpc>
              <a:spcBef>
                <a:spcPts val="1000"/>
              </a:spcBef>
              <a:spcAft>
                <a:spcPts val="0"/>
              </a:spcAft>
              <a:buClr>
                <a:schemeClr val="dk1"/>
              </a:buClr>
              <a:buSzPts val="2800"/>
              <a:buFont typeface="Arial"/>
              <a:buChar char="•"/>
            </a:pPr>
            <a:r>
              <a:rPr lang="en-US"/>
              <a:t>Logical addresses: Range is 0 to max</a:t>
            </a:r>
            <a:endParaRPr/>
          </a:p>
          <a:p>
            <a:pPr marL="285750" lvl="0" indent="-285750" algn="l" rtl="0">
              <a:lnSpc>
                <a:spcPct val="90000"/>
              </a:lnSpc>
              <a:spcBef>
                <a:spcPts val="1000"/>
              </a:spcBef>
              <a:spcAft>
                <a:spcPts val="0"/>
              </a:spcAft>
              <a:buClr>
                <a:schemeClr val="dk1"/>
              </a:buClr>
              <a:buSzPts val="2800"/>
              <a:buFont typeface="Arial"/>
              <a:buChar char="•"/>
            </a:pPr>
            <a:r>
              <a:rPr lang="en-US"/>
              <a:t>Physical addresses: R+0 to R+max where R is base value</a:t>
            </a:r>
            <a:endParaRPr/>
          </a:p>
        </p:txBody>
      </p:sp>
    </p:spTree>
    <p:extLst>
      <p:ext uri="{BB962C8B-B14F-4D97-AF65-F5344CB8AC3E}">
        <p14:creationId xmlns:p14="http://schemas.microsoft.com/office/powerpoint/2010/main" val="24266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9163" y="79375"/>
            <a:ext cx="8224837" cy="571500"/>
          </a:xfrm>
        </p:spPr>
        <p:txBody>
          <a:bodyPr/>
          <a:lstStyle/>
          <a:p>
            <a:pPr eaLnBrk="1" hangingPunct="1"/>
            <a:r>
              <a:rPr lang="en-US" altLang="en-US" sz="2400"/>
              <a:t>Dynamic Loading</a:t>
            </a:r>
          </a:p>
        </p:txBody>
      </p:sp>
      <p:sp>
        <p:nvSpPr>
          <p:cNvPr id="31747" name="Rectangle 3"/>
          <p:cNvSpPr txBox="1">
            <a:spLocks noChangeArrowheads="1"/>
          </p:cNvSpPr>
          <p:nvPr/>
        </p:nvSpPr>
        <p:spPr bwMode="auto">
          <a:xfrm>
            <a:off x="966788" y="1063625"/>
            <a:ext cx="7112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IN" altLang="en-US"/>
              <a:t>So far:-</a:t>
            </a:r>
          </a:p>
          <a:p>
            <a:r>
              <a:rPr lang="en-IN" altLang="en-US"/>
              <a:t>The entire program and all data of a process to be in physical memory for the process to execute. </a:t>
            </a:r>
          </a:p>
          <a:p>
            <a:r>
              <a:rPr lang="en-IN" altLang="en-US" b="1">
                <a:solidFill>
                  <a:srgbClr val="0070C0"/>
                </a:solidFill>
              </a:rPr>
              <a:t>The size of a process has thus been limited to the size of physical memory.</a:t>
            </a:r>
            <a:endParaRPr lang="en-US" altLang="en-US" sz="1400" b="1">
              <a:solidFill>
                <a:srgbClr val="0070C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9163" y="79375"/>
            <a:ext cx="8224837" cy="571500"/>
          </a:xfrm>
        </p:spPr>
        <p:txBody>
          <a:bodyPr/>
          <a:lstStyle/>
          <a:p>
            <a:pPr eaLnBrk="1" hangingPunct="1"/>
            <a:r>
              <a:rPr lang="en-US" altLang="en-US" sz="2400"/>
              <a:t>Dynamic Loading</a:t>
            </a:r>
          </a:p>
        </p:txBody>
      </p:sp>
      <p:sp>
        <p:nvSpPr>
          <p:cNvPr id="32771" name="Rectangle 3"/>
          <p:cNvSpPr txBox="1">
            <a:spLocks noChangeArrowheads="1"/>
          </p:cNvSpPr>
          <p:nvPr/>
        </p:nvSpPr>
        <p:spPr bwMode="auto">
          <a:xfrm>
            <a:off x="966788" y="1063625"/>
            <a:ext cx="6761162"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r>
              <a:rPr lang="en-IN" altLang="en-US"/>
              <a:t>To obtain better memory-space utilization, </a:t>
            </a:r>
          </a:p>
          <a:p>
            <a:r>
              <a:rPr lang="en-IN" altLang="en-US"/>
              <a:t>we can use Dynamic Loading</a:t>
            </a:r>
            <a:endParaRPr lang="en-US" altLang="en-US" sz="1400" b="1">
              <a:solidFill>
                <a:srgbClr val="0070C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92200" y="100013"/>
            <a:ext cx="7956550" cy="576262"/>
          </a:xfrm>
        </p:spPr>
        <p:txBody>
          <a:bodyPr/>
          <a:lstStyle/>
          <a:p>
            <a:pPr eaLnBrk="1" hangingPunct="1"/>
            <a:r>
              <a:rPr lang="en-US" altLang="en-US" sz="2800"/>
              <a:t>Multistep Processing of a User Program </a:t>
            </a:r>
          </a:p>
        </p:txBody>
      </p:sp>
      <p:pic>
        <p:nvPicPr>
          <p:cNvPr id="24579"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1231900"/>
            <a:ext cx="2554287"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5714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9163" y="79375"/>
            <a:ext cx="8224837" cy="571500"/>
          </a:xfrm>
        </p:spPr>
        <p:txBody>
          <a:bodyPr/>
          <a:lstStyle/>
          <a:p>
            <a:pPr eaLnBrk="1" hangingPunct="1"/>
            <a:r>
              <a:rPr lang="en-US" altLang="en-US" sz="2400"/>
              <a:t>Dynamic Loading</a:t>
            </a:r>
          </a:p>
        </p:txBody>
      </p:sp>
      <p:sp>
        <p:nvSpPr>
          <p:cNvPr id="30724" name="Rectangle 3"/>
          <p:cNvSpPr txBox="1">
            <a:spLocks noChangeArrowheads="1"/>
          </p:cNvSpPr>
          <p:nvPr/>
        </p:nvSpPr>
        <p:spPr bwMode="auto">
          <a:xfrm>
            <a:off x="966788" y="1063625"/>
            <a:ext cx="6773862"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defRPr/>
            </a:pPr>
            <a:r>
              <a:rPr lang="en-US" altLang="en-US" dirty="0"/>
              <a:t>Routine is not loaded until it is called</a:t>
            </a:r>
          </a:p>
          <a:p>
            <a:pPr>
              <a:defRPr/>
            </a:pPr>
            <a:r>
              <a:rPr lang="en-US" altLang="en-US" dirty="0"/>
              <a:t>All routines kept on disk in relocatable load format</a:t>
            </a:r>
          </a:p>
          <a:p>
            <a:pPr marL="0" indent="0">
              <a:buFont typeface="Monotype Sorts" pitchFamily="-84" charset="2"/>
              <a:buNone/>
              <a:defRPr/>
            </a:pPr>
            <a:endParaRPr lang="en-US" altLang="en-US" dirty="0"/>
          </a:p>
          <a:p>
            <a:pPr>
              <a:buFont typeface="+mj-lt"/>
              <a:buAutoNum type="arabicParenR"/>
              <a:defRPr/>
            </a:pPr>
            <a:r>
              <a:rPr lang="en-IN" dirty="0"/>
              <a:t>The main program is loaded into memory and is executed. </a:t>
            </a:r>
          </a:p>
          <a:p>
            <a:pPr>
              <a:buFont typeface="+mj-lt"/>
              <a:buAutoNum type="arabicParenR"/>
              <a:defRPr/>
            </a:pPr>
            <a:r>
              <a:rPr lang="en-IN" dirty="0"/>
              <a:t>When a routine needs to call another routine, the calling routine first checks to see whether the other routine has been loaded. </a:t>
            </a:r>
          </a:p>
          <a:p>
            <a:pPr>
              <a:buFont typeface="+mj-lt"/>
              <a:buAutoNum type="arabicParenR"/>
              <a:defRPr/>
            </a:pPr>
            <a:r>
              <a:rPr lang="en-IN" dirty="0"/>
              <a:t>If it has not, the relocatable linking loader is called to load the desired routine into memory and to update the program's address tables to reflect this change. </a:t>
            </a:r>
          </a:p>
          <a:p>
            <a:pPr>
              <a:buFont typeface="+mj-lt"/>
              <a:buAutoNum type="arabicParenR"/>
              <a:defRPr/>
            </a:pPr>
            <a:r>
              <a:rPr lang="en-IN" dirty="0"/>
              <a:t>Then control is passed to the newly loaded routine.</a:t>
            </a:r>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9163" y="79375"/>
            <a:ext cx="8224837" cy="571500"/>
          </a:xfrm>
        </p:spPr>
        <p:txBody>
          <a:bodyPr/>
          <a:lstStyle/>
          <a:p>
            <a:pPr eaLnBrk="1" hangingPunct="1"/>
            <a:r>
              <a:rPr lang="en-US" altLang="en-US" sz="2400"/>
              <a:t>Dynamic Loading</a:t>
            </a:r>
          </a:p>
        </p:txBody>
      </p:sp>
      <p:sp>
        <p:nvSpPr>
          <p:cNvPr id="30724" name="Rectangle 3"/>
          <p:cNvSpPr txBox="1">
            <a:spLocks noChangeArrowheads="1"/>
          </p:cNvSpPr>
          <p:nvPr/>
        </p:nvSpPr>
        <p:spPr bwMode="auto">
          <a:xfrm>
            <a:off x="966788" y="1063625"/>
            <a:ext cx="6950075"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1060450" indent="-407988">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marL="0" indent="0">
              <a:buFont typeface="Monotype Sorts" pitchFamily="-84" charset="2"/>
              <a:buNone/>
              <a:defRPr/>
            </a:pPr>
            <a:r>
              <a:rPr lang="en-US" altLang="en-US" dirty="0"/>
              <a:t>Advantage –</a:t>
            </a:r>
          </a:p>
          <a:p>
            <a:pPr>
              <a:defRPr/>
            </a:pPr>
            <a:r>
              <a:rPr lang="en-IN" dirty="0"/>
              <a:t>Unused routine is never loaded.</a:t>
            </a:r>
          </a:p>
          <a:p>
            <a:pPr>
              <a:defRPr/>
            </a:pPr>
            <a:r>
              <a:rPr lang="en-US" altLang="en-US" dirty="0"/>
              <a:t>Useful when large amounts of code are needed to handle infrequently occurring cases. </a:t>
            </a:r>
            <a:r>
              <a:rPr lang="en-US" altLang="en-US" dirty="0" err="1"/>
              <a:t>Eg</a:t>
            </a:r>
            <a:r>
              <a:rPr lang="en-US" altLang="en-US" dirty="0"/>
              <a:t>- Error Routines</a:t>
            </a:r>
          </a:p>
          <a:p>
            <a:pPr>
              <a:defRPr/>
            </a:pPr>
            <a:r>
              <a:rPr lang="en-US" altLang="en-US" dirty="0"/>
              <a:t>No special support from the operating system is required</a:t>
            </a:r>
          </a:p>
          <a:p>
            <a:pPr>
              <a:defRPr/>
            </a:pPr>
            <a:endParaRPr lang="en-US" altLang="en-US" dirty="0"/>
          </a:p>
          <a:p>
            <a:pPr>
              <a:defRPr/>
            </a:pPr>
            <a:r>
              <a:rPr lang="en-US" altLang="en-US" dirty="0"/>
              <a:t>Implemented through program design-</a:t>
            </a:r>
          </a:p>
          <a:p>
            <a:pPr lvl="1">
              <a:defRPr/>
            </a:pPr>
            <a:r>
              <a:rPr lang="en-IN" dirty="0"/>
              <a:t>It is the responsibility of the users to design their programs to take advantage of such a method. </a:t>
            </a:r>
          </a:p>
          <a:p>
            <a:pPr>
              <a:defRPr/>
            </a:pPr>
            <a:r>
              <a:rPr lang="en-IN" dirty="0"/>
              <a:t>Operating systems may help the programmer, </a:t>
            </a:r>
          </a:p>
          <a:p>
            <a:pPr lvl="1">
              <a:defRPr/>
            </a:pPr>
            <a:r>
              <a:rPr lang="en-IN" dirty="0"/>
              <a:t>by providing library routines to implement dynamic loading.</a:t>
            </a:r>
            <a:endParaRPr lang="en-US" altLang="en-US" dirty="0"/>
          </a:p>
          <a:p>
            <a:pPr>
              <a:defRPr/>
            </a:pPr>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15888"/>
            <a:ext cx="8229600" cy="576262"/>
          </a:xfrm>
        </p:spPr>
        <p:txBody>
          <a:bodyPr/>
          <a:lstStyle/>
          <a:p>
            <a:pPr eaLnBrk="1" hangingPunct="1"/>
            <a:r>
              <a:rPr lang="en-US" altLang="en-US"/>
              <a:t>Dynamic Linking</a:t>
            </a:r>
          </a:p>
        </p:txBody>
      </p:sp>
      <p:sp>
        <p:nvSpPr>
          <p:cNvPr id="35843" name="Rectangle 3"/>
          <p:cNvSpPr>
            <a:spLocks noGrp="1" noChangeArrowheads="1"/>
          </p:cNvSpPr>
          <p:nvPr>
            <p:ph idx="1"/>
          </p:nvPr>
        </p:nvSpPr>
        <p:spPr>
          <a:xfrm>
            <a:off x="935038" y="1062038"/>
            <a:ext cx="7116762" cy="4660900"/>
          </a:xfrm>
        </p:spPr>
        <p:txBody>
          <a:bodyPr/>
          <a:lstStyle/>
          <a:p>
            <a:r>
              <a:rPr lang="en-US" altLang="en-US" b="1">
                <a:solidFill>
                  <a:srgbClr val="3366FF"/>
                </a:solidFill>
              </a:rPr>
              <a:t>Static linking </a:t>
            </a:r>
            <a:r>
              <a:rPr lang="en-US" altLang="en-US"/>
              <a:t>– </a:t>
            </a:r>
          </a:p>
          <a:p>
            <a:r>
              <a:rPr lang="en-US" altLang="en-US"/>
              <a:t>System libraries and program code combined by the linker/loader into the binary program image</a:t>
            </a:r>
          </a:p>
          <a:p>
            <a:r>
              <a:rPr lang="en-US" altLang="en-US"/>
              <a:t>Dynamic linking –linking postponed until execution time</a:t>
            </a:r>
            <a:endParaRPr lang="en-US" altLang="en-US" sz="800"/>
          </a:p>
        </p:txBody>
      </p:sp>
      <p:pic>
        <p:nvPicPr>
          <p:cNvPr id="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738" y="2525917"/>
            <a:ext cx="2554287" cy="385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15888"/>
            <a:ext cx="8229600" cy="576262"/>
          </a:xfrm>
        </p:spPr>
        <p:txBody>
          <a:bodyPr/>
          <a:lstStyle/>
          <a:p>
            <a:pPr eaLnBrk="1" hangingPunct="1"/>
            <a:r>
              <a:rPr lang="en-US" altLang="en-US"/>
              <a:t>Dynamic Linking</a:t>
            </a:r>
          </a:p>
        </p:txBody>
      </p:sp>
      <p:sp>
        <p:nvSpPr>
          <p:cNvPr id="36867" name="Rectangle 3"/>
          <p:cNvSpPr>
            <a:spLocks noGrp="1" noChangeArrowheads="1"/>
          </p:cNvSpPr>
          <p:nvPr>
            <p:ph idx="1"/>
          </p:nvPr>
        </p:nvSpPr>
        <p:spPr>
          <a:xfrm>
            <a:off x="935038" y="1062038"/>
            <a:ext cx="7116762" cy="4660900"/>
          </a:xfrm>
        </p:spPr>
        <p:txBody>
          <a:bodyPr/>
          <a:lstStyle/>
          <a:p>
            <a:r>
              <a:rPr lang="en-US" altLang="en-US"/>
              <a:t>Dynamic linking –</a:t>
            </a:r>
          </a:p>
          <a:p>
            <a:r>
              <a:rPr lang="en-IN" altLang="en-US"/>
              <a:t>This feature is usually used with system libraries, such as language subroutine libraries. </a:t>
            </a:r>
          </a:p>
          <a:p>
            <a:endParaRPr lang="en-IN" altLang="en-US"/>
          </a:p>
          <a:p>
            <a:endParaRPr lang="en-IN" altLang="en-US"/>
          </a:p>
          <a:p>
            <a:r>
              <a:rPr lang="en-IN" altLang="en-US"/>
              <a:t>Without this facility, each program on a system must include a copy of its language library (or at least the routines referenced by the program) in the executable image. </a:t>
            </a:r>
          </a:p>
          <a:p>
            <a:r>
              <a:rPr lang="en-IN" altLang="en-US"/>
              <a:t>This requirement wastes both disk space and main memory.</a:t>
            </a:r>
            <a:endParaRPr lang="en-US" altLang="en-US">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15888"/>
            <a:ext cx="8229600" cy="576262"/>
          </a:xfrm>
        </p:spPr>
        <p:txBody>
          <a:bodyPr/>
          <a:lstStyle/>
          <a:p>
            <a:pPr eaLnBrk="1" hangingPunct="1"/>
            <a:r>
              <a:rPr lang="en-US" altLang="en-US"/>
              <a:t>Dynamic Linking</a:t>
            </a:r>
          </a:p>
        </p:txBody>
      </p:sp>
      <p:sp>
        <p:nvSpPr>
          <p:cNvPr id="37891" name="Rectangle 3"/>
          <p:cNvSpPr>
            <a:spLocks noGrp="1" noChangeArrowheads="1"/>
          </p:cNvSpPr>
          <p:nvPr>
            <p:ph idx="1"/>
          </p:nvPr>
        </p:nvSpPr>
        <p:spPr>
          <a:xfrm>
            <a:off x="935038" y="1062038"/>
            <a:ext cx="7116762" cy="4660900"/>
          </a:xfrm>
        </p:spPr>
        <p:txBody>
          <a:bodyPr/>
          <a:lstStyle/>
          <a:p>
            <a:r>
              <a:rPr lang="en-IN" altLang="en-US" dirty="0"/>
              <a:t>A </a:t>
            </a:r>
            <a:r>
              <a:rPr lang="en-IN" altLang="en-US" i="1" dirty="0"/>
              <a:t>stub </a:t>
            </a:r>
            <a:r>
              <a:rPr lang="en-IN" altLang="en-US" dirty="0"/>
              <a:t>is included in the image for each library routine reference. </a:t>
            </a:r>
          </a:p>
          <a:p>
            <a:r>
              <a:rPr lang="en-IN" altLang="en-US" dirty="0"/>
              <a:t>The stub is a small piece of code that indicates how to locate the appropriate memory-resident library routine or how to load the library if the routine is not already present.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15888"/>
            <a:ext cx="8229600" cy="576262"/>
          </a:xfrm>
        </p:spPr>
        <p:txBody>
          <a:bodyPr/>
          <a:lstStyle/>
          <a:p>
            <a:pPr eaLnBrk="1" hangingPunct="1"/>
            <a:r>
              <a:rPr lang="en-US" altLang="en-US"/>
              <a:t>Dynamic Linking</a:t>
            </a:r>
          </a:p>
        </p:txBody>
      </p:sp>
      <p:sp>
        <p:nvSpPr>
          <p:cNvPr id="38915" name="Rectangle 3"/>
          <p:cNvSpPr>
            <a:spLocks noGrp="1" noChangeArrowheads="1"/>
          </p:cNvSpPr>
          <p:nvPr>
            <p:ph idx="1"/>
          </p:nvPr>
        </p:nvSpPr>
        <p:spPr>
          <a:xfrm>
            <a:off x="935038" y="1062038"/>
            <a:ext cx="7116762" cy="4660900"/>
          </a:xfrm>
        </p:spPr>
        <p:txBody>
          <a:bodyPr/>
          <a:lstStyle/>
          <a:p>
            <a:r>
              <a:rPr lang="en-IN" altLang="en-US"/>
              <a:t>When the stub is executed,</a:t>
            </a:r>
          </a:p>
          <a:p>
            <a:pPr>
              <a:buFont typeface="Arial" pitchFamily="34" charset="0"/>
              <a:buAutoNum type="arabicParenR"/>
            </a:pPr>
            <a:r>
              <a:rPr lang="en-IN" altLang="en-US"/>
              <a:t>It checks to see whether the needed routine is already in memory. </a:t>
            </a:r>
          </a:p>
          <a:p>
            <a:pPr>
              <a:buFont typeface="Arial" pitchFamily="34" charset="0"/>
              <a:buAutoNum type="arabicParenR"/>
            </a:pPr>
            <a:r>
              <a:rPr lang="en-IN" altLang="en-US"/>
              <a:t>If it is not, the program loads the routine into memory. </a:t>
            </a:r>
          </a:p>
          <a:p>
            <a:pPr>
              <a:buFont typeface="Arial" pitchFamily="34" charset="0"/>
              <a:buAutoNum type="arabicParenR"/>
            </a:pPr>
            <a:r>
              <a:rPr lang="en-IN" altLang="en-US"/>
              <a:t>Either way, the stub replaces itself with the address of the routine and executes the routine. </a:t>
            </a:r>
          </a:p>
          <a:p>
            <a:pPr>
              <a:buFont typeface="Arial" pitchFamily="34" charset="0"/>
              <a:buAutoNum type="arabicParenR"/>
            </a:pPr>
            <a:r>
              <a:rPr lang="en-IN" altLang="en-US"/>
              <a:t>Thus, the next time that particular code segment is reached, the library routine is executed directly, incurring no cost for dynamic linking.</a:t>
            </a:r>
            <a:endParaRPr lang="en-US" alt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a:xfrm>
            <a:off x="1060450" y="163513"/>
            <a:ext cx="6764338" cy="576262"/>
          </a:xfrm>
        </p:spPr>
        <p:txBody>
          <a:bodyPr/>
          <a:lstStyle/>
          <a:p>
            <a:pPr eaLnBrk="1" hangingPunct="1"/>
            <a:r>
              <a:rPr lang="en-US" altLang="en-US"/>
              <a:t>Background</a:t>
            </a:r>
          </a:p>
        </p:txBody>
      </p:sp>
      <p:sp>
        <p:nvSpPr>
          <p:cNvPr id="4099" name="Rectangle 1027"/>
          <p:cNvSpPr>
            <a:spLocks noGrp="1" noChangeArrowheads="1"/>
          </p:cNvSpPr>
          <p:nvPr>
            <p:ph idx="1"/>
          </p:nvPr>
        </p:nvSpPr>
        <p:spPr>
          <a:xfrm>
            <a:off x="863600" y="1250950"/>
            <a:ext cx="6578600" cy="4483100"/>
          </a:xfrm>
        </p:spPr>
        <p:txBody>
          <a:bodyPr/>
          <a:lstStyle/>
          <a:p>
            <a:r>
              <a:rPr lang="en-IN" altLang="en-US"/>
              <a:t>Memory consists of a large array of words or bytes, each with its own address. </a:t>
            </a:r>
          </a:p>
          <a:p>
            <a:r>
              <a:rPr lang="en-IN" altLang="en-US"/>
              <a:t>The CPU fetches instructions from memory according to the value of the program counter. These instructions may cause additional loading from and storing to specific memory addresses.</a:t>
            </a:r>
          </a:p>
          <a:p>
            <a:endParaRPr lang="en-I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15888"/>
            <a:ext cx="8229600" cy="576262"/>
          </a:xfrm>
        </p:spPr>
        <p:txBody>
          <a:bodyPr/>
          <a:lstStyle/>
          <a:p>
            <a:pPr eaLnBrk="1" hangingPunct="1"/>
            <a:r>
              <a:rPr lang="en-US" altLang="en-US"/>
              <a:t>Dynamic Linking</a:t>
            </a:r>
          </a:p>
        </p:txBody>
      </p:sp>
      <p:sp>
        <p:nvSpPr>
          <p:cNvPr id="39939" name="Rectangle 3"/>
          <p:cNvSpPr>
            <a:spLocks noGrp="1" noChangeArrowheads="1"/>
          </p:cNvSpPr>
          <p:nvPr>
            <p:ph idx="1"/>
          </p:nvPr>
        </p:nvSpPr>
        <p:spPr>
          <a:xfrm>
            <a:off x="935038" y="1062038"/>
            <a:ext cx="7116762" cy="4660900"/>
          </a:xfrm>
        </p:spPr>
        <p:txBody>
          <a:bodyPr/>
          <a:lstStyle/>
          <a:p>
            <a:r>
              <a:rPr lang="en-IN" altLang="en-US"/>
              <a:t>This feature can be extended to library updates (such as bug fixes). </a:t>
            </a:r>
          </a:p>
          <a:p>
            <a:r>
              <a:rPr lang="en-IN" altLang="en-US"/>
              <a:t>A library may be replaced by a new version, </a:t>
            </a:r>
          </a:p>
          <a:p>
            <a:r>
              <a:rPr lang="en-IN" altLang="en-US"/>
              <a:t>All programs that reference the library will automatically use the new version. Without dynamic linking, all such programs would need to be relinked to gain access to the new library.</a:t>
            </a:r>
            <a:endParaRPr lang="en-US" altLang="en-US">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4"/>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Swapping</a:t>
            </a:r>
            <a:endParaRPr/>
          </a:p>
        </p:txBody>
      </p:sp>
      <p:sp>
        <p:nvSpPr>
          <p:cNvPr id="209" name="Google Shape;209;p34"/>
          <p:cNvSpPr txBox="1">
            <a:spLocks noGrp="1"/>
          </p:cNvSpPr>
          <p:nvPr>
            <p:ph type="body" idx="1"/>
          </p:nvPr>
        </p:nvSpPr>
        <p:spPr>
          <a:xfrm>
            <a:off x="700004" y="1324629"/>
            <a:ext cx="2863884" cy="4525963"/>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Arial"/>
              <a:buChar char="•"/>
            </a:pPr>
            <a:r>
              <a:rPr lang="en-US"/>
              <a:t>Swapping is a process of swapping a process temporarily to a secondary memory from the main memory</a:t>
            </a:r>
            <a:endParaRPr/>
          </a:p>
        </p:txBody>
      </p:sp>
      <p:pic>
        <p:nvPicPr>
          <p:cNvPr id="210" name="Google Shape;210;p34"/>
          <p:cNvPicPr preferRelativeResize="0"/>
          <p:nvPr/>
        </p:nvPicPr>
        <p:blipFill rotWithShape="1">
          <a:blip r:embed="rId3">
            <a:alphaModFix/>
          </a:blip>
          <a:srcRect/>
          <a:stretch/>
        </p:blipFill>
        <p:spPr>
          <a:xfrm>
            <a:off x="3635896" y="1052736"/>
            <a:ext cx="5274279" cy="5112568"/>
          </a:xfrm>
          <a:prstGeom prst="rect">
            <a:avLst/>
          </a:prstGeom>
          <a:noFill/>
          <a:ln>
            <a:noFill/>
          </a:ln>
        </p:spPr>
      </p:pic>
    </p:spTree>
    <p:extLst>
      <p:ext uri="{BB962C8B-B14F-4D97-AF65-F5344CB8AC3E}">
        <p14:creationId xmlns:p14="http://schemas.microsoft.com/office/powerpoint/2010/main" val="3585977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88950" y="119063"/>
            <a:ext cx="8229600" cy="576262"/>
          </a:xfrm>
        </p:spPr>
        <p:txBody>
          <a:bodyPr/>
          <a:lstStyle/>
          <a:p>
            <a:pPr eaLnBrk="1" hangingPunct="1"/>
            <a:r>
              <a:rPr lang="en-US" altLang="en-US"/>
              <a:t>Swapping</a:t>
            </a:r>
          </a:p>
        </p:txBody>
      </p:sp>
      <p:sp>
        <p:nvSpPr>
          <p:cNvPr id="40963" name="Rectangle 3"/>
          <p:cNvSpPr>
            <a:spLocks noGrp="1" noChangeArrowheads="1"/>
          </p:cNvSpPr>
          <p:nvPr>
            <p:ph idx="1"/>
          </p:nvPr>
        </p:nvSpPr>
        <p:spPr>
          <a:xfrm>
            <a:off x="873125" y="1122363"/>
            <a:ext cx="7051675" cy="5067300"/>
          </a:xfrm>
        </p:spPr>
        <p:txBody>
          <a:bodyPr/>
          <a:lstStyle/>
          <a:p>
            <a:pPr>
              <a:lnSpc>
                <a:spcPct val="80000"/>
              </a:lnSpc>
            </a:pPr>
            <a:r>
              <a:rPr lang="en-US" altLang="en-US" dirty="0"/>
              <a:t>A process can be </a:t>
            </a:r>
            <a:r>
              <a:rPr lang="en-US" altLang="en-US" b="1" dirty="0">
                <a:solidFill>
                  <a:srgbClr val="3366FF"/>
                </a:solidFill>
              </a:rPr>
              <a:t>swapped</a:t>
            </a:r>
            <a:r>
              <a:rPr lang="en-US" altLang="en-US" dirty="0"/>
              <a:t> temporarily out of memory to a backing store, and then brought back into memory for continued execution</a:t>
            </a:r>
          </a:p>
        </p:txBody>
      </p:sp>
      <p:pic>
        <p:nvPicPr>
          <p:cNvPr id="40964"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5" y="2540000"/>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88950" y="119063"/>
            <a:ext cx="8229600" cy="576262"/>
          </a:xfrm>
        </p:spPr>
        <p:txBody>
          <a:bodyPr/>
          <a:lstStyle/>
          <a:p>
            <a:pPr eaLnBrk="1" hangingPunct="1"/>
            <a:r>
              <a:rPr lang="en-US" altLang="en-US"/>
              <a:t>Swapping</a:t>
            </a:r>
          </a:p>
        </p:txBody>
      </p:sp>
      <p:sp>
        <p:nvSpPr>
          <p:cNvPr id="41987" name="Rectangle 3"/>
          <p:cNvSpPr>
            <a:spLocks noGrp="1" noChangeArrowheads="1"/>
          </p:cNvSpPr>
          <p:nvPr>
            <p:ph idx="1"/>
          </p:nvPr>
        </p:nvSpPr>
        <p:spPr>
          <a:xfrm>
            <a:off x="873125" y="1122363"/>
            <a:ext cx="7051675" cy="5067300"/>
          </a:xfrm>
        </p:spPr>
        <p:txBody>
          <a:bodyPr/>
          <a:lstStyle/>
          <a:p>
            <a:pPr>
              <a:lnSpc>
                <a:spcPct val="80000"/>
              </a:lnSpc>
            </a:pPr>
            <a:r>
              <a:rPr lang="en-US" altLang="en-US" b="1">
                <a:solidFill>
                  <a:srgbClr val="3366FF"/>
                </a:solidFill>
              </a:rPr>
              <a:t>Backing store</a:t>
            </a:r>
            <a:r>
              <a:rPr lang="en-US" altLang="en-US">
                <a:solidFill>
                  <a:srgbClr val="3366FF"/>
                </a:solidFill>
              </a:rPr>
              <a:t> </a:t>
            </a:r>
            <a:r>
              <a:rPr lang="en-US" altLang="en-US"/>
              <a:t>– </a:t>
            </a:r>
          </a:p>
          <a:p>
            <a:pPr>
              <a:lnSpc>
                <a:spcPct val="80000"/>
              </a:lnSpc>
            </a:pPr>
            <a:r>
              <a:rPr lang="en-US" altLang="en-US"/>
              <a:t>fast disk large enough to accommodate copies of all memory images for all users; </a:t>
            </a:r>
          </a:p>
          <a:p>
            <a:pPr>
              <a:lnSpc>
                <a:spcPct val="80000"/>
              </a:lnSpc>
            </a:pPr>
            <a:r>
              <a:rPr lang="en-US" altLang="en-US"/>
              <a:t>must provide direct access to these memory images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88950" y="119063"/>
            <a:ext cx="8229600" cy="576262"/>
          </a:xfrm>
        </p:spPr>
        <p:txBody>
          <a:bodyPr/>
          <a:lstStyle/>
          <a:p>
            <a:pPr eaLnBrk="1" hangingPunct="1"/>
            <a:r>
              <a:rPr lang="en-US" altLang="en-US"/>
              <a:t>Swapping</a:t>
            </a:r>
          </a:p>
        </p:txBody>
      </p:sp>
      <p:sp>
        <p:nvSpPr>
          <p:cNvPr id="32771" name="Rectangle 3"/>
          <p:cNvSpPr>
            <a:spLocks noGrp="1" noChangeArrowheads="1"/>
          </p:cNvSpPr>
          <p:nvPr>
            <p:ph idx="1"/>
          </p:nvPr>
        </p:nvSpPr>
        <p:spPr>
          <a:xfrm>
            <a:off x="873125" y="1122363"/>
            <a:ext cx="7051675" cy="5067300"/>
          </a:xfrm>
        </p:spPr>
        <p:txBody>
          <a:bodyPr/>
          <a:lstStyle/>
          <a:p>
            <a:pPr marL="0" indent="0">
              <a:buFont typeface="Monotype Sorts" pitchFamily="-84" charset="2"/>
              <a:buNone/>
              <a:defRPr/>
            </a:pPr>
            <a:r>
              <a:rPr lang="en-IN" dirty="0"/>
              <a:t>For example, </a:t>
            </a:r>
          </a:p>
          <a:p>
            <a:pPr>
              <a:defRPr/>
            </a:pPr>
            <a:r>
              <a:rPr lang="en-IN" dirty="0"/>
              <a:t>Assume a multiprogramming environment with a round-robin CPU-scheduling algorithm. </a:t>
            </a:r>
          </a:p>
          <a:p>
            <a:pPr>
              <a:buFont typeface="+mj-lt"/>
              <a:buAutoNum type="arabicParenR"/>
              <a:defRPr/>
            </a:pPr>
            <a:r>
              <a:rPr lang="en-IN" dirty="0"/>
              <a:t>When a quantum expires, the memory manager will start to swap out the process that just finished and to swap another process into the memory space that has been freed </a:t>
            </a:r>
          </a:p>
          <a:p>
            <a:pPr>
              <a:buFont typeface="+mj-lt"/>
              <a:buAutoNum type="arabicParenR"/>
              <a:defRPr/>
            </a:pPr>
            <a:r>
              <a:rPr lang="en-IN" dirty="0"/>
              <a:t>In the meantime, the CPU scheduler will allocate a time slice to some other process in memory. </a:t>
            </a:r>
          </a:p>
          <a:p>
            <a:pPr>
              <a:buFont typeface="+mj-lt"/>
              <a:buAutoNum type="arabicParenR"/>
              <a:defRPr/>
            </a:pPr>
            <a:r>
              <a:rPr lang="en-IN" dirty="0"/>
              <a:t>When each process finishes its quantum, it will be swapped with another process. </a:t>
            </a:r>
          </a:p>
          <a:p>
            <a:pPr>
              <a:buFont typeface="+mj-lt"/>
              <a:buAutoNum type="arabicParenR"/>
              <a:defRPr/>
            </a:pPr>
            <a:r>
              <a:rPr lang="en-IN" dirty="0"/>
              <a:t>Ideally, the memory manager can swap processes fast enough that some processes will be in memory, ready to execute, when the CPU scheduler wants to reschedule the CPU.</a:t>
            </a:r>
            <a:endParaRPr lang="en-US" altLang="en-US" dirty="0"/>
          </a:p>
        </p:txBody>
      </p:sp>
      <p:sp>
        <p:nvSpPr>
          <p:cNvPr id="2" name="TextBox 1"/>
          <p:cNvSpPr txBox="1"/>
          <p:nvPr/>
        </p:nvSpPr>
        <p:spPr>
          <a:xfrm>
            <a:off x="6880634" y="172016"/>
            <a:ext cx="2164375" cy="646331"/>
          </a:xfrm>
          <a:prstGeom prst="rect">
            <a:avLst/>
          </a:prstGeom>
          <a:noFill/>
        </p:spPr>
        <p:txBody>
          <a:bodyPr wrap="none" rtlCol="0">
            <a:spAutoFit/>
          </a:bodyPr>
          <a:lstStyle/>
          <a:p>
            <a:r>
              <a:rPr lang="en-IN" dirty="0"/>
              <a:t>Q</a:t>
            </a:r>
          </a:p>
          <a:p>
            <a:r>
              <a:rPr lang="en-IN" dirty="0"/>
              <a:t>MMU /Dispatcher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88950" y="119063"/>
            <a:ext cx="8229600" cy="576262"/>
          </a:xfrm>
        </p:spPr>
        <p:txBody>
          <a:bodyPr/>
          <a:lstStyle/>
          <a:p>
            <a:pPr eaLnBrk="1" hangingPunct="1"/>
            <a:r>
              <a:rPr lang="en-US" altLang="en-US"/>
              <a:t>Swapping</a:t>
            </a:r>
          </a:p>
        </p:txBody>
      </p:sp>
      <p:sp>
        <p:nvSpPr>
          <p:cNvPr id="44035" name="Rectangle 3"/>
          <p:cNvSpPr>
            <a:spLocks noGrp="1" noChangeArrowheads="1"/>
          </p:cNvSpPr>
          <p:nvPr>
            <p:ph idx="1"/>
          </p:nvPr>
        </p:nvSpPr>
        <p:spPr>
          <a:xfrm>
            <a:off x="873125" y="1122363"/>
            <a:ext cx="7051675" cy="5067300"/>
          </a:xfrm>
        </p:spPr>
        <p:txBody>
          <a:bodyPr/>
          <a:lstStyle/>
          <a:p>
            <a:r>
              <a:rPr lang="en-US" altLang="en-US" b="1">
                <a:solidFill>
                  <a:srgbClr val="3366FF"/>
                </a:solidFill>
              </a:rPr>
              <a:t>Roll out, roll in</a:t>
            </a:r>
            <a:r>
              <a:rPr lang="en-US" altLang="en-US">
                <a:solidFill>
                  <a:srgbClr val="3366FF"/>
                </a:solidFill>
              </a:rPr>
              <a:t> </a:t>
            </a:r>
            <a:r>
              <a:rPr lang="en-US" altLang="en-US"/>
              <a:t>– </a:t>
            </a:r>
          </a:p>
          <a:p>
            <a:r>
              <a:rPr lang="en-IN" altLang="en-US"/>
              <a:t>A variant of this swapping policy is used for priority-based scheduling algorithms. </a:t>
            </a:r>
          </a:p>
          <a:p>
            <a:pPr>
              <a:buFont typeface="Arial" pitchFamily="34" charset="0"/>
              <a:buAutoNum type="arabicParenR"/>
            </a:pPr>
            <a:r>
              <a:rPr lang="en-IN" altLang="en-US"/>
              <a:t>If a higher-priority process arrives and wants service, </a:t>
            </a:r>
          </a:p>
          <a:p>
            <a:pPr>
              <a:buFont typeface="Arial" pitchFamily="34" charset="0"/>
              <a:buAutoNum type="arabicParenR"/>
            </a:pPr>
            <a:r>
              <a:rPr lang="en-IN" altLang="en-US"/>
              <a:t>The memory manager can swap out the lower-priority process and then load and execute the higher-priority process. </a:t>
            </a:r>
          </a:p>
          <a:p>
            <a:pPr>
              <a:buFont typeface="Arial" pitchFamily="34" charset="0"/>
              <a:buAutoNum type="arabicParenR"/>
            </a:pPr>
            <a:r>
              <a:rPr lang="en-IN" altLang="en-US"/>
              <a:t>When the higher-priority process finishes, the lower-priority process can be swapped back in and continued. </a:t>
            </a:r>
          </a:p>
          <a:p>
            <a:r>
              <a:rPr lang="en-IN" altLang="en-US"/>
              <a:t>This variant of swapping is sometimes called roll out, roll in.</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88950" y="119063"/>
            <a:ext cx="8229600" cy="576262"/>
          </a:xfrm>
        </p:spPr>
        <p:txBody>
          <a:bodyPr/>
          <a:lstStyle/>
          <a:p>
            <a:pPr eaLnBrk="1" hangingPunct="1"/>
            <a:r>
              <a:rPr lang="en-US" altLang="en-US"/>
              <a:t>Swapping</a:t>
            </a:r>
          </a:p>
        </p:txBody>
      </p:sp>
      <p:sp>
        <p:nvSpPr>
          <p:cNvPr id="45059" name="Rectangle 3"/>
          <p:cNvSpPr>
            <a:spLocks noGrp="1" noChangeArrowheads="1"/>
          </p:cNvSpPr>
          <p:nvPr>
            <p:ph idx="1"/>
          </p:nvPr>
        </p:nvSpPr>
        <p:spPr>
          <a:xfrm>
            <a:off x="873125" y="1122363"/>
            <a:ext cx="7051675" cy="5067300"/>
          </a:xfrm>
        </p:spPr>
        <p:txBody>
          <a:bodyPr/>
          <a:lstStyle/>
          <a:p>
            <a:pPr>
              <a:lnSpc>
                <a:spcPct val="80000"/>
              </a:lnSpc>
            </a:pPr>
            <a:r>
              <a:rPr lang="en-US" altLang="en-US"/>
              <a:t>Major part of swap time is transfer time; </a:t>
            </a:r>
          </a:p>
          <a:p>
            <a:pPr>
              <a:lnSpc>
                <a:spcPct val="80000"/>
              </a:lnSpc>
            </a:pPr>
            <a:r>
              <a:rPr lang="en-US" altLang="en-US"/>
              <a:t>total transfer time is directly proportional to the amount of memory swapped</a:t>
            </a:r>
          </a:p>
          <a:p>
            <a:pPr>
              <a:lnSpc>
                <a:spcPct val="80000"/>
              </a:lnSpc>
            </a:pPr>
            <a:r>
              <a:rPr lang="en-US" altLang="en-US"/>
              <a:t>System maintains a </a:t>
            </a:r>
            <a:r>
              <a:rPr lang="en-US" altLang="en-US" b="1">
                <a:solidFill>
                  <a:srgbClr val="3366FF"/>
                </a:solidFill>
              </a:rPr>
              <a:t>ready queue</a:t>
            </a:r>
            <a:r>
              <a:rPr lang="en-US" altLang="en-US">
                <a:solidFill>
                  <a:srgbClr val="3366FF"/>
                </a:solidFill>
              </a:rPr>
              <a:t> </a:t>
            </a:r>
            <a:r>
              <a:rPr lang="en-US" altLang="en-US"/>
              <a:t>of ready-to-run processes which have memory images on disk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88950" y="182563"/>
            <a:ext cx="8229600" cy="576262"/>
          </a:xfrm>
        </p:spPr>
        <p:txBody>
          <a:bodyPr/>
          <a:lstStyle/>
          <a:p>
            <a:pPr eaLnBrk="1" hangingPunct="1"/>
            <a:r>
              <a:rPr lang="en-US" altLang="en-US"/>
              <a:t>Swapping (Cont.)</a:t>
            </a:r>
          </a:p>
        </p:txBody>
      </p:sp>
      <p:sp>
        <p:nvSpPr>
          <p:cNvPr id="46083" name="Rectangle 3"/>
          <p:cNvSpPr>
            <a:spLocks noGrp="1" noChangeArrowheads="1"/>
          </p:cNvSpPr>
          <p:nvPr>
            <p:ph idx="1"/>
          </p:nvPr>
        </p:nvSpPr>
        <p:spPr>
          <a:xfrm>
            <a:off x="887413" y="1058863"/>
            <a:ext cx="7169150" cy="5067300"/>
          </a:xfrm>
        </p:spPr>
        <p:txBody>
          <a:bodyPr/>
          <a:lstStyle/>
          <a:p>
            <a:pPr>
              <a:lnSpc>
                <a:spcPct val="80000"/>
              </a:lnSpc>
            </a:pPr>
            <a:r>
              <a:rPr lang="en-US" altLang="en-US" dirty="0"/>
              <a:t>Does the swapped out process need to swap back in to same physical addresses?</a:t>
            </a:r>
          </a:p>
          <a:p>
            <a:pPr>
              <a:lnSpc>
                <a:spcPct val="80000"/>
              </a:lnSpc>
            </a:pPr>
            <a:endParaRPr lang="en-US" altLang="en-US" dirty="0"/>
          </a:p>
        </p:txBody>
      </p:sp>
    </p:spTree>
    <p:extLst>
      <p:ext uri="{BB962C8B-B14F-4D97-AF65-F5344CB8AC3E}">
        <p14:creationId xmlns:p14="http://schemas.microsoft.com/office/powerpoint/2010/main" val="13421336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Swapping</a:t>
            </a:r>
            <a:endParaRPr/>
          </a:p>
        </p:txBody>
      </p:sp>
      <p:sp>
        <p:nvSpPr>
          <p:cNvPr id="216" name="Google Shape;216;p35"/>
          <p:cNvSpPr txBox="1">
            <a:spLocks noGrp="1"/>
          </p:cNvSpPr>
          <p:nvPr>
            <p:ph type="body" idx="1"/>
          </p:nvPr>
        </p:nvSpPr>
        <p:spPr>
          <a:prstGeom prst="rect">
            <a:avLst/>
          </a:prstGeom>
          <a:noFill/>
          <a:ln>
            <a:noFill/>
          </a:ln>
        </p:spPr>
        <p:txBody>
          <a:bodyPr spcFirstLastPara="1" wrap="square" lIns="91425" tIns="45700" rIns="91425" bIns="45700" anchor="t" anchorCtr="0">
            <a:normAutofit lnSpcReduction="10000"/>
          </a:bodyPr>
          <a:lstStyle/>
          <a:p>
            <a:pPr marL="285750" lvl="0" indent="-285750" algn="l" rtl="0">
              <a:lnSpc>
                <a:spcPct val="90000"/>
              </a:lnSpc>
              <a:spcBef>
                <a:spcPts val="0"/>
              </a:spcBef>
              <a:spcAft>
                <a:spcPts val="0"/>
              </a:spcAft>
              <a:buClr>
                <a:schemeClr val="dk1"/>
              </a:buClr>
              <a:buSzPts val="2800"/>
              <a:buFont typeface="Arial"/>
              <a:buChar char="•"/>
            </a:pPr>
            <a:r>
              <a:rPr lang="en-US" dirty="0"/>
              <a:t>Normally, a process that is swapped out will be swapped back into the same memory space it occupied previously.</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The restriction is dictated by the method of address binding.</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 If binding is done at assembly/Compile or load time, then the process cannot be easily moved to a different location.</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if execution time binding is being used, then a process can be swapped into a different memory space as the physical addresses are computed at execution time</a:t>
            </a:r>
            <a:endParaRPr dirty="0"/>
          </a:p>
        </p:txBody>
      </p:sp>
    </p:spTree>
    <p:extLst>
      <p:ext uri="{BB962C8B-B14F-4D97-AF65-F5344CB8AC3E}">
        <p14:creationId xmlns:p14="http://schemas.microsoft.com/office/powerpoint/2010/main" val="3691632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Dispatcher and swapper</a:t>
            </a:r>
            <a:endParaRPr/>
          </a:p>
        </p:txBody>
      </p:sp>
      <p:sp>
        <p:nvSpPr>
          <p:cNvPr id="222" name="Google Shape;222;p36"/>
          <p:cNvSpPr txBox="1">
            <a:spLocks noGrp="1"/>
          </p:cNvSpPr>
          <p:nvPr>
            <p:ph type="body" idx="1"/>
          </p:nvPr>
        </p:nvSpPr>
        <p:spPr>
          <a:xfrm>
            <a:off x="611560" y="908720"/>
            <a:ext cx="8229600" cy="5200715"/>
          </a:xfrm>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dirty="0"/>
              <a:t>Swapping requires a backing store.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The backing store is commonly a fast disk, large enough to accommodate copies of all memory images for all users</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Provides direct access to these memory images. </a:t>
            </a:r>
            <a:endParaRPr dirty="0"/>
          </a:p>
          <a:p>
            <a:pPr marL="285750" lvl="0" indent="-285750" algn="l" rtl="0">
              <a:lnSpc>
                <a:spcPct val="90000"/>
              </a:lnSpc>
              <a:spcBef>
                <a:spcPts val="1000"/>
              </a:spcBef>
              <a:spcAft>
                <a:spcPts val="0"/>
              </a:spcAft>
              <a:buClr>
                <a:schemeClr val="dk1"/>
              </a:buClr>
              <a:buSzPct val="100000"/>
              <a:buFont typeface="Arial"/>
              <a:buChar char="•"/>
            </a:pPr>
            <a:r>
              <a:rPr lang="en-US" b="1" dirty="0"/>
              <a:t>The system maintains a ready queue of all processes whose memory images are in memory and are ready to run. </a:t>
            </a:r>
            <a:endParaRPr b="1" dirty="0"/>
          </a:p>
          <a:p>
            <a:pPr marL="285750" lvl="0" indent="-285750" algn="l" rtl="0">
              <a:lnSpc>
                <a:spcPct val="90000"/>
              </a:lnSpc>
              <a:spcBef>
                <a:spcPts val="1000"/>
              </a:spcBef>
              <a:spcAft>
                <a:spcPts val="0"/>
              </a:spcAft>
              <a:buClr>
                <a:schemeClr val="dk1"/>
              </a:buClr>
              <a:buSzPct val="100000"/>
              <a:buFont typeface="Arial"/>
              <a:buChar char="•"/>
            </a:pPr>
            <a:r>
              <a:rPr lang="en-US" dirty="0"/>
              <a:t>Whenever the CPU scheduler decides to execute a process, it calls the dispatcher.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The dispatcher checks to see whether the next process in the queue is in memory.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If it is not, and if there is no free memory region, the swapper swaps out a process currently in memory and swaps in the desired process.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It then reloads registers and transfers control to the selected process.</a:t>
            </a:r>
            <a:endParaRPr dirty="0"/>
          </a:p>
        </p:txBody>
      </p:sp>
    </p:spTree>
    <p:extLst>
      <p:ext uri="{BB962C8B-B14F-4D97-AF65-F5344CB8AC3E}">
        <p14:creationId xmlns:p14="http://schemas.microsoft.com/office/powerpoint/2010/main" val="187387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1060450" y="163513"/>
            <a:ext cx="6764338" cy="576262"/>
          </a:xfrm>
        </p:spPr>
        <p:txBody>
          <a:bodyPr/>
          <a:lstStyle/>
          <a:p>
            <a:pPr eaLnBrk="1" hangingPunct="1"/>
            <a:r>
              <a:rPr lang="en-US" altLang="en-US"/>
              <a:t>Background</a:t>
            </a:r>
          </a:p>
        </p:txBody>
      </p:sp>
      <p:sp>
        <p:nvSpPr>
          <p:cNvPr id="6147" name="Rectangle 1027"/>
          <p:cNvSpPr>
            <a:spLocks noGrp="1" noChangeArrowheads="1"/>
          </p:cNvSpPr>
          <p:nvPr>
            <p:ph idx="1"/>
          </p:nvPr>
        </p:nvSpPr>
        <p:spPr>
          <a:xfrm>
            <a:off x="863600" y="1250950"/>
            <a:ext cx="6578600" cy="4483100"/>
          </a:xfrm>
        </p:spPr>
        <p:txBody>
          <a:bodyPr/>
          <a:lstStyle/>
          <a:p>
            <a:pPr>
              <a:defRPr/>
            </a:pPr>
            <a:r>
              <a:rPr lang="en-IN" dirty="0">
                <a:highlight>
                  <a:srgbClr val="FFFF00"/>
                </a:highlight>
              </a:rPr>
              <a:t>A typical instruction-execution cycle, for example, </a:t>
            </a:r>
          </a:p>
          <a:p>
            <a:pPr>
              <a:buFont typeface="+mj-lt"/>
              <a:buAutoNum type="arabicParenR"/>
              <a:defRPr/>
            </a:pPr>
            <a:r>
              <a:rPr lang="en-IN" dirty="0">
                <a:highlight>
                  <a:srgbClr val="FFFF00"/>
                </a:highlight>
              </a:rPr>
              <a:t>first fetches an instruction from memory. </a:t>
            </a:r>
          </a:p>
          <a:p>
            <a:pPr>
              <a:buFont typeface="+mj-lt"/>
              <a:buAutoNum type="arabicParenR"/>
              <a:defRPr/>
            </a:pPr>
            <a:r>
              <a:rPr lang="en-IN" dirty="0">
                <a:highlight>
                  <a:srgbClr val="FFFF00"/>
                </a:highlight>
              </a:rPr>
              <a:t>The instruction is then decoded and may cause operands to be fetched from memory. </a:t>
            </a:r>
          </a:p>
          <a:p>
            <a:pPr>
              <a:buFont typeface="+mj-lt"/>
              <a:buAutoNum type="arabicParenR"/>
              <a:defRPr/>
            </a:pPr>
            <a:r>
              <a:rPr lang="en-IN" dirty="0">
                <a:highlight>
                  <a:srgbClr val="FFFF00"/>
                </a:highlight>
              </a:rPr>
              <a:t>After the instruction has been executed on the operands, results may be stored back in memory.</a:t>
            </a:r>
          </a:p>
          <a:p>
            <a:pPr>
              <a:buFont typeface="+mj-lt"/>
              <a:buAutoNum type="arabicParenR"/>
              <a:defRPr/>
            </a:pPr>
            <a:endParaRPr lang="en-IN" altLang="en-US" b="1" dirty="0"/>
          </a:p>
          <a:p>
            <a:pPr>
              <a:buFont typeface="+mj-lt"/>
              <a:buAutoNum type="arabicParenR"/>
              <a:defRPr/>
            </a:pPr>
            <a:endParaRPr lang="en-IN" altLang="en-US" b="1" dirty="0"/>
          </a:p>
          <a:p>
            <a:pPr>
              <a:buFont typeface="+mj-lt"/>
              <a:buAutoNum type="arabicParenR"/>
              <a:defRPr/>
            </a:pPr>
            <a:endParaRPr lang="en-IN" altLang="en-US" b="1" dirty="0"/>
          </a:p>
          <a:p>
            <a:pPr marL="0" indent="0">
              <a:buFont typeface="Monotype Sorts" pitchFamily="-84" charset="2"/>
              <a:buNone/>
              <a:defRPr/>
            </a:pPr>
            <a:r>
              <a:rPr lang="en-US" altLang="en-US" dirty="0"/>
              <a:t>Memory unit only sees a stream of addresses + read requests, or address + data and write requests</a:t>
            </a:r>
            <a:endParaRPr lang="en-US" altLang="en-US" sz="800" dirty="0"/>
          </a:p>
          <a:p>
            <a:pPr>
              <a:buFont typeface="+mj-lt"/>
              <a:buAutoNum type="arabicParenR"/>
              <a:defRPr/>
            </a:pPr>
            <a:endParaRPr lang="en-US"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endParaRPr/>
          </a:p>
        </p:txBody>
      </p:sp>
      <p:sp>
        <p:nvSpPr>
          <p:cNvPr id="228" name="Google Shape;228;p37"/>
          <p:cNvSpPr txBox="1">
            <a:spLocks noGrp="1"/>
          </p:cNvSpPr>
          <p:nvPr>
            <p:ph type="body" idx="1"/>
          </p:nvPr>
        </p:nvSpPr>
        <p:spPr>
          <a:xfrm>
            <a:off x="700004" y="1046714"/>
            <a:ext cx="8229600" cy="5272723"/>
          </a:xfrm>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dirty="0"/>
              <a:t>The context-switch time in such a swapping system is fairly high.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Assume a user process of 10 MB  size and the backing store is a standard hard disk with a transfer rate of 40 MB per second. The actual transfer of the 10-MB process to or from main memory takes:</a:t>
            </a:r>
            <a:endParaRPr dirty="0"/>
          </a:p>
          <a:p>
            <a:pPr marL="285750" lvl="0" indent="-134620" algn="l" rtl="0">
              <a:lnSpc>
                <a:spcPct val="90000"/>
              </a:lnSpc>
              <a:spcBef>
                <a:spcPts val="1000"/>
              </a:spcBef>
              <a:spcAft>
                <a:spcPts val="0"/>
              </a:spcAft>
              <a:buClr>
                <a:schemeClr val="dk1"/>
              </a:buClr>
              <a:buSzPct val="100000"/>
              <a:buFont typeface="Arial"/>
              <a:buNone/>
            </a:pP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Assuming that no head seeks are necessary, and assuming an average latency of 8 milliseconds, the swap time is 258 milliseconds.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Considering both swap out and swap in, the total swap time = 516 milliseconds.</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For efficient CPU utilization, the execution time for each process should be long relative to the swap time.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Thus, in a round-robin CPU-scheduling algorithm, for example, the time quantum should be substantially larger than 0.516 seconds.</a:t>
            </a:r>
            <a:endParaRPr dirty="0"/>
          </a:p>
          <a:p>
            <a:pPr marL="285750" lvl="0" indent="-134620" algn="l" rtl="0">
              <a:lnSpc>
                <a:spcPct val="90000"/>
              </a:lnSpc>
              <a:spcBef>
                <a:spcPts val="1000"/>
              </a:spcBef>
              <a:spcAft>
                <a:spcPts val="0"/>
              </a:spcAft>
              <a:buClr>
                <a:schemeClr val="dk1"/>
              </a:buClr>
              <a:buSzPct val="100000"/>
              <a:buFont typeface="Arial"/>
              <a:buNone/>
            </a:pPr>
            <a:endParaRPr dirty="0"/>
          </a:p>
        </p:txBody>
      </p:sp>
      <p:pic>
        <p:nvPicPr>
          <p:cNvPr id="229" name="Google Shape;229;p37"/>
          <p:cNvPicPr preferRelativeResize="0"/>
          <p:nvPr/>
        </p:nvPicPr>
        <p:blipFill rotWithShape="1">
          <a:blip r:embed="rId3">
            <a:alphaModFix/>
          </a:blip>
          <a:srcRect/>
          <a:stretch/>
        </p:blipFill>
        <p:spPr>
          <a:xfrm>
            <a:off x="4139952" y="2505470"/>
            <a:ext cx="5004048" cy="762287"/>
          </a:xfrm>
          <a:prstGeom prst="rect">
            <a:avLst/>
          </a:prstGeom>
          <a:noFill/>
          <a:ln>
            <a:noFill/>
          </a:ln>
        </p:spPr>
      </p:pic>
    </p:spTree>
    <p:extLst>
      <p:ext uri="{BB962C8B-B14F-4D97-AF65-F5344CB8AC3E}">
        <p14:creationId xmlns:p14="http://schemas.microsoft.com/office/powerpoint/2010/main" val="4317706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88950" y="182563"/>
            <a:ext cx="8229600" cy="576262"/>
          </a:xfrm>
        </p:spPr>
        <p:txBody>
          <a:bodyPr/>
          <a:lstStyle/>
          <a:p>
            <a:pPr eaLnBrk="1" hangingPunct="1"/>
            <a:r>
              <a:rPr lang="en-US" altLang="en-US"/>
              <a:t>Swapping (Cont.)</a:t>
            </a:r>
          </a:p>
        </p:txBody>
      </p:sp>
      <p:sp>
        <p:nvSpPr>
          <p:cNvPr id="47107" name="Rectangle 3"/>
          <p:cNvSpPr>
            <a:spLocks noGrp="1" noChangeArrowheads="1"/>
          </p:cNvSpPr>
          <p:nvPr>
            <p:ph idx="1"/>
          </p:nvPr>
        </p:nvSpPr>
        <p:spPr>
          <a:xfrm>
            <a:off x="887413" y="1058863"/>
            <a:ext cx="7169150" cy="5067300"/>
          </a:xfrm>
        </p:spPr>
        <p:txBody>
          <a:bodyPr/>
          <a:lstStyle/>
          <a:p>
            <a:pPr>
              <a:lnSpc>
                <a:spcPct val="80000"/>
              </a:lnSpc>
            </a:pPr>
            <a:r>
              <a:rPr lang="en-US" altLang="en-US"/>
              <a:t>Modified versions of swapping are found on many systems (i.e., UNIX, Linux, and Windows)</a:t>
            </a:r>
          </a:p>
          <a:p>
            <a:pPr lvl="1"/>
            <a:r>
              <a:rPr lang="en-US" altLang="en-US"/>
              <a:t>Swapping normally disabled</a:t>
            </a:r>
          </a:p>
          <a:p>
            <a:pPr lvl="1"/>
            <a:r>
              <a:rPr lang="en-US" altLang="en-US"/>
              <a:t>Started if more than threshold amount of memory allocated</a:t>
            </a:r>
          </a:p>
          <a:p>
            <a:pPr lvl="1"/>
            <a:r>
              <a:rPr lang="en-US" altLang="en-US"/>
              <a:t>Disabled again once memory demand reduced below threshold</a:t>
            </a:r>
          </a:p>
          <a:p>
            <a:pPr>
              <a:lnSpc>
                <a:spcPct val="80000"/>
              </a:lnSpc>
              <a:buFont typeface="Monotype Sorts" pitchFamily="-84" charset="2"/>
              <a:buNone/>
            </a:pPr>
            <a:endParaRPr lang="en-US" altLang="en-US" sz="1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817563" y="182563"/>
            <a:ext cx="7869237" cy="576262"/>
          </a:xfrm>
        </p:spPr>
        <p:txBody>
          <a:bodyPr/>
          <a:lstStyle/>
          <a:p>
            <a:pPr eaLnBrk="1" hangingPunct="1"/>
            <a:r>
              <a:rPr lang="en-US" altLang="en-US"/>
              <a:t>Schematic View of Swapping</a:t>
            </a:r>
            <a:endParaRPr lang="en-US" altLang="en-US" sz="2400"/>
          </a:p>
        </p:txBody>
      </p:sp>
      <p:pic>
        <p:nvPicPr>
          <p:cNvPr id="48131"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140017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p:cNvSpPr>
            <a:spLocks noGrp="1" noChangeArrowheads="1"/>
          </p:cNvSpPr>
          <p:nvPr>
            <p:ph type="title"/>
          </p:nvPr>
        </p:nvSpPr>
        <p:spPr>
          <a:xfrm>
            <a:off x="866775" y="166688"/>
            <a:ext cx="7820025" cy="576262"/>
          </a:xfrm>
        </p:spPr>
        <p:txBody>
          <a:bodyPr/>
          <a:lstStyle/>
          <a:p>
            <a:pPr eaLnBrk="1" hangingPunct="1"/>
            <a:r>
              <a:rPr lang="en-US" altLang="en-US"/>
              <a:t>Contiguous Allocation</a:t>
            </a:r>
          </a:p>
        </p:txBody>
      </p:sp>
      <p:sp>
        <p:nvSpPr>
          <p:cNvPr id="49155" name="Rectangle 1027"/>
          <p:cNvSpPr>
            <a:spLocks noGrp="1" noChangeArrowheads="1"/>
          </p:cNvSpPr>
          <p:nvPr>
            <p:ph idx="1"/>
          </p:nvPr>
        </p:nvSpPr>
        <p:spPr>
          <a:xfrm>
            <a:off x="825500" y="1077913"/>
            <a:ext cx="7262813" cy="4991100"/>
          </a:xfrm>
        </p:spPr>
        <p:txBody>
          <a:bodyPr/>
          <a:lstStyle/>
          <a:p>
            <a:r>
              <a:rPr lang="en-US" altLang="en-US"/>
              <a:t>Main memory must support both OS and user processes</a:t>
            </a:r>
          </a:p>
          <a:p>
            <a:r>
              <a:rPr lang="en-US" altLang="en-US"/>
              <a:t>Limited resource, must allocate efficiently</a:t>
            </a:r>
          </a:p>
          <a:p>
            <a:r>
              <a:rPr lang="en-US" altLang="en-US"/>
              <a:t>Contiguous allocation per process is one early method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Memory allocation to OS and User programs</a:t>
            </a:r>
            <a:endParaRPr/>
          </a:p>
        </p:txBody>
      </p:sp>
      <p:sp>
        <p:nvSpPr>
          <p:cNvPr id="265" name="Google Shape;265;p43"/>
          <p:cNvSpPr txBox="1">
            <a:spLocks noGrp="1"/>
          </p:cNvSpPr>
          <p:nvPr>
            <p:ph type="body" idx="1"/>
          </p:nvPr>
        </p:nvSpPr>
        <p:spPr>
          <a:prstGeom prst="rect">
            <a:avLst/>
          </a:prstGeom>
          <a:noFill/>
          <a:ln>
            <a:noFill/>
          </a:ln>
        </p:spPr>
        <p:txBody>
          <a:bodyPr spcFirstLastPara="1" wrap="square" lIns="91425" tIns="45700" rIns="91425" bIns="45700" anchor="t" anchorCtr="0">
            <a:normAutofit fontScale="85000" lnSpcReduction="20000"/>
          </a:bodyPr>
          <a:lstStyle/>
          <a:p>
            <a:pPr marL="285750" lvl="0" indent="-285750" algn="l" rtl="0">
              <a:lnSpc>
                <a:spcPct val="90000"/>
              </a:lnSpc>
              <a:spcBef>
                <a:spcPts val="0"/>
              </a:spcBef>
              <a:spcAft>
                <a:spcPts val="0"/>
              </a:spcAft>
              <a:buClr>
                <a:schemeClr val="dk1"/>
              </a:buClr>
              <a:buSzPct val="100000"/>
              <a:buFont typeface="Arial"/>
              <a:buChar char="•"/>
            </a:pPr>
            <a:r>
              <a:rPr lang="en-US" dirty="0"/>
              <a:t>The main memory must accommodate both the operating system and the various user processes.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Hence, OS needs to allocate the parts of the main memory in the most efficient way possible.</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The memory is divided into two partitions: </a:t>
            </a:r>
            <a:endParaRPr dirty="0"/>
          </a:p>
          <a:p>
            <a:pPr marL="742950" lvl="1" indent="-285750" algn="l" rtl="0">
              <a:lnSpc>
                <a:spcPct val="90000"/>
              </a:lnSpc>
              <a:spcBef>
                <a:spcPts val="500"/>
              </a:spcBef>
              <a:spcAft>
                <a:spcPts val="0"/>
              </a:spcAft>
              <a:buClr>
                <a:schemeClr val="dk1"/>
              </a:buClr>
              <a:buSzPct val="100000"/>
              <a:buChar char="o"/>
            </a:pPr>
            <a:r>
              <a:rPr lang="en-US" dirty="0"/>
              <a:t>For the resident operating system and</a:t>
            </a:r>
            <a:endParaRPr dirty="0"/>
          </a:p>
          <a:p>
            <a:pPr marL="742950" lvl="1" indent="-285750" algn="l" rtl="0">
              <a:lnSpc>
                <a:spcPct val="90000"/>
              </a:lnSpc>
              <a:spcBef>
                <a:spcPts val="500"/>
              </a:spcBef>
              <a:spcAft>
                <a:spcPts val="0"/>
              </a:spcAft>
              <a:buClr>
                <a:schemeClr val="dk1"/>
              </a:buClr>
              <a:buSzPct val="100000"/>
              <a:buChar char="o"/>
            </a:pPr>
            <a:r>
              <a:rPr lang="en-US" dirty="0"/>
              <a:t>For the user processes.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So the operating system in either low memory or high memory.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The major factor affecting this decision is the location of the interrupt vector. </a:t>
            </a:r>
            <a:endParaRPr dirty="0"/>
          </a:p>
          <a:p>
            <a:pPr marL="285750" lvl="0" indent="-285750" algn="l" rtl="0">
              <a:lnSpc>
                <a:spcPct val="90000"/>
              </a:lnSpc>
              <a:spcBef>
                <a:spcPts val="1000"/>
              </a:spcBef>
              <a:spcAft>
                <a:spcPts val="0"/>
              </a:spcAft>
              <a:buClr>
                <a:schemeClr val="dk1"/>
              </a:buClr>
              <a:buSzPct val="100000"/>
              <a:buFont typeface="Arial"/>
              <a:buChar char="•"/>
            </a:pPr>
            <a:r>
              <a:rPr lang="en-US" dirty="0"/>
              <a:t>Since the interrupt vector is often in low memory, programmers usually place the operating system in low memory as well. </a:t>
            </a:r>
          </a:p>
          <a:p>
            <a:pPr marL="285750" indent="-285750">
              <a:buSzPct val="100000"/>
            </a:pPr>
            <a:r>
              <a:rPr lang="en-US" altLang="en-US" dirty="0"/>
              <a:t>User processes then held in high memory</a:t>
            </a:r>
          </a:p>
          <a:p>
            <a:pPr marL="285750" lvl="0" indent="-285750" algn="l" rtl="0">
              <a:lnSpc>
                <a:spcPct val="90000"/>
              </a:lnSpc>
              <a:spcBef>
                <a:spcPts val="1000"/>
              </a:spcBef>
              <a:spcAft>
                <a:spcPts val="0"/>
              </a:spcAft>
              <a:buClr>
                <a:schemeClr val="dk1"/>
              </a:buClr>
              <a:buSzPct val="100000"/>
              <a:buFont typeface="Arial"/>
              <a:buChar char="•"/>
            </a:pPr>
            <a:endParaRPr dirty="0"/>
          </a:p>
        </p:txBody>
      </p:sp>
    </p:spTree>
    <p:extLst>
      <p:ext uri="{BB962C8B-B14F-4D97-AF65-F5344CB8AC3E}">
        <p14:creationId xmlns:p14="http://schemas.microsoft.com/office/powerpoint/2010/main" val="10761034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a:xfrm>
            <a:off x="866775" y="166688"/>
            <a:ext cx="7820025" cy="576262"/>
          </a:xfrm>
        </p:spPr>
        <p:txBody>
          <a:bodyPr/>
          <a:lstStyle/>
          <a:p>
            <a:pPr eaLnBrk="1" hangingPunct="1"/>
            <a:r>
              <a:rPr lang="en-US" altLang="en-US"/>
              <a:t>Contiguous Allocation</a:t>
            </a:r>
          </a:p>
        </p:txBody>
      </p:sp>
      <p:sp>
        <p:nvSpPr>
          <p:cNvPr id="50179" name="Rectangle 1027"/>
          <p:cNvSpPr>
            <a:spLocks noGrp="1" noChangeArrowheads="1"/>
          </p:cNvSpPr>
          <p:nvPr>
            <p:ph idx="1"/>
          </p:nvPr>
        </p:nvSpPr>
        <p:spPr>
          <a:xfrm>
            <a:off x="825500" y="1077913"/>
            <a:ext cx="7262813" cy="4991100"/>
          </a:xfrm>
        </p:spPr>
        <p:txBody>
          <a:bodyPr/>
          <a:lstStyle/>
          <a:p>
            <a:pPr lvl="1"/>
            <a:r>
              <a:rPr lang="en-IN" altLang="en-US" b="1" dirty="0">
                <a:solidFill>
                  <a:srgbClr val="0070C0"/>
                </a:solidFill>
              </a:rPr>
              <a:t>In contiguous memory allocation, each process is contained in a single contiguous section of memory.</a:t>
            </a:r>
            <a:endParaRPr lang="en-US" altLang="en-US" b="1" dirty="0">
              <a:solidFill>
                <a:srgbClr val="0070C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a:xfrm>
            <a:off x="866775" y="166688"/>
            <a:ext cx="7820025" cy="576262"/>
          </a:xfrm>
        </p:spPr>
        <p:txBody>
          <a:bodyPr/>
          <a:lstStyle/>
          <a:p>
            <a:pPr eaLnBrk="1" hangingPunct="1"/>
            <a:r>
              <a:rPr lang="en-IN" altLang="en-US" b="0"/>
              <a:t>Memory Mapping and Protection</a:t>
            </a:r>
            <a:endParaRPr lang="en-US" altLang="en-US"/>
          </a:p>
        </p:txBody>
      </p:sp>
      <p:sp>
        <p:nvSpPr>
          <p:cNvPr id="51203" name="Rectangle 1027"/>
          <p:cNvSpPr>
            <a:spLocks noGrp="1" noChangeArrowheads="1"/>
          </p:cNvSpPr>
          <p:nvPr>
            <p:ph idx="1"/>
          </p:nvPr>
        </p:nvSpPr>
        <p:spPr>
          <a:xfrm>
            <a:off x="825500" y="1077913"/>
            <a:ext cx="7262813" cy="4991100"/>
          </a:xfrm>
        </p:spPr>
        <p:txBody>
          <a:bodyPr/>
          <a:lstStyle/>
          <a:p>
            <a:r>
              <a:rPr lang="en-US" altLang="en-US"/>
              <a:t>To protect user processes from each other, and from changing operating-system code and data </a:t>
            </a:r>
            <a:r>
              <a:rPr lang="en-IN" altLang="en-US"/>
              <a:t>by using a relocation register together with a limit register. </a:t>
            </a:r>
          </a:p>
          <a:p>
            <a:pPr>
              <a:buFont typeface="Arial" pitchFamily="34" charset="0"/>
              <a:buAutoNum type="arabicParenR"/>
            </a:pPr>
            <a:r>
              <a:rPr lang="en-IN" altLang="en-US"/>
              <a:t>The relocation register contains the value of the smallest physical address</a:t>
            </a:r>
          </a:p>
          <a:p>
            <a:pPr>
              <a:buFont typeface="Arial" pitchFamily="34" charset="0"/>
              <a:buAutoNum type="arabicParenR"/>
            </a:pPr>
            <a:r>
              <a:rPr lang="en-IN" altLang="en-US"/>
              <a:t>The limit register contains the range of logical addresses </a:t>
            </a:r>
            <a:r>
              <a:rPr lang="en-US" altLang="en-US"/>
              <a:t>– each logical address must be less than the limit register </a:t>
            </a:r>
            <a:endParaRPr lang="en-I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a:xfrm>
            <a:off x="866775" y="166688"/>
            <a:ext cx="7820025" cy="576262"/>
          </a:xfrm>
        </p:spPr>
        <p:txBody>
          <a:bodyPr/>
          <a:lstStyle/>
          <a:p>
            <a:pPr eaLnBrk="1" hangingPunct="1"/>
            <a:r>
              <a:rPr lang="en-IN" altLang="en-US" b="0"/>
              <a:t>Memory Mapping and Protection</a:t>
            </a:r>
            <a:endParaRPr lang="en-US" altLang="en-US"/>
          </a:p>
        </p:txBody>
      </p:sp>
      <p:sp>
        <p:nvSpPr>
          <p:cNvPr id="38915" name="Rectangle 1027"/>
          <p:cNvSpPr>
            <a:spLocks noGrp="1" noChangeArrowheads="1"/>
          </p:cNvSpPr>
          <p:nvPr>
            <p:ph idx="1"/>
          </p:nvPr>
        </p:nvSpPr>
        <p:spPr>
          <a:xfrm>
            <a:off x="825500" y="1077913"/>
            <a:ext cx="7262813" cy="4991100"/>
          </a:xfrm>
        </p:spPr>
        <p:txBody>
          <a:bodyPr/>
          <a:lstStyle/>
          <a:p>
            <a:pPr>
              <a:buFont typeface="+mj-lt"/>
              <a:buAutoNum type="arabicParenR"/>
              <a:defRPr/>
            </a:pPr>
            <a:r>
              <a:rPr lang="en-IN" b="1" dirty="0">
                <a:solidFill>
                  <a:srgbClr val="0070C0"/>
                </a:solidFill>
              </a:rPr>
              <a:t>Each logical address must be less than the limit register; </a:t>
            </a:r>
          </a:p>
          <a:p>
            <a:pPr>
              <a:buFont typeface="+mj-lt"/>
              <a:buAutoNum type="arabicParenR"/>
              <a:defRPr/>
            </a:pPr>
            <a:r>
              <a:rPr lang="en-IN" b="1" dirty="0">
                <a:solidFill>
                  <a:srgbClr val="0070C0"/>
                </a:solidFill>
              </a:rPr>
              <a:t>The MMU maps the logical address </a:t>
            </a:r>
            <a:r>
              <a:rPr lang="en-IN" b="1" i="1" dirty="0">
                <a:solidFill>
                  <a:srgbClr val="0070C0"/>
                </a:solidFill>
              </a:rPr>
              <a:t>dynamically </a:t>
            </a:r>
            <a:r>
              <a:rPr lang="en-IN" b="1" dirty="0">
                <a:solidFill>
                  <a:srgbClr val="0070C0"/>
                </a:solidFill>
              </a:rPr>
              <a:t>by adding the value in the relocation register. </a:t>
            </a:r>
          </a:p>
          <a:p>
            <a:pPr>
              <a:buFont typeface="+mj-lt"/>
              <a:buAutoNum type="arabicParenR"/>
              <a:defRPr/>
            </a:pPr>
            <a:r>
              <a:rPr lang="en-IN" b="1" dirty="0">
                <a:solidFill>
                  <a:srgbClr val="0070C0"/>
                </a:solidFill>
              </a:rPr>
              <a:t>This mapped address is sent </a:t>
            </a:r>
            <a:r>
              <a:rPr lang="en-IN" b="1" i="1" dirty="0">
                <a:solidFill>
                  <a:srgbClr val="0070C0"/>
                </a:solidFill>
              </a:rPr>
              <a:t>to </a:t>
            </a:r>
            <a:r>
              <a:rPr lang="en-IN" b="1" dirty="0">
                <a:solidFill>
                  <a:srgbClr val="0070C0"/>
                </a:solidFill>
              </a:rPr>
              <a:t>memory</a:t>
            </a:r>
          </a:p>
          <a:p>
            <a:pPr marL="0" indent="0">
              <a:buFont typeface="Monotype Sorts" pitchFamily="-84" charset="2"/>
              <a:buNone/>
              <a:defRPr/>
            </a:pPr>
            <a:r>
              <a:rPr lang="en-IN" dirty="0"/>
              <a:t>(for example, relocation= 100040 and limit= 74600).</a:t>
            </a:r>
          </a:p>
          <a:p>
            <a:pPr>
              <a:buFont typeface="+mj-lt"/>
              <a:buAutoNum type="arabicParenR"/>
              <a:defRPr/>
            </a:pPr>
            <a:endParaRPr lang="en-US" altLang="en-US" dirty="0"/>
          </a:p>
        </p:txBody>
      </p:sp>
      <p:pic>
        <p:nvPicPr>
          <p:cNvPr id="52228"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3189288"/>
            <a:ext cx="58451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003300" y="166688"/>
            <a:ext cx="8442325" cy="576262"/>
          </a:xfrm>
        </p:spPr>
        <p:txBody>
          <a:bodyPr/>
          <a:lstStyle/>
          <a:p>
            <a:pPr eaLnBrk="1" hangingPunct="1"/>
            <a:r>
              <a:rPr lang="en-US" altLang="en-US" sz="2400"/>
              <a:t>Hardware Support for Relocation and Limit Registers</a:t>
            </a:r>
          </a:p>
        </p:txBody>
      </p:sp>
      <p:pic>
        <p:nvPicPr>
          <p:cNvPr id="53251"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4675" y="1347788"/>
            <a:ext cx="58451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Types of Memory Management Techniques</a:t>
            </a:r>
          </a:p>
          <a:p>
            <a:r>
              <a:rPr lang="en-IN" dirty="0"/>
              <a:t>Contiguous</a:t>
            </a:r>
          </a:p>
          <a:p>
            <a:r>
              <a:rPr lang="en-IN" dirty="0"/>
              <a:t>Non-Contiguous</a:t>
            </a:r>
          </a:p>
          <a:p>
            <a:endParaRPr lang="en-IN" dirty="0"/>
          </a:p>
          <a:p>
            <a:endParaRPr lang="en-IN" dirty="0"/>
          </a:p>
          <a:p>
            <a:endParaRPr lang="en-IN" dirty="0"/>
          </a:p>
        </p:txBody>
      </p:sp>
    </p:spTree>
    <p:extLst>
      <p:ext uri="{BB962C8B-B14F-4D97-AF65-F5344CB8AC3E}">
        <p14:creationId xmlns:p14="http://schemas.microsoft.com/office/powerpoint/2010/main" val="409767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a:buNone/>
            </a:pPr>
            <a:r>
              <a:rPr lang="en-US"/>
              <a:t>Memory : hardware</a:t>
            </a:r>
            <a:endParaRPr/>
          </a:p>
        </p:txBody>
      </p:sp>
      <p:sp>
        <p:nvSpPr>
          <p:cNvPr id="140" name="Google Shape;140;p23"/>
          <p:cNvSpPr txBox="1">
            <a:spLocks noGrp="1"/>
          </p:cNvSpPr>
          <p:nvPr>
            <p:ph type="body" idx="1"/>
          </p:nvPr>
        </p:nvSpPr>
        <p:spPr>
          <a:prstGeom prst="rect">
            <a:avLst/>
          </a:prstGeom>
          <a:noFill/>
          <a:ln>
            <a:noFill/>
          </a:ln>
        </p:spPr>
        <p:txBody>
          <a:bodyPr spcFirstLastPara="1" wrap="square" lIns="91425" tIns="45700" rIns="91425" bIns="45700" anchor="t" anchorCtr="0">
            <a:normAutofit fontScale="92500"/>
          </a:bodyPr>
          <a:lstStyle/>
          <a:p>
            <a:pPr marL="285750" lvl="0" indent="-285750" algn="l" rtl="0">
              <a:lnSpc>
                <a:spcPct val="90000"/>
              </a:lnSpc>
              <a:spcBef>
                <a:spcPts val="0"/>
              </a:spcBef>
              <a:spcAft>
                <a:spcPts val="0"/>
              </a:spcAft>
              <a:buClr>
                <a:schemeClr val="dk1"/>
              </a:buClr>
              <a:buSzPts val="2800"/>
              <a:buFont typeface="Arial"/>
              <a:buChar char="•"/>
            </a:pPr>
            <a:r>
              <a:rPr lang="en-US" dirty="0"/>
              <a:t>CPU can directly access only main memory and processor registers</a:t>
            </a:r>
            <a:endParaRPr dirty="0"/>
          </a:p>
          <a:p>
            <a:pPr marL="285750" lvl="0" indent="-285750" algn="l" rtl="0">
              <a:lnSpc>
                <a:spcPct val="90000"/>
              </a:lnSpc>
              <a:spcBef>
                <a:spcPts val="1000"/>
              </a:spcBef>
              <a:spcAft>
                <a:spcPts val="0"/>
              </a:spcAft>
              <a:buClr>
                <a:schemeClr val="dk1"/>
              </a:buClr>
              <a:buSzPts val="2800"/>
              <a:buFont typeface="Arial"/>
              <a:buChar char="•"/>
            </a:pPr>
            <a:r>
              <a:rPr lang="en-US" dirty="0"/>
              <a:t>The instructions take main memory addresses as program arguments and not disk addresses</a:t>
            </a:r>
            <a:endParaRPr dirty="0"/>
          </a:p>
          <a:p>
            <a:pPr marL="285750" lvl="0" indent="-285750" algn="l" rtl="0">
              <a:lnSpc>
                <a:spcPct val="90000"/>
              </a:lnSpc>
              <a:spcBef>
                <a:spcPts val="1000"/>
              </a:spcBef>
              <a:spcAft>
                <a:spcPts val="0"/>
              </a:spcAft>
              <a:buClr>
                <a:schemeClr val="dk1"/>
              </a:buClr>
              <a:buSzPts val="2800"/>
              <a:buFont typeface="Arial"/>
              <a:buChar char="•"/>
            </a:pPr>
            <a:r>
              <a:rPr lang="en-US" b="1" dirty="0"/>
              <a:t>Hence- Data and instructions executing them, have to be in MM</a:t>
            </a:r>
            <a:endParaRPr b="1" dirty="0"/>
          </a:p>
          <a:p>
            <a:pPr marL="285750" lvl="0" indent="-285750" algn="l" rtl="0">
              <a:lnSpc>
                <a:spcPct val="90000"/>
              </a:lnSpc>
              <a:spcBef>
                <a:spcPts val="1000"/>
              </a:spcBef>
              <a:spcAft>
                <a:spcPts val="0"/>
              </a:spcAft>
              <a:buClr>
                <a:schemeClr val="dk1"/>
              </a:buClr>
              <a:buSzPts val="2800"/>
              <a:buFont typeface="Arial"/>
              <a:buChar char="•"/>
            </a:pPr>
            <a:r>
              <a:rPr lang="en-US" b="1" dirty="0"/>
              <a:t>Issues and concerns?</a:t>
            </a:r>
            <a:endParaRPr b="1" dirty="0"/>
          </a:p>
          <a:p>
            <a:pPr marL="742950" lvl="1" indent="-285750" algn="l" rtl="0">
              <a:lnSpc>
                <a:spcPct val="90000"/>
              </a:lnSpc>
              <a:spcBef>
                <a:spcPts val="500"/>
              </a:spcBef>
              <a:spcAft>
                <a:spcPts val="0"/>
              </a:spcAft>
              <a:buClr>
                <a:schemeClr val="dk1"/>
              </a:buClr>
              <a:buSzPts val="2400"/>
              <a:buChar char="o"/>
            </a:pPr>
            <a:r>
              <a:rPr lang="en-US" b="1" dirty="0"/>
              <a:t>Speed of access : solution 🡺 cache memory</a:t>
            </a:r>
            <a:endParaRPr b="1" dirty="0"/>
          </a:p>
          <a:p>
            <a:pPr marL="742950" lvl="1" indent="-285750" algn="l" rtl="0">
              <a:lnSpc>
                <a:spcPct val="90000"/>
              </a:lnSpc>
              <a:spcBef>
                <a:spcPts val="500"/>
              </a:spcBef>
              <a:spcAft>
                <a:spcPts val="0"/>
              </a:spcAft>
              <a:buClr>
                <a:schemeClr val="dk1"/>
              </a:buClr>
              <a:buSzPts val="2400"/>
              <a:buChar char="o"/>
            </a:pPr>
            <a:r>
              <a:rPr lang="en-US" b="1" dirty="0"/>
              <a:t>Protect program data : solution 🡺 base and limit registers</a:t>
            </a:r>
            <a:endParaRPr b="1" dirty="0"/>
          </a:p>
          <a:p>
            <a:pPr marL="742950" lvl="1" indent="-285750" algn="l" rtl="0">
              <a:lnSpc>
                <a:spcPct val="90000"/>
              </a:lnSpc>
              <a:spcBef>
                <a:spcPts val="500"/>
              </a:spcBef>
              <a:spcAft>
                <a:spcPts val="0"/>
              </a:spcAft>
              <a:buClr>
                <a:schemeClr val="dk1"/>
              </a:buClr>
              <a:buSzPts val="2400"/>
              <a:buChar char="o"/>
            </a:pPr>
            <a:r>
              <a:rPr lang="en-US" b="1" dirty="0"/>
              <a:t>Size of memory : solution 🡺 swapping, virtual memory</a:t>
            </a:r>
            <a:endParaRPr b="1" dirty="0"/>
          </a:p>
          <a:p>
            <a:pPr marL="742950" lvl="1" indent="-285750" algn="l" rtl="0">
              <a:lnSpc>
                <a:spcPct val="90000"/>
              </a:lnSpc>
              <a:spcBef>
                <a:spcPts val="500"/>
              </a:spcBef>
              <a:spcAft>
                <a:spcPts val="0"/>
              </a:spcAft>
              <a:buClr>
                <a:schemeClr val="dk1"/>
              </a:buClr>
              <a:buSzPts val="2400"/>
              <a:buChar char="o"/>
            </a:pPr>
            <a:r>
              <a:rPr lang="en-US" b="1" dirty="0"/>
              <a:t>Many more ones….</a:t>
            </a:r>
            <a:endParaRPr b="1" dirty="0"/>
          </a:p>
        </p:txBody>
      </p:sp>
    </p:spTree>
    <p:extLst>
      <p:ext uri="{BB962C8B-B14F-4D97-AF65-F5344CB8AC3E}">
        <p14:creationId xmlns:p14="http://schemas.microsoft.com/office/powerpoint/2010/main" val="3612695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Contiguous Technique, executing process must be loaded entirely in the main memory. </a:t>
            </a:r>
          </a:p>
          <a:p>
            <a:r>
              <a:rPr lang="en-US" dirty="0"/>
              <a:t>The contiguous Technique can be divided into:</a:t>
            </a:r>
          </a:p>
          <a:p>
            <a:pPr lvl="1"/>
            <a:r>
              <a:rPr lang="en-US" dirty="0"/>
              <a:t>Fixed (or static) partitioning</a:t>
            </a:r>
          </a:p>
          <a:p>
            <a:pPr lvl="1"/>
            <a:r>
              <a:rPr lang="en-US" dirty="0"/>
              <a:t>Variable (or dynamic) partitioning</a:t>
            </a:r>
          </a:p>
          <a:p>
            <a:endParaRPr lang="en-IN" dirty="0"/>
          </a:p>
        </p:txBody>
      </p:sp>
    </p:spTree>
    <p:extLst>
      <p:ext uri="{BB962C8B-B14F-4D97-AF65-F5344CB8AC3E}">
        <p14:creationId xmlns:p14="http://schemas.microsoft.com/office/powerpoint/2010/main" val="19431828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partitioning</a:t>
            </a:r>
            <a:endParaRPr lang="en-IN" dirty="0"/>
          </a:p>
        </p:txBody>
      </p:sp>
      <p:sp>
        <p:nvSpPr>
          <p:cNvPr id="3" name="Content Placeholder 2"/>
          <p:cNvSpPr>
            <a:spLocks noGrp="1"/>
          </p:cNvSpPr>
          <p:nvPr>
            <p:ph idx="1"/>
          </p:nvPr>
        </p:nvSpPr>
        <p:spPr/>
        <p:txBody>
          <a:bodyPr/>
          <a:lstStyle/>
          <a:p>
            <a:r>
              <a:rPr lang="en-US" dirty="0"/>
              <a:t>Also known as static partitioning, </a:t>
            </a:r>
          </a:p>
          <a:p>
            <a:r>
              <a:rPr lang="en-US" b="1" dirty="0">
                <a:solidFill>
                  <a:srgbClr val="FF0000"/>
                </a:solidFill>
              </a:rPr>
              <a:t>No of Partitions are fixed</a:t>
            </a:r>
          </a:p>
          <a:p>
            <a:r>
              <a:rPr lang="en-US" b="1" dirty="0"/>
              <a:t> </a:t>
            </a:r>
            <a:r>
              <a:rPr lang="en-US" b="1" dirty="0">
                <a:solidFill>
                  <a:srgbClr val="FF0000"/>
                </a:solidFill>
              </a:rPr>
              <a:t>In this partitioning, the number of partitions (non-overlapping) in RAM is fixed but the size of each partition may or may not be the same. </a:t>
            </a:r>
          </a:p>
          <a:p>
            <a:endParaRPr lang="en-IN" dirty="0">
              <a:solidFill>
                <a:srgbClr val="FF0000"/>
              </a:solidFill>
            </a:endParaRPr>
          </a:p>
        </p:txBody>
      </p:sp>
    </p:spTree>
    <p:extLst>
      <p:ext uri="{BB962C8B-B14F-4D97-AF65-F5344CB8AC3E}">
        <p14:creationId xmlns:p14="http://schemas.microsoft.com/office/powerpoint/2010/main" val="17330354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partitioning</a:t>
            </a:r>
            <a:endParaRPr lang="en-IN" dirty="0"/>
          </a:p>
        </p:txBody>
      </p:sp>
      <p:sp>
        <p:nvSpPr>
          <p:cNvPr id="3" name="Content Placeholder 2"/>
          <p:cNvSpPr>
            <a:spLocks noGrp="1"/>
          </p:cNvSpPr>
          <p:nvPr>
            <p:ph idx="1"/>
          </p:nvPr>
        </p:nvSpPr>
        <p:spPr/>
        <p:txBody>
          <a:bodyPr/>
          <a:lstStyle/>
          <a:p>
            <a:r>
              <a:rPr lang="en-US" dirty="0"/>
              <a:t>Is a memory allocation technique used in operating systems to divide the physical memory into fixed-size partitions or regions, each assigned to a specific process or user. </a:t>
            </a:r>
          </a:p>
          <a:p>
            <a:r>
              <a:rPr lang="en-US" b="1" dirty="0">
                <a:solidFill>
                  <a:srgbClr val="FF0000"/>
                </a:solidFill>
              </a:rPr>
              <a:t>Partitions are made before execution or during system configure. </a:t>
            </a:r>
          </a:p>
          <a:p>
            <a:r>
              <a:rPr lang="en-US" dirty="0"/>
              <a:t>Each partition remains dedicated to a specific process until it terminates or releases the partition.</a:t>
            </a:r>
          </a:p>
        </p:txBody>
      </p:sp>
      <p:pic>
        <p:nvPicPr>
          <p:cNvPr id="2050" name="Picture 2" descr="Fixed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979" y="3301890"/>
            <a:ext cx="384810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4200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partitioning</a:t>
            </a:r>
            <a:endParaRPr lang="en-IN" dirty="0"/>
          </a:p>
        </p:txBody>
      </p:sp>
      <p:sp>
        <p:nvSpPr>
          <p:cNvPr id="3" name="Content Placeholder 2"/>
          <p:cNvSpPr>
            <a:spLocks noGrp="1"/>
          </p:cNvSpPr>
          <p:nvPr>
            <p:ph idx="1"/>
          </p:nvPr>
        </p:nvSpPr>
        <p:spPr/>
        <p:txBody>
          <a:bodyPr/>
          <a:lstStyle/>
          <a:p>
            <a:r>
              <a:rPr lang="en-US" dirty="0"/>
              <a:t>Disadvantages:</a:t>
            </a:r>
          </a:p>
          <a:p>
            <a:r>
              <a:rPr lang="en-US" dirty="0"/>
              <a:t> </a:t>
            </a:r>
            <a:r>
              <a:rPr lang="en-US" b="1" dirty="0">
                <a:solidFill>
                  <a:srgbClr val="FF0000"/>
                </a:solidFill>
              </a:rPr>
              <a:t>It can lead to internal fragmentation, where memory in a partition remains unused.</a:t>
            </a:r>
            <a:r>
              <a:rPr lang="en-US" dirty="0"/>
              <a:t> This can happen when the process’s memory requirements are smaller than the partition size, leaving some memory unused</a:t>
            </a:r>
            <a:endParaRPr lang="en-IN" dirty="0"/>
          </a:p>
        </p:txBody>
      </p:sp>
    </p:spTree>
    <p:extLst>
      <p:ext uri="{BB962C8B-B14F-4D97-AF65-F5344CB8AC3E}">
        <p14:creationId xmlns:p14="http://schemas.microsoft.com/office/powerpoint/2010/main" val="296967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(or Dynamic) Partitioning</a:t>
            </a:r>
          </a:p>
        </p:txBody>
      </p:sp>
      <p:sp>
        <p:nvSpPr>
          <p:cNvPr id="3" name="Content Placeholder 2"/>
          <p:cNvSpPr>
            <a:spLocks noGrp="1"/>
          </p:cNvSpPr>
          <p:nvPr>
            <p:ph idx="1"/>
          </p:nvPr>
        </p:nvSpPr>
        <p:spPr/>
        <p:txBody>
          <a:bodyPr/>
          <a:lstStyle/>
          <a:p>
            <a:r>
              <a:rPr lang="en-US" dirty="0"/>
              <a:t>In contrast with fixed partitioning, partitions are not made before the execution or during system configuration. </a:t>
            </a:r>
          </a:p>
          <a:p>
            <a:r>
              <a:rPr lang="en-US" b="1" dirty="0">
                <a:solidFill>
                  <a:srgbClr val="FF0000"/>
                </a:solidFill>
              </a:rPr>
              <a:t>No of partitions are not fixed</a:t>
            </a:r>
          </a:p>
        </p:txBody>
      </p:sp>
    </p:spTree>
    <p:extLst>
      <p:ext uri="{BB962C8B-B14F-4D97-AF65-F5344CB8AC3E}">
        <p14:creationId xmlns:p14="http://schemas.microsoft.com/office/powerpoint/2010/main" val="4062794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(or Dynamic) Partitioning</a:t>
            </a:r>
          </a:p>
        </p:txBody>
      </p:sp>
      <p:sp>
        <p:nvSpPr>
          <p:cNvPr id="3" name="Content Placeholder 2"/>
          <p:cNvSpPr>
            <a:spLocks noGrp="1"/>
          </p:cNvSpPr>
          <p:nvPr>
            <p:ph idx="1"/>
          </p:nvPr>
        </p:nvSpPr>
        <p:spPr/>
        <p:txBody>
          <a:bodyPr/>
          <a:lstStyle/>
          <a:p>
            <a:r>
              <a:rPr lang="en-US" b="1" dirty="0"/>
              <a:t>Features</a:t>
            </a:r>
            <a:r>
              <a:rPr lang="en-US" dirty="0"/>
              <a:t>:</a:t>
            </a:r>
          </a:p>
          <a:p>
            <a:r>
              <a:rPr lang="en-US" dirty="0"/>
              <a:t>Initially,</a:t>
            </a:r>
            <a:r>
              <a:rPr lang="en-US" u="sng" dirty="0"/>
              <a:t> RAM</a:t>
            </a:r>
            <a:r>
              <a:rPr lang="en-US" dirty="0"/>
              <a:t> is empty and partitions are made during the run-time according to the process’s need instead of partitioning during system configuration.</a:t>
            </a:r>
          </a:p>
          <a:p>
            <a:r>
              <a:rPr lang="en-US" dirty="0"/>
              <a:t>The size of the partition will be equal to the incoming process.</a:t>
            </a:r>
          </a:p>
          <a:p>
            <a:r>
              <a:rPr lang="en-US" dirty="0"/>
              <a:t>The partition size varies according to the need of the process so that internal fragmentation can be avoided to ensure efficient utilization of RAM.</a:t>
            </a:r>
          </a:p>
          <a:p>
            <a:r>
              <a:rPr lang="en-US" dirty="0"/>
              <a:t>The number of partitions in RAM is not fixed and depends on the number of incoming processes and the Main Memory’s size.</a:t>
            </a:r>
          </a:p>
        </p:txBody>
      </p:sp>
    </p:spTree>
    <p:extLst>
      <p:ext uri="{BB962C8B-B14F-4D97-AF65-F5344CB8AC3E}">
        <p14:creationId xmlns:p14="http://schemas.microsoft.com/office/powerpoint/2010/main" val="28806298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 (or Dynamic) Partitioning</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243" y="1168305"/>
            <a:ext cx="3420481" cy="505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0968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Non-Contiguous Memory Allocation</a:t>
            </a:r>
            <a:endParaRPr lang="en-IN" dirty="0"/>
          </a:p>
        </p:txBody>
      </p:sp>
      <p:sp>
        <p:nvSpPr>
          <p:cNvPr id="3" name="Content Placeholder 2"/>
          <p:cNvSpPr>
            <a:spLocks noGrp="1"/>
          </p:cNvSpPr>
          <p:nvPr>
            <p:ph idx="1"/>
          </p:nvPr>
        </p:nvSpPr>
        <p:spPr/>
        <p:txBody>
          <a:bodyPr/>
          <a:lstStyle/>
          <a:p>
            <a:r>
              <a:rPr lang="en-US" dirty="0"/>
              <a:t>In this technique, each process is allocated a series of non-contiguous blocks of memory that can be located anywhere in the physical memory.</a:t>
            </a:r>
          </a:p>
          <a:p>
            <a:endParaRPr lang="en-US" dirty="0"/>
          </a:p>
          <a:p>
            <a:r>
              <a:rPr lang="en-US" dirty="0"/>
              <a:t>Paging and Segmentation are the two ways that allow a process’s physical address space to be non-contiguous. It has the advantage of reducing memory wastage but it increases the overheads due to address translation. It slows the execution of the memory because time is consumed in address translation. </a:t>
            </a:r>
            <a:endParaRPr lang="en-IN" dirty="0"/>
          </a:p>
        </p:txBody>
      </p:sp>
    </p:spTree>
    <p:extLst>
      <p:ext uri="{BB962C8B-B14F-4D97-AF65-F5344CB8AC3E}">
        <p14:creationId xmlns:p14="http://schemas.microsoft.com/office/powerpoint/2010/main" val="6483701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p:cNvSpPr>
            <a:spLocks noGrp="1" noChangeArrowheads="1"/>
          </p:cNvSpPr>
          <p:nvPr>
            <p:ph type="title"/>
          </p:nvPr>
        </p:nvSpPr>
        <p:spPr>
          <a:xfrm>
            <a:off x="866775" y="166688"/>
            <a:ext cx="7820025" cy="576262"/>
          </a:xfrm>
        </p:spPr>
        <p:txBody>
          <a:bodyPr/>
          <a:lstStyle/>
          <a:p>
            <a:r>
              <a:rPr lang="en-IN" altLang="en-US" sz="2800"/>
              <a:t>Memory Allocation-Fixed Size Partitions</a:t>
            </a:r>
          </a:p>
        </p:txBody>
      </p:sp>
      <p:sp>
        <p:nvSpPr>
          <p:cNvPr id="54275" name="Rectangle 1027"/>
          <p:cNvSpPr>
            <a:spLocks noGrp="1" noChangeArrowheads="1"/>
          </p:cNvSpPr>
          <p:nvPr>
            <p:ph idx="1"/>
          </p:nvPr>
        </p:nvSpPr>
        <p:spPr>
          <a:xfrm>
            <a:off x="825500" y="1077913"/>
            <a:ext cx="7262813" cy="4991100"/>
          </a:xfrm>
        </p:spPr>
        <p:txBody>
          <a:bodyPr/>
          <a:lstStyle/>
          <a:p>
            <a:r>
              <a:rPr lang="en-IN" altLang="en-US" dirty="0"/>
              <a:t>One of the simplest methods for allocating memory is –</a:t>
            </a:r>
          </a:p>
          <a:p>
            <a:r>
              <a:rPr lang="en-IN" altLang="en-US" dirty="0"/>
              <a:t>To divide memory into several </a:t>
            </a:r>
            <a:r>
              <a:rPr lang="en-IN" altLang="en-US" b="1" dirty="0">
                <a:solidFill>
                  <a:srgbClr val="0070C0"/>
                </a:solidFill>
              </a:rPr>
              <a:t>fixed-sized partitions.</a:t>
            </a:r>
          </a:p>
          <a:p>
            <a:r>
              <a:rPr lang="en-IN" altLang="en-US" dirty="0"/>
              <a:t>Each partition may contain exactly one process.</a:t>
            </a:r>
          </a:p>
          <a:p>
            <a:r>
              <a:rPr lang="en-IN" altLang="en-US" dirty="0"/>
              <a:t>Thus, the degree of multiprogramming is bound by the number of partitions. </a:t>
            </a:r>
          </a:p>
          <a:p>
            <a:r>
              <a:rPr lang="en-IN" altLang="en-US" dirty="0"/>
              <a:t>In this Multiple partition method, when a partition is free, a process is selected from the </a:t>
            </a:r>
            <a:r>
              <a:rPr lang="en-IN" altLang="en-US" b="1" dirty="0"/>
              <a:t>input queue </a:t>
            </a:r>
            <a:r>
              <a:rPr lang="en-IN" altLang="en-US" dirty="0"/>
              <a:t>and is loaded into the free partition. </a:t>
            </a:r>
          </a:p>
          <a:p>
            <a:r>
              <a:rPr lang="en-IN" altLang="en-US" dirty="0"/>
              <a:t>When the process terminates, the partition becomes available for another process.</a:t>
            </a:r>
          </a:p>
          <a:p>
            <a:r>
              <a:rPr lang="en-IN" altLang="en-US" dirty="0"/>
              <a:t>This method was originally used by the IBM OS/360 operating system (called MFT); it is no longer in use.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ChangeArrowheads="1"/>
          </p:cNvSpPr>
          <p:nvPr>
            <p:ph type="title"/>
          </p:nvPr>
        </p:nvSpPr>
        <p:spPr>
          <a:xfrm>
            <a:off x="866775" y="166688"/>
            <a:ext cx="7820025" cy="576262"/>
          </a:xfrm>
        </p:spPr>
        <p:txBody>
          <a:bodyPr/>
          <a:lstStyle/>
          <a:p>
            <a:r>
              <a:rPr lang="en-IN" altLang="en-US" sz="2800" dirty="0"/>
              <a:t>Memory Allocation</a:t>
            </a:r>
          </a:p>
        </p:txBody>
      </p:sp>
      <p:sp>
        <p:nvSpPr>
          <p:cNvPr id="56323" name="Rectangle 1027"/>
          <p:cNvSpPr>
            <a:spLocks noGrp="1" noChangeArrowheads="1"/>
          </p:cNvSpPr>
          <p:nvPr>
            <p:ph idx="1"/>
          </p:nvPr>
        </p:nvSpPr>
        <p:spPr>
          <a:xfrm>
            <a:off x="825500" y="1077913"/>
            <a:ext cx="7262813" cy="4991100"/>
          </a:xfrm>
        </p:spPr>
        <p:txBody>
          <a:bodyPr/>
          <a:lstStyle/>
          <a:p>
            <a:r>
              <a:rPr lang="en-IN" altLang="en-US" b="1" dirty="0">
                <a:solidFill>
                  <a:srgbClr val="0070C0"/>
                </a:solidFill>
              </a:rPr>
              <a:t>In the Variable Partition scheme, </a:t>
            </a:r>
          </a:p>
          <a:p>
            <a:r>
              <a:rPr lang="en-IN" altLang="en-US" dirty="0"/>
              <a:t>The operating system keeps a table indicating which parts of memory are available and which are occupied.</a:t>
            </a:r>
          </a:p>
          <a:p>
            <a:r>
              <a:rPr lang="en-IN" altLang="en-US" dirty="0"/>
              <a:t>Initially, all memory is available for user processes and is considered one large block of available memory-</a:t>
            </a:r>
            <a:r>
              <a:rPr lang="en-IN" altLang="en-US" b="1" dirty="0">
                <a:solidFill>
                  <a:srgbClr val="0070C0"/>
                </a:solidFill>
              </a:rPr>
              <a:t>a Hole.</a:t>
            </a:r>
          </a:p>
          <a:p>
            <a:r>
              <a:rPr lang="en-IN" altLang="en-US" dirty="0"/>
              <a:t>Eventually as you will see, memory contains a set of holes of various sizes.</a:t>
            </a:r>
          </a:p>
          <a:p>
            <a:endParaRPr lang="en-IN" altLang="en-US" b="1" dirty="0">
              <a:solidFill>
                <a:srgbClr val="0070C0"/>
              </a:solidFill>
            </a:endParaRPr>
          </a:p>
          <a:p>
            <a:pPr marL="0" lvl="1" indent="0">
              <a:buClr>
                <a:srgbClr val="993300"/>
              </a:buClr>
              <a:buSzPct val="90000"/>
              <a:buFont typeface="Monotype Sorts" pitchFamily="-84" charset="2"/>
              <a:buNone/>
            </a:pPr>
            <a:endParaRPr lang="en-US" altLang="en-US" b="1" dirty="0">
              <a:solidFill>
                <a:srgbClr val="0070C0"/>
              </a:solidFill>
            </a:endParaRPr>
          </a:p>
          <a:p>
            <a:pPr marL="0" lvl="1" indent="0">
              <a:buClr>
                <a:srgbClr val="993300"/>
              </a:buClr>
              <a:buSzPct val="90000"/>
              <a:buFont typeface="Monotype Sorts" pitchFamily="-84" charset="2"/>
              <a:buNone/>
            </a:pPr>
            <a:endParaRPr lang="en-US" altLang="en-US" b="1" dirty="0">
              <a:solidFill>
                <a:srgbClr val="0070C0"/>
              </a:solidFill>
            </a:endParaRPr>
          </a:p>
          <a:p>
            <a:pPr marL="0" lvl="1" indent="0">
              <a:buClr>
                <a:srgbClr val="993300"/>
              </a:buClr>
              <a:buSzPct val="90000"/>
              <a:buFont typeface="Monotype Sorts" pitchFamily="-84" charset="2"/>
              <a:buNone/>
            </a:pPr>
            <a:endParaRPr lang="en-US" altLang="en-US" b="1" dirty="0">
              <a:solidFill>
                <a:srgbClr val="0070C0"/>
              </a:solidFill>
            </a:endParaRPr>
          </a:p>
          <a:p>
            <a:pPr marL="0" lvl="1" indent="0">
              <a:buClr>
                <a:srgbClr val="993300"/>
              </a:buClr>
              <a:buSzPct val="90000"/>
              <a:buFont typeface="Monotype Sorts" pitchFamily="-84" charset="2"/>
              <a:buNone/>
            </a:pPr>
            <a:r>
              <a:rPr lang="en-US" altLang="en-US" b="1" dirty="0">
                <a:solidFill>
                  <a:srgbClr val="0070C0"/>
                </a:solidFill>
              </a:rPr>
              <a:t>“Hole – block of available memory; holes of various size are scattered throughout memory”</a:t>
            </a:r>
          </a:p>
          <a:p>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6147" name="Rectangle 1027"/>
          <p:cNvSpPr>
            <a:spLocks noGrp="1" noChangeArrowheads="1"/>
          </p:cNvSpPr>
          <p:nvPr>
            <p:ph idx="1"/>
          </p:nvPr>
        </p:nvSpPr>
        <p:spPr>
          <a:xfrm>
            <a:off x="863600" y="1250950"/>
            <a:ext cx="6578600" cy="4483100"/>
          </a:xfrm>
        </p:spPr>
        <p:txBody>
          <a:bodyPr/>
          <a:lstStyle/>
          <a:p>
            <a:r>
              <a:rPr lang="en-US" altLang="en-US"/>
              <a:t>Register access in one CPU clock (or less)</a:t>
            </a:r>
            <a:endParaRPr lang="en-US" altLang="en-US" sz="800"/>
          </a:p>
          <a:p>
            <a:r>
              <a:rPr lang="en-US" altLang="en-US"/>
              <a:t>Main memory access can take many cycles, causing a </a:t>
            </a:r>
            <a:r>
              <a:rPr lang="en-US" altLang="en-US" b="1">
                <a:solidFill>
                  <a:srgbClr val="3366FF"/>
                </a:solidFill>
              </a:rPr>
              <a:t>stall</a:t>
            </a:r>
            <a:endParaRPr lang="en-US" altLang="en-US" sz="800"/>
          </a:p>
          <a:p>
            <a:r>
              <a:rPr lang="en-US" altLang="en-US" b="1">
                <a:solidFill>
                  <a:srgbClr val="3366FF"/>
                </a:solidFill>
              </a:rPr>
              <a:t>Cache</a:t>
            </a:r>
            <a:r>
              <a:rPr lang="en-US" altLang="en-US">
                <a:solidFill>
                  <a:srgbClr val="3366FF"/>
                </a:solidFill>
              </a:rPr>
              <a:t> </a:t>
            </a:r>
            <a:r>
              <a:rPr lang="en-US" altLang="en-US"/>
              <a:t>sits between main memory and CPU registers</a:t>
            </a:r>
            <a:endParaRPr lang="en-US" altLang="en-US" sz="800"/>
          </a:p>
          <a:p>
            <a:r>
              <a:rPr lang="en-US" altLang="en-US"/>
              <a:t>Protection of memory required to ensure correct operation</a:t>
            </a:r>
          </a:p>
          <a:p>
            <a:pPr>
              <a:buFont typeface="Monotype Sorts" pitchFamily="-84" charset="2"/>
              <a:buNone/>
            </a:pPr>
            <a:endParaRPr lang="en-US" altLang="en-US" b="1"/>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ChangeArrowheads="1"/>
          </p:cNvSpPr>
          <p:nvPr>
            <p:ph type="title"/>
          </p:nvPr>
        </p:nvSpPr>
        <p:spPr>
          <a:xfrm>
            <a:off x="866775" y="166688"/>
            <a:ext cx="7820025" cy="576262"/>
          </a:xfrm>
        </p:spPr>
        <p:txBody>
          <a:bodyPr/>
          <a:lstStyle/>
          <a:p>
            <a:r>
              <a:rPr lang="en-IN" altLang="en-US" sz="2800"/>
              <a:t>Memory Allocation-Fixed Size Partitions</a:t>
            </a:r>
          </a:p>
        </p:txBody>
      </p:sp>
      <p:sp>
        <p:nvSpPr>
          <p:cNvPr id="57347" name="Rectangle 1027"/>
          <p:cNvSpPr>
            <a:spLocks noGrp="1" noChangeArrowheads="1"/>
          </p:cNvSpPr>
          <p:nvPr>
            <p:ph idx="1"/>
          </p:nvPr>
        </p:nvSpPr>
        <p:spPr>
          <a:xfrm>
            <a:off x="825500" y="1077913"/>
            <a:ext cx="7262813" cy="4991100"/>
          </a:xfrm>
        </p:spPr>
        <p:txBody>
          <a:bodyPr/>
          <a:lstStyle/>
          <a:p>
            <a:r>
              <a:rPr lang="en-IN" altLang="en-US" dirty="0"/>
              <a:t>As processes enter the system, they are put into an input queue.</a:t>
            </a:r>
          </a:p>
          <a:p>
            <a:r>
              <a:rPr lang="en-IN" altLang="en-US" dirty="0"/>
              <a:t>At any given time, then, we have a list of available block sizes and an input queue. </a:t>
            </a:r>
          </a:p>
          <a:p>
            <a:r>
              <a:rPr lang="en-IN" altLang="en-US" dirty="0"/>
              <a:t>The operating system can order the input queue according to a scheduling algorithm. </a:t>
            </a:r>
          </a:p>
          <a:p>
            <a:pPr lvl="1"/>
            <a:r>
              <a:rPr lang="en-US" altLang="en-US" dirty="0"/>
              <a:t>Process selected from input queue is allocated memory from a hole large enough to accommodate it</a:t>
            </a:r>
          </a:p>
          <a:p>
            <a:pPr lvl="1"/>
            <a:r>
              <a:rPr lang="en-IN" altLang="en-US" dirty="0"/>
              <a:t>The operating system can wait until a large enough block is available, </a:t>
            </a:r>
          </a:p>
          <a:p>
            <a:pPr lvl="1"/>
            <a:r>
              <a:rPr lang="en-IN" altLang="en-US" dirty="0"/>
              <a:t>or it can skip down the input queue to see whether the smaller memory requirements of some other process can be met.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ChangeArrowheads="1"/>
          </p:cNvSpPr>
          <p:nvPr>
            <p:ph type="title"/>
          </p:nvPr>
        </p:nvSpPr>
        <p:spPr>
          <a:xfrm>
            <a:off x="866775" y="166688"/>
            <a:ext cx="7820025" cy="576262"/>
          </a:xfrm>
        </p:spPr>
        <p:txBody>
          <a:bodyPr/>
          <a:lstStyle/>
          <a:p>
            <a:r>
              <a:rPr lang="en-IN" altLang="en-US" sz="2800"/>
              <a:t>Memory Allocation-Fixed Size Partitions</a:t>
            </a:r>
          </a:p>
        </p:txBody>
      </p:sp>
      <p:sp>
        <p:nvSpPr>
          <p:cNvPr id="58371" name="Rectangle 1027"/>
          <p:cNvSpPr>
            <a:spLocks noGrp="1" noChangeArrowheads="1"/>
          </p:cNvSpPr>
          <p:nvPr>
            <p:ph idx="1"/>
          </p:nvPr>
        </p:nvSpPr>
        <p:spPr>
          <a:xfrm>
            <a:off x="825500" y="1077913"/>
            <a:ext cx="7262813" cy="4991100"/>
          </a:xfrm>
        </p:spPr>
        <p:txBody>
          <a:bodyPr/>
          <a:lstStyle/>
          <a:p>
            <a:r>
              <a:rPr lang="en-IN" altLang="en-US"/>
              <a:t>The memory blocks available comprise a </a:t>
            </a:r>
            <a:r>
              <a:rPr lang="en-IN" altLang="en-US" i="1"/>
              <a:t>set </a:t>
            </a:r>
            <a:r>
              <a:rPr lang="en-IN" altLang="en-US"/>
              <a:t>of holes of various sizes scattered throughout memory. </a:t>
            </a:r>
          </a:p>
          <a:p>
            <a:r>
              <a:rPr lang="en-IN" altLang="en-US"/>
              <a:t>When a process arrives and needs memory, the system searches the set for a hole that is large enough for this process. </a:t>
            </a:r>
          </a:p>
          <a:p>
            <a:pPr lvl="1"/>
            <a:r>
              <a:rPr lang="en-IN" altLang="en-US"/>
              <a:t>If the hole is too large, it is split into two parts. </a:t>
            </a:r>
          </a:p>
          <a:p>
            <a:pPr lvl="1"/>
            <a:r>
              <a:rPr lang="en-IN" altLang="en-US" b="1"/>
              <a:t>One part is allocated to the arriving process; </a:t>
            </a:r>
          </a:p>
          <a:p>
            <a:pPr lvl="1"/>
            <a:r>
              <a:rPr lang="en-IN" altLang="en-US" b="1"/>
              <a:t>the other is returned to the set of holes.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6"/>
          <p:cNvSpPr>
            <a:spLocks noGrp="1" noChangeArrowheads="1"/>
          </p:cNvSpPr>
          <p:nvPr>
            <p:ph type="title"/>
          </p:nvPr>
        </p:nvSpPr>
        <p:spPr>
          <a:xfrm>
            <a:off x="866775" y="166688"/>
            <a:ext cx="7820025" cy="576262"/>
          </a:xfrm>
        </p:spPr>
        <p:txBody>
          <a:bodyPr/>
          <a:lstStyle/>
          <a:p>
            <a:r>
              <a:rPr lang="en-IN" altLang="en-US" sz="2800"/>
              <a:t>Memory Allocation-Fixed Size Partitions</a:t>
            </a:r>
          </a:p>
        </p:txBody>
      </p:sp>
      <p:sp>
        <p:nvSpPr>
          <p:cNvPr id="59395" name="Rectangle 1027"/>
          <p:cNvSpPr>
            <a:spLocks noGrp="1" noChangeArrowheads="1"/>
          </p:cNvSpPr>
          <p:nvPr>
            <p:ph idx="1"/>
          </p:nvPr>
        </p:nvSpPr>
        <p:spPr>
          <a:xfrm>
            <a:off x="825500" y="1077913"/>
            <a:ext cx="7262813" cy="4991100"/>
          </a:xfrm>
        </p:spPr>
        <p:txBody>
          <a:bodyPr/>
          <a:lstStyle/>
          <a:p>
            <a:r>
              <a:rPr lang="en-IN" altLang="en-US"/>
              <a:t>When a process terminates, it releases its block of memory, which is then placed back in the set of holes. </a:t>
            </a:r>
          </a:p>
          <a:p>
            <a:pPr lvl="1"/>
            <a:r>
              <a:rPr lang="en-IN" altLang="en-US" b="1"/>
              <a:t>If the new hole is adjacent to other holes, these adjacent holes are merged to form one larger hole. </a:t>
            </a:r>
          </a:p>
          <a:p>
            <a:pPr lvl="1"/>
            <a:r>
              <a:rPr lang="en-IN" altLang="en-US"/>
              <a:t>At this point, the system may need to check whether there are processes waiting for memory and whether this newly freed and recombined memory could satisfy the demands of any of these waiting processes.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914400" y="598488"/>
            <a:ext cx="7740650" cy="615950"/>
          </a:xfrm>
        </p:spPr>
        <p:txBody>
          <a:bodyPr>
            <a:normAutofit fontScale="90000"/>
          </a:bodyPr>
          <a:lstStyle/>
          <a:p>
            <a:pPr eaLnBrk="1" hangingPunct="1"/>
            <a:r>
              <a:rPr lang="en-US" altLang="en-US"/>
              <a:t>Multiple-partition allocation</a:t>
            </a:r>
            <a:br>
              <a:rPr lang="en-US" altLang="en-US"/>
            </a:br>
            <a:endParaRPr lang="en-US" altLang="en-US"/>
          </a:p>
        </p:txBody>
      </p:sp>
      <p:sp>
        <p:nvSpPr>
          <p:cNvPr id="60419" name="Rectangle 3"/>
          <p:cNvSpPr>
            <a:spLocks noGrp="1" noChangeArrowheads="1"/>
          </p:cNvSpPr>
          <p:nvPr>
            <p:ph idx="1"/>
          </p:nvPr>
        </p:nvSpPr>
        <p:spPr>
          <a:xfrm>
            <a:off x="787400" y="1004888"/>
            <a:ext cx="7770813" cy="3262312"/>
          </a:xfrm>
        </p:spPr>
        <p:txBody>
          <a:bodyPr/>
          <a:lstStyle/>
          <a:p>
            <a:r>
              <a:rPr lang="en-US" altLang="en-US" sz="1600" b="1">
                <a:solidFill>
                  <a:srgbClr val="0000FF"/>
                </a:solidFill>
              </a:rPr>
              <a:t>Variable-partition </a:t>
            </a:r>
            <a:r>
              <a:rPr lang="en-US" altLang="en-US" sz="1600"/>
              <a:t>sizes for efficiency (sized to a given process’ needs)</a:t>
            </a:r>
          </a:p>
          <a:p>
            <a:pPr lvl="1"/>
            <a:r>
              <a:rPr lang="en-US" altLang="en-US" sz="1600" b="1">
                <a:solidFill>
                  <a:srgbClr val="0000FF"/>
                </a:solidFill>
              </a:rPr>
              <a:t>Hole</a:t>
            </a:r>
            <a:r>
              <a:rPr lang="en-US" altLang="en-US" sz="1600"/>
              <a:t> – block of available memory; holes of various size are scattered throughout memory</a:t>
            </a:r>
          </a:p>
          <a:p>
            <a:pPr lvl="1"/>
            <a:r>
              <a:rPr lang="en-US" altLang="en-US" sz="1600"/>
              <a:t>When a process arrives, it is allocated memory from a hole large enough to accommodate it</a:t>
            </a:r>
          </a:p>
          <a:p>
            <a:pPr lvl="1"/>
            <a:r>
              <a:rPr lang="en-US" altLang="en-US" sz="1600"/>
              <a:t>Process exiting frees its partition, adjacent free partitions combined</a:t>
            </a:r>
          </a:p>
          <a:p>
            <a:pPr lvl="1"/>
            <a:r>
              <a:rPr lang="en-US" altLang="en-US" sz="1600"/>
              <a:t>Operating system maintains information about:</a:t>
            </a:r>
            <a:br>
              <a:rPr lang="en-US" altLang="en-US" sz="1600"/>
            </a:br>
            <a:r>
              <a:rPr lang="en-US" altLang="en-US" sz="1600"/>
              <a:t>a) allocated partitions    b) free partitions (hole)</a:t>
            </a:r>
          </a:p>
        </p:txBody>
      </p:sp>
      <p:pic>
        <p:nvPicPr>
          <p:cNvPr id="6042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9538" y="4178300"/>
            <a:ext cx="6675437"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1443" name="Rectangle 3"/>
          <p:cNvSpPr>
            <a:spLocks noGrp="1" noChangeArrowheads="1"/>
          </p:cNvSpPr>
          <p:nvPr>
            <p:ph idx="1"/>
          </p:nvPr>
        </p:nvSpPr>
        <p:spPr>
          <a:xfrm>
            <a:off x="1179513" y="1709738"/>
            <a:ext cx="7062787" cy="2498725"/>
          </a:xfrm>
        </p:spPr>
        <p:txBody>
          <a:bodyPr/>
          <a:lstStyle/>
          <a:p>
            <a:pPr>
              <a:lnSpc>
                <a:spcPct val="90000"/>
              </a:lnSpc>
            </a:pPr>
            <a:r>
              <a:rPr lang="en-US" altLang="en-US" b="1">
                <a:solidFill>
                  <a:srgbClr val="3366FF"/>
                </a:solidFill>
              </a:rPr>
              <a:t>First-fit</a:t>
            </a:r>
            <a:endParaRPr lang="en-US" altLang="en-US"/>
          </a:p>
          <a:p>
            <a:pPr>
              <a:lnSpc>
                <a:spcPct val="90000"/>
              </a:lnSpc>
            </a:pPr>
            <a:r>
              <a:rPr lang="en-US" altLang="en-US" b="1">
                <a:solidFill>
                  <a:srgbClr val="3366FF"/>
                </a:solidFill>
              </a:rPr>
              <a:t>Best-fit</a:t>
            </a:r>
            <a:endParaRPr lang="en-US" altLang="en-US"/>
          </a:p>
          <a:p>
            <a:pPr>
              <a:lnSpc>
                <a:spcPct val="90000"/>
              </a:lnSpc>
            </a:pPr>
            <a:r>
              <a:rPr lang="en-US" altLang="en-US" b="1">
                <a:solidFill>
                  <a:srgbClr val="3366FF"/>
                </a:solidFill>
              </a:rPr>
              <a:t>Worst-fit</a:t>
            </a:r>
            <a:endParaRPr lang="en-US" altLang="en-US"/>
          </a:p>
        </p:txBody>
      </p:sp>
      <p:sp>
        <p:nvSpPr>
          <p:cNvPr id="61444" name="Text Box 4"/>
          <p:cNvSpPr txBox="1">
            <a:spLocks noChangeArrowheads="1"/>
          </p:cNvSpPr>
          <p:nvPr/>
        </p:nvSpPr>
        <p:spPr bwMode="auto">
          <a:xfrm>
            <a:off x="919163" y="1169988"/>
            <a:ext cx="6108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How to satisfy a request of size </a:t>
            </a:r>
            <a:r>
              <a:rPr kumimoji="0" lang="en-US" altLang="en-US" b="1" i="1"/>
              <a:t>n</a:t>
            </a:r>
            <a:r>
              <a:rPr kumimoji="0" lang="en-US" altLang="en-US"/>
              <a:t> from a list of free holes?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2467" name="Rectangle 3"/>
          <p:cNvSpPr>
            <a:spLocks noGrp="1" noChangeArrowheads="1"/>
          </p:cNvSpPr>
          <p:nvPr>
            <p:ph idx="1"/>
          </p:nvPr>
        </p:nvSpPr>
        <p:spPr>
          <a:xfrm>
            <a:off x="1179513" y="1709738"/>
            <a:ext cx="7062787" cy="2624137"/>
          </a:xfrm>
        </p:spPr>
        <p:txBody>
          <a:bodyPr/>
          <a:lstStyle/>
          <a:p>
            <a:pPr>
              <a:lnSpc>
                <a:spcPct val="90000"/>
              </a:lnSpc>
            </a:pPr>
            <a:r>
              <a:rPr lang="en-US" altLang="en-US" b="1">
                <a:solidFill>
                  <a:srgbClr val="3366FF"/>
                </a:solidFill>
              </a:rPr>
              <a:t>First-fit</a:t>
            </a:r>
            <a:r>
              <a:rPr lang="en-US" altLang="en-US"/>
              <a:t>:  </a:t>
            </a:r>
          </a:p>
          <a:p>
            <a:pPr>
              <a:lnSpc>
                <a:spcPct val="90000"/>
              </a:lnSpc>
            </a:pPr>
            <a:r>
              <a:rPr lang="en-US" altLang="en-US"/>
              <a:t>Allocate the </a:t>
            </a:r>
            <a:r>
              <a:rPr lang="en-US" altLang="en-US" b="1" i="1"/>
              <a:t>first</a:t>
            </a:r>
            <a:r>
              <a:rPr lang="en-US" altLang="en-US"/>
              <a:t> hole that is big enough</a:t>
            </a:r>
          </a:p>
          <a:p>
            <a:r>
              <a:rPr lang="en-IN" altLang="en-US"/>
              <a:t>Searching can start either at the beginning of the set of holes or at the location where the previous first-fit search ended. </a:t>
            </a:r>
          </a:p>
          <a:p>
            <a:r>
              <a:rPr lang="en-IN" altLang="en-US"/>
              <a:t>We can stop searching as soon as we find a free hole that is large enough.</a:t>
            </a:r>
            <a:endParaRPr lang="en-US" altLang="en-US"/>
          </a:p>
          <a:p>
            <a:pPr>
              <a:lnSpc>
                <a:spcPct val="90000"/>
              </a:lnSpc>
              <a:buFont typeface="Monotype Sorts" pitchFamily="-84" charset="2"/>
              <a:buNone/>
            </a:pPr>
            <a:endParaRPr lang="en-US" altLang="en-US"/>
          </a:p>
          <a:p>
            <a:pPr>
              <a:lnSpc>
                <a:spcPct val="90000"/>
              </a:lnSpc>
            </a:pPr>
            <a:endParaRPr lang="en-US" altLang="en-US"/>
          </a:p>
        </p:txBody>
      </p:sp>
      <p:sp>
        <p:nvSpPr>
          <p:cNvPr id="62468" name="Text Box 4"/>
          <p:cNvSpPr txBox="1">
            <a:spLocks noChangeArrowheads="1"/>
          </p:cNvSpPr>
          <p:nvPr/>
        </p:nvSpPr>
        <p:spPr bwMode="auto">
          <a:xfrm>
            <a:off x="919163" y="1169988"/>
            <a:ext cx="6108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How to satisfy a request of size </a:t>
            </a:r>
            <a:r>
              <a:rPr kumimoji="0" lang="en-US" altLang="en-US" b="1" i="1"/>
              <a:t>n</a:t>
            </a:r>
            <a:r>
              <a:rPr kumimoji="0" lang="en-US" altLang="en-US"/>
              <a:t> from a list of free holes?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3491" name="Rectangle 3"/>
          <p:cNvSpPr>
            <a:spLocks noGrp="1" noChangeArrowheads="1"/>
          </p:cNvSpPr>
          <p:nvPr>
            <p:ph idx="1"/>
          </p:nvPr>
        </p:nvSpPr>
        <p:spPr>
          <a:xfrm>
            <a:off x="1179513" y="1709738"/>
            <a:ext cx="7062787" cy="2624137"/>
          </a:xfrm>
        </p:spPr>
        <p:txBody>
          <a:bodyPr/>
          <a:lstStyle/>
          <a:p>
            <a:pPr>
              <a:lnSpc>
                <a:spcPct val="90000"/>
              </a:lnSpc>
            </a:pPr>
            <a:r>
              <a:rPr lang="en-US" altLang="en-US" b="1">
                <a:solidFill>
                  <a:srgbClr val="3366FF"/>
                </a:solidFill>
              </a:rPr>
              <a:t>Best-fit</a:t>
            </a:r>
            <a:r>
              <a:rPr lang="en-US" altLang="en-US"/>
              <a:t>:  </a:t>
            </a:r>
          </a:p>
          <a:p>
            <a:pPr>
              <a:lnSpc>
                <a:spcPct val="90000"/>
              </a:lnSpc>
            </a:pPr>
            <a:r>
              <a:rPr lang="en-US" altLang="en-US"/>
              <a:t>Allocate the </a:t>
            </a:r>
            <a:r>
              <a:rPr lang="en-US" altLang="en-US" b="1" i="1"/>
              <a:t>smallest</a:t>
            </a:r>
            <a:r>
              <a:rPr lang="en-US" altLang="en-US"/>
              <a:t> hole that is big enough; </a:t>
            </a:r>
          </a:p>
          <a:p>
            <a:pPr>
              <a:lnSpc>
                <a:spcPct val="90000"/>
              </a:lnSpc>
            </a:pPr>
            <a:r>
              <a:rPr lang="en-US" altLang="en-US"/>
              <a:t>We must search entire list, unless ordered by size  </a:t>
            </a:r>
          </a:p>
          <a:p>
            <a:pPr>
              <a:lnSpc>
                <a:spcPct val="90000"/>
              </a:lnSpc>
            </a:pPr>
            <a:r>
              <a:rPr lang="en-IN" altLang="en-US"/>
              <a:t>This strategy pr</a:t>
            </a:r>
            <a:r>
              <a:rPr lang="en-US" altLang="en-US"/>
              <a:t>oduces the smallest leftover hole</a:t>
            </a:r>
          </a:p>
          <a:p>
            <a:pPr>
              <a:lnSpc>
                <a:spcPct val="90000"/>
              </a:lnSpc>
            </a:pPr>
            <a:endParaRPr lang="en-US" altLang="en-US"/>
          </a:p>
        </p:txBody>
      </p:sp>
      <p:sp>
        <p:nvSpPr>
          <p:cNvPr id="63492" name="Text Box 4"/>
          <p:cNvSpPr txBox="1">
            <a:spLocks noChangeArrowheads="1"/>
          </p:cNvSpPr>
          <p:nvPr/>
        </p:nvSpPr>
        <p:spPr bwMode="auto">
          <a:xfrm>
            <a:off x="919163" y="1169988"/>
            <a:ext cx="6108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How to satisfy a request of size </a:t>
            </a:r>
            <a:r>
              <a:rPr kumimoji="0" lang="en-US" altLang="en-US" b="1" i="1"/>
              <a:t>n</a:t>
            </a:r>
            <a:r>
              <a:rPr kumimoji="0" lang="en-US" altLang="en-US"/>
              <a:t> from a list of free holes?</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4515" name="Rectangle 3"/>
          <p:cNvSpPr>
            <a:spLocks noGrp="1" noChangeArrowheads="1"/>
          </p:cNvSpPr>
          <p:nvPr>
            <p:ph idx="1"/>
          </p:nvPr>
        </p:nvSpPr>
        <p:spPr>
          <a:xfrm>
            <a:off x="1179513" y="1709738"/>
            <a:ext cx="7062787" cy="3624262"/>
          </a:xfrm>
        </p:spPr>
        <p:txBody>
          <a:bodyPr/>
          <a:lstStyle/>
          <a:p>
            <a:pPr>
              <a:lnSpc>
                <a:spcPct val="90000"/>
              </a:lnSpc>
            </a:pPr>
            <a:r>
              <a:rPr lang="en-US" altLang="en-US" b="1">
                <a:solidFill>
                  <a:srgbClr val="3366FF"/>
                </a:solidFill>
              </a:rPr>
              <a:t>Worst-fit</a:t>
            </a:r>
            <a:r>
              <a:rPr lang="en-US" altLang="en-US"/>
              <a:t>:  </a:t>
            </a:r>
          </a:p>
          <a:p>
            <a:pPr>
              <a:lnSpc>
                <a:spcPct val="90000"/>
              </a:lnSpc>
            </a:pPr>
            <a:r>
              <a:rPr lang="en-US" altLang="en-US"/>
              <a:t>Allocate the </a:t>
            </a:r>
            <a:r>
              <a:rPr lang="en-US" altLang="en-US" b="1" i="1"/>
              <a:t>largest</a:t>
            </a:r>
            <a:r>
              <a:rPr lang="en-US" altLang="en-US"/>
              <a:t> hole; </a:t>
            </a:r>
          </a:p>
          <a:p>
            <a:pPr>
              <a:lnSpc>
                <a:spcPct val="90000"/>
              </a:lnSpc>
            </a:pPr>
            <a:r>
              <a:rPr lang="en-US" altLang="en-US"/>
              <a:t>We must also search entire list </a:t>
            </a:r>
            <a:r>
              <a:rPr lang="en-IN" altLang="en-US"/>
              <a:t>unless it is sorted by size. </a:t>
            </a:r>
          </a:p>
          <a:p>
            <a:pPr>
              <a:lnSpc>
                <a:spcPct val="90000"/>
              </a:lnSpc>
            </a:pPr>
            <a:r>
              <a:rPr lang="en-IN" altLang="en-US"/>
              <a:t>This strategy produces</a:t>
            </a:r>
            <a:r>
              <a:rPr lang="en-US" altLang="en-US"/>
              <a:t> the largest leftover hole w</a:t>
            </a:r>
            <a:r>
              <a:rPr lang="en-IN" altLang="en-US"/>
              <a:t>hich may be more useful than the smaller leftover hole from a best-fit approach.</a:t>
            </a:r>
            <a:endParaRPr lang="en-US" altLang="en-US"/>
          </a:p>
        </p:txBody>
      </p:sp>
      <p:sp>
        <p:nvSpPr>
          <p:cNvPr id="64516" name="Text Box 4"/>
          <p:cNvSpPr txBox="1">
            <a:spLocks noChangeArrowheads="1"/>
          </p:cNvSpPr>
          <p:nvPr/>
        </p:nvSpPr>
        <p:spPr bwMode="auto">
          <a:xfrm>
            <a:off x="919163" y="1169988"/>
            <a:ext cx="6108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How to satisfy a request of size </a:t>
            </a:r>
            <a:r>
              <a:rPr kumimoji="0" lang="en-US" altLang="en-US" b="1" i="1"/>
              <a:t>n</a:t>
            </a:r>
            <a:r>
              <a:rPr kumimoji="0" lang="en-US" altLang="en-US"/>
              <a:t> from a list of free holes?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5539" name="Content Placeholder 1"/>
          <p:cNvSpPr>
            <a:spLocks noGrp="1"/>
          </p:cNvSpPr>
          <p:nvPr>
            <p:ph idx="1"/>
          </p:nvPr>
        </p:nvSpPr>
        <p:spPr>
          <a:xfrm>
            <a:off x="806450" y="1439863"/>
            <a:ext cx="8229600" cy="3181350"/>
          </a:xfrm>
        </p:spPr>
        <p:txBody>
          <a:bodyPr/>
          <a:lstStyle/>
          <a:p>
            <a:r>
              <a:rPr lang="en-IN" altLang="en-US"/>
              <a:t>Simulations have shown that </a:t>
            </a:r>
          </a:p>
          <a:p>
            <a:pPr>
              <a:buFont typeface="Arial" pitchFamily="34" charset="0"/>
              <a:buAutoNum type="arabicParenR"/>
            </a:pPr>
            <a:r>
              <a:rPr lang="en-IN" altLang="en-US"/>
              <a:t>Both first fit and best fit are better than worst fit in terms of decreasing time and storage utilization.</a:t>
            </a:r>
          </a:p>
          <a:p>
            <a:pPr>
              <a:buFont typeface="Arial" pitchFamily="34" charset="0"/>
              <a:buAutoNum type="arabicParenR"/>
            </a:pPr>
            <a:r>
              <a:rPr lang="en-IN" altLang="en-US"/>
              <a:t>Neither first fit nor best fit is clearly better than the other in terms of storage utilization, but first fit is generally faster.</a:t>
            </a:r>
          </a:p>
          <a:p>
            <a:pPr>
              <a:buFont typeface="Arial" pitchFamily="34" charset="0"/>
              <a:buAutoNum type="arabicParenR"/>
            </a:pPr>
            <a:endParaRPr lang="en-I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260475" y="198438"/>
            <a:ext cx="7772400" cy="576262"/>
          </a:xfrm>
        </p:spPr>
        <p:txBody>
          <a:bodyPr/>
          <a:lstStyle/>
          <a:p>
            <a:pPr eaLnBrk="1" hangingPunct="1"/>
            <a:r>
              <a:rPr lang="en-US" altLang="en-US"/>
              <a:t>Dynamic Storage-Allocation Problem</a:t>
            </a:r>
          </a:p>
        </p:txBody>
      </p:sp>
      <p:sp>
        <p:nvSpPr>
          <p:cNvPr id="66563" name="Rectangle 3"/>
          <p:cNvSpPr>
            <a:spLocks noGrp="1" noChangeArrowheads="1"/>
          </p:cNvSpPr>
          <p:nvPr>
            <p:ph idx="1"/>
          </p:nvPr>
        </p:nvSpPr>
        <p:spPr>
          <a:xfrm>
            <a:off x="1179513" y="1709738"/>
            <a:ext cx="7062787" cy="3624262"/>
          </a:xfrm>
        </p:spPr>
        <p:txBody>
          <a:bodyPr/>
          <a:lstStyle/>
          <a:p>
            <a:pPr>
              <a:lnSpc>
                <a:spcPct val="90000"/>
              </a:lnSpc>
            </a:pPr>
            <a:r>
              <a:rPr lang="en-US" altLang="en-US" b="1">
                <a:solidFill>
                  <a:srgbClr val="3366FF"/>
                </a:solidFill>
              </a:rPr>
              <a:t>First-fit</a:t>
            </a:r>
            <a:r>
              <a:rPr lang="en-US" altLang="en-US"/>
              <a:t>:  Allocate the </a:t>
            </a:r>
            <a:r>
              <a:rPr lang="en-US" altLang="en-US" b="1" i="1"/>
              <a:t>first</a:t>
            </a:r>
            <a:r>
              <a:rPr lang="en-US" altLang="en-US"/>
              <a:t> hole that is big enough</a:t>
            </a:r>
          </a:p>
          <a:p>
            <a:pPr>
              <a:lnSpc>
                <a:spcPct val="90000"/>
              </a:lnSpc>
              <a:buFont typeface="Monotype Sorts" pitchFamily="-84" charset="2"/>
              <a:buNone/>
            </a:pPr>
            <a:endParaRPr lang="en-US" altLang="en-US"/>
          </a:p>
          <a:p>
            <a:pPr>
              <a:lnSpc>
                <a:spcPct val="90000"/>
              </a:lnSpc>
            </a:pPr>
            <a:r>
              <a:rPr lang="en-US" altLang="en-US" b="1">
                <a:solidFill>
                  <a:srgbClr val="3366FF"/>
                </a:solidFill>
              </a:rPr>
              <a:t>Best-fit</a:t>
            </a:r>
            <a:r>
              <a:rPr lang="en-US" altLang="en-US"/>
              <a:t>:  Allocate the </a:t>
            </a:r>
            <a:r>
              <a:rPr lang="en-US" altLang="en-US" b="1" i="1"/>
              <a:t>smallest</a:t>
            </a:r>
            <a:r>
              <a:rPr lang="en-US" altLang="en-US"/>
              <a:t> hole that is big enough; must search entire list, unless ordered by size  </a:t>
            </a:r>
          </a:p>
          <a:p>
            <a:pPr lvl="1">
              <a:lnSpc>
                <a:spcPct val="90000"/>
              </a:lnSpc>
            </a:pPr>
            <a:r>
              <a:rPr lang="en-US" altLang="en-US"/>
              <a:t>Produces the smallest leftover hole</a:t>
            </a:r>
          </a:p>
          <a:p>
            <a:pPr lvl="1">
              <a:lnSpc>
                <a:spcPct val="90000"/>
              </a:lnSpc>
              <a:buFont typeface="Monotype Sorts" pitchFamily="-84" charset="2"/>
              <a:buNone/>
            </a:pPr>
            <a:endParaRPr lang="en-US" altLang="en-US"/>
          </a:p>
          <a:p>
            <a:pPr>
              <a:lnSpc>
                <a:spcPct val="90000"/>
              </a:lnSpc>
            </a:pPr>
            <a:r>
              <a:rPr lang="en-US" altLang="en-US" b="1">
                <a:solidFill>
                  <a:srgbClr val="3366FF"/>
                </a:solidFill>
              </a:rPr>
              <a:t>Worst-fit</a:t>
            </a:r>
            <a:r>
              <a:rPr lang="en-US" altLang="en-US"/>
              <a:t>:  Allocate the </a:t>
            </a:r>
            <a:r>
              <a:rPr lang="en-US" altLang="en-US" b="1" i="1"/>
              <a:t>largest</a:t>
            </a:r>
            <a:r>
              <a:rPr lang="en-US" altLang="en-US"/>
              <a:t> hole; must also search entire list  </a:t>
            </a:r>
          </a:p>
          <a:p>
            <a:pPr lvl="1">
              <a:lnSpc>
                <a:spcPct val="90000"/>
              </a:lnSpc>
            </a:pPr>
            <a:r>
              <a:rPr lang="en-US" altLang="en-US"/>
              <a:t>Produces the largest leftover hole</a:t>
            </a:r>
          </a:p>
        </p:txBody>
      </p:sp>
      <p:sp>
        <p:nvSpPr>
          <p:cNvPr id="66564" name="Text Box 4"/>
          <p:cNvSpPr txBox="1">
            <a:spLocks noChangeArrowheads="1"/>
          </p:cNvSpPr>
          <p:nvPr/>
        </p:nvSpPr>
        <p:spPr bwMode="auto">
          <a:xfrm>
            <a:off x="919163" y="1169988"/>
            <a:ext cx="6108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How to satisfy a request of size </a:t>
            </a:r>
            <a:r>
              <a:rPr kumimoji="0" lang="en-US" altLang="en-US" b="1" i="1"/>
              <a:t>n</a:t>
            </a:r>
            <a:r>
              <a:rPr kumimoji="0" lang="en-US" altLang="en-US"/>
              <a:t> from a list of free holes?</a:t>
            </a:r>
          </a:p>
        </p:txBody>
      </p:sp>
      <p:sp>
        <p:nvSpPr>
          <p:cNvPr id="66565" name="Text Box 5"/>
          <p:cNvSpPr txBox="1">
            <a:spLocks noChangeArrowheads="1"/>
          </p:cNvSpPr>
          <p:nvPr/>
        </p:nvSpPr>
        <p:spPr bwMode="auto">
          <a:xfrm>
            <a:off x="1046163" y="4621213"/>
            <a:ext cx="7600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itchFamily="-84" charset="0"/>
                <a:ea typeface="MS PGothic"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itchFamily="-84" charset="0"/>
                <a:ea typeface="MS PGothic" pitchFamily="34" charset="-128"/>
              </a:defRPr>
            </a:lvl2pPr>
            <a:lvl3pPr marL="1143000" indent="-228600">
              <a:spcBef>
                <a:spcPct val="35000"/>
              </a:spcBef>
              <a:buClr>
                <a:srgbClr val="009900"/>
              </a:buClr>
              <a:buSzPct val="75000"/>
              <a:buFont typeface="Webdings" pitchFamily="18" charset="2"/>
              <a:buChar char="4"/>
              <a:defRPr kumimoji="1">
                <a:solidFill>
                  <a:schemeClr val="tx1"/>
                </a:solidFill>
                <a:latin typeface="Helvetica" pitchFamily="-84" charset="0"/>
                <a:ea typeface="MS PGothic" pitchFamily="34" charset="-128"/>
              </a:defRPr>
            </a:lvl3pPr>
            <a:lvl4pPr marL="1600200" indent="-228600">
              <a:spcBef>
                <a:spcPct val="35000"/>
              </a:spcBef>
              <a:buClr>
                <a:schemeClr val="hlink"/>
              </a:buClr>
              <a:buSzPct val="75000"/>
              <a:buChar char="–"/>
              <a:defRPr kumimoji="1">
                <a:solidFill>
                  <a:schemeClr val="tx1"/>
                </a:solidFill>
                <a:latin typeface="Helvetica" pitchFamily="-84" charset="0"/>
                <a:ea typeface="MS PGothic" pitchFamily="34" charset="-128"/>
              </a:defRPr>
            </a:lvl4pPr>
            <a:lvl5pPr marL="2057400" indent="-228600">
              <a:spcBef>
                <a:spcPct val="35000"/>
              </a:spcBef>
              <a:buClr>
                <a:srgbClr val="FF0066"/>
              </a:buClr>
              <a:buSzPct val="75000"/>
              <a:buChar char="»"/>
              <a:defRPr kumimoji="1">
                <a:solidFill>
                  <a:schemeClr val="tx1"/>
                </a:solidFill>
                <a:latin typeface="Helvetica" pitchFamily="-84" charset="0"/>
                <a:ea typeface="MS PGothic"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itchFamily="-84" charset="0"/>
                <a:ea typeface="MS PGothic" pitchFamily="34" charset="-128"/>
              </a:defRPr>
            </a:lvl9pPr>
          </a:lstStyle>
          <a:p>
            <a:pPr>
              <a:spcBef>
                <a:spcPct val="50000"/>
              </a:spcBef>
              <a:buClrTx/>
              <a:buSzTx/>
              <a:buFontTx/>
              <a:buNone/>
            </a:pPr>
            <a:r>
              <a:rPr kumimoji="0" lang="en-US" altLang="en-US"/>
              <a:t>First-fit and best-fit better than worst-fit in terms of speed and storage utilization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1060450" y="163513"/>
            <a:ext cx="6764338" cy="576262"/>
          </a:xfrm>
        </p:spPr>
        <p:txBody>
          <a:bodyPr/>
          <a:lstStyle/>
          <a:p>
            <a:pPr eaLnBrk="1" hangingPunct="1"/>
            <a:r>
              <a:rPr lang="en-US" altLang="en-US"/>
              <a:t>Basic Hardware</a:t>
            </a:r>
          </a:p>
        </p:txBody>
      </p:sp>
      <p:sp>
        <p:nvSpPr>
          <p:cNvPr id="7171" name="Rectangle 1027"/>
          <p:cNvSpPr>
            <a:spLocks noGrp="1" noChangeArrowheads="1"/>
          </p:cNvSpPr>
          <p:nvPr>
            <p:ph idx="1"/>
          </p:nvPr>
        </p:nvSpPr>
        <p:spPr>
          <a:xfrm>
            <a:off x="863600" y="1250950"/>
            <a:ext cx="6578600" cy="4483100"/>
          </a:xfrm>
        </p:spPr>
        <p:txBody>
          <a:bodyPr/>
          <a:lstStyle/>
          <a:p>
            <a:r>
              <a:rPr lang="en-US" altLang="en-US" b="1"/>
              <a:t>Register access in one CPU clock (or less)</a:t>
            </a:r>
            <a:endParaRPr lang="en-US" altLang="en-US" sz="800" b="1"/>
          </a:p>
          <a:p>
            <a:r>
              <a:rPr lang="en-US" altLang="en-US"/>
              <a:t>Main memory access can take many cycles, causing a </a:t>
            </a:r>
            <a:r>
              <a:rPr lang="en-US" altLang="en-US" b="1">
                <a:solidFill>
                  <a:srgbClr val="3366FF"/>
                </a:solidFill>
              </a:rPr>
              <a:t>stall</a:t>
            </a:r>
            <a:endParaRPr lang="en-US" altLang="en-US" sz="800"/>
          </a:p>
          <a:p>
            <a:r>
              <a:rPr lang="en-US" altLang="en-US" b="1">
                <a:solidFill>
                  <a:srgbClr val="3366FF"/>
                </a:solidFill>
              </a:rPr>
              <a:t>Cache</a:t>
            </a:r>
            <a:r>
              <a:rPr lang="en-US" altLang="en-US">
                <a:solidFill>
                  <a:srgbClr val="3366FF"/>
                </a:solidFill>
              </a:rPr>
              <a:t> </a:t>
            </a:r>
            <a:r>
              <a:rPr lang="en-US" altLang="en-US"/>
              <a:t>sits between main memory and CPU registers</a:t>
            </a:r>
            <a:endParaRPr lang="en-US" altLang="en-US" sz="800"/>
          </a:p>
          <a:p>
            <a:r>
              <a:rPr lang="en-US" altLang="en-US"/>
              <a:t>Protection of memory required to ensure correct operation</a:t>
            </a:r>
          </a:p>
          <a:p>
            <a:endParaRPr lang="en-US" altLang="en-US"/>
          </a:p>
          <a:p>
            <a:endParaRPr lang="en-US" altLang="en-US"/>
          </a:p>
          <a:p>
            <a:endParaRPr lang="en-US" altLang="en-US"/>
          </a:p>
          <a:p>
            <a:r>
              <a:rPr lang="en-IN" altLang="en-US"/>
              <a:t>Registers that are built into the CPU are generally accessible within one cycle of the CPU clock. </a:t>
            </a:r>
          </a:p>
        </p:txBody>
      </p:sp>
      <p:sp>
        <p:nvSpPr>
          <p:cNvPr id="2" name="Curved Left Arrow 1"/>
          <p:cNvSpPr/>
          <p:nvPr/>
        </p:nvSpPr>
        <p:spPr bwMode="auto">
          <a:xfrm>
            <a:off x="7127875" y="1227138"/>
            <a:ext cx="1690688" cy="3595687"/>
          </a:xfrm>
          <a:prstGeom prst="curvedLeftArrow">
            <a:avLst/>
          </a:prstGeom>
          <a:ln w="9525" cap="flat" cmpd="sng" algn="ctr">
            <a:solidFill>
              <a:schemeClr val="tx1"/>
            </a:solidFill>
            <a:prstDash val="solid"/>
            <a:round/>
            <a:headEnd type="none" w="med" len="med"/>
            <a:tailEnd type="none" w="med" len="med"/>
          </a:ln>
          <a:effectLst/>
        </p:spPr>
        <p:style>
          <a:lnRef idx="0">
            <a:scrgbClr r="0" g="0" b="0"/>
          </a:lnRef>
          <a:fillRef idx="1001">
            <a:schemeClr val="lt1"/>
          </a:fillRef>
          <a:effectRef idx="0">
            <a:scrgbClr r="0" g="0" b="0"/>
          </a:effectRef>
          <a:fontRef idx="major"/>
        </p:style>
        <p:txBody>
          <a:bodyPr wrap="none"/>
          <a:lstStyle/>
          <a:p>
            <a:pPr>
              <a:defRPr/>
            </a:pPr>
            <a:endParaRPr lang="en-IN">
              <a:latin typeface="Verdana"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67587" name="Rectangle 1027"/>
          <p:cNvSpPr>
            <a:spLocks noGrp="1" noChangeArrowheads="1"/>
          </p:cNvSpPr>
          <p:nvPr>
            <p:ph idx="1"/>
          </p:nvPr>
        </p:nvSpPr>
        <p:spPr>
          <a:xfrm>
            <a:off x="950913" y="1114425"/>
            <a:ext cx="6770687" cy="4999038"/>
          </a:xfrm>
        </p:spPr>
        <p:txBody>
          <a:bodyPr/>
          <a:lstStyle/>
          <a:p>
            <a:r>
              <a:rPr lang="en-IN" altLang="en-US"/>
              <a:t>As processes are loaded and removed from memory, the free memory space is broken into little pieces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44035" name="Rectangle 1027"/>
          <p:cNvSpPr>
            <a:spLocks noGrp="1" noChangeArrowheads="1"/>
          </p:cNvSpPr>
          <p:nvPr>
            <p:ph idx="1"/>
          </p:nvPr>
        </p:nvSpPr>
        <p:spPr>
          <a:xfrm>
            <a:off x="950913" y="1114425"/>
            <a:ext cx="6770687" cy="4999038"/>
          </a:xfrm>
        </p:spPr>
        <p:txBody>
          <a:bodyPr/>
          <a:lstStyle/>
          <a:p>
            <a:pPr marL="0" indent="0">
              <a:buFont typeface="Monotype Sorts" pitchFamily="-84" charset="2"/>
              <a:buNone/>
              <a:defRPr/>
            </a:pPr>
            <a:r>
              <a:rPr lang="en-IN" dirty="0"/>
              <a:t>Memory fragmentation can be-</a:t>
            </a:r>
          </a:p>
          <a:p>
            <a:pPr>
              <a:defRPr/>
            </a:pPr>
            <a:r>
              <a:rPr lang="en-US" altLang="en-US" b="1" dirty="0">
                <a:solidFill>
                  <a:srgbClr val="3366FF"/>
                </a:solidFill>
              </a:rPr>
              <a:t>External Fragmentation</a:t>
            </a:r>
            <a:r>
              <a:rPr lang="en-US" altLang="en-US" dirty="0"/>
              <a:t> </a:t>
            </a:r>
          </a:p>
          <a:p>
            <a:pPr>
              <a:defRPr/>
            </a:pPr>
            <a:r>
              <a:rPr lang="en-US" altLang="en-US" b="1" dirty="0">
                <a:solidFill>
                  <a:srgbClr val="3366FF"/>
                </a:solidFill>
              </a:rPr>
              <a:t>Internal Fragmentation</a:t>
            </a:r>
            <a:r>
              <a:rPr lang="en-US" altLang="en-US" dirty="0">
                <a:solidFill>
                  <a:srgbClr val="3366FF"/>
                </a:solidFill>
              </a:rPr>
              <a:t> </a:t>
            </a:r>
            <a:endParaRPr lang="en-US" altLang="en-US" b="1" dirty="0">
              <a:solidFill>
                <a:srgbClr val="3366FF"/>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69635" name="Rectangle 1027"/>
          <p:cNvSpPr>
            <a:spLocks noGrp="1" noChangeArrowheads="1"/>
          </p:cNvSpPr>
          <p:nvPr>
            <p:ph idx="1"/>
          </p:nvPr>
        </p:nvSpPr>
        <p:spPr>
          <a:xfrm>
            <a:off x="950913" y="1114425"/>
            <a:ext cx="6770687" cy="4999038"/>
          </a:xfrm>
        </p:spPr>
        <p:txBody>
          <a:bodyPr/>
          <a:lstStyle/>
          <a:p>
            <a:r>
              <a:rPr lang="en-US" altLang="en-US" b="1">
                <a:solidFill>
                  <a:srgbClr val="3366FF"/>
                </a:solidFill>
              </a:rPr>
              <a:t>External Fragmentation</a:t>
            </a:r>
            <a:r>
              <a:rPr lang="en-US" altLang="en-US">
                <a:solidFill>
                  <a:srgbClr val="3366FF"/>
                </a:solidFill>
              </a:rPr>
              <a:t> </a:t>
            </a:r>
            <a:r>
              <a:rPr lang="en-US" altLang="en-US"/>
              <a:t>– </a:t>
            </a:r>
          </a:p>
          <a:p>
            <a:r>
              <a:rPr lang="en-US" altLang="en-US"/>
              <a:t>Total memory space exists to satisfy a request, but it is not contiguous</a:t>
            </a:r>
          </a:p>
          <a:p>
            <a:r>
              <a:rPr lang="en-IN" altLang="en-US"/>
              <a:t>Storage is fragmented into a large number of small holes. </a:t>
            </a:r>
          </a:p>
          <a:p>
            <a:r>
              <a:rPr lang="en-IN" altLang="en-US"/>
              <a:t>This fragmentation problem can be severe</a:t>
            </a:r>
          </a:p>
          <a:p>
            <a:r>
              <a:rPr lang="en-IN" altLang="en-US"/>
              <a:t>In the worst case, </a:t>
            </a:r>
          </a:p>
          <a:p>
            <a:pPr lvl="1"/>
            <a:r>
              <a:rPr lang="en-IN" altLang="en-US"/>
              <a:t>A block of free (or wasted) memory between every two processes. </a:t>
            </a:r>
          </a:p>
          <a:p>
            <a:pPr lvl="1"/>
            <a:r>
              <a:rPr lang="en-IN" altLang="en-US"/>
              <a:t>If all these small pieces of memory were in one big free block instead, we might be able to run several more processes.</a:t>
            </a:r>
            <a:endParaRPr lang="en-US" altLang="en-US" b="1">
              <a:solidFill>
                <a:srgbClr val="3366F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70659" name="Rectangle 1027"/>
          <p:cNvSpPr>
            <a:spLocks noGrp="1" noChangeArrowheads="1"/>
          </p:cNvSpPr>
          <p:nvPr>
            <p:ph idx="1"/>
          </p:nvPr>
        </p:nvSpPr>
        <p:spPr>
          <a:xfrm>
            <a:off x="950913" y="1114425"/>
            <a:ext cx="6770687" cy="4999038"/>
          </a:xfrm>
        </p:spPr>
        <p:txBody>
          <a:bodyPr/>
          <a:lstStyle/>
          <a:p>
            <a:r>
              <a:rPr lang="en-US" altLang="en-US" b="1">
                <a:solidFill>
                  <a:srgbClr val="3366FF"/>
                </a:solidFill>
              </a:rPr>
              <a:t>Internal Fragmentation</a:t>
            </a:r>
            <a:r>
              <a:rPr lang="en-US" altLang="en-US">
                <a:solidFill>
                  <a:srgbClr val="3366FF"/>
                </a:solidFill>
              </a:rPr>
              <a:t> </a:t>
            </a:r>
            <a:r>
              <a:rPr lang="en-US" altLang="en-US"/>
              <a:t>– </a:t>
            </a:r>
          </a:p>
          <a:p>
            <a:r>
              <a:rPr lang="en-US" altLang="en-US"/>
              <a:t>Allocated memory may be slightly larger than requested memory; </a:t>
            </a:r>
          </a:p>
          <a:p>
            <a:r>
              <a:rPr lang="en-US" altLang="en-US"/>
              <a:t>This size difference is memory internal to a partition, but not being used</a:t>
            </a:r>
          </a:p>
          <a:p>
            <a:r>
              <a:rPr lang="en-US" altLang="en-US"/>
              <a:t>Unused Memory Internal to a partition</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71683" name="Rectangle 1027"/>
          <p:cNvSpPr>
            <a:spLocks noGrp="1" noChangeArrowheads="1"/>
          </p:cNvSpPr>
          <p:nvPr>
            <p:ph idx="1"/>
          </p:nvPr>
        </p:nvSpPr>
        <p:spPr>
          <a:xfrm>
            <a:off x="950913" y="1114425"/>
            <a:ext cx="6770687" cy="4999038"/>
          </a:xfrm>
        </p:spPr>
        <p:txBody>
          <a:bodyPr/>
          <a:lstStyle/>
          <a:p>
            <a:r>
              <a:rPr lang="en-US" altLang="en-US" b="1">
                <a:solidFill>
                  <a:srgbClr val="3366FF"/>
                </a:solidFill>
              </a:rPr>
              <a:t>Internal Fragmentation</a:t>
            </a:r>
            <a:r>
              <a:rPr lang="en-US" altLang="en-US">
                <a:solidFill>
                  <a:srgbClr val="3366FF"/>
                </a:solidFill>
              </a:rPr>
              <a:t> </a:t>
            </a:r>
            <a:r>
              <a:rPr lang="en-US" altLang="en-US"/>
              <a:t>– </a:t>
            </a:r>
          </a:p>
          <a:p>
            <a:r>
              <a:rPr lang="en-IN" altLang="en-US"/>
              <a:t>Consider a multiple-partition allocation scheme with a hole of 18,464 bytes. </a:t>
            </a:r>
          </a:p>
          <a:p>
            <a:r>
              <a:rPr lang="en-IN" altLang="en-US"/>
              <a:t>Suppose that the next process requests 18,462 bytes. </a:t>
            </a:r>
          </a:p>
          <a:p>
            <a:r>
              <a:rPr lang="en-IN" altLang="en-US"/>
              <a:t>If we allocate exactly the requested block,</a:t>
            </a:r>
          </a:p>
          <a:p>
            <a:r>
              <a:rPr lang="en-IN" altLang="en-US"/>
              <a:t>We are left with a hole of 2 bytes.</a:t>
            </a:r>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a:xfrm>
            <a:off x="855663" y="152400"/>
            <a:ext cx="7831137" cy="576263"/>
          </a:xfrm>
        </p:spPr>
        <p:txBody>
          <a:bodyPr/>
          <a:lstStyle/>
          <a:p>
            <a:pPr eaLnBrk="1" hangingPunct="1"/>
            <a:r>
              <a:rPr lang="en-US" altLang="en-US"/>
              <a:t>Fragmentation</a:t>
            </a:r>
          </a:p>
        </p:txBody>
      </p:sp>
      <p:sp>
        <p:nvSpPr>
          <p:cNvPr id="72707" name="Rectangle 1027"/>
          <p:cNvSpPr>
            <a:spLocks noGrp="1" noChangeArrowheads="1"/>
          </p:cNvSpPr>
          <p:nvPr>
            <p:ph idx="1"/>
          </p:nvPr>
        </p:nvSpPr>
        <p:spPr>
          <a:xfrm>
            <a:off x="950913" y="1114425"/>
            <a:ext cx="6770687" cy="4999038"/>
          </a:xfrm>
        </p:spPr>
        <p:txBody>
          <a:bodyPr/>
          <a:lstStyle/>
          <a:p>
            <a:r>
              <a:rPr lang="en-US" altLang="en-US"/>
              <a:t>First fit analysis reveals that given </a:t>
            </a:r>
            <a:r>
              <a:rPr lang="en-US" altLang="en-US" i="1"/>
              <a:t>N</a:t>
            </a:r>
            <a:r>
              <a:rPr lang="en-US" altLang="en-US"/>
              <a:t> blocks allocated, 0.5 </a:t>
            </a:r>
            <a:r>
              <a:rPr lang="en-US" altLang="en-US" i="1"/>
              <a:t>N</a:t>
            </a:r>
            <a:r>
              <a:rPr lang="en-US" altLang="en-US"/>
              <a:t> blocks lost to fragmentation</a:t>
            </a:r>
          </a:p>
          <a:p>
            <a:pPr lvl="1"/>
            <a:r>
              <a:rPr lang="en-US" altLang="en-US"/>
              <a:t>1/3 may be unusable -&gt; </a:t>
            </a:r>
            <a:r>
              <a:rPr lang="en-US" altLang="en-US" b="1">
                <a:solidFill>
                  <a:srgbClr val="3366FF"/>
                </a:solidFill>
              </a:rPr>
              <a:t>50-percent rule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136525"/>
            <a:ext cx="8229600" cy="576263"/>
          </a:xfrm>
        </p:spPr>
        <p:txBody>
          <a:bodyPr/>
          <a:lstStyle/>
          <a:p>
            <a:r>
              <a:rPr lang="en-US" altLang="en-US"/>
              <a:t>Fragmentation (Cont.)</a:t>
            </a:r>
          </a:p>
        </p:txBody>
      </p:sp>
      <p:sp>
        <p:nvSpPr>
          <p:cNvPr id="73731" name="Content Placeholder 2"/>
          <p:cNvSpPr>
            <a:spLocks noGrp="1"/>
          </p:cNvSpPr>
          <p:nvPr>
            <p:ph idx="1"/>
          </p:nvPr>
        </p:nvSpPr>
        <p:spPr>
          <a:xfrm>
            <a:off x="901700" y="1154113"/>
            <a:ext cx="6959600" cy="4530725"/>
          </a:xfrm>
        </p:spPr>
        <p:txBody>
          <a:bodyPr/>
          <a:lstStyle/>
          <a:p>
            <a:r>
              <a:rPr lang="en-US" altLang="en-US" dirty="0"/>
              <a:t>Reduce external fragmentation by </a:t>
            </a:r>
            <a:r>
              <a:rPr lang="en-US" altLang="en-US" b="1" dirty="0">
                <a:solidFill>
                  <a:srgbClr val="3366FF"/>
                </a:solidFill>
              </a:rPr>
              <a:t>compaction</a:t>
            </a:r>
          </a:p>
          <a:p>
            <a:pPr lvl="1"/>
            <a:r>
              <a:rPr lang="en-US" altLang="en-US" dirty="0"/>
              <a:t>Shuffle memory contents to place all free memory together in one large block</a:t>
            </a:r>
          </a:p>
          <a:p>
            <a:pPr lvl="1"/>
            <a:r>
              <a:rPr lang="en-US" altLang="en-US" dirty="0"/>
              <a:t>Compaction is possible </a:t>
            </a:r>
            <a:r>
              <a:rPr lang="en-US" altLang="en-US" i="1" dirty="0"/>
              <a:t>only</a:t>
            </a:r>
            <a:r>
              <a:rPr lang="en-US" altLang="en-US" dirty="0"/>
              <a:t> if relocation is dynamic, and is done at execution time</a:t>
            </a:r>
          </a:p>
          <a:p>
            <a:pPr lvl="1"/>
            <a:r>
              <a:rPr lang="en-IN" altLang="en-US" dirty="0"/>
              <a:t>If addresses are relocated dynamically, relocation requires only moving the program and data and then changing the base register to reflect the new base address.</a:t>
            </a:r>
            <a:endParaRPr lang="en-US"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136525"/>
            <a:ext cx="8229600" cy="576263"/>
          </a:xfrm>
        </p:spPr>
        <p:txBody>
          <a:bodyPr/>
          <a:lstStyle/>
          <a:p>
            <a:r>
              <a:rPr lang="en-US" altLang="en-US"/>
              <a:t>Fragmentation (Cont.)</a:t>
            </a:r>
          </a:p>
        </p:txBody>
      </p:sp>
      <p:sp>
        <p:nvSpPr>
          <p:cNvPr id="74755" name="Content Placeholder 2"/>
          <p:cNvSpPr>
            <a:spLocks noGrp="1"/>
          </p:cNvSpPr>
          <p:nvPr>
            <p:ph idx="1"/>
          </p:nvPr>
        </p:nvSpPr>
        <p:spPr>
          <a:xfrm>
            <a:off x="901700" y="1154113"/>
            <a:ext cx="6959600" cy="4530725"/>
          </a:xfrm>
        </p:spPr>
        <p:txBody>
          <a:bodyPr/>
          <a:lstStyle/>
          <a:p>
            <a:r>
              <a:rPr lang="en-IN" altLang="en-US"/>
              <a:t>The simplest compaction algorithm is</a:t>
            </a:r>
          </a:p>
          <a:p>
            <a:pPr lvl="1"/>
            <a:r>
              <a:rPr lang="en-IN" altLang="en-US"/>
              <a:t>To move all processes toward one end of memory; </a:t>
            </a:r>
          </a:p>
          <a:p>
            <a:pPr lvl="1"/>
            <a:r>
              <a:rPr lang="en-IN" altLang="en-US"/>
              <a:t>all holes move in the other direction, </a:t>
            </a:r>
          </a:p>
          <a:p>
            <a:pPr lvl="1"/>
            <a:r>
              <a:rPr lang="en-IN" altLang="en-US"/>
              <a:t>producing one large hole of available memory. </a:t>
            </a:r>
          </a:p>
          <a:p>
            <a:pPr lvl="1"/>
            <a:r>
              <a:rPr lang="en-IN" altLang="en-US"/>
              <a:t>This scheme can be expensive.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136525"/>
            <a:ext cx="8229600" cy="576263"/>
          </a:xfrm>
        </p:spPr>
        <p:txBody>
          <a:bodyPr/>
          <a:lstStyle/>
          <a:p>
            <a:r>
              <a:rPr lang="en-US" altLang="en-US"/>
              <a:t>Fragmentation (Cont.)</a:t>
            </a:r>
          </a:p>
        </p:txBody>
      </p:sp>
      <p:sp>
        <p:nvSpPr>
          <p:cNvPr id="75779" name="Content Placeholder 2"/>
          <p:cNvSpPr>
            <a:spLocks noGrp="1"/>
          </p:cNvSpPr>
          <p:nvPr>
            <p:ph idx="1"/>
          </p:nvPr>
        </p:nvSpPr>
        <p:spPr>
          <a:xfrm>
            <a:off x="901700" y="1154113"/>
            <a:ext cx="6959600" cy="4530725"/>
          </a:xfrm>
        </p:spPr>
        <p:txBody>
          <a:bodyPr/>
          <a:lstStyle/>
          <a:p>
            <a:r>
              <a:rPr lang="en-IN" altLang="en-US"/>
              <a:t>Another possible solution-</a:t>
            </a:r>
          </a:p>
          <a:p>
            <a:pPr lvl="1"/>
            <a:r>
              <a:rPr lang="en-IN" altLang="en-US"/>
              <a:t>To permit the logical address space of the processes to be non contiguous, </a:t>
            </a:r>
          </a:p>
          <a:p>
            <a:pPr lvl="1"/>
            <a:r>
              <a:rPr lang="en-IN" altLang="en-US"/>
              <a:t>thus allowing a process to be allocated physical memory wherever such memory is available. </a:t>
            </a:r>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Non-Contiguous Memory Allocation</a:t>
            </a:r>
            <a:endParaRPr lang="en-IN" dirty="0"/>
          </a:p>
        </p:txBody>
      </p:sp>
      <p:sp>
        <p:nvSpPr>
          <p:cNvPr id="3" name="Content Placeholder 2"/>
          <p:cNvSpPr>
            <a:spLocks noGrp="1"/>
          </p:cNvSpPr>
          <p:nvPr>
            <p:ph idx="1"/>
          </p:nvPr>
        </p:nvSpPr>
        <p:spPr/>
        <p:txBody>
          <a:bodyPr/>
          <a:lstStyle/>
          <a:p>
            <a:r>
              <a:rPr lang="en-US" dirty="0"/>
              <a:t>In this technique, each process is allocated a series of non-contiguous blocks of memory that can be located anywhere in the physical memory.</a:t>
            </a:r>
          </a:p>
          <a:p>
            <a:endParaRPr lang="en-US" dirty="0"/>
          </a:p>
          <a:p>
            <a:r>
              <a:rPr lang="en-US" dirty="0"/>
              <a:t>Paging and Segmentation are the two ways that allow a process’s physical address space to be non-contiguous. It has the advantage of reducing memory wastage but it increases the overheads due to address translation. It slows the execution of the memory because time is consumed in address translation. </a:t>
            </a:r>
            <a:endParaRPr lang="en-IN" dirty="0"/>
          </a:p>
        </p:txBody>
      </p:sp>
    </p:spTree>
    <p:extLst>
      <p:ext uri="{BB962C8B-B14F-4D97-AF65-F5344CB8AC3E}">
        <p14:creationId xmlns:p14="http://schemas.microsoft.com/office/powerpoint/2010/main" val="154962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12730</TotalTime>
  <Words>9410</Words>
  <Application>Microsoft Office PowerPoint</Application>
  <PresentationFormat>On-screen Show (4:3)</PresentationFormat>
  <Paragraphs>1102</Paragraphs>
  <Slides>174</Slides>
  <Notes>150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174</vt:i4>
      </vt:variant>
    </vt:vector>
  </HeadingPairs>
  <TitlesOfParts>
    <vt:vector size="187" baseType="lpstr">
      <vt:lpstr>Arial</vt:lpstr>
      <vt:lpstr>Calibri</vt:lpstr>
      <vt:lpstr>Calibri Light</vt:lpstr>
      <vt:lpstr>Courier New</vt:lpstr>
      <vt:lpstr>Fira Sans</vt:lpstr>
      <vt:lpstr>Helvetica</vt:lpstr>
      <vt:lpstr>Marcellus</vt:lpstr>
      <vt:lpstr>Monotype Sorts</vt:lpstr>
      <vt:lpstr>Symbol</vt:lpstr>
      <vt:lpstr>Times New Roman</vt:lpstr>
      <vt:lpstr>Verdana</vt:lpstr>
      <vt:lpstr>Webdings</vt:lpstr>
      <vt:lpstr>Office Theme</vt:lpstr>
      <vt:lpstr>Storage Management Module 5.1</vt:lpstr>
      <vt:lpstr>PowerPoint Presentation</vt:lpstr>
      <vt:lpstr>How do you differentiate?</vt:lpstr>
      <vt:lpstr>Basics </vt:lpstr>
      <vt:lpstr>Background</vt:lpstr>
      <vt:lpstr>Background</vt:lpstr>
      <vt:lpstr>Memory : hardware</vt:lpstr>
      <vt:lpstr>Basic Hardware</vt:lpstr>
      <vt:lpstr>Basic Hardware</vt:lpstr>
      <vt:lpstr>Basic Hardware</vt:lpstr>
      <vt:lpstr>Speed of access</vt:lpstr>
      <vt:lpstr>Basic Hardware</vt:lpstr>
      <vt:lpstr>Speed of access</vt:lpstr>
      <vt:lpstr>Basic Hardware</vt:lpstr>
      <vt:lpstr>Access Protect </vt:lpstr>
      <vt:lpstr>Basic Hardware</vt:lpstr>
      <vt:lpstr>Base and Limit Registers</vt:lpstr>
      <vt:lpstr>Base and Limit Registers</vt:lpstr>
      <vt:lpstr>Base and Limit Registers</vt:lpstr>
      <vt:lpstr>Base and Limit Registers</vt:lpstr>
      <vt:lpstr>Hardware Address Protection</vt:lpstr>
      <vt:lpstr>Hardware Address Protection</vt:lpstr>
      <vt:lpstr>Address Binding</vt:lpstr>
      <vt:lpstr>Address binding</vt:lpstr>
      <vt:lpstr>Address binding.. contd</vt:lpstr>
      <vt:lpstr>Address Binding</vt:lpstr>
      <vt:lpstr>Binding of Instructions and Data to Memory</vt:lpstr>
      <vt:lpstr>Binding instructions &amp; data to memory</vt:lpstr>
      <vt:lpstr>Binding of Instructions and Data to Memory</vt:lpstr>
      <vt:lpstr>Binding of Instructions and Data to Memory</vt:lpstr>
      <vt:lpstr>Binding of Instructions and Data to Memory</vt:lpstr>
      <vt:lpstr>Multistep Processing of a User Program </vt:lpstr>
      <vt:lpstr>Logical Vs physical address space</vt:lpstr>
      <vt:lpstr>Logical vs. Physical Address Space</vt:lpstr>
      <vt:lpstr>Logical vs. Physical Address Space</vt:lpstr>
      <vt:lpstr>Memory-Management Unit (MMU)</vt:lpstr>
      <vt:lpstr>MMU</vt:lpstr>
      <vt:lpstr>Memory-Management Unit (MMU)</vt:lpstr>
      <vt:lpstr>Memory-Management Unit (MMU)</vt:lpstr>
      <vt:lpstr>PowerPoint Presentation</vt:lpstr>
      <vt:lpstr>Dynamic Loading</vt:lpstr>
      <vt:lpstr>Dynamic Loading</vt:lpstr>
      <vt:lpstr>Multistep Processing of a User Program </vt:lpstr>
      <vt:lpstr>Dynamic Loading</vt:lpstr>
      <vt:lpstr>Dynamic Loading</vt:lpstr>
      <vt:lpstr>Dynamic Linking</vt:lpstr>
      <vt:lpstr>Dynamic Linking</vt:lpstr>
      <vt:lpstr>Dynamic Linking</vt:lpstr>
      <vt:lpstr>Dynamic Linking</vt:lpstr>
      <vt:lpstr>Dynamic Linking</vt:lpstr>
      <vt:lpstr>Swapping</vt:lpstr>
      <vt:lpstr>Swapping</vt:lpstr>
      <vt:lpstr>Swapping</vt:lpstr>
      <vt:lpstr>Swapping</vt:lpstr>
      <vt:lpstr>Swapping</vt:lpstr>
      <vt:lpstr>Swapping</vt:lpstr>
      <vt:lpstr>Swapping (Cont.)</vt:lpstr>
      <vt:lpstr>Swapping</vt:lpstr>
      <vt:lpstr>Dispatcher and swapper</vt:lpstr>
      <vt:lpstr>PowerPoint Presentation</vt:lpstr>
      <vt:lpstr>Swapping (Cont.)</vt:lpstr>
      <vt:lpstr>Schematic View of Swapping</vt:lpstr>
      <vt:lpstr>Contiguous Allocation</vt:lpstr>
      <vt:lpstr>Memory allocation to OS and User programs</vt:lpstr>
      <vt:lpstr>Contiguous Allocation</vt:lpstr>
      <vt:lpstr>Memory Mapping and Protection</vt:lpstr>
      <vt:lpstr>Memory Mapping and Protection</vt:lpstr>
      <vt:lpstr>Hardware Support for Relocation and Limit Registers</vt:lpstr>
      <vt:lpstr>PowerPoint Presentation</vt:lpstr>
      <vt:lpstr>PowerPoint Presentation</vt:lpstr>
      <vt:lpstr>Fixed partitioning</vt:lpstr>
      <vt:lpstr>Fixed partitioning</vt:lpstr>
      <vt:lpstr>Fixed partitioning</vt:lpstr>
      <vt:lpstr>Variable (or Dynamic) Partitioning</vt:lpstr>
      <vt:lpstr>Variable (or Dynamic) Partitioning</vt:lpstr>
      <vt:lpstr>Variable (or Dynamic) Partitioning</vt:lpstr>
      <vt:lpstr>Non-Contiguous Memory Allocation</vt:lpstr>
      <vt:lpstr>Memory Allocation-Fixed Size Partitions</vt:lpstr>
      <vt:lpstr>Memory Allocation</vt:lpstr>
      <vt:lpstr>Memory Allocation-Fixed Size Partitions</vt:lpstr>
      <vt:lpstr>Memory Allocation-Fixed Size Partitions</vt:lpstr>
      <vt:lpstr>Memory Allocation-Fixed Size Partitions</vt:lpstr>
      <vt:lpstr>Multiple-partition allocation </vt:lpstr>
      <vt:lpstr>Dynamic Storage-Allocation Problem</vt:lpstr>
      <vt:lpstr>Dynamic Storage-Allocation Problem</vt:lpstr>
      <vt:lpstr>Dynamic Storage-Allocation Problem</vt:lpstr>
      <vt:lpstr>Dynamic Storage-Allocation Problem</vt:lpstr>
      <vt:lpstr>Dynamic Storage-Allocation Problem</vt:lpstr>
      <vt:lpstr>Dynamic Storage-Allocation Problem</vt:lpstr>
      <vt:lpstr>Fragmentation</vt:lpstr>
      <vt:lpstr>Fragmentation</vt:lpstr>
      <vt:lpstr>Fragmentation</vt:lpstr>
      <vt:lpstr>Fragmentation</vt:lpstr>
      <vt:lpstr>Fragmentation</vt:lpstr>
      <vt:lpstr>Fragmentation</vt:lpstr>
      <vt:lpstr>Fragmentation (Cont.)</vt:lpstr>
      <vt:lpstr>Fragmentation (Cont.)</vt:lpstr>
      <vt:lpstr>Fragmentation (Cont.)</vt:lpstr>
      <vt:lpstr>Non-Contiguous Memory Allocation</vt:lpstr>
      <vt:lpstr>Paging</vt:lpstr>
      <vt:lpstr>Paging</vt:lpstr>
      <vt:lpstr>Address Translation Scheme</vt:lpstr>
      <vt:lpstr>Paging Hardware</vt:lpstr>
      <vt:lpstr>Paging Model of Logical and  Physical Memory</vt:lpstr>
      <vt:lpstr>Paging (Cont.)</vt:lpstr>
      <vt:lpstr>Paging (Cont.)</vt:lpstr>
      <vt:lpstr>Paging (Cont.)</vt:lpstr>
      <vt:lpstr>Paging Example</vt:lpstr>
      <vt:lpstr>Paging Example</vt:lpstr>
      <vt:lpstr>Paging (Cont.)</vt:lpstr>
      <vt:lpstr>Paging (Cont.)</vt:lpstr>
      <vt:lpstr>Paging (Cont.)</vt:lpstr>
      <vt:lpstr>Free Frames</vt:lpstr>
      <vt:lpstr>Free Frames</vt:lpstr>
      <vt:lpstr>Free Frames</vt:lpstr>
      <vt:lpstr>Paging</vt:lpstr>
      <vt:lpstr>Paging</vt:lpstr>
      <vt:lpstr>Hardware Support</vt:lpstr>
      <vt:lpstr>Implementation of Page Table</vt:lpstr>
      <vt:lpstr>Implementation of Page Table</vt:lpstr>
      <vt:lpstr>What is TLB?</vt:lpstr>
      <vt:lpstr>What is TLB?</vt:lpstr>
      <vt:lpstr>How does TLB work?</vt:lpstr>
      <vt:lpstr>How does TLB work?</vt:lpstr>
      <vt:lpstr>How does TLB work?</vt:lpstr>
      <vt:lpstr>Associative Memory</vt:lpstr>
      <vt:lpstr>Paging Hardware With TLB</vt:lpstr>
      <vt:lpstr>Implementation of Page Table (Cont.)</vt:lpstr>
      <vt:lpstr>Effective Access Time</vt:lpstr>
      <vt:lpstr>Effective Access Time</vt:lpstr>
      <vt:lpstr>Effective Access Time</vt:lpstr>
      <vt:lpstr>Effective Access Time</vt:lpstr>
      <vt:lpstr>Memory Protection</vt:lpstr>
      <vt:lpstr>Memory Protection</vt:lpstr>
      <vt:lpstr>Memory Protection</vt:lpstr>
      <vt:lpstr>Valid (v) or Invalid (i) Bit In A Page Table</vt:lpstr>
      <vt:lpstr>Structure of the Page Table</vt:lpstr>
      <vt:lpstr>Structure of the Page Table</vt:lpstr>
      <vt:lpstr>Hierarchical Page Tables</vt:lpstr>
      <vt:lpstr>Two-Level Page-Table Scheme</vt:lpstr>
      <vt:lpstr>Two-Level Paging Example</vt:lpstr>
      <vt:lpstr>Two-Level Paging Example</vt:lpstr>
      <vt:lpstr>Address-Translation Scheme</vt:lpstr>
      <vt:lpstr>64-bit Logical Address Space</vt:lpstr>
      <vt:lpstr>Three-level Paging Scheme</vt:lpstr>
      <vt:lpstr>Hashed Page Tables</vt:lpstr>
      <vt:lpstr>Hashed Page Tables</vt:lpstr>
      <vt:lpstr>Hashed Page Table</vt:lpstr>
      <vt:lpstr>Inverted Page Table</vt:lpstr>
      <vt:lpstr>Inverted Page Table Architecture</vt:lpstr>
      <vt:lpstr>Inverted Page Table Architecture</vt:lpstr>
      <vt:lpstr>Segmentation</vt:lpstr>
      <vt:lpstr>User’s View of a Program</vt:lpstr>
      <vt:lpstr>Logical View of Segmentation</vt:lpstr>
      <vt:lpstr>Segmentation Architecture </vt:lpstr>
      <vt:lpstr>Segmentation Architecture </vt:lpstr>
      <vt:lpstr>Segmentation Hardware</vt:lpstr>
      <vt:lpstr>Segmentation Hardware</vt:lpstr>
      <vt:lpstr>Segmentation Hardware</vt:lpstr>
      <vt:lpstr>Segmentation Hardware</vt:lpstr>
      <vt:lpstr>Segmentation Hardware</vt:lpstr>
      <vt:lpstr>Segmentation Example</vt:lpstr>
      <vt:lpstr>Segmentation Example</vt:lpstr>
      <vt:lpstr>Segmentation Example</vt:lpstr>
      <vt:lpstr>Example: The Intel 32 and 64-bit Architectures</vt:lpstr>
      <vt:lpstr>Example: The Intel IA-32 Architecture-Segmentation with Paging</vt:lpstr>
      <vt:lpstr>Logical to Physical Address Translation in IA-32</vt:lpstr>
      <vt:lpstr>Example: The Intel IA-32 Architecture (Cont.)</vt:lpstr>
      <vt:lpstr>Intel IA-32 Segmentation</vt:lpstr>
      <vt:lpstr>Intel IA-32 Paging Architecture</vt:lpstr>
      <vt:lpstr>Intel IA-32 Page Address Extensions</vt:lpstr>
      <vt:lpstr>Intel x86-64</vt:lpstr>
      <vt:lpstr>Shared Pages</vt:lpstr>
      <vt:lpstr>Shared Pages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Om Thanage</cp:lastModifiedBy>
  <cp:revision>398</cp:revision>
  <cp:lastPrinted>2025-03-01T06:29:42Z</cp:lastPrinted>
  <dcterms:created xsi:type="dcterms:W3CDTF">2011-01-13T23:43:38Z</dcterms:created>
  <dcterms:modified xsi:type="dcterms:W3CDTF">2025-03-01T06:30:13Z</dcterms:modified>
</cp:coreProperties>
</file>