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36"/>
  </p:notesMasterIdLst>
  <p:sldIdLst>
    <p:sldId id="256" r:id="rId3"/>
    <p:sldId id="257" r:id="rId4"/>
    <p:sldId id="258" r:id="rId5"/>
    <p:sldId id="309" r:id="rId6"/>
    <p:sldId id="259" r:id="rId7"/>
    <p:sldId id="260" r:id="rId8"/>
    <p:sldId id="261" r:id="rId9"/>
    <p:sldId id="298" r:id="rId10"/>
    <p:sldId id="303" r:id="rId11"/>
    <p:sldId id="310" r:id="rId12"/>
    <p:sldId id="304" r:id="rId13"/>
    <p:sldId id="299" r:id="rId14"/>
    <p:sldId id="300" r:id="rId15"/>
    <p:sldId id="301" r:id="rId16"/>
    <p:sldId id="302" r:id="rId17"/>
    <p:sldId id="311" r:id="rId18"/>
    <p:sldId id="305" r:id="rId19"/>
    <p:sldId id="306" r:id="rId20"/>
    <p:sldId id="307" r:id="rId21"/>
    <p:sldId id="274" r:id="rId22"/>
    <p:sldId id="275" r:id="rId23"/>
    <p:sldId id="276" r:id="rId24"/>
    <p:sldId id="277" r:id="rId25"/>
    <p:sldId id="278" r:id="rId26"/>
    <p:sldId id="280" r:id="rId27"/>
    <p:sldId id="279" r:id="rId28"/>
    <p:sldId id="281" r:id="rId29"/>
    <p:sldId id="283" r:id="rId30"/>
    <p:sldId id="284" r:id="rId31"/>
    <p:sldId id="295" r:id="rId32"/>
    <p:sldId id="296" r:id="rId33"/>
    <p:sldId id="297" r:id="rId34"/>
    <p:sldId id="308" r:id="rId35"/>
  </p:sldIdLst>
  <p:sldSz cx="9144000" cy="6858000" type="screen4x3"/>
  <p:notesSz cx="6858000" cy="9144000"/>
  <p:embeddedFontLst>
    <p:embeddedFont>
      <p:font typeface="Tahoma" panose="020B060403050404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43"/>
      </p:cViewPr>
      <p:guideLst>
        <p:guide orient="horz" pos="19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05028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415" name="Google Shape;41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48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2718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430" name="Google Shape;43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480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438" name="Google Shape;43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200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462" name="Google Shape;46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sp>
        <p:nvSpPr>
          <p:cNvPr id="470" name="Google Shape;47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  <p:sp>
        <p:nvSpPr>
          <p:cNvPr id="478" name="Google Shape;47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  <p:sp>
        <p:nvSpPr>
          <p:cNvPr id="219" name="Google Shape;2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452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  <p:sp>
        <p:nvSpPr>
          <p:cNvPr id="227" name="Google Shape;2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852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  <p:sp>
        <p:nvSpPr>
          <p:cNvPr id="235" name="Google Shape;23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25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  <p:sp>
        <p:nvSpPr>
          <p:cNvPr id="243" name="Google Shape;24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651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379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/>
          </a:p>
        </p:txBody>
      </p:sp>
      <p:sp>
        <p:nvSpPr>
          <p:cNvPr id="267" name="Google Shape;26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343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/>
          </a:p>
        </p:txBody>
      </p:sp>
      <p:sp>
        <p:nvSpPr>
          <p:cNvPr id="259" name="Google Shape;2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575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/>
          </a:p>
        </p:txBody>
      </p:sp>
      <p:sp>
        <p:nvSpPr>
          <p:cNvPr id="275" name="Google Shape;2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080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/>
          </a:p>
        </p:txBody>
      </p:sp>
      <p:sp>
        <p:nvSpPr>
          <p:cNvPr id="291" name="Google Shape;29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327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/>
          </a:p>
        </p:txBody>
      </p:sp>
      <p:sp>
        <p:nvSpPr>
          <p:cNvPr id="299" name="Google Shape;2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338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/>
          </a:p>
        </p:txBody>
      </p:sp>
      <p:sp>
        <p:nvSpPr>
          <p:cNvPr id="383" name="Google Shape;3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665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endParaRPr/>
          </a:p>
        </p:txBody>
      </p:sp>
      <p:sp>
        <p:nvSpPr>
          <p:cNvPr id="391" name="Google Shape;3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819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endParaRPr/>
          </a:p>
        </p:txBody>
      </p:sp>
      <p:sp>
        <p:nvSpPr>
          <p:cNvPr id="399" name="Google Shape;39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72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33</a:t>
            </a:fld>
            <a:endParaRPr/>
          </a:p>
        </p:txBody>
      </p:sp>
      <p:sp>
        <p:nvSpPr>
          <p:cNvPr id="486" name="Google Shape;48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p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407" name="Google Shape;40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Google Shape;408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446" name="Google Shape;44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Google Shape;447;p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454" name="Google Shape;45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Google Shape;455;p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 descr="Pink tissue paper"/>
          <p:cNvSpPr txBox="1">
            <a:spLocks noGrp="1"/>
          </p:cNvSpPr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rgbClr val="99003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 descr="Pink tissue paper"/>
          <p:cNvSpPr txBox="1">
            <a:spLocks noGrp="1"/>
          </p:cNvSpPr>
          <p:nvPr>
            <p:ph type="subTitle" idx="1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ftr" idx="11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561682" y="2199482"/>
            <a:ext cx="5868987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332582" y="199231"/>
            <a:ext cx="5868987" cy="607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 rot="5400000">
            <a:off x="2101055" y="-261143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462463" y="1600200"/>
            <a:ext cx="407193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8936037" y="1449387"/>
            <a:ext cx="207962" cy="5408612"/>
            <a:chOff x="5606" y="889"/>
            <a:chExt cx="154" cy="3431"/>
          </a:xfrm>
        </p:grpSpPr>
        <p:sp>
          <p:nvSpPr>
            <p:cNvPr id="11" name="Google Shape;11;p1"/>
            <p:cNvSpPr txBox="1"/>
            <p:nvPr/>
          </p:nvSpPr>
          <p:spPr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3" name="Google Shape;13;p1"/>
              <p:cNvSpPr txBox="1"/>
              <p:nvPr/>
            </p:nvSpPr>
            <p:spPr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Google Shape;15;p1"/>
          <p:cNvSpPr txBox="1"/>
          <p:nvPr/>
        </p:nvSpPr>
        <p:spPr>
          <a:xfrm>
            <a:off x="-1" y="1"/>
            <a:ext cx="9140825" cy="1449387"/>
          </a:xfrm>
          <a:prstGeom prst="rect">
            <a:avLst/>
          </a:prstGeom>
          <a:solidFill>
            <a:srgbClr val="677228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9405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sz="2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Ramez Elmasri and Shamkant B. Navathe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/>
        </p:nvSpPr>
        <p:spPr>
          <a:xfrm>
            <a:off x="8305800" y="0"/>
            <a:ext cx="609600" cy="6858000"/>
          </a:xfrm>
          <a:prstGeom prst="rect">
            <a:avLst/>
          </a:prstGeom>
          <a:gradFill>
            <a:gsLst>
              <a:gs pos="0">
                <a:srgbClr val="677228">
                  <a:alpha val="43921"/>
                </a:srgbClr>
              </a:gs>
              <a:gs pos="100000">
                <a:srgbClr val="5A6423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2"/>
          <p:cNvSpPr txBox="1"/>
          <p:nvPr/>
        </p:nvSpPr>
        <p:spPr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5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7315200" y="2438400"/>
            <a:ext cx="1828800" cy="2290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2" descr="awtri_4c UPDATE_col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5949950"/>
            <a:ext cx="684212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2" descr="elmasri_thum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marL="457200" marR="0" lvl="0" indent="-335280" algn="l" rtl="0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9405" algn="l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sz="26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4" descr="Elmasri_co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1F85-63B9-9419-F46C-C0674466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9C0BC-3392-40B6-5E50-CBD167F898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 smtClean="0"/>
              <a:t>10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1A78B-3D18-E2E2-029B-96E3BDE8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251" y="3259333"/>
            <a:ext cx="4418758" cy="3050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4A9EF7-0825-D5E1-A0DF-75ECFCFAE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97" y="1295399"/>
            <a:ext cx="4321422" cy="288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2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458" name="Google Shape;458;p6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Hierarchical Model</a:t>
            </a:r>
            <a:endParaRPr/>
          </a:p>
        </p:txBody>
      </p:sp>
      <p:sp>
        <p:nvSpPr>
          <p:cNvPr id="459" name="Google Shape;459;p6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Advantages: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Simple to construct and operate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Corresponds to a number of natural hierarchically organized domains, e.g., organization (“org”) chart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Language is simple: </a:t>
            </a:r>
            <a:endParaRPr dirty="0">
              <a:highlight>
                <a:srgbClr val="FFFF00"/>
              </a:highlight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Uses constructs like GET, GET UNIQUE, GET NEXT, GET NEXT WITHIN PARENT, etc.</a:t>
            </a:r>
            <a:endParaRPr dirty="0">
              <a:highlight>
                <a:srgbClr val="FFFF00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Disadvantages: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Navigational and procedural nature of processing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Database is visualized as a linear arrangement of records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Little scope for "query optimization"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419" name="Google Shape;419;p5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History of Data Models </a:t>
            </a:r>
            <a:endParaRPr/>
          </a:p>
        </p:txBody>
      </p:sp>
      <p:sp>
        <p:nvSpPr>
          <p:cNvPr id="420" name="Google Shape;420;p57"/>
          <p:cNvSpPr txBox="1">
            <a:spLocks noGrp="1"/>
          </p:cNvSpPr>
          <p:nvPr>
            <p:ph type="body" idx="1"/>
          </p:nvPr>
        </p:nvSpPr>
        <p:spPr>
          <a:xfrm>
            <a:off x="202134" y="1474939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Network Model: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520"/>
              </a:spcBef>
              <a:buSzPts val="1430"/>
            </a:pPr>
            <a:r>
              <a:rPr lang="en-US" dirty="0"/>
              <a:t>This database model enables </a:t>
            </a:r>
            <a:r>
              <a:rPr lang="en-US" dirty="0">
                <a:highlight>
                  <a:srgbClr val="FFFF00"/>
                </a:highlight>
              </a:rPr>
              <a:t>many-to-many relationships </a:t>
            </a:r>
            <a:r>
              <a:rPr lang="en-US" dirty="0"/>
              <a:t>among the connected nodes. </a:t>
            </a:r>
          </a:p>
          <a:p>
            <a:pPr marL="742950" lvl="1" indent="-285750">
              <a:lnSpc>
                <a:spcPct val="90000"/>
              </a:lnSpc>
              <a:spcBef>
                <a:spcPts val="520"/>
              </a:spcBef>
              <a:buSzPts val="1430"/>
            </a:pPr>
            <a:r>
              <a:rPr lang="en-US" dirty="0"/>
              <a:t>The data is arranged in a </a:t>
            </a:r>
            <a:r>
              <a:rPr lang="en-US" dirty="0">
                <a:highlight>
                  <a:srgbClr val="FFFF00"/>
                </a:highlight>
              </a:rPr>
              <a:t>graph-like structure</a:t>
            </a:r>
            <a:r>
              <a:rPr lang="en-US" dirty="0"/>
              <a:t>, and </a:t>
            </a:r>
            <a:r>
              <a:rPr lang="en-US" dirty="0">
                <a:highlight>
                  <a:srgbClr val="FFFF00"/>
                </a:highlight>
              </a:rPr>
              <a:t>here ‘child’ nodes can have multiple ‘parent’ nodes. </a:t>
            </a:r>
          </a:p>
          <a:p>
            <a:pPr marL="742950" lvl="1" indent="-285750">
              <a:lnSpc>
                <a:spcPct val="90000"/>
              </a:lnSpc>
              <a:spcBef>
                <a:spcPts val="520"/>
              </a:spcBef>
              <a:buSzPts val="1430"/>
            </a:pPr>
            <a:r>
              <a:rPr lang="en-US" dirty="0">
                <a:highlight>
                  <a:srgbClr val="FFFF00"/>
                </a:highlight>
              </a:rPr>
              <a:t>The parent nodes are known as owners, and the child nodes are called members.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first network DBMS was implemented by Honeywell in 1964-65 (IDS System).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Adopted heavily due to the support by CODASYL (Conference on Data Systems Languages) (CODASYL - DBTG report of 1971).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657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426" name="Google Shape;426;p5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Network Model Schema</a:t>
            </a:r>
            <a:endParaRPr/>
          </a:p>
        </p:txBody>
      </p:sp>
      <p:pic>
        <p:nvPicPr>
          <p:cNvPr id="427" name="Google Shape;427;p58" descr="fig02_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7710" y="4031226"/>
            <a:ext cx="7057102" cy="20350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04F6F3-1EDC-5806-CB5D-3A96DE23D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248" y="1594058"/>
            <a:ext cx="3824915" cy="21026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2214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434" name="Google Shape;434;p5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Network Model</a:t>
            </a:r>
            <a:endParaRPr/>
          </a:p>
        </p:txBody>
      </p:sp>
      <p:sp>
        <p:nvSpPr>
          <p:cNvPr id="435" name="Google Shape;435;p5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Advantages: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Network Model is able to model complex relationships and represents semantics of add/delete on the relationships.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>
              <a:lnSpc>
                <a:spcPct val="90000"/>
              </a:lnSpc>
              <a:spcBef>
                <a:spcPts val="520"/>
              </a:spcBef>
              <a:buSzPts val="1430"/>
            </a:pPr>
            <a:r>
              <a:rPr lang="en-US" dirty="0">
                <a:highlight>
                  <a:srgbClr val="FFFF00"/>
                </a:highlight>
              </a:rPr>
              <a:t>In comparison to the hierarchical model, data can be retrieved faster. </a:t>
            </a:r>
          </a:p>
          <a:p>
            <a:pPr marL="742950" lvl="1" indent="-285750">
              <a:lnSpc>
                <a:spcPct val="90000"/>
              </a:lnSpc>
              <a:spcBef>
                <a:spcPts val="520"/>
              </a:spcBef>
              <a:buSzPts val="1430"/>
            </a:pPr>
            <a:r>
              <a:rPr lang="en-US" dirty="0">
                <a:highlight>
                  <a:srgbClr val="FFFF00"/>
                </a:highlight>
              </a:rPr>
              <a:t>The data can be accessed in a variety of ways.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Language is navigational; uses constructs like FIND, FIND member, FIND owner, FIND NEXT within set, GET, etc. </a:t>
            </a:r>
            <a:endParaRPr dirty="0">
              <a:highlight>
                <a:srgbClr val="FFFF00"/>
              </a:highlight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Programmers can do optimal navigation through the database.</a:t>
            </a:r>
            <a:endParaRPr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0014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Network Model</a:t>
            </a:r>
            <a:endParaRPr/>
          </a:p>
        </p:txBody>
      </p:sp>
      <p:sp>
        <p:nvSpPr>
          <p:cNvPr id="443" name="Google Shape;443;p60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Disadvantages: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>
              <a:spcBef>
                <a:spcPts val="520"/>
              </a:spcBef>
              <a:buSzPts val="1430"/>
            </a:pPr>
            <a:r>
              <a:rPr lang="en-US" dirty="0">
                <a:highlight>
                  <a:srgbClr val="FFFF00"/>
                </a:highlight>
              </a:rPr>
              <a:t>As the number of relationships to be managed grows, the system may get increasingly complicated. </a:t>
            </a:r>
          </a:p>
          <a:p>
            <a:pPr marL="742950" lvl="1" indent="-285750">
              <a:spcBef>
                <a:spcPts val="520"/>
              </a:spcBef>
              <a:buSzPts val="1430"/>
            </a:pPr>
            <a:r>
              <a:rPr lang="en-US" dirty="0">
                <a:highlight>
                  <a:srgbClr val="FFFF00"/>
                </a:highlight>
              </a:rPr>
              <a:t>To operate with the model, a user must have a thorough understanding of it.</a:t>
            </a:r>
          </a:p>
          <a:p>
            <a:pPr marL="742950" lvl="1" indent="-285750">
              <a:spcBef>
                <a:spcPts val="520"/>
              </a:spcBef>
              <a:buSzPts val="1430"/>
            </a:pPr>
            <a:r>
              <a:rPr lang="en-US" dirty="0">
                <a:highlight>
                  <a:srgbClr val="FFFF00"/>
                </a:highlight>
              </a:rPr>
              <a:t>Any alteration, such as an update, deletion, or insertion, is extremely difficult.</a:t>
            </a:r>
            <a:endParaRPr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1895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1CB5-D204-84DC-5CB3-EA17A4A5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312CF-7DC1-3B66-01CA-4DB0CD51E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Entity Relationship Model</a:t>
            </a:r>
          </a:p>
          <a:p>
            <a:r>
              <a:rPr lang="en-US" sz="2200" dirty="0">
                <a:solidFill>
                  <a:srgbClr val="800000"/>
                </a:solidFill>
                <a:highlight>
                  <a:srgbClr val="FFFF00"/>
                </a:highlight>
              </a:rPr>
              <a:t>An ER model is the logical representation of data as objects and relationships among them. </a:t>
            </a:r>
          </a:p>
          <a:p>
            <a:r>
              <a:rPr lang="en-US" sz="2200" dirty="0">
                <a:solidFill>
                  <a:srgbClr val="800000"/>
                </a:solidFill>
                <a:highlight>
                  <a:srgbClr val="FFFF00"/>
                </a:highlight>
              </a:rPr>
              <a:t>These objects are known as entities, and relationship is an association among these entities. </a:t>
            </a:r>
          </a:p>
          <a:p>
            <a:r>
              <a:rPr lang="en-US" sz="2200" dirty="0">
                <a:solidFill>
                  <a:srgbClr val="800000"/>
                </a:solidFill>
              </a:rPr>
              <a:t>This model was designed by Peter Chen and published in 1976 papers. </a:t>
            </a:r>
          </a:p>
          <a:p>
            <a:r>
              <a:rPr lang="en-US" sz="2200" dirty="0">
                <a:solidFill>
                  <a:srgbClr val="800000"/>
                </a:solidFill>
              </a:rPr>
              <a:t>It was widely used in database designing. </a:t>
            </a:r>
          </a:p>
          <a:p>
            <a:r>
              <a:rPr lang="en-US" sz="2200" dirty="0">
                <a:solidFill>
                  <a:srgbClr val="800000"/>
                </a:solidFill>
                <a:highlight>
                  <a:srgbClr val="FFFF00"/>
                </a:highlight>
              </a:rPr>
              <a:t>A set of attributes describe the entities. </a:t>
            </a:r>
            <a:endParaRPr lang="en-IN" sz="2200" dirty="0">
              <a:solidFill>
                <a:srgbClr val="800000"/>
              </a:solidFill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0F339-2FC3-4383-EA5F-9461317BF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2- </a:t>
            </a:r>
            <a:fld id="{00000000-1234-1234-1234-123412341234}" type="slidenum">
              <a:rPr lang="en-US" smtClean="0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6956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466" name="Google Shape;466;p6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History of Data Models </a:t>
            </a:r>
            <a:endParaRPr/>
          </a:p>
        </p:txBody>
      </p:sp>
      <p:sp>
        <p:nvSpPr>
          <p:cNvPr id="467" name="Google Shape;467;p6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Relational Model: </a:t>
            </a:r>
            <a:endParaRPr dirty="0"/>
          </a:p>
          <a:p>
            <a:pPr marL="742950" lvl="1" indent="-285750">
              <a:spcBef>
                <a:spcPts val="440"/>
              </a:spcBef>
              <a:buSzPts val="1210"/>
            </a:pPr>
            <a:r>
              <a:rPr lang="en-US" sz="2200" dirty="0">
                <a:highlight>
                  <a:srgbClr val="FFFF00"/>
                </a:highlight>
              </a:rPr>
              <a:t>In this model, data is organized in two-dimensional tables and the relationship is maintained by storing a common field.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Proposed in 1970 by E.F. Codd (IBM), first commercial system in 1981-82.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Now in several commercial products (e.g. DB2, ORACLE, MS SQL Server, SYBASE, INFORMIX).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Several free open source implementations, e.g. MySQL, PostgreSQL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Currently most dominant for developing database applications.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SQL relational standards: SQL-89 (SQL1), SQL-92 (SQL2), SQL-99, SQL3, …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474" name="Google Shape;474;p6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History of Data Models</a:t>
            </a:r>
            <a:endParaRPr/>
          </a:p>
        </p:txBody>
      </p:sp>
      <p:sp>
        <p:nvSpPr>
          <p:cNvPr id="475" name="Google Shape;475;p6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Object-oriented Data Models: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Multiple objects are connected in this model using connections. </a:t>
            </a:r>
          </a:p>
          <a:p>
            <a:pPr marL="742950" lvl="1" indent="-285750">
              <a:spcBef>
                <a:spcPts val="440"/>
              </a:spcBef>
              <a:buSzPts val="1210"/>
            </a:pPr>
            <a:r>
              <a:rPr lang="en-US" sz="2400" dirty="0">
                <a:highlight>
                  <a:srgbClr val="FFFF00"/>
                </a:highlight>
              </a:rPr>
              <a:t>These models are specifically designed to integrate object-oriented programming paradigms with database management, enabling </a:t>
            </a:r>
            <a:r>
              <a:rPr lang="en-US" sz="2400" b="1" dirty="0">
                <a:highlight>
                  <a:srgbClr val="FFFF00"/>
                </a:highlight>
              </a:rPr>
              <a:t>persistent storage</a:t>
            </a:r>
            <a:r>
              <a:rPr lang="en-US" sz="2400" dirty="0">
                <a:highlight>
                  <a:srgbClr val="FFFF00"/>
                </a:highlight>
              </a:rPr>
              <a:t> of objects.</a:t>
            </a:r>
          </a:p>
          <a:p>
            <a:pPr marL="742950" lvl="1" indent="-285750">
              <a:spcBef>
                <a:spcPts val="440"/>
              </a:spcBef>
              <a:buSzPts val="1210"/>
            </a:pPr>
            <a:r>
              <a:rPr lang="en-US" sz="22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One set comprises models of persistent O-O Programming Languages such as C++ (e.g., in OBJECTSTORE or VERSANT), and Smalltalk (e.g., in GEMSTONE).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482" name="Google Shape;482;p6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History of Data Models</a:t>
            </a:r>
            <a:endParaRPr/>
          </a:p>
        </p:txBody>
      </p:sp>
      <p:sp>
        <p:nvSpPr>
          <p:cNvPr id="483" name="Google Shape;483;p6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Object-Relational Models: 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The Object-Relational data model refers to a combination of a Relational database model and an Object-Oriented database model. 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As a result, it supports classes, objects, inheritance, and other features found in Object-Oriented models, as well as data types, tabular structures, and other features found in Relational Data Models.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Ramez Elmasri and Shamkant B. Navathe</a:t>
            </a:r>
            <a:endParaRPr/>
          </a:p>
        </p:txBody>
      </p:sp>
      <p:sp>
        <p:nvSpPr>
          <p:cNvPr id="90" name="Google Shape;90;p15" descr="Pink tissue paper"/>
          <p:cNvSpPr txBox="1">
            <a:spLocks noGrp="1"/>
          </p:cNvSpPr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6600"/>
              <a:buFont typeface="Arial"/>
              <a:buNone/>
            </a:pPr>
            <a:r>
              <a:rPr lang="en-US" sz="6600" b="0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Chapter 2</a:t>
            </a:r>
            <a:endParaRPr/>
          </a:p>
        </p:txBody>
      </p:sp>
      <p:sp>
        <p:nvSpPr>
          <p:cNvPr id="91" name="Google Shape;91;p15" descr="Pink tissue paper"/>
          <p:cNvSpPr txBox="1">
            <a:spLocks noGrp="1"/>
          </p:cNvSpPr>
          <p:nvPr>
            <p:ph type="subTitle" idx="1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Database System Concepts and Architecture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DBMS Languages</a:t>
            </a: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Definition Language (DDL)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Manipulation Language (DML)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High-Level or Non-procedural Languages: These include the relational language SQL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May be used in a standalone way or may be embedded in a programming language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Low Level or Procedural Languages: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must be embedded in a programming language</a:t>
            </a:r>
            <a:endParaRPr/>
          </a:p>
          <a:p>
            <a:pPr marL="34290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36220" algn="l" rtl="0">
              <a:spcBef>
                <a:spcPts val="560"/>
              </a:spcBef>
              <a:spcAft>
                <a:spcPts val="0"/>
              </a:spcAft>
              <a:buSzPts val="1680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837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DBMS Languages</a:t>
            </a:r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Definition Language (DDL):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Used by the DBA and database designers to specify the conceptual schema of a database.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many DBMSs, the DDL is also used to define internal and external schemas (views).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some DBMSs, separate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storage definition language (SDL) 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view definition language (VDL)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are used to define internal and external schemas.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SDL is typically realized via DBMS commands provided to the DBA and database designers</a:t>
            </a:r>
            <a:endParaRPr/>
          </a:p>
          <a:p>
            <a:pPr marL="342900" lvl="0" indent="-23622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36220" algn="l" rtl="0">
              <a:spcBef>
                <a:spcPts val="560"/>
              </a:spcBef>
              <a:spcAft>
                <a:spcPts val="0"/>
              </a:spcAft>
              <a:buSzPts val="1680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5939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DBMS Languages</a:t>
            </a:r>
            <a:endParaRPr/>
          </a:p>
        </p:txBody>
      </p:sp>
      <p:sp>
        <p:nvSpPr>
          <p:cNvPr id="240" name="Google Shape;240;p3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Manipulation Language (DML):</a:t>
            </a: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Used to specify database retrievals and updates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DML commands (data sublanguage) can be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embedded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in a general-purpose programming language (host language), such as COBOL, C, C++, or Java.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library of functions can also be provided to access the DBMS from a programming language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Alternatively, stand-alone DML commands can be applied directly (called a </a:t>
            </a:r>
            <a:r>
              <a:rPr lang="en-US" sz="2600" b="0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query language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7718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Types of DML</a:t>
            </a:r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 Level or Non-procedural Language: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example, the SQL relational language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Are “set”-oriented and specify what data to retrieve rather than how to retrieve it.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Also called </a:t>
            </a: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declarative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languages.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Low Level or Procedural Language: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Retrieve data one record-at-a-time;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Constructs such as looping are needed to retrieve multiple records, along with positioning pointers.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8150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DBMS Interfaces</a:t>
            </a:r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Stand-alone query language interfaces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Example: Entering SQL queries at the DBMS interactive SQL interface (e.g. SQL*Plus in ORACLE)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Programmer interfaces for embedding DML in programming languages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User-friendly interfaces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Menu-based, forms-based, graphics-based, etc.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1736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User-Friendly DBMS Interfaces</a:t>
            </a:r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 sz="28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Menu-based, popular for browsing on the web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Forms-based, designed for naïve users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Graphics-based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(Point and Click, Drag and Drop, etc.)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Natural language: requests in written English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Combinations of the above: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example, both menus and forms used extensively in Web database interfaces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8752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DBMS Programming Language Interfaces</a:t>
            </a:r>
            <a:endParaRPr/>
          </a:p>
        </p:txBody>
      </p:sp>
      <p:sp>
        <p:nvSpPr>
          <p:cNvPr id="264" name="Google Shape;264;p3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Programmer interfaces for embedding DML in a programming languages: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Embedded Approach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: e.g embedded SQL (for C, C++, etc.), SQLJ (for Java)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Procedure Call Approach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: e.g. JDBC for Java, ODBC for other programming languages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Database Programming Language Approach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: e.g. ORACLE has PL/SQL, a programming language based on SQL; language incorporates SQL and its data types as integral components</a:t>
            </a:r>
            <a:endParaRPr/>
          </a:p>
          <a:p>
            <a:pPr marL="342900" lvl="0" indent="-243840" algn="l" rtl="0">
              <a:spcBef>
                <a:spcPts val="520"/>
              </a:spcBef>
              <a:spcAft>
                <a:spcPts val="0"/>
              </a:spcAft>
              <a:buSzPts val="1560"/>
              <a:buNone/>
            </a:pPr>
            <a:endParaRPr sz="2600" b="0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6327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Other DBMS Interfaces</a:t>
            </a:r>
            <a:endParaRPr/>
          </a:p>
        </p:txBody>
      </p:sp>
      <p:sp>
        <p:nvSpPr>
          <p:cNvPr id="280" name="Google Shape;280;p3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Speech as Input and Output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Web Browser as an interface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Parametric interfaces, e.g., bank tellers using function keys.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Interfaces for the DBA: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Creating user accounts, granting authorizations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Setting system parameters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Changing schemas or access paths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4777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sp>
        <p:nvSpPr>
          <p:cNvPr id="295" name="Google Shape;295;p4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Other Tools</a:t>
            </a:r>
            <a:endParaRPr/>
          </a:p>
        </p:txBody>
      </p:sp>
      <p:sp>
        <p:nvSpPr>
          <p:cNvPr id="296" name="Google Shape;296;p4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dictionary / repository: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Used to store schema descriptions and other information such as design decisions, application program descriptions, user information, usage standards, etc.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Active data dictionary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is accessed by DBMS software and users/DBA.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Passive data dictionary</a:t>
            </a: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is accessed by users/DBA only.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5759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  <p:sp>
        <p:nvSpPr>
          <p:cNvPr id="303" name="Google Shape;303;p42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Other Tools</a:t>
            </a:r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 Development Environments and CASE (computer-aided software engineering) tools: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PowerBuilder (Sybase)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JBuilder (Borland)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JDeveloper 10G (Oracle)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629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Models and Their Categories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History of Data Models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Schemas, Instances, and States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Three-Schema Architecture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Independence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DBMS Languages and Interfaces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Database System Utilities and Tools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Centralized and Client-Server Architectures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Classification of DBMSs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387" name="Google Shape;387;p53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Classification of DBMSs</a:t>
            </a:r>
            <a:endParaRPr/>
          </a:p>
        </p:txBody>
      </p:sp>
      <p:sp>
        <p:nvSpPr>
          <p:cNvPr id="388" name="Google Shape;388;p53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Based on the data model used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Traditional: Relational, Network, Hierarchical.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Emerging: Object-oriented, Object-relational.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Other classifications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Single-user (typically used with personal computers)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vs. multi-user (most DBMSs).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Centralized (uses a single computer with one database) </a:t>
            </a:r>
            <a:b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vs. distributed (uses multiple computers, multiple databases)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7302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sp>
        <p:nvSpPr>
          <p:cNvPr id="395" name="Google Shape;395;p54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Variations of Distributed DBMSs (DDBMSs)</a:t>
            </a:r>
            <a:endParaRPr/>
          </a:p>
        </p:txBody>
      </p:sp>
      <p:sp>
        <p:nvSpPr>
          <p:cNvPr id="396" name="Google Shape;396;p54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Homogeneous DDBMS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Heterogeneous DDBMS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Multidatabase</a:t>
            </a: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Systems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Distributed Database Systems have now come to be known as client-server based database systems because: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They do not support a totally distributed environment, but rather a set of database servers supporting a set of clients.</a:t>
            </a:r>
            <a:endParaRPr dirty="0">
              <a:highlight>
                <a:srgbClr val="FFFF00"/>
              </a:highlight>
            </a:endParaRPr>
          </a:p>
          <a:p>
            <a:pPr marL="342900" lvl="0" indent="-243840" algn="l" rtl="0">
              <a:spcBef>
                <a:spcPts val="520"/>
              </a:spcBef>
              <a:spcAft>
                <a:spcPts val="0"/>
              </a:spcAft>
              <a:buSzPts val="1560"/>
              <a:buNone/>
            </a:pPr>
            <a:endParaRPr sz="2600" b="0" i="0" u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29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403" name="Google Shape;403;p55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Cost considerations for DBMSs</a:t>
            </a:r>
            <a:endParaRPr/>
          </a:p>
        </p:txBody>
      </p:sp>
      <p:sp>
        <p:nvSpPr>
          <p:cNvPr id="404" name="Google Shape;404;p55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Cost Range: from free open-source systems to configurations costing millions of dollars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 of free relational DBMSs: MySQL, PostgreSQL, others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Commercial DBMS offer additional specialized modules, e.g. time-series module, spatial data module, document module, XML module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These offer additional specialized functionality when purchased separately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Sometimes called cartridges (e.g., in Oracle) or blades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licensing options: site license, maximum number of concurrent users (seat license), single user, etc.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6231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490" name="Google Shape;490;p6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91" name="Google Shape;491;p6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Models and Their Categories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History of Data Models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Schemas, Instances, and States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Three-Schema Architecture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Independence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DBMS Languages and Interfaces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Database System Utilities and Tools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Centralized and Client-Server Architectures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Classification of DBMSs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4E49-17E5-4866-5155-43D61974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88521-95A0-F8DC-5143-C9E1770BC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Underlaying structure of a database</a:t>
            </a:r>
          </a:p>
          <a:p>
            <a:r>
              <a:rPr lang="en-IN"/>
              <a:t>Data+Relationship+Semantics+Constraints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42584-02AC-BEC9-442F-2063981141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Slide 2- </a:t>
            </a:r>
            <a:fld id="{00000000-1234-1234-1234-123412341234}" type="slidenum">
              <a:rPr lang="en-US" smtClean="0"/>
              <a:t>4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F99F4-D32C-1A6B-FA66-72F545F96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98" y="2917698"/>
            <a:ext cx="5363302" cy="34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5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Data Models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Model: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set of concepts to describe the </a:t>
            </a:r>
            <a:r>
              <a:rPr lang="en-US" sz="2200" b="1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a database, the </a:t>
            </a:r>
            <a:r>
              <a:rPr lang="en-US" sz="2200" b="1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operations 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manipulating these structures, and certain </a:t>
            </a:r>
            <a:r>
              <a:rPr lang="en-US" sz="2200" b="1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that the database should obey.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Model Structure and Constraints: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Constructs are used to define the database structure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Constructs typically include </a:t>
            </a:r>
            <a:r>
              <a:rPr lang="en-US" sz="2200" b="1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elements 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(and their </a:t>
            </a:r>
            <a:r>
              <a:rPr lang="en-US" sz="2200" b="1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) as well as groups of elements (e.g. </a:t>
            </a:r>
            <a:r>
              <a:rPr lang="en-US" sz="2200" b="1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entity, record, table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), and </a:t>
            </a:r>
            <a:r>
              <a:rPr lang="en-US" sz="2200" b="1" i="1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relationships</a:t>
            </a: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among such groups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specify some restrictions on valid data; these constraints must be enforced at all times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Data Models (continued)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Model Operations: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These operations are used for specifying database </a:t>
            </a:r>
            <a:r>
              <a:rPr lang="en-US" sz="2600" b="0" i="1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retrievals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600" b="0" i="1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updates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by referring to the constructs of the data model.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Operations on the data model may include </a:t>
            </a:r>
            <a:r>
              <a:rPr lang="en-US" sz="2600" b="1" i="1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basic model operations 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(e.g. generic insert, delete, update) and</a:t>
            </a:r>
            <a:r>
              <a:rPr lang="en-US" sz="2600" b="1" i="1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user-defined operations 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(e.g. </a:t>
            </a:r>
            <a:r>
              <a:rPr lang="en-US" sz="2600" b="0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compute_student_gpa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00" b="0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update_inventory</a:t>
            </a:r>
            <a:r>
              <a:rPr lang="en-US" sz="26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Categories of Data Models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Conceptual (high-level, semantic) data models: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Provide concepts that are close to the way many users perceive data.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(Also called </a:t>
            </a:r>
            <a:r>
              <a:rPr lang="en-US" sz="2000" b="1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entity-based</a:t>
            </a:r>
            <a:r>
              <a:rPr lang="en-US" sz="2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object-based</a:t>
            </a: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data models.)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Physical (low-level, internal) data models: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Provide concepts that describe details of how data is stored in the computer. These are usually specified in an ad-hoc manner through DBMS design and administration manuals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Implementation (representational) data models: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lang="en-US" sz="2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Provide concepts that fall between the above two, used by many commercial DBMS implementations (e.g. relational data models used in many commercial systems).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411" name="Google Shape;411;p56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History of Data Models </a:t>
            </a:r>
            <a:endParaRPr/>
          </a:p>
        </p:txBody>
      </p:sp>
      <p:sp>
        <p:nvSpPr>
          <p:cNvPr id="412" name="Google Shape;412;p56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Hierarchical Model</a:t>
            </a:r>
            <a:endParaRPr dirty="0"/>
          </a:p>
          <a:p>
            <a:pPr marL="342900" indent="-342900">
              <a:spcBef>
                <a:spcPts val="560"/>
              </a:spcBef>
              <a:buSzPts val="1680"/>
            </a:pPr>
            <a:r>
              <a:rPr lang="en-US" dirty="0"/>
              <a:t>Network Model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Relational Model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Object-oriented Data Models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Object-Relational Models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2- </a:t>
            </a:r>
            <a:fld id="{00000000-1234-1234-1234-123412341234}" type="slidenum">
              <a:rPr lang="en-US" sz="1400" b="1" i="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450" name="Google Shape;450;p61"/>
          <p:cNvSpPr txBox="1">
            <a:spLocks noGrp="1"/>
          </p:cNvSpPr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History of Data Models </a:t>
            </a:r>
            <a:endParaRPr/>
          </a:p>
        </p:txBody>
      </p:sp>
      <p:sp>
        <p:nvSpPr>
          <p:cNvPr id="451" name="Google Shape;451;p61"/>
          <p:cNvSpPr txBox="1">
            <a:spLocks noGrp="1"/>
          </p:cNvSpPr>
          <p:nvPr>
            <p:ph type="body" idx="1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lang="en-US" sz="28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Hierarchical Data Model: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4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this, the data is organized into a </a:t>
            </a:r>
            <a:r>
              <a:rPr lang="en-US" sz="24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tree-like structure </a:t>
            </a:r>
            <a:r>
              <a:rPr lang="en-US" sz="24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400" b="0" i="0" u="none" dirty="0">
                <a:solidFill>
                  <a:srgbClr val="8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each record consists of one parent record and many children.</a:t>
            </a:r>
          </a:p>
          <a:p>
            <a:pPr marL="742950" lvl="1" indent="-285750">
              <a:spcBef>
                <a:spcPts val="520"/>
              </a:spcBef>
              <a:buSzPts val="1430"/>
            </a:pPr>
            <a:r>
              <a:rPr lang="en-US" sz="2400" dirty="0">
                <a:highlight>
                  <a:srgbClr val="FFFF00"/>
                </a:highlight>
              </a:rPr>
              <a:t>single one-to-many relationship between two different kinds of data.</a:t>
            </a:r>
            <a:endParaRPr lang="en-US" sz="2400" b="0" i="0" u="none" dirty="0">
              <a:solidFill>
                <a:srgbClr val="8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4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Initially implemented in a joint effort by IBM and North American Rockwell around 1965. Resulted in the IMS family of systems.</a:t>
            </a:r>
            <a:endParaRPr sz="2400" dirty="0"/>
          </a:p>
          <a:p>
            <a:pPr marL="74295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lang="en-US" sz="24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IBM’s IMS product had (and still has) a very large customer base worldwide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2008</Words>
  <Application>Microsoft Office PowerPoint</Application>
  <PresentationFormat>On-screen Show (4:3)</PresentationFormat>
  <Paragraphs>259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Tahoma</vt:lpstr>
      <vt:lpstr>Noto Sans Symbols</vt:lpstr>
      <vt:lpstr>Blends</vt:lpstr>
      <vt:lpstr>1_Blends</vt:lpstr>
      <vt:lpstr>PowerPoint Presentation</vt:lpstr>
      <vt:lpstr>Chapter 2</vt:lpstr>
      <vt:lpstr>Outline</vt:lpstr>
      <vt:lpstr>Data Models</vt:lpstr>
      <vt:lpstr>Data Models</vt:lpstr>
      <vt:lpstr>Data Models (continued)</vt:lpstr>
      <vt:lpstr>Categories of Data Models</vt:lpstr>
      <vt:lpstr>History of Data Models </vt:lpstr>
      <vt:lpstr>History of Data Models </vt:lpstr>
      <vt:lpstr>Example </vt:lpstr>
      <vt:lpstr>Hierarchical Model</vt:lpstr>
      <vt:lpstr>History of Data Models </vt:lpstr>
      <vt:lpstr>Example of Network Model Schema</vt:lpstr>
      <vt:lpstr>Network Model</vt:lpstr>
      <vt:lpstr>Network Model</vt:lpstr>
      <vt:lpstr>ER Model</vt:lpstr>
      <vt:lpstr>History of Data Models </vt:lpstr>
      <vt:lpstr>History of Data Models</vt:lpstr>
      <vt:lpstr>History of Data Models</vt:lpstr>
      <vt:lpstr>DBMS Languages</vt:lpstr>
      <vt:lpstr>DBMS Languages</vt:lpstr>
      <vt:lpstr>DBMS Languages</vt:lpstr>
      <vt:lpstr>Types of DML</vt:lpstr>
      <vt:lpstr>DBMS Interfaces</vt:lpstr>
      <vt:lpstr>User-Friendly DBMS Interfaces</vt:lpstr>
      <vt:lpstr>DBMS Programming Language Interfaces</vt:lpstr>
      <vt:lpstr>Other DBMS Interfaces</vt:lpstr>
      <vt:lpstr>Other Tools</vt:lpstr>
      <vt:lpstr>Other Tools</vt:lpstr>
      <vt:lpstr>Classification of DBMSs</vt:lpstr>
      <vt:lpstr>Variations of Distributed DBMSs (DDBMSs)</vt:lpstr>
      <vt:lpstr>Cost considerations for DBMSs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Badgujar</dc:creator>
  <cp:lastModifiedBy>Om Thanage</cp:lastModifiedBy>
  <cp:revision>14</cp:revision>
  <dcterms:modified xsi:type="dcterms:W3CDTF">2025-02-26T18:47:53Z</dcterms:modified>
</cp:coreProperties>
</file>