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86" r:id="rId8"/>
    <p:sldId id="262" r:id="rId9"/>
    <p:sldId id="263" r:id="rId10"/>
    <p:sldId id="287" r:id="rId11"/>
    <p:sldId id="264" r:id="rId12"/>
    <p:sldId id="288" r:id="rId13"/>
    <p:sldId id="289" r:id="rId14"/>
    <p:sldId id="290" r:id="rId15"/>
    <p:sldId id="265" r:id="rId16"/>
    <p:sldId id="266" r:id="rId17"/>
    <p:sldId id="291" r:id="rId18"/>
    <p:sldId id="292" r:id="rId19"/>
    <p:sldId id="267" r:id="rId20"/>
    <p:sldId id="268" r:id="rId21"/>
    <p:sldId id="269" r:id="rId22"/>
    <p:sldId id="270" r:id="rId23"/>
    <p:sldId id="293" r:id="rId24"/>
    <p:sldId id="294" r:id="rId25"/>
    <p:sldId id="295" r:id="rId26"/>
    <p:sldId id="271" r:id="rId27"/>
    <p:sldId id="272" r:id="rId28"/>
    <p:sldId id="273" r:id="rId29"/>
    <p:sldId id="274" r:id="rId30"/>
    <p:sldId id="275" r:id="rId31"/>
    <p:sldId id="276" r:id="rId32"/>
    <p:sldId id="296" r:id="rId33"/>
    <p:sldId id="278" r:id="rId34"/>
    <p:sldId id="277" r:id="rId35"/>
    <p:sldId id="279" r:id="rId36"/>
    <p:sldId id="280" r:id="rId37"/>
    <p:sldId id="281" r:id="rId38"/>
    <p:sldId id="282" r:id="rId39"/>
    <p:sldId id="283" r:id="rId40"/>
    <p:sldId id="284" r:id="rId4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648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120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05C11-6329-4A0D-952B-C0CA26B9FAC0}" type="datetimeFigureOut">
              <a:rPr lang="en-IN" smtClean="0"/>
              <a:t>23-11-2024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CC086-CB79-4FEF-A1D7-A5ABB59E3C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50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CC086-CB79-4FEF-A1D7-A5ABB59E3CD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057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CC086-CB79-4FEF-A1D7-A5ABB59E3CD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03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990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5343" y="57404"/>
            <a:ext cx="5708015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282953"/>
            <a:ext cx="8024495" cy="425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514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5344" y="652017"/>
            <a:ext cx="4575810" cy="3353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 Black"/>
                <a:cs typeface="Arial Black"/>
              </a:rPr>
              <a:t>William</a:t>
            </a:r>
            <a:r>
              <a:rPr sz="2800" spc="-100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Stallings </a:t>
            </a:r>
            <a:r>
              <a:rPr sz="2800" dirty="0">
                <a:latin typeface="Arial Black"/>
                <a:cs typeface="Arial Black"/>
              </a:rPr>
              <a:t>Computer</a:t>
            </a:r>
            <a:r>
              <a:rPr sz="2800" spc="-30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Organization </a:t>
            </a:r>
            <a:r>
              <a:rPr sz="2800" dirty="0">
                <a:latin typeface="Arial Black"/>
                <a:cs typeface="Arial Black"/>
              </a:rPr>
              <a:t>and</a:t>
            </a:r>
            <a:r>
              <a:rPr sz="2800" spc="-10" dirty="0">
                <a:latin typeface="Arial Black"/>
                <a:cs typeface="Arial Black"/>
              </a:rPr>
              <a:t> Architecture</a:t>
            </a:r>
            <a:endParaRPr sz="2800" dirty="0">
              <a:latin typeface="Arial Black"/>
              <a:cs typeface="Arial Black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Arial Black"/>
                <a:cs typeface="Arial Black"/>
              </a:rPr>
              <a:t>7</a:t>
            </a:r>
            <a:r>
              <a:rPr sz="2775" baseline="25525" dirty="0">
                <a:latin typeface="Arial Black"/>
                <a:cs typeface="Arial Black"/>
              </a:rPr>
              <a:t>th</a:t>
            </a:r>
            <a:r>
              <a:rPr sz="2775" spc="450" baseline="2552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Edition</a:t>
            </a:r>
            <a:endParaRPr sz="28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2800" dirty="0">
              <a:latin typeface="Arial Black"/>
              <a:cs typeface="Arial Black"/>
            </a:endParaRPr>
          </a:p>
          <a:p>
            <a:pPr marL="50800" marR="2094230">
              <a:lnSpc>
                <a:spcPct val="120100"/>
              </a:lnSpc>
            </a:pPr>
            <a:r>
              <a:rPr sz="2800" dirty="0">
                <a:latin typeface="Arial Black"/>
                <a:cs typeface="Arial Black"/>
              </a:rPr>
              <a:t>Chapter</a:t>
            </a:r>
            <a:r>
              <a:rPr sz="2800" spc="-30" dirty="0">
                <a:latin typeface="Arial Black"/>
                <a:cs typeface="Arial Black"/>
              </a:rPr>
              <a:t> </a:t>
            </a:r>
            <a:r>
              <a:rPr lang="en-US" sz="2800" spc="-50" dirty="0">
                <a:latin typeface="Arial Black"/>
                <a:cs typeface="Arial Black"/>
              </a:rPr>
              <a:t>5</a:t>
            </a:r>
            <a:r>
              <a:rPr sz="2800" spc="-50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Input/Output</a:t>
            </a:r>
            <a:endParaRPr sz="28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10EE-2C7C-3ABB-040D-B44D5FE4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4C392-6D4A-AAD0-7410-9675D1DA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282953"/>
            <a:ext cx="8024495" cy="4616648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Programmed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-data are exchanged between the processor and the I/O module.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processor executes a program that gives it direct control of the I/O operation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 processor issues a command to the I/O module, it must wait until the I/O operation is complete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interrupt-driven I/O,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processor issues an I/O command, continues to execute other instructions, and is interrupted by the I/O module when the latter has completed its work.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I/O module and main memory exchange data directly, without processor involvement.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11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8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PROGRAMMED</a:t>
            </a:r>
            <a:r>
              <a:rPr sz="3600" spc="-35" dirty="0"/>
              <a:t> </a:t>
            </a:r>
            <a:r>
              <a:rPr sz="3600" spc="-25" dirty="0"/>
              <a:t>I/O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4482" y="1295400"/>
            <a:ext cx="8971280" cy="48558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Char char="•"/>
              <a:tabLst>
                <a:tab pos="354965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4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transfer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completely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controlled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CPU</a:t>
            </a:r>
            <a:r>
              <a:rPr sz="2400" b="1" spc="-3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i.e.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 CPU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2370"/>
              </a:spcBef>
              <a:buClr>
                <a:srgbClr val="FF0000"/>
              </a:buClr>
              <a:buFont typeface="Verdana"/>
              <a:buChar char="•"/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executes</a:t>
            </a:r>
            <a:r>
              <a:rPr sz="24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program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that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—"/>
              <a:tabLst>
                <a:tab pos="756285" algn="l"/>
              </a:tabLst>
            </a:pPr>
            <a:r>
              <a:rPr sz="2400" spc="-10" dirty="0">
                <a:latin typeface="Times New Roman" pitchFamily="18" charset="0"/>
                <a:cs typeface="Times New Roman" pitchFamily="18" charset="0"/>
              </a:rPr>
              <a:t>initiates,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Verdana"/>
              <a:buChar char="—"/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spcBef>
                <a:spcPts val="375"/>
              </a:spcBef>
              <a:buClr>
                <a:srgbClr val="FF0000"/>
              </a:buClr>
              <a:buFont typeface="Verdana"/>
              <a:buChar char="—"/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756920" lvl="1" indent="-287020">
              <a:lnSpc>
                <a:spcPct val="100000"/>
              </a:lnSpc>
              <a:buClr>
                <a:srgbClr val="FF0000"/>
              </a:buClr>
              <a:buChar char="—"/>
              <a:tabLst>
                <a:tab pos="75692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directs</a:t>
            </a:r>
            <a:r>
              <a:rPr sz="24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and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buClr>
                <a:srgbClr val="FF0000"/>
              </a:buClr>
              <a:buFont typeface="Verdana"/>
              <a:buChar char="—"/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Font typeface="Verdana"/>
              <a:buChar char="—"/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756920" lvl="1" indent="-287020">
              <a:lnSpc>
                <a:spcPct val="100000"/>
              </a:lnSpc>
              <a:buClr>
                <a:srgbClr val="FF0000"/>
              </a:buClr>
              <a:buChar char="—"/>
              <a:tabLst>
                <a:tab pos="756920" algn="l"/>
              </a:tabLst>
            </a:pPr>
            <a:r>
              <a:rPr sz="2400" dirty="0">
                <a:latin typeface="Times New Roman" pitchFamily="18" charset="0"/>
                <a:cs typeface="Times New Roman" pitchFamily="18" charset="0"/>
              </a:rPr>
              <a:t>terminates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I/O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operation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8A8A-4990-22B0-128E-2A061180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B6201-C357-811D-A5D8-6AD96EAFD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54437-CFCD-3CD1-48CA-47F85BFE04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33" t="35185" r="16667" b="51481"/>
          <a:stretch/>
        </p:blipFill>
        <p:spPr>
          <a:xfrm>
            <a:off x="914400" y="2286000"/>
            <a:ext cx="64008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4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2157-1B16-23DB-F4E4-117BA2C9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52400"/>
            <a:ext cx="5708015" cy="555244"/>
          </a:xfrm>
        </p:spPr>
        <p:txBody>
          <a:bodyPr/>
          <a:lstStyle/>
          <a:p>
            <a:r>
              <a:rPr lang="en-US" b="1" i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Programmed I/O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23116-20DF-D375-6299-6132855EC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447800"/>
            <a:ext cx="8024495" cy="332398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 processor is executing a program and encounters an instruction relating to I/O, it executes that instruction by 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issuing a command to the appropriate I/O module.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programmed I/O, the 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I/O module will perform the requested action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 then 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 the appropriate bits in the I/O status register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</a:t>
            </a:r>
            <a:r>
              <a:rPr lang="en-US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periodically checks the status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I/O module until it finds that the operation is complete.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206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EB7B-95CA-EA0D-33DC-87CA2172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4161"/>
            <a:ext cx="5708015" cy="878840"/>
          </a:xfrm>
        </p:spPr>
        <p:txBody>
          <a:bodyPr/>
          <a:lstStyle/>
          <a:p>
            <a:pPr algn="ctr"/>
            <a:r>
              <a:rPr lang="en-IN" i="0" dirty="0"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I/O Commands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806CE-2EA6-9E77-B469-F5AC963C0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5940" y="1143001"/>
            <a:ext cx="8024495" cy="701730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rocessor issues an address, specifying the particular I/O module and external device, and an I/O command </a:t>
            </a:r>
            <a:r>
              <a:rPr lang="en-US" b="0" i="0" dirty="0">
                <a:solidFill>
                  <a:schemeClr val="accent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execute an I/O-related instruction</a:t>
            </a:r>
            <a:r>
              <a:rPr lang="en-US" dirty="0">
                <a:solidFill>
                  <a:schemeClr val="accent3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Control: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to 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activate a peripheral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tell it what to do.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to 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test various status conditions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an I/O module and its peripherals.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Causes the I/O module to 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obtain an item of data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the peripheral and place it in an 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internal buffer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Causes the I/O module 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take an item of data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(byte or word) from the</a:t>
            </a:r>
          </a:p>
          <a:p>
            <a:pPr algn="just"/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bus and subsequently 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transmit that data item to the peripheral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br>
              <a:rPr lang="en-US" dirty="0"/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57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012215"/>
            <a:ext cx="8638540" cy="50742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Useful</a:t>
            </a:r>
            <a:r>
              <a:rPr sz="2800" spc="-7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where</a:t>
            </a:r>
            <a:r>
              <a:rPr sz="2800" spc="-7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h/w</a:t>
            </a:r>
            <a:r>
              <a:rPr sz="2800" spc="-6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costs</a:t>
            </a:r>
            <a:r>
              <a:rPr sz="2800" spc="-3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need</a:t>
            </a:r>
            <a:r>
              <a:rPr sz="2800" spc="-7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to</a:t>
            </a:r>
            <a:r>
              <a:rPr sz="2800" spc="-7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be</a:t>
            </a:r>
            <a:r>
              <a:rPr sz="2800" spc="-7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spc="-10" dirty="0">
                <a:highlight>
                  <a:srgbClr val="FFFF00"/>
                </a:highlight>
                <a:latin typeface="Verdana"/>
                <a:cs typeface="Verdana"/>
              </a:rPr>
              <a:t>minimized.</a:t>
            </a:r>
            <a:endParaRPr sz="28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Entire</a:t>
            </a:r>
            <a:r>
              <a:rPr sz="2800" spc="-3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I/O</a:t>
            </a:r>
            <a:r>
              <a:rPr sz="2800" spc="-6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is</a:t>
            </a:r>
            <a:r>
              <a:rPr sz="2800" spc="-5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handled</a:t>
            </a:r>
            <a:r>
              <a:rPr sz="2800" spc="-1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by</a:t>
            </a:r>
            <a:r>
              <a:rPr sz="2800" spc="-3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spc="-25" dirty="0">
                <a:highlight>
                  <a:srgbClr val="FFFF00"/>
                </a:highlight>
                <a:latin typeface="Verdana"/>
                <a:cs typeface="Verdana"/>
              </a:rPr>
              <a:t>CPU</a:t>
            </a:r>
            <a:endParaRPr sz="28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Verdana"/>
              <a:buChar char="•"/>
              <a:tabLst>
                <a:tab pos="355600" algn="l"/>
              </a:tabLst>
            </a:pPr>
            <a:r>
              <a:rPr sz="2800" b="1" spc="-10" dirty="0">
                <a:solidFill>
                  <a:srgbClr val="FF0000"/>
                </a:solidFill>
                <a:latin typeface="Verdana"/>
                <a:cs typeface="Verdana"/>
              </a:rPr>
              <a:t>STEPS</a:t>
            </a:r>
            <a:endParaRPr sz="28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1435"/>
              </a:spcBef>
            </a:pP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—</a:t>
            </a:r>
            <a:r>
              <a:rPr sz="2400" dirty="0">
                <a:latin typeface="Verdana"/>
                <a:cs typeface="Verdana"/>
              </a:rPr>
              <a:t>1.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Read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highlight>
                  <a:srgbClr val="FFFF00"/>
                </a:highlight>
                <a:latin typeface="Verdana"/>
                <a:cs typeface="Verdana"/>
              </a:rPr>
              <a:t>I/O</a:t>
            </a:r>
            <a:r>
              <a:rPr sz="2400" spc="-4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dirty="0">
                <a:highlight>
                  <a:srgbClr val="FFFF00"/>
                </a:highlight>
                <a:latin typeface="Verdana"/>
                <a:cs typeface="Verdana"/>
              </a:rPr>
              <a:t>devices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status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bit</a:t>
            </a:r>
            <a:endParaRPr sz="2400" dirty="0">
              <a:latin typeface="Verdana"/>
              <a:cs typeface="Verdana"/>
            </a:endParaRPr>
          </a:p>
          <a:p>
            <a:pPr marL="1250315" marR="1435100" indent="-781050">
              <a:lnSpc>
                <a:spcPct val="150000"/>
              </a:lnSpc>
              <a:spcBef>
                <a:spcPts val="575"/>
              </a:spcBef>
            </a:pP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—</a:t>
            </a:r>
            <a:r>
              <a:rPr sz="2400" dirty="0">
                <a:latin typeface="Verdana"/>
                <a:cs typeface="Verdana"/>
              </a:rPr>
              <a:t>2.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highlight>
                  <a:srgbClr val="FFFF00"/>
                </a:highlight>
                <a:latin typeface="Verdana"/>
                <a:cs typeface="Verdana"/>
              </a:rPr>
              <a:t>Test</a:t>
            </a:r>
            <a:r>
              <a:rPr sz="2400" spc="-4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dirty="0">
                <a:highlight>
                  <a:srgbClr val="FFFF00"/>
                </a:highlight>
                <a:latin typeface="Verdana"/>
                <a:cs typeface="Verdana"/>
              </a:rPr>
              <a:t>status</a:t>
            </a:r>
            <a:r>
              <a:rPr sz="2400" spc="-4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dirty="0">
                <a:highlight>
                  <a:srgbClr val="FFFF00"/>
                </a:highlight>
                <a:latin typeface="Verdana"/>
                <a:cs typeface="Verdana"/>
              </a:rPr>
              <a:t>bit</a:t>
            </a:r>
            <a:r>
              <a:rPr sz="2400" spc="-3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dirty="0">
                <a:highlight>
                  <a:srgbClr val="FFFF00"/>
                </a:highlight>
                <a:latin typeface="Verdana"/>
                <a:cs typeface="Verdana"/>
              </a:rPr>
              <a:t>to</a:t>
            </a:r>
            <a:r>
              <a:rPr sz="2400" spc="-3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dirty="0">
                <a:highlight>
                  <a:srgbClr val="FFFF00"/>
                </a:highlight>
                <a:latin typeface="Verdana"/>
                <a:cs typeface="Verdana"/>
              </a:rPr>
              <a:t>determine</a:t>
            </a:r>
            <a:r>
              <a:rPr sz="2400" spc="-4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if</a:t>
            </a:r>
            <a:r>
              <a:rPr sz="2400" spc="-3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device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is </a:t>
            </a:r>
            <a:r>
              <a:rPr sz="2400" spc="-10" dirty="0">
                <a:latin typeface="Verdana"/>
                <a:cs typeface="Verdana"/>
              </a:rPr>
              <a:t>ready</a:t>
            </a:r>
            <a:endParaRPr sz="24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2020"/>
              </a:spcBef>
            </a:pP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—</a:t>
            </a:r>
            <a:r>
              <a:rPr sz="2400" dirty="0">
                <a:latin typeface="Verdana"/>
                <a:cs typeface="Verdana"/>
              </a:rPr>
              <a:t>3.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If</a:t>
            </a:r>
            <a:r>
              <a:rPr sz="2400" spc="-2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device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not</a:t>
            </a:r>
            <a:r>
              <a:rPr sz="2400" spc="-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ready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highlight>
                  <a:srgbClr val="FFFF00"/>
                </a:highlight>
                <a:latin typeface="Verdana"/>
                <a:cs typeface="Verdana"/>
              </a:rPr>
              <a:t>return</a:t>
            </a:r>
            <a:r>
              <a:rPr sz="2400" spc="-2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dirty="0">
                <a:highlight>
                  <a:srgbClr val="FFFF00"/>
                </a:highlight>
                <a:latin typeface="Verdana"/>
                <a:cs typeface="Verdana"/>
              </a:rPr>
              <a:t>to</a:t>
            </a:r>
            <a:r>
              <a:rPr sz="2400" spc="-4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dirty="0">
                <a:highlight>
                  <a:srgbClr val="FFFF00"/>
                </a:highlight>
                <a:latin typeface="Verdana"/>
                <a:cs typeface="Verdana"/>
              </a:rPr>
              <a:t>step</a:t>
            </a:r>
            <a:r>
              <a:rPr sz="2400" spc="-4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spc="-50" dirty="0">
                <a:highlight>
                  <a:srgbClr val="FFFF00"/>
                </a:highlight>
                <a:latin typeface="Verdana"/>
                <a:cs typeface="Verdana"/>
              </a:rPr>
              <a:t>1</a:t>
            </a:r>
            <a:endParaRPr sz="24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1250315" marR="487680" indent="-781050">
              <a:lnSpc>
                <a:spcPct val="150100"/>
              </a:lnSpc>
              <a:spcBef>
                <a:spcPts val="575"/>
              </a:spcBef>
            </a:pP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—</a:t>
            </a:r>
            <a:r>
              <a:rPr sz="2400" dirty="0">
                <a:latin typeface="Verdana"/>
                <a:cs typeface="Verdana"/>
              </a:rPr>
              <a:t>4.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highlight>
                  <a:srgbClr val="FFFF00"/>
                </a:highlight>
                <a:latin typeface="Verdana"/>
                <a:cs typeface="Verdana"/>
              </a:rPr>
              <a:t>During</a:t>
            </a:r>
            <a:r>
              <a:rPr sz="2400" spc="-3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dirty="0">
                <a:highlight>
                  <a:srgbClr val="FFFF00"/>
                </a:highlight>
                <a:latin typeface="Verdana"/>
                <a:cs typeface="Verdana"/>
              </a:rPr>
              <a:t>interval</a:t>
            </a:r>
            <a:r>
              <a:rPr sz="2400" spc="-4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dirty="0">
                <a:highlight>
                  <a:srgbClr val="FFFF00"/>
                </a:highlight>
                <a:latin typeface="Verdana"/>
                <a:cs typeface="Verdana"/>
              </a:rPr>
              <a:t>when</a:t>
            </a:r>
            <a:r>
              <a:rPr sz="2400" spc="-6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dirty="0">
                <a:highlight>
                  <a:srgbClr val="FFFF00"/>
                </a:highlight>
                <a:latin typeface="Verdana"/>
                <a:cs typeface="Verdana"/>
              </a:rPr>
              <a:t>device</a:t>
            </a:r>
            <a:r>
              <a:rPr sz="2400" spc="-4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dirty="0">
                <a:highlight>
                  <a:srgbClr val="FFFF00"/>
                </a:highlight>
                <a:latin typeface="Verdana"/>
                <a:cs typeface="Verdana"/>
              </a:rPr>
              <a:t>is</a:t>
            </a:r>
            <a:r>
              <a:rPr sz="2400" spc="-5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dirty="0">
                <a:highlight>
                  <a:srgbClr val="FFFF00"/>
                </a:highlight>
                <a:latin typeface="Verdana"/>
                <a:cs typeface="Verdana"/>
              </a:rPr>
              <a:t>not</a:t>
            </a:r>
            <a:r>
              <a:rPr sz="2400" spc="-4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dirty="0">
                <a:highlight>
                  <a:srgbClr val="FFFF00"/>
                </a:highlight>
                <a:latin typeface="Verdana"/>
                <a:cs typeface="Verdana"/>
              </a:rPr>
              <a:t>ready</a:t>
            </a:r>
            <a:r>
              <a:rPr sz="2400" spc="-6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spc="-25" dirty="0">
                <a:highlight>
                  <a:srgbClr val="FFFF00"/>
                </a:highlight>
                <a:latin typeface="Verdana"/>
                <a:cs typeface="Verdana"/>
              </a:rPr>
              <a:t>CPU </a:t>
            </a:r>
            <a:r>
              <a:rPr sz="2400" dirty="0">
                <a:highlight>
                  <a:srgbClr val="FFFF00"/>
                </a:highlight>
                <a:latin typeface="Verdana"/>
                <a:cs typeface="Verdana"/>
              </a:rPr>
              <a:t>simply</a:t>
            </a:r>
            <a:r>
              <a:rPr sz="2400" spc="-2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highlight>
                  <a:srgbClr val="FFFF00"/>
                </a:highlight>
                <a:latin typeface="Verdana"/>
                <a:cs typeface="Verdana"/>
              </a:rPr>
              <a:t>wastes</a:t>
            </a:r>
            <a:r>
              <a:rPr sz="2400" spc="-60" dirty="0">
                <a:solidFill>
                  <a:srgbClr val="FF0000"/>
                </a:solidFill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highlight>
                  <a:srgbClr val="FFFF00"/>
                </a:highlight>
                <a:latin typeface="Verdana"/>
                <a:cs typeface="Verdana"/>
              </a:rPr>
              <a:t>its</a:t>
            </a:r>
            <a:r>
              <a:rPr sz="2400" spc="-40" dirty="0">
                <a:solidFill>
                  <a:srgbClr val="FF0000"/>
                </a:solidFill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highlight>
                  <a:srgbClr val="FFFF00"/>
                </a:highlight>
                <a:latin typeface="Verdana"/>
                <a:cs typeface="Verdana"/>
              </a:rPr>
              <a:t>time</a:t>
            </a:r>
            <a:r>
              <a:rPr sz="2400" spc="-45" dirty="0">
                <a:solidFill>
                  <a:srgbClr val="FF0000"/>
                </a:solidFill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highlight>
                  <a:srgbClr val="FFFF00"/>
                </a:highlight>
                <a:latin typeface="Verdana"/>
                <a:cs typeface="Verdana"/>
              </a:rPr>
              <a:t>until</a:t>
            </a:r>
            <a:r>
              <a:rPr sz="2400" spc="-35" dirty="0">
                <a:solidFill>
                  <a:srgbClr val="FF0000"/>
                </a:solidFill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highlight>
                  <a:srgbClr val="FFFF00"/>
                </a:highlight>
                <a:latin typeface="Verdana"/>
                <a:cs typeface="Verdana"/>
              </a:rPr>
              <a:t>device</a:t>
            </a:r>
            <a:r>
              <a:rPr sz="2400" spc="-45" dirty="0">
                <a:solidFill>
                  <a:srgbClr val="FF0000"/>
                </a:solidFill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highlight>
                  <a:srgbClr val="FFFF00"/>
                </a:highlight>
                <a:latin typeface="Verdana"/>
                <a:cs typeface="Verdana"/>
              </a:rPr>
              <a:t>is</a:t>
            </a:r>
            <a:r>
              <a:rPr sz="2400" spc="-50" dirty="0">
                <a:solidFill>
                  <a:srgbClr val="FF0000"/>
                </a:solidFill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0000"/>
                </a:solidFill>
                <a:highlight>
                  <a:srgbClr val="FFFF00"/>
                </a:highlight>
                <a:latin typeface="Verdana"/>
                <a:cs typeface="Verdana"/>
              </a:rPr>
              <a:t>ready</a:t>
            </a:r>
            <a:endParaRPr sz="2400" dirty="0">
              <a:highlight>
                <a:srgbClr val="FFFF00"/>
              </a:highlight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98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PROGRAMMED</a:t>
            </a:r>
            <a:r>
              <a:rPr sz="3600" spc="-35" dirty="0"/>
              <a:t> </a:t>
            </a:r>
            <a:r>
              <a:rPr sz="3600" spc="-25" dirty="0"/>
              <a:t>I/O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52398"/>
            <a:ext cx="6096000" cy="67055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803DE-E592-0123-C096-98BF69232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752" y="1752600"/>
            <a:ext cx="8024495" cy="3693319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Figure-use of programmed I/O to read in a block of data from a peripheral device (e.g., a record from tape) into memory.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are read in one word (e.g., 16 bits) at a time.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each word that is read in, the processor must remain in a status-checking cycle until it determines that the word is available in the I/O module’s data register.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 the processor issues an I/O command, the </a:t>
            </a:r>
            <a:r>
              <a:rPr lang="en-US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command contains the address of the desired device.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Thus, each </a:t>
            </a:r>
            <a:r>
              <a:rPr lang="en-US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I/O module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-US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interpret the address lines to determine if the command is for itself</a:t>
            </a:r>
            <a:endParaRPr lang="en-US" dirty="0">
              <a:solidFill>
                <a:srgbClr val="00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805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5991657" cy="381000"/>
          </a:xfrm>
        </p:spPr>
        <p:txBody>
          <a:bodyPr/>
          <a:lstStyle/>
          <a:p>
            <a:r>
              <a:rPr lang="en-US" dirty="0"/>
              <a:t>Memory mapped and Isolated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282953"/>
            <a:ext cx="8024495" cy="3323987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processor, main memory, and I/O share a common bus, two modes of addressing are possible: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mapped and isolated.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memory-mapped I/O, there is a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address space </a:t>
            </a: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memory locations and I/O devices.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address space for I/O is isolated from that for memory, this  is referred to as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isolated I/O</a:t>
            </a:r>
            <a:r>
              <a:rPr 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1661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Programmed</a:t>
            </a:r>
            <a:r>
              <a:rPr spc="-35" dirty="0"/>
              <a:t> </a:t>
            </a:r>
            <a:r>
              <a:rPr spc="-25" dirty="0"/>
              <a:t>I/O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2617"/>
            <a:ext cx="7152005" cy="334065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CPU</a:t>
            </a:r>
            <a:r>
              <a:rPr sz="2800" spc="-7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has</a:t>
            </a:r>
            <a:r>
              <a:rPr sz="2800" spc="-4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direct</a:t>
            </a:r>
            <a:r>
              <a:rPr sz="2800" spc="-4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control</a:t>
            </a:r>
            <a:r>
              <a:rPr sz="2800" spc="-4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over</a:t>
            </a:r>
            <a:r>
              <a:rPr sz="2800" spc="-6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spc="-25" dirty="0">
                <a:highlight>
                  <a:srgbClr val="FFFF00"/>
                </a:highlight>
                <a:latin typeface="Verdana"/>
                <a:cs typeface="Verdana"/>
              </a:rPr>
              <a:t>I/O</a:t>
            </a:r>
            <a:endParaRPr sz="28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solidFill>
                  <a:srgbClr val="FF0000"/>
                </a:solidFill>
                <a:highlight>
                  <a:srgbClr val="FFFF00"/>
                </a:highlight>
                <a:latin typeface="Verdana"/>
                <a:cs typeface="Verdana"/>
              </a:rPr>
              <a:t>—</a:t>
            </a:r>
            <a:r>
              <a:rPr sz="2400" dirty="0">
                <a:highlight>
                  <a:srgbClr val="FFFF00"/>
                </a:highlight>
                <a:latin typeface="Verdana"/>
                <a:cs typeface="Verdana"/>
              </a:rPr>
              <a:t>Sensing</a:t>
            </a:r>
            <a:r>
              <a:rPr sz="2400" spc="-10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spc="-10" dirty="0">
                <a:highlight>
                  <a:srgbClr val="FFFF00"/>
                </a:highlight>
                <a:latin typeface="Verdana"/>
                <a:cs typeface="Verdana"/>
              </a:rPr>
              <a:t>status</a:t>
            </a:r>
            <a:endParaRPr sz="24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solidFill>
                  <a:srgbClr val="FF0000"/>
                </a:solidFill>
                <a:highlight>
                  <a:srgbClr val="FFFF00"/>
                </a:highlight>
                <a:latin typeface="Verdana"/>
                <a:cs typeface="Verdana"/>
              </a:rPr>
              <a:t>—</a:t>
            </a:r>
            <a:r>
              <a:rPr sz="2400" dirty="0">
                <a:highlight>
                  <a:srgbClr val="FFFF00"/>
                </a:highlight>
                <a:latin typeface="Verdana"/>
                <a:cs typeface="Verdana"/>
              </a:rPr>
              <a:t>Read/write</a:t>
            </a:r>
            <a:r>
              <a:rPr sz="2400" spc="-114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spc="-10" dirty="0">
                <a:highlight>
                  <a:srgbClr val="FFFF00"/>
                </a:highlight>
                <a:latin typeface="Verdana"/>
                <a:cs typeface="Verdana"/>
              </a:rPr>
              <a:t>commands</a:t>
            </a:r>
            <a:endParaRPr sz="24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solidFill>
                  <a:srgbClr val="FF0000"/>
                </a:solidFill>
                <a:highlight>
                  <a:srgbClr val="FFFF00"/>
                </a:highlight>
                <a:latin typeface="Verdana"/>
                <a:cs typeface="Verdana"/>
              </a:rPr>
              <a:t>—</a:t>
            </a:r>
            <a:r>
              <a:rPr sz="2400" dirty="0">
                <a:highlight>
                  <a:srgbClr val="FFFF00"/>
                </a:highlight>
                <a:latin typeface="Verdana"/>
                <a:cs typeface="Verdana"/>
              </a:rPr>
              <a:t>Transferring</a:t>
            </a:r>
            <a:r>
              <a:rPr sz="2400" spc="-114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spc="-20" dirty="0">
                <a:highlight>
                  <a:srgbClr val="FFFF00"/>
                </a:highlight>
                <a:latin typeface="Verdana"/>
                <a:cs typeface="Verdana"/>
              </a:rPr>
              <a:t>data</a:t>
            </a:r>
            <a:endParaRPr sz="24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CPU</a:t>
            </a:r>
            <a:r>
              <a:rPr sz="2800" spc="-3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waits</a:t>
            </a:r>
            <a:r>
              <a:rPr sz="2800" spc="-2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for</a:t>
            </a:r>
            <a:r>
              <a:rPr sz="2800" spc="-2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I/O</a:t>
            </a:r>
            <a:r>
              <a:rPr sz="2800" spc="-3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module</a:t>
            </a:r>
            <a:r>
              <a:rPr sz="2800" spc="-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to</a:t>
            </a:r>
            <a:r>
              <a:rPr sz="2800" spc="-3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spc="-10" dirty="0">
                <a:highlight>
                  <a:srgbClr val="FFFF00"/>
                </a:highlight>
                <a:latin typeface="Verdana"/>
                <a:cs typeface="Verdana"/>
              </a:rPr>
              <a:t>complete operation</a:t>
            </a:r>
            <a:endParaRPr sz="28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Wastes</a:t>
            </a:r>
            <a:r>
              <a:rPr sz="2800" spc="-5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CPU</a:t>
            </a:r>
            <a:r>
              <a:rPr sz="2800" spc="-6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spc="-20" dirty="0">
                <a:highlight>
                  <a:srgbClr val="FFFF00"/>
                </a:highlight>
                <a:latin typeface="Verdana"/>
                <a:cs typeface="Verdana"/>
              </a:rPr>
              <a:t>time</a:t>
            </a:r>
            <a:endParaRPr sz="2800" dirty="0">
              <a:highlight>
                <a:srgbClr val="FFFF00"/>
              </a:highlight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9018"/>
            <a:ext cx="8075930" cy="750795"/>
          </a:xfrm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/>
              <a:t>Input/Output</a:t>
            </a:r>
            <a:r>
              <a:rPr sz="2000" spc="-40" dirty="0"/>
              <a:t> </a:t>
            </a:r>
            <a:r>
              <a:rPr sz="2000" spc="-10" dirty="0"/>
              <a:t>Problems</a:t>
            </a:r>
            <a:r>
              <a:rPr lang="en-US" sz="2000" spc="-10" dirty="0"/>
              <a:t>/ Why there is a need of I/O modules</a:t>
            </a:r>
            <a:endParaRPr sz="20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10870" y="1143000"/>
            <a:ext cx="7922260" cy="5244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I/O module stands for Input/Output module, which is a device that acts as the </a:t>
            </a:r>
            <a:r>
              <a:rPr lang="en-US" sz="2000" b="1" dirty="0">
                <a:highlight>
                  <a:srgbClr val="FFFF00"/>
                </a:highlight>
                <a:latin typeface="+mn-lt"/>
                <a:cs typeface="Times New Roman" panose="02020603050405020304" pitchFamily="18" charset="0"/>
              </a:rPr>
              <a:t>connective bridge between a computer system at one end and an I/O or peripheral device of some kind at the other, such as a printer, webcam or scanner.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Times New Roman" panose="02020603050405020304" pitchFamily="18" charset="0"/>
              </a:rPr>
              <a:t>I/O module contains </a:t>
            </a:r>
            <a:r>
              <a:rPr lang="en-US" sz="2000" dirty="0">
                <a:highlight>
                  <a:srgbClr val="FFFF00"/>
                </a:highlight>
                <a:latin typeface="+mn-lt"/>
                <a:cs typeface="Times New Roman" panose="02020603050405020304" pitchFamily="18" charset="0"/>
              </a:rPr>
              <a:t>logic for performing a communication function between the peripheral </a:t>
            </a:r>
            <a:r>
              <a:rPr lang="en-IN" sz="2000" dirty="0">
                <a:highlight>
                  <a:srgbClr val="FFFF00"/>
                </a:highlight>
                <a:latin typeface="+mn-lt"/>
                <a:cs typeface="Times New Roman" panose="02020603050405020304" pitchFamily="18" charset="0"/>
              </a:rPr>
              <a:t>and the bus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>
                <a:highlight>
                  <a:srgbClr val="FFFF00"/>
                </a:highlight>
                <a:latin typeface="+mn-lt"/>
                <a:cs typeface="Times New Roman" panose="02020603050405020304" pitchFamily="18" charset="0"/>
              </a:rPr>
              <a:t>Peripherals are not connected to the bus directly</a:t>
            </a:r>
            <a:r>
              <a:rPr lang="en-IN" sz="2000" dirty="0">
                <a:latin typeface="+mn-lt"/>
                <a:cs typeface="Times New Roman" panose="02020603050405020304" pitchFamily="18" charset="0"/>
              </a:rPr>
              <a:t> because of the following reasons: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There are a </a:t>
            </a:r>
            <a:r>
              <a:rPr lang="en-US" sz="2000" dirty="0">
                <a:highlight>
                  <a:srgbClr val="FFFF00"/>
                </a:highlight>
                <a:latin typeface="+mn-lt"/>
              </a:rPr>
              <a:t>wide variety of peripherals</a:t>
            </a:r>
            <a:r>
              <a:rPr lang="en-US" sz="2000" dirty="0">
                <a:latin typeface="+mn-lt"/>
              </a:rPr>
              <a:t> with various methods of operation. It would be impractical to incorporate the necessary logic within the processor </a:t>
            </a:r>
            <a:r>
              <a:rPr lang="en-US" sz="2000" dirty="0">
                <a:highlight>
                  <a:srgbClr val="FFFF00"/>
                </a:highlight>
                <a:latin typeface="+mn-lt"/>
              </a:rPr>
              <a:t>to control </a:t>
            </a:r>
            <a:r>
              <a:rPr lang="en-US" sz="2000" dirty="0">
                <a:latin typeface="+mn-lt"/>
              </a:rPr>
              <a:t>a range of devices.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The </a:t>
            </a:r>
            <a:r>
              <a:rPr lang="en-US" sz="2000" dirty="0">
                <a:highlight>
                  <a:srgbClr val="FFFF00"/>
                </a:highlight>
                <a:latin typeface="+mn-lt"/>
              </a:rPr>
              <a:t>data transfer rate</a:t>
            </a:r>
            <a:r>
              <a:rPr lang="en-US" sz="2000" dirty="0">
                <a:latin typeface="+mn-lt"/>
              </a:rPr>
              <a:t> of peripherals </a:t>
            </a:r>
            <a:r>
              <a:rPr lang="en-US" sz="2000" dirty="0">
                <a:highlight>
                  <a:srgbClr val="FFFF00"/>
                </a:highlight>
                <a:latin typeface="+mn-lt"/>
              </a:rPr>
              <a:t>is often much slower than that of the memory or processor</a:t>
            </a:r>
            <a:r>
              <a:rPr lang="en-US" sz="2000" dirty="0">
                <a:latin typeface="+mn-lt"/>
              </a:rPr>
              <a:t>. On the other hand, the data transfer rate of some peripherals is faster than that of the memory or processor which would lead to inefficiencies if not managed properly.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Peripherals </a:t>
            </a:r>
            <a:r>
              <a:rPr lang="en-US" sz="2000" dirty="0">
                <a:highlight>
                  <a:srgbClr val="FFFF00"/>
                </a:highlight>
                <a:latin typeface="+mn-lt"/>
              </a:rPr>
              <a:t>often use different data formats and word lengths </a:t>
            </a:r>
            <a:r>
              <a:rPr lang="en-US" sz="2000" dirty="0">
                <a:latin typeface="+mn-lt"/>
              </a:rPr>
              <a:t>than the computer to which they are attached.</a:t>
            </a:r>
            <a:endParaRPr lang="en-IN" sz="2000" dirty="0"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04800"/>
            <a:ext cx="7691120" cy="4380686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800" dirty="0">
                <a:latin typeface="Arial Black"/>
                <a:cs typeface="Arial Black"/>
              </a:rPr>
              <a:t>Programmed</a:t>
            </a:r>
            <a:r>
              <a:rPr sz="2800" spc="-15" dirty="0">
                <a:latin typeface="Arial Black"/>
                <a:cs typeface="Arial Black"/>
              </a:rPr>
              <a:t> </a:t>
            </a:r>
            <a:r>
              <a:rPr sz="2800" dirty="0">
                <a:latin typeface="Arial Black"/>
                <a:cs typeface="Arial Black"/>
              </a:rPr>
              <a:t>I/O</a:t>
            </a:r>
            <a:r>
              <a:rPr sz="2800" spc="-25" dirty="0">
                <a:latin typeface="Arial Black"/>
                <a:cs typeface="Arial Black"/>
              </a:rPr>
              <a:t> </a:t>
            </a:r>
            <a:r>
              <a:rPr sz="2800" dirty="0">
                <a:latin typeface="Arial Black"/>
                <a:cs typeface="Arial Black"/>
              </a:rPr>
              <a:t>-</a:t>
            </a:r>
            <a:r>
              <a:rPr sz="2800" spc="-3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detail</a:t>
            </a:r>
            <a:endParaRPr sz="2800" dirty="0">
              <a:latin typeface="Arial Black"/>
              <a:cs typeface="Arial Black"/>
            </a:endParaRPr>
          </a:p>
          <a:p>
            <a:pPr marL="405765" indent="-342900">
              <a:lnSpc>
                <a:spcPct val="100000"/>
              </a:lnSpc>
              <a:spcBef>
                <a:spcPts val="147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CPU</a:t>
            </a:r>
            <a:r>
              <a:rPr sz="2800" spc="-7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requests</a:t>
            </a:r>
            <a:r>
              <a:rPr sz="2800" spc="-3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I/O</a:t>
            </a:r>
            <a:r>
              <a:rPr sz="2800" spc="-7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spc="-10" dirty="0">
                <a:highlight>
                  <a:srgbClr val="FFFF00"/>
                </a:highlight>
                <a:latin typeface="Verdana"/>
                <a:cs typeface="Verdana"/>
              </a:rPr>
              <a:t>operation</a:t>
            </a:r>
            <a:endParaRPr sz="28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405765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I/O</a:t>
            </a:r>
            <a:r>
              <a:rPr sz="2800" spc="-9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module</a:t>
            </a:r>
            <a:r>
              <a:rPr sz="2800" spc="-6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performs</a:t>
            </a:r>
            <a:r>
              <a:rPr sz="2800" spc="-5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spc="-10" dirty="0">
                <a:highlight>
                  <a:srgbClr val="FFFF00"/>
                </a:highlight>
                <a:latin typeface="Verdana"/>
                <a:cs typeface="Verdana"/>
              </a:rPr>
              <a:t>operation</a:t>
            </a:r>
            <a:endParaRPr sz="28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405765" indent="-34290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I/O</a:t>
            </a:r>
            <a:r>
              <a:rPr sz="2800" spc="-7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module</a:t>
            </a:r>
            <a:r>
              <a:rPr sz="2800" spc="-3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sets</a:t>
            </a:r>
            <a:r>
              <a:rPr sz="2800" spc="-7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status</a:t>
            </a:r>
            <a:r>
              <a:rPr sz="2800" spc="-4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spc="-20" dirty="0">
                <a:highlight>
                  <a:srgbClr val="FFFF00"/>
                </a:highlight>
                <a:latin typeface="Verdana"/>
                <a:cs typeface="Verdana"/>
              </a:rPr>
              <a:t>bits</a:t>
            </a:r>
            <a:endParaRPr sz="28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405765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CPU</a:t>
            </a:r>
            <a:r>
              <a:rPr sz="2800" spc="-7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checks</a:t>
            </a:r>
            <a:r>
              <a:rPr sz="2800" spc="-3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status</a:t>
            </a:r>
            <a:r>
              <a:rPr sz="2800" spc="-5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bits</a:t>
            </a:r>
            <a:r>
              <a:rPr sz="2800" spc="-6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spc="-10" dirty="0">
                <a:highlight>
                  <a:srgbClr val="FFFF00"/>
                </a:highlight>
                <a:latin typeface="Verdana"/>
                <a:cs typeface="Verdana"/>
              </a:rPr>
              <a:t>periodically</a:t>
            </a:r>
            <a:endParaRPr sz="28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405765" indent="-34290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I/O</a:t>
            </a:r>
            <a:r>
              <a:rPr sz="2800" spc="-6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module</a:t>
            </a:r>
            <a:r>
              <a:rPr sz="2800" spc="-3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does</a:t>
            </a:r>
            <a:r>
              <a:rPr sz="2800" spc="-6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not</a:t>
            </a:r>
            <a:r>
              <a:rPr sz="2800" spc="-5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inform</a:t>
            </a:r>
            <a:r>
              <a:rPr sz="2800" spc="-2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CPU</a:t>
            </a:r>
            <a:r>
              <a:rPr sz="2800" spc="-6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spc="-10" dirty="0">
                <a:highlight>
                  <a:srgbClr val="FFFF00"/>
                </a:highlight>
                <a:latin typeface="Verdana"/>
                <a:cs typeface="Verdana"/>
              </a:rPr>
              <a:t>directly</a:t>
            </a:r>
            <a:endParaRPr sz="28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405765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I/O</a:t>
            </a:r>
            <a:r>
              <a:rPr sz="2800" spc="-8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module</a:t>
            </a:r>
            <a:r>
              <a:rPr sz="2800" spc="-5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does</a:t>
            </a:r>
            <a:r>
              <a:rPr sz="2800" spc="-7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not</a:t>
            </a:r>
            <a:r>
              <a:rPr sz="2800" spc="-7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interrupt</a:t>
            </a:r>
            <a:r>
              <a:rPr sz="2800" spc="-25" dirty="0">
                <a:highlight>
                  <a:srgbClr val="FFFF00"/>
                </a:highlight>
                <a:latin typeface="Verdana"/>
                <a:cs typeface="Verdana"/>
              </a:rPr>
              <a:t> CPU</a:t>
            </a:r>
            <a:endParaRPr sz="28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405765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CPU</a:t>
            </a:r>
            <a:r>
              <a:rPr sz="2800" spc="-6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may</a:t>
            </a:r>
            <a:r>
              <a:rPr sz="2800" spc="-3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wait</a:t>
            </a:r>
            <a:r>
              <a:rPr sz="2800" spc="-4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or</a:t>
            </a:r>
            <a:r>
              <a:rPr sz="2800" spc="-5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come</a:t>
            </a:r>
            <a:r>
              <a:rPr sz="2800" spc="-4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back</a:t>
            </a:r>
            <a:r>
              <a:rPr sz="2800" spc="-3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spc="-10" dirty="0">
                <a:highlight>
                  <a:srgbClr val="FFFF00"/>
                </a:highlight>
                <a:latin typeface="Verdana"/>
                <a:cs typeface="Verdana"/>
              </a:rPr>
              <a:t>later</a:t>
            </a:r>
            <a:endParaRPr sz="2800" dirty="0">
              <a:highlight>
                <a:srgbClr val="FFFF00"/>
              </a:highlight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84073"/>
            <a:ext cx="8681085" cy="56727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0" algn="just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83540" indent="-342900" algn="just">
              <a:spcBef>
                <a:spcPts val="79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Major</a:t>
            </a:r>
            <a:r>
              <a:rPr sz="2400" spc="-5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drawback</a:t>
            </a:r>
            <a:r>
              <a:rPr sz="2400" spc="-3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8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programmed</a:t>
            </a:r>
            <a:r>
              <a:rPr sz="2400" spc="-3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2400" spc="-9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6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busy </a:t>
            </a:r>
            <a:r>
              <a:rPr sz="2400" b="1" spc="-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endParaRPr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spcBef>
                <a:spcPts val="235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sz="2400" spc="-7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5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2400" b="1" spc="-8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sz="2400" b="1" spc="-3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b="1" spc="-7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sz="2400" b="1" spc="-5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slower</a:t>
            </a:r>
            <a:r>
              <a:rPr sz="2400" b="1" spc="-5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z="2400" b="1" spc="-6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sz="24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90550" indent="-342900" algn="just">
              <a:spcBef>
                <a:spcPts val="67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z="2400" spc="-3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5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2400" spc="-6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goes</a:t>
            </a:r>
            <a:r>
              <a:rPr sz="2400" spc="-6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sz="2400" spc="-4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-6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5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400" spc="-4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repeatedly</a:t>
            </a:r>
            <a:r>
              <a:rPr sz="2400" b="1" spc="-7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2400" b="1" spc="-6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b="1" spc="-8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2400" b="1" spc="-7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sz="24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04800" lvl="3" indent="-342900" algn="just">
              <a:spcBef>
                <a:spcPts val="675"/>
              </a:spcBef>
              <a:buFont typeface="Verdana"/>
              <a:buChar char="•"/>
              <a:tabLst>
                <a:tab pos="355600" algn="l"/>
              </a:tabLst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sz="2400" i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i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sz="2400" i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sz="24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4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2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sz="2400"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i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sz="24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400" i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sz="24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endParaRPr lang="en-US" sz="2400" i="1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04800" indent="-342900" algn="just">
              <a:spcBef>
                <a:spcPts val="675"/>
              </a:spcBef>
              <a:buFont typeface="Verdana"/>
              <a:buChar char="•"/>
              <a:tabLst>
                <a:tab pos="355600" algn="l"/>
              </a:tabLst>
            </a:pP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CPU issues an I/O command to a module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 then go on to do some other useful work.</a:t>
            </a:r>
          </a:p>
          <a:p>
            <a:pPr marL="355600" marR="304800" indent="-342900" algn="just">
              <a:spcBef>
                <a:spcPts val="675"/>
              </a:spcBef>
              <a:buFont typeface="Verdana"/>
              <a:buChar char="•"/>
              <a:tabLst>
                <a:tab pos="355600" algn="l"/>
              </a:tabLst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I/O module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will then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interrupt the processor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 request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service when it is ready to exchange data with the processor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5600" marR="304800" indent="-342900" algn="just">
              <a:spcBef>
                <a:spcPts val="675"/>
              </a:spcBef>
              <a:buFont typeface="Verdana"/>
              <a:buChar char="•"/>
              <a:tabLst>
                <a:tab pos="355600" algn="l"/>
              </a:tabLst>
            </a:pP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processor then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executes the data transfer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as before, and then </a:t>
            </a:r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resumes its former processing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49114"/>
            <a:ext cx="5314593" cy="659422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5708015" cy="430887"/>
          </a:xfrm>
        </p:spPr>
        <p:txBody>
          <a:bodyPr/>
          <a:lstStyle/>
          <a:p>
            <a:r>
              <a:rPr lang="en-US" dirty="0"/>
              <a:t>From I/O module’s point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24000"/>
            <a:ext cx="8024495" cy="3693319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I/O module receives a READ command </a:t>
            </a:r>
            <a:r>
              <a:rPr lang="en-US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from the processor for input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I/O module </a:t>
            </a:r>
            <a:r>
              <a:rPr lang="en-US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then proceeds to </a:t>
            </a:r>
            <a:r>
              <a:rPr lang="en-US" b="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read data in from an associated peripheral.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Once the </a:t>
            </a:r>
            <a:r>
              <a:rPr lang="en-US" b="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are in the </a:t>
            </a:r>
            <a:r>
              <a:rPr lang="en-US" b="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module’s data register</a:t>
            </a:r>
            <a:r>
              <a:rPr lang="en-US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the module </a:t>
            </a:r>
            <a:r>
              <a:rPr lang="en-US" b="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signals an interrupt to the processor </a:t>
            </a:r>
            <a:r>
              <a:rPr lang="en-US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over a control line.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b="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waits until its data are requested by the processor.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 the request is made, the </a:t>
            </a:r>
            <a:r>
              <a:rPr lang="en-US" b="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module places its data on the data bus</a:t>
            </a:r>
            <a:r>
              <a:rPr lang="en-US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and is then ready for another I/O operation.</a:t>
            </a:r>
            <a:endParaRPr lang="en-IN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584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3" y="254913"/>
            <a:ext cx="5708015" cy="430887"/>
          </a:xfrm>
        </p:spPr>
        <p:txBody>
          <a:bodyPr/>
          <a:lstStyle/>
          <a:p>
            <a:r>
              <a:rPr lang="en-US" dirty="0"/>
              <a:t>From CPU point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282953"/>
            <a:ext cx="8024495" cy="44319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processor issues a READ command</a:t>
            </a:r>
            <a:r>
              <a:rPr lang="en-US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then goes off and does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something else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each instruction cycle,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processor checks for interrupts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interrup</a:t>
            </a:r>
            <a:r>
              <a:rPr lang="en-US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 from the I/O module occurs,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processor saves the context</a:t>
            </a:r>
            <a:r>
              <a:rPr lang="en-US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(e.g., program counter and processor registers) of the current program and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processes the interrupt.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processor reads the word of data from the I/O module and stores it in memory</a:t>
            </a:r>
            <a:r>
              <a:rPr lang="en-US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It then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restores the context of the program </a:t>
            </a:r>
            <a:r>
              <a:rPr lang="en-US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was working on (or some other program) and resumes execution.</a:t>
            </a:r>
            <a:endParaRPr lang="en-IN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072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343" y="57404"/>
            <a:ext cx="7972857" cy="738664"/>
          </a:xfrm>
        </p:spPr>
        <p:txBody>
          <a:bodyPr/>
          <a:lstStyle/>
          <a:p>
            <a:r>
              <a:rPr lang="en-IN" sz="2400" b="1" dirty="0"/>
              <a:t>Interrupt Processing-Occurrence of interrupt-H/W &amp; s/w</a:t>
            </a:r>
            <a:endParaRPr lang="en-I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1371599"/>
            <a:ext cx="5175250" cy="436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58674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important to save all the state information about the interrupted</a:t>
            </a:r>
          </a:p>
          <a:p>
            <a:r>
              <a:rPr lang="en-IN" dirty="0"/>
              <a:t>program for later resumption</a:t>
            </a:r>
          </a:p>
        </p:txBody>
      </p:sp>
    </p:spTree>
    <p:extLst>
      <p:ext uri="{BB962C8B-B14F-4D97-AF65-F5344CB8AC3E}">
        <p14:creationId xmlns:p14="http://schemas.microsoft.com/office/powerpoint/2010/main" val="1328323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399" y="381000"/>
            <a:ext cx="6876415" cy="4447371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spcBef>
                <a:spcPts val="1475"/>
              </a:spcBef>
              <a:buClr>
                <a:srgbClr val="FF0000"/>
              </a:buClr>
              <a:buFontTx/>
              <a:buChar char="•"/>
              <a:tabLst>
                <a:tab pos="405765" algn="l"/>
              </a:tabLst>
            </a:pPr>
            <a:r>
              <a:rPr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Overcomes</a:t>
            </a:r>
            <a:r>
              <a:rPr sz="2400" b="1" spc="-6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2400" b="1" spc="-9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-Interrupt I/O is more efficient</a:t>
            </a:r>
            <a:endParaRPr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400" spc="-7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repeated</a:t>
            </a:r>
            <a:r>
              <a:rPr sz="2400" spc="-7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2400" spc="-7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checking</a:t>
            </a:r>
            <a:r>
              <a:rPr sz="2400" spc="-3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6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2400" spc="-9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2400" spc="-6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interrupts</a:t>
            </a:r>
            <a:r>
              <a:rPr sz="2400" spc="-4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400" spc="-9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endParaRPr lang="en-US" sz="2400" spc="-1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lang="en-US"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interrupt I/O still </a:t>
            </a:r>
            <a:r>
              <a:rPr lang="en-US" sz="2400" b="1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consumes a lot of processor time</a:t>
            </a:r>
            <a:r>
              <a:rPr lang="en-US"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(because every word of data that goes from memory to I/O module/or from I/O module to memory must pass through the processor)</a:t>
            </a:r>
          </a:p>
          <a:p>
            <a:pPr marL="405765" indent="-34290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57404"/>
            <a:ext cx="7144384" cy="52238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39725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 Black"/>
                <a:cs typeface="Arial Black"/>
              </a:rPr>
              <a:t>Interrupt</a:t>
            </a:r>
            <a:r>
              <a:rPr sz="2800" spc="-55" dirty="0">
                <a:latin typeface="Arial Black"/>
                <a:cs typeface="Arial Black"/>
              </a:rPr>
              <a:t> </a:t>
            </a:r>
            <a:r>
              <a:rPr sz="2800" dirty="0">
                <a:latin typeface="Arial Black"/>
                <a:cs typeface="Arial Black"/>
              </a:rPr>
              <a:t>Driven</a:t>
            </a:r>
            <a:r>
              <a:rPr sz="2800" spc="-50" dirty="0">
                <a:latin typeface="Arial Black"/>
                <a:cs typeface="Arial Black"/>
              </a:rPr>
              <a:t> </a:t>
            </a:r>
            <a:r>
              <a:rPr sz="2800" spc="-25" dirty="0">
                <a:latin typeface="Arial Black"/>
                <a:cs typeface="Arial Black"/>
              </a:rPr>
              <a:t>I/O </a:t>
            </a:r>
            <a:r>
              <a:rPr sz="2800" dirty="0">
                <a:latin typeface="Arial Black"/>
                <a:cs typeface="Arial Black"/>
              </a:rPr>
              <a:t>Basic</a:t>
            </a:r>
            <a:r>
              <a:rPr sz="2800" spc="-55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Operation</a:t>
            </a:r>
            <a:endParaRPr sz="2800" dirty="0">
              <a:latin typeface="Arial Black"/>
              <a:cs typeface="Arial Black"/>
            </a:endParaRPr>
          </a:p>
          <a:p>
            <a:pPr marL="405765" indent="-342900">
              <a:lnSpc>
                <a:spcPct val="100000"/>
              </a:lnSpc>
              <a:spcBef>
                <a:spcPts val="247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CPU</a:t>
            </a:r>
            <a:r>
              <a:rPr sz="2800" spc="-7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issues</a:t>
            </a:r>
            <a:r>
              <a:rPr sz="2800" spc="-3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read</a:t>
            </a:r>
            <a:r>
              <a:rPr sz="2800" spc="-6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spc="-10" dirty="0">
                <a:highlight>
                  <a:srgbClr val="FFFF00"/>
                </a:highlight>
                <a:latin typeface="Verdana"/>
                <a:cs typeface="Verdana"/>
              </a:rPr>
              <a:t>command</a:t>
            </a:r>
            <a:endParaRPr sz="28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406400" marR="5080" indent="-343535">
              <a:lnSpc>
                <a:spcPct val="15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I/O</a:t>
            </a:r>
            <a:r>
              <a:rPr sz="2800" spc="-7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module</a:t>
            </a:r>
            <a:r>
              <a:rPr sz="2800" spc="-4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gets</a:t>
            </a:r>
            <a:r>
              <a:rPr sz="2800" spc="-6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data</a:t>
            </a:r>
            <a:r>
              <a:rPr sz="2800" spc="-5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from</a:t>
            </a:r>
            <a:r>
              <a:rPr sz="2800" spc="-5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spc="-10" dirty="0">
                <a:highlight>
                  <a:srgbClr val="FFFF00"/>
                </a:highlight>
                <a:latin typeface="Verdana"/>
                <a:cs typeface="Verdana"/>
              </a:rPr>
              <a:t>peripheral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whilst</a:t>
            </a:r>
            <a:r>
              <a:rPr sz="2800" spc="-5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CPU</a:t>
            </a:r>
            <a:r>
              <a:rPr sz="2800" spc="-6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does</a:t>
            </a:r>
            <a:r>
              <a:rPr sz="2800" spc="-4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other</a:t>
            </a:r>
            <a:r>
              <a:rPr sz="2800" spc="-5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spc="-20" dirty="0">
                <a:highlight>
                  <a:srgbClr val="FFFF00"/>
                </a:highlight>
                <a:latin typeface="Verdana"/>
                <a:cs typeface="Verdana"/>
              </a:rPr>
              <a:t>work</a:t>
            </a:r>
            <a:endParaRPr sz="28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405765" indent="-342900">
              <a:lnSpc>
                <a:spcPct val="100000"/>
              </a:lnSpc>
              <a:spcBef>
                <a:spcPts val="2350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I/O</a:t>
            </a:r>
            <a:r>
              <a:rPr sz="2800" spc="-10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module</a:t>
            </a:r>
            <a:r>
              <a:rPr sz="2800" spc="-7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interrupts</a:t>
            </a:r>
            <a:r>
              <a:rPr sz="2800" spc="-5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spc="-25" dirty="0">
                <a:highlight>
                  <a:srgbClr val="FFFF00"/>
                </a:highlight>
                <a:latin typeface="Verdana"/>
                <a:cs typeface="Verdana"/>
              </a:rPr>
              <a:t>CPU</a:t>
            </a:r>
            <a:endParaRPr sz="28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405765" indent="-342900">
              <a:lnSpc>
                <a:spcPct val="100000"/>
              </a:lnSpc>
              <a:spcBef>
                <a:spcPts val="235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CPU</a:t>
            </a:r>
            <a:r>
              <a:rPr sz="2800" spc="-8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requests</a:t>
            </a:r>
            <a:r>
              <a:rPr sz="2800" spc="-4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spc="-20" dirty="0">
                <a:highlight>
                  <a:srgbClr val="FFFF00"/>
                </a:highlight>
                <a:latin typeface="Verdana"/>
                <a:cs typeface="Verdana"/>
              </a:rPr>
              <a:t>data</a:t>
            </a:r>
            <a:endParaRPr sz="28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405765" indent="-342900">
              <a:lnSpc>
                <a:spcPct val="100000"/>
              </a:lnSpc>
              <a:spcBef>
                <a:spcPts val="235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I/O</a:t>
            </a:r>
            <a:r>
              <a:rPr sz="2800" spc="-9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module</a:t>
            </a:r>
            <a:r>
              <a:rPr sz="2800" spc="-6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transfers</a:t>
            </a:r>
            <a:r>
              <a:rPr sz="2800" spc="-4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spc="-20" dirty="0">
                <a:highlight>
                  <a:srgbClr val="FFFF00"/>
                </a:highlight>
                <a:latin typeface="Verdana"/>
                <a:cs typeface="Verdana"/>
              </a:rPr>
              <a:t>data</a:t>
            </a:r>
            <a:endParaRPr sz="2800" dirty="0">
              <a:highlight>
                <a:srgbClr val="FFFF00"/>
              </a:highlight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CPU</a:t>
            </a:r>
            <a:r>
              <a:rPr spc="-65" dirty="0"/>
              <a:t> </a:t>
            </a:r>
            <a:r>
              <a:rPr spc="-10" dirty="0"/>
              <a:t>Viewpoint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2215"/>
            <a:ext cx="6449695" cy="37875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Issue</a:t>
            </a:r>
            <a:r>
              <a:rPr sz="2800" spc="-7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read</a:t>
            </a:r>
            <a:r>
              <a:rPr sz="2800" spc="-4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spc="-10" dirty="0">
                <a:highlight>
                  <a:srgbClr val="FFFF00"/>
                </a:highlight>
                <a:latin typeface="Verdana"/>
                <a:cs typeface="Verdana"/>
              </a:rPr>
              <a:t>command</a:t>
            </a:r>
            <a:endParaRPr sz="28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Do</a:t>
            </a:r>
            <a:r>
              <a:rPr sz="2800" spc="-6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other</a:t>
            </a:r>
            <a:r>
              <a:rPr sz="2800" spc="-4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spc="-20" dirty="0">
                <a:highlight>
                  <a:srgbClr val="FFFF00"/>
                </a:highlight>
                <a:latin typeface="Verdana"/>
                <a:cs typeface="Verdana"/>
              </a:rPr>
              <a:t>work</a:t>
            </a:r>
            <a:endParaRPr sz="28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Check</a:t>
            </a:r>
            <a:r>
              <a:rPr sz="2800" spc="-5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for</a:t>
            </a:r>
            <a:r>
              <a:rPr sz="2800" spc="-5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interrupt</a:t>
            </a:r>
            <a:r>
              <a:rPr sz="2800" spc="-3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at</a:t>
            </a:r>
            <a:r>
              <a:rPr sz="2800" spc="-6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end</a:t>
            </a:r>
            <a:r>
              <a:rPr sz="2800" spc="-7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of</a:t>
            </a:r>
            <a:r>
              <a:rPr sz="2800" spc="-4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spc="-20" dirty="0">
                <a:highlight>
                  <a:srgbClr val="FFFF00"/>
                </a:highlight>
                <a:latin typeface="Verdana"/>
                <a:cs typeface="Verdana"/>
              </a:rPr>
              <a:t>each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instruction</a:t>
            </a:r>
            <a:r>
              <a:rPr sz="2800" spc="-12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spc="-10" dirty="0">
                <a:highlight>
                  <a:srgbClr val="FFFF00"/>
                </a:highlight>
                <a:latin typeface="Verdana"/>
                <a:cs typeface="Verdana"/>
              </a:rPr>
              <a:t>cycle</a:t>
            </a:r>
            <a:endParaRPr sz="28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If</a:t>
            </a:r>
            <a:r>
              <a:rPr sz="2800" spc="-2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spc="-10" dirty="0">
                <a:highlight>
                  <a:srgbClr val="FFFF00"/>
                </a:highlight>
                <a:latin typeface="Verdana"/>
                <a:cs typeface="Verdana"/>
              </a:rPr>
              <a:t>interrupted:-</a:t>
            </a:r>
            <a:endParaRPr sz="28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solidFill>
                  <a:srgbClr val="FF0000"/>
                </a:solidFill>
                <a:highlight>
                  <a:srgbClr val="FFFF00"/>
                </a:highlight>
                <a:latin typeface="Verdana"/>
                <a:cs typeface="Verdana"/>
              </a:rPr>
              <a:t>—</a:t>
            </a:r>
            <a:r>
              <a:rPr sz="2400" dirty="0">
                <a:highlight>
                  <a:srgbClr val="FFFF00"/>
                </a:highlight>
                <a:latin typeface="Verdana"/>
                <a:cs typeface="Verdana"/>
              </a:rPr>
              <a:t>Save</a:t>
            </a:r>
            <a:r>
              <a:rPr sz="2400" spc="-5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dirty="0">
                <a:highlight>
                  <a:srgbClr val="FFFF00"/>
                </a:highlight>
                <a:latin typeface="Verdana"/>
                <a:cs typeface="Verdana"/>
              </a:rPr>
              <a:t>context</a:t>
            </a:r>
            <a:r>
              <a:rPr sz="2400" spc="-2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spc="-10" dirty="0">
                <a:highlight>
                  <a:srgbClr val="FFFF00"/>
                </a:highlight>
                <a:latin typeface="Verdana"/>
                <a:cs typeface="Verdana"/>
              </a:rPr>
              <a:t>(registers)</a:t>
            </a:r>
            <a:endParaRPr sz="24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solidFill>
                  <a:srgbClr val="FF0000"/>
                </a:solidFill>
                <a:highlight>
                  <a:srgbClr val="FFFF00"/>
                </a:highlight>
                <a:latin typeface="Verdana"/>
                <a:cs typeface="Verdana"/>
              </a:rPr>
              <a:t>—</a:t>
            </a:r>
            <a:r>
              <a:rPr sz="2400" dirty="0">
                <a:highlight>
                  <a:srgbClr val="FFFF00"/>
                </a:highlight>
                <a:latin typeface="Verdana"/>
                <a:cs typeface="Verdana"/>
              </a:rPr>
              <a:t>Process</a:t>
            </a:r>
            <a:r>
              <a:rPr sz="2400" spc="-5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spc="-10" dirty="0">
                <a:highlight>
                  <a:srgbClr val="FFFF00"/>
                </a:highlight>
                <a:latin typeface="Verdana"/>
                <a:cs typeface="Verdana"/>
              </a:rPr>
              <a:t>interrupt</a:t>
            </a:r>
            <a:endParaRPr sz="24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927100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  <a:latin typeface="Verdana"/>
                <a:cs typeface="Verdana"/>
              </a:rPr>
              <a:t>–</a:t>
            </a:r>
            <a:r>
              <a:rPr sz="2000" spc="-180" dirty="0">
                <a:solidFill>
                  <a:srgbClr val="FF0000"/>
                </a:solidFill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Fetch</a:t>
            </a:r>
            <a:r>
              <a:rPr sz="2000" spc="-4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data</a:t>
            </a:r>
            <a:r>
              <a:rPr sz="2000" spc="-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&amp;</a:t>
            </a:r>
            <a:r>
              <a:rPr sz="2000" spc="-2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Verdana"/>
                <a:cs typeface="Verdana"/>
              </a:rPr>
              <a:t>store</a:t>
            </a:r>
            <a:endParaRPr sz="2000" dirty="0">
              <a:highlight>
                <a:srgbClr val="FFFF00"/>
              </a:highlight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343" y="57404"/>
            <a:ext cx="46228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Three</a:t>
            </a:r>
            <a:r>
              <a:rPr spc="-60" dirty="0"/>
              <a:t> </a:t>
            </a:r>
            <a:r>
              <a:rPr dirty="0"/>
              <a:t>Techniques</a:t>
            </a:r>
            <a:r>
              <a:rPr spc="-35" dirty="0"/>
              <a:t> </a:t>
            </a:r>
            <a:r>
              <a:rPr spc="-25" dirty="0"/>
              <a:t>for </a:t>
            </a:r>
            <a:r>
              <a:rPr dirty="0"/>
              <a:t>Input</a:t>
            </a:r>
            <a:r>
              <a:rPr spc="-3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Block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20" dirty="0"/>
              <a:t>Data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077975"/>
            <a:ext cx="8060390" cy="57296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484073"/>
            <a:ext cx="7972857" cy="31694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latin typeface="Arial Black"/>
                <a:cs typeface="Arial Black"/>
              </a:rPr>
              <a:t>Main Functions of </a:t>
            </a:r>
            <a:r>
              <a:rPr sz="2800" dirty="0">
                <a:latin typeface="Arial Black"/>
                <a:cs typeface="Arial Black"/>
              </a:rPr>
              <a:t>Input/</a:t>
            </a:r>
            <a:r>
              <a:rPr lang="en-US" sz="2800" dirty="0">
                <a:latin typeface="Arial Black"/>
                <a:cs typeface="Arial Black"/>
              </a:rPr>
              <a:t> </a:t>
            </a:r>
            <a:r>
              <a:rPr sz="2800" dirty="0">
                <a:latin typeface="Arial Black"/>
                <a:cs typeface="Arial Black"/>
              </a:rPr>
              <a:t>Output</a:t>
            </a:r>
            <a:r>
              <a:rPr sz="2800" spc="-40" dirty="0">
                <a:latin typeface="Arial Black"/>
                <a:cs typeface="Arial Black"/>
              </a:rPr>
              <a:t> </a:t>
            </a:r>
            <a:r>
              <a:rPr sz="2800" spc="-10" dirty="0">
                <a:latin typeface="Arial Black"/>
                <a:cs typeface="Arial Black"/>
              </a:rPr>
              <a:t>Module</a:t>
            </a:r>
            <a:endParaRPr sz="28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2800" dirty="0">
              <a:latin typeface="Arial Black"/>
              <a:cs typeface="Arial Black"/>
            </a:endParaRPr>
          </a:p>
          <a:p>
            <a:pPr marL="405765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lang="en-US" sz="2800" dirty="0"/>
              <a:t>I/O module has two major functions :</a:t>
            </a:r>
            <a:endParaRPr lang="en-US" sz="28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405765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Interface</a:t>
            </a:r>
            <a:r>
              <a:rPr sz="2800" spc="-4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to</a:t>
            </a:r>
            <a:r>
              <a:rPr sz="2800" spc="-6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CPU</a:t>
            </a:r>
            <a:r>
              <a:rPr sz="2800" spc="-5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and</a:t>
            </a:r>
            <a:r>
              <a:rPr sz="2800" spc="-5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spc="-10" dirty="0">
                <a:highlight>
                  <a:srgbClr val="FFFF00"/>
                </a:highlight>
                <a:latin typeface="Verdana"/>
                <a:cs typeface="Verdana"/>
              </a:rPr>
              <a:t>Memory</a:t>
            </a:r>
            <a:r>
              <a:rPr lang="en-US" sz="2800" spc="-10" dirty="0">
                <a:highlight>
                  <a:srgbClr val="FFFF00"/>
                </a:highlight>
                <a:latin typeface="Verdana"/>
                <a:cs typeface="Verdana"/>
              </a:rPr>
              <a:t> via the system bus</a:t>
            </a:r>
            <a:endParaRPr sz="28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405765" indent="-3429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Interface</a:t>
            </a:r>
            <a:r>
              <a:rPr sz="2800" spc="-4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to</a:t>
            </a:r>
            <a:r>
              <a:rPr sz="2800" spc="-6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one</a:t>
            </a:r>
            <a:r>
              <a:rPr sz="2800" spc="-3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or</a:t>
            </a:r>
            <a:r>
              <a:rPr sz="2800" spc="-5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dirty="0">
                <a:highlight>
                  <a:srgbClr val="FFFF00"/>
                </a:highlight>
                <a:latin typeface="Verdana"/>
                <a:cs typeface="Verdana"/>
              </a:rPr>
              <a:t>more</a:t>
            </a:r>
            <a:r>
              <a:rPr sz="2800" spc="-5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800" spc="-10" dirty="0">
                <a:highlight>
                  <a:srgbClr val="FFFF00"/>
                </a:highlight>
                <a:latin typeface="Verdana"/>
                <a:cs typeface="Verdana"/>
              </a:rPr>
              <a:t>peripherals</a:t>
            </a:r>
            <a:r>
              <a:rPr lang="en-US" sz="2800" spc="-10" dirty="0">
                <a:highlight>
                  <a:srgbClr val="FFFF00"/>
                </a:highlight>
                <a:latin typeface="Verdana"/>
                <a:cs typeface="Verdana"/>
              </a:rPr>
              <a:t> by data links</a:t>
            </a:r>
            <a:endParaRPr sz="2800" dirty="0">
              <a:highlight>
                <a:srgbClr val="FFFF00"/>
              </a:highlight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Direct</a:t>
            </a:r>
            <a:r>
              <a:rPr spc="-40" dirty="0"/>
              <a:t> </a:t>
            </a:r>
            <a:r>
              <a:rPr dirty="0"/>
              <a:t>Memory</a:t>
            </a:r>
            <a:r>
              <a:rPr spc="-15" dirty="0"/>
              <a:t> </a:t>
            </a:r>
            <a:r>
              <a:rPr spc="-10" dirty="0"/>
              <a:t>Access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98549"/>
            <a:ext cx="8023859" cy="25359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5600" algn="l"/>
                <a:tab pos="2312670" algn="l"/>
                <a:tab pos="3771265" algn="l"/>
                <a:tab pos="4772660" algn="l"/>
                <a:tab pos="741870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sz="2400" spc="-3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active</a:t>
            </a:r>
            <a:r>
              <a:rPr sz="2400" spc="-6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2400" spc="-7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intervention</a:t>
            </a:r>
            <a:endParaRPr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sz="2400" spc="-3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sz="2400" spc="-3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3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(with which the processor can test</a:t>
            </a: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service a device.)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2400" spc="-4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3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tied</a:t>
            </a:r>
            <a:r>
              <a:rPr sz="2400" spc="-2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up</a:t>
            </a:r>
            <a:r>
              <a:rPr lang="en-US" sz="2400" spc="-2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/>
              <a:t>managing an I/O transfer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volumes of data are to be moved-DMA</a:t>
            </a:r>
            <a:endParaRPr lang="en-US" sz="2400" spc="-2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626" y="3962400"/>
            <a:ext cx="802385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5600" algn="l"/>
                <a:tab pos="1288415" algn="l"/>
                <a:tab pos="2522855" algn="l"/>
                <a:tab pos="3530600" algn="l"/>
                <a:tab pos="4586605" algn="l"/>
                <a:tab pos="4964430" algn="l"/>
                <a:tab pos="5292725" algn="l"/>
                <a:tab pos="6379210" algn="l"/>
                <a:tab pos="6797040" algn="l"/>
              </a:tabLst>
            </a:pPr>
            <a:r>
              <a:rPr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b="1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5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2400" spc="-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1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sz="2400" b="1" spc="1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certain</a:t>
            </a:r>
            <a:r>
              <a:rPr sz="2400" b="1" spc="2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hardware subsystems to</a:t>
            </a:r>
            <a:r>
              <a:rPr sz="2400" b="1" spc="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2400" b="1" spc="31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400" b="1" spc="31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400" b="1" spc="32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(RAM)</a:t>
            </a:r>
            <a:r>
              <a:rPr sz="2400" b="1" spc="31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</a:t>
            </a:r>
            <a:r>
              <a:rPr sz="2400" b="1" spc="30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b="1" spc="3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b="1" spc="3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central </a:t>
            </a:r>
            <a:r>
              <a:rPr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sz="2400" b="1" spc="-5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400" b="1" spc="-4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(CPU).</a:t>
            </a:r>
            <a:endParaRPr sz="24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5343" y="295911"/>
            <a:ext cx="7487284" cy="1592744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spcBef>
                <a:spcPts val="147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sz="2400" spc="-1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2400" spc="-9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(hardware)</a:t>
            </a:r>
            <a:r>
              <a:rPr sz="2400" spc="-10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marR="5080" indent="-343535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Char char="•"/>
              <a:tabLst>
                <a:tab pos="406400" algn="l"/>
              </a:tabLst>
            </a:pP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sz="2400" spc="-6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sz="2400" spc="-3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sz="2400" spc="-5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sz="2400" spc="-6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400" spc="-5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2400" spc="-7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I/O</a:t>
            </a:r>
            <a:endParaRPr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835" y="2362200"/>
            <a:ext cx="5284870" cy="3937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282953"/>
            <a:ext cx="8024495" cy="221599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DMA module is capable of mimicking the processor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-transfer data to and from memory over the system bus</a:t>
            </a:r>
            <a:r>
              <a:rPr lang="en-US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 module must use the bus only when the processor does not need it, or </a:t>
            </a:r>
            <a:r>
              <a:rPr lang="en-US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b="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must force the processor to suspend operation temporarily-</a:t>
            </a:r>
            <a:r>
              <a:rPr lang="en-US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more common and is referred to as </a:t>
            </a:r>
            <a:r>
              <a:rPr lang="en-US" i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cycle stealing</a:t>
            </a:r>
            <a:r>
              <a:rPr lang="en-US" b="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because the </a:t>
            </a:r>
            <a:r>
              <a:rPr lang="en-US" b="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DMA module in effect steals a bus cycle.</a:t>
            </a:r>
            <a:endParaRPr lang="en-IN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175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5708015" cy="878840"/>
          </a:xfrm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DMA</a:t>
            </a:r>
            <a:r>
              <a:rPr spc="-15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8956" y="1295400"/>
            <a:ext cx="8074660" cy="5111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CPU</a:t>
            </a:r>
            <a:r>
              <a:rPr sz="2000" spc="-4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tells</a:t>
            </a:r>
            <a:r>
              <a:rPr sz="2000" spc="-2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DMA</a:t>
            </a:r>
            <a:r>
              <a:rPr sz="2000" spc="-3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Verdana"/>
                <a:cs typeface="Verdana"/>
              </a:rPr>
              <a:t>controller:-</a:t>
            </a:r>
            <a:endParaRPr sz="20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780"/>
              </a:spcBef>
              <a:buClr>
                <a:srgbClr val="FF0000"/>
              </a:buClr>
              <a:buChar char="—"/>
              <a:tabLst>
                <a:tab pos="755650" algn="l"/>
              </a:tabLst>
            </a:pPr>
            <a:r>
              <a:rPr spc="-10" dirty="0">
                <a:highlight>
                  <a:srgbClr val="FFFF00"/>
                </a:highlight>
                <a:latin typeface="Verdana"/>
                <a:cs typeface="Verdana"/>
              </a:rPr>
              <a:t>Read/Write</a:t>
            </a:r>
            <a:r>
              <a:rPr lang="en-US" spc="-10" dirty="0">
                <a:highlight>
                  <a:srgbClr val="FFFF00"/>
                </a:highlight>
                <a:latin typeface="Verdana"/>
                <a:cs typeface="Verdana"/>
              </a:rPr>
              <a:t> request is made using control line</a:t>
            </a:r>
            <a:endParaRPr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755015" lvl="1" indent="-285115">
              <a:lnSpc>
                <a:spcPct val="100000"/>
              </a:lnSpc>
              <a:spcBef>
                <a:spcPts val="1680"/>
              </a:spcBef>
              <a:buClr>
                <a:srgbClr val="FF0000"/>
              </a:buClr>
              <a:buChar char="—"/>
              <a:tabLst>
                <a:tab pos="755015" algn="l"/>
              </a:tabLst>
            </a:pPr>
            <a:r>
              <a:rPr dirty="0">
                <a:highlight>
                  <a:srgbClr val="FFFF00"/>
                </a:highlight>
                <a:latin typeface="Verdana"/>
                <a:cs typeface="Verdana"/>
              </a:rPr>
              <a:t>Device</a:t>
            </a:r>
            <a:r>
              <a:rPr spc="-4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pc="-10" dirty="0">
                <a:highlight>
                  <a:srgbClr val="FFFF00"/>
                </a:highlight>
                <a:latin typeface="Verdana"/>
                <a:cs typeface="Verdana"/>
              </a:rPr>
              <a:t>address</a:t>
            </a:r>
            <a:r>
              <a:rPr lang="en-US" spc="-10" dirty="0">
                <a:highlight>
                  <a:srgbClr val="FFFF00"/>
                </a:highlight>
                <a:latin typeface="Verdana"/>
                <a:cs typeface="Verdana"/>
              </a:rPr>
              <a:t> communicated on data lines</a:t>
            </a:r>
            <a:endParaRPr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755015" lvl="1" indent="-285115">
              <a:lnSpc>
                <a:spcPct val="100000"/>
              </a:lnSpc>
              <a:spcBef>
                <a:spcPts val="1680"/>
              </a:spcBef>
              <a:buClr>
                <a:srgbClr val="FF0000"/>
              </a:buClr>
              <a:buChar char="—"/>
              <a:tabLst>
                <a:tab pos="755015" algn="l"/>
              </a:tabLst>
            </a:pPr>
            <a:r>
              <a:rPr dirty="0">
                <a:highlight>
                  <a:srgbClr val="FFFF00"/>
                </a:highlight>
                <a:latin typeface="Verdana"/>
                <a:cs typeface="Verdana"/>
              </a:rPr>
              <a:t>Starting</a:t>
            </a:r>
            <a:r>
              <a:rPr spc="-4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dirty="0">
                <a:highlight>
                  <a:srgbClr val="FFFF00"/>
                </a:highlight>
                <a:latin typeface="Verdana"/>
                <a:cs typeface="Verdana"/>
              </a:rPr>
              <a:t>address</a:t>
            </a:r>
            <a:r>
              <a:rPr spc="-2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dirty="0">
                <a:highlight>
                  <a:srgbClr val="FFFF00"/>
                </a:highlight>
                <a:latin typeface="Verdana"/>
                <a:cs typeface="Verdana"/>
              </a:rPr>
              <a:t>of</a:t>
            </a:r>
            <a:r>
              <a:rPr spc="-3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dirty="0">
                <a:highlight>
                  <a:srgbClr val="FFFF00"/>
                </a:highlight>
                <a:latin typeface="Verdana"/>
                <a:cs typeface="Verdana"/>
              </a:rPr>
              <a:t>memory</a:t>
            </a:r>
            <a:r>
              <a:rPr spc="-1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dirty="0">
                <a:highlight>
                  <a:srgbClr val="FFFF00"/>
                </a:highlight>
                <a:latin typeface="Verdana"/>
                <a:cs typeface="Verdana"/>
              </a:rPr>
              <a:t>block</a:t>
            </a:r>
            <a:r>
              <a:rPr lang="en-US" dirty="0">
                <a:highlight>
                  <a:srgbClr val="FFFF00"/>
                </a:highlight>
                <a:latin typeface="Verdana"/>
                <a:cs typeface="Verdana"/>
              </a:rPr>
              <a:t> communicated in data line</a:t>
            </a:r>
            <a:r>
              <a:rPr lang="en-US" spc="-15" dirty="0">
                <a:highlight>
                  <a:srgbClr val="FFFF00"/>
                </a:highlight>
                <a:latin typeface="Verdana"/>
                <a:cs typeface="Verdana"/>
              </a:rPr>
              <a:t> &amp;</a:t>
            </a:r>
            <a:r>
              <a:rPr lang="en-US" spc="-20" dirty="0">
                <a:highlight>
                  <a:srgbClr val="FFFF00"/>
                </a:highlight>
                <a:latin typeface="Verdana"/>
                <a:cs typeface="Verdana"/>
              </a:rPr>
              <a:t> stored by DMA</a:t>
            </a:r>
            <a:endParaRPr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755015" lvl="1" indent="-285115">
              <a:lnSpc>
                <a:spcPct val="100000"/>
              </a:lnSpc>
              <a:spcBef>
                <a:spcPts val="1685"/>
              </a:spcBef>
              <a:buClr>
                <a:srgbClr val="FF0000"/>
              </a:buClr>
              <a:buChar char="—"/>
              <a:tabLst>
                <a:tab pos="755015" algn="l"/>
              </a:tabLst>
            </a:pPr>
            <a:r>
              <a:rPr dirty="0">
                <a:highlight>
                  <a:srgbClr val="FFFF00"/>
                </a:highlight>
                <a:latin typeface="Verdana"/>
                <a:cs typeface="Verdana"/>
              </a:rPr>
              <a:t>Amount</a:t>
            </a:r>
            <a:r>
              <a:rPr spc="-4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dirty="0">
                <a:highlight>
                  <a:srgbClr val="FFFF00"/>
                </a:highlight>
                <a:latin typeface="Verdana"/>
                <a:cs typeface="Verdana"/>
              </a:rPr>
              <a:t>of</a:t>
            </a:r>
            <a:r>
              <a:rPr spc="-1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dirty="0">
                <a:highlight>
                  <a:srgbClr val="FFFF00"/>
                </a:highlight>
                <a:latin typeface="Verdana"/>
                <a:cs typeface="Verdana"/>
              </a:rPr>
              <a:t>data</a:t>
            </a:r>
            <a:r>
              <a:rPr spc="-2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dirty="0">
                <a:highlight>
                  <a:srgbClr val="FFFF00"/>
                </a:highlight>
                <a:latin typeface="Verdana"/>
                <a:cs typeface="Verdana"/>
              </a:rPr>
              <a:t>to</a:t>
            </a:r>
            <a:r>
              <a:rPr spc="-1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dirty="0">
                <a:highlight>
                  <a:srgbClr val="FFFF00"/>
                </a:highlight>
                <a:latin typeface="Verdana"/>
                <a:cs typeface="Verdana"/>
              </a:rPr>
              <a:t>be</a:t>
            </a:r>
            <a:r>
              <a:rPr spc="-10" dirty="0">
                <a:highlight>
                  <a:srgbClr val="FFFF00"/>
                </a:highlight>
                <a:latin typeface="Verdana"/>
                <a:cs typeface="Verdana"/>
              </a:rPr>
              <a:t> transferred</a:t>
            </a:r>
            <a:r>
              <a:rPr lang="en-US" spc="-1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lang="en-US" dirty="0">
                <a:highlight>
                  <a:srgbClr val="FFFF00"/>
                </a:highlight>
                <a:latin typeface="Verdana"/>
                <a:cs typeface="Verdana"/>
              </a:rPr>
              <a:t>communicated in data line</a:t>
            </a:r>
            <a:r>
              <a:rPr lang="en-US" spc="-15" dirty="0">
                <a:highlight>
                  <a:srgbClr val="FFFF00"/>
                </a:highlight>
                <a:latin typeface="Verdana"/>
                <a:cs typeface="Verdana"/>
              </a:rPr>
              <a:t> &amp; stored in data count register</a:t>
            </a:r>
            <a:endParaRPr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14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CPU</a:t>
            </a:r>
            <a:r>
              <a:rPr sz="2000" spc="-5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carries</a:t>
            </a:r>
            <a:r>
              <a:rPr sz="2000" spc="-2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on</a:t>
            </a:r>
            <a:r>
              <a:rPr sz="2000" spc="-3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with</a:t>
            </a:r>
            <a:r>
              <a:rPr sz="2000" spc="-3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other</a:t>
            </a:r>
            <a:r>
              <a:rPr sz="2000" spc="-4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spc="-20" dirty="0">
                <a:highlight>
                  <a:srgbClr val="FFFF00"/>
                </a:highlight>
                <a:latin typeface="Verdana"/>
                <a:cs typeface="Verdana"/>
              </a:rPr>
              <a:t>work</a:t>
            </a:r>
            <a:endParaRPr sz="20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02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DMA</a:t>
            </a:r>
            <a:r>
              <a:rPr sz="2000" spc="-6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controller deals</a:t>
            </a:r>
            <a:r>
              <a:rPr sz="2000" spc="-4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with</a:t>
            </a:r>
            <a:r>
              <a:rPr sz="2000" spc="-4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Verdana"/>
                <a:cs typeface="Verdana"/>
              </a:rPr>
              <a:t>transfer</a:t>
            </a:r>
            <a:endParaRPr sz="20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DMA</a:t>
            </a:r>
            <a:r>
              <a:rPr sz="2000" spc="-8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controller</a:t>
            </a:r>
            <a:r>
              <a:rPr sz="2000" spc="-2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sends</a:t>
            </a:r>
            <a:r>
              <a:rPr sz="2000" spc="-7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interrupt</a:t>
            </a:r>
            <a:r>
              <a:rPr sz="2000" spc="-5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when</a:t>
            </a:r>
            <a:r>
              <a:rPr sz="2000" spc="-7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Verdana"/>
                <a:cs typeface="Verdana"/>
              </a:rPr>
              <a:t>finished</a:t>
            </a:r>
            <a:endParaRPr lang="en-US" sz="2000" spc="-1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2014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lang="en-US" sz="2000" spc="-10" dirty="0">
                <a:highlight>
                  <a:srgbClr val="FFFF00"/>
                </a:highlight>
                <a:latin typeface="Verdana"/>
                <a:cs typeface="Verdana"/>
              </a:rPr>
              <a:t>Processor involvement only at start &amp; end of transfer</a:t>
            </a:r>
            <a:endParaRPr sz="2000" dirty="0">
              <a:highlight>
                <a:srgbClr val="FFFF00"/>
              </a:highlight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Typical</a:t>
            </a:r>
            <a:r>
              <a:rPr spc="-20" dirty="0"/>
              <a:t> </a:t>
            </a:r>
            <a:r>
              <a:rPr dirty="0"/>
              <a:t>DMA</a:t>
            </a:r>
            <a:r>
              <a:rPr spc="-35" dirty="0"/>
              <a:t> </a:t>
            </a:r>
            <a:r>
              <a:rPr dirty="0"/>
              <a:t>Module</a:t>
            </a:r>
            <a:r>
              <a:rPr spc="-35" dirty="0"/>
              <a:t> </a:t>
            </a:r>
            <a:r>
              <a:rPr spc="-10" dirty="0"/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142" y="1131145"/>
            <a:ext cx="5506533" cy="558207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DMA</a:t>
            </a:r>
            <a:r>
              <a:rPr spc="-30" dirty="0"/>
              <a:t> </a:t>
            </a:r>
            <a:r>
              <a:rPr dirty="0"/>
              <a:t>data</a:t>
            </a:r>
            <a:r>
              <a:rPr spc="-15" dirty="0"/>
              <a:t> </a:t>
            </a:r>
            <a:r>
              <a:rPr dirty="0"/>
              <a:t>transfer</a:t>
            </a:r>
            <a:r>
              <a:rPr spc="-5" dirty="0"/>
              <a:t> </a:t>
            </a:r>
            <a:r>
              <a:rPr spc="-10" dirty="0"/>
              <a:t>modes: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85061"/>
            <a:ext cx="3964940" cy="2329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Burst</a:t>
            </a:r>
            <a:r>
              <a:rPr sz="2800" spc="-6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Mode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Cycle</a:t>
            </a:r>
            <a:r>
              <a:rPr sz="2800" spc="-9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Stealing</a:t>
            </a:r>
            <a:r>
              <a:rPr sz="2800" spc="-60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Mode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Transparent</a:t>
            </a:r>
            <a:r>
              <a:rPr sz="2800" spc="-14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Mode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DMA</a:t>
            </a:r>
            <a:r>
              <a:rPr spc="-4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transfer </a:t>
            </a:r>
            <a:r>
              <a:rPr spc="-10" dirty="0"/>
              <a:t>modes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43914"/>
            <a:ext cx="7922259" cy="40344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AutoNum type="arabicPeriod"/>
              <a:tabLst>
                <a:tab pos="469900" algn="l"/>
              </a:tabLst>
            </a:pPr>
            <a:r>
              <a:rPr sz="2400" b="1" dirty="0">
                <a:latin typeface="Verdana"/>
                <a:cs typeface="Verdana"/>
              </a:rPr>
              <a:t>DMA</a:t>
            </a:r>
            <a:r>
              <a:rPr sz="2400" b="1" spc="-6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block</a:t>
            </a:r>
            <a:r>
              <a:rPr sz="2400" b="1" spc="-4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transfer/Burst</a:t>
            </a:r>
            <a:r>
              <a:rPr sz="2400" b="1" spc="-55" dirty="0">
                <a:latin typeface="Verdana"/>
                <a:cs typeface="Verdana"/>
              </a:rPr>
              <a:t> </a:t>
            </a:r>
            <a:r>
              <a:rPr sz="2400" b="1" spc="-20" dirty="0">
                <a:latin typeface="Verdana"/>
                <a:cs typeface="Verdana"/>
              </a:rPr>
              <a:t>Mode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40"/>
              </a:spcBef>
              <a:buClr>
                <a:srgbClr val="FF0000"/>
              </a:buClr>
              <a:buFont typeface="Verdana"/>
              <a:buAutoNum type="arabicPeriod"/>
            </a:pPr>
            <a:endParaRPr sz="2400" dirty="0">
              <a:latin typeface="Verdana"/>
              <a:cs typeface="Verdana"/>
            </a:endParaRPr>
          </a:p>
          <a:p>
            <a:pPr marL="120650">
              <a:lnSpc>
                <a:spcPct val="100000"/>
              </a:lnSpc>
            </a:pP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A</a:t>
            </a:r>
            <a:r>
              <a:rPr sz="2000" spc="-3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block</a:t>
            </a:r>
            <a:r>
              <a:rPr sz="2000" spc="-2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of</a:t>
            </a:r>
            <a:r>
              <a:rPr sz="2000" spc="-2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data</a:t>
            </a:r>
            <a:r>
              <a:rPr sz="2000" spc="-2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of</a:t>
            </a:r>
            <a:r>
              <a:rPr sz="2000" spc="-1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Verdana"/>
                <a:cs typeface="Verdana"/>
              </a:rPr>
              <a:t>arbitrary</a:t>
            </a:r>
            <a:r>
              <a:rPr sz="2000" b="1" spc="-1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Verdana"/>
                <a:cs typeface="Verdana"/>
              </a:rPr>
              <a:t>length</a:t>
            </a:r>
            <a:r>
              <a:rPr sz="2000" b="1" spc="-1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is</a:t>
            </a:r>
            <a:r>
              <a:rPr sz="2000" spc="-2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transferred</a:t>
            </a:r>
            <a:r>
              <a:rPr sz="2000" spc="-4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in</a:t>
            </a:r>
            <a:r>
              <a:rPr sz="2000" spc="-2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a</a:t>
            </a:r>
            <a:r>
              <a:rPr sz="2000" spc="-10" dirty="0">
                <a:highlight>
                  <a:srgbClr val="FFFF00"/>
                </a:highlight>
                <a:latin typeface="Verdana"/>
                <a:cs typeface="Verdana"/>
              </a:rPr>
              <a:t> single</a:t>
            </a:r>
            <a:endParaRPr sz="2000" dirty="0">
              <a:highlight>
                <a:srgbClr val="FFFF00"/>
              </a:highlight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20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en-US" sz="2000" b="1" spc="-10" dirty="0">
                <a:highlight>
                  <a:srgbClr val="FFFF00"/>
                </a:highlight>
                <a:latin typeface="Verdana"/>
                <a:cs typeface="Verdana"/>
              </a:rPr>
              <a:t>Bu</a:t>
            </a:r>
            <a:r>
              <a:rPr sz="2000" b="1" spc="-10" dirty="0">
                <a:highlight>
                  <a:srgbClr val="FFFF00"/>
                </a:highlight>
                <a:latin typeface="Verdana"/>
                <a:cs typeface="Verdana"/>
              </a:rPr>
              <a:t>rst</a:t>
            </a:r>
            <a:endParaRPr lang="en-US" sz="2000" b="1" spc="-1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Verdana"/>
              <a:cs typeface="Verdana"/>
            </a:endParaRPr>
          </a:p>
          <a:p>
            <a:pPr marL="353695" marR="537845" lvl="1" indent="-341630" algn="just">
              <a:lnSpc>
                <a:spcPct val="200100"/>
              </a:lnSpc>
              <a:spcBef>
                <a:spcPts val="48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000" dirty="0">
                <a:latin typeface="Verdana"/>
                <a:cs typeface="Verdana"/>
              </a:rPr>
              <a:t>Burst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-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Temporary</a:t>
            </a:r>
            <a:r>
              <a:rPr sz="2000" spc="-2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Verdana"/>
                <a:cs typeface="Verdana"/>
              </a:rPr>
              <a:t>high-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speed</a:t>
            </a:r>
            <a:r>
              <a:rPr sz="2000" spc="-4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data</a:t>
            </a:r>
            <a:r>
              <a:rPr sz="2000" spc="-5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transmission</a:t>
            </a:r>
            <a:r>
              <a:rPr sz="2000" spc="-5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spc="-20" dirty="0">
                <a:highlight>
                  <a:srgbClr val="FFFF00"/>
                </a:highlight>
                <a:latin typeface="Verdana"/>
                <a:cs typeface="Verdana"/>
              </a:rPr>
              <a:t>mode 	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used</a:t>
            </a:r>
            <a:r>
              <a:rPr sz="2000" spc="-4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to</a:t>
            </a:r>
            <a:r>
              <a:rPr sz="2000" spc="-2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facilitate</a:t>
            </a:r>
            <a:r>
              <a:rPr sz="2000" spc="-2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  <a:latin typeface="Verdana"/>
                <a:cs typeface="Verdana"/>
              </a:rPr>
              <a:t>sequential</a:t>
            </a:r>
            <a:r>
              <a:rPr sz="2000" spc="-35" dirty="0">
                <a:solidFill>
                  <a:srgbClr val="FF0000"/>
                </a:solidFill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  <a:latin typeface="Verdana"/>
                <a:cs typeface="Verdana"/>
              </a:rPr>
              <a:t>data</a:t>
            </a:r>
            <a:r>
              <a:rPr sz="2000" spc="-30" dirty="0">
                <a:solidFill>
                  <a:srgbClr val="FF0000"/>
                </a:solidFill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  <a:latin typeface="Verdana"/>
                <a:cs typeface="Verdana"/>
              </a:rPr>
              <a:t>transfer</a:t>
            </a:r>
            <a:r>
              <a:rPr sz="2000" spc="-65" dirty="0">
                <a:solidFill>
                  <a:srgbClr val="FF0000"/>
                </a:solidFill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  <a:latin typeface="Verdana"/>
                <a:cs typeface="Verdana"/>
              </a:rPr>
              <a:t>at</a:t>
            </a:r>
            <a:r>
              <a:rPr sz="2000" spc="-30" dirty="0">
                <a:solidFill>
                  <a:srgbClr val="FF0000"/>
                </a:solidFill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FF0000"/>
                </a:solidFill>
                <a:highlight>
                  <a:srgbClr val="FFFF00"/>
                </a:highlight>
                <a:latin typeface="Verdana"/>
                <a:cs typeface="Verdana"/>
              </a:rPr>
              <a:t>maximum 	throughput.</a:t>
            </a:r>
            <a:endParaRPr sz="2000" dirty="0">
              <a:solidFill>
                <a:srgbClr val="FF0000"/>
              </a:solidFill>
              <a:highlight>
                <a:srgbClr val="FFFF00"/>
              </a:highlight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2.</a:t>
            </a:r>
            <a:r>
              <a:rPr spc="-60" dirty="0"/>
              <a:t> </a:t>
            </a:r>
            <a:r>
              <a:rPr dirty="0"/>
              <a:t>Cycle</a:t>
            </a:r>
            <a:r>
              <a:rPr spc="-45" dirty="0"/>
              <a:t> </a:t>
            </a:r>
            <a:r>
              <a:rPr dirty="0"/>
              <a:t>stealing</a:t>
            </a:r>
            <a:r>
              <a:rPr spc="-40" dirty="0"/>
              <a:t> </a:t>
            </a:r>
            <a:r>
              <a:rPr spc="-20" dirty="0"/>
              <a:t>mode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5600" algn="l"/>
                <a:tab pos="1033780" algn="l"/>
                <a:tab pos="2271395" algn="l"/>
                <a:tab pos="2606675" algn="l"/>
                <a:tab pos="3628390" algn="l"/>
                <a:tab pos="4009390" algn="l"/>
                <a:tab pos="4562475" algn="l"/>
                <a:tab pos="5539740" algn="l"/>
                <a:tab pos="6099175" algn="l"/>
                <a:tab pos="6480175" algn="l"/>
                <a:tab pos="7534909" algn="l"/>
              </a:tabLst>
            </a:pPr>
            <a:r>
              <a:rPr sz="1800" b="0" spc="-25" dirty="0">
                <a:latin typeface="Verdana"/>
                <a:cs typeface="Verdana"/>
              </a:rPr>
              <a:t>DMA</a:t>
            </a:r>
            <a:r>
              <a:rPr sz="1800" b="0" dirty="0">
                <a:latin typeface="Verdana"/>
                <a:cs typeface="Verdana"/>
              </a:rPr>
              <a:t>	</a:t>
            </a:r>
            <a:r>
              <a:rPr sz="1800" b="0" spc="-10" dirty="0">
                <a:latin typeface="Verdana"/>
                <a:cs typeface="Verdana"/>
              </a:rPr>
              <a:t>controller</a:t>
            </a:r>
            <a:r>
              <a:rPr sz="1800" b="0" dirty="0">
                <a:latin typeface="Verdana"/>
                <a:cs typeface="Verdana"/>
              </a:rPr>
              <a:t>	</a:t>
            </a:r>
            <a:r>
              <a:rPr sz="1800" b="0" spc="-25" dirty="0">
                <a:latin typeface="Verdana"/>
                <a:cs typeface="Verdana"/>
              </a:rPr>
              <a:t>is</a:t>
            </a:r>
            <a:r>
              <a:rPr sz="1800" b="0" dirty="0">
                <a:latin typeface="Verdana"/>
                <a:cs typeface="Verdana"/>
              </a:rPr>
              <a:t>	</a:t>
            </a:r>
            <a:r>
              <a:rPr sz="1800" b="0" spc="-10" dirty="0">
                <a:highlight>
                  <a:srgbClr val="FFFF00"/>
                </a:highlight>
                <a:latin typeface="Verdana"/>
                <a:cs typeface="Verdana"/>
              </a:rPr>
              <a:t>allowed</a:t>
            </a:r>
            <a:r>
              <a:rPr sz="1800" b="0" dirty="0">
                <a:highlight>
                  <a:srgbClr val="FFFF00"/>
                </a:highlight>
                <a:latin typeface="Verdana"/>
                <a:cs typeface="Verdana"/>
              </a:rPr>
              <a:t>	</a:t>
            </a:r>
            <a:r>
              <a:rPr sz="1800" b="0" spc="-25" dirty="0">
                <a:highlight>
                  <a:srgbClr val="FFFF00"/>
                </a:highlight>
                <a:latin typeface="Verdana"/>
                <a:cs typeface="Verdana"/>
              </a:rPr>
              <a:t>to</a:t>
            </a:r>
            <a:r>
              <a:rPr sz="1800" b="0" dirty="0">
                <a:highlight>
                  <a:srgbClr val="FFFF00"/>
                </a:highlight>
                <a:latin typeface="Verdana"/>
                <a:cs typeface="Verdana"/>
              </a:rPr>
              <a:t>	</a:t>
            </a:r>
            <a:r>
              <a:rPr sz="1800" b="0" spc="-25" dirty="0">
                <a:highlight>
                  <a:srgbClr val="FFFF00"/>
                </a:highlight>
                <a:latin typeface="Verdana"/>
                <a:cs typeface="Verdana"/>
              </a:rPr>
              <a:t>use</a:t>
            </a:r>
            <a:r>
              <a:rPr sz="1800" b="0" dirty="0">
                <a:highlight>
                  <a:srgbClr val="FFFF00"/>
                </a:highlight>
                <a:latin typeface="Verdana"/>
                <a:cs typeface="Verdana"/>
              </a:rPr>
              <a:t>	</a:t>
            </a:r>
            <a:r>
              <a:rPr sz="1800" b="0" spc="-10" dirty="0">
                <a:highlight>
                  <a:srgbClr val="FFFF00"/>
                </a:highlight>
                <a:latin typeface="Verdana"/>
                <a:cs typeface="Verdana"/>
              </a:rPr>
              <a:t>system</a:t>
            </a:r>
            <a:r>
              <a:rPr sz="1800" b="0" dirty="0">
                <a:highlight>
                  <a:srgbClr val="FFFF00"/>
                </a:highlight>
                <a:latin typeface="Verdana"/>
                <a:cs typeface="Verdana"/>
              </a:rPr>
              <a:t>	</a:t>
            </a:r>
            <a:r>
              <a:rPr sz="1800" b="0" spc="-25" dirty="0">
                <a:highlight>
                  <a:srgbClr val="FFFF00"/>
                </a:highlight>
                <a:latin typeface="Verdana"/>
                <a:cs typeface="Verdana"/>
              </a:rPr>
              <a:t>bus</a:t>
            </a:r>
            <a:r>
              <a:rPr sz="1800" b="0" dirty="0">
                <a:latin typeface="Verdana"/>
                <a:cs typeface="Verdana"/>
              </a:rPr>
              <a:t>	</a:t>
            </a:r>
            <a:r>
              <a:rPr sz="1800" b="0" spc="-25" dirty="0">
                <a:latin typeface="Verdana"/>
                <a:cs typeface="Verdana"/>
              </a:rPr>
              <a:t>to</a:t>
            </a:r>
            <a:r>
              <a:rPr sz="1800" b="0" dirty="0">
                <a:latin typeface="Verdana"/>
                <a:cs typeface="Verdana"/>
              </a:rPr>
              <a:t>	</a:t>
            </a:r>
            <a:r>
              <a:rPr sz="1800" b="0" spc="-10" dirty="0">
                <a:highlight>
                  <a:srgbClr val="FFFF00"/>
                </a:highlight>
                <a:latin typeface="Verdana"/>
                <a:cs typeface="Verdana"/>
              </a:rPr>
              <a:t>transfer</a:t>
            </a:r>
            <a:r>
              <a:rPr sz="1800" b="0" dirty="0">
                <a:highlight>
                  <a:srgbClr val="FFFF00"/>
                </a:highlight>
                <a:latin typeface="Verdana"/>
                <a:cs typeface="Verdana"/>
              </a:rPr>
              <a:t>	</a:t>
            </a:r>
            <a:r>
              <a:rPr sz="1800" spc="-25" dirty="0">
                <a:solidFill>
                  <a:srgbClr val="FF0000"/>
                </a:solidFill>
                <a:highlight>
                  <a:srgbClr val="FFFF00"/>
                </a:highlight>
              </a:rPr>
              <a:t>one</a:t>
            </a:r>
            <a:endParaRPr sz="18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355600" marR="5080" algn="just">
              <a:lnSpc>
                <a:spcPct val="200000"/>
              </a:lnSpc>
            </a:pPr>
            <a:r>
              <a:rPr sz="1800" dirty="0">
                <a:solidFill>
                  <a:srgbClr val="FF0000"/>
                </a:solidFill>
                <a:highlight>
                  <a:srgbClr val="FFFF00"/>
                </a:highlight>
              </a:rPr>
              <a:t>word</a:t>
            </a:r>
            <a:r>
              <a:rPr sz="1800" spc="2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sz="1800" dirty="0">
                <a:solidFill>
                  <a:srgbClr val="FF0000"/>
                </a:solidFill>
                <a:highlight>
                  <a:srgbClr val="FFFF00"/>
                </a:highlight>
              </a:rPr>
              <a:t>of</a:t>
            </a:r>
            <a:r>
              <a:rPr sz="1800" spc="1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sz="1800" dirty="0">
                <a:solidFill>
                  <a:srgbClr val="FF0000"/>
                </a:solidFill>
                <a:highlight>
                  <a:srgbClr val="FFFF00"/>
                </a:highlight>
              </a:rPr>
              <a:t>data</a:t>
            </a:r>
            <a:r>
              <a:rPr sz="1800" spc="15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sz="1800" dirty="0">
                <a:solidFill>
                  <a:srgbClr val="FF0000"/>
                </a:solidFill>
                <a:highlight>
                  <a:srgbClr val="FFFF00"/>
                </a:highlight>
              </a:rPr>
              <a:t>at</a:t>
            </a:r>
            <a:r>
              <a:rPr sz="1800" spc="1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sz="1800" dirty="0">
                <a:solidFill>
                  <a:srgbClr val="FF0000"/>
                </a:solidFill>
                <a:highlight>
                  <a:srgbClr val="FFFF00"/>
                </a:highlight>
              </a:rPr>
              <a:t>a</a:t>
            </a:r>
            <a:r>
              <a:rPr sz="1800" spc="1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sz="1800" dirty="0">
                <a:solidFill>
                  <a:srgbClr val="FF0000"/>
                </a:solidFill>
                <a:highlight>
                  <a:srgbClr val="FFFF00"/>
                </a:highlight>
              </a:rPr>
              <a:t>time</a:t>
            </a:r>
            <a:r>
              <a:rPr sz="1800" b="0" dirty="0">
                <a:latin typeface="Verdana"/>
                <a:cs typeface="Verdana"/>
              </a:rPr>
              <a:t>,</a:t>
            </a:r>
            <a:r>
              <a:rPr sz="1800" b="0" spc="-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after</a:t>
            </a:r>
            <a:r>
              <a:rPr sz="1800" b="0" spc="-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which</a:t>
            </a:r>
            <a:r>
              <a:rPr sz="1800" b="0" spc="-1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it</a:t>
            </a:r>
            <a:r>
              <a:rPr sz="1800" b="0" spc="-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must</a:t>
            </a:r>
            <a:r>
              <a:rPr sz="1800" b="0" spc="-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return</a:t>
            </a:r>
            <a:r>
              <a:rPr sz="1800" b="0" spc="-2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control</a:t>
            </a:r>
            <a:r>
              <a:rPr sz="1800" b="0" spc="2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of </a:t>
            </a:r>
            <a:r>
              <a:rPr sz="1800" b="0" spc="-25" dirty="0">
                <a:latin typeface="Verdana"/>
                <a:cs typeface="Verdana"/>
              </a:rPr>
              <a:t>the </a:t>
            </a:r>
            <a:r>
              <a:rPr sz="1800" b="0" dirty="0">
                <a:latin typeface="Verdana"/>
                <a:cs typeface="Verdana"/>
              </a:rPr>
              <a:t>bus</a:t>
            </a:r>
            <a:r>
              <a:rPr sz="1800" b="0" spc="-1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to</a:t>
            </a:r>
            <a:r>
              <a:rPr sz="1800" b="0" spc="-2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the</a:t>
            </a:r>
            <a:r>
              <a:rPr sz="1800" b="0" spc="-15" dirty="0">
                <a:latin typeface="Verdana"/>
                <a:cs typeface="Verdana"/>
              </a:rPr>
              <a:t> </a:t>
            </a:r>
            <a:r>
              <a:rPr sz="1800" b="0" spc="-20" dirty="0">
                <a:latin typeface="Verdana"/>
                <a:cs typeface="Verdana"/>
              </a:rPr>
              <a:t>CPU.</a:t>
            </a:r>
            <a:endParaRPr sz="1800" dirty="0">
              <a:latin typeface="Verdana"/>
              <a:cs typeface="Verdana"/>
            </a:endParaRPr>
          </a:p>
          <a:p>
            <a:pPr marL="355600" marR="8255" indent="-343535" algn="just">
              <a:lnSpc>
                <a:spcPct val="200000"/>
              </a:lnSpc>
              <a:spcBef>
                <a:spcPts val="434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1800" b="0" dirty="0">
                <a:latin typeface="Verdana"/>
                <a:cs typeface="Verdana"/>
              </a:rPr>
              <a:t>The</a:t>
            </a:r>
            <a:r>
              <a:rPr sz="1800" b="0" spc="13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DMA</a:t>
            </a:r>
            <a:r>
              <a:rPr sz="1800" b="0" spc="13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module</a:t>
            </a:r>
            <a:r>
              <a:rPr sz="1800" b="0" spc="135" dirty="0">
                <a:latin typeface="Verdana"/>
                <a:cs typeface="Verdan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Verdana"/>
                <a:cs typeface="Verdana"/>
              </a:rPr>
              <a:t>uses</a:t>
            </a:r>
            <a:r>
              <a:rPr sz="1800" b="0" spc="14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Verdana"/>
                <a:cs typeface="Verdana"/>
              </a:rPr>
              <a:t>the</a:t>
            </a:r>
            <a:r>
              <a:rPr sz="1800" b="0" spc="12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Verdana"/>
                <a:cs typeface="Verdana"/>
              </a:rPr>
              <a:t>system</a:t>
            </a:r>
            <a:r>
              <a:rPr sz="1800" b="0" spc="14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Verdana"/>
                <a:cs typeface="Verdana"/>
              </a:rPr>
              <a:t>bus</a:t>
            </a:r>
            <a:r>
              <a:rPr sz="1800" b="0" spc="12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only</a:t>
            </a:r>
            <a:r>
              <a:rPr sz="1800" b="0" spc="15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when</a:t>
            </a:r>
            <a:r>
              <a:rPr sz="1800" b="0" spc="125" dirty="0">
                <a:latin typeface="Verdana"/>
                <a:cs typeface="Verdan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Verdana"/>
                <a:cs typeface="Verdana"/>
              </a:rPr>
              <a:t>the</a:t>
            </a:r>
            <a:r>
              <a:rPr sz="1800" b="0" spc="12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1800" spc="-10" dirty="0">
                <a:highlight>
                  <a:srgbClr val="FFFF00"/>
                </a:highlight>
              </a:rPr>
              <a:t>processor </a:t>
            </a:r>
            <a:r>
              <a:rPr sz="1800" dirty="0">
                <a:highlight>
                  <a:srgbClr val="FFFF00"/>
                </a:highlight>
              </a:rPr>
              <a:t>does</a:t>
            </a:r>
            <a:r>
              <a:rPr sz="1800" spc="455" dirty="0">
                <a:highlight>
                  <a:srgbClr val="FFFF00"/>
                </a:highlight>
              </a:rPr>
              <a:t> </a:t>
            </a:r>
            <a:r>
              <a:rPr sz="1800" dirty="0">
                <a:highlight>
                  <a:srgbClr val="FFFF00"/>
                </a:highlight>
              </a:rPr>
              <a:t>not</a:t>
            </a:r>
            <a:r>
              <a:rPr sz="1800" spc="450" dirty="0">
                <a:highlight>
                  <a:srgbClr val="FFFF00"/>
                </a:highlight>
              </a:rPr>
              <a:t> </a:t>
            </a:r>
            <a:r>
              <a:rPr sz="1800" dirty="0">
                <a:highlight>
                  <a:srgbClr val="FFFF00"/>
                </a:highlight>
              </a:rPr>
              <a:t>need</a:t>
            </a:r>
            <a:r>
              <a:rPr sz="1800" spc="465" dirty="0">
                <a:highlight>
                  <a:srgbClr val="FFFF00"/>
                </a:highlight>
              </a:rPr>
              <a:t> </a:t>
            </a:r>
            <a:r>
              <a:rPr sz="1800" dirty="0">
                <a:highlight>
                  <a:srgbClr val="FFFF00"/>
                </a:highlight>
              </a:rPr>
              <a:t>it</a:t>
            </a:r>
            <a:r>
              <a:rPr sz="1800" b="0" dirty="0">
                <a:latin typeface="Verdana"/>
                <a:cs typeface="Verdana"/>
              </a:rPr>
              <a:t>,</a:t>
            </a:r>
            <a:r>
              <a:rPr sz="1800" b="0" spc="44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or</a:t>
            </a:r>
            <a:r>
              <a:rPr sz="1800" b="0" spc="43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it</a:t>
            </a:r>
            <a:r>
              <a:rPr sz="1800" b="0" spc="43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must</a:t>
            </a:r>
            <a:r>
              <a:rPr sz="1800" b="0" spc="434" dirty="0">
                <a:latin typeface="Verdana"/>
                <a:cs typeface="Verdan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Verdana"/>
                <a:cs typeface="Verdana"/>
              </a:rPr>
              <a:t>force</a:t>
            </a:r>
            <a:r>
              <a:rPr sz="1800" b="0" spc="44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Verdana"/>
                <a:cs typeface="Verdana"/>
              </a:rPr>
              <a:t>the</a:t>
            </a:r>
            <a:r>
              <a:rPr sz="1800" b="0" spc="45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Verdana"/>
                <a:cs typeface="Verdana"/>
              </a:rPr>
              <a:t>processor</a:t>
            </a:r>
            <a:r>
              <a:rPr sz="1800" b="0" spc="43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to</a:t>
            </a:r>
            <a:r>
              <a:rPr sz="1800" b="0" spc="434" dirty="0">
                <a:latin typeface="Verdana"/>
                <a:cs typeface="Verdana"/>
              </a:rPr>
              <a:t> </a:t>
            </a:r>
            <a:r>
              <a:rPr sz="1800" b="0" spc="-10" dirty="0">
                <a:latin typeface="Verdana"/>
                <a:cs typeface="Verdana"/>
              </a:rPr>
              <a:t>suspend </a:t>
            </a:r>
            <a:r>
              <a:rPr sz="1800" b="0" dirty="0">
                <a:latin typeface="Verdana"/>
                <a:cs typeface="Verdana"/>
              </a:rPr>
              <a:t>operation</a:t>
            </a:r>
            <a:r>
              <a:rPr sz="1800" b="0" spc="-45" dirty="0">
                <a:latin typeface="Verdana"/>
                <a:cs typeface="Verdana"/>
              </a:rPr>
              <a:t> </a:t>
            </a:r>
            <a:r>
              <a:rPr sz="1800" b="0" spc="-10" dirty="0">
                <a:latin typeface="Verdana"/>
                <a:cs typeface="Verdana"/>
              </a:rPr>
              <a:t>temporarily.</a:t>
            </a:r>
            <a:endParaRPr sz="1800" dirty="0">
              <a:latin typeface="Verdana"/>
              <a:cs typeface="Verdana"/>
            </a:endParaRPr>
          </a:p>
          <a:p>
            <a:pPr marL="355600" marR="8255" indent="-343535" algn="just">
              <a:lnSpc>
                <a:spcPct val="200000"/>
              </a:lnSpc>
              <a:spcBef>
                <a:spcPts val="434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1800" b="0" dirty="0">
                <a:latin typeface="Verdana"/>
                <a:cs typeface="Verdana"/>
              </a:rPr>
              <a:t>Referred</a:t>
            </a:r>
            <a:r>
              <a:rPr sz="1800" b="0" spc="2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to</a:t>
            </a:r>
            <a:r>
              <a:rPr sz="1800" b="0" spc="30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as</a:t>
            </a:r>
            <a:r>
              <a:rPr sz="1800" b="0" spc="35" dirty="0">
                <a:latin typeface="Verdana"/>
                <a:cs typeface="Verdana"/>
              </a:rPr>
              <a:t> </a:t>
            </a:r>
            <a:r>
              <a:rPr sz="1800" dirty="0"/>
              <a:t>cycle</a:t>
            </a:r>
            <a:r>
              <a:rPr sz="1800" spc="50" dirty="0"/>
              <a:t> </a:t>
            </a:r>
            <a:r>
              <a:rPr sz="1800" dirty="0"/>
              <a:t>stealing</a:t>
            </a:r>
            <a:r>
              <a:rPr sz="1800" b="0" dirty="0">
                <a:latin typeface="Verdana"/>
                <a:cs typeface="Verdana"/>
              </a:rPr>
              <a:t>,</a:t>
            </a:r>
            <a:r>
              <a:rPr sz="1800" b="0" spc="3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because</a:t>
            </a:r>
            <a:r>
              <a:rPr sz="1800" b="0" spc="2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the</a:t>
            </a:r>
            <a:r>
              <a:rPr sz="1800" b="0" spc="30" dirty="0">
                <a:latin typeface="Verdana"/>
                <a:cs typeface="Verdan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Verdana"/>
                <a:cs typeface="Verdana"/>
              </a:rPr>
              <a:t>DMA</a:t>
            </a:r>
            <a:r>
              <a:rPr sz="1800" b="0" spc="3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Verdana"/>
                <a:cs typeface="Verdana"/>
              </a:rPr>
              <a:t>module</a:t>
            </a:r>
            <a:r>
              <a:rPr sz="1800" b="0" spc="3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Verdana"/>
                <a:cs typeface="Verdana"/>
              </a:rPr>
              <a:t>in</a:t>
            </a:r>
            <a:r>
              <a:rPr sz="1800" b="0" spc="3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1800" b="0" spc="-10" dirty="0">
                <a:highlight>
                  <a:srgbClr val="FFFF00"/>
                </a:highlight>
                <a:latin typeface="Verdana"/>
                <a:cs typeface="Verdana"/>
              </a:rPr>
              <a:t>effect </a:t>
            </a:r>
            <a:r>
              <a:rPr sz="1800" b="0" dirty="0">
                <a:highlight>
                  <a:srgbClr val="FFFF00"/>
                </a:highlight>
                <a:latin typeface="Verdana"/>
                <a:cs typeface="Verdana"/>
              </a:rPr>
              <a:t>steals</a:t>
            </a:r>
            <a:r>
              <a:rPr sz="1800" b="0" spc="-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Verdana"/>
                <a:cs typeface="Verdana"/>
              </a:rPr>
              <a:t>a</a:t>
            </a:r>
            <a:r>
              <a:rPr sz="1800" b="0" spc="-3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1800" b="0" dirty="0">
                <a:highlight>
                  <a:srgbClr val="FFFF00"/>
                </a:highlight>
                <a:latin typeface="Verdana"/>
                <a:cs typeface="Verdana"/>
              </a:rPr>
              <a:t>bus</a:t>
            </a:r>
            <a:r>
              <a:rPr sz="1800" b="0" spc="-10" dirty="0">
                <a:highlight>
                  <a:srgbClr val="FFFF00"/>
                </a:highlight>
                <a:latin typeface="Verdana"/>
                <a:cs typeface="Verdana"/>
              </a:rPr>
              <a:t> cycle.</a:t>
            </a:r>
            <a:endParaRPr sz="1800" dirty="0">
              <a:highlight>
                <a:srgbClr val="FFFF00"/>
              </a:highlight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DMA</a:t>
            </a:r>
            <a:r>
              <a:rPr spc="-4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transfer </a:t>
            </a:r>
            <a:r>
              <a:rPr spc="-10" dirty="0"/>
              <a:t>modes: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5940" y="1282953"/>
            <a:ext cx="8024495" cy="1782347"/>
          </a:xfrm>
          <a:prstGeom prst="rect">
            <a:avLst/>
          </a:prstGeom>
        </p:spPr>
        <p:txBody>
          <a:bodyPr vert="horz" wrap="square" lIns="0" tIns="26720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FF0000"/>
                </a:solidFill>
                <a:latin typeface="Verdana"/>
                <a:cs typeface="Verdana"/>
              </a:rPr>
              <a:t>3</a:t>
            </a:r>
            <a:r>
              <a:rPr b="0" dirty="0">
                <a:latin typeface="Verdana"/>
                <a:cs typeface="Verdana"/>
              </a:rPr>
              <a:t>.</a:t>
            </a:r>
            <a:r>
              <a:rPr dirty="0"/>
              <a:t>Transparent</a:t>
            </a:r>
            <a:r>
              <a:rPr spc="-45" dirty="0"/>
              <a:t> </a:t>
            </a:r>
            <a:r>
              <a:rPr spc="-25" dirty="0"/>
              <a:t>DMA</a:t>
            </a:r>
          </a:p>
          <a:p>
            <a:pPr marL="12700" marR="5080">
              <a:lnSpc>
                <a:spcPts val="4800"/>
              </a:lnSpc>
              <a:spcBef>
                <a:spcPts val="55"/>
              </a:spcBef>
            </a:pPr>
            <a:r>
              <a:rPr sz="2000" b="0" dirty="0">
                <a:highlight>
                  <a:srgbClr val="FFFF00"/>
                </a:highlight>
                <a:latin typeface="Verdana"/>
                <a:cs typeface="Verdana"/>
              </a:rPr>
              <a:t>DMA</a:t>
            </a:r>
            <a:r>
              <a:rPr sz="2000" b="0" spc="-3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Verdana"/>
                <a:cs typeface="Verdana"/>
              </a:rPr>
              <a:t>is</a:t>
            </a:r>
            <a:r>
              <a:rPr sz="2000" b="0" spc="-2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Verdana"/>
                <a:cs typeface="Verdana"/>
              </a:rPr>
              <a:t>allowed</a:t>
            </a:r>
            <a:r>
              <a:rPr sz="2000" b="0" spc="-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Verdana"/>
                <a:cs typeface="Verdana"/>
              </a:rPr>
              <a:t>to</a:t>
            </a:r>
            <a:r>
              <a:rPr sz="2000" b="0" spc="-2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Verdana"/>
                <a:cs typeface="Verdana"/>
              </a:rPr>
              <a:t>steal</a:t>
            </a:r>
            <a:r>
              <a:rPr sz="2000" b="0" spc="-3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Verdana"/>
                <a:cs typeface="Verdana"/>
              </a:rPr>
              <a:t>only</a:t>
            </a:r>
            <a:r>
              <a:rPr sz="2000" b="0" spc="-2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Verdana"/>
                <a:cs typeface="Verdana"/>
              </a:rPr>
              <a:t>those</a:t>
            </a:r>
            <a:r>
              <a:rPr sz="2000" b="0" spc="-4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Verdana"/>
                <a:cs typeface="Verdana"/>
              </a:rPr>
              <a:t>cycles</a:t>
            </a:r>
            <a:r>
              <a:rPr sz="2000" b="0" spc="-1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</a:rPr>
              <a:t>when</a:t>
            </a:r>
            <a:r>
              <a:rPr sz="2000" spc="-4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</a:rPr>
              <a:t>CPU</a:t>
            </a:r>
            <a:r>
              <a:rPr sz="2000" spc="-1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</a:rPr>
              <a:t>is</a:t>
            </a:r>
            <a:r>
              <a:rPr sz="2000" spc="-15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sz="2000" spc="-25" dirty="0">
                <a:solidFill>
                  <a:srgbClr val="FF0000"/>
                </a:solidFill>
                <a:highlight>
                  <a:srgbClr val="FFFF00"/>
                </a:highlight>
              </a:rPr>
              <a:t>not </a:t>
            </a: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</a:rPr>
              <a:t>using</a:t>
            </a:r>
            <a:r>
              <a:rPr sz="2000" spc="-25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</a:rPr>
              <a:t>system</a:t>
            </a:r>
            <a:r>
              <a:rPr sz="2000" spc="-4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sz="2000" spc="-25" dirty="0">
                <a:solidFill>
                  <a:srgbClr val="FF0000"/>
                </a:solidFill>
                <a:highlight>
                  <a:srgbClr val="FFFF00"/>
                </a:highlight>
              </a:rPr>
              <a:t>bus</a:t>
            </a:r>
            <a:endParaRPr sz="2000" dirty="0">
              <a:highlight>
                <a:srgbClr val="FFFF00"/>
              </a:highlight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167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Advantages</a:t>
            </a:r>
            <a:r>
              <a:rPr spc="-1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25" dirty="0"/>
              <a:t>DMA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91514"/>
            <a:ext cx="7265034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400" dirty="0">
                <a:highlight>
                  <a:srgbClr val="FFFF00"/>
                </a:highlight>
                <a:latin typeface="Verdana"/>
                <a:cs typeface="Verdana"/>
              </a:rPr>
              <a:t>High</a:t>
            </a:r>
            <a:r>
              <a:rPr sz="2400" spc="-4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dirty="0">
                <a:highlight>
                  <a:srgbClr val="FFFF00"/>
                </a:highlight>
                <a:latin typeface="Verdana"/>
                <a:cs typeface="Verdana"/>
              </a:rPr>
              <a:t>transfer</a:t>
            </a:r>
            <a:r>
              <a:rPr sz="2400" spc="-4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spc="-10" dirty="0">
                <a:highlight>
                  <a:srgbClr val="FFFF00"/>
                </a:highlight>
                <a:latin typeface="Verdana"/>
                <a:cs typeface="Verdana"/>
              </a:rPr>
              <a:t>rates</a:t>
            </a:r>
            <a:endParaRPr sz="24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2835"/>
              </a:spcBef>
              <a:buClr>
                <a:srgbClr val="FF0000"/>
              </a:buClr>
              <a:buChar char="—"/>
              <a:tabLst>
                <a:tab pos="756285" algn="l"/>
              </a:tabLst>
            </a:pPr>
            <a:r>
              <a:rPr sz="1800" dirty="0">
                <a:highlight>
                  <a:srgbClr val="FFFF00"/>
                </a:highlight>
                <a:latin typeface="Verdana"/>
                <a:cs typeface="Verdana"/>
              </a:rPr>
              <a:t>fewer</a:t>
            </a:r>
            <a:r>
              <a:rPr sz="1800" spc="-2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1800" dirty="0">
                <a:highlight>
                  <a:srgbClr val="FFFF00"/>
                </a:highlight>
                <a:latin typeface="Verdana"/>
                <a:cs typeface="Verdana"/>
              </a:rPr>
              <a:t>CPU</a:t>
            </a:r>
            <a:r>
              <a:rPr sz="1800" spc="-3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1800" dirty="0">
                <a:highlight>
                  <a:srgbClr val="FFFF00"/>
                </a:highlight>
                <a:latin typeface="Verdana"/>
                <a:cs typeface="Verdana"/>
              </a:rPr>
              <a:t>cycles</a:t>
            </a:r>
            <a:r>
              <a:rPr sz="1800" spc="-2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1800" dirty="0">
                <a:highlight>
                  <a:srgbClr val="FFFF00"/>
                </a:highlight>
                <a:latin typeface="Verdana"/>
                <a:cs typeface="Verdana"/>
              </a:rPr>
              <a:t>for</a:t>
            </a:r>
            <a:r>
              <a:rPr sz="1800" spc="-4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1800" dirty="0">
                <a:highlight>
                  <a:srgbClr val="FFFF00"/>
                </a:highlight>
                <a:latin typeface="Verdana"/>
                <a:cs typeface="Verdana"/>
              </a:rPr>
              <a:t>each</a:t>
            </a:r>
            <a:r>
              <a:rPr sz="1800" spc="-3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Verdana"/>
                <a:cs typeface="Verdana"/>
              </a:rPr>
              <a:t>transfer.</a:t>
            </a:r>
            <a:endParaRPr sz="18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756285" marR="5080" lvl="1" indent="-287020">
              <a:lnSpc>
                <a:spcPct val="200100"/>
              </a:lnSpc>
              <a:spcBef>
                <a:spcPts val="430"/>
              </a:spcBef>
              <a:buClr>
                <a:srgbClr val="FF0000"/>
              </a:buClr>
              <a:buChar char="—"/>
              <a:tabLst>
                <a:tab pos="756285" algn="l"/>
              </a:tabLst>
            </a:pPr>
            <a:r>
              <a:rPr sz="1800" dirty="0">
                <a:highlight>
                  <a:srgbClr val="FFFF00"/>
                </a:highlight>
                <a:latin typeface="Verdana"/>
                <a:cs typeface="Verdana"/>
              </a:rPr>
              <a:t>DMA</a:t>
            </a:r>
            <a:r>
              <a:rPr sz="1800" spc="-5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1800" dirty="0">
                <a:highlight>
                  <a:srgbClr val="FFFF00"/>
                </a:highlight>
                <a:latin typeface="Verdana"/>
                <a:cs typeface="Verdana"/>
              </a:rPr>
              <a:t>speedups</a:t>
            </a:r>
            <a:r>
              <a:rPr sz="1800" spc="-2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1800" dirty="0">
                <a:highlight>
                  <a:srgbClr val="FFFF00"/>
                </a:highlight>
                <a:latin typeface="Verdana"/>
                <a:cs typeface="Verdana"/>
              </a:rPr>
              <a:t>the</a:t>
            </a:r>
            <a:r>
              <a:rPr sz="1800" spc="-3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1800" dirty="0">
                <a:highlight>
                  <a:srgbClr val="FFFF00"/>
                </a:highlight>
                <a:latin typeface="Verdana"/>
                <a:cs typeface="Verdana"/>
              </a:rPr>
              <a:t>memory</a:t>
            </a:r>
            <a:r>
              <a:rPr sz="1800" spc="-5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1800" dirty="0">
                <a:highlight>
                  <a:srgbClr val="FFFF00"/>
                </a:highlight>
                <a:latin typeface="Verdana"/>
                <a:cs typeface="Verdana"/>
              </a:rPr>
              <a:t>operations</a:t>
            </a:r>
            <a:r>
              <a:rPr sz="1800" spc="-4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1800" dirty="0">
                <a:highlight>
                  <a:srgbClr val="FFFF00"/>
                </a:highlight>
                <a:latin typeface="Verdana"/>
                <a:cs typeface="Verdana"/>
              </a:rPr>
              <a:t>by</a:t>
            </a:r>
            <a:r>
              <a:rPr sz="1800" spc="-3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1800" dirty="0">
                <a:highlight>
                  <a:srgbClr val="FFFF00"/>
                </a:highlight>
                <a:latin typeface="Verdana"/>
                <a:cs typeface="Verdana"/>
              </a:rPr>
              <a:t>bypassing</a:t>
            </a:r>
            <a:r>
              <a:rPr sz="1800" spc="-4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Verdana"/>
                <a:cs typeface="Verdana"/>
              </a:rPr>
              <a:t>the </a:t>
            </a:r>
            <a:r>
              <a:rPr sz="1800" dirty="0">
                <a:highlight>
                  <a:srgbClr val="FFFF00"/>
                </a:highlight>
                <a:latin typeface="Verdana"/>
                <a:cs typeface="Verdana"/>
              </a:rPr>
              <a:t>involvement</a:t>
            </a:r>
            <a:r>
              <a:rPr sz="1800" spc="-5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1800" dirty="0">
                <a:highlight>
                  <a:srgbClr val="FFFF00"/>
                </a:highlight>
                <a:latin typeface="Verdana"/>
                <a:cs typeface="Verdana"/>
              </a:rPr>
              <a:t>of</a:t>
            </a:r>
            <a:r>
              <a:rPr sz="1800" spc="-4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1800" dirty="0">
                <a:highlight>
                  <a:srgbClr val="FFFF00"/>
                </a:highlight>
                <a:latin typeface="Verdana"/>
                <a:cs typeface="Verdana"/>
              </a:rPr>
              <a:t>the</a:t>
            </a:r>
            <a:r>
              <a:rPr sz="1800" spc="-3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1800" spc="-20" dirty="0">
                <a:highlight>
                  <a:srgbClr val="FFFF00"/>
                </a:highlight>
                <a:latin typeface="Verdana"/>
                <a:cs typeface="Verdana"/>
              </a:rPr>
              <a:t>CPU.</a:t>
            </a:r>
            <a:endParaRPr sz="1800" dirty="0">
              <a:highlight>
                <a:srgbClr val="FFFF00"/>
              </a:highlight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025"/>
              </a:spcBef>
              <a:buClr>
                <a:srgbClr val="FF0000"/>
              </a:buClr>
              <a:buFont typeface="Verdana"/>
              <a:buChar char="—"/>
            </a:pPr>
            <a:endParaRPr sz="18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400" dirty="0">
                <a:highlight>
                  <a:srgbClr val="FFFF00"/>
                </a:highlight>
                <a:latin typeface="Verdana"/>
                <a:cs typeface="Verdana"/>
              </a:rPr>
              <a:t>Work</a:t>
            </a:r>
            <a:r>
              <a:rPr sz="2400" spc="-3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dirty="0">
                <a:highlight>
                  <a:srgbClr val="FFFF00"/>
                </a:highlight>
                <a:latin typeface="Verdana"/>
                <a:cs typeface="Verdana"/>
              </a:rPr>
              <a:t>overload</a:t>
            </a:r>
            <a:r>
              <a:rPr sz="2400" spc="-1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dirty="0">
                <a:highlight>
                  <a:srgbClr val="FFFF00"/>
                </a:highlight>
                <a:latin typeface="Verdana"/>
                <a:cs typeface="Verdana"/>
              </a:rPr>
              <a:t>on</a:t>
            </a:r>
            <a:r>
              <a:rPr sz="2400" spc="-4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dirty="0">
                <a:highlight>
                  <a:srgbClr val="FFFF00"/>
                </a:highlight>
                <a:latin typeface="Verdana"/>
                <a:cs typeface="Verdana"/>
              </a:rPr>
              <a:t>the</a:t>
            </a:r>
            <a:r>
              <a:rPr sz="2400" spc="-5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dirty="0">
                <a:highlight>
                  <a:srgbClr val="FFFF00"/>
                </a:highlight>
                <a:latin typeface="Verdana"/>
                <a:cs typeface="Verdana"/>
              </a:rPr>
              <a:t>CPU</a:t>
            </a:r>
            <a:r>
              <a:rPr sz="2400" spc="-4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400" spc="-10" dirty="0">
                <a:highlight>
                  <a:srgbClr val="FFFF00"/>
                </a:highlight>
                <a:latin typeface="Verdana"/>
                <a:cs typeface="Verdana"/>
              </a:rPr>
              <a:t>decreases.</a:t>
            </a:r>
            <a:endParaRPr sz="2400" dirty="0">
              <a:highlight>
                <a:srgbClr val="FFFF00"/>
              </a:highlight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Generic</a:t>
            </a:r>
            <a:r>
              <a:rPr spc="-30" dirty="0"/>
              <a:t> </a:t>
            </a:r>
            <a:r>
              <a:rPr dirty="0"/>
              <a:t>Model</a:t>
            </a:r>
            <a:r>
              <a:rPr spc="-3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I/O</a:t>
            </a:r>
            <a:r>
              <a:rPr spc="-45" dirty="0"/>
              <a:t> </a:t>
            </a:r>
            <a:r>
              <a:rPr spc="-10" dirty="0"/>
              <a:t>Module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914462"/>
            <a:ext cx="6172200" cy="591337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Disadvantages</a:t>
            </a:r>
            <a:r>
              <a:rPr spc="-45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spc="-25" dirty="0"/>
              <a:t>DMA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302765"/>
            <a:ext cx="7940294" cy="3899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DMA</a:t>
            </a:r>
            <a:r>
              <a:rPr sz="2000" spc="-4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transfer</a:t>
            </a:r>
            <a:r>
              <a:rPr sz="2000" spc="-6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requires</a:t>
            </a:r>
            <a:r>
              <a:rPr sz="2000" spc="-2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a</a:t>
            </a:r>
            <a:r>
              <a:rPr sz="2000" spc="-2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Verdana"/>
                <a:cs typeface="Verdana"/>
              </a:rPr>
              <a:t>DMA</a:t>
            </a:r>
            <a:r>
              <a:rPr sz="2000" b="1" spc="-2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Verdana"/>
                <a:cs typeface="Verdana"/>
              </a:rPr>
              <a:t>controller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to</a:t>
            </a:r>
            <a:r>
              <a:rPr sz="2000" spc="-2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carry</a:t>
            </a:r>
            <a:r>
              <a:rPr sz="2000" spc="-2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spc="-25" dirty="0">
                <a:highlight>
                  <a:srgbClr val="FFFF00"/>
                </a:highlight>
                <a:latin typeface="Verdana"/>
                <a:cs typeface="Verdana"/>
              </a:rPr>
              <a:t>out</a:t>
            </a:r>
            <a:endParaRPr sz="20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241300">
              <a:lnSpc>
                <a:spcPct val="100000"/>
              </a:lnSpc>
              <a:spcBef>
                <a:spcPts val="2400"/>
              </a:spcBef>
            </a:pP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the</a:t>
            </a:r>
            <a:r>
              <a:rPr sz="2000" spc="-2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Verdana"/>
                <a:cs typeface="Verdana"/>
              </a:rPr>
              <a:t>operation</a:t>
            </a:r>
            <a:endParaRPr sz="2000" dirty="0">
              <a:highlight>
                <a:srgbClr val="FFFF00"/>
              </a:highlight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20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buClr>
                <a:srgbClr val="FF0000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More</a:t>
            </a:r>
            <a:r>
              <a:rPr sz="2000" spc="-2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Verdana"/>
                <a:cs typeface="Verdana"/>
              </a:rPr>
              <a:t>expensive</a:t>
            </a:r>
            <a:r>
              <a:rPr sz="2000" b="1" spc="-2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Verdana"/>
                <a:cs typeface="Verdana"/>
              </a:rPr>
              <a:t>system</a:t>
            </a:r>
            <a:endParaRPr sz="20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241300" marR="34925" indent="-228600">
              <a:lnSpc>
                <a:spcPct val="200100"/>
              </a:lnSpc>
              <a:spcBef>
                <a:spcPts val="480"/>
              </a:spcBef>
              <a:buClr>
                <a:srgbClr val="FF0000"/>
              </a:buClr>
              <a:buFont typeface="Arial MT"/>
              <a:buChar char="•"/>
              <a:tabLst>
                <a:tab pos="241300" algn="l"/>
              </a:tabLst>
            </a:pPr>
            <a:r>
              <a:rPr sz="2000" b="1" dirty="0">
                <a:highlight>
                  <a:srgbClr val="FFFF00"/>
                </a:highlight>
                <a:latin typeface="Verdana"/>
                <a:cs typeface="Verdana"/>
              </a:rPr>
              <a:t>Synchronization</a:t>
            </a:r>
            <a:r>
              <a:rPr sz="2000" b="1" spc="-9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Verdana"/>
                <a:cs typeface="Verdana"/>
              </a:rPr>
              <a:t>mechanisms</a:t>
            </a:r>
            <a:r>
              <a:rPr sz="2000" b="1" spc="-4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must</a:t>
            </a:r>
            <a:r>
              <a:rPr sz="2000" spc="-6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be</a:t>
            </a:r>
            <a:r>
              <a:rPr sz="2000" spc="-5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provided</a:t>
            </a:r>
            <a:r>
              <a:rPr sz="2000" spc="-3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spc="-25" dirty="0">
                <a:highlight>
                  <a:srgbClr val="FFFF00"/>
                </a:highlight>
                <a:latin typeface="Verdana"/>
                <a:cs typeface="Verdana"/>
              </a:rPr>
              <a:t>in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order</a:t>
            </a:r>
            <a:r>
              <a:rPr sz="2000" spc="-3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to</a:t>
            </a:r>
            <a:r>
              <a:rPr sz="2000" spc="-3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avoid</a:t>
            </a:r>
            <a:r>
              <a:rPr sz="2000" spc="-1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accessing</a:t>
            </a:r>
            <a:r>
              <a:rPr sz="2000" spc="-5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Verdana"/>
                <a:cs typeface="Verdana"/>
              </a:rPr>
              <a:t>non</a:t>
            </a:r>
            <a:r>
              <a:rPr sz="2000" spc="-10" dirty="0">
                <a:highlight>
                  <a:srgbClr val="FFFF00"/>
                </a:highlight>
                <a:latin typeface="Verdana"/>
                <a:cs typeface="Verdana"/>
              </a:rPr>
              <a:t>-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updated</a:t>
            </a:r>
            <a:r>
              <a:rPr sz="2000" spc="-50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Verdana"/>
                <a:cs typeface="Verdana"/>
              </a:rPr>
              <a:t>information </a:t>
            </a:r>
            <a:r>
              <a:rPr sz="2000" dirty="0">
                <a:highlight>
                  <a:srgbClr val="FFFF00"/>
                </a:highlight>
                <a:latin typeface="Verdana"/>
                <a:cs typeface="Verdana"/>
              </a:rPr>
              <a:t>from</a:t>
            </a:r>
            <a:r>
              <a:rPr sz="2000" spc="-25" dirty="0">
                <a:highlight>
                  <a:srgbClr val="FFFF00"/>
                </a:highlight>
                <a:latin typeface="Verdana"/>
                <a:cs typeface="Verdana"/>
              </a:rPr>
              <a:t> RAM</a:t>
            </a:r>
            <a:endParaRPr sz="2000" dirty="0">
              <a:highlight>
                <a:srgbClr val="FFFF00"/>
              </a:highlight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0"/>
              </a:spcBef>
              <a:buClr>
                <a:srgbClr val="FF0000"/>
              </a:buClr>
              <a:buFont typeface="Arial MT"/>
              <a:buChar char="•"/>
            </a:pPr>
            <a:endParaRPr sz="2000" dirty="0">
              <a:highlight>
                <a:srgbClr val="FFFF00"/>
              </a:highlight>
              <a:latin typeface="Verdana"/>
              <a:cs typeface="Verdana"/>
            </a:endParaRPr>
          </a:p>
          <a:p>
            <a:pPr marL="697865" lvl="1" indent="-227965">
              <a:lnSpc>
                <a:spcPct val="100000"/>
              </a:lnSpc>
              <a:buClr>
                <a:srgbClr val="FF0000"/>
              </a:buClr>
              <a:buFont typeface="Arial MT"/>
              <a:buChar char="•"/>
              <a:tabLst>
                <a:tab pos="697865" algn="l"/>
              </a:tabLst>
            </a:pPr>
            <a:r>
              <a:rPr sz="2000" b="1" dirty="0">
                <a:highlight>
                  <a:srgbClr val="FFFF00"/>
                </a:highlight>
                <a:latin typeface="Verdana"/>
                <a:cs typeface="Verdana"/>
              </a:rPr>
              <a:t>Cache</a:t>
            </a:r>
            <a:r>
              <a:rPr sz="2000" b="1" spc="-4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Verdana"/>
                <a:cs typeface="Verdana"/>
              </a:rPr>
              <a:t>coherence</a:t>
            </a:r>
            <a:r>
              <a:rPr sz="2000" b="1" spc="-55" dirty="0">
                <a:highlight>
                  <a:srgbClr val="FFFF00"/>
                </a:highlight>
                <a:latin typeface="Verdana"/>
                <a:cs typeface="Verdan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Verdana"/>
                <a:cs typeface="Verdana"/>
              </a:rPr>
              <a:t>problem</a:t>
            </a:r>
            <a:r>
              <a:rPr lang="en-US" sz="2000" b="1" spc="-10" dirty="0">
                <a:highlight>
                  <a:srgbClr val="FFFF00"/>
                </a:highlight>
                <a:latin typeface="Verdana"/>
                <a:cs typeface="Verdana"/>
              </a:rPr>
              <a:t> (</a:t>
            </a:r>
            <a:r>
              <a:rPr lang="en-US" sz="2000" dirty="0">
                <a:highlight>
                  <a:srgbClr val="FFFF00"/>
                </a:highlight>
              </a:rPr>
              <a:t>Cache and the main memory may have inconsistent copies of the same object.</a:t>
            </a:r>
            <a:r>
              <a:rPr lang="en-US" sz="2000" b="1" spc="-10" dirty="0">
                <a:highlight>
                  <a:srgbClr val="FFFF00"/>
                </a:highlight>
                <a:latin typeface="Verdana"/>
                <a:cs typeface="Verdana"/>
              </a:rPr>
              <a:t>)</a:t>
            </a:r>
            <a:endParaRPr sz="2000" dirty="0">
              <a:highlight>
                <a:srgbClr val="FFFF00"/>
              </a:highlight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874" y="381000"/>
            <a:ext cx="8353857" cy="58112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spcBef>
                <a:spcPts val="253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400" spc="-7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6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timing</a:t>
            </a:r>
            <a:r>
              <a:rPr lang="en-US"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-status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reporting, commands and information transfer.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Font typeface="Verdana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r>
              <a:rPr sz="2400" spc="-13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-decoding and accepting commands, reporting status updates and recognizing its own address.</a:t>
            </a:r>
            <a:endParaRPr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Font typeface="Verdana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2400" spc="-7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-status reporting, commands and information transfer.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Font typeface="Verdana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buffering</a:t>
            </a:r>
            <a:r>
              <a:rPr lang="en-US"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manage the transfer speed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memory, processor and other peripheral devices that are connected.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Font typeface="Verdana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US" sz="24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-data-based issues during transmission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10212"/>
            <a:ext cx="5708015" cy="878840"/>
          </a:xfrm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External</a:t>
            </a:r>
            <a:r>
              <a:rPr spc="-95" dirty="0"/>
              <a:t> </a:t>
            </a:r>
            <a:r>
              <a:rPr spc="-10" dirty="0"/>
              <a:t>Devices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066800"/>
            <a:ext cx="7696200" cy="30386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sz="2000" spc="-8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readable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/>
              <a:t>Suitable for communicating with the computer user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Screen,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printer,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2000" spc="-1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readable</a:t>
            </a:r>
            <a:r>
              <a:rPr lang="en-US" sz="2000" dirty="0"/>
              <a:t>: Suitable for communicating with the equipment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</a:pP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magnetic disk and tape systems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0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/>
              <a:t>: Suitable for communicating with remote devices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(NIC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-connects to N/w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E6F6C4-F80A-ACBC-A652-29A811B8BD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67" t="25539" r="13333" b="25572"/>
          <a:stretch/>
        </p:blipFill>
        <p:spPr>
          <a:xfrm>
            <a:off x="0" y="457200"/>
            <a:ext cx="9296401" cy="539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33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1271" y="227487"/>
            <a:ext cx="8201457" cy="48724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control of the transfer of data from an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 device to the processor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might involve the following sequence of steps: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spcBef>
                <a:spcPts val="373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2000" spc="-7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7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signals the </a:t>
            </a:r>
            <a:r>
              <a:rPr sz="2000" spc="-3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spc="-4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check the </a:t>
            </a:r>
            <a:r>
              <a:rPr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2000" spc="-5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sz="2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Font typeface="Verdana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device</a:t>
            </a:r>
            <a:r>
              <a:rPr sz="2000" spc="-5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sz="2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Font typeface="Verdana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is </a:t>
            </a:r>
            <a:r>
              <a:rPr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sz="2000" spc="-3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5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sz="20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by means of a command</a:t>
            </a:r>
            <a:endParaRPr sz="2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35"/>
              </a:spcBef>
              <a:buClr>
                <a:srgbClr val="FF0000"/>
              </a:buClr>
              <a:buFont typeface="Verdana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sz="2000" spc="-6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4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000" spc="-4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external </a:t>
            </a:r>
            <a:r>
              <a:rPr sz="2000" spc="-1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sz="2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25"/>
              </a:spcBef>
              <a:buClr>
                <a:srgbClr val="FF0000"/>
              </a:buClr>
              <a:buFont typeface="Verdana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transfers</a:t>
            </a:r>
            <a:r>
              <a:rPr sz="2000" spc="-2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5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7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endParaRPr sz="2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buClr>
                <a:srgbClr val="FF0000"/>
              </a:buClr>
              <a:buFont typeface="Verdana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5765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40576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output,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DMA,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9928" y="3401568"/>
            <a:ext cx="33528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7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Input</a:t>
            </a:r>
            <a:r>
              <a:rPr spc="-50" dirty="0"/>
              <a:t> </a:t>
            </a:r>
            <a:r>
              <a:rPr dirty="0"/>
              <a:t>Output</a:t>
            </a:r>
            <a:r>
              <a:rPr spc="-5" dirty="0"/>
              <a:t> </a:t>
            </a:r>
            <a:r>
              <a:rPr spc="-10" dirty="0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05482"/>
            <a:ext cx="5577205" cy="318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spc="-10" dirty="0">
                <a:latin typeface="Verdana"/>
                <a:cs typeface="Verdana"/>
              </a:rPr>
              <a:t>Programmed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Interrupt</a:t>
            </a:r>
            <a:r>
              <a:rPr sz="2800" spc="-114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driven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Font typeface="Verdana"/>
              <a:buChar char="•"/>
            </a:pPr>
            <a:endParaRPr sz="2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FF0000"/>
              </a:buClr>
              <a:buChar char="•"/>
              <a:tabLst>
                <a:tab pos="355600" algn="l"/>
              </a:tabLst>
            </a:pPr>
            <a:r>
              <a:rPr sz="2800" dirty="0">
                <a:latin typeface="Verdana"/>
                <a:cs typeface="Verdana"/>
              </a:rPr>
              <a:t>Direct</a:t>
            </a:r>
            <a:r>
              <a:rPr sz="2800" spc="-8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Memory</a:t>
            </a:r>
            <a:r>
              <a:rPr sz="2800" spc="-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Access</a:t>
            </a:r>
            <a:r>
              <a:rPr sz="2800" spc="-7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(DMA)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1376</TotalTime>
  <Words>2220</Words>
  <Application>Microsoft Office PowerPoint</Application>
  <PresentationFormat>On-screen Show (4:3)</PresentationFormat>
  <Paragraphs>228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Arial Black</vt:lpstr>
      <vt:lpstr>Arial MT</vt:lpstr>
      <vt:lpstr>Calibri</vt:lpstr>
      <vt:lpstr>Times New Roman</vt:lpstr>
      <vt:lpstr>Verdana</vt:lpstr>
      <vt:lpstr>Office Theme</vt:lpstr>
      <vt:lpstr>PowerPoint Presentation</vt:lpstr>
      <vt:lpstr>Input/Output Problems/ Why there is a need of I/O modules</vt:lpstr>
      <vt:lpstr>PowerPoint Presentation</vt:lpstr>
      <vt:lpstr>Generic Model of I/O Module</vt:lpstr>
      <vt:lpstr>PowerPoint Presentation</vt:lpstr>
      <vt:lpstr>External Devices</vt:lpstr>
      <vt:lpstr>PowerPoint Presentation</vt:lpstr>
      <vt:lpstr>PowerPoint Presentation</vt:lpstr>
      <vt:lpstr>Input Output Techniques</vt:lpstr>
      <vt:lpstr>PowerPoint Presentation</vt:lpstr>
      <vt:lpstr>PROGRAMMED I/O</vt:lpstr>
      <vt:lpstr>PowerPoint Presentation</vt:lpstr>
      <vt:lpstr>Overview of Programmed I/O  </vt:lpstr>
      <vt:lpstr>I/O Commands  </vt:lpstr>
      <vt:lpstr>PROGRAMMED I/O</vt:lpstr>
      <vt:lpstr>PowerPoint Presentation</vt:lpstr>
      <vt:lpstr>PowerPoint Presentation</vt:lpstr>
      <vt:lpstr>Memory mapped and Isolated </vt:lpstr>
      <vt:lpstr>Programmed I/O</vt:lpstr>
      <vt:lpstr>PowerPoint Presentation</vt:lpstr>
      <vt:lpstr>PowerPoint Presentation</vt:lpstr>
      <vt:lpstr>PowerPoint Presentation</vt:lpstr>
      <vt:lpstr>From I/O module’s point</vt:lpstr>
      <vt:lpstr>From CPU point</vt:lpstr>
      <vt:lpstr>Interrupt Processing-Occurrence of interrupt-H/W &amp; s/w</vt:lpstr>
      <vt:lpstr>PowerPoint Presentation</vt:lpstr>
      <vt:lpstr>PowerPoint Presentation</vt:lpstr>
      <vt:lpstr>CPU Viewpoint</vt:lpstr>
      <vt:lpstr>Three Techniques for Input of a Block of Data</vt:lpstr>
      <vt:lpstr>Direct Memory Access</vt:lpstr>
      <vt:lpstr>PowerPoint Presentation</vt:lpstr>
      <vt:lpstr>PowerPoint Presentation</vt:lpstr>
      <vt:lpstr>DMA Operation</vt:lpstr>
      <vt:lpstr>Typical DMA Module Diagram</vt:lpstr>
      <vt:lpstr>DMA data transfer modes:</vt:lpstr>
      <vt:lpstr>DMA data transfer modes</vt:lpstr>
      <vt:lpstr>2. Cycle stealing mode</vt:lpstr>
      <vt:lpstr>DMA data transfer modes:</vt:lpstr>
      <vt:lpstr>Advantages of DMA</vt:lpstr>
      <vt:lpstr>Disadvantages of DMA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Input Output</dc:title>
  <dc:creator>Adrian J Pullin</dc:creator>
  <cp:lastModifiedBy>Om Thanage</cp:lastModifiedBy>
  <cp:revision>54</cp:revision>
  <dcterms:created xsi:type="dcterms:W3CDTF">2023-10-11T08:42:48Z</dcterms:created>
  <dcterms:modified xsi:type="dcterms:W3CDTF">2024-11-23T07:46:40Z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2023-10-11T00:00:00Z</vt:filetime>
  </property>
  <property fmtid="{D5CDD505-2E9C-101B-9397-08002B2CF9AE}" pid="5" name="Producer">
    <vt:lpwstr>Microsoft® PowerPoint® 2010</vt:lpwstr>
  </property>
</Properties>
</file>