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171"/>
  </p:notesMasterIdLst>
  <p:sldIdLst>
    <p:sldId id="256" r:id="rId2"/>
    <p:sldId id="257" r:id="rId3"/>
    <p:sldId id="258" r:id="rId4"/>
    <p:sldId id="259" r:id="rId5"/>
    <p:sldId id="377" r:id="rId6"/>
    <p:sldId id="260" r:id="rId7"/>
    <p:sldId id="378" r:id="rId8"/>
    <p:sldId id="261" r:id="rId9"/>
    <p:sldId id="262" r:id="rId10"/>
    <p:sldId id="263" r:id="rId11"/>
    <p:sldId id="379" r:id="rId12"/>
    <p:sldId id="380" r:id="rId13"/>
    <p:sldId id="381" r:id="rId14"/>
    <p:sldId id="264" r:id="rId15"/>
    <p:sldId id="265" r:id="rId16"/>
    <p:sldId id="266" r:id="rId17"/>
    <p:sldId id="267" r:id="rId18"/>
    <p:sldId id="382" r:id="rId19"/>
    <p:sldId id="268" r:id="rId20"/>
    <p:sldId id="269" r:id="rId21"/>
    <p:sldId id="270" r:id="rId22"/>
    <p:sldId id="383" r:id="rId23"/>
    <p:sldId id="384" r:id="rId24"/>
    <p:sldId id="271" r:id="rId25"/>
    <p:sldId id="272" r:id="rId26"/>
    <p:sldId id="385"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386" r:id="rId40"/>
    <p:sldId id="285" r:id="rId41"/>
    <p:sldId id="387" r:id="rId42"/>
    <p:sldId id="286" r:id="rId43"/>
    <p:sldId id="287" r:id="rId44"/>
    <p:sldId id="388" r:id="rId45"/>
    <p:sldId id="289" r:id="rId46"/>
    <p:sldId id="389" r:id="rId47"/>
    <p:sldId id="290" r:id="rId48"/>
    <p:sldId id="390" r:id="rId49"/>
    <p:sldId id="291" r:id="rId50"/>
    <p:sldId id="292" r:id="rId51"/>
    <p:sldId id="293" r:id="rId52"/>
    <p:sldId id="296" r:id="rId53"/>
    <p:sldId id="295" r:id="rId54"/>
    <p:sldId id="294" r:id="rId55"/>
    <p:sldId id="297" r:id="rId56"/>
    <p:sldId id="298" r:id="rId57"/>
    <p:sldId id="301" r:id="rId58"/>
    <p:sldId id="299" r:id="rId59"/>
    <p:sldId id="300" r:id="rId60"/>
    <p:sldId id="303" r:id="rId61"/>
    <p:sldId id="304" r:id="rId62"/>
    <p:sldId id="305" r:id="rId63"/>
    <p:sldId id="306" r:id="rId64"/>
    <p:sldId id="307" r:id="rId65"/>
    <p:sldId id="308" r:id="rId66"/>
    <p:sldId id="309" r:id="rId67"/>
    <p:sldId id="391" r:id="rId68"/>
    <p:sldId id="310" r:id="rId69"/>
    <p:sldId id="311" r:id="rId70"/>
    <p:sldId id="394" r:id="rId71"/>
    <p:sldId id="392" r:id="rId72"/>
    <p:sldId id="393" r:id="rId73"/>
    <p:sldId id="312" r:id="rId74"/>
    <p:sldId id="313" r:id="rId75"/>
    <p:sldId id="314" r:id="rId76"/>
    <p:sldId id="395" r:id="rId77"/>
    <p:sldId id="396" r:id="rId78"/>
    <p:sldId id="315" r:id="rId79"/>
    <p:sldId id="316" r:id="rId80"/>
    <p:sldId id="397" r:id="rId81"/>
    <p:sldId id="318" r:id="rId82"/>
    <p:sldId id="402" r:id="rId83"/>
    <p:sldId id="319" r:id="rId84"/>
    <p:sldId id="399" r:id="rId85"/>
    <p:sldId id="400" r:id="rId86"/>
    <p:sldId id="317" r:id="rId87"/>
    <p:sldId id="320" r:id="rId88"/>
    <p:sldId id="321" r:id="rId89"/>
    <p:sldId id="322" r:id="rId90"/>
    <p:sldId id="398" r:id="rId91"/>
    <p:sldId id="401" r:id="rId92"/>
    <p:sldId id="323" r:id="rId93"/>
    <p:sldId id="324" r:id="rId94"/>
    <p:sldId id="326" r:id="rId95"/>
    <p:sldId id="327" r:id="rId96"/>
    <p:sldId id="328" r:id="rId97"/>
    <p:sldId id="329" r:id="rId98"/>
    <p:sldId id="325" r:id="rId99"/>
    <p:sldId id="330" r:id="rId100"/>
    <p:sldId id="331" r:id="rId101"/>
    <p:sldId id="332" r:id="rId102"/>
    <p:sldId id="333" r:id="rId103"/>
    <p:sldId id="334" r:id="rId104"/>
    <p:sldId id="335" r:id="rId105"/>
    <p:sldId id="337" r:id="rId106"/>
    <p:sldId id="336" r:id="rId107"/>
    <p:sldId id="338" r:id="rId108"/>
    <p:sldId id="339" r:id="rId109"/>
    <p:sldId id="423" r:id="rId110"/>
    <p:sldId id="340" r:id="rId111"/>
    <p:sldId id="341" r:id="rId112"/>
    <p:sldId id="342" r:id="rId113"/>
    <p:sldId id="343" r:id="rId114"/>
    <p:sldId id="424" r:id="rId115"/>
    <p:sldId id="403" r:id="rId116"/>
    <p:sldId id="404" r:id="rId117"/>
    <p:sldId id="344" r:id="rId118"/>
    <p:sldId id="345" r:id="rId119"/>
    <p:sldId id="425" r:id="rId120"/>
    <p:sldId id="346" r:id="rId121"/>
    <p:sldId id="348" r:id="rId122"/>
    <p:sldId id="405" r:id="rId123"/>
    <p:sldId id="347" r:id="rId124"/>
    <p:sldId id="349" r:id="rId125"/>
    <p:sldId id="406" r:id="rId126"/>
    <p:sldId id="350" r:id="rId127"/>
    <p:sldId id="351" r:id="rId128"/>
    <p:sldId id="408" r:id="rId129"/>
    <p:sldId id="352" r:id="rId130"/>
    <p:sldId id="353" r:id="rId131"/>
    <p:sldId id="409" r:id="rId132"/>
    <p:sldId id="410" r:id="rId133"/>
    <p:sldId id="411" r:id="rId134"/>
    <p:sldId id="412" r:id="rId135"/>
    <p:sldId id="413" r:id="rId136"/>
    <p:sldId id="414" r:id="rId137"/>
    <p:sldId id="415" r:id="rId138"/>
    <p:sldId id="354" r:id="rId139"/>
    <p:sldId id="355" r:id="rId140"/>
    <p:sldId id="407" r:id="rId141"/>
    <p:sldId id="356" r:id="rId142"/>
    <p:sldId id="357" r:id="rId143"/>
    <p:sldId id="416" r:id="rId144"/>
    <p:sldId id="358" r:id="rId145"/>
    <p:sldId id="359" r:id="rId146"/>
    <p:sldId id="426" r:id="rId147"/>
    <p:sldId id="360" r:id="rId148"/>
    <p:sldId id="361" r:id="rId149"/>
    <p:sldId id="362" r:id="rId150"/>
    <p:sldId id="363" r:id="rId151"/>
    <p:sldId id="364" r:id="rId152"/>
    <p:sldId id="365" r:id="rId153"/>
    <p:sldId id="366" r:id="rId154"/>
    <p:sldId id="367" r:id="rId155"/>
    <p:sldId id="417" r:id="rId156"/>
    <p:sldId id="418" r:id="rId157"/>
    <p:sldId id="419" r:id="rId158"/>
    <p:sldId id="368" r:id="rId159"/>
    <p:sldId id="369" r:id="rId160"/>
    <p:sldId id="370" r:id="rId161"/>
    <p:sldId id="420" r:id="rId162"/>
    <p:sldId id="371" r:id="rId163"/>
    <p:sldId id="372" r:id="rId164"/>
    <p:sldId id="373" r:id="rId165"/>
    <p:sldId id="421" r:id="rId166"/>
    <p:sldId id="374" r:id="rId167"/>
    <p:sldId id="375" r:id="rId168"/>
    <p:sldId id="422" r:id="rId169"/>
    <p:sldId id="376" r:id="rId1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4" d="100"/>
          <a:sy n="74" d="100"/>
        </p:scale>
        <p:origin x="174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E3728E2-BE23-4860-ACE0-EE37044E0171}" type="datetimeFigureOut">
              <a:rPr lang="en-IN" smtClean="0"/>
              <a:t>25-09-2024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987B9A0D-EE0A-4700-83F2-19372E3B3E23}" type="slidenum">
              <a:rPr lang="en-IN" smtClean="0"/>
              <a:t>‹#›</a:t>
            </a:fld>
            <a:endParaRPr lang="en-IN"/>
          </a:p>
        </p:txBody>
      </p:sp>
    </p:spTree>
    <p:extLst>
      <p:ext uri="{BB962C8B-B14F-4D97-AF65-F5344CB8AC3E}">
        <p14:creationId xmlns:p14="http://schemas.microsoft.com/office/powerpoint/2010/main" val="79068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B9A0D-EE0A-4700-83F2-19372E3B3E23}" type="slidenum">
              <a:rPr lang="en-IN" smtClean="0"/>
              <a:t>35</a:t>
            </a:fld>
            <a:endParaRPr lang="en-IN"/>
          </a:p>
        </p:txBody>
      </p:sp>
    </p:spTree>
    <p:extLst>
      <p:ext uri="{BB962C8B-B14F-4D97-AF65-F5344CB8AC3E}">
        <p14:creationId xmlns:p14="http://schemas.microsoft.com/office/powerpoint/2010/main" val="62221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87B9A0D-EE0A-4700-83F2-19372E3B3E23}" type="slidenum">
              <a:rPr lang="en-IN" smtClean="0"/>
              <a:t>143</a:t>
            </a:fld>
            <a:endParaRPr lang="en-IN"/>
          </a:p>
        </p:txBody>
      </p:sp>
    </p:spTree>
    <p:extLst>
      <p:ext uri="{BB962C8B-B14F-4D97-AF65-F5344CB8AC3E}">
        <p14:creationId xmlns:p14="http://schemas.microsoft.com/office/powerpoint/2010/main" val="65024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ts val="1410"/>
              </a:lnSpc>
            </a:pPr>
            <a:fld id="{81D60167-4931-47E6-BA6A-407CBD079E47}" type="slidenum">
              <a:rPr lang="en-IN" smtClean="0"/>
              <a:pPr marL="38100">
                <a:lnSpc>
                  <a:spcPts val="1410"/>
                </a:lnSpc>
              </a:pPr>
              <a:t>‹#›</a:t>
            </a:fld>
            <a:endParaRPr lang="en-IN"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9/25/2024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ts val="1410"/>
              </a:lnSpc>
            </a:pPr>
            <a:fld id="{81D60167-4931-47E6-BA6A-407CBD079E47}" type="slidenum">
              <a:rPr lang="en-IN" smtClean="0"/>
              <a:pPr marL="38100">
                <a:lnSpc>
                  <a:spcPts val="1410"/>
                </a:lnSpc>
              </a:pPr>
              <a:t>‹#›</a:t>
            </a:fld>
            <a:endParaRPr lang="en-IN"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810245" y="2615340"/>
            <a:ext cx="5510530" cy="1196340"/>
          </a:xfrm>
          <a:prstGeom prst="rect">
            <a:avLst/>
          </a:prstGeom>
        </p:spPr>
        <p:txBody>
          <a:bodyPr vert="horz" wrap="square" lIns="0" tIns="109855" rIns="0" bIns="0" rtlCol="0">
            <a:spAutoFit/>
          </a:bodyPr>
          <a:lstStyle/>
          <a:p>
            <a:pPr marL="4445" algn="ctr">
              <a:lnSpc>
                <a:spcPct val="100000"/>
              </a:lnSpc>
              <a:spcBef>
                <a:spcPts val="865"/>
              </a:spcBef>
            </a:pPr>
            <a:r>
              <a:rPr sz="3200" spc="-10" dirty="0">
                <a:solidFill>
                  <a:srgbClr val="888888"/>
                </a:solidFill>
                <a:latin typeface="Calibri"/>
                <a:cs typeface="Calibri"/>
              </a:rPr>
              <a:t>Chapter</a:t>
            </a:r>
            <a:r>
              <a:rPr sz="3200" spc="-25" dirty="0">
                <a:solidFill>
                  <a:srgbClr val="888888"/>
                </a:solidFill>
                <a:latin typeface="Calibri"/>
                <a:cs typeface="Calibri"/>
              </a:rPr>
              <a:t> </a:t>
            </a:r>
            <a:r>
              <a:rPr lang="en-US" sz="3200" dirty="0">
                <a:solidFill>
                  <a:srgbClr val="888888"/>
                </a:solidFill>
                <a:latin typeface="Calibri"/>
                <a:cs typeface="Calibri"/>
              </a:rPr>
              <a:t>3</a:t>
            </a:r>
            <a:endParaRPr sz="3200" dirty="0">
              <a:latin typeface="Calibri"/>
              <a:cs typeface="Calibri"/>
            </a:endParaRPr>
          </a:p>
          <a:p>
            <a:pPr algn="ctr">
              <a:lnSpc>
                <a:spcPct val="100000"/>
              </a:lnSpc>
              <a:spcBef>
                <a:spcPts val="770"/>
              </a:spcBef>
            </a:pPr>
            <a:r>
              <a:rPr lang="en-US" sz="3200" spc="-10" dirty="0">
                <a:solidFill>
                  <a:srgbClr val="888888"/>
                </a:solidFill>
                <a:latin typeface="Calibri"/>
                <a:cs typeface="Calibri"/>
              </a:rPr>
              <a:t>CPU</a:t>
            </a:r>
            <a:endParaRPr sz="32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6246" y="461594"/>
            <a:ext cx="71386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Example</a:t>
            </a:r>
            <a:r>
              <a:rPr sz="4400" b="0" spc="-15" dirty="0">
                <a:latin typeface="Calibri"/>
                <a:cs typeface="Calibri"/>
              </a:rPr>
              <a:t> </a:t>
            </a:r>
            <a:r>
              <a:rPr sz="4400" b="0" spc="-20" dirty="0">
                <a:latin typeface="Calibri"/>
                <a:cs typeface="Calibri"/>
              </a:rPr>
              <a:t>Register</a:t>
            </a:r>
            <a:r>
              <a:rPr sz="4400" b="0" spc="-10" dirty="0">
                <a:latin typeface="Calibri"/>
                <a:cs typeface="Calibri"/>
              </a:rPr>
              <a:t> </a:t>
            </a:r>
            <a:r>
              <a:rPr sz="4400" b="0" spc="-20" dirty="0">
                <a:latin typeface="Calibri"/>
                <a:cs typeface="Calibri"/>
              </a:rPr>
              <a:t>Organizations</a:t>
            </a:r>
            <a:endParaRPr sz="4400">
              <a:latin typeface="Calibri"/>
              <a:cs typeface="Calibri"/>
            </a:endParaRPr>
          </a:p>
        </p:txBody>
      </p:sp>
      <p:pic>
        <p:nvPicPr>
          <p:cNvPr id="3" name="object 3"/>
          <p:cNvPicPr/>
          <p:nvPr/>
        </p:nvPicPr>
        <p:blipFill>
          <a:blip r:embed="rId2" cstate="print"/>
          <a:stretch>
            <a:fillRect/>
          </a:stretch>
        </p:blipFill>
        <p:spPr>
          <a:xfrm>
            <a:off x="58145" y="1266189"/>
            <a:ext cx="9085854" cy="5509575"/>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804494"/>
            <a:ext cx="8763000" cy="4895699"/>
          </a:xfrm>
          <a:prstGeom prst="rect">
            <a:avLst/>
          </a:prstGeom>
        </p:spPr>
        <p:txBody>
          <a:bodyPr vert="horz" wrap="square" lIns="0" tIns="12700" rIns="0" bIns="0" rtlCol="0">
            <a:spAutoFit/>
          </a:bodyPr>
          <a:lstStyle/>
          <a:p>
            <a:pPr marL="12700" algn="just">
              <a:lnSpc>
                <a:spcPct val="100000"/>
              </a:lnSpc>
              <a:spcBef>
                <a:spcPts val="100"/>
              </a:spcBef>
            </a:pPr>
            <a:r>
              <a:rPr sz="2400" b="1" spc="-10" dirty="0">
                <a:latin typeface="Times New Roman" pitchFamily="18" charset="0"/>
                <a:cs typeface="Times New Roman" pitchFamily="18" charset="0"/>
              </a:rPr>
              <a:t>Step</a:t>
            </a:r>
            <a:r>
              <a:rPr sz="2400" b="1" spc="-45" dirty="0">
                <a:latin typeface="Times New Roman" pitchFamily="18" charset="0"/>
                <a:cs typeface="Times New Roman" pitchFamily="18" charset="0"/>
              </a:rPr>
              <a:t> </a:t>
            </a:r>
            <a:r>
              <a:rPr sz="2400" b="1" spc="-5" dirty="0">
                <a:latin typeface="Times New Roman" pitchFamily="18" charset="0"/>
                <a:cs typeface="Times New Roman" pitchFamily="18" charset="0"/>
              </a:rPr>
              <a:t>1</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b="1" spc="-5" dirty="0">
                <a:latin typeface="Times New Roman" pitchFamily="18" charset="0"/>
                <a:cs typeface="Times New Roman" pitchFamily="18" charset="0"/>
              </a:rPr>
              <a:t>address field</a:t>
            </a:r>
            <a:r>
              <a:rPr sz="2400" b="1" spc="15"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instruction</a:t>
            </a:r>
            <a:r>
              <a:rPr sz="2400" spc="-4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transferred</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b="1" spc="5" dirty="0">
                <a:latin typeface="Times New Roman" pitchFamily="18" charset="0"/>
                <a:cs typeface="Times New Roman" pitchFamily="18" charset="0"/>
              </a:rPr>
              <a:t>MAR</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This</a:t>
            </a:r>
            <a:r>
              <a:rPr sz="2400" spc="765" dirty="0">
                <a:latin typeface="Times New Roman" pitchFamily="18" charset="0"/>
                <a:cs typeface="Times New Roman" pitchFamily="18" charset="0"/>
              </a:rPr>
              <a:t>  </a:t>
            </a:r>
            <a:r>
              <a:rPr sz="2400" dirty="0">
                <a:latin typeface="Times New Roman" pitchFamily="18" charset="0"/>
                <a:cs typeface="Times New Roman" pitchFamily="18" charset="0"/>
              </a:rPr>
              <a:t>is   </a:t>
            </a:r>
            <a:r>
              <a:rPr sz="2400" spc="445" dirty="0">
                <a:latin typeface="Times New Roman" pitchFamily="18" charset="0"/>
                <a:cs typeface="Times New Roman" pitchFamily="18" charset="0"/>
              </a:rPr>
              <a:t> </a:t>
            </a:r>
            <a:r>
              <a:rPr sz="2400" spc="-5" dirty="0">
                <a:latin typeface="Times New Roman" pitchFamily="18" charset="0"/>
                <a:cs typeface="Times New Roman" pitchFamily="18" charset="0"/>
              </a:rPr>
              <a:t>used</a:t>
            </a:r>
            <a:r>
              <a:rPr sz="2400" spc="770"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760" dirty="0">
                <a:latin typeface="Times New Roman" pitchFamily="18" charset="0"/>
                <a:cs typeface="Times New Roman" pitchFamily="18" charset="0"/>
              </a:rPr>
              <a:t> </a:t>
            </a:r>
            <a:r>
              <a:rPr sz="2400" spc="765" dirty="0">
                <a:latin typeface="Times New Roman" pitchFamily="18" charset="0"/>
                <a:cs typeface="Times New Roman" pitchFamily="18" charset="0"/>
              </a:rPr>
              <a:t> </a:t>
            </a:r>
            <a:r>
              <a:rPr sz="2400" b="1" spc="-20" dirty="0">
                <a:latin typeface="Times New Roman" pitchFamily="18" charset="0"/>
                <a:cs typeface="Times New Roman" pitchFamily="18" charset="0"/>
              </a:rPr>
              <a:t>fetch</a:t>
            </a:r>
            <a:r>
              <a:rPr sz="2400" b="1" spc="765" dirty="0">
                <a:latin typeface="Times New Roman" pitchFamily="18" charset="0"/>
                <a:cs typeface="Times New Roman" pitchFamily="18" charset="0"/>
              </a:rPr>
              <a:t>  </a:t>
            </a:r>
            <a:r>
              <a:rPr sz="2400" b="1" dirty="0">
                <a:latin typeface="Times New Roman" pitchFamily="18" charset="0"/>
                <a:cs typeface="Times New Roman" pitchFamily="18" charset="0"/>
              </a:rPr>
              <a:t>the   </a:t>
            </a:r>
            <a:r>
              <a:rPr sz="2400" b="1" spc="459"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spc="770" dirty="0">
                <a:latin typeface="Times New Roman" pitchFamily="18" charset="0"/>
                <a:cs typeface="Times New Roman" pitchFamily="18" charset="0"/>
              </a:rPr>
              <a:t>  </a:t>
            </a:r>
            <a:r>
              <a:rPr sz="2400" b="1" spc="-5" dirty="0">
                <a:latin typeface="Times New Roman" pitchFamily="18" charset="0"/>
                <a:cs typeface="Times New Roman" pitchFamily="18" charset="0"/>
              </a:rPr>
              <a:t>of</a:t>
            </a:r>
            <a:r>
              <a:rPr sz="2400" b="1" spc="765" dirty="0">
                <a:latin typeface="Times New Roman" pitchFamily="18" charset="0"/>
                <a:cs typeface="Times New Roman" pitchFamily="18" charset="0"/>
              </a:rPr>
              <a:t> </a:t>
            </a:r>
            <a:r>
              <a:rPr sz="2400" b="1" spc="770" dirty="0">
                <a:latin typeface="Times New Roman" pitchFamily="18" charset="0"/>
                <a:cs typeface="Times New Roman" pitchFamily="18" charset="0"/>
              </a:rPr>
              <a:t> </a:t>
            </a:r>
            <a:r>
              <a:rPr sz="2400" b="1" dirty="0">
                <a:latin typeface="Times New Roman" pitchFamily="18" charset="0"/>
                <a:cs typeface="Times New Roman" pitchFamily="18" charset="0"/>
              </a:rPr>
              <a:t>the   </a:t>
            </a:r>
            <a:r>
              <a:rPr sz="2400" b="1" spc="455" dirty="0">
                <a:latin typeface="Times New Roman" pitchFamily="18" charset="0"/>
                <a:cs typeface="Times New Roman" pitchFamily="18" charset="0"/>
              </a:rPr>
              <a:t> </a:t>
            </a:r>
            <a:r>
              <a:rPr sz="2400" b="1" spc="-10" dirty="0">
                <a:latin typeface="Times New Roman" pitchFamily="18" charset="0"/>
                <a:cs typeface="Times New Roman" pitchFamily="18" charset="0"/>
              </a:rPr>
              <a:t>operand</a:t>
            </a:r>
            <a:r>
              <a:rPr sz="2400" spc="-10"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150"/>
              </a:spcBef>
            </a:pPr>
            <a:r>
              <a:rPr sz="2400" b="1" spc="-10" dirty="0">
                <a:latin typeface="Times New Roman" pitchFamily="18" charset="0"/>
                <a:cs typeface="Times New Roman" pitchFamily="18" charset="0"/>
              </a:rPr>
              <a:t>Step</a:t>
            </a:r>
            <a:r>
              <a:rPr sz="2400" b="1" spc="-85" dirty="0">
                <a:latin typeface="Times New Roman" pitchFamily="18" charset="0"/>
                <a:cs typeface="Times New Roman" pitchFamily="18" charset="0"/>
              </a:rPr>
              <a:t> </a:t>
            </a:r>
            <a:r>
              <a:rPr sz="2400" b="1" spc="-5" dirty="0">
                <a:latin typeface="Times New Roman" pitchFamily="18" charset="0"/>
                <a:cs typeface="Times New Roman" pitchFamily="18" charset="0"/>
              </a:rPr>
              <a:t>2</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marR="5080" algn="just">
              <a:lnSpc>
                <a:spcPct val="140100"/>
              </a:lnSpc>
              <a:spcBef>
                <a:spcPts val="575"/>
              </a:spcBef>
            </a:pPr>
            <a:r>
              <a:rPr sz="2400" spc="-5" dirty="0">
                <a:latin typeface="Times New Roman" pitchFamily="18" charset="0"/>
                <a:cs typeface="Times New Roman" pitchFamily="18" charset="0"/>
              </a:rPr>
              <a:t>The </a:t>
            </a:r>
            <a:r>
              <a:rPr sz="2400" b="1" spc="-5" dirty="0">
                <a:latin typeface="Times New Roman" pitchFamily="18" charset="0"/>
                <a:cs typeface="Times New Roman" pitchFamily="18" charset="0"/>
              </a:rPr>
              <a:t>address field of </a:t>
            </a:r>
            <a:r>
              <a:rPr sz="2400" b="1" dirty="0">
                <a:latin typeface="Times New Roman" pitchFamily="18" charset="0"/>
                <a:cs typeface="Times New Roman" pitchFamily="18" charset="0"/>
              </a:rPr>
              <a:t>the </a:t>
            </a:r>
            <a:r>
              <a:rPr sz="2400" b="1" spc="-5" dirty="0">
                <a:latin typeface="Times New Roman" pitchFamily="18" charset="0"/>
                <a:cs typeface="Times New Roman" pitchFamily="18" charset="0"/>
              </a:rPr>
              <a:t>IR </a:t>
            </a:r>
            <a:r>
              <a:rPr sz="2400" b="1" dirty="0">
                <a:latin typeface="Times New Roman" pitchFamily="18" charset="0"/>
                <a:cs typeface="Times New Roman" pitchFamily="18" charset="0"/>
              </a:rPr>
              <a:t>is </a:t>
            </a:r>
            <a:r>
              <a:rPr sz="2400" b="1" spc="-10" dirty="0">
                <a:latin typeface="Times New Roman" pitchFamily="18" charset="0"/>
                <a:cs typeface="Times New Roman" pitchFamily="18" charset="0"/>
              </a:rPr>
              <a:t>updated </a:t>
            </a:r>
            <a:r>
              <a:rPr sz="2400" b="1" spc="-15" dirty="0">
                <a:latin typeface="Times New Roman" pitchFamily="18" charset="0"/>
                <a:cs typeface="Times New Roman" pitchFamily="18" charset="0"/>
              </a:rPr>
              <a:t>from </a:t>
            </a:r>
            <a:r>
              <a:rPr sz="2400" b="1" dirty="0">
                <a:latin typeface="Times New Roman" pitchFamily="18" charset="0"/>
                <a:cs typeface="Times New Roman" pitchFamily="18" charset="0"/>
              </a:rPr>
              <a:t>the </a:t>
            </a:r>
            <a:r>
              <a:rPr sz="2400" b="1" spc="-5" dirty="0">
                <a:latin typeface="Times New Roman" pitchFamily="18" charset="0"/>
                <a:cs typeface="Times New Roman" pitchFamily="18" charset="0"/>
              </a:rPr>
              <a:t>MBR</a:t>
            </a:r>
            <a:r>
              <a:rPr sz="2400" spc="-5" dirty="0">
                <a:latin typeface="Times New Roman" pitchFamily="18" charset="0"/>
                <a:cs typeface="Times New Roman" pitchFamily="18" charset="0"/>
              </a:rPr>
              <a:t>.(So </a:t>
            </a:r>
            <a:r>
              <a:rPr sz="2400" spc="-10" dirty="0">
                <a:latin typeface="Times New Roman" pitchFamily="18" charset="0"/>
                <a:cs typeface="Times New Roman" pitchFamily="18" charset="0"/>
              </a:rPr>
              <a:t>that </a:t>
            </a:r>
            <a:r>
              <a:rPr sz="2400" dirty="0">
                <a:latin typeface="Times New Roman" pitchFamily="18" charset="0"/>
                <a:cs typeface="Times New Roman" pitchFamily="18" charset="0"/>
              </a:rPr>
              <a:t>it </a:t>
            </a:r>
            <a:r>
              <a:rPr sz="2400" spc="-10" dirty="0">
                <a:latin typeface="Times New Roman" pitchFamily="18" charset="0"/>
                <a:cs typeface="Times New Roman" pitchFamily="18" charset="0"/>
              </a:rPr>
              <a:t>now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contains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40" dirty="0">
                <a:latin typeface="Times New Roman" pitchFamily="18" charset="0"/>
                <a:cs typeface="Times New Roman" pitchFamily="18" charset="0"/>
              </a:rPr>
              <a:t> </a:t>
            </a:r>
            <a:r>
              <a:rPr sz="2400" spc="-10" dirty="0">
                <a:latin typeface="Times New Roman" pitchFamily="18" charset="0"/>
                <a:cs typeface="Times New Roman" pitchFamily="18" charset="0"/>
              </a:rPr>
              <a:t>direct</a:t>
            </a:r>
            <a:r>
              <a:rPr sz="2400" spc="525"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535" dirty="0">
                <a:latin typeface="Times New Roman" pitchFamily="18" charset="0"/>
                <a:cs typeface="Times New Roman" pitchFamily="18" charset="0"/>
              </a:rPr>
              <a:t> </a:t>
            </a:r>
            <a:r>
              <a:rPr sz="2400" spc="-15" dirty="0">
                <a:latin typeface="Times New Roman" pitchFamily="18" charset="0"/>
                <a:cs typeface="Times New Roman" pitchFamily="18" charset="0"/>
              </a:rPr>
              <a:t>rather</a:t>
            </a:r>
            <a:r>
              <a:rPr sz="2400" spc="515" dirty="0">
                <a:latin typeface="Times New Roman" pitchFamily="18" charset="0"/>
                <a:cs typeface="Times New Roman" pitchFamily="18" charset="0"/>
              </a:rPr>
              <a:t> </a:t>
            </a:r>
            <a:r>
              <a:rPr sz="2400" dirty="0">
                <a:latin typeface="Times New Roman" pitchFamily="18" charset="0"/>
                <a:cs typeface="Times New Roman" pitchFamily="18" charset="0"/>
              </a:rPr>
              <a:t>than</a:t>
            </a:r>
            <a:r>
              <a:rPr sz="2400" spc="540" dirty="0">
                <a:latin typeface="Times New Roman" pitchFamily="18" charset="0"/>
                <a:cs typeface="Times New Roman" pitchFamily="18" charset="0"/>
              </a:rPr>
              <a:t> </a:t>
            </a:r>
            <a:r>
              <a:rPr sz="2400" spc="-10" dirty="0">
                <a:latin typeface="Times New Roman" pitchFamily="18" charset="0"/>
                <a:cs typeface="Times New Roman" pitchFamily="18" charset="0"/>
              </a:rPr>
              <a:t>indirect</a:t>
            </a:r>
            <a:r>
              <a:rPr sz="2400" spc="525"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5">
                <a:latin typeface="Times New Roman" pitchFamily="18" charset="0"/>
                <a:cs typeface="Times New Roman" pitchFamily="18" charset="0"/>
              </a:rPr>
              <a:t>) </a:t>
            </a:r>
            <a:r>
              <a:rPr sz="240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12700" marR="5080" algn="just">
              <a:lnSpc>
                <a:spcPct val="140100"/>
              </a:lnSpc>
              <a:spcBef>
                <a:spcPts val="575"/>
              </a:spcBef>
            </a:pPr>
            <a:r>
              <a:rPr sz="2400" b="1" spc="-10">
                <a:latin typeface="Times New Roman" pitchFamily="18" charset="0"/>
                <a:cs typeface="Times New Roman" pitchFamily="18" charset="0"/>
              </a:rPr>
              <a:t>Step</a:t>
            </a:r>
            <a:r>
              <a:rPr sz="2400" b="1" spc="-5">
                <a:latin typeface="Times New Roman" pitchFamily="18" charset="0"/>
                <a:cs typeface="Times New Roman" pitchFamily="18" charset="0"/>
              </a:rPr>
              <a:t> </a:t>
            </a:r>
            <a:r>
              <a:rPr sz="2400" b="1" spc="-5" dirty="0">
                <a:latin typeface="Times New Roman" pitchFamily="18" charset="0"/>
                <a:cs typeface="Times New Roman" pitchFamily="18" charset="0"/>
              </a:rPr>
              <a:t>3</a:t>
            </a:r>
            <a:r>
              <a:rPr sz="2400" spc="-5" dirty="0">
                <a:latin typeface="Times New Roman" pitchFamily="18" charset="0"/>
                <a:cs typeface="Times New Roman" pitchFamily="18" charset="0"/>
              </a:rPr>
              <a:t>:</a:t>
            </a:r>
            <a:endParaRPr sz="2400">
              <a:latin typeface="Times New Roman" pitchFamily="18" charset="0"/>
              <a:cs typeface="Times New Roman" pitchFamily="18" charset="0"/>
            </a:endParaRPr>
          </a:p>
          <a:p>
            <a:pPr marL="12700" algn="just">
              <a:lnSpc>
                <a:spcPct val="100000"/>
              </a:lnSpc>
              <a:spcBef>
                <a:spcPts val="1730"/>
              </a:spcBef>
            </a:pPr>
            <a:r>
              <a:rPr sz="2400" spc="-5" dirty="0">
                <a:latin typeface="Times New Roman" pitchFamily="18" charset="0"/>
                <a:cs typeface="Times New Roman" pitchFamily="18" charset="0"/>
              </a:rPr>
              <a:t>The</a:t>
            </a:r>
            <a:r>
              <a:rPr sz="2400" spc="295" dirty="0">
                <a:latin typeface="Times New Roman" pitchFamily="18" charset="0"/>
                <a:cs typeface="Times New Roman" pitchFamily="18" charset="0"/>
              </a:rPr>
              <a:t> </a:t>
            </a:r>
            <a:r>
              <a:rPr sz="2400" spc="-5" dirty="0">
                <a:latin typeface="Times New Roman" pitchFamily="18" charset="0"/>
                <a:cs typeface="Times New Roman" pitchFamily="18" charset="0"/>
              </a:rPr>
              <a:t>IR</a:t>
            </a:r>
            <a:r>
              <a:rPr sz="2400" spc="30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now</a:t>
            </a:r>
            <a:r>
              <a:rPr sz="2400" spc="295"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300" dirty="0">
                <a:latin typeface="Times New Roman" pitchFamily="18" charset="0"/>
                <a:cs typeface="Times New Roman" pitchFamily="18" charset="0"/>
              </a:rPr>
              <a:t> </a:t>
            </a:r>
            <a:r>
              <a:rPr sz="2400" spc="-20" dirty="0">
                <a:latin typeface="Times New Roman" pitchFamily="18" charset="0"/>
                <a:cs typeface="Times New Roman" pitchFamily="18" charset="0"/>
              </a:rPr>
              <a:t>state,</a:t>
            </a:r>
            <a:r>
              <a:rPr sz="2400" spc="300" dirty="0">
                <a:latin typeface="Times New Roman" pitchFamily="18" charset="0"/>
                <a:cs typeface="Times New Roman" pitchFamily="18" charset="0"/>
              </a:rPr>
              <a:t> </a:t>
            </a:r>
            <a:r>
              <a:rPr sz="2400" dirty="0">
                <a:latin typeface="Times New Roman" pitchFamily="18" charset="0"/>
                <a:cs typeface="Times New Roman" pitchFamily="18" charset="0"/>
              </a:rPr>
              <a:t>as</a:t>
            </a:r>
            <a:r>
              <a:rPr sz="2400" spc="290" dirty="0">
                <a:latin typeface="Times New Roman" pitchFamily="18" charset="0"/>
                <a:cs typeface="Times New Roman" pitchFamily="18" charset="0"/>
              </a:rPr>
              <a:t> </a:t>
            </a:r>
            <a:r>
              <a:rPr sz="2400" dirty="0">
                <a:latin typeface="Times New Roman" pitchFamily="18" charset="0"/>
                <a:cs typeface="Times New Roman" pitchFamily="18" charset="0"/>
              </a:rPr>
              <a:t>if</a:t>
            </a:r>
            <a:r>
              <a:rPr sz="2400" spc="295" dirty="0">
                <a:latin typeface="Times New Roman" pitchFamily="18" charset="0"/>
                <a:cs typeface="Times New Roman" pitchFamily="18" charset="0"/>
              </a:rPr>
              <a:t> </a:t>
            </a:r>
            <a:r>
              <a:rPr sz="2400" spc="-5" dirty="0">
                <a:latin typeface="Times New Roman" pitchFamily="18" charset="0"/>
                <a:cs typeface="Times New Roman" pitchFamily="18" charset="0"/>
              </a:rPr>
              <a:t>indirect</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has</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not</a:t>
            </a:r>
            <a:r>
              <a:rPr sz="2400" spc="290" dirty="0">
                <a:latin typeface="Times New Roman" pitchFamily="18" charset="0"/>
                <a:cs typeface="Times New Roman" pitchFamily="18" charset="0"/>
              </a:rPr>
              <a:t> </a:t>
            </a:r>
            <a:r>
              <a:rPr sz="2400" spc="-5" dirty="0">
                <a:latin typeface="Times New Roman" pitchFamily="18" charset="0"/>
                <a:cs typeface="Times New Roman" pitchFamily="18" charset="0"/>
              </a:rPr>
              <a:t>been</a:t>
            </a:r>
            <a:endParaRPr sz="2400">
              <a:latin typeface="Times New Roman" pitchFamily="18" charset="0"/>
              <a:cs typeface="Times New Roman" pitchFamily="18" charset="0"/>
            </a:endParaRPr>
          </a:p>
          <a:p>
            <a:pPr marL="12700" algn="just">
              <a:lnSpc>
                <a:spcPct val="100000"/>
              </a:lnSpc>
              <a:spcBef>
                <a:spcPts val="1150"/>
              </a:spcBef>
            </a:pPr>
            <a:r>
              <a:rPr sz="2400" spc="-5" dirty="0">
                <a:latin typeface="Times New Roman" pitchFamily="18" charset="0"/>
                <a:cs typeface="Times New Roman" pitchFamily="18" charset="0"/>
              </a:rPr>
              <a:t>occurred.</a:t>
            </a:r>
            <a:endParaRPr sz="2400">
              <a:latin typeface="Times New Roman" pitchFamily="18" charset="0"/>
              <a:cs typeface="Times New Roman"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400" y="461594"/>
            <a:ext cx="4212590" cy="697230"/>
          </a:xfrm>
          <a:prstGeom prst="rect">
            <a:avLst/>
          </a:prstGeom>
        </p:spPr>
        <p:txBody>
          <a:bodyPr vert="horz" wrap="square" lIns="0" tIns="13335" rIns="0" bIns="0" rtlCol="0">
            <a:spAutoFit/>
          </a:bodyPr>
          <a:lstStyle/>
          <a:p>
            <a:pPr marL="12700" algn="ctr">
              <a:lnSpc>
                <a:spcPct val="100000"/>
              </a:lnSpc>
              <a:spcBef>
                <a:spcPts val="105"/>
              </a:spcBef>
            </a:pPr>
            <a:r>
              <a:rPr sz="4400" b="1" spc="-15" dirty="0">
                <a:latin typeface="Calibri"/>
                <a:cs typeface="Calibri"/>
              </a:rPr>
              <a:t>Interrupt</a:t>
            </a:r>
            <a:r>
              <a:rPr sz="4400" b="1" spc="-35" dirty="0">
                <a:latin typeface="Calibri"/>
                <a:cs typeface="Calibri"/>
              </a:rPr>
              <a:t> </a:t>
            </a:r>
            <a:r>
              <a:rPr sz="4400" b="1" spc="-15" dirty="0">
                <a:latin typeface="Calibri"/>
                <a:cs typeface="Calibri"/>
              </a:rPr>
              <a:t>Cycle</a:t>
            </a:r>
            <a:endParaRPr sz="4400" b="1">
              <a:latin typeface="Calibri"/>
              <a:cs typeface="Calibri"/>
            </a:endParaRPr>
          </a:p>
        </p:txBody>
      </p:sp>
      <p:sp>
        <p:nvSpPr>
          <p:cNvPr id="3" name="object 3"/>
          <p:cNvSpPr txBox="1"/>
          <p:nvPr/>
        </p:nvSpPr>
        <p:spPr>
          <a:xfrm>
            <a:off x="381000" y="1545716"/>
            <a:ext cx="8240749" cy="4057521"/>
          </a:xfrm>
          <a:prstGeom prst="rect">
            <a:avLst/>
          </a:prstGeom>
        </p:spPr>
        <p:txBody>
          <a:bodyPr vert="horz" wrap="square" lIns="0" tIns="12700" rIns="0" bIns="0" rtlCol="0">
            <a:spAutoFit/>
          </a:bodyPr>
          <a:lstStyle/>
          <a:p>
            <a:pPr marL="355600" indent="-342900">
              <a:lnSpc>
                <a:spcPct val="150000"/>
              </a:lnSpc>
              <a:spcBef>
                <a:spcPts val="100"/>
              </a:spcBef>
              <a:buFont typeface="Arial MT"/>
              <a:buChar char="•"/>
              <a:tabLst>
                <a:tab pos="354965" algn="l"/>
                <a:tab pos="355600" algn="l"/>
                <a:tab pos="762635" algn="l"/>
                <a:tab pos="1312545" algn="l"/>
                <a:tab pos="2850515" algn="l"/>
                <a:tab pos="3239135" algn="l"/>
                <a:tab pos="3790950" algn="l"/>
                <a:tab pos="4893310" algn="l"/>
                <a:tab pos="5754370" algn="l"/>
                <a:tab pos="6035040" algn="l"/>
                <a:tab pos="6638290" algn="l"/>
                <a:tab pos="6962775" algn="l"/>
                <a:tab pos="7801609" algn="l"/>
              </a:tabLst>
            </a:pPr>
            <a:r>
              <a:rPr sz="2400" spc="-60" dirty="0">
                <a:latin typeface="Times New Roman" pitchFamily="18" charset="0"/>
                <a:cs typeface="Times New Roman" pitchFamily="18" charset="0"/>
              </a:rPr>
              <a:t>A</a:t>
            </a:r>
            <a:r>
              <a:rPr sz="2400" dirty="0">
                <a:latin typeface="Times New Roman" pitchFamily="18" charset="0"/>
                <a:cs typeface="Times New Roman" pitchFamily="18" charset="0"/>
              </a:rPr>
              <a:t>t	the	</a:t>
            </a:r>
            <a:r>
              <a:rPr sz="2400" spc="-20" dirty="0">
                <a:latin typeface="Times New Roman" pitchFamily="18" charset="0"/>
                <a:cs typeface="Times New Roman" pitchFamily="18" charset="0"/>
              </a:rPr>
              <a:t>c</a:t>
            </a:r>
            <a:r>
              <a:rPr sz="2400" spc="-5" dirty="0">
                <a:latin typeface="Times New Roman" pitchFamily="18" charset="0"/>
                <a:cs typeface="Times New Roman" pitchFamily="18" charset="0"/>
              </a:rPr>
              <a:t>o</a:t>
            </a:r>
            <a:r>
              <a:rPr sz="2400" spc="-20" dirty="0">
                <a:latin typeface="Times New Roman" pitchFamily="18" charset="0"/>
                <a:cs typeface="Times New Roman" pitchFamily="18" charset="0"/>
              </a:rPr>
              <a:t>m</a:t>
            </a:r>
            <a:r>
              <a:rPr sz="2400" spc="-5" dirty="0">
                <a:latin typeface="Times New Roman" pitchFamily="18" charset="0"/>
                <a:cs typeface="Times New Roman" pitchFamily="18" charset="0"/>
              </a:rPr>
              <a:t>pl</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tion	</a:t>
            </a:r>
            <a:r>
              <a:rPr sz="2400" spc="-10" dirty="0">
                <a:latin typeface="Times New Roman" pitchFamily="18" charset="0"/>
                <a:cs typeface="Times New Roman" pitchFamily="18" charset="0"/>
              </a:rPr>
              <a:t>o</a:t>
            </a:r>
            <a:r>
              <a:rPr sz="2400" dirty="0">
                <a:latin typeface="Times New Roman" pitchFamily="18" charset="0"/>
                <a:cs typeface="Times New Roman" pitchFamily="18" charset="0"/>
              </a:rPr>
              <a:t>f	</a:t>
            </a:r>
            <a:r>
              <a:rPr sz="2400" spc="5" dirty="0">
                <a:latin typeface="Times New Roman" pitchFamily="18" charset="0"/>
                <a:cs typeface="Times New Roman" pitchFamily="18" charset="0"/>
              </a:rPr>
              <a:t>t</a:t>
            </a:r>
            <a:r>
              <a:rPr sz="2400" spc="-5" dirty="0">
                <a:latin typeface="Times New Roman" pitchFamily="18" charset="0"/>
                <a:cs typeface="Times New Roman" pitchFamily="18" charset="0"/>
              </a:rPr>
              <a:t>h</a:t>
            </a:r>
            <a:r>
              <a:rPr sz="2400" dirty="0">
                <a:latin typeface="Times New Roman" pitchFamily="18" charset="0"/>
                <a:cs typeface="Times New Roman" pitchFamily="18" charset="0"/>
              </a:rPr>
              <a:t>e	</a:t>
            </a:r>
            <a:r>
              <a:rPr sz="2400" spc="-5" dirty="0">
                <a:latin typeface="Times New Roman" pitchFamily="18" charset="0"/>
                <a:cs typeface="Times New Roman" pitchFamily="18" charset="0"/>
              </a:rPr>
              <a:t>E</a:t>
            </a:r>
            <a:r>
              <a:rPr sz="2400" spc="-55" dirty="0">
                <a:latin typeface="Times New Roman" pitchFamily="18" charset="0"/>
                <a:cs typeface="Times New Roman" pitchFamily="18" charset="0"/>
              </a:rPr>
              <a:t>x</a:t>
            </a:r>
            <a:r>
              <a:rPr sz="2400" dirty="0">
                <a:latin typeface="Times New Roman" pitchFamily="18" charset="0"/>
                <a:cs typeface="Times New Roman" pitchFamily="18" charset="0"/>
              </a:rPr>
              <a:t>e</a:t>
            </a:r>
            <a:r>
              <a:rPr sz="2400" spc="5" dirty="0">
                <a:latin typeface="Times New Roman" pitchFamily="18" charset="0"/>
                <a:cs typeface="Times New Roman" pitchFamily="18" charset="0"/>
              </a:rPr>
              <a:t>c</a:t>
            </a:r>
            <a:r>
              <a:rPr sz="2400" spc="-5" dirty="0">
                <a:latin typeface="Times New Roman" pitchFamily="18" charset="0"/>
                <a:cs typeface="Times New Roman" pitchFamily="18" charset="0"/>
              </a:rPr>
              <a:t>u</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e	</a:t>
            </a:r>
            <a:r>
              <a:rPr sz="2400" spc="-5" dirty="0">
                <a:latin typeface="Times New Roman" pitchFamily="18" charset="0"/>
                <a:cs typeface="Times New Roman" pitchFamily="18" charset="0"/>
              </a:rPr>
              <a:t>C</a:t>
            </a:r>
            <a:r>
              <a:rPr sz="2400" spc="-30" dirty="0">
                <a:latin typeface="Times New Roman" pitchFamily="18" charset="0"/>
                <a:cs typeface="Times New Roman" pitchFamily="18" charset="0"/>
              </a:rPr>
              <a:t>y</a:t>
            </a:r>
            <a:r>
              <a:rPr sz="2400" dirty="0">
                <a:latin typeface="Times New Roman" pitchFamily="18" charset="0"/>
                <a:cs typeface="Times New Roman" pitchFamily="18" charset="0"/>
              </a:rPr>
              <a:t>cl</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	a	</a:t>
            </a:r>
            <a:r>
              <a:rPr sz="2400" b="1" spc="-25" dirty="0">
                <a:latin typeface="Times New Roman" pitchFamily="18" charset="0"/>
                <a:cs typeface="Times New Roman" pitchFamily="18" charset="0"/>
              </a:rPr>
              <a:t>t</a:t>
            </a:r>
            <a:r>
              <a:rPr sz="2400" b="1" dirty="0">
                <a:latin typeface="Times New Roman" pitchFamily="18" charset="0"/>
                <a:cs typeface="Times New Roman" pitchFamily="18" charset="0"/>
              </a:rPr>
              <a:t>e</a:t>
            </a:r>
            <a:r>
              <a:rPr sz="2400" b="1" spc="-35" dirty="0">
                <a:latin typeface="Times New Roman" pitchFamily="18" charset="0"/>
                <a:cs typeface="Times New Roman" pitchFamily="18" charset="0"/>
              </a:rPr>
              <a:t>s</a:t>
            </a:r>
            <a:r>
              <a:rPr sz="2400" b="1" dirty="0">
                <a:latin typeface="Times New Roman" pitchFamily="18" charset="0"/>
                <a:cs typeface="Times New Roman" pitchFamily="18" charset="0"/>
              </a:rPr>
              <a:t>t</a:t>
            </a:r>
            <a:r>
              <a:rPr sz="2400" dirty="0">
                <a:latin typeface="Times New Roman" pitchFamily="18" charset="0"/>
                <a:cs typeface="Times New Roman" pitchFamily="18" charset="0"/>
              </a:rPr>
              <a:t>	is	made	</a:t>
            </a:r>
            <a:r>
              <a:rPr sz="2400" spc="-40" dirty="0">
                <a:latin typeface="Times New Roman" pitchFamily="18" charset="0"/>
                <a:cs typeface="Times New Roman" pitchFamily="18" charset="0"/>
              </a:rPr>
              <a:t>to</a:t>
            </a:r>
            <a:endParaRPr sz="2400">
              <a:latin typeface="Times New Roman" pitchFamily="18" charset="0"/>
              <a:cs typeface="Times New Roman" pitchFamily="18" charset="0"/>
            </a:endParaRPr>
          </a:p>
          <a:p>
            <a:pPr marL="355600" marR="5080">
              <a:lnSpc>
                <a:spcPct val="150000"/>
              </a:lnSpc>
              <a:spcBef>
                <a:spcPts val="670"/>
              </a:spcBef>
              <a:tabLst>
                <a:tab pos="1793875" algn="l"/>
                <a:tab pos="2989580" algn="l"/>
                <a:tab pos="3573145" algn="l"/>
                <a:tab pos="4719320" algn="l"/>
                <a:tab pos="5976620" algn="l"/>
                <a:tab pos="6546850" algn="l"/>
                <a:tab pos="7792084" algn="l"/>
              </a:tabLst>
            </a:pPr>
            <a:r>
              <a:rPr sz="2400" spc="-5" dirty="0">
                <a:latin typeface="Times New Roman" pitchFamily="18" charset="0"/>
                <a:cs typeface="Times New Roman" pitchFamily="18" charset="0"/>
              </a:rPr>
              <a:t>d</a:t>
            </a:r>
            <a:r>
              <a:rPr sz="2400" spc="-10" dirty="0">
                <a:latin typeface="Times New Roman" pitchFamily="18" charset="0"/>
                <a:cs typeface="Times New Roman" pitchFamily="18" charset="0"/>
              </a:rPr>
              <a:t>e</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er</a:t>
            </a:r>
            <a:r>
              <a:rPr sz="2400" spc="5" dirty="0">
                <a:latin typeface="Times New Roman" pitchFamily="18" charset="0"/>
                <a:cs typeface="Times New Roman" pitchFamily="18" charset="0"/>
              </a:rPr>
              <a:t>m</a:t>
            </a:r>
            <a:r>
              <a:rPr sz="2400" dirty="0">
                <a:latin typeface="Times New Roman" pitchFamily="18" charset="0"/>
                <a:cs typeface="Times New Roman" pitchFamily="18" charset="0"/>
              </a:rPr>
              <a:t>ine	wh</a:t>
            </a:r>
            <a:r>
              <a:rPr sz="2400" spc="-10" dirty="0">
                <a:latin typeface="Times New Roman" pitchFamily="18" charset="0"/>
                <a:cs typeface="Times New Roman" pitchFamily="18" charset="0"/>
              </a:rPr>
              <a:t>e</a:t>
            </a:r>
            <a:r>
              <a:rPr sz="2400" dirty="0">
                <a:latin typeface="Times New Roman" pitchFamily="18" charset="0"/>
                <a:cs typeface="Times New Roman" pitchFamily="18" charset="0"/>
              </a:rPr>
              <a:t>ther	</a:t>
            </a:r>
            <a:r>
              <a:rPr sz="2400" b="1" dirty="0">
                <a:latin typeface="Times New Roman" pitchFamily="18" charset="0"/>
                <a:cs typeface="Times New Roman" pitchFamily="18" charset="0"/>
              </a:rPr>
              <a:t>a</a:t>
            </a:r>
            <a:r>
              <a:rPr sz="2400" b="1" spc="-50" dirty="0">
                <a:latin typeface="Times New Roman" pitchFamily="18" charset="0"/>
                <a:cs typeface="Times New Roman" pitchFamily="18" charset="0"/>
              </a:rPr>
              <a:t>n</a:t>
            </a:r>
            <a:r>
              <a:rPr sz="2400" b="1" dirty="0">
                <a:latin typeface="Times New Roman" pitchFamily="18" charset="0"/>
                <a:cs typeface="Times New Roman" pitchFamily="18" charset="0"/>
              </a:rPr>
              <a:t>y	en</a:t>
            </a:r>
            <a:r>
              <a:rPr sz="2400" b="1" spc="5" dirty="0">
                <a:latin typeface="Times New Roman" pitchFamily="18" charset="0"/>
                <a:cs typeface="Times New Roman" pitchFamily="18" charset="0"/>
              </a:rPr>
              <a:t>a</a:t>
            </a:r>
            <a:r>
              <a:rPr sz="2400" b="1" spc="-5" dirty="0">
                <a:latin typeface="Times New Roman" pitchFamily="18" charset="0"/>
                <a:cs typeface="Times New Roman" pitchFamily="18" charset="0"/>
              </a:rPr>
              <a:t>ble</a:t>
            </a:r>
            <a:r>
              <a:rPr sz="2400" b="1" dirty="0">
                <a:latin typeface="Times New Roman" pitchFamily="18" charset="0"/>
                <a:cs typeface="Times New Roman" pitchFamily="18" charset="0"/>
              </a:rPr>
              <a:t>d	i</a:t>
            </a:r>
            <a:r>
              <a:rPr sz="2400" b="1" spc="-25" dirty="0">
                <a:latin typeface="Times New Roman" pitchFamily="18" charset="0"/>
                <a:cs typeface="Times New Roman" pitchFamily="18" charset="0"/>
              </a:rPr>
              <a:t>nt</a:t>
            </a:r>
            <a:r>
              <a:rPr sz="2400" b="1" dirty="0">
                <a:latin typeface="Times New Roman" pitchFamily="18" charset="0"/>
                <a:cs typeface="Times New Roman" pitchFamily="18" charset="0"/>
              </a:rPr>
              <a:t>er</a:t>
            </a:r>
            <a:r>
              <a:rPr sz="2400" b="1" spc="5" dirty="0">
                <a:latin typeface="Times New Roman" pitchFamily="18" charset="0"/>
                <a:cs typeface="Times New Roman" pitchFamily="18" charset="0"/>
              </a:rPr>
              <a:t>r</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p</a:t>
            </a:r>
            <a:r>
              <a:rPr sz="2400" b="1" dirty="0">
                <a:latin typeface="Times New Roman" pitchFamily="18" charset="0"/>
                <a:cs typeface="Times New Roman" pitchFamily="18" charset="0"/>
              </a:rPr>
              <a:t>t	</a:t>
            </a:r>
            <a:r>
              <a:rPr sz="2400" b="1" spc="-5" dirty="0">
                <a:latin typeface="Times New Roman" pitchFamily="18" charset="0"/>
                <a:cs typeface="Times New Roman" pitchFamily="18" charset="0"/>
              </a:rPr>
              <a:t>ha</a:t>
            </a:r>
            <a:r>
              <a:rPr sz="2400" b="1" dirty="0">
                <a:latin typeface="Times New Roman" pitchFamily="18" charset="0"/>
                <a:cs typeface="Times New Roman" pitchFamily="18" charset="0"/>
              </a:rPr>
              <a:t>s	</a:t>
            </a:r>
            <a:r>
              <a:rPr sz="2400" b="1" spc="-5" dirty="0">
                <a:latin typeface="Times New Roman" pitchFamily="18" charset="0"/>
                <a:cs typeface="Times New Roman" pitchFamily="18" charset="0"/>
              </a:rPr>
              <a:t>occu</a:t>
            </a:r>
            <a:r>
              <a:rPr sz="2400" b="1" dirty="0">
                <a:latin typeface="Times New Roman" pitchFamily="18" charset="0"/>
                <a:cs typeface="Times New Roman" pitchFamily="18" charset="0"/>
              </a:rPr>
              <a:t>r</a:t>
            </a:r>
            <a:r>
              <a:rPr sz="2400" b="1" spc="-35" dirty="0">
                <a:latin typeface="Times New Roman" pitchFamily="18" charset="0"/>
                <a:cs typeface="Times New Roman" pitchFamily="18" charset="0"/>
              </a:rPr>
              <a:t>r</a:t>
            </a:r>
            <a:r>
              <a:rPr sz="2400" b="1" dirty="0">
                <a:latin typeface="Times New Roman" pitchFamily="18" charset="0"/>
                <a:cs typeface="Times New Roman" pitchFamily="18" charset="0"/>
              </a:rPr>
              <a:t>ed	</a:t>
            </a:r>
            <a:r>
              <a:rPr sz="2400" b="1" spc="-10" dirty="0">
                <a:latin typeface="Times New Roman" pitchFamily="18" charset="0"/>
                <a:cs typeface="Times New Roman" pitchFamily="18" charset="0"/>
              </a:rPr>
              <a:t>or  </a:t>
            </a:r>
            <a:r>
              <a:rPr sz="2400" b="1" spc="-5" dirty="0">
                <a:latin typeface="Times New Roman" pitchFamily="18" charset="0"/>
                <a:cs typeface="Times New Roman" pitchFamily="18" charset="0"/>
              </a:rPr>
              <a:t>not.</a:t>
            </a:r>
            <a:endParaRPr sz="2400" b="1">
              <a:latin typeface="Times New Roman" pitchFamily="18" charset="0"/>
              <a:cs typeface="Times New Roman" pitchFamily="18" charset="0"/>
            </a:endParaRPr>
          </a:p>
          <a:p>
            <a:pPr marL="355600" marR="5080" indent="-342900">
              <a:lnSpc>
                <a:spcPct val="150000"/>
              </a:lnSpc>
              <a:spcBef>
                <a:spcPts val="580"/>
              </a:spcBef>
              <a:buFont typeface="Arial MT"/>
              <a:buChar char="•"/>
              <a:tabLst>
                <a:tab pos="354965" algn="l"/>
                <a:tab pos="355600" algn="l"/>
                <a:tab pos="681355" algn="l"/>
                <a:tab pos="1144905" algn="l"/>
                <a:tab pos="2301875" algn="l"/>
                <a:tab pos="3569970" algn="l"/>
                <a:tab pos="4152265" algn="l"/>
                <a:tab pos="5407025" algn="l"/>
                <a:tab pos="6138545" algn="l"/>
                <a:tab pos="7412990" algn="l"/>
              </a:tabLst>
            </a:pP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f	an	en</a:t>
            </a:r>
            <a:r>
              <a:rPr sz="2400" spc="5" dirty="0">
                <a:latin typeface="Times New Roman" pitchFamily="18" charset="0"/>
                <a:cs typeface="Times New Roman" pitchFamily="18" charset="0"/>
              </a:rPr>
              <a:t>a</a:t>
            </a:r>
            <a:r>
              <a:rPr sz="2400" spc="-5" dirty="0">
                <a:latin typeface="Times New Roman" pitchFamily="18" charset="0"/>
                <a:cs typeface="Times New Roman" pitchFamily="18" charset="0"/>
              </a:rPr>
              <a:t>b</a:t>
            </a:r>
            <a:r>
              <a:rPr sz="2400" spc="-15" dirty="0">
                <a:latin typeface="Times New Roman" pitchFamily="18" charset="0"/>
                <a:cs typeface="Times New Roman" pitchFamily="18" charset="0"/>
              </a:rPr>
              <a:t>l</a:t>
            </a:r>
            <a:r>
              <a:rPr sz="2400" dirty="0">
                <a:latin typeface="Times New Roman" pitchFamily="18" charset="0"/>
                <a:cs typeface="Times New Roman" pitchFamily="18" charset="0"/>
              </a:rPr>
              <a:t>ed	i</a:t>
            </a:r>
            <a:r>
              <a:rPr sz="2400" spc="-25" dirty="0">
                <a:latin typeface="Times New Roman" pitchFamily="18" charset="0"/>
                <a:cs typeface="Times New Roman" pitchFamily="18" charset="0"/>
              </a:rPr>
              <a:t>nt</a:t>
            </a:r>
            <a:r>
              <a:rPr sz="2400" dirty="0">
                <a:latin typeface="Times New Roman" pitchFamily="18" charset="0"/>
                <a:cs typeface="Times New Roman" pitchFamily="18" charset="0"/>
              </a:rPr>
              <a:t>er</a:t>
            </a:r>
            <a:r>
              <a:rPr sz="2400" spc="5" dirty="0">
                <a:latin typeface="Times New Roman" pitchFamily="18" charset="0"/>
                <a:cs typeface="Times New Roman" pitchFamily="18" charset="0"/>
              </a:rPr>
              <a:t>r</a:t>
            </a:r>
            <a:r>
              <a:rPr sz="2400" spc="-5" dirty="0">
                <a:latin typeface="Times New Roman" pitchFamily="18" charset="0"/>
                <a:cs typeface="Times New Roman" pitchFamily="18" charset="0"/>
              </a:rPr>
              <a:t>u</a:t>
            </a:r>
            <a:r>
              <a:rPr sz="2400" spc="-25" dirty="0">
                <a:latin typeface="Times New Roman" pitchFamily="18" charset="0"/>
                <a:cs typeface="Times New Roman" pitchFamily="18" charset="0"/>
              </a:rPr>
              <a:t>p</a:t>
            </a:r>
            <a:r>
              <a:rPr sz="2400" dirty="0">
                <a:latin typeface="Times New Roman" pitchFamily="18" charset="0"/>
                <a:cs typeface="Times New Roman" pitchFamily="18" charset="0"/>
              </a:rPr>
              <a:t>t	</a:t>
            </a:r>
            <a:r>
              <a:rPr sz="2400" spc="-5" dirty="0">
                <a:latin typeface="Times New Roman" pitchFamily="18" charset="0"/>
                <a:cs typeface="Times New Roman" pitchFamily="18" charset="0"/>
              </a:rPr>
              <a:t>ha</a:t>
            </a:r>
            <a:r>
              <a:rPr sz="2400" dirty="0">
                <a:latin typeface="Times New Roman" pitchFamily="18" charset="0"/>
                <a:cs typeface="Times New Roman" pitchFamily="18" charset="0"/>
              </a:rPr>
              <a:t>s	</a:t>
            </a:r>
            <a:r>
              <a:rPr sz="2400" b="1" spc="-20" dirty="0">
                <a:latin typeface="Times New Roman" pitchFamily="18" charset="0"/>
                <a:cs typeface="Times New Roman" pitchFamily="18" charset="0"/>
              </a:rPr>
              <a:t>o</a:t>
            </a:r>
            <a:r>
              <a:rPr sz="2400" b="1" dirty="0">
                <a:latin typeface="Times New Roman" pitchFamily="18" charset="0"/>
                <a:cs typeface="Times New Roman" pitchFamily="18" charset="0"/>
              </a:rPr>
              <a:t>c</a:t>
            </a:r>
            <a:r>
              <a:rPr sz="2400" b="1" spc="5" dirty="0">
                <a:latin typeface="Times New Roman" pitchFamily="18" charset="0"/>
                <a:cs typeface="Times New Roman" pitchFamily="18" charset="0"/>
              </a:rPr>
              <a:t>c</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r</a:t>
            </a:r>
            <a:r>
              <a:rPr sz="2400" b="1" spc="-35" dirty="0">
                <a:latin typeface="Times New Roman" pitchFamily="18" charset="0"/>
                <a:cs typeface="Times New Roman" pitchFamily="18" charset="0"/>
              </a:rPr>
              <a:t>r</a:t>
            </a:r>
            <a:r>
              <a:rPr sz="2400" b="1" dirty="0">
                <a:latin typeface="Times New Roman" pitchFamily="18" charset="0"/>
                <a:cs typeface="Times New Roman" pitchFamily="18" charset="0"/>
              </a:rPr>
              <a:t>ed</a:t>
            </a:r>
            <a:r>
              <a:rPr sz="2400" dirty="0">
                <a:latin typeface="Times New Roman" pitchFamily="18" charset="0"/>
                <a:cs typeface="Times New Roman" pitchFamily="18" charset="0"/>
              </a:rPr>
              <a:t>	then	</a:t>
            </a:r>
            <a:r>
              <a:rPr sz="2400" b="1" dirty="0">
                <a:latin typeface="Times New Roman" pitchFamily="18" charset="0"/>
                <a:cs typeface="Times New Roman" pitchFamily="18" charset="0"/>
              </a:rPr>
              <a:t>I</a:t>
            </a:r>
            <a:r>
              <a:rPr sz="2400" b="1" spc="-30" dirty="0">
                <a:latin typeface="Times New Roman" pitchFamily="18" charset="0"/>
                <a:cs typeface="Times New Roman" pitchFamily="18" charset="0"/>
              </a:rPr>
              <a:t>n</a:t>
            </a:r>
            <a:r>
              <a:rPr sz="2400" b="1" spc="-25" dirty="0">
                <a:latin typeface="Times New Roman" pitchFamily="18" charset="0"/>
                <a:cs typeface="Times New Roman" pitchFamily="18" charset="0"/>
              </a:rPr>
              <a:t>t</a:t>
            </a:r>
            <a:r>
              <a:rPr sz="2400" b="1" dirty="0">
                <a:latin typeface="Times New Roman" pitchFamily="18" charset="0"/>
                <a:cs typeface="Times New Roman" pitchFamily="18" charset="0"/>
              </a:rPr>
              <a:t>er</a:t>
            </a:r>
            <a:r>
              <a:rPr sz="2400" b="1" spc="5" dirty="0">
                <a:latin typeface="Times New Roman" pitchFamily="18" charset="0"/>
                <a:cs typeface="Times New Roman" pitchFamily="18" charset="0"/>
              </a:rPr>
              <a:t>r</a:t>
            </a:r>
            <a:r>
              <a:rPr sz="2400" b="1" spc="-5" dirty="0">
                <a:latin typeface="Times New Roman" pitchFamily="18" charset="0"/>
                <a:cs typeface="Times New Roman" pitchFamily="18" charset="0"/>
              </a:rPr>
              <a:t>u</a:t>
            </a:r>
            <a:r>
              <a:rPr sz="2400" b="1" spc="-15" dirty="0">
                <a:latin typeface="Times New Roman" pitchFamily="18" charset="0"/>
                <a:cs typeface="Times New Roman" pitchFamily="18" charset="0"/>
              </a:rPr>
              <a:t>p</a:t>
            </a:r>
            <a:r>
              <a:rPr sz="2400" b="1" dirty="0">
                <a:latin typeface="Times New Roman" pitchFamily="18" charset="0"/>
                <a:cs typeface="Times New Roman" pitchFamily="18" charset="0"/>
              </a:rPr>
              <a:t>t	</a:t>
            </a:r>
            <a:r>
              <a:rPr sz="2400" b="1" spc="-5" dirty="0">
                <a:latin typeface="Times New Roman" pitchFamily="18" charset="0"/>
                <a:cs typeface="Times New Roman" pitchFamily="18" charset="0"/>
              </a:rPr>
              <a:t>C</a:t>
            </a:r>
            <a:r>
              <a:rPr sz="2400" b="1" spc="-40" dirty="0">
                <a:latin typeface="Times New Roman" pitchFamily="18" charset="0"/>
                <a:cs typeface="Times New Roman" pitchFamily="18" charset="0"/>
              </a:rPr>
              <a:t>y</a:t>
            </a:r>
            <a:r>
              <a:rPr sz="2400" b="1" dirty="0">
                <a:latin typeface="Times New Roman" pitchFamily="18" charset="0"/>
                <a:cs typeface="Times New Roman" pitchFamily="18" charset="0"/>
              </a:rPr>
              <a:t>c</a:t>
            </a:r>
            <a:r>
              <a:rPr sz="2400" b="1" spc="-10" dirty="0">
                <a:latin typeface="Times New Roman" pitchFamily="18" charset="0"/>
                <a:cs typeface="Times New Roman" pitchFamily="18" charset="0"/>
              </a:rPr>
              <a:t>l</a:t>
            </a:r>
            <a:r>
              <a:rPr sz="2400" b="1" dirty="0">
                <a:latin typeface="Times New Roman" pitchFamily="18" charset="0"/>
                <a:cs typeface="Times New Roman" pitchFamily="18" charset="0"/>
              </a:rPr>
              <a:t>e  </a:t>
            </a:r>
            <a:r>
              <a:rPr sz="2400" b="1" spc="-10">
                <a:latin typeface="Times New Roman" pitchFamily="18" charset="0"/>
                <a:cs typeface="Times New Roman" pitchFamily="18" charset="0"/>
              </a:rPr>
              <a:t>occurs.</a:t>
            </a:r>
            <a:endParaRPr sz="2400" b="1">
              <a:latin typeface="Times New Roman" pitchFamily="18" charset="0"/>
              <a:cs typeface="Times New Roman" pitchFamily="18" charset="0"/>
            </a:endParaRPr>
          </a:p>
          <a:p>
            <a:pPr marL="355600" indent="-342900">
              <a:lnSpc>
                <a:spcPct val="150000"/>
              </a:lnSpc>
              <a:buFont typeface="Arial MT"/>
              <a:buChar char="•"/>
              <a:tabLst>
                <a:tab pos="354965" algn="l"/>
                <a:tab pos="355600" algn="l"/>
              </a:tabLst>
            </a:pPr>
            <a:r>
              <a:rPr sz="2400" spc="-5" dirty="0">
                <a:latin typeface="Times New Roman" pitchFamily="18" charset="0"/>
                <a:cs typeface="Times New Roman" pitchFamily="18" charset="0"/>
              </a:rPr>
              <a:t>The</a:t>
            </a:r>
            <a:r>
              <a:rPr sz="2400" spc="365" dirty="0">
                <a:latin typeface="Times New Roman" pitchFamily="18" charset="0"/>
                <a:cs typeface="Times New Roman" pitchFamily="18" charset="0"/>
              </a:rPr>
              <a:t> </a:t>
            </a:r>
            <a:r>
              <a:rPr sz="2400" spc="-15" dirty="0">
                <a:latin typeface="Times New Roman" pitchFamily="18" charset="0"/>
                <a:cs typeface="Times New Roman" pitchFamily="18" charset="0"/>
              </a:rPr>
              <a:t>nature</a:t>
            </a:r>
            <a:r>
              <a:rPr sz="2400" spc="36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360" dirty="0">
                <a:latin typeface="Times New Roman" pitchFamily="18" charset="0"/>
                <a:cs typeface="Times New Roman" pitchFamily="18" charset="0"/>
              </a:rPr>
              <a:t> </a:t>
            </a:r>
            <a:r>
              <a:rPr sz="2400" spc="-5" dirty="0">
                <a:latin typeface="Times New Roman" pitchFamily="18" charset="0"/>
                <a:cs typeface="Times New Roman" pitchFamily="18" charset="0"/>
              </a:rPr>
              <a:t>this</a:t>
            </a:r>
            <a:r>
              <a:rPr sz="2400" spc="355" dirty="0">
                <a:latin typeface="Times New Roman" pitchFamily="18" charset="0"/>
                <a:cs typeface="Times New Roman" pitchFamily="18" charset="0"/>
              </a:rPr>
              <a:t> </a:t>
            </a:r>
            <a:r>
              <a:rPr sz="2400" spc="-10" dirty="0">
                <a:latin typeface="Times New Roman" pitchFamily="18" charset="0"/>
                <a:cs typeface="Times New Roman" pitchFamily="18" charset="0"/>
              </a:rPr>
              <a:t>cycle</a:t>
            </a:r>
            <a:r>
              <a:rPr sz="2400" spc="355" dirty="0">
                <a:latin typeface="Times New Roman" pitchFamily="18" charset="0"/>
                <a:cs typeface="Times New Roman" pitchFamily="18" charset="0"/>
              </a:rPr>
              <a:t> </a:t>
            </a:r>
            <a:r>
              <a:rPr sz="2400" spc="-10" dirty="0">
                <a:latin typeface="Times New Roman" pitchFamily="18" charset="0"/>
                <a:cs typeface="Times New Roman" pitchFamily="18" charset="0"/>
              </a:rPr>
              <a:t>varies</a:t>
            </a:r>
            <a:r>
              <a:rPr sz="2400" spc="365" dirty="0">
                <a:latin typeface="Times New Roman" pitchFamily="18" charset="0"/>
                <a:cs typeface="Times New Roman" pitchFamily="18" charset="0"/>
              </a:rPr>
              <a:t> </a:t>
            </a:r>
            <a:r>
              <a:rPr sz="2400" spc="-10" dirty="0">
                <a:latin typeface="Times New Roman" pitchFamily="18" charset="0"/>
                <a:cs typeface="Times New Roman" pitchFamily="18" charset="0"/>
              </a:rPr>
              <a:t>greatly</a:t>
            </a:r>
            <a:r>
              <a:rPr sz="2400" spc="350" dirty="0">
                <a:latin typeface="Times New Roman" pitchFamily="18" charset="0"/>
                <a:cs typeface="Times New Roman" pitchFamily="18" charset="0"/>
              </a:rPr>
              <a:t> </a:t>
            </a:r>
            <a:r>
              <a:rPr sz="2400" spc="-15" dirty="0">
                <a:latin typeface="Times New Roman" pitchFamily="18" charset="0"/>
                <a:cs typeface="Times New Roman" pitchFamily="18" charset="0"/>
              </a:rPr>
              <a:t>from</a:t>
            </a:r>
            <a:r>
              <a:rPr sz="2400" spc="350" dirty="0">
                <a:latin typeface="Times New Roman" pitchFamily="18" charset="0"/>
                <a:cs typeface="Times New Roman" pitchFamily="18" charset="0"/>
              </a:rPr>
              <a:t> </a:t>
            </a:r>
            <a:r>
              <a:rPr sz="2400" spc="-5" dirty="0">
                <a:latin typeface="Times New Roman" pitchFamily="18" charset="0"/>
                <a:cs typeface="Times New Roman" pitchFamily="18" charset="0"/>
              </a:rPr>
              <a:t>one</a:t>
            </a:r>
            <a:r>
              <a:rPr sz="2400" spc="360" dirty="0">
                <a:latin typeface="Times New Roman" pitchFamily="18" charset="0"/>
                <a:cs typeface="Times New Roman" pitchFamily="18" charset="0"/>
              </a:rPr>
              <a:t> </a:t>
            </a:r>
            <a:r>
              <a:rPr sz="2400" spc="-5">
                <a:latin typeface="Times New Roman" pitchFamily="18" charset="0"/>
                <a:cs typeface="Times New Roman" pitchFamily="18" charset="0"/>
              </a:rPr>
              <a:t>machine</a:t>
            </a:r>
            <a:r>
              <a:rPr sz="2400" spc="350">
                <a:latin typeface="Times New Roman" pitchFamily="18" charset="0"/>
                <a:cs typeface="Times New Roman" pitchFamily="18" charset="0"/>
              </a:rPr>
              <a:t> </a:t>
            </a:r>
            <a:r>
              <a:rPr sz="2400" spc="-40">
                <a:latin typeface="Times New Roman" pitchFamily="18" charset="0"/>
                <a:cs typeface="Times New Roman" pitchFamily="18" charset="0"/>
              </a:rPr>
              <a:t>to</a:t>
            </a:r>
            <a:endParaRPr sz="2400">
              <a:latin typeface="Times New Roman" pitchFamily="18" charset="0"/>
              <a:cs typeface="Times New Roman" pitchFamily="18" charset="0"/>
            </a:endParaRPr>
          </a:p>
          <a:p>
            <a:pPr marL="355600">
              <a:lnSpc>
                <a:spcPct val="150000"/>
              </a:lnSpc>
              <a:spcBef>
                <a:spcPts val="5"/>
              </a:spcBef>
            </a:pPr>
            <a:r>
              <a:rPr sz="2400" spc="-30" dirty="0">
                <a:latin typeface="Times New Roman" pitchFamily="18" charset="0"/>
                <a:cs typeface="Times New Roman" pitchFamily="18" charset="0"/>
              </a:rPr>
              <a:t>another.</a:t>
            </a:r>
            <a:endParaRPr sz="2400">
              <a:latin typeface="Times New Roman" pitchFamily="18" charset="0"/>
              <a:cs typeface="Times New Roman"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7349" y="2203884"/>
            <a:ext cx="7746957" cy="2905494"/>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81000"/>
            <a:ext cx="8230870" cy="5911234"/>
          </a:xfrm>
          <a:prstGeom prst="rect">
            <a:avLst/>
          </a:prstGeom>
        </p:spPr>
        <p:txBody>
          <a:bodyPr vert="horz" wrap="square" lIns="0" tIns="12065" rIns="0" bIns="0" rtlCol="0">
            <a:spAutoFit/>
          </a:bodyPr>
          <a:lstStyle/>
          <a:p>
            <a:pPr marL="355600" marR="150495" indent="-343535" algn="just">
              <a:lnSpc>
                <a:spcPct val="150100"/>
              </a:lnSpc>
              <a:spcBef>
                <a:spcPts val="95"/>
              </a:spcBef>
              <a:buFont typeface="Arial MT"/>
              <a:buChar char="•"/>
              <a:tabLst>
                <a:tab pos="355600" algn="l"/>
                <a:tab pos="356235" algn="l"/>
              </a:tabLst>
            </a:pPr>
            <a:r>
              <a:rPr sz="2400" spc="-10" dirty="0">
                <a:latin typeface="Calibri"/>
                <a:cs typeface="Calibri"/>
              </a:rPr>
              <a:t>S</a:t>
            </a:r>
            <a:r>
              <a:rPr sz="2400" spc="-10" dirty="0">
                <a:latin typeface="Times New Roman" pitchFamily="18" charset="0"/>
                <a:cs typeface="Times New Roman" pitchFamily="18" charset="0"/>
              </a:rPr>
              <a:t>tep </a:t>
            </a:r>
            <a:r>
              <a:rPr sz="2400" dirty="0">
                <a:latin typeface="Times New Roman" pitchFamily="18" charset="0"/>
                <a:cs typeface="Times New Roman" pitchFamily="18" charset="0"/>
              </a:rPr>
              <a:t>1</a:t>
            </a:r>
            <a:r>
              <a:rPr sz="2400" b="1" dirty="0">
                <a:latin typeface="Times New Roman" pitchFamily="18" charset="0"/>
                <a:cs typeface="Times New Roman" pitchFamily="18" charset="0"/>
              </a:rPr>
              <a:t>: </a:t>
            </a:r>
            <a:r>
              <a:rPr sz="2400" b="1" spc="-10" dirty="0">
                <a:latin typeface="Times New Roman" pitchFamily="18" charset="0"/>
                <a:cs typeface="Times New Roman" pitchFamily="18" charset="0"/>
              </a:rPr>
              <a:t>Contents </a:t>
            </a:r>
            <a:r>
              <a:rPr sz="2400" b="1" spc="-5" dirty="0">
                <a:latin typeface="Times New Roman" pitchFamily="18" charset="0"/>
                <a:cs typeface="Times New Roman" pitchFamily="18" charset="0"/>
              </a:rPr>
              <a:t>of </a:t>
            </a:r>
            <a:r>
              <a:rPr sz="2400" b="1" dirty="0">
                <a:latin typeface="Times New Roman" pitchFamily="18" charset="0"/>
                <a:cs typeface="Times New Roman" pitchFamily="18" charset="0"/>
              </a:rPr>
              <a:t>the PC </a:t>
            </a:r>
            <a:r>
              <a:rPr sz="2400" dirty="0">
                <a:latin typeface="Times New Roman" pitchFamily="18" charset="0"/>
                <a:cs typeface="Times New Roman" pitchFamily="18" charset="0"/>
              </a:rPr>
              <a:t>is </a:t>
            </a:r>
            <a:r>
              <a:rPr sz="2400" b="1" spc="-20" dirty="0">
                <a:latin typeface="Times New Roman" pitchFamily="18" charset="0"/>
                <a:cs typeface="Times New Roman" pitchFamily="18" charset="0"/>
              </a:rPr>
              <a:t>transferred </a:t>
            </a:r>
            <a:r>
              <a:rPr sz="2400" b="1" spc="-15" dirty="0">
                <a:latin typeface="Times New Roman" pitchFamily="18" charset="0"/>
                <a:cs typeface="Times New Roman" pitchFamily="18" charset="0"/>
              </a:rPr>
              <a:t>to </a:t>
            </a:r>
            <a:r>
              <a:rPr sz="2400" b="1" spc="-5" dirty="0">
                <a:latin typeface="Times New Roman" pitchFamily="18" charset="0"/>
                <a:cs typeface="Times New Roman" pitchFamily="18" charset="0"/>
              </a:rPr>
              <a:t>the </a:t>
            </a:r>
            <a:r>
              <a:rPr sz="2400" b="1" dirty="0">
                <a:latin typeface="Times New Roman" pitchFamily="18" charset="0"/>
                <a:cs typeface="Times New Roman" pitchFamily="18" charset="0"/>
              </a:rPr>
              <a:t>MBR</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so </a:t>
            </a:r>
            <a:r>
              <a:rPr sz="2400" spc="-10" dirty="0">
                <a:latin typeface="Times New Roman" pitchFamily="18" charset="0"/>
                <a:cs typeface="Times New Roman" pitchFamily="18" charset="0"/>
              </a:rPr>
              <a:t>that </a:t>
            </a:r>
            <a:r>
              <a:rPr sz="2400" spc="-5" dirty="0">
                <a:latin typeface="Times New Roman" pitchFamily="18" charset="0"/>
                <a:cs typeface="Times New Roman" pitchFamily="18" charset="0"/>
              </a:rPr>
              <a:t>they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can</a:t>
            </a:r>
            <a:r>
              <a:rPr sz="2400" spc="-5" dirty="0">
                <a:latin typeface="Times New Roman" pitchFamily="18" charset="0"/>
                <a:cs typeface="Times New Roman" pitchFamily="18" charset="0"/>
              </a:rPr>
              <a:t> be </a:t>
            </a:r>
            <a:r>
              <a:rPr sz="2400" spc="-15" dirty="0">
                <a:latin typeface="Times New Roman" pitchFamily="18" charset="0"/>
                <a:cs typeface="Times New Roman" pitchFamily="18" charset="0"/>
              </a:rPr>
              <a:t>saved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10" dirty="0">
                <a:latin typeface="Times New Roman" pitchFamily="18" charset="0"/>
                <a:cs typeface="Times New Roman" pitchFamily="18" charset="0"/>
              </a:rPr>
              <a:t> return.</a:t>
            </a:r>
            <a:endParaRPr sz="2400">
              <a:latin typeface="Times New Roman" pitchFamily="18" charset="0"/>
              <a:cs typeface="Times New Roman" pitchFamily="18" charset="0"/>
            </a:endParaRPr>
          </a:p>
          <a:p>
            <a:pPr marL="355600" marR="278130" algn="just">
              <a:lnSpc>
                <a:spcPts val="4320"/>
              </a:lnSpc>
              <a:spcBef>
                <a:spcPts val="384"/>
              </a:spcBef>
            </a:pPr>
            <a:r>
              <a:rPr sz="2400" spc="-10" dirty="0">
                <a:latin typeface="Times New Roman" pitchFamily="18" charset="0"/>
                <a:cs typeface="Times New Roman" pitchFamily="18" charset="0"/>
              </a:rPr>
              <a:t>Step</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2:</a:t>
            </a:r>
            <a:r>
              <a:rPr sz="2400" spc="-20" dirty="0">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MAR</a:t>
            </a:r>
            <a:r>
              <a:rPr sz="2400" spc="-1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is</a:t>
            </a:r>
            <a:r>
              <a:rPr sz="2400" spc="-2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loaded</a:t>
            </a:r>
            <a:r>
              <a:rPr sz="2400" spc="5" dirty="0">
                <a:solidFill>
                  <a:srgbClr val="FF0000"/>
                </a:solidFill>
                <a:latin typeface="Times New Roman" pitchFamily="18" charset="0"/>
                <a:cs typeface="Times New Roman" pitchFamily="18" charset="0"/>
              </a:rPr>
              <a:t> </a:t>
            </a:r>
            <a:r>
              <a:rPr sz="2400" dirty="0">
                <a:latin typeface="Times New Roman" pitchFamily="18" charset="0"/>
                <a:cs typeface="Times New Roman" pitchFamily="18" charset="0"/>
              </a:rPr>
              <a:t>with</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15" dirty="0">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address</a:t>
            </a:r>
            <a:r>
              <a:rPr sz="2400"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at</a:t>
            </a:r>
            <a:r>
              <a:rPr sz="2400" spc="-2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which</a:t>
            </a:r>
            <a:r>
              <a:rPr sz="2400" spc="-2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contents</a:t>
            </a:r>
            <a:r>
              <a:rPr sz="2400" spc="-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of </a:t>
            </a:r>
            <a:r>
              <a:rPr sz="2400" spc="-530"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the</a:t>
            </a:r>
            <a:r>
              <a:rPr sz="2400" spc="-5" dirty="0">
                <a:solidFill>
                  <a:srgbClr val="FF0000"/>
                </a:solidFill>
                <a:latin typeface="Times New Roman" pitchFamily="18" charset="0"/>
                <a:cs typeface="Times New Roman" pitchFamily="18" charset="0"/>
              </a:rPr>
              <a:t> </a:t>
            </a:r>
            <a:r>
              <a:rPr sz="2400" dirty="0">
                <a:solidFill>
                  <a:srgbClr val="FF0000"/>
                </a:solidFill>
                <a:latin typeface="Times New Roman" pitchFamily="18" charset="0"/>
                <a:cs typeface="Times New Roman" pitchFamily="18" charset="0"/>
              </a:rPr>
              <a:t>PC</a:t>
            </a:r>
            <a:r>
              <a:rPr sz="2400" spc="-15" dirty="0">
                <a:solidFill>
                  <a:srgbClr val="FF0000"/>
                </a:solidFill>
                <a:latin typeface="Times New Roman" pitchFamily="18" charset="0"/>
                <a:cs typeface="Times New Roman" pitchFamily="18" charset="0"/>
              </a:rPr>
              <a:t> are</a:t>
            </a:r>
            <a:r>
              <a:rPr sz="2400"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to</a:t>
            </a:r>
            <a:r>
              <a:rPr sz="2400" spc="-25"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be </a:t>
            </a:r>
            <a:r>
              <a:rPr sz="2400" spc="-15" dirty="0">
                <a:solidFill>
                  <a:srgbClr val="FF0000"/>
                </a:solidFill>
                <a:latin typeface="Times New Roman" pitchFamily="18" charset="0"/>
                <a:cs typeface="Times New Roman" pitchFamily="18" charset="0"/>
              </a:rPr>
              <a:t>saved.</a:t>
            </a:r>
            <a:endParaRPr sz="2400">
              <a:solidFill>
                <a:srgbClr val="FF0000"/>
              </a:solidFill>
              <a:latin typeface="Times New Roman" pitchFamily="18" charset="0"/>
              <a:cs typeface="Times New Roman" pitchFamily="18" charset="0"/>
            </a:endParaRPr>
          </a:p>
          <a:p>
            <a:pPr marL="355600" marR="1028700" algn="just">
              <a:lnSpc>
                <a:spcPts val="4320"/>
              </a:lnSpc>
            </a:pPr>
            <a:r>
              <a:rPr sz="2400" dirty="0">
                <a:solidFill>
                  <a:srgbClr val="FF0000"/>
                </a:solidFill>
                <a:latin typeface="Times New Roman" pitchFamily="18" charset="0"/>
                <a:cs typeface="Times New Roman" pitchFamily="18" charset="0"/>
              </a:rPr>
              <a:t>PC is </a:t>
            </a:r>
            <a:r>
              <a:rPr sz="2400" spc="-5" dirty="0">
                <a:solidFill>
                  <a:srgbClr val="FF0000"/>
                </a:solidFill>
                <a:latin typeface="Times New Roman" pitchFamily="18" charset="0"/>
                <a:cs typeface="Times New Roman" pitchFamily="18" charset="0"/>
              </a:rPr>
              <a:t>loaded </a:t>
            </a:r>
            <a:r>
              <a:rPr sz="2400" dirty="0">
                <a:latin typeface="Times New Roman" pitchFamily="18" charset="0"/>
                <a:cs typeface="Times New Roman" pitchFamily="18" charset="0"/>
              </a:rPr>
              <a:t>with the </a:t>
            </a:r>
            <a:r>
              <a:rPr sz="2400" spc="-5" dirty="0">
                <a:solidFill>
                  <a:srgbClr val="FF0000"/>
                </a:solidFill>
                <a:latin typeface="Times New Roman" pitchFamily="18" charset="0"/>
                <a:cs typeface="Times New Roman" pitchFamily="18" charset="0"/>
              </a:rPr>
              <a:t>address of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start </a:t>
            </a:r>
            <a:r>
              <a:rPr sz="2400" spc="-5" dirty="0">
                <a:solidFill>
                  <a:srgbClr val="FF0000"/>
                </a:solidFill>
                <a:latin typeface="Times New Roman" pitchFamily="18" charset="0"/>
                <a:cs typeface="Times New Roman" pitchFamily="18" charset="0"/>
              </a:rPr>
              <a:t>of </a:t>
            </a:r>
            <a:r>
              <a:rPr sz="2400" dirty="0">
                <a:solidFill>
                  <a:srgbClr val="FF0000"/>
                </a:solidFill>
                <a:latin typeface="Times New Roman" pitchFamily="18" charset="0"/>
                <a:cs typeface="Times New Roman" pitchFamily="18" charset="0"/>
              </a:rPr>
              <a:t>the </a:t>
            </a:r>
            <a:r>
              <a:rPr sz="2400" spc="-10" dirty="0">
                <a:solidFill>
                  <a:srgbClr val="FF0000"/>
                </a:solidFill>
                <a:latin typeface="Times New Roman" pitchFamily="18" charset="0"/>
                <a:cs typeface="Times New Roman" pitchFamily="18" charset="0"/>
              </a:rPr>
              <a:t>interrupt- </a:t>
            </a:r>
            <a:r>
              <a:rPr sz="2400" spc="-53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processing</a:t>
            </a:r>
            <a:r>
              <a:rPr sz="2400" spc="-2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routine.</a:t>
            </a:r>
            <a:endParaRPr sz="2400">
              <a:solidFill>
                <a:srgbClr val="FF0000"/>
              </a:solidFill>
              <a:latin typeface="Times New Roman" pitchFamily="18" charset="0"/>
              <a:cs typeface="Times New Roman" pitchFamily="18" charset="0"/>
            </a:endParaRPr>
          </a:p>
          <a:p>
            <a:pPr marL="355600" algn="just">
              <a:lnSpc>
                <a:spcPct val="100000"/>
              </a:lnSpc>
              <a:spcBef>
                <a:spcPts val="1060"/>
              </a:spcBef>
            </a:pPr>
            <a:r>
              <a:rPr sz="2400" spc="-10" dirty="0">
                <a:latin typeface="Times New Roman" pitchFamily="18" charset="0"/>
                <a:cs typeface="Times New Roman" pitchFamily="18" charset="0"/>
              </a:rPr>
              <a:t>Step</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3:</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MBR,</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containing</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old</a:t>
            </a:r>
            <a:r>
              <a:rPr sz="2400" spc="-10" dirty="0">
                <a:latin typeface="Times New Roman" pitchFamily="18" charset="0"/>
                <a:cs typeface="Times New Roman" pitchFamily="18" charset="0"/>
              </a:rPr>
              <a:t> value</a:t>
            </a:r>
            <a:r>
              <a:rPr sz="2400" spc="-5" dirty="0">
                <a:latin typeface="Times New Roman" pitchFamily="18" charset="0"/>
                <a:cs typeface="Times New Roman" pitchFamily="18" charset="0"/>
              </a:rPr>
              <a:t> of</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PC,</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is </a:t>
            </a:r>
            <a:r>
              <a:rPr sz="2400" spc="-20" dirty="0">
                <a:latin typeface="Times New Roman" pitchFamily="18" charset="0"/>
                <a:cs typeface="Times New Roman" pitchFamily="18" charset="0"/>
              </a:rPr>
              <a:t>stored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memory.</a:t>
            </a:r>
            <a:endParaRPr sz="2400">
              <a:latin typeface="Times New Roman" pitchFamily="18" charset="0"/>
              <a:cs typeface="Times New Roman" pitchFamily="18" charset="0"/>
            </a:endParaRPr>
          </a:p>
          <a:p>
            <a:pPr marL="756285" marR="5080" indent="-287020" algn="just">
              <a:lnSpc>
                <a:spcPct val="100000"/>
              </a:lnSpc>
              <a:spcBef>
                <a:spcPts val="910"/>
              </a:spcBef>
              <a:tabLst>
                <a:tab pos="756285" algn="l"/>
              </a:tabLst>
            </a:pPr>
            <a:r>
              <a:rPr sz="1800" dirty="0">
                <a:latin typeface="Arial MT"/>
                <a:cs typeface="Arial MT"/>
              </a:rPr>
              <a:t>–	</a:t>
            </a:r>
            <a:r>
              <a:rPr sz="2000" b="1" spc="-5" dirty="0">
                <a:latin typeface="Times New Roman" pitchFamily="18" charset="0"/>
                <a:cs typeface="Times New Roman" pitchFamily="18" charset="0"/>
              </a:rPr>
              <a:t>Note:</a:t>
            </a:r>
            <a:r>
              <a:rPr sz="2000" b="1" spc="-15" dirty="0">
                <a:latin typeface="Times New Roman" pitchFamily="18" charset="0"/>
                <a:cs typeface="Times New Roman" pitchFamily="18" charset="0"/>
              </a:rPr>
              <a:t> </a:t>
            </a:r>
            <a:r>
              <a:rPr sz="2000" dirty="0">
                <a:latin typeface="Times New Roman" pitchFamily="18" charset="0"/>
                <a:cs typeface="Times New Roman" pitchFamily="18" charset="0"/>
              </a:rPr>
              <a:t>In </a:t>
            </a:r>
            <a:r>
              <a:rPr sz="2000" spc="-15" dirty="0">
                <a:latin typeface="Times New Roman" pitchFamily="18" charset="0"/>
                <a:cs typeface="Times New Roman" pitchFamily="18" charset="0"/>
              </a:rPr>
              <a:t>step</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2, </a:t>
            </a:r>
            <a:r>
              <a:rPr sz="2000" spc="-10" dirty="0">
                <a:latin typeface="Times New Roman" pitchFamily="18" charset="0"/>
                <a:cs typeface="Times New Roman" pitchFamily="18" charset="0"/>
              </a:rPr>
              <a:t>two</a:t>
            </a:r>
            <a:r>
              <a:rPr sz="2000" spc="-5" dirty="0">
                <a:latin typeface="Times New Roman" pitchFamily="18" charset="0"/>
                <a:cs typeface="Times New Roman" pitchFamily="18" charset="0"/>
              </a:rPr>
              <a:t> actions</a:t>
            </a:r>
            <a:r>
              <a:rPr sz="2000" spc="20" dirty="0">
                <a:latin typeface="Times New Roman" pitchFamily="18" charset="0"/>
                <a:cs typeface="Times New Roman" pitchFamily="18" charset="0"/>
              </a:rPr>
              <a:t> </a:t>
            </a:r>
            <a:r>
              <a:rPr sz="2000" spc="-10" dirty="0">
                <a:latin typeface="Times New Roman" pitchFamily="18" charset="0"/>
                <a:cs typeface="Times New Roman" pitchFamily="18" charset="0"/>
              </a:rPr>
              <a:t>are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implemented</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one</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micro-operation.</a:t>
            </a:r>
            <a:r>
              <a:rPr sz="2000" spc="15" dirty="0">
                <a:latin typeface="Times New Roman" pitchFamily="18" charset="0"/>
                <a:cs typeface="Times New Roman" pitchFamily="18" charset="0"/>
              </a:rPr>
              <a:t> </a:t>
            </a:r>
            <a:r>
              <a:rPr sz="2000" spc="-30" dirty="0">
                <a:latin typeface="Times New Roman" pitchFamily="18" charset="0"/>
                <a:cs typeface="Times New Roman" pitchFamily="18" charset="0"/>
              </a:rPr>
              <a:t>However, </a:t>
            </a:r>
            <a:r>
              <a:rPr sz="2000" spc="-25" dirty="0">
                <a:latin typeface="Times New Roman" pitchFamily="18" charset="0"/>
                <a:cs typeface="Times New Roman" pitchFamily="18" charset="0"/>
              </a:rPr>
              <a:t> </a:t>
            </a:r>
            <a:r>
              <a:rPr sz="2000" spc="-5" dirty="0">
                <a:latin typeface="Times New Roman" pitchFamily="18" charset="0"/>
                <a:cs typeface="Times New Roman" pitchFamily="18" charset="0"/>
              </a:rPr>
              <a:t>most</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processor</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provide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multiple</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types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interrupts,</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it</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may</a:t>
            </a:r>
            <a:r>
              <a:rPr sz="2000" dirty="0">
                <a:latin typeface="Times New Roman" pitchFamily="18" charset="0"/>
                <a:cs typeface="Times New Roman" pitchFamily="18" charset="0"/>
              </a:rPr>
              <a:t> </a:t>
            </a:r>
            <a:r>
              <a:rPr sz="2000" spc="-25" dirty="0">
                <a:latin typeface="Times New Roman" pitchFamily="18" charset="0"/>
                <a:cs typeface="Times New Roman" pitchFamily="18" charset="0"/>
              </a:rPr>
              <a:t>take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one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or</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more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micro- </a:t>
            </a:r>
            <a:r>
              <a:rPr sz="2000" spc="-390" dirty="0">
                <a:latin typeface="Times New Roman" pitchFamily="18" charset="0"/>
                <a:cs typeface="Times New Roman" pitchFamily="18" charset="0"/>
              </a:rPr>
              <a:t> </a:t>
            </a:r>
            <a:r>
              <a:rPr sz="2000" spc="-10" dirty="0">
                <a:latin typeface="Times New Roman" pitchFamily="18" charset="0"/>
                <a:cs typeface="Times New Roman" pitchFamily="18" charset="0"/>
              </a:rPr>
              <a:t>operation</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obtain</a:t>
            </a:r>
            <a:r>
              <a:rPr sz="2000" spc="25" dirty="0">
                <a:latin typeface="Times New Roman" pitchFamily="18" charset="0"/>
                <a:cs typeface="Times New Roman" pitchFamily="18" charset="0"/>
              </a:rPr>
              <a:t> </a:t>
            </a:r>
            <a:r>
              <a:rPr sz="2000" dirty="0">
                <a:latin typeface="Times New Roman" pitchFamily="18" charset="0"/>
                <a:cs typeface="Times New Roman" pitchFamily="18" charset="0"/>
              </a:rPr>
              <a:t>the</a:t>
            </a:r>
            <a:r>
              <a:rPr sz="2000" spc="10" dirty="0">
                <a:latin typeface="Times New Roman" pitchFamily="18" charset="0"/>
                <a:cs typeface="Times New Roman" pitchFamily="18" charset="0"/>
              </a:rPr>
              <a:t> </a:t>
            </a:r>
            <a:r>
              <a:rPr sz="2000" spc="-10" dirty="0">
                <a:latin typeface="Times New Roman" pitchFamily="18" charset="0"/>
                <a:cs typeface="Times New Roman" pitchFamily="18" charset="0"/>
              </a:rPr>
              <a:t>save_address</a:t>
            </a:r>
            <a:r>
              <a:rPr sz="2000" spc="-15" dirty="0">
                <a:latin typeface="Times New Roman" pitchFamily="18" charset="0"/>
                <a:cs typeface="Times New Roman" pitchFamily="18" charset="0"/>
              </a:rPr>
              <a:t> </a:t>
            </a:r>
            <a:r>
              <a:rPr sz="2000" dirty="0">
                <a:latin typeface="Times New Roman" pitchFamily="18" charset="0"/>
                <a:cs typeface="Times New Roman" pitchFamily="18" charset="0"/>
              </a:rPr>
              <a:t>and the</a:t>
            </a:r>
            <a:r>
              <a:rPr sz="2000" spc="20" dirty="0">
                <a:latin typeface="Times New Roman" pitchFamily="18" charset="0"/>
                <a:cs typeface="Times New Roman" pitchFamily="18" charset="0"/>
              </a:rPr>
              <a:t> </a:t>
            </a:r>
            <a:r>
              <a:rPr sz="2000" spc="-10" dirty="0">
                <a:latin typeface="Times New Roman" pitchFamily="18" charset="0"/>
                <a:cs typeface="Times New Roman" pitchFamily="18" charset="0"/>
              </a:rPr>
              <a:t>routine_address</a:t>
            </a:r>
            <a:r>
              <a:rPr sz="2000" spc="15" dirty="0">
                <a:latin typeface="Times New Roman" pitchFamily="18" charset="0"/>
                <a:cs typeface="Times New Roman" pitchFamily="18" charset="0"/>
              </a:rPr>
              <a:t> </a:t>
            </a:r>
            <a:r>
              <a:rPr sz="2000" spc="-15" dirty="0">
                <a:latin typeface="Times New Roman" pitchFamily="18" charset="0"/>
                <a:cs typeface="Times New Roman" pitchFamily="18" charset="0"/>
              </a:rPr>
              <a:t>before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they</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are </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transferred</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the MAR</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PC</a:t>
            </a:r>
            <a:r>
              <a:rPr sz="2000" spc="20" dirty="0">
                <a:latin typeface="Times New Roman" pitchFamily="18" charset="0"/>
                <a:cs typeface="Times New Roman" pitchFamily="18" charset="0"/>
              </a:rPr>
              <a:t> </a:t>
            </a:r>
            <a:r>
              <a:rPr sz="2000" spc="-15">
                <a:latin typeface="Times New Roman" pitchFamily="18" charset="0"/>
                <a:cs typeface="Times New Roman" pitchFamily="18" charset="0"/>
              </a:rPr>
              <a:t>respectively.</a:t>
            </a:r>
            <a:endParaRPr sz="2000">
              <a:latin typeface="Times New Roman" pitchFamily="18" charset="0"/>
              <a:cs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0" y="228600"/>
            <a:ext cx="458406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Execute</a:t>
            </a:r>
            <a:r>
              <a:rPr sz="4400" b="0" spc="-35" dirty="0">
                <a:latin typeface="Calibri"/>
                <a:cs typeface="Calibri"/>
              </a:rPr>
              <a:t> </a:t>
            </a:r>
            <a:r>
              <a:rPr sz="4400" b="0" spc="-15" dirty="0">
                <a:latin typeface="Calibri"/>
                <a:cs typeface="Calibri"/>
              </a:rPr>
              <a:t>Cycle</a:t>
            </a:r>
            <a:r>
              <a:rPr sz="4400" b="0" spc="-35" dirty="0">
                <a:latin typeface="Calibri"/>
                <a:cs typeface="Calibri"/>
              </a:rPr>
              <a:t> </a:t>
            </a:r>
            <a:r>
              <a:rPr sz="4400" b="0" spc="-5" dirty="0">
                <a:latin typeface="Calibri"/>
                <a:cs typeface="Calibri"/>
              </a:rPr>
              <a:t>(ADD)</a:t>
            </a:r>
            <a:endParaRPr sz="4400">
              <a:latin typeface="Calibri"/>
              <a:cs typeface="Calibri"/>
            </a:endParaRPr>
          </a:p>
        </p:txBody>
      </p:sp>
      <p:sp>
        <p:nvSpPr>
          <p:cNvPr id="3" name="object 3"/>
          <p:cNvSpPr txBox="1"/>
          <p:nvPr/>
        </p:nvSpPr>
        <p:spPr>
          <a:xfrm>
            <a:off x="609600" y="914400"/>
            <a:ext cx="8009890" cy="2776401"/>
          </a:xfrm>
          <a:prstGeom prst="rect">
            <a:avLst/>
          </a:prstGeom>
        </p:spPr>
        <p:txBody>
          <a:bodyPr vert="horz" wrap="square" lIns="0" tIns="186690" rIns="0" bIns="0" rtlCol="0">
            <a:spAutoFit/>
          </a:bodyPr>
          <a:lstStyle/>
          <a:p>
            <a:pPr marL="25400" algn="just">
              <a:lnSpc>
                <a:spcPct val="100000"/>
              </a:lnSpc>
              <a:spcBef>
                <a:spcPts val="1470"/>
              </a:spcBef>
              <a:buFont typeface="Arial" pitchFamily="34" charset="0"/>
              <a:buChar char="•"/>
            </a:pPr>
            <a:r>
              <a:rPr sz="2400" spc="-25" dirty="0">
                <a:latin typeface="Times New Roman" pitchFamily="18" charset="0"/>
                <a:cs typeface="Times New Roman" pitchFamily="18" charset="0"/>
              </a:rPr>
              <a:t>Different</a:t>
            </a:r>
            <a:r>
              <a:rPr sz="2400" spc="-5" dirty="0">
                <a:latin typeface="Times New Roman" pitchFamily="18" charset="0"/>
                <a:cs typeface="Times New Roman" pitchFamily="18" charset="0"/>
              </a:rPr>
              <a:t> </a:t>
            </a:r>
            <a:r>
              <a:rPr sz="2400" spc="-30"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a:latin typeface="Times New Roman" pitchFamily="18" charset="0"/>
                <a:cs typeface="Times New Roman" pitchFamily="18" charset="0"/>
              </a:rPr>
              <a:t>each</a:t>
            </a:r>
            <a:r>
              <a:rPr sz="2400" spc="-5">
                <a:latin typeface="Times New Roman" pitchFamily="18" charset="0"/>
                <a:cs typeface="Times New Roman" pitchFamily="18" charset="0"/>
              </a:rPr>
              <a:t> </a:t>
            </a:r>
            <a:r>
              <a:rPr sz="2400" spc="-10">
                <a:latin typeface="Times New Roman" pitchFamily="18" charset="0"/>
                <a:cs typeface="Times New Roman" pitchFamily="18" charset="0"/>
              </a:rPr>
              <a:t>instruction</a:t>
            </a:r>
            <a:endParaRPr lang="en-US" sz="2400" spc="-10" dirty="0">
              <a:latin typeface="Times New Roman" pitchFamily="18" charset="0"/>
              <a:cs typeface="Times New Roman" pitchFamily="18" charset="0"/>
            </a:endParaRPr>
          </a:p>
          <a:p>
            <a:pPr marL="25400" algn="just">
              <a:spcBef>
                <a:spcPts val="1470"/>
              </a:spcBef>
              <a:buFont typeface="Arial" pitchFamily="34" charset="0"/>
              <a:buChar char="•"/>
            </a:pPr>
            <a:r>
              <a:rPr lang="en-US" sz="2400" dirty="0">
                <a:latin typeface="Times New Roman" pitchFamily="18" charset="0"/>
                <a:cs typeface="Times New Roman" pitchFamily="18" charset="0"/>
              </a:rPr>
              <a:t>The control unit </a:t>
            </a:r>
            <a:r>
              <a:rPr lang="en-US" sz="2400" b="1" dirty="0">
                <a:latin typeface="Times New Roman" pitchFamily="18" charset="0"/>
                <a:cs typeface="Times New Roman" pitchFamily="18" charset="0"/>
              </a:rPr>
              <a:t>examines the </a:t>
            </a:r>
            <a:r>
              <a:rPr lang="en-US" sz="2400" b="1" dirty="0" err="1">
                <a:latin typeface="Times New Roman" pitchFamily="18" charset="0"/>
                <a:cs typeface="Times New Roman" pitchFamily="18" charset="0"/>
              </a:rPr>
              <a:t>opcode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b="1" dirty="0">
                <a:latin typeface="Times New Roman" pitchFamily="18" charset="0"/>
                <a:cs typeface="Times New Roman" pitchFamily="18" charset="0"/>
              </a:rPr>
              <a:t>generates a sequence of micro-operations</a:t>
            </a:r>
            <a:r>
              <a:rPr lang="en-US" sz="2400" dirty="0">
                <a:latin typeface="Times New Roman" pitchFamily="18" charset="0"/>
                <a:cs typeface="Times New Roman" pitchFamily="18" charset="0"/>
              </a:rPr>
              <a:t> based on the value of the </a:t>
            </a:r>
            <a:r>
              <a:rPr lang="en-US" sz="2400" dirty="0" err="1">
                <a:latin typeface="Times New Roman" pitchFamily="18" charset="0"/>
                <a:cs typeface="Times New Roman" pitchFamily="18" charset="0"/>
              </a:rPr>
              <a:t>opcode</a:t>
            </a:r>
            <a:r>
              <a:rPr lang="en-US" sz="2400" dirty="0">
                <a:solidFill>
                  <a:srgbClr val="FF0000"/>
                </a:solidFill>
                <a:latin typeface="Times New Roman" pitchFamily="18" charset="0"/>
                <a:cs typeface="Times New Roman" pitchFamily="18" charset="0"/>
              </a:rPr>
              <a:t>- Instruction decoding.</a:t>
            </a:r>
            <a:endParaRPr sz="2400">
              <a:solidFill>
                <a:srgbClr val="FF0000"/>
              </a:solidFill>
              <a:latin typeface="Times New Roman" pitchFamily="18" charset="0"/>
              <a:cs typeface="Times New Roman" pitchFamily="18" charset="0"/>
            </a:endParaRPr>
          </a:p>
          <a:p>
            <a:pPr marL="368300" marR="17780" indent="-342900" algn="just">
              <a:lnSpc>
                <a:spcPct val="100000"/>
              </a:lnSpc>
              <a:spcBef>
                <a:spcPts val="1365"/>
              </a:spcBef>
            </a:pPr>
            <a:r>
              <a:rPr sz="2400" spc="5" dirty="0">
                <a:latin typeface="Times New Roman" pitchFamily="18" charset="0"/>
                <a:cs typeface="Times New Roman" pitchFamily="18" charset="0"/>
              </a:rPr>
              <a:t>e.g.</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ADD</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R1,X - add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15" dirty="0">
                <a:latin typeface="Times New Roman" pitchFamily="18" charset="0"/>
                <a:cs typeface="Times New Roman" pitchFamily="18" charset="0"/>
              </a:rPr>
              <a:t>contents</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location</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X</a:t>
            </a:r>
            <a:r>
              <a:rPr sz="2400" spc="5" dirty="0">
                <a:latin typeface="Times New Roman" pitchFamily="18" charset="0"/>
                <a:cs typeface="Times New Roman" pitchFamily="18" charset="0"/>
              </a:rPr>
              <a:t> </a:t>
            </a:r>
            <a:r>
              <a:rPr sz="2400" spc="-25" dirty="0">
                <a:latin typeface="Times New Roman" pitchFamily="18" charset="0"/>
                <a:cs typeface="Times New Roman" pitchFamily="18" charset="0"/>
              </a:rPr>
              <a:t>to </a:t>
            </a:r>
            <a:r>
              <a:rPr sz="2400" spc="-70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1</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result </a:t>
            </a:r>
            <a:r>
              <a:rPr sz="2400">
                <a:latin typeface="Times New Roman" pitchFamily="18" charset="0"/>
                <a:cs typeface="Times New Roman" pitchFamily="18" charset="0"/>
              </a:rPr>
              <a:t>in R1</a:t>
            </a:r>
          </a:p>
        </p:txBody>
      </p:sp>
      <p:pic>
        <p:nvPicPr>
          <p:cNvPr id="1026" name="Picture 2"/>
          <p:cNvPicPr>
            <a:picLocks noChangeAspect="1" noChangeArrowheads="1"/>
          </p:cNvPicPr>
          <p:nvPr/>
        </p:nvPicPr>
        <p:blipFill>
          <a:blip r:embed="rId2"/>
          <a:srcRect l="37482" t="55208" r="32650" b="30209"/>
          <a:stretch>
            <a:fillRect/>
          </a:stretch>
        </p:blipFill>
        <p:spPr bwMode="auto">
          <a:xfrm>
            <a:off x="2590800" y="3657600"/>
            <a:ext cx="3886200" cy="1066800"/>
          </a:xfrm>
          <a:prstGeom prst="rect">
            <a:avLst/>
          </a:prstGeom>
          <a:noFill/>
          <a:ln w="9525">
            <a:noFill/>
            <a:miter lim="800000"/>
            <a:headEnd/>
            <a:tailEnd/>
          </a:ln>
          <a:effectLst/>
        </p:spPr>
      </p:pic>
      <p:sp>
        <p:nvSpPr>
          <p:cNvPr id="6" name="TextBox 5"/>
          <p:cNvSpPr txBox="1"/>
          <p:nvPr/>
        </p:nvSpPr>
        <p:spPr>
          <a:xfrm>
            <a:off x="457200" y="4800600"/>
            <a:ext cx="8305800" cy="1323439"/>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IR contains the ADD instruction. </a:t>
            </a:r>
          </a:p>
          <a:p>
            <a:pPr algn="just">
              <a:buFont typeface="Arial" pitchFamily="34" charset="0"/>
              <a:buChar char="•"/>
            </a:pPr>
            <a:r>
              <a:rPr lang="en-US" sz="2000" dirty="0">
                <a:latin typeface="Times New Roman" pitchFamily="18" charset="0"/>
                <a:cs typeface="Times New Roman" pitchFamily="18" charset="0"/>
              </a:rPr>
              <a:t>In the first step, the address portion of the IR is loaded into the MAR. </a:t>
            </a:r>
          </a:p>
          <a:p>
            <a:pPr algn="just">
              <a:buFont typeface="Arial" pitchFamily="34" charset="0"/>
              <a:buChar char="•"/>
            </a:pPr>
            <a:r>
              <a:rPr lang="en-US" sz="2000" dirty="0">
                <a:latin typeface="Times New Roman" pitchFamily="18" charset="0"/>
                <a:cs typeface="Times New Roman" pitchFamily="18" charset="0"/>
              </a:rPr>
              <a:t>Then the referenced memory location is read. </a:t>
            </a:r>
          </a:p>
          <a:p>
            <a:pPr algn="just">
              <a:buFont typeface="Arial" pitchFamily="34" charset="0"/>
              <a:buChar char="•"/>
            </a:pPr>
            <a:r>
              <a:rPr lang="en-US" sz="2000" dirty="0">
                <a:latin typeface="Times New Roman" pitchFamily="18" charset="0"/>
                <a:cs typeface="Times New Roman" pitchFamily="18" charset="0"/>
              </a:rPr>
              <a:t>Finally, the contents of R1 and MBR are added by the ALU</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304800"/>
            <a:ext cx="5294121" cy="567463"/>
          </a:xfrm>
          <a:prstGeom prst="rect">
            <a:avLst/>
          </a:prstGeom>
        </p:spPr>
        <p:txBody>
          <a:bodyPr vert="horz" wrap="square" lIns="0" tIns="13335" rIns="0" bIns="0" rtlCol="0">
            <a:spAutoFit/>
          </a:bodyPr>
          <a:lstStyle/>
          <a:p>
            <a:pPr marL="12700" algn="ctr">
              <a:lnSpc>
                <a:spcPct val="100000"/>
              </a:lnSpc>
              <a:spcBef>
                <a:spcPts val="105"/>
              </a:spcBef>
            </a:pPr>
            <a:r>
              <a:rPr sz="3600" b="1" spc="-15" dirty="0">
                <a:solidFill>
                  <a:srgbClr val="11478A"/>
                </a:solidFill>
                <a:effectLst/>
                <a:latin typeface="Times New Roman" pitchFamily="18" charset="0"/>
                <a:cs typeface="Times New Roman" pitchFamily="18" charset="0"/>
              </a:rPr>
              <a:t>Micro-Operations</a:t>
            </a:r>
            <a:endParaRPr sz="3600" b="1">
              <a:effectLst/>
              <a:latin typeface="Times New Roman" pitchFamily="18" charset="0"/>
              <a:cs typeface="Times New Roman" pitchFamily="18" charset="0"/>
            </a:endParaRPr>
          </a:p>
        </p:txBody>
      </p:sp>
      <p:sp>
        <p:nvSpPr>
          <p:cNvPr id="3" name="object 3"/>
          <p:cNvSpPr txBox="1"/>
          <p:nvPr/>
        </p:nvSpPr>
        <p:spPr>
          <a:xfrm>
            <a:off x="304800" y="1066800"/>
            <a:ext cx="8534400" cy="5053306"/>
          </a:xfrm>
          <a:prstGeom prst="rect">
            <a:avLst/>
          </a:prstGeom>
        </p:spPr>
        <p:txBody>
          <a:bodyPr vert="horz" wrap="square" lIns="0" tIns="13335" rIns="0" bIns="0" rtlCol="0">
            <a:spAutoFit/>
          </a:bodyPr>
          <a:lstStyle/>
          <a:p>
            <a:pPr marL="354965" indent="-342900" algn="just">
              <a:spcBef>
                <a:spcPts val="105"/>
              </a:spcBef>
              <a:buFont typeface="Arial MT"/>
              <a:buChar char="•"/>
              <a:tabLst>
                <a:tab pos="354965" algn="l"/>
                <a:tab pos="355600" algn="l"/>
              </a:tabLst>
            </a:pPr>
            <a:r>
              <a:rPr lang="en-US" sz="2800" dirty="0">
                <a:latin typeface="Times New Roman" pitchFamily="18" charset="0"/>
                <a:cs typeface="Times New Roman" pitchFamily="18" charset="0"/>
              </a:rPr>
              <a:t>Execution of a program consists of the sequential execution of instructions. </a:t>
            </a:r>
          </a:p>
          <a:p>
            <a:pPr marL="354965" indent="-342900" algn="just">
              <a:spcBef>
                <a:spcPts val="105"/>
              </a:spcBef>
              <a:buFont typeface="Arial MT"/>
              <a:buChar char="•"/>
              <a:tabLst>
                <a:tab pos="354965" algn="l"/>
                <a:tab pos="355600" algn="l"/>
              </a:tabLst>
            </a:pPr>
            <a:r>
              <a:rPr lang="en-US" sz="2800" dirty="0">
                <a:latin typeface="Times New Roman" pitchFamily="18" charset="0"/>
                <a:cs typeface="Times New Roman" pitchFamily="18" charset="0"/>
              </a:rPr>
              <a:t>Each instruction is executed during an instruction cycle made up of shorter </a:t>
            </a:r>
            <a:r>
              <a:rPr lang="en-US" sz="2800" dirty="0" err="1">
                <a:latin typeface="Times New Roman" pitchFamily="18" charset="0"/>
                <a:cs typeface="Times New Roman" pitchFamily="18" charset="0"/>
              </a:rPr>
              <a:t>subcycles</a:t>
            </a:r>
            <a:r>
              <a:rPr lang="en-US" sz="2800" dirty="0">
                <a:latin typeface="Times New Roman" pitchFamily="18" charset="0"/>
                <a:cs typeface="Times New Roman" pitchFamily="18" charset="0"/>
              </a:rPr>
              <a:t> (e.g., fetch, indirect, execute, interrupt). </a:t>
            </a:r>
          </a:p>
          <a:p>
            <a:pPr marL="354965" indent="-342900" algn="just">
              <a:spcBef>
                <a:spcPts val="105"/>
              </a:spcBef>
              <a:buFont typeface="Arial MT"/>
              <a:buChar char="•"/>
              <a:tabLst>
                <a:tab pos="354965" algn="l"/>
                <a:tab pos="355600" algn="l"/>
              </a:tabLst>
            </a:pPr>
            <a:r>
              <a:rPr lang="en-US" sz="2800" dirty="0">
                <a:latin typeface="Times New Roman" pitchFamily="18" charset="0"/>
                <a:cs typeface="Times New Roman" pitchFamily="18" charset="0"/>
              </a:rPr>
              <a:t>The execution of each </a:t>
            </a:r>
            <a:r>
              <a:rPr lang="en-US" sz="2800" dirty="0" err="1">
                <a:latin typeface="Times New Roman" pitchFamily="18" charset="0"/>
                <a:cs typeface="Times New Roman" pitchFamily="18" charset="0"/>
              </a:rPr>
              <a:t>subcycle</a:t>
            </a:r>
            <a:r>
              <a:rPr lang="en-US" sz="2800" dirty="0">
                <a:latin typeface="Times New Roman" pitchFamily="18" charset="0"/>
                <a:cs typeface="Times New Roman" pitchFamily="18" charset="0"/>
              </a:rPr>
              <a:t> involves one or more shorter operations, that is, micro-operations.</a:t>
            </a:r>
          </a:p>
          <a:p>
            <a:pPr marL="354965" indent="-342900" algn="just">
              <a:spcBef>
                <a:spcPts val="105"/>
              </a:spcBef>
              <a:buFont typeface="Arial MT"/>
              <a:buChar char="•"/>
              <a:tabLst>
                <a:tab pos="354965" algn="l"/>
                <a:tab pos="355600" algn="l"/>
              </a:tabLst>
            </a:pPr>
            <a:r>
              <a:rPr sz="2800">
                <a:latin typeface="Times New Roman" pitchFamily="18" charset="0"/>
                <a:cs typeface="Times New Roman" pitchFamily="18" charset="0"/>
              </a:rPr>
              <a:t>A</a:t>
            </a:r>
            <a:r>
              <a:rPr sz="2800" spc="-15">
                <a:latin typeface="Times New Roman" pitchFamily="18" charset="0"/>
                <a:cs typeface="Times New Roman" pitchFamily="18" charset="0"/>
              </a:rPr>
              <a:t> </a:t>
            </a:r>
            <a:r>
              <a:rPr sz="2800" spc="-10" dirty="0">
                <a:latin typeface="Times New Roman" pitchFamily="18" charset="0"/>
                <a:cs typeface="Times New Roman" pitchFamily="18" charset="0"/>
              </a:rPr>
              <a:t>computer </a:t>
            </a:r>
            <a:r>
              <a:rPr sz="2800" spc="-25" dirty="0">
                <a:latin typeface="Times New Roman" pitchFamily="18" charset="0"/>
                <a:cs typeface="Times New Roman" pitchFamily="18" charset="0"/>
              </a:rPr>
              <a:t>executes</a:t>
            </a:r>
            <a:r>
              <a:rPr sz="2800" spc="-30" dirty="0">
                <a:latin typeface="Times New Roman" pitchFamily="18" charset="0"/>
                <a:cs typeface="Times New Roman" pitchFamily="18" charset="0"/>
              </a:rPr>
              <a:t> </a:t>
            </a:r>
            <a:r>
              <a:rPr sz="2800">
                <a:latin typeface="Times New Roman" pitchFamily="18" charset="0"/>
                <a:cs typeface="Times New Roman" pitchFamily="18" charset="0"/>
              </a:rPr>
              <a:t>a</a:t>
            </a:r>
            <a:r>
              <a:rPr sz="2800" spc="-15">
                <a:latin typeface="Times New Roman" pitchFamily="18" charset="0"/>
                <a:cs typeface="Times New Roman" pitchFamily="18" charset="0"/>
              </a:rPr>
              <a:t> program</a:t>
            </a:r>
            <a:endParaRPr sz="2800">
              <a:latin typeface="Times New Roman" pitchFamily="18" charset="0"/>
              <a:cs typeface="Times New Roman" pitchFamily="18" charset="0"/>
            </a:endParaRPr>
          </a:p>
          <a:p>
            <a:pPr marL="354965" indent="-342900" algn="just">
              <a:lnSpc>
                <a:spcPct val="100000"/>
              </a:lnSpc>
              <a:spcBef>
                <a:spcPts val="2685"/>
              </a:spcBef>
              <a:buFont typeface="Arial MT"/>
              <a:buChar char="•"/>
              <a:tabLst>
                <a:tab pos="354965" algn="l"/>
                <a:tab pos="355600" algn="l"/>
              </a:tabLst>
            </a:pPr>
            <a:r>
              <a:rPr sz="2800" spc="-15" dirty="0">
                <a:latin typeface="Times New Roman" pitchFamily="18" charset="0"/>
                <a:cs typeface="Times New Roman" pitchFamily="18" charset="0"/>
              </a:rPr>
              <a:t>Each</a:t>
            </a:r>
            <a:r>
              <a:rPr sz="2800" spc="-10" dirty="0">
                <a:latin typeface="Times New Roman" pitchFamily="18" charset="0"/>
                <a:cs typeface="Times New Roman" pitchFamily="18" charset="0"/>
              </a:rPr>
              <a:t> </a:t>
            </a:r>
            <a:r>
              <a:rPr sz="2800" spc="-25" dirty="0">
                <a:latin typeface="Times New Roman" pitchFamily="18" charset="0"/>
                <a:cs typeface="Times New Roman" pitchFamily="18" charset="0"/>
              </a:rPr>
              <a:t>step</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does</a:t>
            </a:r>
            <a:r>
              <a:rPr sz="2800" spc="-10" dirty="0">
                <a:latin typeface="Times New Roman" pitchFamily="18" charset="0"/>
                <a:cs typeface="Times New Roman" pitchFamily="18" charset="0"/>
              </a:rPr>
              <a:t> very </a:t>
            </a:r>
            <a:r>
              <a:rPr sz="2800" spc="-15" dirty="0">
                <a:latin typeface="Times New Roman" pitchFamily="18" charset="0"/>
                <a:cs typeface="Times New Roman" pitchFamily="18" charset="0"/>
              </a:rPr>
              <a:t>little</a:t>
            </a:r>
            <a:endParaRPr sz="2800">
              <a:latin typeface="Times New Roman" pitchFamily="18" charset="0"/>
              <a:cs typeface="Times New Roman" pitchFamily="18" charset="0"/>
            </a:endParaRPr>
          </a:p>
          <a:p>
            <a:pPr marL="354965" indent="-342900" algn="just">
              <a:lnSpc>
                <a:spcPct val="100000"/>
              </a:lnSpc>
              <a:spcBef>
                <a:spcPts val="2690"/>
              </a:spcBef>
              <a:buFont typeface="Arial MT"/>
              <a:buChar char="•"/>
              <a:tabLst>
                <a:tab pos="354965" algn="l"/>
                <a:tab pos="355600" algn="l"/>
              </a:tabLst>
            </a:pPr>
            <a:r>
              <a:rPr sz="2800" spc="-25" dirty="0">
                <a:latin typeface="Times New Roman" pitchFamily="18" charset="0"/>
                <a:cs typeface="Times New Roman" pitchFamily="18" charset="0"/>
              </a:rPr>
              <a:t>Atomic</a:t>
            </a:r>
            <a:r>
              <a:rPr sz="2800" spc="-15" dirty="0">
                <a:latin typeface="Times New Roman" pitchFamily="18" charset="0"/>
                <a:cs typeface="Times New Roman" pitchFamily="18" charset="0"/>
              </a:rPr>
              <a:t> operation </a:t>
            </a:r>
            <a:r>
              <a:rPr sz="2800" dirty="0">
                <a:latin typeface="Times New Roman" pitchFamily="18" charset="0"/>
                <a:cs typeface="Times New Roman" pitchFamily="18" charset="0"/>
              </a:rPr>
              <a:t>of</a:t>
            </a:r>
            <a:r>
              <a:rPr sz="2800" spc="-30" dirty="0">
                <a:latin typeface="Times New Roman" pitchFamily="18" charset="0"/>
                <a:cs typeface="Times New Roman" pitchFamily="18" charset="0"/>
              </a:rPr>
              <a:t> </a:t>
            </a:r>
            <a:r>
              <a:rPr sz="2800" spc="-5" dirty="0">
                <a:latin typeface="Times New Roman" pitchFamily="18" charset="0"/>
                <a:cs typeface="Times New Roman" pitchFamily="18" charset="0"/>
              </a:rPr>
              <a:t>CPU</a:t>
            </a:r>
            <a:endParaRPr sz="2800">
              <a:latin typeface="Times New Roman" pitchFamily="18" charset="0"/>
              <a:cs typeface="Times New Roman"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74321"/>
            <a:ext cx="8933688" cy="544636"/>
          </a:xfrm>
          <a:prstGeom prst="rect">
            <a:avLst/>
          </a:prstGeom>
        </p:spPr>
        <p:txBody>
          <a:bodyPr vert="horz" wrap="square" lIns="0" tIns="51689" rIns="0" bIns="0" rtlCol="0">
            <a:spAutoFit/>
          </a:bodyPr>
          <a:lstStyle/>
          <a:p>
            <a:pPr marL="1559560" marR="5080" indent="-541655" algn="ctr">
              <a:lnSpc>
                <a:spcPct val="100000"/>
              </a:lnSpc>
              <a:spcBef>
                <a:spcPts val="95"/>
              </a:spcBef>
            </a:pPr>
            <a:r>
              <a:rPr sz="3200" b="1" spc="-10" dirty="0">
                <a:solidFill>
                  <a:srgbClr val="11478A"/>
                </a:solidFill>
                <a:latin typeface="Times New Roman" pitchFamily="18" charset="0"/>
                <a:cs typeface="Times New Roman" pitchFamily="18" charset="0"/>
              </a:rPr>
              <a:t>Constituent Elements of </a:t>
            </a:r>
            <a:r>
              <a:rPr sz="3200" b="1" spc="-890" dirty="0">
                <a:solidFill>
                  <a:srgbClr val="11478A"/>
                </a:solidFill>
                <a:latin typeface="Times New Roman" pitchFamily="18" charset="0"/>
                <a:cs typeface="Times New Roman" pitchFamily="18" charset="0"/>
              </a:rPr>
              <a:t> </a:t>
            </a:r>
            <a:r>
              <a:rPr sz="3200" b="1" spc="-25" dirty="0">
                <a:solidFill>
                  <a:srgbClr val="11478A"/>
                </a:solidFill>
                <a:effectLst/>
                <a:latin typeface="Times New Roman" pitchFamily="18" charset="0"/>
                <a:cs typeface="Times New Roman" pitchFamily="18" charset="0"/>
              </a:rPr>
              <a:t>Program</a:t>
            </a:r>
            <a:r>
              <a:rPr sz="3200" b="1" spc="-5" dirty="0">
                <a:solidFill>
                  <a:srgbClr val="11478A"/>
                </a:solidFill>
                <a:latin typeface="Times New Roman" pitchFamily="18" charset="0"/>
                <a:cs typeface="Times New Roman" pitchFamily="18" charset="0"/>
              </a:rPr>
              <a:t> </a:t>
            </a:r>
            <a:r>
              <a:rPr sz="3200" b="1" spc="-15" dirty="0">
                <a:solidFill>
                  <a:srgbClr val="11478A"/>
                </a:solidFill>
                <a:latin typeface="Times New Roman" pitchFamily="18" charset="0"/>
                <a:cs typeface="Times New Roman" pitchFamily="18" charset="0"/>
              </a:rPr>
              <a:t>Execution</a:t>
            </a:r>
          </a:p>
        </p:txBody>
      </p:sp>
      <p:pic>
        <p:nvPicPr>
          <p:cNvPr id="3" name="object 3"/>
          <p:cNvPicPr/>
          <p:nvPr/>
        </p:nvPicPr>
        <p:blipFill>
          <a:blip r:embed="rId2" cstate="print"/>
          <a:stretch>
            <a:fillRect/>
          </a:stretch>
        </p:blipFill>
        <p:spPr>
          <a:xfrm>
            <a:off x="1143000" y="1219200"/>
            <a:ext cx="7467600" cy="5171386"/>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5069" y="461594"/>
            <a:ext cx="5754370" cy="567463"/>
          </a:xfrm>
          <a:prstGeom prst="rect">
            <a:avLst/>
          </a:prstGeom>
        </p:spPr>
        <p:txBody>
          <a:bodyPr vert="horz" wrap="square" lIns="0" tIns="13335" rIns="0" bIns="0" rtlCol="0">
            <a:spAutoFit/>
          </a:bodyPr>
          <a:lstStyle/>
          <a:p>
            <a:pPr marL="12700">
              <a:lnSpc>
                <a:spcPct val="100000"/>
              </a:lnSpc>
              <a:spcBef>
                <a:spcPts val="105"/>
              </a:spcBef>
            </a:pPr>
            <a:r>
              <a:rPr lang="en-US" sz="3600" b="0" spc="-40" dirty="0">
                <a:solidFill>
                  <a:srgbClr val="11478A"/>
                </a:solidFill>
                <a:effectLst/>
                <a:latin typeface="Times New Roman" pitchFamily="18" charset="0"/>
                <a:cs typeface="Times New Roman" pitchFamily="18" charset="0"/>
              </a:rPr>
              <a:t>Categories</a:t>
            </a:r>
            <a:r>
              <a:rPr sz="3600" b="0" spc="-5" dirty="0">
                <a:solidFill>
                  <a:srgbClr val="11478A"/>
                </a:solidFill>
                <a:effectLst/>
                <a:latin typeface="Times New Roman" pitchFamily="18" charset="0"/>
                <a:cs typeface="Times New Roman" pitchFamily="18" charset="0"/>
              </a:rPr>
              <a:t> </a:t>
            </a:r>
            <a:r>
              <a:rPr sz="3600" b="0" dirty="0">
                <a:solidFill>
                  <a:srgbClr val="11478A"/>
                </a:solidFill>
                <a:effectLst/>
                <a:latin typeface="Times New Roman" pitchFamily="18" charset="0"/>
                <a:cs typeface="Times New Roman" pitchFamily="18" charset="0"/>
              </a:rPr>
              <a:t>of</a:t>
            </a:r>
            <a:r>
              <a:rPr sz="3600" b="0" spc="-20" dirty="0">
                <a:solidFill>
                  <a:srgbClr val="11478A"/>
                </a:solidFill>
                <a:effectLst/>
                <a:latin typeface="Times New Roman" pitchFamily="18" charset="0"/>
                <a:cs typeface="Times New Roman" pitchFamily="18" charset="0"/>
              </a:rPr>
              <a:t> </a:t>
            </a:r>
            <a:r>
              <a:rPr sz="3600" b="0" spc="-15" dirty="0">
                <a:solidFill>
                  <a:srgbClr val="11478A"/>
                </a:solidFill>
                <a:effectLst/>
                <a:latin typeface="Times New Roman" pitchFamily="18" charset="0"/>
                <a:cs typeface="Times New Roman" pitchFamily="18" charset="0"/>
              </a:rPr>
              <a:t>Micro-operation</a:t>
            </a:r>
            <a:endParaRPr sz="3600" dirty="0">
              <a:effectLst/>
              <a:latin typeface="Times New Roman" pitchFamily="18" charset="0"/>
              <a:cs typeface="Times New Roman" pitchFamily="18" charset="0"/>
            </a:endParaRPr>
          </a:p>
        </p:txBody>
      </p:sp>
      <p:sp>
        <p:nvSpPr>
          <p:cNvPr id="3" name="object 3"/>
          <p:cNvSpPr txBox="1"/>
          <p:nvPr/>
        </p:nvSpPr>
        <p:spPr>
          <a:xfrm>
            <a:off x="535940" y="1958162"/>
            <a:ext cx="7998460" cy="3029676"/>
          </a:xfrm>
          <a:prstGeom prst="rect">
            <a:avLst/>
          </a:prstGeom>
        </p:spPr>
        <p:txBody>
          <a:bodyPr vert="horz" wrap="square" lIns="0" tIns="13335" rIns="0" bIns="0" rtlCol="0">
            <a:spAutoFit/>
          </a:bodyPr>
          <a:lstStyle/>
          <a:p>
            <a:pPr marL="355600" indent="-343535" algn="just">
              <a:lnSpc>
                <a:spcPct val="100000"/>
              </a:lnSpc>
              <a:spcBef>
                <a:spcPts val="105"/>
              </a:spcBef>
              <a:buFont typeface="Arial MT"/>
              <a:buChar char="•"/>
              <a:tabLst>
                <a:tab pos="355600" algn="l"/>
                <a:tab pos="356235" algn="l"/>
              </a:tabLst>
            </a:pPr>
            <a:r>
              <a:rPr sz="2800" spc="-50" dirty="0">
                <a:latin typeface="Times New Roman" pitchFamily="18" charset="0"/>
                <a:cs typeface="Times New Roman" pitchFamily="18" charset="0"/>
              </a:rPr>
              <a:t>Transfer</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between</a:t>
            </a:r>
            <a:r>
              <a:rPr sz="2800" spc="-25" dirty="0">
                <a:latin typeface="Times New Roman" pitchFamily="18" charset="0"/>
                <a:cs typeface="Times New Roman" pitchFamily="18" charset="0"/>
              </a:rPr>
              <a:t> </a:t>
            </a:r>
            <a:r>
              <a:rPr sz="2800" spc="-20" dirty="0">
                <a:latin typeface="Times New Roman" pitchFamily="18" charset="0"/>
                <a:cs typeface="Times New Roman" pitchFamily="18" charset="0"/>
              </a:rPr>
              <a:t>registers</a:t>
            </a:r>
            <a:endParaRPr sz="2800">
              <a:latin typeface="Times New Roman" pitchFamily="18" charset="0"/>
              <a:cs typeface="Times New Roman" pitchFamily="18" charset="0"/>
            </a:endParaRPr>
          </a:p>
          <a:p>
            <a:pPr algn="just">
              <a:lnSpc>
                <a:spcPct val="100000"/>
              </a:lnSpc>
              <a:spcBef>
                <a:spcPts val="30"/>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50" dirty="0">
                <a:latin typeface="Times New Roman" pitchFamily="18" charset="0"/>
                <a:cs typeface="Times New Roman" pitchFamily="18" charset="0"/>
              </a:rPr>
              <a:t>Transfer</a:t>
            </a:r>
            <a:r>
              <a:rPr sz="2800" spc="-5"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from</a:t>
            </a:r>
            <a:r>
              <a:rPr sz="2800" spc="-10" dirty="0">
                <a:latin typeface="Times New Roman" pitchFamily="18" charset="0"/>
                <a:cs typeface="Times New Roman" pitchFamily="18" charset="0"/>
              </a:rPr>
              <a:t> </a:t>
            </a:r>
            <a:r>
              <a:rPr sz="2800" spc="-20" dirty="0">
                <a:latin typeface="Times New Roman" pitchFamily="18" charset="0"/>
                <a:cs typeface="Times New Roman" pitchFamily="18" charset="0"/>
              </a:rPr>
              <a:t>register</a:t>
            </a:r>
            <a:r>
              <a:rPr sz="2800" spc="-25" dirty="0">
                <a:latin typeface="Times New Roman" pitchFamily="18" charset="0"/>
                <a:cs typeface="Times New Roman" pitchFamily="18" charset="0"/>
              </a:rPr>
              <a:t> </a:t>
            </a:r>
            <a:r>
              <a:rPr sz="2800" spc="-25">
                <a:latin typeface="Times New Roman" pitchFamily="18" charset="0"/>
                <a:cs typeface="Times New Roman" pitchFamily="18" charset="0"/>
              </a:rPr>
              <a:t>to</a:t>
            </a:r>
            <a:r>
              <a:rPr sz="2800">
                <a:latin typeface="Times New Roman" pitchFamily="18" charset="0"/>
                <a:cs typeface="Times New Roman" pitchFamily="18" charset="0"/>
              </a:rPr>
              <a:t> </a:t>
            </a:r>
            <a:r>
              <a:rPr sz="2800" spc="-10">
                <a:latin typeface="Times New Roman" pitchFamily="18" charset="0"/>
                <a:cs typeface="Times New Roman" pitchFamily="18" charset="0"/>
              </a:rPr>
              <a:t>external</a:t>
            </a:r>
            <a:r>
              <a:rPr lang="en-US" sz="2800" spc="-10" dirty="0">
                <a:latin typeface="Times New Roman" pitchFamily="18" charset="0"/>
                <a:cs typeface="Times New Roman" pitchFamily="18" charset="0"/>
              </a:rPr>
              <a:t> interface</a:t>
            </a:r>
            <a:endParaRPr sz="2800">
              <a:latin typeface="Times New Roman" pitchFamily="18" charset="0"/>
              <a:cs typeface="Times New Roman" pitchFamily="18" charset="0"/>
            </a:endParaRPr>
          </a:p>
          <a:p>
            <a:pPr algn="just">
              <a:lnSpc>
                <a:spcPct val="100000"/>
              </a:lnSpc>
              <a:spcBef>
                <a:spcPts val="35"/>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50" dirty="0">
                <a:latin typeface="Times New Roman" pitchFamily="18" charset="0"/>
                <a:cs typeface="Times New Roman" pitchFamily="18" charset="0"/>
              </a:rPr>
              <a:t>Transfer</a:t>
            </a:r>
            <a:r>
              <a:rPr sz="2800" spc="-15" dirty="0">
                <a:latin typeface="Times New Roman" pitchFamily="18" charset="0"/>
                <a:cs typeface="Times New Roman" pitchFamily="18" charset="0"/>
              </a:rPr>
              <a:t> </a:t>
            </a:r>
            <a:r>
              <a:rPr sz="2800" spc="-20" dirty="0">
                <a:latin typeface="Times New Roman" pitchFamily="18" charset="0"/>
                <a:cs typeface="Times New Roman" pitchFamily="18" charset="0"/>
              </a:rPr>
              <a:t>data</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from </a:t>
            </a:r>
            <a:r>
              <a:rPr sz="2800" spc="-10" dirty="0">
                <a:latin typeface="Times New Roman" pitchFamily="18" charset="0"/>
                <a:cs typeface="Times New Roman" pitchFamily="18" charset="0"/>
              </a:rPr>
              <a:t>external</a:t>
            </a:r>
            <a:r>
              <a:rPr sz="2800" spc="-20" dirty="0">
                <a:latin typeface="Times New Roman" pitchFamily="18" charset="0"/>
                <a:cs typeface="Times New Roman" pitchFamily="18" charset="0"/>
              </a:rPr>
              <a:t> </a:t>
            </a:r>
            <a:r>
              <a:rPr sz="2800" spc="-25" dirty="0">
                <a:latin typeface="Times New Roman" pitchFamily="18" charset="0"/>
                <a:cs typeface="Times New Roman" pitchFamily="18" charset="0"/>
              </a:rPr>
              <a:t>to</a:t>
            </a:r>
            <a:r>
              <a:rPr sz="2800" spc="-5" dirty="0">
                <a:latin typeface="Times New Roman" pitchFamily="18" charset="0"/>
                <a:cs typeface="Times New Roman" pitchFamily="18" charset="0"/>
              </a:rPr>
              <a:t> </a:t>
            </a:r>
            <a:r>
              <a:rPr sz="2800" spc="-15" dirty="0">
                <a:latin typeface="Times New Roman" pitchFamily="18" charset="0"/>
                <a:cs typeface="Times New Roman" pitchFamily="18" charset="0"/>
              </a:rPr>
              <a:t>register</a:t>
            </a:r>
            <a:endParaRPr sz="2800">
              <a:latin typeface="Times New Roman" pitchFamily="18" charset="0"/>
              <a:cs typeface="Times New Roman" pitchFamily="18" charset="0"/>
            </a:endParaRPr>
          </a:p>
          <a:p>
            <a:pPr algn="just">
              <a:lnSpc>
                <a:spcPct val="100000"/>
              </a:lnSpc>
              <a:spcBef>
                <a:spcPts val="30"/>
              </a:spcBef>
              <a:buFont typeface="Arial MT"/>
              <a:buChar char="•"/>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800" spc="-20" dirty="0">
                <a:latin typeface="Times New Roman" pitchFamily="18" charset="0"/>
                <a:cs typeface="Times New Roman" pitchFamily="18" charset="0"/>
              </a:rPr>
              <a:t>Perform</a:t>
            </a:r>
            <a:r>
              <a:rPr sz="2800" spc="-30" dirty="0">
                <a:latin typeface="Times New Roman" pitchFamily="18" charset="0"/>
                <a:cs typeface="Times New Roman" pitchFamily="18" charset="0"/>
              </a:rPr>
              <a:t> </a:t>
            </a:r>
            <a:r>
              <a:rPr sz="2800" spc="-5" dirty="0">
                <a:latin typeface="Times New Roman" pitchFamily="18" charset="0"/>
                <a:cs typeface="Times New Roman" pitchFamily="18" charset="0"/>
              </a:rPr>
              <a:t>arithmetic</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or</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logical</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ops</a:t>
            </a:r>
            <a:endParaRPr sz="2800">
              <a:latin typeface="Times New Roman" pitchFamily="18" charset="0"/>
              <a:cs typeface="Times New Roman"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066800"/>
            <a:ext cx="7848600" cy="1335622"/>
          </a:xfrm>
          <a:prstGeom prst="rect">
            <a:avLst/>
          </a:prstGeom>
        </p:spPr>
        <p:txBody>
          <a:bodyPr vert="horz" wrap="square" lIns="0" tIns="12065" rIns="0" bIns="0" rtlCol="0">
            <a:spAutoFit/>
          </a:bodyPr>
          <a:lstStyle/>
          <a:p>
            <a:pPr marL="12700" marR="5080" indent="-1270" algn="ctr">
              <a:lnSpc>
                <a:spcPct val="100000"/>
              </a:lnSpc>
              <a:spcBef>
                <a:spcPts val="95"/>
              </a:spcBef>
            </a:pPr>
            <a:r>
              <a:rPr b="0" spc="-5" dirty="0">
                <a:solidFill>
                  <a:srgbClr val="11478A"/>
                </a:solidFill>
                <a:latin typeface="Calibri"/>
                <a:cs typeface="Calibri"/>
              </a:rPr>
              <a:t>William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4"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p>
        </p:txBody>
      </p:sp>
      <p:sp>
        <p:nvSpPr>
          <p:cNvPr id="3" name="object 3"/>
          <p:cNvSpPr txBox="1"/>
          <p:nvPr/>
        </p:nvSpPr>
        <p:spPr>
          <a:xfrm>
            <a:off x="1598549" y="3431285"/>
            <a:ext cx="5946140" cy="1845945"/>
          </a:xfrm>
          <a:prstGeom prst="rect">
            <a:avLst/>
          </a:prstGeom>
        </p:spPr>
        <p:txBody>
          <a:bodyPr vert="horz" wrap="square" lIns="0" tIns="12065" rIns="0" bIns="0" rtlCol="0">
            <a:spAutoFit/>
          </a:bodyPr>
          <a:lstStyle/>
          <a:p>
            <a:pPr algn="ctr">
              <a:lnSpc>
                <a:spcPts val="4230"/>
              </a:lnSpc>
              <a:spcBef>
                <a:spcPts val="95"/>
              </a:spcBef>
            </a:pPr>
            <a:r>
              <a:rPr sz="4000" dirty="0">
                <a:solidFill>
                  <a:srgbClr val="11478A"/>
                </a:solidFill>
                <a:latin typeface="Calibri"/>
                <a:cs typeface="Calibri"/>
              </a:rPr>
              <a:t>8</a:t>
            </a:r>
            <a:r>
              <a:rPr sz="3975" baseline="25157" dirty="0">
                <a:solidFill>
                  <a:srgbClr val="11478A"/>
                </a:solidFill>
                <a:latin typeface="Calibri"/>
                <a:cs typeface="Calibri"/>
              </a:rPr>
              <a:t>th</a:t>
            </a:r>
            <a:r>
              <a:rPr sz="3975" spc="375" baseline="25157" dirty="0">
                <a:solidFill>
                  <a:srgbClr val="11478A"/>
                </a:solidFill>
                <a:latin typeface="Calibri"/>
                <a:cs typeface="Calibri"/>
              </a:rPr>
              <a:t> </a:t>
            </a:r>
            <a:r>
              <a:rPr sz="4000" spc="-15" dirty="0">
                <a:solidFill>
                  <a:srgbClr val="11478A"/>
                </a:solidFill>
                <a:latin typeface="Calibri"/>
                <a:cs typeface="Calibri"/>
              </a:rPr>
              <a:t>Edition</a:t>
            </a:r>
            <a:endParaRPr sz="4000">
              <a:latin typeface="Calibri"/>
              <a:cs typeface="Calibri"/>
            </a:endParaRPr>
          </a:p>
          <a:p>
            <a:pPr algn="ctr">
              <a:lnSpc>
                <a:spcPts val="3030"/>
              </a:lnSpc>
            </a:pPr>
            <a:r>
              <a:rPr sz="3000" spc="-10" dirty="0">
                <a:solidFill>
                  <a:srgbClr val="888888"/>
                </a:solidFill>
                <a:latin typeface="Calibri"/>
                <a:cs typeface="Calibri"/>
              </a:rPr>
              <a:t>Chapter</a:t>
            </a:r>
            <a:r>
              <a:rPr sz="3000" spc="-55" dirty="0">
                <a:solidFill>
                  <a:srgbClr val="888888"/>
                </a:solidFill>
                <a:latin typeface="Calibri"/>
                <a:cs typeface="Calibri"/>
              </a:rPr>
              <a:t> </a:t>
            </a:r>
            <a:r>
              <a:rPr sz="3000" dirty="0">
                <a:solidFill>
                  <a:srgbClr val="888888"/>
                </a:solidFill>
                <a:latin typeface="Calibri"/>
                <a:cs typeface="Calibri"/>
              </a:rPr>
              <a:t>15</a:t>
            </a:r>
            <a:endParaRPr sz="3000">
              <a:latin typeface="Calibri"/>
              <a:cs typeface="Calibri"/>
            </a:endParaRPr>
          </a:p>
          <a:p>
            <a:pPr algn="ctr">
              <a:lnSpc>
                <a:spcPct val="100000"/>
              </a:lnSpc>
              <a:spcBef>
                <a:spcPts val="1075"/>
              </a:spcBef>
            </a:pPr>
            <a:r>
              <a:rPr sz="5000" spc="-25" dirty="0">
                <a:solidFill>
                  <a:srgbClr val="001F5F"/>
                </a:solidFill>
                <a:latin typeface="Calibri"/>
                <a:cs typeface="Calibri"/>
              </a:rPr>
              <a:t>Control </a:t>
            </a:r>
            <a:r>
              <a:rPr sz="5000" dirty="0">
                <a:solidFill>
                  <a:srgbClr val="001F5F"/>
                </a:solidFill>
                <a:latin typeface="Calibri"/>
                <a:cs typeface="Calibri"/>
              </a:rPr>
              <a:t>Unit</a:t>
            </a:r>
            <a:r>
              <a:rPr sz="5000" spc="-50" dirty="0">
                <a:solidFill>
                  <a:srgbClr val="001F5F"/>
                </a:solidFill>
                <a:latin typeface="Calibri"/>
                <a:cs typeface="Calibri"/>
              </a:rPr>
              <a:t> </a:t>
            </a:r>
            <a:r>
              <a:rPr sz="5000" spc="-20" dirty="0">
                <a:solidFill>
                  <a:srgbClr val="001F5F"/>
                </a:solidFill>
                <a:latin typeface="Calibri"/>
                <a:cs typeface="Calibri"/>
              </a:rPr>
              <a:t>Operation</a:t>
            </a:r>
            <a:endParaRPr sz="5000">
              <a:latin typeface="Calibri"/>
              <a:cs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IN" dirty="0"/>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we have decomposed the behavior or functioning of the processor into elementary operations, called </a:t>
            </a:r>
            <a:r>
              <a:rPr lang="en-US" sz="2400" b="1" dirty="0">
                <a:latin typeface="Times New Roman" panose="02020603050405020304" pitchFamily="18" charset="0"/>
                <a:cs typeface="Times New Roman" panose="02020603050405020304" pitchFamily="18" charset="0"/>
              </a:rPr>
              <a:t>micro-operations.</a:t>
            </a:r>
          </a:p>
          <a:p>
            <a:pPr algn="just"/>
            <a:r>
              <a:rPr lang="en-US" sz="2400" dirty="0">
                <a:latin typeface="Times New Roman" panose="02020603050405020304" pitchFamily="18" charset="0"/>
                <a:cs typeface="Times New Roman" panose="02020603050405020304" pitchFamily="18" charset="0"/>
              </a:rPr>
              <a:t> By reducing the operation of the processor to its most fundamental level, we are able to define exactly </a:t>
            </a:r>
            <a:r>
              <a:rPr lang="en-US" sz="2400" b="1" dirty="0">
                <a:latin typeface="Times New Roman" panose="02020603050405020304" pitchFamily="18" charset="0"/>
                <a:cs typeface="Times New Roman" panose="02020603050405020304" pitchFamily="18" charset="0"/>
              </a:rPr>
              <a:t>what it is that the control unit must cause to happen</a:t>
            </a:r>
          </a:p>
          <a:p>
            <a:pPr algn="just"/>
            <a:r>
              <a:rPr lang="en-US" sz="2400" dirty="0">
                <a:latin typeface="Times New Roman" panose="02020603050405020304" pitchFamily="18" charset="0"/>
                <a:cs typeface="Times New Roman" panose="02020603050405020304" pitchFamily="18" charset="0"/>
              </a:rPr>
              <a:t>definition of these functional requirements is the </a:t>
            </a:r>
            <a:r>
              <a:rPr lang="en-US" sz="2400" b="1" dirty="0">
                <a:latin typeface="Times New Roman" panose="02020603050405020304" pitchFamily="18" charset="0"/>
                <a:cs typeface="Times New Roman" panose="02020603050405020304" pitchFamily="18" charset="0"/>
              </a:rPr>
              <a:t>basis for the design and implementation of the control unit.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98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8839200" cy="5410200"/>
          </a:xfrm>
        </p:spPr>
        <p:txBody>
          <a:bodyPr>
            <a:normAutofit/>
          </a:bodyPr>
          <a:lstStyle/>
          <a:p>
            <a:pPr algn="just"/>
            <a:r>
              <a:rPr lang="en-US" sz="2400" dirty="0">
                <a:latin typeface="Times New Roman" pitchFamily="18" charset="0"/>
                <a:cs typeface="Times New Roman" pitchFamily="18" charset="0"/>
              </a:rPr>
              <a:t>The MC68000 partitions its 32-bit registers into eight data registers and nine address registers.</a:t>
            </a:r>
          </a:p>
          <a:p>
            <a:pPr algn="just"/>
            <a:r>
              <a:rPr lang="en-US" sz="2400" dirty="0">
                <a:latin typeface="Times New Roman" pitchFamily="18" charset="0"/>
                <a:cs typeface="Times New Roman" pitchFamily="18" charset="0"/>
              </a:rPr>
              <a:t>The eight data registers are used primarily for data manipulation and are also used in addressing as index registers.</a:t>
            </a:r>
          </a:p>
          <a:p>
            <a:pPr algn="just"/>
            <a:r>
              <a:rPr lang="en-US" sz="2400" dirty="0">
                <a:latin typeface="Times New Roman" pitchFamily="18" charset="0"/>
                <a:cs typeface="Times New Roman" pitchFamily="18" charset="0"/>
              </a:rPr>
              <a:t>The address registers contain 32-bit addresses; two of these registers are also used as stack pointers, one for users and one for the operating system</a:t>
            </a:r>
          </a:p>
          <a:p>
            <a:pPr algn="just"/>
            <a:r>
              <a:rPr lang="en-US" sz="2400" dirty="0">
                <a:latin typeface="Times New Roman" pitchFamily="18" charset="0"/>
                <a:cs typeface="Times New Roman" pitchFamily="18" charset="0"/>
              </a:rPr>
              <a:t>32-bit program counter and a 16-bit status register.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91846"/>
            <a:ext cx="8305800" cy="566181"/>
          </a:xfrm>
          <a:prstGeom prst="rect">
            <a:avLst/>
          </a:prstGeom>
        </p:spPr>
        <p:txBody>
          <a:bodyPr vert="horz" wrap="square" lIns="0" tIns="12065" rIns="0" bIns="0" rtlCol="0">
            <a:spAutoFit/>
          </a:bodyPr>
          <a:lstStyle/>
          <a:p>
            <a:pPr marL="3182620" marR="5080" indent="-3170555" algn="ctr">
              <a:lnSpc>
                <a:spcPct val="100000"/>
              </a:lnSpc>
              <a:spcBef>
                <a:spcPts val="95"/>
              </a:spcBef>
            </a:pPr>
            <a:r>
              <a:rPr sz="3600" b="0" spc="-10" dirty="0">
                <a:solidFill>
                  <a:srgbClr val="11478A"/>
                </a:solidFill>
                <a:effectLst/>
                <a:latin typeface="Times New Roman" pitchFamily="18" charset="0"/>
                <a:cs typeface="Times New Roman" pitchFamily="18" charset="0"/>
              </a:rPr>
              <a:t>Functional </a:t>
            </a:r>
            <a:r>
              <a:rPr sz="3600" b="0" spc="-15" dirty="0">
                <a:solidFill>
                  <a:srgbClr val="11478A"/>
                </a:solidFill>
                <a:effectLst/>
                <a:latin typeface="Times New Roman" pitchFamily="18" charset="0"/>
                <a:cs typeface="Times New Roman" pitchFamily="18" charset="0"/>
              </a:rPr>
              <a:t>Requirements(of</a:t>
            </a:r>
            <a:r>
              <a:rPr sz="3600" b="0" spc="10" dirty="0">
                <a:solidFill>
                  <a:srgbClr val="11478A"/>
                </a:solidFill>
                <a:effectLst/>
                <a:latin typeface="Times New Roman" pitchFamily="18" charset="0"/>
                <a:cs typeface="Times New Roman" pitchFamily="18" charset="0"/>
              </a:rPr>
              <a:t> </a:t>
            </a:r>
            <a:r>
              <a:rPr sz="3600" b="0" spc="-20" dirty="0">
                <a:solidFill>
                  <a:srgbClr val="11478A"/>
                </a:solidFill>
                <a:effectLst/>
                <a:latin typeface="Times New Roman" pitchFamily="18" charset="0"/>
                <a:cs typeface="Times New Roman" pitchFamily="18" charset="0"/>
              </a:rPr>
              <a:t>Control </a:t>
            </a:r>
            <a:r>
              <a:rPr sz="3600" b="0" spc="-890" dirty="0">
                <a:solidFill>
                  <a:srgbClr val="11478A"/>
                </a:solidFill>
                <a:effectLst/>
                <a:latin typeface="Times New Roman" pitchFamily="18" charset="0"/>
                <a:cs typeface="Times New Roman" pitchFamily="18" charset="0"/>
              </a:rPr>
              <a:t> </a:t>
            </a:r>
            <a:r>
              <a:rPr sz="3600" b="0" spc="-5" dirty="0">
                <a:solidFill>
                  <a:srgbClr val="11478A"/>
                </a:solidFill>
                <a:effectLst/>
                <a:latin typeface="Times New Roman" pitchFamily="18" charset="0"/>
                <a:cs typeface="Times New Roman" pitchFamily="18" charset="0"/>
              </a:rPr>
              <a:t>Unit)</a:t>
            </a:r>
          </a:p>
        </p:txBody>
      </p:sp>
      <p:sp>
        <p:nvSpPr>
          <p:cNvPr id="3" name="object 3"/>
          <p:cNvSpPr txBox="1"/>
          <p:nvPr/>
        </p:nvSpPr>
        <p:spPr>
          <a:xfrm>
            <a:off x="618236" y="1143000"/>
            <a:ext cx="7973695" cy="3000950"/>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2800" spc="-10" dirty="0">
                <a:latin typeface="Times New Roman" pitchFamily="18" charset="0"/>
                <a:cs typeface="Times New Roman" pitchFamily="18" charset="0"/>
              </a:rPr>
              <a:t>Define</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basic elements</a:t>
            </a:r>
            <a:r>
              <a:rPr sz="2800" spc="-25" dirty="0">
                <a:latin typeface="Times New Roman" pitchFamily="18" charset="0"/>
                <a:cs typeface="Times New Roman" pitchFamily="18" charset="0"/>
              </a:rPr>
              <a:t> </a:t>
            </a:r>
            <a:r>
              <a:rPr sz="2800" dirty="0">
                <a:latin typeface="Times New Roman" pitchFamily="18" charset="0"/>
                <a:cs typeface="Times New Roman" pitchFamily="18" charset="0"/>
              </a:rPr>
              <a:t>of</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processor</a:t>
            </a:r>
            <a:endParaRPr sz="2800">
              <a:latin typeface="Times New Roman" pitchFamily="18" charset="0"/>
              <a:cs typeface="Times New Roman" pitchFamily="18" charset="0"/>
            </a:endParaRPr>
          </a:p>
          <a:p>
            <a:pPr algn="just">
              <a:lnSpc>
                <a:spcPct val="100000"/>
              </a:lnSpc>
              <a:spcBef>
                <a:spcPts val="30"/>
              </a:spcBef>
              <a:buFont typeface="Segoe UI Symbol"/>
              <a:buChar char="⚫"/>
            </a:pP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800" spc="-5" dirty="0">
                <a:latin typeface="Times New Roman" pitchFamily="18" charset="0"/>
                <a:cs typeface="Times New Roman" pitchFamily="18" charset="0"/>
              </a:rPr>
              <a:t>Describe</a:t>
            </a:r>
            <a:r>
              <a:rPr sz="2800" spc="-20" dirty="0">
                <a:latin typeface="Times New Roman" pitchFamily="18" charset="0"/>
                <a:cs typeface="Times New Roman" pitchFamily="18" charset="0"/>
              </a:rPr>
              <a:t> </a:t>
            </a:r>
            <a:r>
              <a:rPr sz="2800" spc="-10" dirty="0">
                <a:latin typeface="Times New Roman" pitchFamily="18" charset="0"/>
                <a:cs typeface="Times New Roman" pitchFamily="18" charset="0"/>
              </a:rPr>
              <a:t>micro-operations</a:t>
            </a:r>
            <a:r>
              <a:rPr sz="2800" spc="-40" dirty="0">
                <a:latin typeface="Times New Roman" pitchFamily="18" charset="0"/>
                <a:cs typeface="Times New Roman" pitchFamily="18" charset="0"/>
              </a:rPr>
              <a:t> </a:t>
            </a:r>
            <a:r>
              <a:rPr sz="2800" spc="-10" dirty="0">
                <a:latin typeface="Times New Roman" pitchFamily="18" charset="0"/>
                <a:cs typeface="Times New Roman" pitchFamily="18" charset="0"/>
              </a:rPr>
              <a:t>processor</a:t>
            </a:r>
            <a:r>
              <a:rPr sz="2800" spc="-40" dirty="0">
                <a:latin typeface="Times New Roman" pitchFamily="18" charset="0"/>
                <a:cs typeface="Times New Roman" pitchFamily="18" charset="0"/>
              </a:rPr>
              <a:t> </a:t>
            </a:r>
            <a:r>
              <a:rPr sz="2800" spc="-15" dirty="0">
                <a:latin typeface="Times New Roman" pitchFamily="18" charset="0"/>
                <a:cs typeface="Times New Roman" pitchFamily="18" charset="0"/>
              </a:rPr>
              <a:t>performs</a:t>
            </a:r>
            <a:endParaRPr sz="2800">
              <a:latin typeface="Times New Roman" pitchFamily="18" charset="0"/>
              <a:cs typeface="Times New Roman" pitchFamily="18" charset="0"/>
            </a:endParaRPr>
          </a:p>
          <a:p>
            <a:pPr marL="295910" marR="1339215" indent="-283845" algn="just">
              <a:lnSpc>
                <a:spcPct val="200000"/>
              </a:lnSpc>
              <a:spcBef>
                <a:spcPts val="775"/>
              </a:spcBef>
              <a:buFont typeface="Segoe UI Symbol"/>
              <a:buChar char="⚫"/>
              <a:tabLst>
                <a:tab pos="296545" algn="l"/>
              </a:tabLst>
            </a:pPr>
            <a:r>
              <a:rPr sz="2800" spc="-10" dirty="0">
                <a:latin typeface="Times New Roman" pitchFamily="18" charset="0"/>
                <a:cs typeface="Times New Roman" pitchFamily="18" charset="0"/>
              </a:rPr>
              <a:t>Determine</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functions</a:t>
            </a:r>
            <a:r>
              <a:rPr sz="2800" dirty="0">
                <a:latin typeface="Times New Roman" pitchFamily="18" charset="0"/>
                <a:cs typeface="Times New Roman" pitchFamily="18" charset="0"/>
              </a:rPr>
              <a:t> </a:t>
            </a:r>
            <a:r>
              <a:rPr sz="2800" spc="-15" dirty="0">
                <a:latin typeface="Times New Roman" pitchFamily="18" charset="0"/>
                <a:cs typeface="Times New Roman" pitchFamily="18" charset="0"/>
              </a:rPr>
              <a:t>control </a:t>
            </a:r>
            <a:r>
              <a:rPr sz="2800" spc="-5" dirty="0">
                <a:latin typeface="Times New Roman" pitchFamily="18" charset="0"/>
                <a:cs typeface="Times New Roman" pitchFamily="18" charset="0"/>
              </a:rPr>
              <a:t>unit</a:t>
            </a:r>
            <a:r>
              <a:rPr sz="2800" spc="10" dirty="0">
                <a:latin typeface="Times New Roman" pitchFamily="18" charset="0"/>
                <a:cs typeface="Times New Roman" pitchFamily="18" charset="0"/>
              </a:rPr>
              <a:t> </a:t>
            </a:r>
            <a:r>
              <a:rPr sz="2800" spc="-10" dirty="0">
                <a:latin typeface="Times New Roman" pitchFamily="18" charset="0"/>
                <a:cs typeface="Times New Roman" pitchFamily="18" charset="0"/>
              </a:rPr>
              <a:t>must </a:t>
            </a:r>
            <a:r>
              <a:rPr sz="2800" spc="-710" dirty="0">
                <a:latin typeface="Times New Roman" pitchFamily="18" charset="0"/>
                <a:cs typeface="Times New Roman" pitchFamily="18" charset="0"/>
              </a:rPr>
              <a:t> </a:t>
            </a:r>
            <a:r>
              <a:rPr sz="2800" spc="-15" dirty="0">
                <a:latin typeface="Times New Roman" pitchFamily="18" charset="0"/>
                <a:cs typeface="Times New Roman" pitchFamily="18" charset="0"/>
              </a:rPr>
              <a:t>perform</a:t>
            </a:r>
            <a:endParaRPr sz="2800">
              <a:latin typeface="Times New Roman" pitchFamily="18" charset="0"/>
              <a:cs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304800"/>
            <a:ext cx="2986405" cy="697230"/>
          </a:xfrm>
          <a:prstGeom prst="rect">
            <a:avLst/>
          </a:prstGeom>
        </p:spPr>
        <p:txBody>
          <a:bodyPr vert="horz" wrap="square" lIns="0" tIns="13335" rIns="0" bIns="0" rtlCol="0">
            <a:spAutoFit/>
          </a:bodyPr>
          <a:lstStyle/>
          <a:p>
            <a:pPr marL="12700">
              <a:lnSpc>
                <a:spcPct val="100000"/>
              </a:lnSpc>
              <a:spcBef>
                <a:spcPts val="105"/>
              </a:spcBef>
            </a:pPr>
            <a:r>
              <a:rPr sz="4400" b="0" spc="-25" dirty="0">
                <a:solidFill>
                  <a:srgbClr val="11478A"/>
                </a:solidFill>
                <a:effectLst/>
                <a:latin typeface="Calibri"/>
                <a:cs typeface="Calibri"/>
              </a:rPr>
              <a:t>Registers</a:t>
            </a:r>
            <a:endParaRPr sz="4400">
              <a:effectLst/>
              <a:latin typeface="Calibri"/>
              <a:cs typeface="Calibri"/>
            </a:endParaRPr>
          </a:p>
        </p:txBody>
      </p:sp>
      <p:sp>
        <p:nvSpPr>
          <p:cNvPr id="3" name="object 3"/>
          <p:cNvSpPr txBox="1"/>
          <p:nvPr/>
        </p:nvSpPr>
        <p:spPr>
          <a:xfrm>
            <a:off x="304800" y="1103836"/>
            <a:ext cx="8524011" cy="4224553"/>
          </a:xfrm>
          <a:prstGeom prst="rect">
            <a:avLst/>
          </a:prstGeom>
        </p:spPr>
        <p:txBody>
          <a:bodyPr vert="horz" wrap="square" lIns="0" tIns="64769" rIns="0" bIns="0" rtlCol="0">
            <a:spAutoFit/>
          </a:bodyPr>
          <a:lstStyle/>
          <a:p>
            <a:pPr marL="295910" indent="-283845" algn="just">
              <a:lnSpc>
                <a:spcPct val="100000"/>
              </a:lnSpc>
              <a:spcBef>
                <a:spcPts val="509"/>
              </a:spcBef>
              <a:buFont typeface="Segoe UI Symbol"/>
              <a:buChar char="⚫"/>
              <a:tabLst>
                <a:tab pos="296545" algn="l"/>
              </a:tabLst>
            </a:pPr>
            <a:r>
              <a:rPr sz="2400" dirty="0">
                <a:latin typeface="Times New Roman" pitchFamily="18" charset="0"/>
                <a:cs typeface="Times New Roman" pitchFamily="18" charset="0"/>
              </a:rPr>
              <a:t>Memory</a:t>
            </a:r>
            <a:r>
              <a:rPr sz="2400" spc="-10" dirty="0">
                <a:latin typeface="Times New Roman" pitchFamily="18" charset="0"/>
                <a:cs typeface="Times New Roman" pitchFamily="18" charset="0"/>
              </a:rPr>
              <a:t> Address</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(MAR)</a:t>
            </a:r>
            <a:endParaRPr sz="2400" dirty="0">
              <a:latin typeface="Times New Roman" pitchFamily="18" charset="0"/>
              <a:cs typeface="Times New Roman" pitchFamily="18" charset="0"/>
            </a:endParaRPr>
          </a:p>
          <a:p>
            <a:pPr marL="570230" lvl="1" indent="-238760" algn="just">
              <a:lnSpc>
                <a:spcPct val="100000"/>
              </a:lnSpc>
              <a:spcBef>
                <a:spcPts val="355"/>
              </a:spcBef>
              <a:buFont typeface="Verdana"/>
              <a:buChar char="◦"/>
              <a:tabLst>
                <a:tab pos="570865" algn="l"/>
              </a:tabLst>
            </a:pPr>
            <a:r>
              <a:rPr sz="2400" spc="-10" dirty="0">
                <a:latin typeface="Times New Roman" pitchFamily="18" charset="0"/>
                <a:cs typeface="Times New Roman" pitchFamily="18" charset="0"/>
              </a:rPr>
              <a:t>Connected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bus</a:t>
            </a:r>
            <a:endParaRPr sz="2400" dirty="0">
              <a:latin typeface="Times New Roman" pitchFamily="18" charset="0"/>
              <a:cs typeface="Times New Roman" pitchFamily="18" charset="0"/>
            </a:endParaRPr>
          </a:p>
          <a:p>
            <a:pPr marL="570230" lvl="1" indent="-238760" algn="just">
              <a:lnSpc>
                <a:spcPct val="100000"/>
              </a:lnSpc>
              <a:spcBef>
                <a:spcPts val="335"/>
              </a:spcBef>
              <a:buFont typeface="Verdana"/>
              <a:buChar char="◦"/>
              <a:tabLst>
                <a:tab pos="570865" algn="l"/>
              </a:tabLst>
            </a:pPr>
            <a:r>
              <a:rPr sz="2400" spc="-10" dirty="0">
                <a:latin typeface="Times New Roman" pitchFamily="18" charset="0"/>
                <a:cs typeface="Times New Roman" pitchFamily="18" charset="0"/>
              </a:rPr>
              <a:t>Specifies</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25" dirty="0">
                <a:latin typeface="Times New Roman" pitchFamily="18" charset="0"/>
                <a:cs typeface="Times New Roman" pitchFamily="18" charset="0"/>
              </a:rPr>
              <a:t> </a:t>
            </a:r>
            <a:r>
              <a:rPr sz="2400" spc="-25"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read</a:t>
            </a:r>
            <a:r>
              <a:rPr sz="2400" spc="-5" dirty="0">
                <a:latin typeface="Times New Roman" pitchFamily="18" charset="0"/>
                <a:cs typeface="Times New Roman" pitchFamily="18" charset="0"/>
              </a:rPr>
              <a:t> or</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write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op</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dirty="0">
                <a:latin typeface="Times New Roman" pitchFamily="18" charset="0"/>
                <a:cs typeface="Times New Roman" pitchFamily="18" charset="0"/>
              </a:rPr>
              <a:t>Memory</a:t>
            </a:r>
            <a:r>
              <a:rPr sz="2400" spc="-10" dirty="0">
                <a:latin typeface="Times New Roman" pitchFamily="18" charset="0"/>
                <a:cs typeface="Times New Roman" pitchFamily="18" charset="0"/>
              </a:rPr>
              <a:t> </a:t>
            </a:r>
            <a:r>
              <a:rPr sz="2400" spc="-25" dirty="0">
                <a:latin typeface="Times New Roman" pitchFamily="18" charset="0"/>
                <a:cs typeface="Times New Roman" pitchFamily="18" charset="0"/>
              </a:rPr>
              <a:t>Buffer</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5" dirty="0">
                <a:latin typeface="Times New Roman" pitchFamily="18" charset="0"/>
                <a:cs typeface="Times New Roman" pitchFamily="18" charset="0"/>
              </a:rPr>
              <a:t> (MBR)</a:t>
            </a:r>
            <a:endParaRPr sz="2400" dirty="0">
              <a:latin typeface="Times New Roman" pitchFamily="18" charset="0"/>
              <a:cs typeface="Times New Roman" pitchFamily="18" charset="0"/>
            </a:endParaRPr>
          </a:p>
          <a:p>
            <a:pPr marL="570230" lvl="1" indent="-238760" algn="just">
              <a:lnSpc>
                <a:spcPct val="100000"/>
              </a:lnSpc>
              <a:spcBef>
                <a:spcPts val="355"/>
              </a:spcBef>
              <a:buFont typeface="Verdana"/>
              <a:buChar char="◦"/>
              <a:tabLst>
                <a:tab pos="570865" algn="l"/>
              </a:tabLst>
            </a:pPr>
            <a:r>
              <a:rPr sz="2400" spc="-10" dirty="0">
                <a:latin typeface="Times New Roman" pitchFamily="18" charset="0"/>
                <a:cs typeface="Times New Roman" pitchFamily="18" charset="0"/>
              </a:rPr>
              <a:t>Connected</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to data</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bus</a:t>
            </a:r>
            <a:endParaRPr sz="2400" dirty="0">
              <a:latin typeface="Times New Roman" pitchFamily="18" charset="0"/>
              <a:cs typeface="Times New Roman" pitchFamily="18" charset="0"/>
            </a:endParaRPr>
          </a:p>
          <a:p>
            <a:pPr marL="570230" lvl="1" indent="-238760" algn="just">
              <a:lnSpc>
                <a:spcPct val="100000"/>
              </a:lnSpc>
              <a:spcBef>
                <a:spcPts val="335"/>
              </a:spcBef>
              <a:buFont typeface="Verdana"/>
              <a:buChar char="◦"/>
              <a:tabLst>
                <a:tab pos="570865" algn="l"/>
              </a:tabLst>
            </a:pPr>
            <a:r>
              <a:rPr sz="2400" spc="-10" dirty="0">
                <a:latin typeface="Times New Roman" pitchFamily="18" charset="0"/>
                <a:cs typeface="Times New Roman" pitchFamily="18" charset="0"/>
              </a:rPr>
              <a:t>Holds</a:t>
            </a:r>
            <a:r>
              <a:rPr sz="2400" spc="20" dirty="0">
                <a:latin typeface="Times New Roman" pitchFamily="18" charset="0"/>
                <a:cs typeface="Times New Roman" pitchFamily="18" charset="0"/>
              </a:rPr>
              <a:t> </a:t>
            </a:r>
            <a:r>
              <a:rPr sz="2400" spc="-20" dirty="0">
                <a:latin typeface="Times New Roman" pitchFamily="18" charset="0"/>
                <a:cs typeface="Times New Roman" pitchFamily="18" charset="0"/>
              </a:rPr>
              <a:t>data</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0" dirty="0">
                <a:latin typeface="Times New Roman" pitchFamily="18" charset="0"/>
                <a:cs typeface="Times New Roman" pitchFamily="18" charset="0"/>
              </a:rPr>
              <a:t> write</a:t>
            </a:r>
            <a:r>
              <a:rPr sz="2400" spc="-5" dirty="0">
                <a:latin typeface="Times New Roman" pitchFamily="18" charset="0"/>
                <a:cs typeface="Times New Roman" pitchFamily="18" charset="0"/>
              </a:rPr>
              <a:t> or</a:t>
            </a:r>
            <a:r>
              <a:rPr sz="2400" spc="-15" dirty="0">
                <a:latin typeface="Times New Roman" pitchFamily="18" charset="0"/>
                <a:cs typeface="Times New Roman" pitchFamily="18" charset="0"/>
              </a:rPr>
              <a:t> last</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data</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read</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spc="-15" dirty="0">
                <a:latin typeface="Times New Roman" pitchFamily="18" charset="0"/>
                <a:cs typeface="Times New Roman" pitchFamily="18" charset="0"/>
              </a:rPr>
              <a:t>Program</a:t>
            </a:r>
            <a:r>
              <a:rPr sz="2400" spc="-40" dirty="0">
                <a:latin typeface="Times New Roman" pitchFamily="18" charset="0"/>
                <a:cs typeface="Times New Roman" pitchFamily="18" charset="0"/>
              </a:rPr>
              <a:t> </a:t>
            </a:r>
            <a:r>
              <a:rPr sz="2400" spc="-15" dirty="0">
                <a:latin typeface="Times New Roman" pitchFamily="18" charset="0"/>
                <a:cs typeface="Times New Roman" pitchFamily="18" charset="0"/>
              </a:rPr>
              <a:t>Counter </a:t>
            </a:r>
            <a:r>
              <a:rPr sz="2400" spc="-5" dirty="0">
                <a:latin typeface="Times New Roman" pitchFamily="18" charset="0"/>
                <a:cs typeface="Times New Roman" pitchFamily="18" charset="0"/>
              </a:rPr>
              <a:t>(PC)</a:t>
            </a:r>
            <a:endParaRPr sz="2400" dirty="0">
              <a:latin typeface="Times New Roman" pitchFamily="18" charset="0"/>
              <a:cs typeface="Times New Roman" pitchFamily="18" charset="0"/>
            </a:endParaRPr>
          </a:p>
          <a:p>
            <a:pPr marL="570230" lvl="1" indent="-238760" algn="just">
              <a:lnSpc>
                <a:spcPct val="100000"/>
              </a:lnSpc>
              <a:spcBef>
                <a:spcPts val="350"/>
              </a:spcBef>
              <a:buFont typeface="Verdana"/>
              <a:buChar char="◦"/>
              <a:tabLst>
                <a:tab pos="570865" algn="l"/>
              </a:tabLst>
            </a:pPr>
            <a:r>
              <a:rPr sz="2400" spc="-10" dirty="0">
                <a:latin typeface="Times New Roman" pitchFamily="18" charset="0"/>
                <a:cs typeface="Times New Roman" pitchFamily="18" charset="0"/>
              </a:rPr>
              <a:t>Holds</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address</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next</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5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10" dirty="0">
                <a:latin typeface="Times New Roman" pitchFamily="18" charset="0"/>
                <a:cs typeface="Times New Roman" pitchFamily="18" charset="0"/>
              </a:rPr>
              <a:t> be</a:t>
            </a:r>
            <a:r>
              <a:rPr sz="2400" spc="15" dirty="0">
                <a:latin typeface="Times New Roman" pitchFamily="18" charset="0"/>
                <a:cs typeface="Times New Roman" pitchFamily="18" charset="0"/>
              </a:rPr>
              <a:t> </a:t>
            </a:r>
            <a:r>
              <a:rPr sz="2400" spc="-20" dirty="0">
                <a:latin typeface="Times New Roman" pitchFamily="18" charset="0"/>
                <a:cs typeface="Times New Roman" pitchFamily="18" charset="0"/>
              </a:rPr>
              <a:t>fetched</a:t>
            </a:r>
            <a:endParaRPr sz="2400" dirty="0">
              <a:latin typeface="Times New Roman" pitchFamily="18" charset="0"/>
              <a:cs typeface="Times New Roman" pitchFamily="18" charset="0"/>
            </a:endParaRPr>
          </a:p>
          <a:p>
            <a:pPr marL="295910" indent="-283845" algn="just">
              <a:lnSpc>
                <a:spcPct val="100000"/>
              </a:lnSpc>
              <a:spcBef>
                <a:spcPts val="370"/>
              </a:spcBef>
              <a:buFont typeface="Segoe UI Symbol"/>
              <a:buChar char="⚫"/>
              <a:tabLst>
                <a:tab pos="296545" algn="l"/>
              </a:tabLst>
            </a:pPr>
            <a:r>
              <a:rPr sz="2400" spc="-5" dirty="0">
                <a:latin typeface="Times New Roman" pitchFamily="18" charset="0"/>
                <a:cs typeface="Times New Roman" pitchFamily="18" charset="0"/>
              </a:rPr>
              <a:t>Instruction</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Register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(IR)</a:t>
            </a:r>
            <a:endParaRPr sz="2400" dirty="0">
              <a:latin typeface="Times New Roman" pitchFamily="18" charset="0"/>
              <a:cs typeface="Times New Roman" pitchFamily="18" charset="0"/>
            </a:endParaRPr>
          </a:p>
          <a:p>
            <a:pPr marL="570230" marR="5080" lvl="1" indent="-238125" algn="just">
              <a:lnSpc>
                <a:spcPts val="3020"/>
              </a:lnSpc>
              <a:spcBef>
                <a:spcPts val="740"/>
              </a:spcBef>
              <a:buFont typeface="Verdana"/>
              <a:buChar char="◦"/>
              <a:tabLst>
                <a:tab pos="570865" algn="l"/>
              </a:tabLst>
            </a:pPr>
            <a:r>
              <a:rPr sz="2400" spc="-10" dirty="0">
                <a:latin typeface="Times New Roman" pitchFamily="18" charset="0"/>
                <a:cs typeface="Times New Roman" pitchFamily="18" charset="0"/>
              </a:rPr>
              <a:t>Holds</a:t>
            </a:r>
            <a:r>
              <a:rPr sz="2400" spc="25" dirty="0">
                <a:latin typeface="Times New Roman" pitchFamily="18" charset="0"/>
                <a:cs typeface="Times New Roman" pitchFamily="18" charset="0"/>
              </a:rPr>
              <a:t> </a:t>
            </a:r>
            <a:r>
              <a:rPr sz="2400" spc="-15" dirty="0">
                <a:latin typeface="Times New Roman" pitchFamily="18" charset="0"/>
                <a:cs typeface="Times New Roman" pitchFamily="18" charset="0"/>
              </a:rPr>
              <a:t>last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55" dirty="0">
                <a:latin typeface="Times New Roman" pitchFamily="18" charset="0"/>
                <a:cs typeface="Times New Roman" pitchFamily="18" charset="0"/>
              </a:rPr>
              <a:t> </a:t>
            </a:r>
            <a:r>
              <a:rPr sz="2400" spc="-20" dirty="0">
                <a:latin typeface="Times New Roman" pitchFamily="18" charset="0"/>
                <a:cs typeface="Times New Roman" pitchFamily="18" charset="0"/>
              </a:rPr>
              <a:t>fetched/current</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instruction </a:t>
            </a:r>
            <a:r>
              <a:rPr sz="2400" spc="-615" dirty="0">
                <a:latin typeface="Times New Roman" pitchFamily="18" charset="0"/>
                <a:cs typeface="Times New Roman" pitchFamily="18" charset="0"/>
              </a:rPr>
              <a:t> </a:t>
            </a:r>
            <a:r>
              <a:rPr sz="2400" spc="-10" dirty="0">
                <a:latin typeface="Times New Roman" pitchFamily="18" charset="0"/>
                <a:cs typeface="Times New Roman" pitchFamily="18" charset="0"/>
              </a:rPr>
              <a:t>being</a:t>
            </a:r>
            <a:r>
              <a:rPr sz="2400" dirty="0">
                <a:latin typeface="Times New Roman" pitchFamily="18" charset="0"/>
                <a:cs typeface="Times New Roman" pitchFamily="18" charset="0"/>
              </a:rPr>
              <a:t> </a:t>
            </a:r>
            <a:r>
              <a:rPr sz="2400" spc="-25" dirty="0">
                <a:latin typeface="Times New Roman" pitchFamily="18" charset="0"/>
                <a:cs typeface="Times New Roman" pitchFamily="18" charset="0"/>
              </a:rPr>
              <a:t>executed</a:t>
            </a:r>
            <a:endParaRPr sz="2400"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069" y="461594"/>
            <a:ext cx="4998720" cy="697230"/>
          </a:xfrm>
          <a:prstGeom prst="rect">
            <a:avLst/>
          </a:prstGeom>
        </p:spPr>
        <p:txBody>
          <a:bodyPr vert="horz" wrap="square" lIns="0" tIns="13335" rIns="0" bIns="0" rtlCol="0">
            <a:spAutoFit/>
          </a:bodyPr>
          <a:lstStyle/>
          <a:p>
            <a:pPr marL="12700">
              <a:lnSpc>
                <a:spcPct val="100000"/>
              </a:lnSpc>
              <a:spcBef>
                <a:spcPts val="105"/>
              </a:spcBef>
            </a:pPr>
            <a:r>
              <a:rPr sz="4400" b="0" spc="5" dirty="0">
                <a:solidFill>
                  <a:srgbClr val="11478A"/>
                </a:solidFill>
                <a:latin typeface="Calibri"/>
                <a:cs typeface="Calibri"/>
              </a:rPr>
              <a:t>Model</a:t>
            </a:r>
            <a:r>
              <a:rPr sz="4400" b="0" spc="-20" dirty="0">
                <a:solidFill>
                  <a:srgbClr val="11478A"/>
                </a:solidFill>
                <a:latin typeface="Calibri"/>
                <a:cs typeface="Calibri"/>
              </a:rPr>
              <a:t> </a:t>
            </a:r>
            <a:r>
              <a:rPr sz="4400" b="0" dirty="0">
                <a:solidFill>
                  <a:srgbClr val="11478A"/>
                </a:solidFill>
                <a:latin typeface="Calibri"/>
                <a:cs typeface="Calibri"/>
              </a:rPr>
              <a:t>of</a:t>
            </a:r>
            <a:r>
              <a:rPr sz="4400" b="0" spc="-30" dirty="0">
                <a:solidFill>
                  <a:srgbClr val="11478A"/>
                </a:solidFill>
                <a:latin typeface="Calibri"/>
                <a:cs typeface="Calibri"/>
              </a:rPr>
              <a:t> </a:t>
            </a: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dirty="0">
                <a:solidFill>
                  <a:srgbClr val="11478A"/>
                </a:solidFill>
                <a:latin typeface="Calibri"/>
                <a:cs typeface="Calibri"/>
              </a:rPr>
              <a:t>Unit</a:t>
            </a:r>
            <a:endParaRPr sz="4400">
              <a:latin typeface="Calibri"/>
              <a:cs typeface="Calibri"/>
            </a:endParaRPr>
          </a:p>
        </p:txBody>
      </p:sp>
      <p:pic>
        <p:nvPicPr>
          <p:cNvPr id="3" name="object 3"/>
          <p:cNvPicPr/>
          <p:nvPr/>
        </p:nvPicPr>
        <p:blipFill>
          <a:blip r:embed="rId2" cstate="print"/>
          <a:stretch>
            <a:fillRect/>
          </a:stretch>
        </p:blipFill>
        <p:spPr>
          <a:xfrm>
            <a:off x="88015" y="1446275"/>
            <a:ext cx="9003660" cy="4496306"/>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800148"/>
            <a:ext cx="6743953" cy="690574"/>
          </a:xfrm>
          <a:prstGeom prst="rect">
            <a:avLst/>
          </a:prstGeom>
        </p:spPr>
        <p:txBody>
          <a:bodyPr vert="horz" wrap="square" lIns="0" tIns="13335" rIns="0" bIns="0" rtlCol="0">
            <a:spAutoFit/>
          </a:bodyPr>
          <a:lstStyle/>
          <a:p>
            <a:pPr marL="12700" algn="ctr">
              <a:lnSpc>
                <a:spcPct val="100000"/>
              </a:lnSpc>
              <a:spcBef>
                <a:spcPts val="105"/>
              </a:spcBef>
            </a:pPr>
            <a:r>
              <a:rPr sz="4400" b="0" spc="-5" dirty="0">
                <a:solidFill>
                  <a:srgbClr val="11478A"/>
                </a:solidFill>
                <a:effectLst/>
                <a:latin typeface="Times New Roman" pitchFamily="18" charset="0"/>
                <a:cs typeface="Times New Roman" pitchFamily="18" charset="0"/>
              </a:rPr>
              <a:t>Functions </a:t>
            </a:r>
            <a:r>
              <a:rPr sz="4400" b="0" dirty="0">
                <a:solidFill>
                  <a:srgbClr val="11478A"/>
                </a:solidFill>
                <a:effectLst/>
                <a:latin typeface="Times New Roman" pitchFamily="18" charset="0"/>
                <a:cs typeface="Times New Roman" pitchFamily="18" charset="0"/>
              </a:rPr>
              <a:t>of</a:t>
            </a:r>
            <a:r>
              <a:rPr sz="4400" b="0" spc="-15" dirty="0">
                <a:solidFill>
                  <a:srgbClr val="11478A"/>
                </a:solidFill>
                <a:effectLst/>
                <a:latin typeface="Times New Roman" pitchFamily="18" charset="0"/>
                <a:cs typeface="Times New Roman" pitchFamily="18" charset="0"/>
              </a:rPr>
              <a:t> </a:t>
            </a:r>
            <a:r>
              <a:rPr sz="4400" b="0" spc="-20" dirty="0">
                <a:solidFill>
                  <a:srgbClr val="11478A"/>
                </a:solidFill>
                <a:effectLst/>
                <a:latin typeface="Times New Roman" pitchFamily="18" charset="0"/>
                <a:cs typeface="Times New Roman" pitchFamily="18" charset="0"/>
              </a:rPr>
              <a:t>Control</a:t>
            </a:r>
            <a:r>
              <a:rPr sz="4400" b="0" spc="-10" dirty="0">
                <a:solidFill>
                  <a:srgbClr val="11478A"/>
                </a:solidFill>
                <a:effectLst/>
                <a:latin typeface="Times New Roman" pitchFamily="18" charset="0"/>
                <a:cs typeface="Times New Roman" pitchFamily="18" charset="0"/>
              </a:rPr>
              <a:t> Unit</a:t>
            </a:r>
            <a:endParaRPr sz="4400" dirty="0">
              <a:effectLst/>
              <a:latin typeface="Times New Roman" pitchFamily="18" charset="0"/>
              <a:cs typeface="Times New Roman" pitchFamily="18" charset="0"/>
            </a:endParaRPr>
          </a:p>
        </p:txBody>
      </p:sp>
      <p:sp>
        <p:nvSpPr>
          <p:cNvPr id="3" name="object 3"/>
          <p:cNvSpPr txBox="1"/>
          <p:nvPr/>
        </p:nvSpPr>
        <p:spPr>
          <a:xfrm>
            <a:off x="618236" y="1831670"/>
            <a:ext cx="7484109" cy="3272154"/>
          </a:xfrm>
          <a:prstGeom prst="rect">
            <a:avLst/>
          </a:prstGeom>
        </p:spPr>
        <p:txBody>
          <a:bodyPr vert="horz" wrap="square" lIns="0" tIns="12065" rIns="0" bIns="0" rtlCol="0">
            <a:spAutoFit/>
          </a:bodyPr>
          <a:lstStyle/>
          <a:p>
            <a:pPr marL="295910" indent="-283845" algn="just">
              <a:lnSpc>
                <a:spcPct val="100000"/>
              </a:lnSpc>
              <a:spcBef>
                <a:spcPts val="95"/>
              </a:spcBef>
              <a:buFont typeface="Segoe UI Symbol"/>
              <a:buChar char="⚫"/>
              <a:tabLst>
                <a:tab pos="296545" algn="l"/>
              </a:tabLst>
            </a:pPr>
            <a:r>
              <a:rPr sz="2500" b="1" spc="-5" dirty="0">
                <a:solidFill>
                  <a:srgbClr val="FF0000"/>
                </a:solidFill>
                <a:latin typeface="Times New Roman" pitchFamily="18" charset="0"/>
                <a:cs typeface="Times New Roman" pitchFamily="18" charset="0"/>
              </a:rPr>
              <a:t>Sequencing</a:t>
            </a:r>
            <a:endParaRPr sz="2500">
              <a:latin typeface="Times New Roman" pitchFamily="18" charset="0"/>
              <a:cs typeface="Times New Roman" pitchFamily="18" charset="0"/>
            </a:endParaRPr>
          </a:p>
          <a:p>
            <a:pPr algn="just">
              <a:lnSpc>
                <a:spcPct val="100000"/>
              </a:lnSpc>
              <a:spcBef>
                <a:spcPts val="50"/>
              </a:spcBef>
              <a:buChar char="⚫"/>
            </a:pPr>
            <a:endParaRPr sz="2200">
              <a:latin typeface="Times New Roman" pitchFamily="18" charset="0"/>
              <a:cs typeface="Times New Roman" pitchFamily="18" charset="0"/>
            </a:endParaRPr>
          </a:p>
          <a:p>
            <a:pPr marL="570230" lvl="1" indent="-238125" algn="just">
              <a:lnSpc>
                <a:spcPct val="100000"/>
              </a:lnSpc>
              <a:buFont typeface="Verdana"/>
              <a:buChar char="◦"/>
              <a:tabLst>
                <a:tab pos="570865" algn="l"/>
              </a:tabLst>
            </a:pPr>
            <a:r>
              <a:rPr sz="2200" spc="-5" dirty="0">
                <a:latin typeface="Times New Roman" pitchFamily="18" charset="0"/>
                <a:cs typeface="Times New Roman" pitchFamily="18" charset="0"/>
              </a:rPr>
              <a:t>Causing </a:t>
            </a:r>
            <a:r>
              <a:rPr sz="2200" spc="-10" dirty="0">
                <a:latin typeface="Times New Roman" pitchFamily="18" charset="0"/>
                <a:cs typeface="Times New Roman" pitchFamily="18" charset="0"/>
              </a:rPr>
              <a:t>the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CPU</a:t>
            </a:r>
            <a:r>
              <a:rPr sz="2200" dirty="0">
                <a:latin typeface="Times New Roman" pitchFamily="18" charset="0"/>
                <a:cs typeface="Times New Roman" pitchFamily="18" charset="0"/>
              </a:rPr>
              <a:t> </a:t>
            </a:r>
            <a:r>
              <a:rPr sz="2200" spc="-15" dirty="0">
                <a:latin typeface="Times New Roman" pitchFamily="18" charset="0"/>
                <a:cs typeface="Times New Roman" pitchFamily="18" charset="0"/>
              </a:rPr>
              <a:t>to</a:t>
            </a:r>
            <a:r>
              <a:rPr sz="2200" spc="25" dirty="0">
                <a:latin typeface="Times New Roman" pitchFamily="18" charset="0"/>
                <a:cs typeface="Times New Roman" pitchFamily="18" charset="0"/>
              </a:rPr>
              <a:t> </a:t>
            </a:r>
            <a:r>
              <a:rPr sz="2200" spc="-15" dirty="0">
                <a:latin typeface="Times New Roman" pitchFamily="18" charset="0"/>
                <a:cs typeface="Times New Roman" pitchFamily="18" charset="0"/>
              </a:rPr>
              <a:t>step</a:t>
            </a:r>
            <a:r>
              <a:rPr sz="2200" spc="5" dirty="0">
                <a:latin typeface="Times New Roman" pitchFamily="18" charset="0"/>
                <a:cs typeface="Times New Roman" pitchFamily="18" charset="0"/>
              </a:rPr>
              <a:t> </a:t>
            </a:r>
            <a:r>
              <a:rPr sz="2200" spc="-10" dirty="0">
                <a:latin typeface="Times New Roman" pitchFamily="18" charset="0"/>
                <a:cs typeface="Times New Roman" pitchFamily="18" charset="0"/>
              </a:rPr>
              <a:t>through</a:t>
            </a:r>
            <a:r>
              <a:rPr sz="2200" spc="-5" dirty="0">
                <a:latin typeface="Times New Roman" pitchFamily="18" charset="0"/>
                <a:cs typeface="Times New Roman" pitchFamily="18" charset="0"/>
              </a:rPr>
              <a:t> a</a:t>
            </a:r>
            <a:r>
              <a:rPr sz="2200" spc="10" dirty="0">
                <a:latin typeface="Times New Roman" pitchFamily="18" charset="0"/>
                <a:cs typeface="Times New Roman" pitchFamily="18" charset="0"/>
              </a:rPr>
              <a:t> </a:t>
            </a:r>
            <a:r>
              <a:rPr sz="2200" spc="-10" dirty="0">
                <a:latin typeface="Times New Roman" pitchFamily="18" charset="0"/>
                <a:cs typeface="Times New Roman" pitchFamily="18" charset="0"/>
              </a:rPr>
              <a:t>series</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spc="10" dirty="0">
                <a:latin typeface="Times New Roman" pitchFamily="18" charset="0"/>
                <a:cs typeface="Times New Roman" pitchFamily="18" charset="0"/>
              </a:rPr>
              <a:t> </a:t>
            </a:r>
            <a:r>
              <a:rPr sz="2200" spc="-10" dirty="0">
                <a:latin typeface="Times New Roman" pitchFamily="18" charset="0"/>
                <a:cs typeface="Times New Roman" pitchFamily="18" charset="0"/>
              </a:rPr>
              <a:t>micro-operations</a:t>
            </a:r>
            <a:endParaRPr sz="2200">
              <a:latin typeface="Times New Roman" pitchFamily="18" charset="0"/>
              <a:cs typeface="Times New Roman" pitchFamily="18" charset="0"/>
            </a:endParaRPr>
          </a:p>
          <a:p>
            <a:pPr lvl="1" algn="just">
              <a:lnSpc>
                <a:spcPct val="100000"/>
              </a:lnSpc>
              <a:spcBef>
                <a:spcPts val="40"/>
              </a:spcBef>
              <a:buFont typeface="Verdana"/>
              <a:buChar char="◦"/>
            </a:pPr>
            <a:endParaRPr sz="235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500" b="1" spc="-15" dirty="0">
                <a:solidFill>
                  <a:srgbClr val="FF0000"/>
                </a:solidFill>
                <a:latin typeface="Times New Roman" pitchFamily="18" charset="0"/>
                <a:cs typeface="Times New Roman" pitchFamily="18" charset="0"/>
              </a:rPr>
              <a:t>Execution</a:t>
            </a:r>
            <a:endParaRPr sz="2500">
              <a:latin typeface="Times New Roman" pitchFamily="18" charset="0"/>
              <a:cs typeface="Times New Roman" pitchFamily="18" charset="0"/>
            </a:endParaRPr>
          </a:p>
          <a:p>
            <a:pPr algn="just">
              <a:lnSpc>
                <a:spcPct val="100000"/>
              </a:lnSpc>
              <a:spcBef>
                <a:spcPts val="50"/>
              </a:spcBef>
              <a:buChar char="⚫"/>
            </a:pPr>
            <a:endParaRPr sz="2200">
              <a:latin typeface="Times New Roman" pitchFamily="18" charset="0"/>
              <a:cs typeface="Times New Roman" pitchFamily="18" charset="0"/>
            </a:endParaRPr>
          </a:p>
          <a:p>
            <a:pPr marL="570230" lvl="1" indent="-238125" algn="just">
              <a:lnSpc>
                <a:spcPct val="100000"/>
              </a:lnSpc>
              <a:buFont typeface="Verdana"/>
              <a:buChar char="◦"/>
              <a:tabLst>
                <a:tab pos="570865" algn="l"/>
              </a:tabLst>
            </a:pPr>
            <a:r>
              <a:rPr sz="2200" spc="-5" dirty="0">
                <a:latin typeface="Times New Roman" pitchFamily="18" charset="0"/>
                <a:cs typeface="Times New Roman" pitchFamily="18" charset="0"/>
              </a:rPr>
              <a:t>Causing</a:t>
            </a:r>
            <a:r>
              <a:rPr sz="2200" spc="-15" dirty="0">
                <a:latin typeface="Times New Roman" pitchFamily="18" charset="0"/>
                <a:cs typeface="Times New Roman" pitchFamily="18" charset="0"/>
              </a:rPr>
              <a:t> </a:t>
            </a:r>
            <a:r>
              <a:rPr sz="2200" spc="-10" dirty="0">
                <a:latin typeface="Times New Roman" pitchFamily="18" charset="0"/>
                <a:cs typeface="Times New Roman" pitchFamily="18" charset="0"/>
              </a:rPr>
              <a:t>the performance</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each</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micro-op</a:t>
            </a:r>
            <a:endParaRPr sz="2200">
              <a:latin typeface="Times New Roman" pitchFamily="18" charset="0"/>
              <a:cs typeface="Times New Roman" pitchFamily="18" charset="0"/>
            </a:endParaRPr>
          </a:p>
          <a:p>
            <a:pPr lvl="1" algn="just">
              <a:lnSpc>
                <a:spcPct val="100000"/>
              </a:lnSpc>
              <a:spcBef>
                <a:spcPts val="40"/>
              </a:spcBef>
              <a:buFont typeface="Verdana"/>
              <a:buChar char="◦"/>
            </a:pPr>
            <a:endParaRPr sz="235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2500" spc="-10" dirty="0">
                <a:latin typeface="Times New Roman" pitchFamily="18" charset="0"/>
                <a:cs typeface="Times New Roman" pitchFamily="18" charset="0"/>
              </a:rPr>
              <a:t>This</a:t>
            </a:r>
            <a:r>
              <a:rPr sz="2500" spc="-15" dirty="0">
                <a:latin typeface="Times New Roman" pitchFamily="18" charset="0"/>
                <a:cs typeface="Times New Roman" pitchFamily="18" charset="0"/>
              </a:rPr>
              <a:t> </a:t>
            </a:r>
            <a:r>
              <a:rPr sz="2500" spc="-5" dirty="0">
                <a:latin typeface="Times New Roman" pitchFamily="18" charset="0"/>
                <a:cs typeface="Times New Roman" pitchFamily="18" charset="0"/>
              </a:rPr>
              <a:t>is</a:t>
            </a:r>
            <a:r>
              <a:rPr sz="2500" dirty="0">
                <a:latin typeface="Times New Roman" pitchFamily="18" charset="0"/>
                <a:cs typeface="Times New Roman" pitchFamily="18" charset="0"/>
              </a:rPr>
              <a:t> </a:t>
            </a:r>
            <a:r>
              <a:rPr sz="2500" spc="-10" dirty="0">
                <a:latin typeface="Times New Roman" pitchFamily="18" charset="0"/>
                <a:cs typeface="Times New Roman" pitchFamily="18" charset="0"/>
              </a:rPr>
              <a:t>done</a:t>
            </a:r>
            <a:r>
              <a:rPr sz="2500" spc="5" dirty="0">
                <a:latin typeface="Times New Roman" pitchFamily="18" charset="0"/>
                <a:cs typeface="Times New Roman" pitchFamily="18" charset="0"/>
              </a:rPr>
              <a:t> </a:t>
            </a:r>
            <a:r>
              <a:rPr sz="2500" spc="-10" dirty="0">
                <a:latin typeface="Times New Roman" pitchFamily="18" charset="0"/>
                <a:cs typeface="Times New Roman" pitchFamily="18" charset="0"/>
              </a:rPr>
              <a:t>using</a:t>
            </a:r>
            <a:r>
              <a:rPr sz="2500" spc="-5" dirty="0">
                <a:latin typeface="Times New Roman" pitchFamily="18" charset="0"/>
                <a:cs typeface="Times New Roman" pitchFamily="18" charset="0"/>
              </a:rPr>
              <a:t> </a:t>
            </a:r>
            <a:r>
              <a:rPr sz="2500" spc="-15" dirty="0">
                <a:latin typeface="Times New Roman" pitchFamily="18" charset="0"/>
                <a:cs typeface="Times New Roman" pitchFamily="18" charset="0"/>
              </a:rPr>
              <a:t>Control</a:t>
            </a:r>
            <a:r>
              <a:rPr sz="2500" spc="-5" dirty="0">
                <a:latin typeface="Times New Roman" pitchFamily="18" charset="0"/>
                <a:cs typeface="Times New Roman" pitchFamily="18" charset="0"/>
              </a:rPr>
              <a:t> </a:t>
            </a:r>
            <a:r>
              <a:rPr sz="2500" dirty="0">
                <a:latin typeface="Times New Roman" pitchFamily="18" charset="0"/>
                <a:cs typeface="Times New Roman" pitchFamily="18" charset="0"/>
              </a:rPr>
              <a:t>Signals</a:t>
            </a:r>
            <a:r>
              <a:rPr sz="2500" dirty="0">
                <a:solidFill>
                  <a:srgbClr val="FF0000"/>
                </a:solidFill>
                <a:latin typeface="Times New Roman" pitchFamily="18" charset="0"/>
                <a:cs typeface="Times New Roman" pitchFamily="18" charset="0"/>
              </a:rPr>
              <a:t></a:t>
            </a:r>
            <a:endParaRPr sz="2500">
              <a:latin typeface="Times New Roman" pitchFamily="18" charset="0"/>
              <a:cs typeface="Times New Roman"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447800"/>
            <a:ext cx="84764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For the control unit to perform its function, it must have </a:t>
            </a:r>
            <a:r>
              <a:rPr lang="en-US" sz="2400" b="1" dirty="0">
                <a:latin typeface="Times New Roman" panose="02020603050405020304" pitchFamily="18" charset="0"/>
                <a:cs typeface="Times New Roman" panose="02020603050405020304" pitchFamily="18" charset="0"/>
              </a:rPr>
              <a:t>inputs</a:t>
            </a:r>
            <a:r>
              <a:rPr lang="en-US" sz="2400" dirty="0">
                <a:latin typeface="Times New Roman" panose="02020603050405020304" pitchFamily="18" charset="0"/>
                <a:cs typeface="Times New Roman" panose="02020603050405020304" pitchFamily="18" charset="0"/>
              </a:rPr>
              <a:t> that allow it to </a:t>
            </a:r>
            <a:r>
              <a:rPr lang="en-US" sz="2400" b="1" dirty="0">
                <a:latin typeface="Times New Roman" panose="02020603050405020304" pitchFamily="18" charset="0"/>
                <a:cs typeface="Times New Roman" panose="02020603050405020304" pitchFamily="18" charset="0"/>
              </a:rPr>
              <a:t>determine the state of the system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outputs</a:t>
            </a:r>
            <a:r>
              <a:rPr lang="en-US" sz="2400" dirty="0">
                <a:latin typeface="Times New Roman" panose="02020603050405020304" pitchFamily="18" charset="0"/>
                <a:cs typeface="Times New Roman" panose="02020603050405020304" pitchFamily="18" charset="0"/>
              </a:rPr>
              <a:t> that allow it to </a:t>
            </a:r>
            <a:r>
              <a:rPr lang="en-US" sz="2400" dirty="0">
                <a:solidFill>
                  <a:srgbClr val="FF0000"/>
                </a:solidFill>
                <a:latin typeface="Times New Roman" panose="02020603050405020304" pitchFamily="18" charset="0"/>
                <a:cs typeface="Times New Roman" panose="02020603050405020304" pitchFamily="18" charset="0"/>
              </a:rPr>
              <a:t>control the behavior of the system</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These are the external specifications of the control unit.</a:t>
            </a:r>
          </a:p>
          <a:p>
            <a:pPr algn="just"/>
            <a:r>
              <a:rPr lang="en-US" sz="2400" dirty="0">
                <a:latin typeface="Times New Roman" panose="02020603050405020304" pitchFamily="18" charset="0"/>
                <a:cs typeface="Times New Roman" panose="02020603050405020304" pitchFamily="18" charset="0"/>
              </a:rPr>
              <a:t> Internally, the control unit must have the </a:t>
            </a:r>
            <a:r>
              <a:rPr lang="en-US" sz="2400" b="1" dirty="0">
                <a:latin typeface="Times New Roman" panose="02020603050405020304" pitchFamily="18" charset="0"/>
                <a:cs typeface="Times New Roman" panose="02020603050405020304" pitchFamily="18" charset="0"/>
              </a:rPr>
              <a:t>logic required to perform its sequencing and execution functions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674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914400"/>
            <a:ext cx="8628888" cy="4800600"/>
          </a:xfrm>
        </p:spPr>
        <p:txBody>
          <a:bodyPr>
            <a:normAutofit/>
          </a:bodyPr>
          <a:lstStyle/>
          <a:p>
            <a:r>
              <a:rPr lang="en-US" sz="2400" dirty="0">
                <a:latin typeface="Times New Roman" pitchFamily="18" charset="0"/>
                <a:cs typeface="Times New Roman" pitchFamily="18" charset="0"/>
              </a:rPr>
              <a:t>The inputs are:</a:t>
            </a:r>
          </a:p>
          <a:p>
            <a:pPr algn="just">
              <a:buNone/>
            </a:pPr>
            <a:r>
              <a:rPr lang="en-US" sz="2400" b="1" dirty="0">
                <a:latin typeface="Times New Roman" pitchFamily="18" charset="0"/>
                <a:cs typeface="Times New Roman" pitchFamily="18" charset="0"/>
              </a:rPr>
              <a:t>Clock</a:t>
            </a:r>
            <a:r>
              <a:rPr lang="en-US" sz="2400" dirty="0">
                <a:latin typeface="Times New Roman" pitchFamily="18" charset="0"/>
                <a:cs typeface="Times New Roman" pitchFamily="18" charset="0"/>
              </a:rPr>
              <a:t>:  This is how the control unit “</a:t>
            </a:r>
            <a:r>
              <a:rPr lang="en-US" sz="2400" dirty="0">
                <a:solidFill>
                  <a:srgbClr val="FF0000"/>
                </a:solidFill>
                <a:latin typeface="Times New Roman" pitchFamily="18" charset="0"/>
                <a:cs typeface="Times New Roman" pitchFamily="18" charset="0"/>
              </a:rPr>
              <a:t>keeps time</a:t>
            </a:r>
            <a:r>
              <a:rPr lang="en-US" sz="2400" dirty="0">
                <a:latin typeface="Times New Roman" pitchFamily="18" charset="0"/>
                <a:cs typeface="Times New Roman" pitchFamily="18" charset="0"/>
              </a:rPr>
              <a:t>.” It causes </a:t>
            </a:r>
            <a:r>
              <a:rPr lang="en-US" sz="2400" b="1" dirty="0">
                <a:latin typeface="Times New Roman" pitchFamily="18" charset="0"/>
                <a:cs typeface="Times New Roman" pitchFamily="18" charset="0"/>
              </a:rPr>
              <a:t>one micro-operation to be performed for each clock pulse</a:t>
            </a:r>
            <a:r>
              <a:rPr lang="en-US" sz="2400" dirty="0">
                <a:latin typeface="Times New Roman" pitchFamily="18" charset="0"/>
                <a:cs typeface="Times New Roman" pitchFamily="18" charset="0"/>
              </a:rPr>
              <a:t> (processor cycle time/clock cycle time)</a:t>
            </a:r>
          </a:p>
          <a:p>
            <a:pPr algn="just">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Instruction register</a:t>
            </a: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and addressing mode of the current instruction are used to determine </a:t>
            </a:r>
            <a:r>
              <a:rPr lang="en-US" sz="2400" b="1" dirty="0">
                <a:latin typeface="Times New Roman" pitchFamily="18" charset="0"/>
                <a:cs typeface="Times New Roman" pitchFamily="18" charset="0"/>
              </a:rPr>
              <a:t>which micro-operations </a:t>
            </a:r>
            <a:r>
              <a:rPr lang="en-US" sz="2400" dirty="0">
                <a:latin typeface="Times New Roman" pitchFamily="18" charset="0"/>
                <a:cs typeface="Times New Roman" pitchFamily="18" charset="0"/>
              </a:rPr>
              <a:t>to perform during the execute cycle.</a:t>
            </a:r>
          </a:p>
          <a:p>
            <a:r>
              <a:rPr lang="en-US" sz="2400" b="1" dirty="0">
                <a:latin typeface="Times New Roman" pitchFamily="18" charset="0"/>
                <a:cs typeface="Times New Roman" pitchFamily="18" charset="0"/>
              </a:rPr>
              <a:t>Flags:  </a:t>
            </a:r>
            <a:r>
              <a:rPr lang="en-US" sz="2400" dirty="0">
                <a:latin typeface="Times New Roman" pitchFamily="18" charset="0"/>
                <a:cs typeface="Times New Roman" pitchFamily="18" charset="0"/>
              </a:rPr>
              <a:t>needed by the control unit to determine the </a:t>
            </a:r>
            <a:r>
              <a:rPr lang="en-US" sz="2400" b="1" dirty="0">
                <a:latin typeface="Times New Roman" pitchFamily="18" charset="0"/>
                <a:cs typeface="Times New Roman" pitchFamily="18" charset="0"/>
              </a:rPr>
              <a:t>status </a:t>
            </a:r>
            <a:r>
              <a:rPr lang="en-US" sz="2400" dirty="0">
                <a:latin typeface="Times New Roman" pitchFamily="18" charset="0"/>
                <a:cs typeface="Times New Roman" pitchFamily="18" charset="0"/>
              </a:rPr>
              <a:t>of the processor and the </a:t>
            </a:r>
            <a:r>
              <a:rPr lang="en-US" sz="2400" b="1" dirty="0">
                <a:latin typeface="Times New Roman" pitchFamily="18" charset="0"/>
                <a:cs typeface="Times New Roman" pitchFamily="18" charset="0"/>
              </a:rPr>
              <a:t>outcome </a:t>
            </a:r>
            <a:r>
              <a:rPr lang="en-US" sz="2400" dirty="0">
                <a:latin typeface="Times New Roman" pitchFamily="18" charset="0"/>
                <a:cs typeface="Times New Roman" pitchFamily="18" charset="0"/>
              </a:rPr>
              <a:t>of previous </a:t>
            </a:r>
            <a:r>
              <a:rPr lang="en-US" sz="2400" b="1" dirty="0">
                <a:latin typeface="Times New Roman" pitchFamily="18" charset="0"/>
                <a:cs typeface="Times New Roman" pitchFamily="18" charset="0"/>
              </a:rPr>
              <a:t>ALU operations</a:t>
            </a:r>
          </a:p>
          <a:p>
            <a:r>
              <a:rPr lang="en-US" sz="2400" b="1" dirty="0">
                <a:latin typeface="Times New Roman" pitchFamily="18" charset="0"/>
                <a:cs typeface="Times New Roman" pitchFamily="18" charset="0"/>
              </a:rPr>
              <a:t>Control signals from control bus</a:t>
            </a:r>
            <a:r>
              <a:rPr lang="en-US" sz="2400" dirty="0">
                <a:latin typeface="Times New Roman" pitchFamily="18" charset="0"/>
                <a:cs typeface="Times New Roman" pitchFamily="18" charset="0"/>
              </a:rPr>
              <a:t>: The control bus portion of the system bus provides </a:t>
            </a:r>
            <a:r>
              <a:rPr lang="en-US" sz="2400" b="1" dirty="0">
                <a:latin typeface="Times New Roman" pitchFamily="18" charset="0"/>
                <a:cs typeface="Times New Roman" pitchFamily="18" charset="0"/>
              </a:rPr>
              <a:t>signals to the control unit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411162"/>
          </a:xfrm>
        </p:spPr>
        <p:txBody>
          <a:bodyPr>
            <a:normAutofit fontScale="90000"/>
          </a:bodyPr>
          <a:lstStyle/>
          <a:p>
            <a:endParaRPr lang="en-US" dirty="0"/>
          </a:p>
        </p:txBody>
      </p:sp>
      <p:sp>
        <p:nvSpPr>
          <p:cNvPr id="3" name="Content Placeholder 2"/>
          <p:cNvSpPr>
            <a:spLocks noGrp="1"/>
          </p:cNvSpPr>
          <p:nvPr>
            <p:ph idx="1"/>
          </p:nvPr>
        </p:nvSpPr>
        <p:spPr>
          <a:xfrm>
            <a:off x="381000" y="838200"/>
            <a:ext cx="8552688" cy="5410200"/>
          </a:xfrm>
        </p:spPr>
        <p:txBody>
          <a:bodyPr>
            <a:normAutofit/>
          </a:bodyPr>
          <a:lstStyle/>
          <a:p>
            <a:pPr algn="just"/>
            <a:r>
              <a:rPr lang="en-US" sz="2400" dirty="0">
                <a:latin typeface="Times New Roman" pitchFamily="18" charset="0"/>
                <a:cs typeface="Times New Roman" pitchFamily="18" charset="0"/>
              </a:rPr>
              <a:t>The outputs are as follows:</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Control signals within the processor</a:t>
            </a:r>
            <a:r>
              <a:rPr lang="en-US" sz="2400" dirty="0">
                <a:latin typeface="Times New Roman" pitchFamily="18" charset="0"/>
                <a:cs typeface="Times New Roman" pitchFamily="18" charset="0"/>
              </a:rPr>
              <a:t>: two types: those that cause data to be moved from one register to another, and those that activate specific ALU functions.</a:t>
            </a:r>
          </a:p>
          <a:p>
            <a:pPr algn="just"/>
            <a:r>
              <a:rPr lang="en-US" sz="2400" b="1" dirty="0">
                <a:latin typeface="Times New Roman" pitchFamily="18" charset="0"/>
                <a:cs typeface="Times New Roman" pitchFamily="18" charset="0"/>
              </a:rPr>
              <a:t>Control signals to control bus</a:t>
            </a:r>
            <a:r>
              <a:rPr lang="en-US" sz="2400" dirty="0">
                <a:latin typeface="Times New Roman" pitchFamily="18" charset="0"/>
                <a:cs typeface="Times New Roman" pitchFamily="18" charset="0"/>
              </a:rPr>
              <a:t>: two types: control signals to memory, and control signals to the I/O modules.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Three types of control signals are used: </a:t>
            </a:r>
          </a:p>
          <a:p>
            <a:pPr lvl="1" algn="just"/>
            <a:r>
              <a:rPr lang="en-US" sz="2000" dirty="0">
                <a:latin typeface="Times New Roman" pitchFamily="18" charset="0"/>
                <a:cs typeface="Times New Roman" pitchFamily="18" charset="0"/>
              </a:rPr>
              <a:t>those that activate an ALU function, </a:t>
            </a:r>
          </a:p>
          <a:p>
            <a:pPr lvl="1" algn="just"/>
            <a:r>
              <a:rPr lang="en-US" sz="2000" dirty="0">
                <a:latin typeface="Times New Roman" pitchFamily="18" charset="0"/>
                <a:cs typeface="Times New Roman" pitchFamily="18" charset="0"/>
              </a:rPr>
              <a:t>those that activate a data path, and </a:t>
            </a:r>
          </a:p>
          <a:p>
            <a:pPr lvl="1" algn="just"/>
            <a:r>
              <a:rPr lang="en-US" sz="2000" dirty="0">
                <a:latin typeface="Times New Roman" pitchFamily="18" charset="0"/>
                <a:cs typeface="Times New Roman" pitchFamily="18" charset="0"/>
              </a:rPr>
              <a:t>those that are signals on the external system bus or other external interface. </a:t>
            </a:r>
          </a:p>
          <a:p>
            <a:pPr algn="just"/>
            <a:r>
              <a:rPr lang="en-US" sz="2400" dirty="0">
                <a:latin typeface="Times New Roman" pitchFamily="18" charset="0"/>
                <a:cs typeface="Times New Roman" pitchFamily="18" charset="0"/>
              </a:rPr>
              <a:t>All of these signals are ultimately applied directly as binary inputs to individual logic gates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6166" y="150317"/>
            <a:ext cx="517969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20" dirty="0">
                <a:solidFill>
                  <a:srgbClr val="11478A"/>
                </a:solidFill>
                <a:latin typeface="Calibri"/>
                <a:cs typeface="Calibri"/>
              </a:rPr>
              <a:t> </a:t>
            </a:r>
            <a:r>
              <a:rPr sz="4400" b="0" dirty="0">
                <a:solidFill>
                  <a:srgbClr val="11478A"/>
                </a:solidFill>
                <a:latin typeface="Calibri"/>
                <a:cs typeface="Calibri"/>
              </a:rPr>
              <a:t>input</a:t>
            </a:r>
            <a:r>
              <a:rPr sz="4400" b="0" spc="-10" dirty="0">
                <a:solidFill>
                  <a:srgbClr val="11478A"/>
                </a:solidFill>
                <a:latin typeface="Calibri"/>
                <a:cs typeface="Calibri"/>
              </a:rPr>
              <a:t> </a:t>
            </a:r>
            <a:r>
              <a:rPr sz="4400" b="0" dirty="0">
                <a:solidFill>
                  <a:srgbClr val="11478A"/>
                </a:solidFill>
                <a:latin typeface="Calibri"/>
                <a:cs typeface="Calibri"/>
              </a:rPr>
              <a:t>)</a:t>
            </a:r>
            <a:endParaRPr sz="4400">
              <a:latin typeface="Calibri"/>
              <a:cs typeface="Calibri"/>
            </a:endParaRPr>
          </a:p>
        </p:txBody>
      </p:sp>
      <p:sp>
        <p:nvSpPr>
          <p:cNvPr id="3" name="object 3"/>
          <p:cNvSpPr txBox="1"/>
          <p:nvPr/>
        </p:nvSpPr>
        <p:spPr>
          <a:xfrm>
            <a:off x="457200" y="971550"/>
            <a:ext cx="7974228" cy="5649595"/>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3200" b="1" spc="-5" dirty="0">
                <a:solidFill>
                  <a:srgbClr val="FF0000"/>
                </a:solidFill>
                <a:latin typeface="Times New Roman" pitchFamily="18" charset="0"/>
                <a:cs typeface="Times New Roman" pitchFamily="18" charset="0"/>
              </a:rPr>
              <a:t>Clock</a:t>
            </a:r>
            <a:endParaRPr sz="3200">
              <a:latin typeface="Times New Roman" pitchFamily="18" charset="0"/>
              <a:cs typeface="Times New Roman" pitchFamily="18" charset="0"/>
            </a:endParaRPr>
          </a:p>
          <a:p>
            <a:pPr marL="570230" marR="5080" lvl="1" indent="-238125" algn="just">
              <a:lnSpc>
                <a:spcPts val="2690"/>
              </a:lnSpc>
              <a:spcBef>
                <a:spcPts val="665"/>
              </a:spcBef>
              <a:buFont typeface="Verdana"/>
              <a:buChar char="◦"/>
              <a:tabLst>
                <a:tab pos="570865" algn="l"/>
              </a:tabLst>
            </a:pPr>
            <a:r>
              <a:rPr sz="2800" spc="-10" dirty="0">
                <a:latin typeface="Times New Roman" pitchFamily="18" charset="0"/>
                <a:cs typeface="Times New Roman" pitchFamily="18" charset="0"/>
              </a:rPr>
              <a:t>One</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micro-instruction</a:t>
            </a:r>
            <a:r>
              <a:rPr sz="2800" spc="50" dirty="0">
                <a:latin typeface="Times New Roman" pitchFamily="18" charset="0"/>
                <a:cs typeface="Times New Roman" pitchFamily="18" charset="0"/>
              </a:rPr>
              <a:t> </a:t>
            </a:r>
            <a:r>
              <a:rPr sz="2800" spc="-5" dirty="0">
                <a:latin typeface="Times New Roman" pitchFamily="18" charset="0"/>
                <a:cs typeface="Times New Roman" pitchFamily="18" charset="0"/>
              </a:rPr>
              <a:t>(or </a:t>
            </a:r>
            <a:r>
              <a:rPr sz="2800" spc="-10" dirty="0">
                <a:latin typeface="Times New Roman" pitchFamily="18" charset="0"/>
                <a:cs typeface="Times New Roman" pitchFamily="18" charset="0"/>
              </a:rPr>
              <a:t>set</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 </a:t>
            </a:r>
            <a:r>
              <a:rPr sz="2800" spc="-15" dirty="0">
                <a:latin typeface="Times New Roman" pitchFamily="18" charset="0"/>
                <a:cs typeface="Times New Roman" pitchFamily="18" charset="0"/>
              </a:rPr>
              <a:t>parallel</a:t>
            </a:r>
            <a:r>
              <a:rPr sz="2800" spc="-10" dirty="0">
                <a:latin typeface="Times New Roman" pitchFamily="18" charset="0"/>
                <a:cs typeface="Times New Roman" pitchFamily="18" charset="0"/>
              </a:rPr>
              <a:t> micro- </a:t>
            </a:r>
            <a:r>
              <a:rPr sz="2800" spc="-620" dirty="0">
                <a:latin typeface="Times New Roman" pitchFamily="18" charset="0"/>
                <a:cs typeface="Times New Roman" pitchFamily="18" charset="0"/>
              </a:rPr>
              <a:t> </a:t>
            </a:r>
            <a:r>
              <a:rPr sz="2800" spc="-10" dirty="0">
                <a:latin typeface="Times New Roman" pitchFamily="18" charset="0"/>
                <a:cs typeface="Times New Roman" pitchFamily="18" charset="0"/>
              </a:rPr>
              <a:t>instructions)</a:t>
            </a:r>
            <a:r>
              <a:rPr sz="2800" spc="55" dirty="0">
                <a:latin typeface="Times New Roman" pitchFamily="18" charset="0"/>
                <a:cs typeface="Times New Roman" pitchFamily="18" charset="0"/>
              </a:rPr>
              <a:t> </a:t>
            </a:r>
            <a:r>
              <a:rPr sz="2800" spc="-10" dirty="0">
                <a:latin typeface="Times New Roman" pitchFamily="18" charset="0"/>
                <a:cs typeface="Times New Roman" pitchFamily="18" charset="0"/>
              </a:rPr>
              <a:t>per</a:t>
            </a:r>
            <a:r>
              <a:rPr sz="2800" spc="-5" dirty="0">
                <a:latin typeface="Times New Roman" pitchFamily="18" charset="0"/>
                <a:cs typeface="Times New Roman" pitchFamily="18" charset="0"/>
              </a:rPr>
              <a:t> </a:t>
            </a:r>
            <a:r>
              <a:rPr sz="2800" dirty="0">
                <a:latin typeface="Times New Roman" pitchFamily="18" charset="0"/>
                <a:cs typeface="Times New Roman" pitchFamily="18" charset="0"/>
              </a:rPr>
              <a:t>clock </a:t>
            </a:r>
            <a:r>
              <a:rPr sz="2800" spc="-10" dirty="0">
                <a:latin typeface="Times New Roman" pitchFamily="18" charset="0"/>
                <a:cs typeface="Times New Roman" pitchFamily="18" charset="0"/>
              </a:rPr>
              <a:t>cycle</a:t>
            </a: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3200" b="1" spc="-5" dirty="0">
                <a:solidFill>
                  <a:srgbClr val="FF0000"/>
                </a:solidFill>
                <a:latin typeface="Times New Roman" pitchFamily="18" charset="0"/>
                <a:cs typeface="Times New Roman" pitchFamily="18" charset="0"/>
              </a:rPr>
              <a:t>Instruction</a:t>
            </a:r>
            <a:r>
              <a:rPr sz="3200" b="1" spc="-25" dirty="0">
                <a:solidFill>
                  <a:srgbClr val="FF0000"/>
                </a:solidFill>
                <a:latin typeface="Times New Roman" pitchFamily="18" charset="0"/>
                <a:cs typeface="Times New Roman" pitchFamily="18" charset="0"/>
              </a:rPr>
              <a:t> </a:t>
            </a:r>
            <a:r>
              <a:rPr sz="3200" b="1" spc="-20" dirty="0">
                <a:solidFill>
                  <a:srgbClr val="FF0000"/>
                </a:solidFill>
                <a:latin typeface="Times New Roman" pitchFamily="18" charset="0"/>
                <a:cs typeface="Times New Roman" pitchFamily="18" charset="0"/>
              </a:rPr>
              <a:t>register</a:t>
            </a:r>
            <a:endParaRPr sz="3200">
              <a:latin typeface="Times New Roman" pitchFamily="18" charset="0"/>
              <a:cs typeface="Times New Roman" pitchFamily="18" charset="0"/>
            </a:endParaRPr>
          </a:p>
          <a:p>
            <a:pPr marL="570230" lvl="1" indent="-238760" algn="just">
              <a:lnSpc>
                <a:spcPct val="100000"/>
              </a:lnSpc>
              <a:spcBef>
                <a:spcPts val="20"/>
              </a:spcBef>
              <a:buFont typeface="Verdana"/>
              <a:buChar char="◦"/>
              <a:tabLst>
                <a:tab pos="570865" algn="l"/>
              </a:tabLst>
            </a:pPr>
            <a:r>
              <a:rPr sz="2800" spc="-10" dirty="0">
                <a:latin typeface="Times New Roman" pitchFamily="18" charset="0"/>
                <a:cs typeface="Times New Roman" pitchFamily="18" charset="0"/>
              </a:rPr>
              <a:t>Op-code</a:t>
            </a:r>
            <a:r>
              <a:rPr sz="2800" spc="15" dirty="0">
                <a:latin typeface="Times New Roman" pitchFamily="18" charset="0"/>
                <a:cs typeface="Times New Roman" pitchFamily="18" charset="0"/>
              </a:rPr>
              <a:t> </a:t>
            </a:r>
            <a:r>
              <a:rPr sz="2800" spc="-25" dirty="0">
                <a:latin typeface="Times New Roman" pitchFamily="18" charset="0"/>
                <a:cs typeface="Times New Roman" pitchFamily="18" charset="0"/>
              </a:rPr>
              <a:t>for</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current</a:t>
            </a:r>
            <a:r>
              <a:rPr sz="2800" spc="15" dirty="0">
                <a:latin typeface="Times New Roman" pitchFamily="18" charset="0"/>
                <a:cs typeface="Times New Roman" pitchFamily="18" charset="0"/>
              </a:rPr>
              <a:t> </a:t>
            </a:r>
            <a:r>
              <a:rPr sz="2800" spc="-10" dirty="0">
                <a:latin typeface="Times New Roman" pitchFamily="18" charset="0"/>
                <a:cs typeface="Times New Roman" pitchFamily="18" charset="0"/>
              </a:rPr>
              <a:t>instruction</a:t>
            </a:r>
            <a:endParaRPr sz="2800">
              <a:latin typeface="Times New Roman" pitchFamily="18" charset="0"/>
              <a:cs typeface="Times New Roman" pitchFamily="18" charset="0"/>
            </a:endParaRPr>
          </a:p>
          <a:p>
            <a:pPr marL="570230" marR="843280" lvl="1" indent="-238125" algn="just">
              <a:lnSpc>
                <a:spcPts val="2690"/>
              </a:lnSpc>
              <a:spcBef>
                <a:spcPts val="650"/>
              </a:spcBef>
              <a:buFont typeface="Verdana"/>
              <a:buChar char="◦"/>
              <a:tabLst>
                <a:tab pos="570865" algn="l"/>
              </a:tabLst>
            </a:pPr>
            <a:r>
              <a:rPr sz="2800" spc="-10" dirty="0">
                <a:latin typeface="Times New Roman" pitchFamily="18" charset="0"/>
                <a:cs typeface="Times New Roman" pitchFamily="18" charset="0"/>
              </a:rPr>
              <a:t>Determines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which</a:t>
            </a:r>
            <a:r>
              <a:rPr sz="2800" dirty="0">
                <a:latin typeface="Times New Roman" pitchFamily="18" charset="0"/>
                <a:cs typeface="Times New Roman" pitchFamily="18" charset="0"/>
              </a:rPr>
              <a:t> </a:t>
            </a:r>
            <a:r>
              <a:rPr sz="2800" spc="-10" dirty="0">
                <a:latin typeface="Times New Roman" pitchFamily="18" charset="0"/>
                <a:cs typeface="Times New Roman" pitchFamily="18" charset="0"/>
              </a:rPr>
              <a:t>micro-instructions</a:t>
            </a:r>
            <a:r>
              <a:rPr sz="2800" spc="55" dirty="0">
                <a:latin typeface="Times New Roman" pitchFamily="18" charset="0"/>
                <a:cs typeface="Times New Roman" pitchFamily="18" charset="0"/>
              </a:rPr>
              <a:t> </a:t>
            </a:r>
            <a:r>
              <a:rPr sz="2800" spc="-20" dirty="0">
                <a:latin typeface="Times New Roman" pitchFamily="18" charset="0"/>
                <a:cs typeface="Times New Roman" pitchFamily="18" charset="0"/>
              </a:rPr>
              <a:t>are </a:t>
            </a:r>
            <a:r>
              <a:rPr sz="2800" spc="-620" dirty="0">
                <a:latin typeface="Times New Roman" pitchFamily="18" charset="0"/>
                <a:cs typeface="Times New Roman" pitchFamily="18" charset="0"/>
              </a:rPr>
              <a:t> </a:t>
            </a:r>
            <a:r>
              <a:rPr sz="2800" spc="-15" dirty="0">
                <a:latin typeface="Times New Roman" pitchFamily="18" charset="0"/>
                <a:cs typeface="Times New Roman" pitchFamily="18" charset="0"/>
              </a:rPr>
              <a:t>performed</a:t>
            </a:r>
            <a:endParaRPr sz="2800">
              <a:latin typeface="Times New Roman" pitchFamily="18" charset="0"/>
              <a:cs typeface="Times New Roman" pitchFamily="18" charset="0"/>
            </a:endParaRPr>
          </a:p>
          <a:p>
            <a:pPr marL="295910" indent="-283845" algn="just">
              <a:lnSpc>
                <a:spcPct val="100000"/>
              </a:lnSpc>
              <a:buFont typeface="Segoe UI Symbol"/>
              <a:buChar char="⚫"/>
              <a:tabLst>
                <a:tab pos="296545" algn="l"/>
              </a:tabLst>
            </a:pPr>
            <a:r>
              <a:rPr sz="3200" b="1" dirty="0">
                <a:solidFill>
                  <a:srgbClr val="FF0000"/>
                </a:solidFill>
                <a:latin typeface="Times New Roman" pitchFamily="18" charset="0"/>
                <a:cs typeface="Times New Roman" pitchFamily="18" charset="0"/>
              </a:rPr>
              <a:t>Flags</a:t>
            </a:r>
            <a:endParaRPr sz="3200">
              <a:latin typeface="Times New Roman" pitchFamily="18" charset="0"/>
              <a:cs typeface="Times New Roman" pitchFamily="18" charset="0"/>
            </a:endParaRPr>
          </a:p>
          <a:p>
            <a:pPr marL="570230" lvl="1" indent="-238760" algn="just">
              <a:lnSpc>
                <a:spcPct val="100000"/>
              </a:lnSpc>
              <a:spcBef>
                <a:spcPts val="20"/>
              </a:spcBef>
              <a:buFont typeface="Verdana"/>
              <a:buChar char="◦"/>
              <a:tabLst>
                <a:tab pos="570865" algn="l"/>
              </a:tabLst>
            </a:pPr>
            <a:r>
              <a:rPr sz="2800" spc="-25" dirty="0">
                <a:latin typeface="Times New Roman" pitchFamily="18" charset="0"/>
                <a:cs typeface="Times New Roman" pitchFamily="18" charset="0"/>
              </a:rPr>
              <a:t>State </a:t>
            </a:r>
            <a:r>
              <a:rPr sz="2800" spc="-5" dirty="0">
                <a:latin typeface="Times New Roman" pitchFamily="18" charset="0"/>
                <a:cs typeface="Times New Roman" pitchFamily="18" charset="0"/>
              </a:rPr>
              <a:t>of</a:t>
            </a:r>
            <a:r>
              <a:rPr sz="2800" spc="-25" dirty="0">
                <a:latin typeface="Times New Roman" pitchFamily="18" charset="0"/>
                <a:cs typeface="Times New Roman" pitchFamily="18" charset="0"/>
              </a:rPr>
              <a:t> </a:t>
            </a:r>
            <a:r>
              <a:rPr sz="2800" spc="-10" dirty="0">
                <a:latin typeface="Times New Roman" pitchFamily="18" charset="0"/>
                <a:cs typeface="Times New Roman" pitchFamily="18" charset="0"/>
              </a:rPr>
              <a:t>CPU</a:t>
            </a:r>
            <a:endParaRPr sz="2800">
              <a:latin typeface="Times New Roman" pitchFamily="18" charset="0"/>
              <a:cs typeface="Times New Roman" pitchFamily="18" charset="0"/>
            </a:endParaRPr>
          </a:p>
          <a:p>
            <a:pPr marL="570230" lvl="1" indent="-238760" algn="just">
              <a:lnSpc>
                <a:spcPts val="3354"/>
              </a:lnSpc>
              <a:buFont typeface="Verdana"/>
              <a:buChar char="◦"/>
              <a:tabLst>
                <a:tab pos="570865" algn="l"/>
              </a:tabLst>
            </a:pPr>
            <a:r>
              <a:rPr sz="2800" spc="-15" dirty="0">
                <a:latin typeface="Times New Roman" pitchFamily="18" charset="0"/>
                <a:cs typeface="Times New Roman" pitchFamily="18" charset="0"/>
              </a:rPr>
              <a:t>Results</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spc="-10" dirty="0">
                <a:latin typeface="Times New Roman" pitchFamily="18" charset="0"/>
                <a:cs typeface="Times New Roman" pitchFamily="18" charset="0"/>
              </a:rPr>
              <a:t> </a:t>
            </a:r>
            <a:r>
              <a:rPr sz="2800" spc="-15" dirty="0">
                <a:latin typeface="Times New Roman" pitchFamily="18" charset="0"/>
                <a:cs typeface="Times New Roman" pitchFamily="18" charset="0"/>
              </a:rPr>
              <a:t>previous</a:t>
            </a:r>
            <a:r>
              <a:rPr sz="2800" spc="25" dirty="0">
                <a:latin typeface="Times New Roman" pitchFamily="18" charset="0"/>
                <a:cs typeface="Times New Roman" pitchFamily="18" charset="0"/>
              </a:rPr>
              <a:t> </a:t>
            </a:r>
            <a:r>
              <a:rPr sz="2800" spc="-15" dirty="0">
                <a:latin typeface="Times New Roman" pitchFamily="18" charset="0"/>
                <a:cs typeface="Times New Roman" pitchFamily="18" charset="0"/>
              </a:rPr>
              <a:t>operations</a:t>
            </a:r>
            <a:endParaRPr sz="2800">
              <a:latin typeface="Times New Roman" pitchFamily="18" charset="0"/>
              <a:cs typeface="Times New Roman" pitchFamily="18" charset="0"/>
            </a:endParaRPr>
          </a:p>
          <a:p>
            <a:pPr marL="295910" indent="-283845" algn="just">
              <a:lnSpc>
                <a:spcPts val="3835"/>
              </a:lnSpc>
              <a:buFont typeface="Segoe UI Symbol"/>
              <a:buChar char="⚫"/>
              <a:tabLst>
                <a:tab pos="296545" algn="l"/>
              </a:tabLst>
            </a:pPr>
            <a:r>
              <a:rPr sz="3200" b="1" spc="-5" dirty="0">
                <a:solidFill>
                  <a:srgbClr val="FF0000"/>
                </a:solidFill>
                <a:latin typeface="Times New Roman" pitchFamily="18" charset="0"/>
                <a:cs typeface="Times New Roman" pitchFamily="18" charset="0"/>
              </a:rPr>
              <a:t>From</a:t>
            </a:r>
            <a:r>
              <a:rPr sz="3200" b="1" spc="-40" dirty="0">
                <a:solidFill>
                  <a:srgbClr val="FF0000"/>
                </a:solidFill>
                <a:latin typeface="Times New Roman" pitchFamily="18" charset="0"/>
                <a:cs typeface="Times New Roman" pitchFamily="18" charset="0"/>
              </a:rPr>
              <a:t> </a:t>
            </a:r>
            <a:r>
              <a:rPr sz="3200" b="1" spc="-10" dirty="0">
                <a:solidFill>
                  <a:srgbClr val="FF0000"/>
                </a:solidFill>
                <a:latin typeface="Times New Roman" pitchFamily="18" charset="0"/>
                <a:cs typeface="Times New Roman" pitchFamily="18" charset="0"/>
              </a:rPr>
              <a:t>control</a:t>
            </a:r>
            <a:r>
              <a:rPr sz="3200" b="1" spc="-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bus</a:t>
            </a:r>
            <a:endParaRPr sz="3200">
              <a:latin typeface="Times New Roman" pitchFamily="18" charset="0"/>
              <a:cs typeface="Times New Roman" pitchFamily="18" charset="0"/>
            </a:endParaRPr>
          </a:p>
          <a:p>
            <a:pPr marL="570230" lvl="1" indent="-238760" algn="just">
              <a:lnSpc>
                <a:spcPct val="100000"/>
              </a:lnSpc>
              <a:spcBef>
                <a:spcPts val="15"/>
              </a:spcBef>
              <a:buFont typeface="Verdana"/>
              <a:buChar char="◦"/>
              <a:tabLst>
                <a:tab pos="570865" algn="l"/>
              </a:tabLst>
            </a:pPr>
            <a:r>
              <a:rPr sz="2800" spc="-15" dirty="0">
                <a:latin typeface="Times New Roman" pitchFamily="18" charset="0"/>
                <a:cs typeface="Times New Roman" pitchFamily="18" charset="0"/>
              </a:rPr>
              <a:t>Interrupts</a:t>
            </a:r>
            <a:endParaRPr sz="2800">
              <a:latin typeface="Times New Roman" pitchFamily="18" charset="0"/>
              <a:cs typeface="Times New Roman" pitchFamily="18" charset="0"/>
            </a:endParaRPr>
          </a:p>
          <a:p>
            <a:pPr marL="570230" lvl="1" indent="-238760" algn="just">
              <a:lnSpc>
                <a:spcPct val="100000"/>
              </a:lnSpc>
              <a:buFont typeface="Verdana"/>
              <a:buChar char="◦"/>
              <a:tabLst>
                <a:tab pos="570865" algn="l"/>
              </a:tabLst>
            </a:pPr>
            <a:r>
              <a:rPr sz="2800" spc="-10" dirty="0">
                <a:latin typeface="Times New Roman" pitchFamily="18" charset="0"/>
                <a:cs typeface="Times New Roman" pitchFamily="18" charset="0"/>
              </a:rPr>
              <a:t>Acknowledgements</a:t>
            </a:r>
            <a:endParaRPr sz="2800">
              <a:latin typeface="Times New Roman" pitchFamily="18" charset="0"/>
              <a:cs typeface="Times New Roman"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7092" y="461594"/>
            <a:ext cx="5371465" cy="697230"/>
          </a:xfrm>
          <a:prstGeom prst="rect">
            <a:avLst/>
          </a:prstGeom>
        </p:spPr>
        <p:txBody>
          <a:bodyPr vert="horz" wrap="square" lIns="0" tIns="13335" rIns="0" bIns="0" rtlCol="0">
            <a:spAutoFit/>
          </a:bodyPr>
          <a:lstStyle/>
          <a:p>
            <a:pPr marL="12700">
              <a:lnSpc>
                <a:spcPct val="100000"/>
              </a:lnSpc>
              <a:spcBef>
                <a:spcPts val="105"/>
              </a:spcBef>
            </a:pPr>
            <a:r>
              <a:rPr sz="4400" b="0" spc="-15" dirty="0">
                <a:solidFill>
                  <a:srgbClr val="11478A"/>
                </a:solidFill>
                <a:latin typeface="Calibri"/>
                <a:cs typeface="Calibri"/>
              </a:rPr>
              <a:t>Control</a:t>
            </a:r>
            <a:r>
              <a:rPr sz="4400" b="0" spc="-25" dirty="0">
                <a:solidFill>
                  <a:srgbClr val="11478A"/>
                </a:solidFill>
                <a:latin typeface="Calibri"/>
                <a:cs typeface="Calibri"/>
              </a:rPr>
              <a:t> </a:t>
            </a:r>
            <a:r>
              <a:rPr sz="4400" b="0" spc="-5" dirty="0">
                <a:solidFill>
                  <a:srgbClr val="11478A"/>
                </a:solidFill>
                <a:latin typeface="Calibri"/>
                <a:cs typeface="Calibri"/>
              </a:rPr>
              <a:t>Signals</a:t>
            </a:r>
            <a:r>
              <a:rPr sz="4400" b="0" spc="10" dirty="0">
                <a:solidFill>
                  <a:srgbClr val="11478A"/>
                </a:solidFill>
                <a:latin typeface="Calibri"/>
                <a:cs typeface="Calibri"/>
              </a:rPr>
              <a:t> </a:t>
            </a:r>
            <a:r>
              <a:rPr sz="4400" b="0" dirty="0">
                <a:solidFill>
                  <a:srgbClr val="11478A"/>
                </a:solidFill>
                <a:latin typeface="Calibri"/>
                <a:cs typeface="Calibri"/>
              </a:rPr>
              <a:t>-</a:t>
            </a:r>
            <a:r>
              <a:rPr sz="4400" b="0" spc="-5" dirty="0">
                <a:solidFill>
                  <a:srgbClr val="11478A"/>
                </a:solidFill>
                <a:latin typeface="Calibri"/>
                <a:cs typeface="Calibri"/>
              </a:rPr>
              <a:t> </a:t>
            </a:r>
            <a:r>
              <a:rPr sz="4400" b="0" dirty="0">
                <a:solidFill>
                  <a:srgbClr val="11478A"/>
                </a:solidFill>
                <a:latin typeface="Calibri"/>
                <a:cs typeface="Calibri"/>
              </a:rPr>
              <a:t>output</a:t>
            </a:r>
            <a:endParaRPr sz="4400">
              <a:latin typeface="Calibri"/>
              <a:cs typeface="Calibri"/>
            </a:endParaRPr>
          </a:p>
        </p:txBody>
      </p:sp>
      <p:sp>
        <p:nvSpPr>
          <p:cNvPr id="3" name="object 3"/>
          <p:cNvSpPr txBox="1"/>
          <p:nvPr/>
        </p:nvSpPr>
        <p:spPr>
          <a:xfrm>
            <a:off x="618236" y="1831670"/>
            <a:ext cx="3528695" cy="4200509"/>
          </a:xfrm>
          <a:prstGeom prst="rect">
            <a:avLst/>
          </a:prstGeom>
        </p:spPr>
        <p:txBody>
          <a:bodyPr vert="horz" wrap="square" lIns="0" tIns="12065" rIns="0" bIns="0" rtlCol="0">
            <a:spAutoFit/>
          </a:bodyPr>
          <a:lstStyle/>
          <a:p>
            <a:pPr marL="295910" indent="-283845">
              <a:lnSpc>
                <a:spcPct val="100000"/>
              </a:lnSpc>
              <a:spcBef>
                <a:spcPts val="95"/>
              </a:spcBef>
              <a:buFont typeface="Segoe UI Symbol"/>
              <a:buChar char="⚫"/>
              <a:tabLst>
                <a:tab pos="296545" algn="l"/>
              </a:tabLst>
            </a:pPr>
            <a:r>
              <a:rPr sz="2500" spc="-5" dirty="0">
                <a:solidFill>
                  <a:srgbClr val="FF0000"/>
                </a:solidFill>
                <a:latin typeface="Times New Roman" pitchFamily="18" charset="0"/>
                <a:cs typeface="Times New Roman" pitchFamily="18" charset="0"/>
              </a:rPr>
              <a:t>Within</a:t>
            </a:r>
            <a:r>
              <a:rPr sz="2500" spc="-30" dirty="0">
                <a:solidFill>
                  <a:srgbClr val="FF0000"/>
                </a:solidFill>
                <a:latin typeface="Times New Roman" pitchFamily="18" charset="0"/>
                <a:cs typeface="Times New Roman" pitchFamily="18" charset="0"/>
              </a:rPr>
              <a:t> </a:t>
            </a:r>
            <a:r>
              <a:rPr sz="2500" spc="-10" dirty="0">
                <a:solidFill>
                  <a:srgbClr val="FF0000"/>
                </a:solidFill>
                <a:latin typeface="Times New Roman" pitchFamily="18" charset="0"/>
                <a:cs typeface="Times New Roman" pitchFamily="18" charset="0"/>
              </a:rPr>
              <a:t>CPU</a:t>
            </a:r>
            <a:endParaRPr sz="2500">
              <a:latin typeface="Times New Roman" pitchFamily="18" charset="0"/>
              <a:cs typeface="Times New Roman" pitchFamily="18" charset="0"/>
            </a:endParaRPr>
          </a:p>
          <a:p>
            <a:pPr>
              <a:lnSpc>
                <a:spcPct val="100000"/>
              </a:lnSpc>
              <a:spcBef>
                <a:spcPts val="50"/>
              </a:spcBef>
              <a:buClr>
                <a:srgbClr val="FF0000"/>
              </a:buClr>
              <a:buFont typeface="Segoe UI Symbol"/>
              <a:buChar char="⚫"/>
            </a:pPr>
            <a:endParaRPr sz="220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5" dirty="0">
                <a:latin typeface="Times New Roman" pitchFamily="18" charset="0"/>
                <a:cs typeface="Times New Roman" pitchFamily="18" charset="0"/>
              </a:rPr>
              <a:t>Cause</a:t>
            </a:r>
            <a:r>
              <a:rPr sz="2200" spc="-30" dirty="0">
                <a:latin typeface="Times New Roman" pitchFamily="18" charset="0"/>
                <a:cs typeface="Times New Roman" pitchFamily="18" charset="0"/>
              </a:rPr>
              <a:t> </a:t>
            </a:r>
            <a:r>
              <a:rPr sz="2200" spc="-20" dirty="0">
                <a:latin typeface="Times New Roman" pitchFamily="18" charset="0"/>
                <a:cs typeface="Times New Roman" pitchFamily="18" charset="0"/>
              </a:rPr>
              <a:t>data</a:t>
            </a:r>
            <a:r>
              <a:rPr sz="2200" spc="-30" dirty="0">
                <a:latin typeface="Times New Roman" pitchFamily="18" charset="0"/>
                <a:cs typeface="Times New Roman" pitchFamily="18" charset="0"/>
              </a:rPr>
              <a:t> </a:t>
            </a:r>
            <a:r>
              <a:rPr sz="2200" spc="-10" dirty="0">
                <a:latin typeface="Times New Roman" pitchFamily="18" charset="0"/>
                <a:cs typeface="Times New Roman" pitchFamily="18" charset="0"/>
              </a:rPr>
              <a:t>movement</a:t>
            </a:r>
            <a:endParaRPr sz="2200">
              <a:latin typeface="Times New Roman" pitchFamily="18" charset="0"/>
              <a:cs typeface="Times New Roman" pitchFamily="18" charset="0"/>
            </a:endParaRPr>
          </a:p>
          <a:p>
            <a:pPr lvl="1">
              <a:lnSpc>
                <a:spcPct val="100000"/>
              </a:lnSpc>
              <a:spcBef>
                <a:spcPts val="20"/>
              </a:spcBef>
              <a:buFont typeface="Verdana"/>
              <a:buChar char="◦"/>
            </a:pPr>
            <a:endParaRPr sz="215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15" dirty="0">
                <a:latin typeface="Times New Roman" pitchFamily="18" charset="0"/>
                <a:cs typeface="Times New Roman" pitchFamily="18" charset="0"/>
              </a:rPr>
              <a:t>Activate</a:t>
            </a:r>
            <a:r>
              <a:rPr sz="2200" spc="-10" dirty="0">
                <a:latin typeface="Times New Roman" pitchFamily="18" charset="0"/>
                <a:cs typeface="Times New Roman" pitchFamily="18" charset="0"/>
              </a:rPr>
              <a:t> specific</a:t>
            </a:r>
            <a:r>
              <a:rPr sz="2200" spc="-25" dirty="0">
                <a:latin typeface="Times New Roman" pitchFamily="18" charset="0"/>
                <a:cs typeface="Times New Roman" pitchFamily="18" charset="0"/>
              </a:rPr>
              <a:t> </a:t>
            </a:r>
            <a:r>
              <a:rPr sz="2200" spc="-5" dirty="0">
                <a:latin typeface="Times New Roman" pitchFamily="18" charset="0"/>
                <a:cs typeface="Times New Roman" pitchFamily="18" charset="0"/>
              </a:rPr>
              <a:t>functions</a:t>
            </a:r>
            <a:endParaRPr sz="2200">
              <a:latin typeface="Times New Roman" pitchFamily="18" charset="0"/>
              <a:cs typeface="Times New Roman" pitchFamily="18" charset="0"/>
            </a:endParaRPr>
          </a:p>
          <a:p>
            <a:pPr lvl="1">
              <a:lnSpc>
                <a:spcPct val="100000"/>
              </a:lnSpc>
              <a:spcBef>
                <a:spcPts val="35"/>
              </a:spcBef>
              <a:buFont typeface="Verdana"/>
              <a:buChar char="◦"/>
            </a:pPr>
            <a:endParaRPr sz="2350">
              <a:latin typeface="Times New Roman" pitchFamily="18" charset="0"/>
              <a:cs typeface="Times New Roman" pitchFamily="18" charset="0"/>
            </a:endParaRPr>
          </a:p>
          <a:p>
            <a:pPr marL="295910" marR="1306195" indent="-296545" algn="r">
              <a:lnSpc>
                <a:spcPct val="100000"/>
              </a:lnSpc>
              <a:buFont typeface="Segoe UI Symbol"/>
              <a:buChar char="⚫"/>
              <a:tabLst>
                <a:tab pos="296545" algn="l"/>
              </a:tabLst>
            </a:pPr>
            <a:r>
              <a:rPr sz="2500" spc="-5" dirty="0">
                <a:solidFill>
                  <a:srgbClr val="FF0000"/>
                </a:solidFill>
                <a:latin typeface="Times New Roman" pitchFamily="18" charset="0"/>
                <a:cs typeface="Times New Roman" pitchFamily="18" charset="0"/>
              </a:rPr>
              <a:t>Via</a:t>
            </a:r>
            <a:r>
              <a:rPr sz="2500" spc="-15" dirty="0">
                <a:solidFill>
                  <a:srgbClr val="FF0000"/>
                </a:solidFill>
                <a:latin typeface="Times New Roman" pitchFamily="18" charset="0"/>
                <a:cs typeface="Times New Roman" pitchFamily="18" charset="0"/>
              </a:rPr>
              <a:t> </a:t>
            </a:r>
            <a:r>
              <a:rPr sz="2500" spc="-20" dirty="0">
                <a:solidFill>
                  <a:srgbClr val="FF0000"/>
                </a:solidFill>
                <a:latin typeface="Times New Roman" pitchFamily="18" charset="0"/>
                <a:cs typeface="Times New Roman" pitchFamily="18" charset="0"/>
              </a:rPr>
              <a:t>control</a:t>
            </a:r>
            <a:r>
              <a:rPr sz="2500" spc="-15" dirty="0">
                <a:solidFill>
                  <a:srgbClr val="FF0000"/>
                </a:solidFill>
                <a:latin typeface="Times New Roman" pitchFamily="18" charset="0"/>
                <a:cs typeface="Times New Roman" pitchFamily="18" charset="0"/>
              </a:rPr>
              <a:t> </a:t>
            </a:r>
            <a:r>
              <a:rPr sz="2500" spc="-10" dirty="0">
                <a:solidFill>
                  <a:srgbClr val="FF0000"/>
                </a:solidFill>
                <a:latin typeface="Times New Roman" pitchFamily="18" charset="0"/>
                <a:cs typeface="Times New Roman" pitchFamily="18" charset="0"/>
              </a:rPr>
              <a:t>bus</a:t>
            </a:r>
            <a:endParaRPr sz="2500">
              <a:latin typeface="Times New Roman" pitchFamily="18" charset="0"/>
              <a:cs typeface="Times New Roman" pitchFamily="18" charset="0"/>
            </a:endParaRPr>
          </a:p>
          <a:p>
            <a:pPr>
              <a:lnSpc>
                <a:spcPct val="100000"/>
              </a:lnSpc>
              <a:spcBef>
                <a:spcPts val="55"/>
              </a:spcBef>
              <a:buClr>
                <a:srgbClr val="FF0000"/>
              </a:buClr>
              <a:buFont typeface="Segoe UI Symbol"/>
              <a:buChar char="⚫"/>
            </a:pPr>
            <a:endParaRPr sz="2200">
              <a:latin typeface="Times New Roman" pitchFamily="18" charset="0"/>
              <a:cs typeface="Times New Roman" pitchFamily="18" charset="0"/>
            </a:endParaRPr>
          </a:p>
          <a:p>
            <a:pPr marL="570230" lvl="1" indent="-238125">
              <a:lnSpc>
                <a:spcPct val="100000"/>
              </a:lnSpc>
              <a:buFont typeface="Verdana"/>
              <a:buChar char="◦"/>
              <a:tabLst>
                <a:tab pos="570865" algn="l"/>
              </a:tabLst>
            </a:pPr>
            <a:r>
              <a:rPr sz="2200" spc="-200" dirty="0">
                <a:latin typeface="Times New Roman" pitchFamily="18" charset="0"/>
                <a:cs typeface="Times New Roman" pitchFamily="18" charset="0"/>
              </a:rPr>
              <a:t>T</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me</a:t>
            </a:r>
            <a:r>
              <a:rPr sz="2200" spc="-15" dirty="0">
                <a:latin typeface="Times New Roman" pitchFamily="18" charset="0"/>
                <a:cs typeface="Times New Roman" pitchFamily="18" charset="0"/>
              </a:rPr>
              <a:t>m</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r</a:t>
            </a:r>
            <a:r>
              <a:rPr sz="2200" spc="-5" dirty="0">
                <a:latin typeface="Times New Roman" pitchFamily="18" charset="0"/>
                <a:cs typeface="Times New Roman" pitchFamily="18" charset="0"/>
              </a:rPr>
              <a:t>y</a:t>
            </a:r>
            <a:endParaRPr sz="2200">
              <a:latin typeface="Times New Roman" pitchFamily="18" charset="0"/>
              <a:cs typeface="Times New Roman" pitchFamily="18" charset="0"/>
            </a:endParaRPr>
          </a:p>
          <a:p>
            <a:pPr lvl="1">
              <a:lnSpc>
                <a:spcPct val="100000"/>
              </a:lnSpc>
              <a:spcBef>
                <a:spcPts val="15"/>
              </a:spcBef>
              <a:buFont typeface="Verdana"/>
              <a:buChar char="◦"/>
            </a:pPr>
            <a:endParaRPr sz="2150">
              <a:latin typeface="Times New Roman" pitchFamily="18" charset="0"/>
              <a:cs typeface="Times New Roman" pitchFamily="18" charset="0"/>
            </a:endParaRPr>
          </a:p>
          <a:p>
            <a:pPr marL="570230" marR="1224915" lvl="1" indent="-570865" algn="r">
              <a:lnSpc>
                <a:spcPct val="100000"/>
              </a:lnSpc>
              <a:buFont typeface="Verdana"/>
              <a:buChar char="◦"/>
              <a:tabLst>
                <a:tab pos="570865" algn="l"/>
              </a:tabLst>
            </a:pPr>
            <a:r>
              <a:rPr sz="2200" spc="-200" dirty="0">
                <a:latin typeface="Times New Roman" pitchFamily="18" charset="0"/>
                <a:cs typeface="Times New Roman" pitchFamily="18" charset="0"/>
              </a:rPr>
              <a:t>T</a:t>
            </a:r>
            <a:r>
              <a:rPr sz="2200" spc="-5" dirty="0">
                <a:latin typeface="Times New Roman" pitchFamily="18" charset="0"/>
                <a:cs typeface="Times New Roman" pitchFamily="18" charset="0"/>
              </a:rPr>
              <a:t>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I/O</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modules</a:t>
            </a:r>
            <a:endParaRPr sz="2200">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normAutofit/>
          </a:bodyPr>
          <a:lstStyle/>
          <a:p>
            <a:r>
              <a:rPr lang="en-US" sz="3600" dirty="0"/>
              <a:t>Control Unit Implementation</a:t>
            </a:r>
            <a:endParaRPr lang="en-IN" sz="3600" dirty="0"/>
          </a:p>
        </p:txBody>
      </p:sp>
      <p:sp>
        <p:nvSpPr>
          <p:cNvPr id="3" name="Content Placeholder 2"/>
          <p:cNvSpPr>
            <a:spLocks noGrp="1"/>
          </p:cNvSpPr>
          <p:nvPr>
            <p:ph idx="1"/>
          </p:nvPr>
        </p:nvSpPr>
        <p:spPr>
          <a:xfrm>
            <a:off x="457200" y="1447800"/>
            <a:ext cx="8476488" cy="4800600"/>
          </a:xfrm>
        </p:spPr>
        <p:txBody>
          <a:bodyPr>
            <a:normAutofit/>
          </a:bodyPr>
          <a:lstStyle/>
          <a:p>
            <a:pPr algn="just"/>
            <a:r>
              <a:rPr lang="en-IN" sz="2400" b="1" dirty="0">
                <a:latin typeface="Times New Roman" panose="02020603050405020304" pitchFamily="18" charset="0"/>
                <a:cs typeface="Times New Roman" panose="02020603050405020304" pitchFamily="18" charset="0"/>
              </a:rPr>
              <a:t>Hardwired implementation </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control unit is essentially a state machine circuit.</a:t>
            </a:r>
          </a:p>
          <a:p>
            <a:pPr algn="just"/>
            <a:r>
              <a:rPr lang="en-US" sz="2400" dirty="0">
                <a:latin typeface="Times New Roman" panose="02020603050405020304" pitchFamily="18" charset="0"/>
                <a:cs typeface="Times New Roman" panose="02020603050405020304" pitchFamily="18" charset="0"/>
              </a:rPr>
              <a:t> Its input logic signals are transformed into a set of output logic signals, which are the control signals</a:t>
            </a: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Microprogrammed implementation- </a:t>
            </a:r>
            <a:r>
              <a:rPr lang="en-IN" sz="2400" dirty="0">
                <a:latin typeface="Times New Roman" panose="02020603050405020304" pitchFamily="18" charset="0"/>
                <a:cs typeface="Times New Roman" panose="02020603050405020304" pitchFamily="18" charset="0"/>
              </a:rPr>
              <a:t>uses sequences of instructions to perform control operations performed by micro operations called microprogramming/firmware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7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33688" cy="411162"/>
          </a:xfrm>
        </p:spPr>
        <p:txBody>
          <a:bodyPr>
            <a:normAutofit fontScale="90000"/>
          </a:bodyPr>
          <a:lstStyle/>
          <a:p>
            <a:endParaRPr lang="en-US" dirty="0"/>
          </a:p>
        </p:txBody>
      </p:sp>
      <p:sp>
        <p:nvSpPr>
          <p:cNvPr id="3" name="Content Placeholder 2"/>
          <p:cNvSpPr>
            <a:spLocks noGrp="1"/>
          </p:cNvSpPr>
          <p:nvPr>
            <p:ph idx="1"/>
          </p:nvPr>
        </p:nvSpPr>
        <p:spPr>
          <a:xfrm>
            <a:off x="228600" y="838200"/>
            <a:ext cx="8705088" cy="5410200"/>
          </a:xfrm>
        </p:spPr>
        <p:txBody>
          <a:bodyPr>
            <a:normAutofit/>
          </a:bodyPr>
          <a:lstStyle/>
          <a:p>
            <a:pPr algn="just"/>
            <a:r>
              <a:rPr lang="en-US" sz="2400" dirty="0">
                <a:latin typeface="Times New Roman" pitchFamily="18" charset="0"/>
                <a:cs typeface="Times New Roman" pitchFamily="18" charset="0"/>
              </a:rPr>
              <a:t>Intel-special purpose and general purpose registers</a:t>
            </a:r>
          </a:p>
          <a:p>
            <a:pPr algn="just"/>
            <a:r>
              <a:rPr lang="en-US" sz="2400" dirty="0">
                <a:latin typeface="Times New Roman" pitchFamily="18" charset="0"/>
                <a:cs typeface="Times New Roman" pitchFamily="18" charset="0"/>
              </a:rPr>
              <a:t>four 16-bit data registers that are addressable on a byte or 16-bit basis, and four 16-bit pointer and index registers.</a:t>
            </a:r>
          </a:p>
          <a:p>
            <a:pPr algn="just"/>
            <a:r>
              <a:rPr lang="en-US" sz="2400" dirty="0">
                <a:latin typeface="Times New Roman" pitchFamily="18" charset="0"/>
                <a:cs typeface="Times New Roman" pitchFamily="18" charset="0"/>
              </a:rPr>
              <a:t> The data registers can be used as general purpose in some instructions.</a:t>
            </a:r>
          </a:p>
          <a:p>
            <a:pPr algn="just"/>
            <a:r>
              <a:rPr lang="en-US" sz="2400" dirty="0">
                <a:latin typeface="Times New Roman" pitchFamily="18" charset="0"/>
                <a:cs typeface="Times New Roman" pitchFamily="18" charset="0"/>
              </a:rPr>
              <a:t>four 16-bit segment registers</a:t>
            </a:r>
          </a:p>
          <a:p>
            <a:pPr algn="just"/>
            <a:r>
              <a:rPr lang="en-US" sz="2400" dirty="0">
                <a:latin typeface="Times New Roman" pitchFamily="18" charset="0"/>
                <a:cs typeface="Times New Roman" pitchFamily="18" charset="0"/>
              </a:rPr>
              <a:t>Compact encoding at the cost of reduced flexibility.</a:t>
            </a:r>
          </a:p>
          <a:p>
            <a:pPr algn="just"/>
            <a:r>
              <a:rPr lang="en-US" sz="2400" dirty="0">
                <a:latin typeface="Times New Roman" pitchFamily="18" charset="0"/>
                <a:cs typeface="Times New Roman" pitchFamily="18" charset="0"/>
              </a:rPr>
              <a:t>The 8086 also includes an instruction pointer and a set of 1-bit status and control flags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23033"/>
            <a:ext cx="7391400" cy="1983235"/>
          </a:xfrm>
          <a:prstGeom prst="rect">
            <a:avLst/>
          </a:prstGeom>
        </p:spPr>
        <p:txBody>
          <a:bodyPr vert="horz" wrap="square" lIns="0" tIns="13335" rIns="0" bIns="0" rtlCol="0">
            <a:spAutoFit/>
          </a:bodyPr>
          <a:lstStyle/>
          <a:p>
            <a:pPr algn="ctr"/>
            <a:r>
              <a:rPr sz="3200" b="0" spc="-15" dirty="0">
                <a:solidFill>
                  <a:srgbClr val="11478A"/>
                </a:solidFill>
                <a:latin typeface="Calibri"/>
                <a:cs typeface="Calibri"/>
              </a:rPr>
              <a:t>Control</a:t>
            </a:r>
            <a:r>
              <a:rPr sz="3200" b="0" spc="-25" dirty="0">
                <a:solidFill>
                  <a:srgbClr val="11478A"/>
                </a:solidFill>
                <a:latin typeface="Calibri"/>
                <a:cs typeface="Calibri"/>
              </a:rPr>
              <a:t> </a:t>
            </a:r>
            <a:r>
              <a:rPr sz="3200" b="0">
                <a:solidFill>
                  <a:srgbClr val="11478A"/>
                </a:solidFill>
                <a:latin typeface="Calibri"/>
                <a:cs typeface="Calibri"/>
              </a:rPr>
              <a:t>Unit</a:t>
            </a:r>
            <a:r>
              <a:rPr sz="3200" b="0" spc="-15">
                <a:solidFill>
                  <a:srgbClr val="11478A"/>
                </a:solidFill>
                <a:latin typeface="Calibri"/>
                <a:cs typeface="Calibri"/>
              </a:rPr>
              <a:t> </a:t>
            </a:r>
            <a:r>
              <a:rPr sz="3200" b="0" spc="-20">
                <a:solidFill>
                  <a:srgbClr val="11478A"/>
                </a:solidFill>
                <a:latin typeface="Calibri"/>
                <a:cs typeface="Calibri"/>
              </a:rPr>
              <a:t>Organization</a:t>
            </a:r>
            <a:r>
              <a:rPr lang="en-US" sz="3200" b="0" spc="-20" dirty="0">
                <a:solidFill>
                  <a:srgbClr val="11478A"/>
                </a:solidFill>
                <a:latin typeface="Calibri"/>
                <a:cs typeface="Calibri"/>
              </a:rPr>
              <a:t>-</a:t>
            </a:r>
            <a:r>
              <a:rPr lang="en-US" sz="3200" dirty="0"/>
              <a:t> How can we use the concept of microprogramming to implement a control</a:t>
            </a:r>
            <a:br>
              <a:rPr lang="en-US" sz="3200" dirty="0"/>
            </a:br>
            <a:r>
              <a:rPr lang="en-US" sz="3200" dirty="0"/>
              <a:t>unit?</a:t>
            </a:r>
            <a:endParaRPr sz="3200">
              <a:latin typeface="Calibri"/>
              <a:cs typeface="Calibri"/>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828800"/>
            <a:ext cx="7848600" cy="2439579"/>
          </a:xfrm>
          <a:prstGeom prst="rect">
            <a:avLst/>
          </a:prstGeom>
        </p:spPr>
        <p:txBody>
          <a:bodyPr vert="horz" wrap="square" lIns="0" tIns="34290" rIns="0" bIns="0" rtlCol="0">
            <a:spAutoFit/>
          </a:bodyPr>
          <a:lstStyle/>
          <a:p>
            <a:pPr marL="25400" marR="17780" indent="-247650" algn="ctr">
              <a:lnSpc>
                <a:spcPct val="95700"/>
              </a:lnSpc>
              <a:spcBef>
                <a:spcPts val="270"/>
              </a:spcBef>
            </a:pPr>
            <a:r>
              <a:rPr sz="3200" b="0" spc="-10" dirty="0">
                <a:solidFill>
                  <a:srgbClr val="888888"/>
                </a:solidFill>
                <a:latin typeface="Calibri"/>
                <a:cs typeface="Calibri"/>
              </a:rPr>
              <a:t>Micro-programmed </a:t>
            </a:r>
            <a:r>
              <a:rPr sz="3200" b="0" spc="-15">
                <a:solidFill>
                  <a:srgbClr val="888888"/>
                </a:solidFill>
                <a:latin typeface="Calibri"/>
                <a:cs typeface="Calibri"/>
              </a:rPr>
              <a:t>Control </a:t>
            </a:r>
            <a:br>
              <a:rPr lang="en-US" sz="3200" b="0" spc="-15" dirty="0">
                <a:solidFill>
                  <a:srgbClr val="888888"/>
                </a:solidFill>
                <a:latin typeface="Calibri"/>
                <a:cs typeface="Calibri"/>
              </a:rPr>
            </a:br>
            <a:r>
              <a:rPr sz="3200" b="0" spc="-10">
                <a:solidFill>
                  <a:srgbClr val="888888"/>
                </a:solidFill>
                <a:latin typeface="Calibri"/>
                <a:cs typeface="Calibri"/>
              </a:rPr>
              <a:t> </a:t>
            </a:r>
            <a:r>
              <a:rPr b="0" spc="-10" dirty="0">
                <a:solidFill>
                  <a:srgbClr val="11478A"/>
                </a:solidFill>
                <a:latin typeface="Calibri"/>
                <a:cs typeface="Calibri"/>
              </a:rPr>
              <a:t>William</a:t>
            </a:r>
            <a:r>
              <a:rPr b="0" dirty="0">
                <a:solidFill>
                  <a:srgbClr val="11478A"/>
                </a:solidFill>
                <a:latin typeface="Calibri"/>
                <a:cs typeface="Calibri"/>
              </a:rPr>
              <a:t> </a:t>
            </a:r>
            <a:r>
              <a:rPr b="0" spc="-10" dirty="0">
                <a:solidFill>
                  <a:srgbClr val="11478A"/>
                </a:solidFill>
                <a:latin typeface="Calibri"/>
                <a:cs typeface="Calibri"/>
              </a:rPr>
              <a:t>Stallings </a:t>
            </a:r>
            <a:r>
              <a:rPr b="0" spc="-5" dirty="0">
                <a:solidFill>
                  <a:srgbClr val="11478A"/>
                </a:solidFill>
                <a:latin typeface="Calibri"/>
                <a:cs typeface="Calibri"/>
              </a:rPr>
              <a:t> </a:t>
            </a:r>
            <a:r>
              <a:rPr b="0" spc="-10" dirty="0">
                <a:solidFill>
                  <a:srgbClr val="11478A"/>
                </a:solidFill>
                <a:latin typeface="Calibri"/>
                <a:cs typeface="Calibri"/>
              </a:rPr>
              <a:t>Computer </a:t>
            </a:r>
            <a:r>
              <a:rPr b="0" spc="-25" dirty="0">
                <a:solidFill>
                  <a:srgbClr val="11478A"/>
                </a:solidFill>
                <a:latin typeface="Calibri"/>
                <a:cs typeface="Calibri"/>
              </a:rPr>
              <a:t>Organization </a:t>
            </a:r>
            <a:r>
              <a:rPr b="0" spc="-890" dirty="0">
                <a:solidFill>
                  <a:srgbClr val="11478A"/>
                </a:solidFill>
                <a:latin typeface="Calibri"/>
                <a:cs typeface="Calibri"/>
              </a:rPr>
              <a:t> </a:t>
            </a:r>
            <a:r>
              <a:rPr b="0" spc="-5" dirty="0">
                <a:solidFill>
                  <a:srgbClr val="11478A"/>
                </a:solidFill>
                <a:latin typeface="Calibri"/>
                <a:cs typeface="Calibri"/>
              </a:rPr>
              <a:t>and</a:t>
            </a:r>
            <a:r>
              <a:rPr b="0" spc="-15" dirty="0">
                <a:solidFill>
                  <a:srgbClr val="11478A"/>
                </a:solidFill>
                <a:latin typeface="Calibri"/>
                <a:cs typeface="Calibri"/>
              </a:rPr>
              <a:t> Architecture</a:t>
            </a:r>
            <a:endParaRPr sz="3200">
              <a:latin typeface="Calibri"/>
              <a:cs typeface="Calibri"/>
            </a:endParaRPr>
          </a:p>
          <a:p>
            <a:pPr algn="ctr">
              <a:lnSpc>
                <a:spcPct val="100000"/>
              </a:lnSpc>
            </a:pPr>
            <a:r>
              <a:rPr b="0" dirty="0">
                <a:solidFill>
                  <a:srgbClr val="11478A"/>
                </a:solidFill>
                <a:latin typeface="Calibri"/>
                <a:cs typeface="Calibri"/>
              </a:rPr>
              <a:t>8</a:t>
            </a:r>
            <a:r>
              <a:rPr sz="3975" b="0" baseline="25157" dirty="0">
                <a:solidFill>
                  <a:srgbClr val="11478A"/>
                </a:solidFill>
                <a:latin typeface="Calibri"/>
                <a:cs typeface="Calibri"/>
              </a:rPr>
              <a:t>th</a:t>
            </a:r>
            <a:r>
              <a:rPr sz="3975" b="0" spc="382" baseline="25157" dirty="0">
                <a:solidFill>
                  <a:srgbClr val="11478A"/>
                </a:solidFill>
                <a:latin typeface="Calibri"/>
                <a:cs typeface="Calibri"/>
              </a:rPr>
              <a:t> </a:t>
            </a:r>
            <a:r>
              <a:rPr sz="4000" b="0" spc="-15" dirty="0">
                <a:solidFill>
                  <a:srgbClr val="11478A"/>
                </a:solidFill>
                <a:latin typeface="Calibri"/>
                <a:cs typeface="Calibri"/>
              </a:rPr>
              <a:t>Edition</a:t>
            </a:r>
            <a:endParaRPr sz="4000">
              <a:latin typeface="Calibri"/>
              <a:cs typeface="Calibri"/>
            </a:endParaRPr>
          </a:p>
        </p:txBody>
      </p:sp>
      <p:sp>
        <p:nvSpPr>
          <p:cNvPr id="3" name="object 3"/>
          <p:cNvSpPr txBox="1"/>
          <p:nvPr/>
        </p:nvSpPr>
        <p:spPr>
          <a:xfrm>
            <a:off x="3962400" y="1066800"/>
            <a:ext cx="1845310"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888888"/>
                </a:solidFill>
                <a:latin typeface="Calibri"/>
                <a:cs typeface="Calibri"/>
              </a:rPr>
              <a:t>Chapter</a:t>
            </a:r>
            <a:r>
              <a:rPr sz="3200" spc="-65" dirty="0">
                <a:solidFill>
                  <a:srgbClr val="888888"/>
                </a:solidFill>
                <a:latin typeface="Calibri"/>
                <a:cs typeface="Calibri"/>
              </a:rPr>
              <a:t> </a:t>
            </a:r>
            <a:r>
              <a:rPr sz="3200" dirty="0">
                <a:solidFill>
                  <a:srgbClr val="888888"/>
                </a:solidFill>
                <a:latin typeface="Calibri"/>
                <a:cs typeface="Calibri"/>
              </a:rPr>
              <a:t>16</a:t>
            </a:r>
            <a:endParaRPr sz="3200">
              <a:latin typeface="Calibri"/>
              <a:cs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487362"/>
          </a:xfrm>
        </p:spPr>
        <p:txBody>
          <a:bodyPr>
            <a:normAutofit fontScale="90000"/>
          </a:bodyPr>
          <a:lstStyle/>
          <a:p>
            <a:endParaRPr lang="en-IN" dirty="0"/>
          </a:p>
        </p:txBody>
      </p:sp>
      <p:sp>
        <p:nvSpPr>
          <p:cNvPr id="3" name="Content Placeholder 2"/>
          <p:cNvSpPr>
            <a:spLocks noGrp="1"/>
          </p:cNvSpPr>
          <p:nvPr>
            <p:ph idx="1"/>
          </p:nvPr>
        </p:nvSpPr>
        <p:spPr>
          <a:xfrm>
            <a:off x="228600" y="990600"/>
            <a:ext cx="8705088" cy="52578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Microprogramming language</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each line describes a set of micro-operations occurring at one time and is known as a </a:t>
            </a:r>
            <a:r>
              <a:rPr lang="en-US" sz="2400" b="1" dirty="0">
                <a:latin typeface="Times New Roman" panose="02020603050405020304" pitchFamily="18" charset="0"/>
                <a:cs typeface="Times New Roman" panose="02020603050405020304" pitchFamily="18" charset="0"/>
              </a:rPr>
              <a:t>microinstruction</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sequence of instructions is known as a </a:t>
            </a:r>
            <a:r>
              <a:rPr lang="en-US" sz="2400" b="1" dirty="0">
                <a:latin typeface="Times New Roman" panose="02020603050405020304" pitchFamily="18" charset="0"/>
                <a:cs typeface="Times New Roman" panose="02020603050405020304" pitchFamily="18" charset="0"/>
              </a:rPr>
              <a:t>microprogram</a:t>
            </a:r>
            <a:r>
              <a:rPr lang="en-US" sz="2400" dirty="0">
                <a:latin typeface="Times New Roman" panose="02020603050405020304" pitchFamily="18" charset="0"/>
                <a:cs typeface="Times New Roman" panose="02020603050405020304" pitchFamily="18" charset="0"/>
              </a:rPr>
              <a:t>, or </a:t>
            </a:r>
            <a:r>
              <a:rPr lang="en-IN" sz="2400" i="1" dirty="0">
                <a:latin typeface="Times New Roman" panose="02020603050405020304" pitchFamily="18" charset="0"/>
                <a:cs typeface="Times New Roman" panose="02020603050405020304" pitchFamily="18" charset="0"/>
              </a:rPr>
              <a:t>firmware.</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6278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4098670" cy="673902"/>
          </a:xfrm>
          <a:prstGeom prst="rect">
            <a:avLst/>
          </a:prstGeom>
        </p:spPr>
        <p:txBody>
          <a:bodyPr vert="horz" wrap="square" lIns="0" tIns="12065" rIns="0" bIns="0" rtlCol="0">
            <a:spAutoFit/>
          </a:bodyPr>
          <a:lstStyle/>
          <a:p>
            <a:pPr marL="12700">
              <a:lnSpc>
                <a:spcPct val="100000"/>
              </a:lnSpc>
              <a:spcBef>
                <a:spcPts val="95"/>
              </a:spcBef>
            </a:pPr>
            <a:r>
              <a:rPr b="0" spc="-5" dirty="0">
                <a:latin typeface="Calibri"/>
                <a:cs typeface="Calibri"/>
              </a:rPr>
              <a:t>Impleme</a:t>
            </a:r>
            <a:r>
              <a:rPr b="0" spc="-40" dirty="0">
                <a:latin typeface="Calibri"/>
                <a:cs typeface="Calibri"/>
              </a:rPr>
              <a:t>n</a:t>
            </a:r>
            <a:r>
              <a:rPr b="0" spc="-50" dirty="0">
                <a:latin typeface="Calibri"/>
                <a:cs typeface="Calibri"/>
              </a:rPr>
              <a:t>t</a:t>
            </a:r>
            <a:r>
              <a:rPr b="0" spc="-35" dirty="0">
                <a:latin typeface="Calibri"/>
                <a:cs typeface="Calibri"/>
              </a:rPr>
              <a:t>a</a:t>
            </a:r>
            <a:r>
              <a:rPr b="0" spc="-5" dirty="0">
                <a:latin typeface="Calibri"/>
                <a:cs typeface="Calibri"/>
              </a:rPr>
              <a:t>tion</a:t>
            </a:r>
          </a:p>
        </p:txBody>
      </p:sp>
      <p:sp>
        <p:nvSpPr>
          <p:cNvPr id="3" name="object 3"/>
          <p:cNvSpPr txBox="1"/>
          <p:nvPr/>
        </p:nvSpPr>
        <p:spPr>
          <a:xfrm>
            <a:off x="104038" y="1130553"/>
            <a:ext cx="8893175" cy="4439677"/>
          </a:xfrm>
          <a:prstGeom prst="rect">
            <a:avLst/>
          </a:prstGeom>
        </p:spPr>
        <p:txBody>
          <a:bodyPr vert="horz" wrap="square" lIns="0" tIns="12700" rIns="0" bIns="0" rtlCol="0">
            <a:spAutoFit/>
          </a:bodyPr>
          <a:lstStyle/>
          <a:p>
            <a:pPr marL="355600" indent="-343535">
              <a:spcBef>
                <a:spcPts val="100"/>
              </a:spcBef>
              <a:buFont typeface="Arial MT"/>
              <a:buChar char="•"/>
              <a:tabLst>
                <a:tab pos="355600" algn="l"/>
                <a:tab pos="356235" algn="l"/>
              </a:tabLst>
            </a:pPr>
            <a:r>
              <a:rPr lang="en-US" sz="2400" dirty="0">
                <a:latin typeface="Times New Roman" pitchFamily="18" charset="0"/>
                <a:cs typeface="Times New Roman" pitchFamily="18" charset="0"/>
              </a:rPr>
              <a:t>For each micro-operation,  </a:t>
            </a:r>
            <a:r>
              <a:rPr sz="2400">
                <a:latin typeface="Times New Roman" pitchFamily="18" charset="0"/>
                <a:cs typeface="Times New Roman" pitchFamily="18" charset="0"/>
              </a:rPr>
              <a:t>the</a:t>
            </a:r>
            <a:r>
              <a:rPr sz="2400" spc="-5">
                <a:latin typeface="Times New Roman" pitchFamily="18" charset="0"/>
                <a:cs typeface="Times New Roman" pitchFamily="18" charset="0"/>
              </a:rPr>
              <a:t> </a:t>
            </a:r>
            <a:r>
              <a:rPr sz="2400" spc="-15" dirty="0">
                <a:latin typeface="Times New Roman" pitchFamily="18" charset="0"/>
                <a:cs typeface="Times New Roman" pitchFamily="18" charset="0"/>
              </a:rPr>
              <a:t>control</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unit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does</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15" dirty="0">
                <a:latin typeface="Times New Roman" pitchFamily="18" charset="0"/>
                <a:cs typeface="Times New Roman" pitchFamily="18" charset="0"/>
              </a:rPr>
              <a:t> generate </a:t>
            </a:r>
            <a:r>
              <a:rPr sz="2400" dirty="0">
                <a:latin typeface="Times New Roman" pitchFamily="18" charset="0"/>
                <a:cs typeface="Times New Roman" pitchFamily="18" charset="0"/>
              </a:rPr>
              <a:t>a</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set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signals</a:t>
            </a:r>
            <a:endParaRPr sz="2400">
              <a:latin typeface="Times New Roman" pitchFamily="18" charset="0"/>
              <a:cs typeface="Times New Roman" pitchFamily="18" charset="0"/>
            </a:endParaRPr>
          </a:p>
          <a:p>
            <a:pPr marL="355600" indent="-343535">
              <a:lnSpc>
                <a:spcPct val="100000"/>
              </a:lnSpc>
              <a:spcBef>
                <a:spcPts val="2020"/>
              </a:spcBef>
              <a:buFont typeface="Arial MT"/>
              <a:buChar char="•"/>
              <a:tabLst>
                <a:tab pos="355600" algn="l"/>
                <a:tab pos="356235" algn="l"/>
              </a:tabLst>
            </a:pPr>
            <a:r>
              <a:rPr sz="2400" spc="-10" dirty="0">
                <a:latin typeface="Times New Roman" pitchFamily="18" charset="0"/>
                <a:cs typeface="Times New Roman" pitchFamily="18" charset="0"/>
              </a:rPr>
              <a:t>Each</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control</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signal</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20"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on</a:t>
            </a:r>
            <a:r>
              <a:rPr sz="2400" b="1" spc="-20" dirty="0">
                <a:solidFill>
                  <a:srgbClr val="FF0000"/>
                </a:solidFill>
                <a:latin typeface="Times New Roman" pitchFamily="18" charset="0"/>
                <a:cs typeface="Times New Roman" pitchFamily="18" charset="0"/>
              </a:rPr>
              <a:t> </a:t>
            </a:r>
            <a:r>
              <a:rPr sz="2400" spc="-5" dirty="0">
                <a:latin typeface="Times New Roman" pitchFamily="18" charset="0"/>
                <a:cs typeface="Times New Roman" pitchFamily="18" charset="0"/>
              </a:rPr>
              <a:t>or</a:t>
            </a:r>
            <a:r>
              <a:rPr sz="2400" spc="-25"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off</a:t>
            </a:r>
            <a:endParaRPr sz="2400">
              <a:latin typeface="Times New Roman" pitchFamily="18" charset="0"/>
              <a:cs typeface="Times New Roman" pitchFamily="18" charset="0"/>
            </a:endParaRPr>
          </a:p>
          <a:p>
            <a:pPr marL="355600" indent="-343535">
              <a:lnSpc>
                <a:spcPct val="100000"/>
              </a:lnSpc>
              <a:spcBef>
                <a:spcPts val="2014"/>
              </a:spcBef>
              <a:buFont typeface="Arial MT"/>
              <a:buChar char="•"/>
              <a:tabLst>
                <a:tab pos="355600" algn="l"/>
                <a:tab pos="356235" algn="l"/>
              </a:tabLst>
            </a:pPr>
            <a:r>
              <a:rPr sz="2400" spc="-10" dirty="0">
                <a:latin typeface="Times New Roman" pitchFamily="18" charset="0"/>
                <a:cs typeface="Times New Roman" pitchFamily="18" charset="0"/>
              </a:rPr>
              <a:t>Represent</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control </a:t>
            </a:r>
            <a:r>
              <a:rPr sz="2400" spc="-5" dirty="0">
                <a:latin typeface="Times New Roman" pitchFamily="18" charset="0"/>
                <a:cs typeface="Times New Roman" pitchFamily="18" charset="0"/>
              </a:rPr>
              <a:t>signal</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by </a:t>
            </a:r>
            <a:r>
              <a:rPr sz="2400">
                <a:latin typeface="Times New Roman" pitchFamily="18" charset="0"/>
                <a:cs typeface="Times New Roman" pitchFamily="18" charset="0"/>
              </a:rPr>
              <a:t>a</a:t>
            </a:r>
            <a:r>
              <a:rPr sz="2400" spc="-20">
                <a:latin typeface="Times New Roman" pitchFamily="18" charset="0"/>
                <a:cs typeface="Times New Roman" pitchFamily="18" charset="0"/>
              </a:rPr>
              <a:t> </a:t>
            </a:r>
            <a:r>
              <a:rPr sz="2400" b="1">
                <a:solidFill>
                  <a:srgbClr val="FF0000"/>
                </a:solidFill>
                <a:latin typeface="Times New Roman" pitchFamily="18" charset="0"/>
                <a:cs typeface="Times New Roman" pitchFamily="18" charset="0"/>
              </a:rPr>
              <a:t>bit</a:t>
            </a:r>
            <a:r>
              <a:rPr lang="en-US" sz="2400" b="1" dirty="0">
                <a:solidFill>
                  <a:srgbClr val="FF0000"/>
                </a:solidFill>
                <a:latin typeface="Times New Roman" pitchFamily="18" charset="0"/>
                <a:cs typeface="Times New Roman" pitchFamily="18" charset="0"/>
              </a:rPr>
              <a:t> for each control line</a:t>
            </a:r>
            <a:endParaRPr sz="2400">
              <a:latin typeface="Times New Roman" pitchFamily="18" charset="0"/>
              <a:cs typeface="Times New Roman" pitchFamily="18" charset="0"/>
            </a:endParaRPr>
          </a:p>
          <a:p>
            <a:pPr marL="355600" indent="-343535">
              <a:lnSpc>
                <a:spcPct val="100000"/>
              </a:lnSpc>
              <a:spcBef>
                <a:spcPts val="2014"/>
              </a:spcBef>
              <a:buFont typeface="Arial MT"/>
              <a:buChar char="•"/>
              <a:tabLst>
                <a:tab pos="355600" algn="l"/>
                <a:tab pos="356235" algn="l"/>
              </a:tabLst>
            </a:pPr>
            <a:r>
              <a:rPr lang="en-US" sz="2400" spc="-20" dirty="0">
                <a:latin typeface="Times New Roman" pitchFamily="18" charset="0"/>
                <a:cs typeface="Times New Roman" pitchFamily="18" charset="0"/>
              </a:rPr>
              <a:t>Construct</a:t>
            </a:r>
            <a:r>
              <a:rPr sz="2400" spc="-1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 dirty="0">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spc="-15" dirty="0">
                <a:solidFill>
                  <a:srgbClr val="FF0000"/>
                </a:solidFill>
                <a:latin typeface="Times New Roman" pitchFamily="18" charset="0"/>
                <a:cs typeface="Times New Roman" pitchFamily="18" charset="0"/>
              </a:rPr>
              <a:t>word</a:t>
            </a:r>
            <a:r>
              <a:rPr sz="2400" b="1" spc="-30" dirty="0">
                <a:solidFill>
                  <a:srgbClr val="FF0000"/>
                </a:solidFill>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micro-operation</a:t>
            </a:r>
            <a:endParaRPr sz="2400">
              <a:latin typeface="Times New Roman" pitchFamily="18" charset="0"/>
              <a:cs typeface="Times New Roman" pitchFamily="18" charset="0"/>
            </a:endParaRPr>
          </a:p>
          <a:p>
            <a:pPr marL="355600" indent="-343535">
              <a:lnSpc>
                <a:spcPct val="100000"/>
              </a:lnSpc>
              <a:spcBef>
                <a:spcPts val="2020"/>
              </a:spcBef>
              <a:buFont typeface="Arial MT"/>
              <a:buChar char="•"/>
              <a:tabLst>
                <a:tab pos="355600" algn="l"/>
                <a:tab pos="356235" algn="l"/>
              </a:tabLst>
            </a:pPr>
            <a:r>
              <a:rPr sz="2400" spc="-20" dirty="0">
                <a:latin typeface="Times New Roman" pitchFamily="18" charset="0"/>
                <a:cs typeface="Times New Roman" pitchFamily="18" charset="0"/>
              </a:rPr>
              <a:t>Have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a:t>
            </a:r>
            <a:r>
              <a:rPr sz="2400" spc="-5" dirty="0">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sequence</a:t>
            </a:r>
            <a:r>
              <a:rPr sz="2400" b="1" spc="-5" dirty="0">
                <a:solidFill>
                  <a:srgbClr val="FF0000"/>
                </a:solidFill>
                <a:latin typeface="Times New Roman" pitchFamily="18" charset="0"/>
                <a:cs typeface="Times New Roman" pitchFamily="18" charset="0"/>
              </a:rPr>
              <a:t> </a:t>
            </a:r>
            <a:r>
              <a:rPr sz="2400" b="1" dirty="0">
                <a:solidFill>
                  <a:srgbClr val="FF0000"/>
                </a:solidFill>
                <a:latin typeface="Times New Roman" pitchFamily="18" charset="0"/>
                <a:cs typeface="Times New Roman" pitchFamily="18" charset="0"/>
              </a:rPr>
              <a:t>of </a:t>
            </a:r>
            <a:r>
              <a:rPr sz="2400" b="1" spc="-10" dirty="0">
                <a:solidFill>
                  <a:srgbClr val="FF0000"/>
                </a:solidFill>
                <a:latin typeface="Times New Roman" pitchFamily="18" charset="0"/>
                <a:cs typeface="Times New Roman" pitchFamily="18" charset="0"/>
              </a:rPr>
              <a:t>control</a:t>
            </a:r>
            <a:r>
              <a:rPr sz="2400" b="1" spc="-30" dirty="0">
                <a:solidFill>
                  <a:srgbClr val="FF0000"/>
                </a:solidFill>
                <a:latin typeface="Times New Roman" pitchFamily="18" charset="0"/>
                <a:cs typeface="Times New Roman" pitchFamily="18" charset="0"/>
              </a:rPr>
              <a:t> </a:t>
            </a:r>
            <a:r>
              <a:rPr sz="2400" b="1" spc="-10" dirty="0">
                <a:solidFill>
                  <a:srgbClr val="FF0000"/>
                </a:solidFill>
                <a:latin typeface="Times New Roman" pitchFamily="18" charset="0"/>
                <a:cs typeface="Times New Roman" pitchFamily="18" charset="0"/>
              </a:rPr>
              <a:t>words</a:t>
            </a:r>
            <a:r>
              <a:rPr sz="2400" b="1" spc="-35" dirty="0">
                <a:solidFill>
                  <a:srgbClr val="FF0000"/>
                </a:solidFill>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each</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machine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code</a:t>
            </a:r>
            <a:r>
              <a:rPr sz="2400" spc="-5" dirty="0">
                <a:latin typeface="Times New Roman" pitchFamily="18" charset="0"/>
                <a:cs typeface="Times New Roman" pitchFamily="18" charset="0"/>
              </a:rPr>
              <a:t> instruction</a:t>
            </a:r>
            <a:endParaRPr sz="2400">
              <a:latin typeface="Times New Roman" pitchFamily="18" charset="0"/>
              <a:cs typeface="Times New Roman" pitchFamily="18" charset="0"/>
            </a:endParaRPr>
          </a:p>
          <a:p>
            <a:pPr marL="355600" marR="205740" indent="-343535">
              <a:lnSpc>
                <a:spcPct val="150000"/>
              </a:lnSpc>
              <a:spcBef>
                <a:spcPts val="575"/>
              </a:spcBef>
              <a:buFont typeface="Arial MT"/>
              <a:buChar char="•"/>
              <a:tabLst>
                <a:tab pos="355600" algn="l"/>
                <a:tab pos="356235" algn="l"/>
              </a:tabLst>
            </a:pPr>
            <a:r>
              <a:rPr sz="2400" dirty="0">
                <a:latin typeface="Times New Roman" pitchFamily="18" charset="0"/>
                <a:cs typeface="Times New Roman" pitchFamily="18" charset="0"/>
              </a:rPr>
              <a:t>Add an </a:t>
            </a:r>
            <a:r>
              <a:rPr sz="2400" b="1" spc="-10" dirty="0">
                <a:solidFill>
                  <a:srgbClr val="FF0000"/>
                </a:solidFill>
                <a:latin typeface="Times New Roman" pitchFamily="18" charset="0"/>
                <a:cs typeface="Times New Roman" pitchFamily="18" charset="0"/>
              </a:rPr>
              <a:t>address </a:t>
            </a:r>
            <a:r>
              <a:rPr sz="2400" spc="-15" dirty="0">
                <a:latin typeface="Times New Roman" pitchFamily="18" charset="0"/>
                <a:cs typeface="Times New Roman" pitchFamily="18" charset="0"/>
              </a:rPr>
              <a:t>to </a:t>
            </a:r>
            <a:r>
              <a:rPr sz="2400" spc="-5" dirty="0">
                <a:latin typeface="Times New Roman" pitchFamily="18" charset="0"/>
                <a:cs typeface="Times New Roman" pitchFamily="18" charset="0"/>
              </a:rPr>
              <a:t>specify </a:t>
            </a:r>
            <a:r>
              <a:rPr sz="2400" dirty="0">
                <a:latin typeface="Times New Roman" pitchFamily="18" charset="0"/>
                <a:cs typeface="Times New Roman" pitchFamily="18" charset="0"/>
              </a:rPr>
              <a:t>the </a:t>
            </a:r>
            <a:r>
              <a:rPr sz="2400" spc="-10" dirty="0">
                <a:latin typeface="Times New Roman" pitchFamily="18" charset="0"/>
                <a:cs typeface="Times New Roman" pitchFamily="18" charset="0"/>
              </a:rPr>
              <a:t>next </a:t>
            </a:r>
            <a:r>
              <a:rPr sz="2400" spc="-5" dirty="0">
                <a:latin typeface="Times New Roman" pitchFamily="18" charset="0"/>
                <a:cs typeface="Times New Roman" pitchFamily="18" charset="0"/>
              </a:rPr>
              <a:t>micro-instruction, depending </a:t>
            </a:r>
            <a:r>
              <a:rPr sz="2400" spc="-10" dirty="0">
                <a:latin typeface="Times New Roman" pitchFamily="18" charset="0"/>
                <a:cs typeface="Times New Roman" pitchFamily="18" charset="0"/>
              </a:rPr>
              <a:t>on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conditions</a:t>
            </a:r>
            <a:endParaRPr sz="2400">
              <a:latin typeface="Times New Roman" pitchFamily="18" charset="0"/>
              <a:cs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1" y="-19451"/>
            <a:ext cx="8224900" cy="673902"/>
          </a:xfrm>
          <a:prstGeom prst="rect">
            <a:avLst/>
          </a:prstGeom>
        </p:spPr>
        <p:txBody>
          <a:bodyPr vert="horz" wrap="square" lIns="0" tIns="12065" rIns="0" bIns="0" rtlCol="0">
            <a:spAutoFit/>
          </a:bodyPr>
          <a:lstStyle/>
          <a:p>
            <a:pPr marL="12700">
              <a:lnSpc>
                <a:spcPct val="100000"/>
              </a:lnSpc>
              <a:spcBef>
                <a:spcPts val="95"/>
              </a:spcBef>
            </a:pPr>
            <a:r>
              <a:rPr b="0" spc="-10" dirty="0">
                <a:solidFill>
                  <a:srgbClr val="11478A"/>
                </a:solidFill>
                <a:latin typeface="Calibri"/>
                <a:cs typeface="Calibri"/>
              </a:rPr>
              <a:t>Functioning </a:t>
            </a:r>
            <a:r>
              <a:rPr b="0" spc="-5" dirty="0">
                <a:solidFill>
                  <a:srgbClr val="11478A"/>
                </a:solidFill>
                <a:latin typeface="Calibri"/>
                <a:cs typeface="Calibri"/>
              </a:rPr>
              <a:t>of</a:t>
            </a:r>
            <a:r>
              <a:rPr b="0" spc="-10" dirty="0">
                <a:solidFill>
                  <a:srgbClr val="11478A"/>
                </a:solidFill>
                <a:latin typeface="Calibri"/>
                <a:cs typeface="Calibri"/>
              </a:rPr>
              <a:t> </a:t>
            </a:r>
            <a:r>
              <a:rPr b="0" spc="-15" dirty="0">
                <a:solidFill>
                  <a:srgbClr val="11478A"/>
                </a:solidFill>
                <a:latin typeface="Calibri"/>
                <a:cs typeface="Calibri"/>
              </a:rPr>
              <a:t>Micro</a:t>
            </a:r>
            <a:r>
              <a:rPr b="0" spc="-10" dirty="0">
                <a:solidFill>
                  <a:srgbClr val="11478A"/>
                </a:solidFill>
                <a:latin typeface="Calibri"/>
                <a:cs typeface="Calibri"/>
              </a:rPr>
              <a:t> </a:t>
            </a:r>
            <a:r>
              <a:rPr b="0" spc="-20" dirty="0">
                <a:solidFill>
                  <a:srgbClr val="11478A"/>
                </a:solidFill>
                <a:latin typeface="Calibri"/>
                <a:cs typeface="Calibri"/>
              </a:rPr>
              <a:t>programmed</a:t>
            </a:r>
          </a:p>
        </p:txBody>
      </p:sp>
      <p:sp>
        <p:nvSpPr>
          <p:cNvPr id="3" name="object 3"/>
          <p:cNvSpPr txBox="1"/>
          <p:nvPr/>
        </p:nvSpPr>
        <p:spPr>
          <a:xfrm>
            <a:off x="4399279" y="418337"/>
            <a:ext cx="2544445"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11478A"/>
                </a:solidFill>
                <a:latin typeface="Calibri"/>
                <a:cs typeface="Calibri"/>
              </a:rPr>
              <a:t>Control</a:t>
            </a:r>
            <a:r>
              <a:rPr sz="4000" spc="-60" dirty="0">
                <a:solidFill>
                  <a:srgbClr val="11478A"/>
                </a:solidFill>
                <a:latin typeface="Calibri"/>
                <a:cs typeface="Calibri"/>
              </a:rPr>
              <a:t> </a:t>
            </a:r>
            <a:r>
              <a:rPr sz="4000" spc="-5" dirty="0">
                <a:solidFill>
                  <a:srgbClr val="11478A"/>
                </a:solidFill>
                <a:latin typeface="Calibri"/>
                <a:cs typeface="Calibri"/>
              </a:rPr>
              <a:t>Unit</a:t>
            </a:r>
            <a:endParaRPr sz="4000" dirty="0">
              <a:latin typeface="Calibri"/>
              <a:cs typeface="Calibri"/>
            </a:endParaRPr>
          </a:p>
        </p:txBody>
      </p:sp>
      <p:pic>
        <p:nvPicPr>
          <p:cNvPr id="4" name="object 4"/>
          <p:cNvPicPr/>
          <p:nvPr/>
        </p:nvPicPr>
        <p:blipFill>
          <a:blip r:embed="rId2" cstate="print"/>
          <a:stretch>
            <a:fillRect/>
          </a:stretch>
        </p:blipFill>
        <p:spPr>
          <a:xfrm>
            <a:off x="900112" y="1142999"/>
            <a:ext cx="6999224" cy="5698383"/>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334962"/>
          </a:xfrm>
        </p:spPr>
        <p:txBody>
          <a:bodyPr>
            <a:normAutofit fontScale="90000"/>
          </a:bodyPr>
          <a:lstStyle/>
          <a:p>
            <a:endParaRPr lang="en-IN" dirty="0"/>
          </a:p>
        </p:txBody>
      </p:sp>
      <p:sp>
        <p:nvSpPr>
          <p:cNvPr id="3" name="Content Placeholder 2"/>
          <p:cNvSpPr>
            <a:spLocks noGrp="1"/>
          </p:cNvSpPr>
          <p:nvPr>
            <p:ph idx="1"/>
          </p:nvPr>
        </p:nvSpPr>
        <p:spPr>
          <a:xfrm>
            <a:off x="228600" y="762000"/>
            <a:ext cx="8705088" cy="5486400"/>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control memory contains a </a:t>
            </a:r>
            <a:r>
              <a:rPr lang="en-US" sz="2000" dirty="0">
                <a:solidFill>
                  <a:srgbClr val="FF0000"/>
                </a:solidFill>
                <a:latin typeface="Times New Roman" panose="02020603050405020304" pitchFamily="18" charset="0"/>
                <a:cs typeface="Times New Roman" panose="02020603050405020304" pitchFamily="18" charset="0"/>
              </a:rPr>
              <a:t>program that describes the behavior of the control unit.</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 set of microinstructions is stored in the control memory. </a:t>
            </a:r>
          </a:p>
          <a:p>
            <a:pPr algn="just"/>
            <a:r>
              <a:rPr lang="en-US" sz="2000" dirty="0">
                <a:latin typeface="Times New Roman" panose="02020603050405020304" pitchFamily="18" charset="0"/>
                <a:cs typeface="Times New Roman" panose="02020603050405020304" pitchFamily="18" charset="0"/>
              </a:rPr>
              <a:t>The control address register </a:t>
            </a:r>
            <a:r>
              <a:rPr lang="en-US" sz="2000" dirty="0">
                <a:solidFill>
                  <a:srgbClr val="FF0000"/>
                </a:solidFill>
                <a:latin typeface="Times New Roman" panose="02020603050405020304" pitchFamily="18" charset="0"/>
                <a:cs typeface="Times New Roman" panose="02020603050405020304" pitchFamily="18" charset="0"/>
              </a:rPr>
              <a:t>contains the address of the next microinstruction to be read.</a:t>
            </a:r>
          </a:p>
          <a:p>
            <a:pPr algn="just"/>
            <a:r>
              <a:rPr lang="en-US" sz="2000" dirty="0">
                <a:latin typeface="Times New Roman" panose="02020603050405020304" pitchFamily="18" charset="0"/>
                <a:cs typeface="Times New Roman" panose="02020603050405020304" pitchFamily="18" charset="0"/>
              </a:rPr>
              <a:t>When a microinstruction is read from the control memory, it is transferred to a control buffer register.</a:t>
            </a:r>
          </a:p>
          <a:p>
            <a:pPr algn="just"/>
            <a:r>
              <a:rPr lang="en-US" sz="2000" dirty="0">
                <a:latin typeface="Times New Roman" panose="02020603050405020304" pitchFamily="18" charset="0"/>
                <a:cs typeface="Times New Roman" panose="02020603050405020304" pitchFamily="18" charset="0"/>
              </a:rPr>
              <a:t>reading a microinstruction from the control memory is the same as </a:t>
            </a:r>
            <a:r>
              <a:rPr lang="en-US" sz="2000" b="1" dirty="0">
                <a:latin typeface="Times New Roman" panose="02020603050405020304" pitchFamily="18" charset="0"/>
                <a:cs typeface="Times New Roman" panose="02020603050405020304" pitchFamily="18" charset="0"/>
              </a:rPr>
              <a:t>executing that microinstruction.</a:t>
            </a:r>
          </a:p>
          <a:p>
            <a:pPr algn="just"/>
            <a:r>
              <a:rPr lang="en-US" sz="2000" dirty="0">
                <a:latin typeface="Times New Roman" panose="02020603050405020304" pitchFamily="18" charset="0"/>
                <a:cs typeface="Times New Roman" panose="02020603050405020304" pitchFamily="18" charset="0"/>
              </a:rPr>
              <a:t>sequencing unit -loads the control address register and issues a read command.</a:t>
            </a:r>
          </a:p>
          <a:p>
            <a:pPr algn="just"/>
            <a:r>
              <a:rPr lang="en-US" sz="2000" dirty="0">
                <a:latin typeface="Times New Roman" panose="02020603050405020304" pitchFamily="18" charset="0"/>
                <a:cs typeface="Times New Roman" panose="02020603050405020304" pitchFamily="18" charset="0"/>
              </a:rPr>
              <a:t>control unit still has the same inputs (IR,ALU, flags, clock) and outputs (control signals)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0839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1" y="109542"/>
            <a:ext cx="8593200" cy="566181"/>
          </a:xfrm>
          <a:prstGeom prst="rect">
            <a:avLst/>
          </a:prstGeom>
        </p:spPr>
        <p:txBody>
          <a:bodyPr vert="horz" wrap="square" lIns="0" tIns="12065" rIns="0" bIns="0" rtlCol="0">
            <a:spAutoFit/>
          </a:bodyPr>
          <a:lstStyle/>
          <a:p>
            <a:pPr marL="12700" algn="ctr">
              <a:lnSpc>
                <a:spcPct val="100000"/>
              </a:lnSpc>
              <a:spcBef>
                <a:spcPts val="95"/>
              </a:spcBef>
            </a:pPr>
            <a:r>
              <a:rPr sz="3600" b="0" spc="-15" dirty="0">
                <a:solidFill>
                  <a:srgbClr val="11478A"/>
                </a:solidFill>
                <a:latin typeface="Times New Roman" panose="02020603050405020304" pitchFamily="18" charset="0"/>
                <a:cs typeface="Times New Roman" panose="02020603050405020304" pitchFamily="18" charset="0"/>
              </a:rPr>
              <a:t>Micro</a:t>
            </a:r>
            <a:r>
              <a:rPr sz="3600" b="0" spc="-10" dirty="0">
                <a:solidFill>
                  <a:srgbClr val="11478A"/>
                </a:solidFill>
                <a:latin typeface="Times New Roman" panose="02020603050405020304" pitchFamily="18" charset="0"/>
                <a:cs typeface="Times New Roman" panose="02020603050405020304" pitchFamily="18" charset="0"/>
              </a:rPr>
              <a:t> </a:t>
            </a:r>
            <a:r>
              <a:rPr sz="3600" b="0" spc="-20" dirty="0">
                <a:solidFill>
                  <a:srgbClr val="11478A"/>
                </a:solidFill>
                <a:latin typeface="Times New Roman" panose="02020603050405020304" pitchFamily="18" charset="0"/>
                <a:cs typeface="Times New Roman" panose="02020603050405020304" pitchFamily="18" charset="0"/>
              </a:rPr>
              <a:t>programmed</a:t>
            </a:r>
            <a:r>
              <a:rPr sz="3600" b="0" spc="20" dirty="0">
                <a:solidFill>
                  <a:srgbClr val="11478A"/>
                </a:solidFill>
                <a:latin typeface="Times New Roman" panose="02020603050405020304" pitchFamily="18" charset="0"/>
                <a:cs typeface="Times New Roman" panose="02020603050405020304" pitchFamily="18" charset="0"/>
              </a:rPr>
              <a:t> </a:t>
            </a:r>
            <a:r>
              <a:rPr sz="3600" b="0" spc="-15" dirty="0">
                <a:solidFill>
                  <a:srgbClr val="11478A"/>
                </a:solidFill>
                <a:latin typeface="Times New Roman" panose="02020603050405020304" pitchFamily="18" charset="0"/>
                <a:cs typeface="Times New Roman" panose="02020603050405020304" pitchFamily="18" charset="0"/>
              </a:rPr>
              <a:t>Control</a:t>
            </a:r>
            <a:r>
              <a:rPr sz="3600" b="0" spc="-5" dirty="0">
                <a:solidFill>
                  <a:srgbClr val="11478A"/>
                </a:solidFill>
                <a:latin typeface="Times New Roman" panose="02020603050405020304" pitchFamily="18" charset="0"/>
                <a:cs typeface="Times New Roman" panose="02020603050405020304" pitchFamily="18" charset="0"/>
              </a:rPr>
              <a:t> Unit </a:t>
            </a:r>
            <a:r>
              <a:rPr sz="3600" b="0" spc="-10" dirty="0">
                <a:solidFill>
                  <a:srgbClr val="11478A"/>
                </a:solidFill>
                <a:latin typeface="Times New Roman" panose="02020603050405020304" pitchFamily="18" charset="0"/>
                <a:cs typeface="Times New Roman" panose="02020603050405020304" pitchFamily="18" charset="0"/>
              </a:rPr>
              <a:t>Fun</a:t>
            </a:r>
            <a:r>
              <a:rPr lang="en-US" sz="3600" b="0" spc="-10" dirty="0">
                <a:solidFill>
                  <a:srgbClr val="11478A"/>
                </a:solidFill>
                <a:latin typeface="Times New Roman" panose="02020603050405020304" pitchFamily="18" charset="0"/>
                <a:cs typeface="Times New Roman" panose="02020603050405020304" pitchFamily="18" charset="0"/>
              </a:rPr>
              <a:t>ctions</a:t>
            </a:r>
            <a:endParaRPr sz="3600" b="0" spc="-10" dirty="0">
              <a:solidFill>
                <a:srgbClr val="11478A"/>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228600" y="979169"/>
            <a:ext cx="8727084" cy="4402615"/>
          </a:xfrm>
          <a:prstGeom prst="rect">
            <a:avLst/>
          </a:prstGeom>
        </p:spPr>
        <p:txBody>
          <a:bodyPr vert="horz" wrap="square" lIns="0" tIns="12065" rIns="0" bIns="0" rtlCol="0">
            <a:spAutoFit/>
          </a:bodyPr>
          <a:lstStyle/>
          <a:p>
            <a:pPr marL="295910" indent="-283845" algn="just">
              <a:lnSpc>
                <a:spcPct val="100000"/>
              </a:lnSpc>
              <a:spcBef>
                <a:spcPts val="95"/>
              </a:spcBef>
              <a:buFont typeface="Segoe UI Symbol"/>
              <a:buChar char="⚫"/>
              <a:tabLst>
                <a:tab pos="295910" algn="l"/>
                <a:tab pos="296545" algn="l"/>
              </a:tabLst>
            </a:pPr>
            <a:r>
              <a:rPr sz="2200" spc="-10" dirty="0">
                <a:latin typeface="Times New Roman" panose="02020603050405020304" pitchFamily="18" charset="0"/>
                <a:cs typeface="Times New Roman" panose="02020603050405020304" pitchFamily="18" charset="0"/>
              </a:rPr>
              <a:t>Sequence</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logic</a:t>
            </a:r>
            <a:r>
              <a:rPr sz="2200" spc="-10" dirty="0">
                <a:latin typeface="Times New Roman" panose="02020603050405020304" pitchFamily="18" charset="0"/>
                <a:cs typeface="Times New Roman" panose="02020603050405020304" pitchFamily="18" charset="0"/>
              </a:rPr>
              <a:t> unit</a:t>
            </a:r>
            <a:r>
              <a:rPr sz="2200" spc="-5" dirty="0">
                <a:latin typeface="Times New Roman" panose="02020603050405020304" pitchFamily="18" charset="0"/>
                <a:cs typeface="Times New Roman" panose="02020603050405020304" pitchFamily="18" charset="0"/>
              </a:rPr>
              <a:t> issues </a:t>
            </a:r>
            <a:r>
              <a:rPr sz="2200" spc="-10" dirty="0">
                <a:latin typeface="Times New Roman" panose="02020603050405020304" pitchFamily="18" charset="0"/>
                <a:cs typeface="Times New Roman" panose="02020603050405020304" pitchFamily="18" charset="0"/>
              </a:rPr>
              <a:t>read</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command</a:t>
            </a:r>
            <a:endParaRPr sz="2200" dirty="0">
              <a:latin typeface="Times New Roman" panose="02020603050405020304" pitchFamily="18" charset="0"/>
              <a:cs typeface="Times New Roman" panose="02020603050405020304" pitchFamily="18" charset="0"/>
            </a:endParaRPr>
          </a:p>
          <a:p>
            <a:pPr marL="295910" marR="587375" indent="-283845" algn="just">
              <a:lnSpc>
                <a:spcPct val="190100"/>
              </a:lnSpc>
              <a:spcBef>
                <a:spcPts val="525"/>
              </a:spcBef>
              <a:buFont typeface="Segoe UI Symbol"/>
              <a:buChar char="⚫"/>
              <a:tabLst>
                <a:tab pos="295910" algn="l"/>
                <a:tab pos="296545" algn="l"/>
              </a:tabLst>
            </a:pPr>
            <a:r>
              <a:rPr sz="2200" spc="-35" dirty="0">
                <a:latin typeface="Times New Roman" panose="02020603050405020304" pitchFamily="18" charset="0"/>
                <a:cs typeface="Times New Roman" panose="02020603050405020304" pitchFamily="18" charset="0"/>
              </a:rPr>
              <a:t>Word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specified</a:t>
            </a:r>
            <a:r>
              <a:rPr sz="2200" spc="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control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address</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read</a:t>
            </a:r>
            <a:r>
              <a:rPr sz="2200" spc="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into</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control </a:t>
            </a:r>
            <a:r>
              <a:rPr sz="2200" spc="-484"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1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endParaRPr sz="2200" dirty="0">
              <a:latin typeface="Times New Roman" panose="02020603050405020304" pitchFamily="18" charset="0"/>
              <a:cs typeface="Times New Roman" panose="02020603050405020304" pitchFamily="18" charset="0"/>
            </a:endParaRPr>
          </a:p>
          <a:p>
            <a:pPr marL="295910" marR="5080" indent="-283845" algn="just">
              <a:lnSpc>
                <a:spcPct val="190100"/>
              </a:lnSpc>
              <a:spcBef>
                <a:spcPts val="525"/>
              </a:spcBef>
              <a:buFont typeface="Segoe UI Symbol"/>
              <a:buChar char="⚫"/>
              <a:tabLst>
                <a:tab pos="295910" algn="l"/>
                <a:tab pos="296545" algn="l"/>
              </a:tabLst>
            </a:pPr>
            <a:r>
              <a:rPr sz="2200" spc="-15" dirty="0">
                <a:latin typeface="Times New Roman" panose="02020603050405020304" pitchFamily="18" charset="0"/>
                <a:cs typeface="Times New Roman" panose="02020603050405020304" pitchFamily="18" charset="0"/>
              </a:rPr>
              <a:t>Control</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3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a:t>
            </a:r>
            <a:r>
              <a:rPr sz="2200" spc="2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contents</a:t>
            </a:r>
            <a:r>
              <a:rPr sz="2200" spc="4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generates</a:t>
            </a:r>
            <a:r>
              <a:rPr sz="2200" b="1" spc="4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control</a:t>
            </a:r>
            <a:r>
              <a:rPr sz="2200" b="1" spc="20"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signals</a:t>
            </a:r>
            <a:r>
              <a:rPr sz="2200" b="1" spc="2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and </a:t>
            </a:r>
            <a:r>
              <a:rPr sz="2200" b="1" spc="-15" dirty="0">
                <a:latin typeface="Times New Roman" panose="02020603050405020304" pitchFamily="18" charset="0"/>
                <a:cs typeface="Times New Roman" panose="02020603050405020304" pitchFamily="18" charset="0"/>
              </a:rPr>
              <a:t>next </a:t>
            </a:r>
            <a:r>
              <a:rPr sz="2200" b="1" spc="-484"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address</a:t>
            </a:r>
            <a:r>
              <a:rPr sz="2200" b="1" spc="-15" dirty="0">
                <a:latin typeface="Times New Roman" panose="02020603050405020304" pitchFamily="18" charset="0"/>
                <a:cs typeface="Times New Roman" panose="02020603050405020304" pitchFamily="18" charset="0"/>
              </a:rPr>
              <a:t> </a:t>
            </a:r>
            <a:r>
              <a:rPr sz="2200" b="1" spc="-10" dirty="0">
                <a:latin typeface="Times New Roman" panose="02020603050405020304" pitchFamily="18" charset="0"/>
                <a:cs typeface="Times New Roman" panose="02020603050405020304" pitchFamily="18" charset="0"/>
              </a:rPr>
              <a:t>information</a:t>
            </a:r>
            <a:endParaRPr sz="2200" b="1" dirty="0">
              <a:latin typeface="Times New Roman" panose="02020603050405020304" pitchFamily="18" charset="0"/>
              <a:cs typeface="Times New Roman" panose="02020603050405020304" pitchFamily="18" charset="0"/>
            </a:endParaRPr>
          </a:p>
          <a:p>
            <a:pPr marL="295910" marR="391160" indent="-283845" algn="just">
              <a:lnSpc>
                <a:spcPct val="190000"/>
              </a:lnSpc>
              <a:spcBef>
                <a:spcPts val="530"/>
              </a:spcBef>
              <a:buFont typeface="Segoe UI Symbol"/>
              <a:buChar char="⚫"/>
              <a:tabLst>
                <a:tab pos="295910" algn="l"/>
                <a:tab pos="296545" algn="l"/>
              </a:tabLst>
            </a:pPr>
            <a:r>
              <a:rPr sz="2200" spc="-10" dirty="0">
                <a:latin typeface="Times New Roman" panose="02020603050405020304" pitchFamily="18" charset="0"/>
                <a:cs typeface="Times New Roman" panose="02020603050405020304" pitchFamily="18" charset="0"/>
              </a:rPr>
              <a:t>Sequence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logic </a:t>
            </a:r>
            <a:r>
              <a:rPr sz="2200" b="1" spc="-5" dirty="0">
                <a:latin typeface="Times New Roman" panose="02020603050405020304" pitchFamily="18" charset="0"/>
                <a:cs typeface="Times New Roman" panose="02020603050405020304" pitchFamily="18" charset="0"/>
              </a:rPr>
              <a:t>loads</a:t>
            </a:r>
            <a:r>
              <a:rPr sz="2200" b="1" spc="-10" dirty="0">
                <a:latin typeface="Times New Roman" panose="02020603050405020304" pitchFamily="18" charset="0"/>
                <a:cs typeface="Times New Roman" panose="02020603050405020304" pitchFamily="18" charset="0"/>
              </a:rPr>
              <a:t> </a:t>
            </a:r>
            <a:r>
              <a:rPr sz="2200" b="1" spc="-15" dirty="0">
                <a:latin typeface="Times New Roman" panose="02020603050405020304" pitchFamily="18" charset="0"/>
                <a:cs typeface="Times New Roman" panose="02020603050405020304" pitchFamily="18" charset="0"/>
              </a:rPr>
              <a:t>new</a:t>
            </a:r>
            <a:r>
              <a:rPr sz="2200" b="1" spc="2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address </a:t>
            </a:r>
            <a:r>
              <a:rPr sz="2200" b="1" spc="-20" dirty="0">
                <a:latin typeface="Times New Roman" panose="02020603050405020304" pitchFamily="18" charset="0"/>
                <a:cs typeface="Times New Roman" panose="02020603050405020304" pitchFamily="18" charset="0"/>
              </a:rPr>
              <a:t>into</a:t>
            </a:r>
            <a:r>
              <a:rPr sz="2200" b="1" spc="1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control</a:t>
            </a:r>
            <a:r>
              <a:rPr sz="2200" b="1" spc="10" dirty="0">
                <a:latin typeface="Times New Roman" panose="02020603050405020304" pitchFamily="18" charset="0"/>
                <a:cs typeface="Times New Roman" panose="02020603050405020304" pitchFamily="18" charset="0"/>
              </a:rPr>
              <a:t> </a:t>
            </a:r>
            <a:r>
              <a:rPr sz="2200" b="1" spc="-20" dirty="0">
                <a:latin typeface="Times New Roman" panose="02020603050405020304" pitchFamily="18" charset="0"/>
                <a:cs typeface="Times New Roman" panose="02020603050405020304" pitchFamily="18" charset="0"/>
              </a:rPr>
              <a:t>buffer</a:t>
            </a:r>
            <a:r>
              <a:rPr sz="2200" b="1" spc="20" dirty="0">
                <a:latin typeface="Times New Roman" panose="02020603050405020304" pitchFamily="18" charset="0"/>
                <a:cs typeface="Times New Roman" panose="02020603050405020304" pitchFamily="18" charset="0"/>
              </a:rPr>
              <a:t> </a:t>
            </a:r>
            <a:r>
              <a:rPr sz="2200" b="1" spc="-15" dirty="0">
                <a:latin typeface="Times New Roman" panose="02020603050405020304" pitchFamily="18" charset="0"/>
                <a:cs typeface="Times New Roman" panose="02020603050405020304" pitchFamily="18" charset="0"/>
              </a:rPr>
              <a:t>register </a:t>
            </a:r>
            <a:r>
              <a:rPr sz="2200" b="1"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based on</a:t>
            </a:r>
            <a:r>
              <a:rPr sz="2200" spc="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next</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address</a:t>
            </a:r>
            <a:r>
              <a:rPr sz="2200" spc="15"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information</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from</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control</a:t>
            </a:r>
            <a:r>
              <a:rPr sz="2200" spc="15"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buffer</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register </a:t>
            </a:r>
            <a:r>
              <a:rPr sz="2200" spc="-48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and</a:t>
            </a:r>
            <a:r>
              <a:rPr sz="2200" spc="-10" dirty="0">
                <a:latin typeface="Times New Roman" panose="02020603050405020304" pitchFamily="18" charset="0"/>
                <a:cs typeface="Times New Roman" panose="02020603050405020304" pitchFamily="18" charset="0"/>
              </a:rPr>
              <a:t> </a:t>
            </a:r>
            <a:r>
              <a:rPr sz="2200" spc="-20" dirty="0">
                <a:latin typeface="Times New Roman" panose="02020603050405020304" pitchFamily="18" charset="0"/>
                <a:cs typeface="Times New Roman" panose="02020603050405020304" pitchFamily="18" charset="0"/>
              </a:rPr>
              <a:t>ALU</a:t>
            </a:r>
            <a:r>
              <a:rPr sz="2200" spc="1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flags</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1873" y="461594"/>
            <a:ext cx="5080000"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11478A"/>
                </a:solidFill>
                <a:latin typeface="Calibri"/>
                <a:cs typeface="Calibri"/>
              </a:rPr>
              <a:t>Next </a:t>
            </a:r>
            <a:r>
              <a:rPr sz="4400" b="0" spc="-10" dirty="0">
                <a:solidFill>
                  <a:srgbClr val="11478A"/>
                </a:solidFill>
                <a:latin typeface="Calibri"/>
                <a:cs typeface="Calibri"/>
              </a:rPr>
              <a:t>Address </a:t>
            </a:r>
            <a:r>
              <a:rPr sz="4400" b="0" spc="-5" dirty="0">
                <a:solidFill>
                  <a:srgbClr val="11478A"/>
                </a:solidFill>
                <a:latin typeface="Calibri"/>
                <a:cs typeface="Calibri"/>
              </a:rPr>
              <a:t>Decision</a:t>
            </a:r>
            <a:endParaRPr sz="4400">
              <a:latin typeface="Calibri"/>
              <a:cs typeface="Calibri"/>
            </a:endParaRPr>
          </a:p>
        </p:txBody>
      </p:sp>
      <p:sp>
        <p:nvSpPr>
          <p:cNvPr id="3" name="object 3"/>
          <p:cNvSpPr txBox="1"/>
          <p:nvPr/>
        </p:nvSpPr>
        <p:spPr>
          <a:xfrm>
            <a:off x="381001" y="1293368"/>
            <a:ext cx="8382000" cy="3837589"/>
          </a:xfrm>
          <a:prstGeom prst="rect">
            <a:avLst/>
          </a:prstGeom>
        </p:spPr>
        <p:txBody>
          <a:bodyPr vert="horz" wrap="square" lIns="0" tIns="13335" rIns="0" bIns="0" rtlCol="0">
            <a:spAutoFit/>
          </a:bodyPr>
          <a:lstStyle/>
          <a:p>
            <a:pPr marL="355600" marR="647065" indent="-343535" algn="just">
              <a:lnSpc>
                <a:spcPct val="100000"/>
              </a:lnSpc>
              <a:spcBef>
                <a:spcPts val="105"/>
              </a:spcBef>
              <a:buFont typeface="Arial MT"/>
              <a:buChar char="•"/>
              <a:tabLst>
                <a:tab pos="354965" algn="l"/>
                <a:tab pos="356235" algn="l"/>
              </a:tabLst>
            </a:pPr>
            <a:r>
              <a:rPr sz="2400" spc="-5" dirty="0">
                <a:latin typeface="Times New Roman" panose="02020603050405020304" pitchFamily="18" charset="0"/>
                <a:cs typeface="Times New Roman" panose="02020603050405020304" pitchFamily="18" charset="0"/>
              </a:rPr>
              <a:t>Depending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a:t>
            </a:r>
            <a:r>
              <a:rPr sz="2400" spc="-1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ALU</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flags</a:t>
            </a:r>
            <a:r>
              <a:rPr sz="2400" dirty="0">
                <a:latin typeface="Times New Roman" panose="02020603050405020304" pitchFamily="18" charset="0"/>
                <a:cs typeface="Times New Roman" panose="02020603050405020304" pitchFamily="18" charset="0"/>
              </a:rPr>
              <a:t> and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3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buffer </a:t>
            </a:r>
            <a:r>
              <a:rPr sz="2400" spc="-70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85"/>
              </a:spcBef>
              <a:buFont typeface="Arial MT"/>
              <a:buChar char="–"/>
              <a:tabLst>
                <a:tab pos="756920" algn="l"/>
              </a:tabLst>
            </a:pPr>
            <a:r>
              <a:rPr sz="2400" spc="-10" dirty="0">
                <a:solidFill>
                  <a:srgbClr val="FF0000"/>
                </a:solidFill>
                <a:latin typeface="Times New Roman" panose="02020603050405020304" pitchFamily="18" charset="0"/>
                <a:cs typeface="Times New Roman" panose="02020603050405020304" pitchFamily="18" charset="0"/>
              </a:rPr>
              <a:t>Get</a:t>
            </a:r>
            <a:r>
              <a:rPr sz="2400" spc="-3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next </a:t>
            </a:r>
            <a:r>
              <a:rPr sz="2400" spc="-10" dirty="0">
                <a:solidFill>
                  <a:srgbClr val="FF0000"/>
                </a:solidFill>
                <a:latin typeface="Times New Roman" panose="02020603050405020304" pitchFamily="18" charset="0"/>
                <a:cs typeface="Times New Roman" panose="02020603050405020304" pitchFamily="18" charset="0"/>
              </a:rPr>
              <a:t>instruction</a:t>
            </a:r>
            <a:endParaRPr sz="2400" dirty="0">
              <a:latin typeface="Times New Roman" panose="02020603050405020304" pitchFamily="18" charset="0"/>
              <a:cs typeface="Times New Roman" panose="02020603050405020304" pitchFamily="18" charset="0"/>
            </a:endParaRPr>
          </a:p>
          <a:p>
            <a:pPr marL="1155700" lvl="2" indent="-229235" algn="just">
              <a:lnSpc>
                <a:spcPct val="100000"/>
              </a:lnSpc>
              <a:spcBef>
                <a:spcPts val="605"/>
              </a:spcBef>
              <a:buFont typeface="Arial MT"/>
              <a:buChar char="•"/>
              <a:tabLst>
                <a:tab pos="1156335" algn="l"/>
              </a:tabLst>
            </a:pPr>
            <a:r>
              <a:rPr sz="2400" dirty="0">
                <a:latin typeface="Times New Roman" panose="02020603050405020304" pitchFamily="18" charset="0"/>
                <a:cs typeface="Times New Roman" panose="02020603050405020304" pitchFamily="18" charset="0"/>
              </a:rPr>
              <a:t>Add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r>
              <a:rPr sz="2400" spc="-15" dirty="0">
                <a:latin typeface="Times New Roman" panose="02020603050405020304" pitchFamily="18" charset="0"/>
                <a:cs typeface="Times New Roman" panose="02020603050405020304" pitchFamily="18" charset="0"/>
              </a:rPr>
              <a:t> to</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10" dirty="0">
                <a:latin typeface="Times New Roman" panose="02020603050405020304" pitchFamily="18" charset="0"/>
                <a:cs typeface="Times New Roman" panose="02020603050405020304" pitchFamily="18" charset="0"/>
              </a:rPr>
              <a:t> address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marR="2035810" lvl="1" indent="-287020" algn="just">
              <a:lnSpc>
                <a:spcPct val="100000"/>
              </a:lnSpc>
              <a:spcBef>
                <a:spcPts val="650"/>
              </a:spcBef>
              <a:buFont typeface="Arial MT"/>
              <a:buChar char="–"/>
              <a:tabLst>
                <a:tab pos="756920" algn="l"/>
              </a:tabLst>
            </a:pPr>
            <a:r>
              <a:rPr sz="2400" spc="-5" dirty="0">
                <a:solidFill>
                  <a:srgbClr val="FF0000"/>
                </a:solidFill>
                <a:latin typeface="Times New Roman" panose="02020603050405020304" pitchFamily="18" charset="0"/>
                <a:cs typeface="Times New Roman" panose="02020603050405020304" pitchFamily="18" charset="0"/>
              </a:rPr>
              <a:t>Jump</a:t>
            </a:r>
            <a:r>
              <a:rPr sz="2400" spc="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to</a:t>
            </a:r>
            <a:r>
              <a:rPr sz="2400" spc="-10" dirty="0">
                <a:solidFill>
                  <a:srgbClr val="FF0000"/>
                </a:solidFill>
                <a:latin typeface="Times New Roman" panose="02020603050405020304" pitchFamily="18" charset="0"/>
                <a:cs typeface="Times New Roman" panose="02020603050405020304" pitchFamily="18" charset="0"/>
              </a:rPr>
              <a:t> new </a:t>
            </a:r>
            <a:r>
              <a:rPr sz="2400" spc="-15" dirty="0">
                <a:solidFill>
                  <a:srgbClr val="FF0000"/>
                </a:solidFill>
                <a:latin typeface="Times New Roman" panose="02020603050405020304" pitchFamily="18" charset="0"/>
                <a:cs typeface="Times New Roman" panose="02020603050405020304" pitchFamily="18" charset="0"/>
              </a:rPr>
              <a:t>routine</a:t>
            </a:r>
            <a:r>
              <a:rPr sz="2400" spc="15"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based on </a:t>
            </a:r>
            <a:r>
              <a:rPr sz="2400" spc="-10" dirty="0">
                <a:solidFill>
                  <a:srgbClr val="FF0000"/>
                </a:solidFill>
                <a:latin typeface="Times New Roman" panose="02020603050405020304" pitchFamily="18" charset="0"/>
                <a:cs typeface="Times New Roman" panose="02020603050405020304" pitchFamily="18" charset="0"/>
              </a:rPr>
              <a:t>jump </a:t>
            </a:r>
            <a:r>
              <a:rPr sz="2400" spc="-615"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microinstruction</a:t>
            </a:r>
            <a:endParaRPr sz="2400" dirty="0">
              <a:latin typeface="Times New Roman" panose="02020603050405020304" pitchFamily="18" charset="0"/>
              <a:cs typeface="Times New Roman" panose="02020603050405020304" pitchFamily="18" charset="0"/>
            </a:endParaRPr>
          </a:p>
          <a:p>
            <a:pPr marL="1155700" marR="5080" lvl="2" indent="-229235" algn="just">
              <a:lnSpc>
                <a:spcPct val="100000"/>
              </a:lnSpc>
              <a:spcBef>
                <a:spcPts val="600"/>
              </a:spcBef>
              <a:buFont typeface="Arial MT"/>
              <a:buChar char="•"/>
              <a:tabLst>
                <a:tab pos="1156335" algn="l"/>
              </a:tabLst>
            </a:pPr>
            <a:r>
              <a:rPr sz="2400" spc="-5" dirty="0">
                <a:latin typeface="Times New Roman" panose="02020603050405020304" pitchFamily="18" charset="0"/>
                <a:cs typeface="Times New Roman" panose="02020603050405020304" pitchFamily="18" charset="0"/>
              </a:rPr>
              <a:t>Load </a:t>
            </a:r>
            <a:r>
              <a:rPr sz="2400" spc="-10" dirty="0">
                <a:latin typeface="Times New Roman" panose="02020603050405020304" pitchFamily="18" charset="0"/>
                <a:cs typeface="Times New Roman" panose="02020603050405020304" pitchFamily="18" charset="0"/>
              </a:rPr>
              <a:t>address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field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buffer</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into</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control </a:t>
            </a:r>
            <a:r>
              <a:rPr sz="2400" spc="-5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 </a:t>
            </a:r>
            <a:r>
              <a:rPr sz="2400" spc="-15" dirty="0">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756285" lvl="1" indent="-287020" algn="just">
              <a:lnSpc>
                <a:spcPct val="100000"/>
              </a:lnSpc>
              <a:spcBef>
                <a:spcPts val="650"/>
              </a:spcBef>
              <a:buFont typeface="Arial MT"/>
              <a:buChar char="–"/>
              <a:tabLst>
                <a:tab pos="756920" algn="l"/>
              </a:tabLst>
            </a:pPr>
            <a:r>
              <a:rPr sz="2400" spc="-10" dirty="0">
                <a:solidFill>
                  <a:srgbClr val="FF0000"/>
                </a:solidFill>
                <a:latin typeface="Times New Roman" panose="02020603050405020304" pitchFamily="18" charset="0"/>
                <a:cs typeface="Times New Roman" panose="02020603050405020304" pitchFamily="18" charset="0"/>
              </a:rPr>
              <a:t>Jump</a:t>
            </a:r>
            <a:r>
              <a:rPr sz="2400" spc="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to</a:t>
            </a:r>
            <a:r>
              <a:rPr sz="2400" spc="-10"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machine</a:t>
            </a:r>
            <a:r>
              <a:rPr sz="2400" spc="2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instruction</a:t>
            </a:r>
            <a:r>
              <a:rPr sz="2400" spc="3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routine</a:t>
            </a:r>
            <a:endParaRPr sz="2400" dirty="0">
              <a:latin typeface="Times New Roman" panose="02020603050405020304" pitchFamily="18" charset="0"/>
              <a:cs typeface="Times New Roman" panose="02020603050405020304" pitchFamily="18" charset="0"/>
            </a:endParaRPr>
          </a:p>
          <a:p>
            <a:pPr marL="1155700" lvl="2" indent="-229235" algn="just">
              <a:lnSpc>
                <a:spcPct val="100000"/>
              </a:lnSpc>
              <a:spcBef>
                <a:spcPts val="605"/>
              </a:spcBef>
              <a:buFont typeface="Arial MT"/>
              <a:buChar char="•"/>
              <a:tabLst>
                <a:tab pos="1156335" algn="l"/>
              </a:tabLst>
            </a:pPr>
            <a:r>
              <a:rPr sz="2400" spc="-5" dirty="0">
                <a:latin typeface="Times New Roman" panose="02020603050405020304" pitchFamily="18" charset="0"/>
                <a:cs typeface="Times New Roman" panose="02020603050405020304" pitchFamily="18" charset="0"/>
              </a:rPr>
              <a:t>Load</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address</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register </a:t>
            </a:r>
            <a:r>
              <a:rPr sz="2400" spc="-5" dirty="0">
                <a:latin typeface="Times New Roman" panose="02020603050405020304" pitchFamily="18" charset="0"/>
                <a:cs typeface="Times New Roman" panose="02020603050405020304" pitchFamily="18" charset="0"/>
              </a:rPr>
              <a:t>based on </a:t>
            </a:r>
            <a:r>
              <a:rPr sz="2400" spc="-10" dirty="0">
                <a:latin typeface="Times New Roman" panose="02020603050405020304" pitchFamily="18" charset="0"/>
                <a:cs typeface="Times New Roman" panose="02020603050405020304" pitchFamily="18" charset="0"/>
              </a:rPr>
              <a:t>opcode</a:t>
            </a:r>
            <a:r>
              <a:rPr sz="2400" dirty="0">
                <a:latin typeface="Times New Roman" panose="02020603050405020304" pitchFamily="18" charset="0"/>
                <a:cs typeface="Times New Roman" panose="02020603050405020304" pitchFamily="18" charset="0"/>
              </a:rPr>
              <a:t> in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IR</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IN" dirty="0"/>
          </a:p>
        </p:txBody>
      </p:sp>
      <p:sp>
        <p:nvSpPr>
          <p:cNvPr id="3" name="Content Placeholder 2"/>
          <p:cNvSpPr>
            <a:spLocks noGrp="1"/>
          </p:cNvSpPr>
          <p:nvPr>
            <p:ph idx="1"/>
          </p:nvPr>
        </p:nvSpPr>
        <p:spPr>
          <a:xfrm>
            <a:off x="457200" y="1447800"/>
            <a:ext cx="8476488" cy="4800600"/>
          </a:xfrm>
        </p:spPr>
        <p:txBody>
          <a:bodyPr>
            <a:normAutofit/>
          </a:bodyPr>
          <a:lstStyle/>
          <a:p>
            <a:pPr algn="just"/>
            <a:r>
              <a:rPr lang="en-IN" sz="2400" dirty="0">
                <a:latin typeface="Times New Roman" panose="02020603050405020304" pitchFamily="18" charset="0"/>
                <a:cs typeface="Times New Roman" panose="02020603050405020304" pitchFamily="18" charset="0"/>
              </a:rPr>
              <a:t>The upper decoder translates </a:t>
            </a:r>
            <a:r>
              <a:rPr lang="en-US" sz="2400" dirty="0">
                <a:latin typeface="Times New Roman" panose="02020603050405020304" pitchFamily="18" charset="0"/>
                <a:cs typeface="Times New Roman" panose="02020603050405020304" pitchFamily="18" charset="0"/>
              </a:rPr>
              <a:t>the opcode of the IR into a control memory address.</a:t>
            </a:r>
          </a:p>
          <a:p>
            <a:pPr algn="just"/>
            <a:r>
              <a:rPr lang="en-US" sz="2400" dirty="0">
                <a:latin typeface="Times New Roman" panose="02020603050405020304" pitchFamily="18" charset="0"/>
                <a:cs typeface="Times New Roman" panose="02020603050405020304" pitchFamily="18" charset="0"/>
              </a:rPr>
              <a:t>The lower decoder is not used </a:t>
            </a:r>
            <a:r>
              <a:rPr lang="en-IN" sz="2400" dirty="0">
                <a:latin typeface="Times New Roman" panose="02020603050405020304" pitchFamily="18" charset="0"/>
                <a:cs typeface="Times New Roman" panose="02020603050405020304" pitchFamily="18" charset="0"/>
              </a:rPr>
              <a:t>for horizontal microinstructions but is used for </a:t>
            </a:r>
            <a:r>
              <a:rPr lang="en-IN" sz="2400" b="1" dirty="0">
                <a:latin typeface="Times New Roman" panose="02020603050405020304" pitchFamily="18" charset="0"/>
                <a:cs typeface="Times New Roman" panose="02020603050405020304" pitchFamily="18" charset="0"/>
              </a:rPr>
              <a:t>vertical microinstructions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4188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89" rIns="0" bIns="0" rtlCol="0">
            <a:spAutoFit/>
          </a:bodyPr>
          <a:lstStyle/>
          <a:p>
            <a:pPr marL="1506855" marR="5080" indent="-1447165">
              <a:lnSpc>
                <a:spcPct val="100000"/>
              </a:lnSpc>
              <a:spcBef>
                <a:spcPts val="95"/>
              </a:spcBef>
            </a:pPr>
            <a:r>
              <a:rPr b="0" spc="-20" dirty="0">
                <a:solidFill>
                  <a:srgbClr val="11478A"/>
                </a:solidFill>
                <a:latin typeface="Calibri"/>
                <a:cs typeface="Calibri"/>
              </a:rPr>
              <a:t>Advantages </a:t>
            </a:r>
            <a:r>
              <a:rPr b="0" spc="-5" dirty="0">
                <a:solidFill>
                  <a:srgbClr val="11478A"/>
                </a:solidFill>
                <a:latin typeface="Calibri"/>
                <a:cs typeface="Calibri"/>
              </a:rPr>
              <a:t>and </a:t>
            </a:r>
            <a:r>
              <a:rPr b="0" spc="-20" dirty="0">
                <a:solidFill>
                  <a:srgbClr val="11478A"/>
                </a:solidFill>
                <a:latin typeface="Calibri"/>
                <a:cs typeface="Calibri"/>
              </a:rPr>
              <a:t>Disadvantages </a:t>
            </a:r>
            <a:r>
              <a:rPr b="0" spc="-10" dirty="0">
                <a:solidFill>
                  <a:srgbClr val="11478A"/>
                </a:solidFill>
                <a:latin typeface="Calibri"/>
                <a:cs typeface="Calibri"/>
              </a:rPr>
              <a:t>of </a:t>
            </a:r>
            <a:r>
              <a:rPr b="0" spc="-890" dirty="0">
                <a:solidFill>
                  <a:srgbClr val="11478A"/>
                </a:solidFill>
                <a:latin typeface="Calibri"/>
                <a:cs typeface="Calibri"/>
              </a:rPr>
              <a:t> </a:t>
            </a:r>
            <a:r>
              <a:rPr b="0" spc="-20" dirty="0">
                <a:solidFill>
                  <a:srgbClr val="11478A"/>
                </a:solidFill>
                <a:latin typeface="Calibri"/>
                <a:cs typeface="Calibri"/>
              </a:rPr>
              <a:t>Microprogramming</a:t>
            </a:r>
          </a:p>
        </p:txBody>
      </p:sp>
      <p:sp>
        <p:nvSpPr>
          <p:cNvPr id="3" name="object 3"/>
          <p:cNvSpPr txBox="1"/>
          <p:nvPr/>
        </p:nvSpPr>
        <p:spPr>
          <a:xfrm>
            <a:off x="838200" y="2286000"/>
            <a:ext cx="5563870" cy="2224405"/>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 dirty="0">
                <a:latin typeface="Calibri"/>
                <a:cs typeface="Calibri"/>
              </a:rPr>
              <a:t>Simplifies</a:t>
            </a:r>
            <a:r>
              <a:rPr sz="3200" spc="5" dirty="0">
                <a:latin typeface="Calibri"/>
                <a:cs typeface="Calibri"/>
              </a:rPr>
              <a:t> </a:t>
            </a:r>
            <a:r>
              <a:rPr sz="3200" spc="-5" dirty="0">
                <a:latin typeface="Calibri"/>
                <a:cs typeface="Calibri"/>
              </a:rPr>
              <a:t>design</a:t>
            </a:r>
            <a:r>
              <a:rPr sz="3200" spc="5" dirty="0">
                <a:latin typeface="Calibri"/>
                <a:cs typeface="Calibri"/>
              </a:rPr>
              <a:t> </a:t>
            </a:r>
            <a:r>
              <a:rPr sz="3200" dirty="0">
                <a:latin typeface="Calibri"/>
                <a:cs typeface="Calibri"/>
              </a:rPr>
              <a:t>of</a:t>
            </a:r>
            <a:r>
              <a:rPr sz="3200" spc="-15" dirty="0">
                <a:latin typeface="Calibri"/>
                <a:cs typeface="Calibri"/>
              </a:rPr>
              <a:t> </a:t>
            </a:r>
            <a:r>
              <a:rPr sz="3200" spc="-20" dirty="0">
                <a:latin typeface="Calibri"/>
                <a:cs typeface="Calibri"/>
              </a:rPr>
              <a:t>control</a:t>
            </a:r>
            <a:r>
              <a:rPr sz="3200" spc="-10" dirty="0">
                <a:latin typeface="Calibri"/>
                <a:cs typeface="Calibri"/>
              </a:rPr>
              <a:t> </a:t>
            </a:r>
            <a:r>
              <a:rPr sz="3200" spc="-5" dirty="0">
                <a:latin typeface="Calibri"/>
                <a:cs typeface="Calibri"/>
              </a:rPr>
              <a:t>unit</a:t>
            </a:r>
            <a:endParaRPr sz="3200" dirty="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Cheaper</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Less</a:t>
            </a:r>
            <a:r>
              <a:rPr sz="2800" spc="-25" dirty="0">
                <a:latin typeface="Calibri"/>
                <a:cs typeface="Calibri"/>
              </a:rPr>
              <a:t> </a:t>
            </a:r>
            <a:r>
              <a:rPr sz="2800" spc="-15" dirty="0">
                <a:latin typeface="Calibri"/>
                <a:cs typeface="Calibri"/>
              </a:rPr>
              <a:t>error-prone</a:t>
            </a:r>
            <a:endParaRPr sz="2800" dirty="0">
              <a:latin typeface="Calibri"/>
              <a:cs typeface="Calibri"/>
            </a:endParaRPr>
          </a:p>
          <a:p>
            <a:pPr marL="355600" indent="-343535">
              <a:lnSpc>
                <a:spcPct val="100000"/>
              </a:lnSpc>
              <a:spcBef>
                <a:spcPts val="755"/>
              </a:spcBef>
              <a:buFont typeface="Arial MT"/>
              <a:buChar char="•"/>
              <a:tabLst>
                <a:tab pos="355600" algn="l"/>
                <a:tab pos="356235" algn="l"/>
              </a:tabLst>
            </a:pPr>
            <a:r>
              <a:rPr sz="3200" spc="-10" dirty="0">
                <a:latin typeface="Calibri"/>
                <a:cs typeface="Calibri"/>
              </a:rPr>
              <a:t>Slower</a:t>
            </a:r>
            <a:endParaRPr sz="32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endParaRPr lang="en-US" dirty="0"/>
          </a:p>
        </p:txBody>
      </p:sp>
      <p:sp>
        <p:nvSpPr>
          <p:cNvPr id="3" name="Content Placeholder 2"/>
          <p:cNvSpPr>
            <a:spLocks noGrp="1"/>
          </p:cNvSpPr>
          <p:nvPr>
            <p:ph idx="1"/>
          </p:nvPr>
        </p:nvSpPr>
        <p:spPr>
          <a:xfrm>
            <a:off x="152400" y="1447800"/>
            <a:ext cx="8781288" cy="4800600"/>
          </a:xfrm>
        </p:spPr>
        <p:txBody>
          <a:bodyPr>
            <a:normAutofit/>
          </a:bodyPr>
          <a:lstStyle/>
          <a:p>
            <a:r>
              <a:rPr lang="en-US" sz="2400" dirty="0">
                <a:latin typeface="Times New Roman" pitchFamily="18" charset="0"/>
                <a:cs typeface="Times New Roman" pitchFamily="18" charset="0"/>
              </a:rPr>
              <a:t>user-visible register organization for the Intel 80386,which is a 32-bit microprocessor designed as an extension of the 8086.</a:t>
            </a:r>
          </a:p>
          <a:p>
            <a:r>
              <a:rPr lang="en-US" sz="2400" dirty="0">
                <a:latin typeface="Times New Roman" pitchFamily="18" charset="0"/>
                <a:cs typeface="Times New Roman" pitchFamily="18" charset="0"/>
              </a:rPr>
              <a:t> The 80386 uses 32-bit registers.</a:t>
            </a:r>
          </a:p>
          <a:p>
            <a:r>
              <a:rPr lang="en-US" sz="2400" dirty="0">
                <a:latin typeface="Times New Roman" pitchFamily="18" charset="0"/>
                <a:cs typeface="Times New Roman" pitchFamily="18" charset="0"/>
              </a:rPr>
              <a:t> However, to provide upward compatibility for programs written on the earlier machine, the 80386 retains the original register organization embedded in the new organization</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15650"/>
            <a:ext cx="7498080" cy="1283300"/>
          </a:xfrm>
          <a:prstGeom prst="rect">
            <a:avLst/>
          </a:prstGeom>
        </p:spPr>
        <p:txBody>
          <a:bodyPr vert="horz" wrap="square" lIns="0" tIns="51689" rIns="0" bIns="0" rtlCol="0">
            <a:spAutoFit/>
          </a:bodyPr>
          <a:lstStyle/>
          <a:p>
            <a:pPr marL="2240915" marR="5080" indent="-2193925">
              <a:lnSpc>
                <a:spcPct val="100000"/>
              </a:lnSpc>
              <a:spcBef>
                <a:spcPts val="95"/>
              </a:spcBef>
            </a:pPr>
            <a:r>
              <a:rPr sz="4000" b="0" spc="-75" dirty="0">
                <a:solidFill>
                  <a:srgbClr val="11478A"/>
                </a:solidFill>
                <a:latin typeface="Times New Roman" panose="02020603050405020304" pitchFamily="18" charset="0"/>
                <a:cs typeface="Times New Roman" panose="02020603050405020304" pitchFamily="18" charset="0"/>
              </a:rPr>
              <a:t>Tasks</a:t>
            </a:r>
            <a:r>
              <a:rPr sz="4000" b="0" spc="-10" dirty="0">
                <a:solidFill>
                  <a:srgbClr val="11478A"/>
                </a:solidFill>
                <a:latin typeface="Times New Roman" panose="02020603050405020304" pitchFamily="18" charset="0"/>
                <a:cs typeface="Times New Roman" panose="02020603050405020304" pitchFamily="18" charset="0"/>
              </a:rPr>
              <a:t> </a:t>
            </a:r>
            <a:r>
              <a:rPr sz="4000" b="0" spc="-5" dirty="0">
                <a:solidFill>
                  <a:srgbClr val="11478A"/>
                </a:solidFill>
                <a:latin typeface="Times New Roman" panose="02020603050405020304" pitchFamily="18" charset="0"/>
                <a:cs typeface="Times New Roman" panose="02020603050405020304" pitchFamily="18" charset="0"/>
              </a:rPr>
              <a:t>Done</a:t>
            </a:r>
            <a:r>
              <a:rPr sz="4000" b="0" spc="10" dirty="0">
                <a:solidFill>
                  <a:srgbClr val="11478A"/>
                </a:solidFill>
                <a:latin typeface="Times New Roman" panose="02020603050405020304" pitchFamily="18" charset="0"/>
                <a:cs typeface="Times New Roman" panose="02020603050405020304" pitchFamily="18" charset="0"/>
              </a:rPr>
              <a:t> </a:t>
            </a:r>
            <a:r>
              <a:rPr sz="4000" b="0" spc="-25" dirty="0">
                <a:solidFill>
                  <a:srgbClr val="11478A"/>
                </a:solidFill>
                <a:latin typeface="Times New Roman" panose="02020603050405020304" pitchFamily="18" charset="0"/>
                <a:cs typeface="Times New Roman" panose="02020603050405020304" pitchFamily="18" charset="0"/>
              </a:rPr>
              <a:t>By</a:t>
            </a:r>
            <a:r>
              <a:rPr sz="4000" b="0" dirty="0">
                <a:solidFill>
                  <a:srgbClr val="11478A"/>
                </a:solidFill>
                <a:latin typeface="Times New Roman" panose="02020603050405020304" pitchFamily="18" charset="0"/>
                <a:cs typeface="Times New Roman" panose="02020603050405020304" pitchFamily="18" charset="0"/>
              </a:rPr>
              <a:t> </a:t>
            </a:r>
            <a:r>
              <a:rPr sz="4000" b="0" spc="-20" dirty="0">
                <a:solidFill>
                  <a:srgbClr val="11478A"/>
                </a:solidFill>
                <a:latin typeface="Times New Roman" panose="02020603050405020304" pitchFamily="18" charset="0"/>
                <a:cs typeface="Times New Roman" panose="02020603050405020304" pitchFamily="18" charset="0"/>
              </a:rPr>
              <a:t>Microprogrammed </a:t>
            </a:r>
            <a:r>
              <a:rPr sz="4000" b="0" spc="-890" dirty="0">
                <a:solidFill>
                  <a:srgbClr val="11478A"/>
                </a:solidFill>
                <a:latin typeface="Times New Roman" panose="02020603050405020304" pitchFamily="18" charset="0"/>
                <a:cs typeface="Times New Roman" panose="02020603050405020304" pitchFamily="18" charset="0"/>
              </a:rPr>
              <a:t> </a:t>
            </a:r>
            <a:r>
              <a:rPr sz="4000" b="0" spc="-15" dirty="0">
                <a:solidFill>
                  <a:srgbClr val="11478A"/>
                </a:solidFill>
                <a:latin typeface="Times New Roman" panose="02020603050405020304" pitchFamily="18" charset="0"/>
                <a:cs typeface="Times New Roman" panose="02020603050405020304" pitchFamily="18" charset="0"/>
              </a:rPr>
              <a:t>Control</a:t>
            </a:r>
            <a:r>
              <a:rPr sz="4000" b="0" spc="-10" dirty="0">
                <a:solidFill>
                  <a:srgbClr val="11478A"/>
                </a:solidFill>
                <a:latin typeface="Times New Roman" panose="02020603050405020304" pitchFamily="18" charset="0"/>
                <a:cs typeface="Times New Roman" panose="02020603050405020304" pitchFamily="18" charset="0"/>
              </a:rPr>
              <a:t> </a:t>
            </a:r>
            <a:r>
              <a:rPr sz="4000" b="0" spc="-5" dirty="0">
                <a:solidFill>
                  <a:srgbClr val="11478A"/>
                </a:solidFill>
                <a:latin typeface="Times New Roman" panose="02020603050405020304" pitchFamily="18" charset="0"/>
                <a:cs typeface="Times New Roman" panose="02020603050405020304" pitchFamily="18" charset="0"/>
              </a:rPr>
              <a:t>Unit</a:t>
            </a:r>
          </a:p>
        </p:txBody>
      </p:sp>
      <p:sp>
        <p:nvSpPr>
          <p:cNvPr id="3" name="object 3"/>
          <p:cNvSpPr txBox="1"/>
          <p:nvPr/>
        </p:nvSpPr>
        <p:spPr>
          <a:xfrm>
            <a:off x="609600" y="2133600"/>
            <a:ext cx="7848600" cy="3538148"/>
          </a:xfrm>
          <a:prstGeom prst="rect">
            <a:avLst/>
          </a:prstGeom>
        </p:spPr>
        <p:txBody>
          <a:bodyPr vert="horz" wrap="square" lIns="0" tIns="110490" rIns="0" bIns="0" rtlCol="0">
            <a:spAutoFit/>
          </a:bodyPr>
          <a:lstStyle/>
          <a:p>
            <a:pPr algn="just"/>
            <a:r>
              <a:rPr sz="2400" b="1" spc="-10" dirty="0">
                <a:latin typeface="Times New Roman" panose="02020603050405020304" pitchFamily="18" charset="0"/>
                <a:cs typeface="Times New Roman" panose="02020603050405020304" pitchFamily="18" charset="0"/>
              </a:rPr>
              <a:t>Microinstruction </a:t>
            </a:r>
            <a:r>
              <a:rPr sz="2400" b="1" spc="-5" dirty="0">
                <a:latin typeface="Times New Roman" panose="02020603050405020304" pitchFamily="18" charset="0"/>
                <a:cs typeface="Times New Roman" panose="02020603050405020304" pitchFamily="18" charset="0"/>
              </a:rPr>
              <a:t>sequencing</a:t>
            </a:r>
            <a:r>
              <a:rPr lang="en-US" sz="2400" spc="-5"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Get the next microinstruction from the control </a:t>
            </a:r>
            <a:r>
              <a:rPr lang="en-IN" sz="2400" dirty="0">
                <a:latin typeface="Times New Roman" panose="02020603050405020304" pitchFamily="18" charset="0"/>
                <a:cs typeface="Times New Roman" panose="02020603050405020304" pitchFamily="18" charset="0"/>
              </a:rPr>
              <a:t>memory.</a:t>
            </a:r>
          </a:p>
          <a:p>
            <a:pPr algn="just"/>
            <a:endParaRPr sz="2400" dirty="0">
              <a:latin typeface="Times New Roman" panose="02020603050405020304" pitchFamily="18" charset="0"/>
              <a:cs typeface="Times New Roman" panose="02020603050405020304" pitchFamily="18" charset="0"/>
            </a:endParaRPr>
          </a:p>
          <a:p>
            <a:pPr algn="just"/>
            <a:r>
              <a:rPr sz="2400" spc="-10" dirty="0">
                <a:solidFill>
                  <a:schemeClr val="accent5"/>
                </a:solidFill>
                <a:latin typeface="Times New Roman" panose="02020603050405020304" pitchFamily="18" charset="0"/>
                <a:cs typeface="Times New Roman" panose="02020603050405020304" pitchFamily="18" charset="0"/>
              </a:rPr>
              <a:t>Microinstruction</a:t>
            </a:r>
            <a:r>
              <a:rPr sz="2400" spc="15" dirty="0">
                <a:solidFill>
                  <a:schemeClr val="accent5"/>
                </a:solidFill>
                <a:latin typeface="Times New Roman" panose="02020603050405020304" pitchFamily="18" charset="0"/>
                <a:cs typeface="Times New Roman" panose="02020603050405020304" pitchFamily="18" charset="0"/>
              </a:rPr>
              <a:t> </a:t>
            </a:r>
            <a:r>
              <a:rPr sz="2400" spc="-20" dirty="0">
                <a:solidFill>
                  <a:schemeClr val="accent5"/>
                </a:solidFill>
                <a:latin typeface="Times New Roman" panose="02020603050405020304" pitchFamily="18" charset="0"/>
                <a:cs typeface="Times New Roman" panose="02020603050405020304" pitchFamily="18" charset="0"/>
              </a:rPr>
              <a:t>execution</a:t>
            </a:r>
            <a:r>
              <a:rPr lang="en-US" sz="2400" spc="-2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Generate the control signals needed to execute </a:t>
            </a:r>
            <a:r>
              <a:rPr lang="en-IN" sz="2400" dirty="0">
                <a:latin typeface="Times New Roman" panose="02020603050405020304" pitchFamily="18" charset="0"/>
                <a:cs typeface="Times New Roman" panose="02020603050405020304" pitchFamily="18" charset="0"/>
              </a:rPr>
              <a:t>the microinstruction.</a:t>
            </a:r>
          </a:p>
          <a:p>
            <a:pPr algn="just"/>
            <a:endParaRPr sz="2400" dirty="0">
              <a:latin typeface="Times New Roman" panose="02020603050405020304" pitchFamily="18" charset="0"/>
              <a:cs typeface="Times New Roman" panose="02020603050405020304" pitchFamily="18" charset="0"/>
            </a:endParaRPr>
          </a:p>
          <a:p>
            <a:pPr marL="355600" indent="-343535" algn="just">
              <a:lnSpc>
                <a:spcPct val="100000"/>
              </a:lnSpc>
              <a:spcBef>
                <a:spcPts val="770"/>
              </a:spcBef>
              <a:buFont typeface="Arial MT"/>
              <a:buChar char="•"/>
              <a:tabLst>
                <a:tab pos="355600" algn="l"/>
                <a:tab pos="356235" algn="l"/>
              </a:tabLst>
            </a:pPr>
            <a:r>
              <a:rPr sz="2400" spc="-10" dirty="0">
                <a:latin typeface="Times New Roman" panose="02020603050405020304" pitchFamily="18" charset="0"/>
                <a:cs typeface="Times New Roman" panose="02020603050405020304" pitchFamily="18" charset="0"/>
              </a:rPr>
              <a:t>Must consider</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both </a:t>
            </a:r>
            <a:r>
              <a:rPr sz="2400" spc="-10" dirty="0">
                <a:latin typeface="Times New Roman" panose="02020603050405020304" pitchFamily="18" charset="0"/>
                <a:cs typeface="Times New Roman" panose="02020603050405020304" pitchFamily="18" charset="0"/>
              </a:rPr>
              <a:t>together</a:t>
            </a:r>
            <a:r>
              <a:rPr lang="en-US" sz="2400" spc="-10" dirty="0">
                <a:latin typeface="Times New Roman" panose="02020603050405020304" pitchFamily="18" charset="0"/>
                <a:cs typeface="Times New Roman" panose="02020603050405020304" pitchFamily="18" charset="0"/>
              </a:rPr>
              <a:t>-to design control unit affect the format of the microinstruction and the timing of the control unit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1143000"/>
          </a:xfrm>
        </p:spPr>
        <p:txBody>
          <a:bodyPr>
            <a:normAutofit/>
          </a:bodyPr>
          <a:lstStyle/>
          <a:p>
            <a:pPr algn="ctr"/>
            <a:r>
              <a:rPr lang="en-IN" sz="2800" b="1" dirty="0"/>
              <a:t>Micro Instruction Sequencing-Design Considerations</a:t>
            </a:r>
            <a:endParaRPr lang="en-IN" sz="2800" dirty="0"/>
          </a:p>
        </p:txBody>
      </p:sp>
      <p:sp>
        <p:nvSpPr>
          <p:cNvPr id="3" name="Content Placeholder 2"/>
          <p:cNvSpPr>
            <a:spLocks noGrp="1"/>
          </p:cNvSpPr>
          <p:nvPr>
            <p:ph idx="1"/>
          </p:nvPr>
        </p:nvSpPr>
        <p:spPr>
          <a:xfrm>
            <a:off x="152400" y="1447800"/>
            <a:ext cx="8781288" cy="48006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Microinstruction sequencing technique-</a:t>
            </a:r>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size of the microinstruction time</a:t>
            </a:r>
            <a:r>
              <a:rPr lang="en-US" sz="2400" dirty="0">
                <a:latin typeface="Times New Roman" panose="02020603050405020304" pitchFamily="18" charset="0"/>
                <a:cs typeface="Times New Roman" panose="02020603050405020304" pitchFamily="18" charset="0"/>
              </a:rPr>
              <a:t>-(reduces the cost of that component</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the </a:t>
            </a:r>
            <a:r>
              <a:rPr lang="en-US" sz="2400" dirty="0">
                <a:solidFill>
                  <a:srgbClr val="FF0000"/>
                </a:solidFill>
                <a:latin typeface="Times New Roman" panose="02020603050405020304" pitchFamily="18" charset="0"/>
                <a:cs typeface="Times New Roman" panose="02020603050405020304" pitchFamily="18" charset="0"/>
              </a:rPr>
              <a:t>address-generation (</a:t>
            </a:r>
            <a:r>
              <a:rPr lang="en-US" sz="2400" dirty="0">
                <a:latin typeface="Times New Roman" panose="02020603050405020304" pitchFamily="18" charset="0"/>
                <a:cs typeface="Times New Roman" panose="02020603050405020304" pitchFamily="18" charset="0"/>
              </a:rPr>
              <a:t>to execute microinstructions as fast as possible)</a:t>
            </a:r>
          </a:p>
          <a:p>
            <a:pPr algn="just"/>
            <a:r>
              <a:rPr lang="en-US" sz="2400" dirty="0">
                <a:latin typeface="Times New Roman" panose="02020603050405020304" pitchFamily="18" charset="0"/>
                <a:cs typeface="Times New Roman" panose="02020603050405020304" pitchFamily="18" charset="0"/>
              </a:rPr>
              <a:t>In executing a microprogram, the address of the next microinstruction to be executed is in one of these categories:</a:t>
            </a:r>
          </a:p>
          <a:p>
            <a:pPr lvl="1" algn="just"/>
            <a:r>
              <a:rPr lang="en-US" sz="2000" dirty="0">
                <a:latin typeface="Times New Roman" panose="02020603050405020304" pitchFamily="18" charset="0"/>
                <a:cs typeface="Times New Roman" panose="02020603050405020304" pitchFamily="18" charset="0"/>
              </a:rPr>
              <a:t> Determined by instruction register</a:t>
            </a:r>
          </a:p>
          <a:p>
            <a:pPr lvl="1" algn="just"/>
            <a:r>
              <a:rPr lang="en-US" sz="2000" dirty="0">
                <a:latin typeface="Times New Roman" panose="02020603050405020304" pitchFamily="18" charset="0"/>
                <a:cs typeface="Times New Roman" panose="02020603050405020304" pitchFamily="18" charset="0"/>
              </a:rPr>
              <a:t> Next sequential address</a:t>
            </a:r>
          </a:p>
          <a:p>
            <a:pPr lvl="1" algn="just"/>
            <a:r>
              <a:rPr lang="en-US" sz="2000" dirty="0">
                <a:latin typeface="Times New Roman" panose="02020603050405020304" pitchFamily="18" charset="0"/>
                <a:cs typeface="Times New Roman" panose="02020603050405020304" pitchFamily="18" charset="0"/>
              </a:rPr>
              <a:t> Branch</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2123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6488" cy="1143000"/>
          </a:xfrm>
        </p:spPr>
        <p:txBody>
          <a:bodyPr/>
          <a:lstStyle/>
          <a:p>
            <a:r>
              <a:rPr lang="en-IN" b="1" dirty="0"/>
              <a:t>Sequencing Techniques</a:t>
            </a:r>
            <a:endParaRPr lang="en-IN" dirty="0"/>
          </a:p>
        </p:txBody>
      </p:sp>
      <p:sp>
        <p:nvSpPr>
          <p:cNvPr id="3" name="Content Placeholder 2"/>
          <p:cNvSpPr>
            <a:spLocks noGrp="1"/>
          </p:cNvSpPr>
          <p:nvPr>
            <p:ph idx="1"/>
          </p:nvPr>
        </p:nvSpPr>
        <p:spPr>
          <a:xfrm>
            <a:off x="228600" y="1371600"/>
            <a:ext cx="8476488" cy="4800600"/>
          </a:xfrm>
        </p:spPr>
        <p:txBody>
          <a:bodyPr>
            <a:normAutofit/>
          </a:bodyPr>
          <a:lstStyle/>
          <a:p>
            <a:pPr algn="just"/>
            <a:r>
              <a:rPr lang="en-US" sz="2000" dirty="0">
                <a:latin typeface="Times New Roman" panose="02020603050405020304" pitchFamily="18" charset="0"/>
                <a:cs typeface="Times New Roman" panose="02020603050405020304" pitchFamily="18" charset="0"/>
              </a:rPr>
              <a:t>Based on the current microinstruction, condition flags, and the contents of the instruction register, a control memory address must be generated for the next microinstruction</a:t>
            </a:r>
          </a:p>
          <a:p>
            <a:pPr algn="just"/>
            <a:r>
              <a:rPr lang="en-US" sz="2000" dirty="0">
                <a:latin typeface="Times New Roman" panose="02020603050405020304" pitchFamily="18" charset="0"/>
                <a:cs typeface="Times New Roman" panose="02020603050405020304" pitchFamily="18" charset="0"/>
              </a:rPr>
              <a:t>Different techniques are based on the format of the address information in the microinstruction:</a:t>
            </a:r>
          </a:p>
          <a:p>
            <a:pPr lvl="1" algn="just"/>
            <a:r>
              <a:rPr lang="en-US" sz="2000" dirty="0">
                <a:latin typeface="Times New Roman" panose="02020603050405020304" pitchFamily="18" charset="0"/>
                <a:cs typeface="Times New Roman" panose="02020603050405020304" pitchFamily="18" charset="0"/>
              </a:rPr>
              <a:t>Two address fields</a:t>
            </a:r>
          </a:p>
          <a:p>
            <a:pPr lvl="1" algn="just"/>
            <a:r>
              <a:rPr lang="en-US" sz="2000" dirty="0">
                <a:latin typeface="Times New Roman" panose="02020603050405020304" pitchFamily="18" charset="0"/>
                <a:cs typeface="Times New Roman" panose="02020603050405020304" pitchFamily="18" charset="0"/>
              </a:rPr>
              <a:t> Single address field</a:t>
            </a:r>
          </a:p>
          <a:p>
            <a:pPr lvl="1" algn="just"/>
            <a:r>
              <a:rPr lang="en-US" sz="2000" dirty="0">
                <a:latin typeface="Times New Roman" panose="02020603050405020304" pitchFamily="18" charset="0"/>
                <a:cs typeface="Times New Roman" panose="02020603050405020304" pitchFamily="18" charset="0"/>
              </a:rPr>
              <a:t> Variable format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52657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98080" cy="334962"/>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762000"/>
            <a:ext cx="3886200" cy="4540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86200" y="1447800"/>
            <a:ext cx="4953000" cy="4708981"/>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Multiplexer (data selector) is provided </a:t>
            </a:r>
            <a:r>
              <a:rPr lang="en-US" sz="2000" dirty="0">
                <a:latin typeface="Times New Roman" panose="02020603050405020304" pitchFamily="18" charset="0"/>
                <a:cs typeface="Times New Roman" panose="02020603050405020304" pitchFamily="18" charset="0"/>
              </a:rPr>
              <a:t>that serves as a </a:t>
            </a:r>
            <a:r>
              <a:rPr lang="en-US" sz="2000" dirty="0">
                <a:solidFill>
                  <a:srgbClr val="FF0000"/>
                </a:solidFill>
                <a:latin typeface="Times New Roman" panose="02020603050405020304" pitchFamily="18" charset="0"/>
                <a:cs typeface="Times New Roman" panose="02020603050405020304" pitchFamily="18" charset="0"/>
              </a:rPr>
              <a:t>destination for both address fields plus the instruction register</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an address-selection input, the multiplexer transmits either the </a:t>
            </a:r>
            <a:r>
              <a:rPr lang="en-US" sz="2000" dirty="0">
                <a:solidFill>
                  <a:schemeClr val="accent3">
                    <a:lumMod val="75000"/>
                  </a:schemeClr>
                </a:solidFill>
                <a:latin typeface="Times New Roman" panose="02020603050405020304" pitchFamily="18" charset="0"/>
                <a:cs typeface="Times New Roman" panose="02020603050405020304" pitchFamily="18" charset="0"/>
              </a:rPr>
              <a:t>opcode or one of the two addresses to the control address register (CAR).</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a:solidFill>
                  <a:srgbClr val="0070C0"/>
                </a:solidFill>
                <a:latin typeface="Times New Roman" panose="02020603050405020304" pitchFamily="18" charset="0"/>
                <a:cs typeface="Times New Roman" panose="02020603050405020304" pitchFamily="18" charset="0"/>
              </a:rPr>
              <a:t>CAR</a:t>
            </a:r>
            <a:r>
              <a:rPr lang="en-US" sz="2000" dirty="0">
                <a:latin typeface="Times New Roman" panose="02020603050405020304" pitchFamily="18" charset="0"/>
                <a:cs typeface="Times New Roman" panose="02020603050405020304" pitchFamily="18" charset="0"/>
              </a:rPr>
              <a:t> is subsequently </a:t>
            </a:r>
            <a:r>
              <a:rPr lang="en-US" sz="2000" dirty="0">
                <a:solidFill>
                  <a:srgbClr val="0070C0"/>
                </a:solidFill>
                <a:latin typeface="Times New Roman" panose="02020603050405020304" pitchFamily="18" charset="0"/>
                <a:cs typeface="Times New Roman" panose="02020603050405020304" pitchFamily="18" charset="0"/>
              </a:rPr>
              <a:t>decoded to produce the next microinstruction address</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address-selection signals are provided by a </a:t>
            </a:r>
            <a:r>
              <a:rPr lang="en-US" sz="2000" dirty="0">
                <a:solidFill>
                  <a:srgbClr val="7030A0"/>
                </a:solidFill>
                <a:latin typeface="Times New Roman" panose="02020603050405020304" pitchFamily="18" charset="0"/>
                <a:cs typeface="Times New Roman" panose="02020603050405020304" pitchFamily="18" charset="0"/>
              </a:rPr>
              <a:t>branch logic </a:t>
            </a:r>
            <a:r>
              <a:rPr lang="en-US" sz="2000" dirty="0">
                <a:latin typeface="Times New Roman" panose="02020603050405020304" pitchFamily="18" charset="0"/>
                <a:cs typeface="Times New Roman" panose="02020603050405020304" pitchFamily="18" charset="0"/>
              </a:rPr>
              <a:t>module whose </a:t>
            </a:r>
            <a:r>
              <a:rPr lang="en-US" sz="2000" dirty="0">
                <a:solidFill>
                  <a:srgbClr val="7030A0"/>
                </a:solidFill>
                <a:latin typeface="Times New Roman" panose="02020603050405020304" pitchFamily="18" charset="0"/>
                <a:cs typeface="Times New Roman" panose="02020603050405020304" pitchFamily="18" charset="0"/>
              </a:rPr>
              <a:t>input consists of control unit flags plus bits from the control portion of the microinstruction</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Simple and it requires more bits in the </a:t>
            </a:r>
            <a:r>
              <a:rPr lang="en-IN" sz="2000" dirty="0">
                <a:latin typeface="Times New Roman" panose="02020603050405020304" pitchFamily="18" charset="0"/>
                <a:cs typeface="Times New Roman" panose="02020603050405020304" pitchFamily="18" charset="0"/>
              </a:rPr>
              <a:t>microinstruction than other approaches</a:t>
            </a:r>
          </a:p>
        </p:txBody>
      </p:sp>
    </p:spTree>
    <p:extLst>
      <p:ext uri="{BB962C8B-B14F-4D97-AF65-F5344CB8AC3E}">
        <p14:creationId xmlns:p14="http://schemas.microsoft.com/office/powerpoint/2010/main" val="8339443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498080" cy="304800"/>
          </a:xfrm>
        </p:spPr>
        <p:txBody>
          <a:bodyPr>
            <a:normAutofit fontScale="90000"/>
          </a:bodyPr>
          <a:lstStyle/>
          <a:p>
            <a:r>
              <a:rPr lang="en-IN" b="1" dirty="0"/>
              <a:t>Address Generation</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838200"/>
            <a:ext cx="5245370" cy="2000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14400" y="3048000"/>
            <a:ext cx="7924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explicit techniques</a:t>
            </a:r>
            <a:r>
              <a:rPr lang="en-US" dirty="0">
                <a:latin typeface="Times New Roman" panose="02020603050405020304" pitchFamily="18" charset="0"/>
                <a:cs typeface="Times New Roman" panose="02020603050405020304" pitchFamily="18" charset="0"/>
              </a:rPr>
              <a:t>, in which the </a:t>
            </a:r>
            <a:r>
              <a:rPr lang="en-US" dirty="0">
                <a:solidFill>
                  <a:schemeClr val="accent3"/>
                </a:solidFill>
                <a:latin typeface="Times New Roman" panose="02020603050405020304" pitchFamily="18" charset="0"/>
                <a:cs typeface="Times New Roman" panose="02020603050405020304" pitchFamily="18" charset="0"/>
              </a:rPr>
              <a:t>address is explicitly available in the microinstruction,</a:t>
            </a:r>
            <a:r>
              <a:rPr lang="en-US" dirty="0">
                <a:latin typeface="Times New Roman" panose="02020603050405020304" pitchFamily="18" charset="0"/>
                <a:cs typeface="Times New Roman" panose="02020603050405020304" pitchFamily="18" charset="0"/>
              </a:rPr>
              <a:t> and </a:t>
            </a:r>
            <a:r>
              <a:rPr lang="en-US" dirty="0">
                <a:solidFill>
                  <a:srgbClr val="00B050"/>
                </a:solidFill>
                <a:latin typeface="Times New Roman" panose="02020603050405020304" pitchFamily="18" charset="0"/>
                <a:cs typeface="Times New Roman" panose="02020603050405020304" pitchFamily="18" charset="0"/>
              </a:rPr>
              <a:t>implicit techniques</a:t>
            </a:r>
            <a:r>
              <a:rPr lang="en-US" dirty="0">
                <a:latin typeface="Times New Roman" panose="02020603050405020304" pitchFamily="18" charset="0"/>
                <a:cs typeface="Times New Roman" panose="02020603050405020304" pitchFamily="18" charset="0"/>
              </a:rPr>
              <a:t>, which </a:t>
            </a:r>
            <a:r>
              <a:rPr lang="en-US" dirty="0">
                <a:solidFill>
                  <a:srgbClr val="00B050"/>
                </a:solidFill>
                <a:latin typeface="Times New Roman" panose="02020603050405020304" pitchFamily="18" charset="0"/>
                <a:cs typeface="Times New Roman" panose="02020603050405020304" pitchFamily="18" charset="0"/>
              </a:rPr>
              <a:t>require additional logic to generate </a:t>
            </a:r>
            <a:r>
              <a:rPr lang="en-IN" dirty="0">
                <a:solidFill>
                  <a:srgbClr val="00B050"/>
                </a:solidFill>
                <a:latin typeface="Times New Roman" panose="02020603050405020304" pitchFamily="18" charset="0"/>
                <a:cs typeface="Times New Roman" panose="02020603050405020304" pitchFamily="18" charset="0"/>
              </a:rPr>
              <a:t>the address.</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With a two-field approach, </a:t>
            </a:r>
            <a:r>
              <a:rPr lang="en-US" dirty="0">
                <a:latin typeface="Times New Roman" panose="02020603050405020304" pitchFamily="18" charset="0"/>
                <a:cs typeface="Times New Roman" panose="02020603050405020304" pitchFamily="18" charset="0"/>
              </a:rPr>
              <a:t>two alternative addresses are available with each microinstruction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conditional branch instruction depends on the following types of information:</a:t>
            </a:r>
          </a:p>
          <a:p>
            <a:pPr lvl="1" algn="just"/>
            <a:r>
              <a:rPr lang="en-US" dirty="0">
                <a:latin typeface="Times New Roman" panose="02020603050405020304" pitchFamily="18" charset="0"/>
                <a:cs typeface="Times New Roman" panose="02020603050405020304" pitchFamily="18" charset="0"/>
              </a:rPr>
              <a:t>        ALU flags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Part of the opcode or address mode fields of the machine instruction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Parts of a selected register, such as the sign bit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Status bits within the control unit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8018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334962"/>
          </a:xfrm>
        </p:spPr>
        <p:txBody>
          <a:bodyPr>
            <a:normAutofit fontScale="90000"/>
          </a:bodyPr>
          <a:lstStyle/>
          <a:p>
            <a:endParaRPr lang="en-IN" dirty="0"/>
          </a:p>
        </p:txBody>
      </p:sp>
      <p:sp>
        <p:nvSpPr>
          <p:cNvPr id="3" name="Content Placeholder 2"/>
          <p:cNvSpPr>
            <a:spLocks noGrp="1"/>
          </p:cNvSpPr>
          <p:nvPr>
            <p:ph idx="1"/>
          </p:nvPr>
        </p:nvSpPr>
        <p:spPr>
          <a:xfrm>
            <a:off x="228600" y="914400"/>
            <a:ext cx="8705088" cy="5334000"/>
          </a:xfrm>
        </p:spPr>
        <p:txBody>
          <a:bodyPr>
            <a:normAutofit/>
          </a:bodyPr>
          <a:lstStyle/>
          <a:p>
            <a:pPr algn="just"/>
            <a:r>
              <a:rPr lang="en-IN" sz="2400" b="1" dirty="0">
                <a:latin typeface="Times New Roman" panose="02020603050405020304" pitchFamily="18" charset="0"/>
                <a:cs typeface="Times New Roman" panose="02020603050405020304" pitchFamily="18" charset="0"/>
              </a:rPr>
              <a:t>Mapping</a:t>
            </a:r>
            <a:r>
              <a:rPr lang="en-IN" sz="2400" dirty="0">
                <a:latin typeface="Times New Roman" panose="02020603050405020304" pitchFamily="18" charset="0"/>
                <a:cs typeface="Times New Roman" panose="02020603050405020304" pitchFamily="18" charset="0"/>
              </a:rPr>
              <a:t>, is required </a:t>
            </a:r>
            <a:r>
              <a:rPr lang="en-US" sz="2400" dirty="0">
                <a:latin typeface="Times New Roman" panose="02020603050405020304" pitchFamily="18" charset="0"/>
                <a:cs typeface="Times New Roman" panose="02020603050405020304" pitchFamily="18" charset="0"/>
              </a:rPr>
              <a:t>with virtually all designs-The opcode portion of a machine instruction is mapped into a microinstruction address ( occurs only once per instruction cycle)</a:t>
            </a:r>
          </a:p>
          <a:p>
            <a:pPr algn="just"/>
            <a:r>
              <a:rPr lang="en-US" sz="2400" b="1" dirty="0">
                <a:latin typeface="Times New Roman" panose="02020603050405020304" pitchFamily="18" charset="0"/>
                <a:cs typeface="Times New Roman" panose="02020603050405020304" pitchFamily="18" charset="0"/>
              </a:rPr>
              <a:t>Addition</a:t>
            </a:r>
            <a:r>
              <a:rPr lang="en-US" sz="2400" dirty="0">
                <a:latin typeface="Times New Roman" panose="02020603050405020304" pitchFamily="18" charset="0"/>
                <a:cs typeface="Times New Roman" panose="02020603050405020304" pitchFamily="18" charset="0"/>
              </a:rPr>
              <a:t>-combining or adding two portions of an address to form the complete address.</a:t>
            </a:r>
          </a:p>
          <a:p>
            <a:pPr algn="just"/>
            <a:r>
              <a:rPr lang="en-US" sz="2400" b="1" dirty="0">
                <a:latin typeface="Times New Roman" panose="02020603050405020304" pitchFamily="18" charset="0"/>
                <a:cs typeface="Times New Roman" panose="02020603050405020304" pitchFamily="18" charset="0"/>
              </a:rPr>
              <a:t>Residual control-</a:t>
            </a:r>
            <a:r>
              <a:rPr lang="en-US" sz="2400" dirty="0">
                <a:latin typeface="Times New Roman" panose="02020603050405020304" pitchFamily="18" charset="0"/>
                <a:cs typeface="Times New Roman" panose="02020603050405020304" pitchFamily="18" charset="0"/>
              </a:rPr>
              <a:t>use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 microinstruction address that has previously been saved in temporary storage within the control unit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9183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563562"/>
          </a:xfrm>
        </p:spPr>
        <p:txBody>
          <a:bodyPr>
            <a:normAutofit fontScale="90000"/>
          </a:bodyPr>
          <a:lstStyle/>
          <a:p>
            <a:r>
              <a:rPr lang="en-US" dirty="0"/>
              <a:t>Microinstruction execution</a:t>
            </a:r>
            <a:endParaRPr lang="en-IN" dirty="0"/>
          </a:p>
        </p:txBody>
      </p:sp>
      <p:sp>
        <p:nvSpPr>
          <p:cNvPr id="3" name="Content Placeholder 2"/>
          <p:cNvSpPr>
            <a:spLocks noGrp="1"/>
          </p:cNvSpPr>
          <p:nvPr>
            <p:ph idx="1"/>
          </p:nvPr>
        </p:nvSpPr>
        <p:spPr>
          <a:xfrm>
            <a:off x="228600" y="990600"/>
            <a:ext cx="7879080"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control logic module </a:t>
            </a:r>
            <a:r>
              <a:rPr lang="en-US" sz="2400" b="1" dirty="0">
                <a:latin typeface="Times New Roman" panose="02020603050405020304" pitchFamily="18" charset="0"/>
                <a:cs typeface="Times New Roman" panose="02020603050405020304" pitchFamily="18" charset="0"/>
              </a:rPr>
              <a:t>generates control signals </a:t>
            </a:r>
            <a:r>
              <a:rPr lang="en-US" sz="2400" dirty="0">
                <a:latin typeface="Times New Roman" panose="02020603050405020304" pitchFamily="18" charset="0"/>
                <a:cs typeface="Times New Roman" panose="02020603050405020304" pitchFamily="18" charset="0"/>
              </a:rPr>
              <a:t>as a function of some of the </a:t>
            </a:r>
            <a:r>
              <a:rPr lang="en-IN" sz="2400" dirty="0">
                <a:latin typeface="Times New Roman" panose="02020603050405020304" pitchFamily="18" charset="0"/>
                <a:cs typeface="Times New Roman" panose="02020603050405020304" pitchFamily="18" charset="0"/>
              </a:rPr>
              <a:t>bits in the microinstruction</a:t>
            </a:r>
          </a:p>
          <a:p>
            <a:pPr algn="just"/>
            <a:r>
              <a:rPr lang="en-US" sz="2400" dirty="0">
                <a:latin typeface="Times New Roman" panose="02020603050405020304" pitchFamily="18" charset="0"/>
                <a:cs typeface="Times New Roman" panose="02020603050405020304" pitchFamily="18" charset="0"/>
              </a:rPr>
              <a:t>The execution of a microinstruction is to </a:t>
            </a:r>
            <a:r>
              <a:rPr lang="en-US" sz="2400" b="1" dirty="0">
                <a:latin typeface="Times New Roman" panose="02020603050405020304" pitchFamily="18" charset="0"/>
                <a:cs typeface="Times New Roman" panose="02020603050405020304" pitchFamily="18" charset="0"/>
              </a:rPr>
              <a:t>generate control signals. </a:t>
            </a:r>
          </a:p>
          <a:p>
            <a:pPr algn="just"/>
            <a:r>
              <a:rPr lang="en-US" sz="2400" dirty="0">
                <a:latin typeface="Times New Roman" panose="02020603050405020304" pitchFamily="18" charset="0"/>
                <a:cs typeface="Times New Roman" panose="02020603050405020304" pitchFamily="18" charset="0"/>
              </a:rPr>
              <a:t>Some of these signals control points internal to the processor. </a:t>
            </a:r>
          </a:p>
          <a:p>
            <a:pPr algn="just"/>
            <a:r>
              <a:rPr lang="en-US" sz="2400" dirty="0">
                <a:latin typeface="Times New Roman" panose="02020603050405020304" pitchFamily="18" charset="0"/>
                <a:cs typeface="Times New Roman" panose="02020603050405020304" pitchFamily="18" charset="0"/>
              </a:rPr>
              <a:t>The remaining signals go to the external control bus or other external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002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Figure 16.10 </a:t>
            </a:r>
            <a:r>
              <a:rPr lang="en-US" dirty="0"/>
              <a:t>Control Unit Organization</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02592" y="1447800"/>
            <a:ext cx="516436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3033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4901" y="526477"/>
            <a:ext cx="5394960" cy="567463"/>
          </a:xfrm>
          <a:prstGeom prst="rect">
            <a:avLst/>
          </a:prstGeom>
        </p:spPr>
        <p:txBody>
          <a:bodyPr vert="horz" wrap="square" lIns="0" tIns="13335" rIns="0" bIns="0" rtlCol="0">
            <a:spAutoFit/>
          </a:bodyPr>
          <a:lstStyle/>
          <a:p>
            <a:pPr marL="12700">
              <a:lnSpc>
                <a:spcPct val="100000"/>
              </a:lnSpc>
              <a:spcBef>
                <a:spcPts val="105"/>
              </a:spcBef>
            </a:pPr>
            <a:r>
              <a:rPr sz="3600" b="0" spc="-5" dirty="0">
                <a:solidFill>
                  <a:srgbClr val="11478A"/>
                </a:solidFill>
                <a:effectLst/>
                <a:latin typeface="Times New Roman" panose="02020603050405020304" pitchFamily="18" charset="0"/>
                <a:cs typeface="Times New Roman" panose="02020603050405020304" pitchFamily="18" charset="0"/>
              </a:rPr>
              <a:t>Micro-instruction</a:t>
            </a:r>
            <a:r>
              <a:rPr sz="3600" b="0" spc="-80" dirty="0">
                <a:solidFill>
                  <a:srgbClr val="11478A"/>
                </a:solidFill>
                <a:effectLst/>
                <a:latin typeface="Times New Roman" panose="02020603050405020304" pitchFamily="18" charset="0"/>
                <a:cs typeface="Times New Roman" panose="02020603050405020304" pitchFamily="18" charset="0"/>
              </a:rPr>
              <a:t> </a:t>
            </a:r>
            <a:r>
              <a:rPr sz="3600" b="0" spc="-40" dirty="0">
                <a:solidFill>
                  <a:srgbClr val="11478A"/>
                </a:solidFill>
                <a:effectLst/>
                <a:latin typeface="Times New Roman" panose="02020603050405020304" pitchFamily="18" charset="0"/>
                <a:cs typeface="Times New Roman" panose="02020603050405020304" pitchFamily="18" charset="0"/>
              </a:rPr>
              <a:t>Types</a:t>
            </a:r>
            <a:endParaRPr sz="3600" dirty="0">
              <a:effectLst/>
              <a:latin typeface="Times New Roman" panose="02020603050405020304" pitchFamily="18" charset="0"/>
              <a:cs typeface="Times New Roman" panose="02020603050405020304" pitchFamily="18" charset="0"/>
            </a:endParaRPr>
          </a:p>
        </p:txBody>
      </p:sp>
      <p:sp>
        <p:nvSpPr>
          <p:cNvPr id="3" name="object 3"/>
          <p:cNvSpPr txBox="1"/>
          <p:nvPr/>
        </p:nvSpPr>
        <p:spPr>
          <a:xfrm>
            <a:off x="161036" y="1302512"/>
            <a:ext cx="8100695" cy="3709862"/>
          </a:xfrm>
          <a:prstGeom prst="rect">
            <a:avLst/>
          </a:prstGeom>
        </p:spPr>
        <p:txBody>
          <a:bodyPr vert="horz" wrap="square" lIns="0" tIns="13335" rIns="0" bIns="0" rtlCol="0">
            <a:spAutoFit/>
          </a:bodyPr>
          <a:lstStyle/>
          <a:p>
            <a:pPr marL="295910" indent="-283845" algn="just">
              <a:lnSpc>
                <a:spcPct val="100000"/>
              </a:lnSpc>
              <a:spcBef>
                <a:spcPts val="105"/>
              </a:spcBef>
              <a:buFont typeface="Segoe UI Symbol"/>
              <a:buChar char="⚫"/>
              <a:tabLst>
                <a:tab pos="296545" algn="l"/>
              </a:tabLst>
            </a:pPr>
            <a:r>
              <a:rPr sz="2400" spc="-15" dirty="0">
                <a:latin typeface="Times New Roman" panose="02020603050405020304" pitchFamily="18" charset="0"/>
                <a:cs typeface="Times New Roman" panose="02020603050405020304" pitchFamily="18" charset="0"/>
              </a:rPr>
              <a:t>Each</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micro-instruction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specifies</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many</a:t>
            </a:r>
            <a:r>
              <a:rPr sz="2400" spc="30"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different</a:t>
            </a:r>
            <a:r>
              <a:rPr lang="en-US"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micro-operations</a:t>
            </a:r>
            <a:r>
              <a:rPr sz="2400" spc="-3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performed </a:t>
            </a:r>
            <a:r>
              <a:rPr sz="2400" dirty="0">
                <a:latin typeface="Times New Roman" panose="02020603050405020304" pitchFamily="18" charset="0"/>
                <a:cs typeface="Times New Roman" panose="02020603050405020304" pitchFamily="18" charset="0"/>
              </a:rPr>
              <a:t>in</a:t>
            </a:r>
            <a:r>
              <a:rPr sz="2400" spc="35" dirty="0">
                <a:latin typeface="Times New Roman" panose="02020603050405020304" pitchFamily="18" charset="0"/>
                <a:cs typeface="Times New Roman" panose="02020603050405020304" pitchFamily="18" charset="0"/>
              </a:rPr>
              <a:t> </a:t>
            </a:r>
            <a:r>
              <a:rPr sz="2400" b="1" spc="-10" dirty="0">
                <a:solidFill>
                  <a:srgbClr val="FF0000"/>
                </a:solidFill>
                <a:latin typeface="Times New Roman" panose="02020603050405020304" pitchFamily="18" charset="0"/>
                <a:cs typeface="Times New Roman" panose="02020603050405020304" pitchFamily="18" charset="0"/>
              </a:rPr>
              <a:t>parallel</a:t>
            </a:r>
            <a:endParaRPr sz="2400" dirty="0">
              <a:latin typeface="Times New Roman" panose="02020603050405020304" pitchFamily="18" charset="0"/>
              <a:cs typeface="Times New Roman" panose="02020603050405020304" pitchFamily="18" charset="0"/>
            </a:endParaRPr>
          </a:p>
          <a:p>
            <a:pPr algn="just">
              <a:lnSpc>
                <a:spcPct val="100000"/>
              </a:lnSpc>
            </a:pPr>
            <a:endParaRPr sz="2400" dirty="0">
              <a:latin typeface="Times New Roman" panose="02020603050405020304" pitchFamily="18" charset="0"/>
              <a:cs typeface="Times New Roman" panose="02020603050405020304" pitchFamily="18" charset="0"/>
            </a:endParaRPr>
          </a:p>
          <a:p>
            <a:pPr marL="570230" lvl="1" indent="-238125" algn="just">
              <a:lnSpc>
                <a:spcPct val="100000"/>
              </a:lnSpc>
              <a:buFont typeface="Verdana"/>
              <a:buChar char="◦"/>
              <a:tabLst>
                <a:tab pos="570865" algn="l"/>
              </a:tabLst>
            </a:pPr>
            <a:r>
              <a:rPr sz="2400" spc="-15" dirty="0">
                <a:latin typeface="Times New Roman" panose="02020603050405020304" pitchFamily="18" charset="0"/>
                <a:cs typeface="Times New Roman" panose="02020603050405020304" pitchFamily="18" charset="0"/>
              </a:rPr>
              <a:t>(</a:t>
            </a:r>
            <a:r>
              <a:rPr sz="2400" b="1" i="1" spc="-15" dirty="0">
                <a:solidFill>
                  <a:srgbClr val="FF0000"/>
                </a:solidFill>
                <a:latin typeface="Times New Roman" panose="02020603050405020304" pitchFamily="18" charset="0"/>
                <a:cs typeface="Times New Roman" panose="02020603050405020304" pitchFamily="18" charset="0"/>
              </a:rPr>
              <a:t>horizontal</a:t>
            </a:r>
            <a:r>
              <a:rPr sz="2400" b="1" i="1" spc="5"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micro-programming</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95910" marR="113030" indent="-283845" algn="just">
              <a:lnSpc>
                <a:spcPct val="190100"/>
              </a:lnSpc>
              <a:spcBef>
                <a:spcPts val="615"/>
              </a:spcBef>
              <a:buFont typeface="Segoe UI Symbol"/>
              <a:buChar char="⚫"/>
              <a:tabLst>
                <a:tab pos="296545" algn="l"/>
              </a:tabLst>
            </a:pPr>
            <a:r>
              <a:rPr sz="2400" spc="-15" dirty="0">
                <a:latin typeface="Times New Roman" panose="02020603050405020304" pitchFamily="18" charset="0"/>
                <a:cs typeface="Times New Roman" panose="02020603050405020304" pitchFamily="18" charset="0"/>
              </a:rPr>
              <a:t>Each</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micro-instruction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specifies</a:t>
            </a:r>
            <a:r>
              <a:rPr sz="2400"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single</a:t>
            </a:r>
            <a:r>
              <a:rPr sz="2400" b="1"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a:t>
            </a:r>
            <a:r>
              <a:rPr sz="2400" spc="5"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few) </a:t>
            </a:r>
            <a:r>
              <a:rPr sz="2400" spc="-7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a:t>
            </a:r>
            <a:r>
              <a:rPr lang="en-US"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operations</a:t>
            </a:r>
            <a:r>
              <a:rPr sz="2400" spc="-3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performed</a:t>
            </a:r>
            <a:endParaRPr sz="2400" dirty="0">
              <a:latin typeface="Times New Roman" panose="02020603050405020304" pitchFamily="18" charset="0"/>
              <a:cs typeface="Times New Roman" panose="02020603050405020304" pitchFamily="18" charset="0"/>
            </a:endParaRPr>
          </a:p>
          <a:p>
            <a:pPr algn="just">
              <a:lnSpc>
                <a:spcPct val="100000"/>
              </a:lnSpc>
              <a:buFont typeface="Segoe UI Symbol"/>
              <a:buChar char="⚫"/>
            </a:pPr>
            <a:endParaRPr sz="2400" dirty="0">
              <a:latin typeface="Times New Roman" panose="02020603050405020304" pitchFamily="18" charset="0"/>
              <a:cs typeface="Times New Roman" panose="02020603050405020304" pitchFamily="18" charset="0"/>
            </a:endParaRPr>
          </a:p>
          <a:p>
            <a:pPr marL="651510" lvl="1" indent="-319405" algn="just">
              <a:lnSpc>
                <a:spcPct val="100000"/>
              </a:lnSpc>
              <a:buFont typeface="Verdana"/>
              <a:buChar char="◦"/>
              <a:tabLst>
                <a:tab pos="650875" algn="l"/>
                <a:tab pos="652145" algn="l"/>
              </a:tabLst>
            </a:pPr>
            <a:r>
              <a:rPr sz="2400" spc="-10" dirty="0">
                <a:latin typeface="Times New Roman" panose="02020603050405020304" pitchFamily="18" charset="0"/>
                <a:cs typeface="Times New Roman" panose="02020603050405020304" pitchFamily="18" charset="0"/>
              </a:rPr>
              <a:t>(</a:t>
            </a:r>
            <a:r>
              <a:rPr sz="2400" b="1" i="1" spc="-10" dirty="0">
                <a:solidFill>
                  <a:srgbClr val="FF0000"/>
                </a:solidFill>
                <a:latin typeface="Times New Roman" panose="02020603050405020304" pitchFamily="18" charset="0"/>
                <a:cs typeface="Times New Roman" panose="02020603050405020304" pitchFamily="18" charset="0"/>
              </a:rPr>
              <a:t>vertical</a:t>
            </a:r>
            <a:r>
              <a:rPr sz="2400" b="1" i="1" spc="15"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micro-programming</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6442" y="188722"/>
            <a:ext cx="6770370" cy="635000"/>
          </a:xfrm>
          <a:prstGeom prst="rect">
            <a:avLst/>
          </a:prstGeom>
        </p:spPr>
        <p:txBody>
          <a:bodyPr vert="horz" wrap="square" lIns="0" tIns="12065" rIns="0" bIns="0" rtlCol="0">
            <a:spAutoFit/>
          </a:bodyPr>
          <a:lstStyle/>
          <a:p>
            <a:pPr marL="12700">
              <a:lnSpc>
                <a:spcPct val="100000"/>
              </a:lnSpc>
              <a:spcBef>
                <a:spcPts val="95"/>
              </a:spcBef>
            </a:pPr>
            <a:r>
              <a:rPr b="0" spc="-35" dirty="0">
                <a:solidFill>
                  <a:srgbClr val="11478A"/>
                </a:solidFill>
                <a:latin typeface="Calibri"/>
                <a:cs typeface="Calibri"/>
              </a:rPr>
              <a:t>Typical</a:t>
            </a:r>
            <a:r>
              <a:rPr b="0" spc="-5" dirty="0">
                <a:solidFill>
                  <a:srgbClr val="11478A"/>
                </a:solidFill>
                <a:latin typeface="Calibri"/>
                <a:cs typeface="Calibri"/>
              </a:rPr>
              <a:t> </a:t>
            </a:r>
            <a:r>
              <a:rPr b="0" spc="-15" dirty="0">
                <a:solidFill>
                  <a:srgbClr val="11478A"/>
                </a:solidFill>
                <a:latin typeface="Calibri"/>
                <a:cs typeface="Calibri"/>
              </a:rPr>
              <a:t>Microinstruction</a:t>
            </a:r>
            <a:r>
              <a:rPr b="0" spc="10" dirty="0">
                <a:solidFill>
                  <a:srgbClr val="11478A"/>
                </a:solidFill>
                <a:latin typeface="Calibri"/>
                <a:cs typeface="Calibri"/>
              </a:rPr>
              <a:t> </a:t>
            </a:r>
            <a:r>
              <a:rPr b="0" spc="-20" dirty="0">
                <a:solidFill>
                  <a:srgbClr val="11478A"/>
                </a:solidFill>
                <a:latin typeface="Calibri"/>
                <a:cs typeface="Calibri"/>
              </a:rPr>
              <a:t>Formats</a:t>
            </a:r>
          </a:p>
        </p:txBody>
      </p:sp>
      <p:pic>
        <p:nvPicPr>
          <p:cNvPr id="3" name="object 3"/>
          <p:cNvPicPr/>
          <p:nvPr/>
        </p:nvPicPr>
        <p:blipFill>
          <a:blip r:embed="rId2" cstate="print"/>
          <a:stretch>
            <a:fillRect/>
          </a:stretch>
        </p:blipFill>
        <p:spPr>
          <a:xfrm>
            <a:off x="0" y="1119187"/>
            <a:ext cx="9144000" cy="54700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092" y="530478"/>
            <a:ext cx="4878070"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General</a:t>
            </a:r>
            <a:r>
              <a:rPr sz="3600" b="0" spc="-50" dirty="0">
                <a:latin typeface="Calibri"/>
                <a:cs typeface="Calibri"/>
              </a:rPr>
              <a:t> </a:t>
            </a:r>
            <a:r>
              <a:rPr sz="3600" b="0" dirty="0">
                <a:latin typeface="Calibri"/>
                <a:cs typeface="Calibri"/>
              </a:rPr>
              <a:t>Purpose</a:t>
            </a:r>
            <a:r>
              <a:rPr sz="3600" b="0" spc="-55" dirty="0">
                <a:latin typeface="Calibri"/>
                <a:cs typeface="Calibri"/>
              </a:rPr>
              <a:t> </a:t>
            </a:r>
            <a:r>
              <a:rPr sz="3600" b="0" spc="-25" dirty="0">
                <a:latin typeface="Calibri"/>
                <a:cs typeface="Calibri"/>
              </a:rPr>
              <a:t>Registers</a:t>
            </a:r>
            <a:endParaRPr sz="3600">
              <a:latin typeface="Calibri"/>
              <a:cs typeface="Calibri"/>
            </a:endParaRPr>
          </a:p>
        </p:txBody>
      </p:sp>
      <p:sp>
        <p:nvSpPr>
          <p:cNvPr id="3" name="object 3"/>
          <p:cNvSpPr txBox="1"/>
          <p:nvPr/>
        </p:nvSpPr>
        <p:spPr>
          <a:xfrm>
            <a:off x="509727" y="1247343"/>
            <a:ext cx="7872273" cy="42500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true</a:t>
            </a:r>
            <a:r>
              <a:rPr sz="2700" spc="-15" dirty="0">
                <a:latin typeface="Calibri"/>
                <a:cs typeface="Calibri"/>
              </a:rPr>
              <a:t> general</a:t>
            </a:r>
            <a:r>
              <a:rPr sz="2700" spc="-25" dirty="0">
                <a:latin typeface="Calibri"/>
                <a:cs typeface="Calibri"/>
              </a:rPr>
              <a:t> </a:t>
            </a:r>
            <a:r>
              <a:rPr sz="2700" spc="-10" dirty="0">
                <a:latin typeface="Calibri"/>
                <a:cs typeface="Calibri"/>
              </a:rPr>
              <a:t>purpose</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 </a:t>
            </a:r>
            <a:r>
              <a:rPr sz="2700" spc="-5" dirty="0">
                <a:latin typeface="Calibri"/>
                <a:cs typeface="Calibri"/>
              </a:rPr>
              <a:t>be</a:t>
            </a:r>
            <a:r>
              <a:rPr sz="2700" spc="-30" dirty="0">
                <a:latin typeface="Calibri"/>
                <a:cs typeface="Calibri"/>
              </a:rPr>
              <a:t> </a:t>
            </a:r>
            <a:r>
              <a:rPr sz="2700" spc="-15" dirty="0">
                <a:latin typeface="Calibri"/>
                <a:cs typeface="Calibri"/>
              </a:rPr>
              <a:t>restricted</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May</a:t>
            </a:r>
            <a:r>
              <a:rPr sz="2700" spc="-10" dirty="0">
                <a:latin typeface="Calibri"/>
                <a:cs typeface="Calibri"/>
              </a:rPr>
              <a:t> </a:t>
            </a:r>
            <a:r>
              <a:rPr sz="2700" spc="-5" dirty="0">
                <a:latin typeface="Calibri"/>
                <a:cs typeface="Calibri"/>
              </a:rPr>
              <a:t>be</a:t>
            </a:r>
            <a:r>
              <a:rPr sz="2700" spc="-25" dirty="0">
                <a:latin typeface="Calibri"/>
                <a:cs typeface="Calibri"/>
              </a:rPr>
              <a:t> </a:t>
            </a:r>
            <a:r>
              <a:rPr sz="2700" spc="-5" dirty="0">
                <a:latin typeface="Calibri"/>
                <a:cs typeface="Calibri"/>
              </a:rPr>
              <a:t>used</a:t>
            </a:r>
            <a:r>
              <a:rPr sz="2700" spc="-30" dirty="0">
                <a:latin typeface="Calibri"/>
                <a:cs typeface="Calibri"/>
              </a:rPr>
              <a:t> </a:t>
            </a:r>
            <a:r>
              <a:rPr sz="2700" spc="-25" dirty="0">
                <a:latin typeface="Calibri"/>
                <a:cs typeface="Calibri"/>
              </a:rPr>
              <a:t>for</a:t>
            </a:r>
            <a:r>
              <a:rPr sz="2700" spc="-10" dirty="0">
                <a:latin typeface="Calibri"/>
                <a:cs typeface="Calibri"/>
              </a:rPr>
              <a:t> </a:t>
            </a:r>
            <a:r>
              <a:rPr sz="2700" spc="-20" dirty="0">
                <a:latin typeface="Calibri"/>
                <a:cs typeface="Calibri"/>
              </a:rPr>
              <a:t>data</a:t>
            </a:r>
            <a:r>
              <a:rPr sz="2700" spc="-35" dirty="0">
                <a:latin typeface="Calibri"/>
                <a:cs typeface="Calibri"/>
              </a:rPr>
              <a:t> </a:t>
            </a:r>
            <a:r>
              <a:rPr sz="2700" spc="-5" dirty="0">
                <a:latin typeface="Calibri"/>
                <a:cs typeface="Calibri"/>
              </a:rPr>
              <a:t>or</a:t>
            </a:r>
            <a:r>
              <a:rPr sz="2700" spc="-10" dirty="0">
                <a:latin typeface="Calibri"/>
                <a:cs typeface="Calibri"/>
              </a:rPr>
              <a:t> </a:t>
            </a:r>
            <a:r>
              <a:rPr sz="2700" spc="-5" dirty="0">
                <a:latin typeface="Calibri"/>
                <a:cs typeface="Calibri"/>
              </a:rPr>
              <a:t>addressing</a:t>
            </a:r>
            <a:endParaRPr sz="2700">
              <a:latin typeface="Calibri"/>
              <a:cs typeface="Calibri"/>
            </a:endParaRPr>
          </a:p>
          <a:p>
            <a:pPr marL="355600" indent="-342900">
              <a:lnSpc>
                <a:spcPct val="100000"/>
              </a:lnSpc>
              <a:spcBef>
                <a:spcPts val="1945"/>
              </a:spcBef>
              <a:buFont typeface="Arial MT"/>
              <a:buChar char="•"/>
              <a:tabLst>
                <a:tab pos="354965" algn="l"/>
                <a:tab pos="355600" algn="l"/>
              </a:tabLst>
            </a:pPr>
            <a:r>
              <a:rPr sz="2700" spc="-20" dirty="0">
                <a:latin typeface="Calibri"/>
                <a:cs typeface="Calibri"/>
              </a:rPr>
              <a:t>Data</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Accumulator</a:t>
            </a:r>
            <a:endParaRPr sz="2400">
              <a:latin typeface="Calibri"/>
              <a:cs typeface="Calibri"/>
            </a:endParaRPr>
          </a:p>
          <a:p>
            <a:pPr marL="355600" indent="-342900">
              <a:lnSpc>
                <a:spcPct val="100000"/>
              </a:lnSpc>
              <a:spcBef>
                <a:spcPts val="1885"/>
              </a:spcBef>
              <a:buFont typeface="Arial MT"/>
              <a:buChar char="•"/>
              <a:tabLst>
                <a:tab pos="354965" algn="l"/>
                <a:tab pos="355600" algn="l"/>
              </a:tabLst>
            </a:pPr>
            <a:r>
              <a:rPr sz="2700" spc="-5" dirty="0">
                <a:latin typeface="Calibri"/>
                <a:cs typeface="Calibri"/>
              </a:rPr>
              <a:t>Addressing</a:t>
            </a:r>
            <a:endParaRPr sz="2700">
              <a:latin typeface="Calibri"/>
              <a:cs typeface="Calibri"/>
            </a:endParaRPr>
          </a:p>
          <a:p>
            <a:pPr marL="756285" lvl="1" indent="-287655">
              <a:lnSpc>
                <a:spcPct val="100000"/>
              </a:lnSpc>
              <a:spcBef>
                <a:spcPts val="1789"/>
              </a:spcBef>
              <a:buFont typeface="Arial MT"/>
              <a:buChar char="–"/>
              <a:tabLst>
                <a:tab pos="756920" algn="l"/>
              </a:tabLst>
            </a:pPr>
            <a:r>
              <a:rPr sz="2400" spc="-10" dirty="0">
                <a:latin typeface="Calibri"/>
                <a:cs typeface="Calibri"/>
              </a:rPr>
              <a:t>Segment</a:t>
            </a:r>
            <a:endParaRPr sz="2400">
              <a:latin typeface="Calibri"/>
              <a:cs typeface="Calibri"/>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87362"/>
          </a:xfrm>
        </p:spPr>
        <p:txBody>
          <a:bodyPr>
            <a:normAutofit fontScale="90000"/>
          </a:bodyPr>
          <a:lstStyle/>
          <a:p>
            <a:r>
              <a:rPr lang="en-US" dirty="0"/>
              <a:t>Horizontal microinstruction</a:t>
            </a:r>
            <a:endParaRPr lang="en-IN" dirty="0"/>
          </a:p>
        </p:txBody>
      </p:sp>
      <p:sp>
        <p:nvSpPr>
          <p:cNvPr id="3" name="Content Placeholder 2"/>
          <p:cNvSpPr>
            <a:spLocks noGrp="1"/>
          </p:cNvSpPr>
          <p:nvPr>
            <p:ph idx="1"/>
          </p:nvPr>
        </p:nvSpPr>
        <p:spPr>
          <a:xfrm>
            <a:off x="381000" y="990600"/>
            <a:ext cx="8564880" cy="4800600"/>
          </a:xfrm>
        </p:spPr>
        <p:txBody>
          <a:bodyPr>
            <a:normAutofit fontScale="85000" lnSpcReduction="20000"/>
          </a:bodyPr>
          <a:lstStyle/>
          <a:p>
            <a:pPr algn="just"/>
            <a:r>
              <a:rPr lang="en-US" sz="2400" dirty="0">
                <a:latin typeface="Times New Roman" panose="02020603050405020304" pitchFamily="18" charset="0"/>
                <a:cs typeface="Times New Roman" panose="02020603050405020304" pitchFamily="18" charset="0"/>
              </a:rPr>
              <a:t>There is one bit for each internal processor </a:t>
            </a:r>
            <a:r>
              <a:rPr lang="en-US" sz="2400" b="1" dirty="0">
                <a:latin typeface="Times New Roman" panose="02020603050405020304" pitchFamily="18" charset="0"/>
                <a:cs typeface="Times New Roman" panose="02020603050405020304" pitchFamily="18" charset="0"/>
              </a:rPr>
              <a:t>control line and one bit for each system bus control line. </a:t>
            </a:r>
          </a:p>
          <a:p>
            <a:pPr algn="just"/>
            <a:r>
              <a:rPr lang="en-US" sz="2400" dirty="0">
                <a:latin typeface="Times New Roman" panose="02020603050405020304" pitchFamily="18" charset="0"/>
                <a:cs typeface="Times New Roman" panose="02020603050405020304" pitchFamily="18" charset="0"/>
              </a:rPr>
              <a:t>There is a </a:t>
            </a:r>
            <a:r>
              <a:rPr lang="en-US" sz="2400" dirty="0">
                <a:solidFill>
                  <a:srgbClr val="FF0000"/>
                </a:solidFill>
                <a:latin typeface="Times New Roman" panose="02020603050405020304" pitchFamily="18" charset="0"/>
                <a:cs typeface="Times New Roman" panose="02020603050405020304" pitchFamily="18" charset="0"/>
              </a:rPr>
              <a:t>condition field </a:t>
            </a:r>
            <a:r>
              <a:rPr lang="en-US" sz="2400" dirty="0">
                <a:latin typeface="Times New Roman" panose="02020603050405020304" pitchFamily="18" charset="0"/>
                <a:cs typeface="Times New Roman" panose="02020603050405020304" pitchFamily="18" charset="0"/>
              </a:rPr>
              <a:t>indicating the condition under which there should be a branch, and there is a </a:t>
            </a:r>
            <a:r>
              <a:rPr lang="en-US" sz="2400" dirty="0">
                <a:solidFill>
                  <a:srgbClr val="00B050"/>
                </a:solidFill>
                <a:latin typeface="Times New Roman" panose="02020603050405020304" pitchFamily="18" charset="0"/>
                <a:cs typeface="Times New Roman" panose="02020603050405020304" pitchFamily="18" charset="0"/>
              </a:rPr>
              <a:t>field with the address of the microinstruction to be executed next when a branch is taken</a:t>
            </a:r>
          </a:p>
          <a:p>
            <a:pPr algn="just"/>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1. To execute this microinstruction, turn on all the control lines indicated by a 1 bit; leave off all control lines indicated by a 0 bit.</a:t>
            </a:r>
          </a:p>
          <a:p>
            <a:pPr algn="just"/>
            <a:r>
              <a:rPr lang="en-US" sz="2400" dirty="0">
                <a:latin typeface="Times New Roman" panose="02020603050405020304" pitchFamily="18" charset="0"/>
                <a:cs typeface="Times New Roman" panose="02020603050405020304" pitchFamily="18" charset="0"/>
              </a:rPr>
              <a:t>The resulting control signals will cause one or more micro-operations to be performed.</a:t>
            </a:r>
          </a:p>
          <a:p>
            <a:pPr algn="just"/>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2. If the condition indicated by the condition bits is false, execute the next microinstruction in sequence.</a:t>
            </a:r>
          </a:p>
          <a:p>
            <a:pPr marL="82296" indent="0" algn="just">
              <a:buNone/>
            </a:pPr>
            <a:endParaRPr lang="en-US" sz="2400" dirty="0">
              <a:latin typeface="Times New Roman" panose="02020603050405020304" pitchFamily="18" charset="0"/>
              <a:cs typeface="Times New Roman" panose="02020603050405020304" pitchFamily="18" charset="0"/>
            </a:endParaRPr>
          </a:p>
          <a:p>
            <a:pPr marL="82296" indent="0" algn="just">
              <a:buNone/>
            </a:pPr>
            <a:r>
              <a:rPr lang="en-US" sz="2400" dirty="0">
                <a:latin typeface="Times New Roman" panose="02020603050405020304" pitchFamily="18" charset="0"/>
                <a:cs typeface="Times New Roman" panose="02020603050405020304" pitchFamily="18" charset="0"/>
              </a:rPr>
              <a:t>3. If the condition indicated by the condition bits is true, the next microinstruction to be executed is indicated in the address field.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08928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1" y="631063"/>
            <a:ext cx="8001000" cy="2946961"/>
          </a:xfrm>
          <a:prstGeom prst="rect">
            <a:avLst/>
          </a:prstGeom>
        </p:spPr>
        <p:txBody>
          <a:bodyPr vert="horz" wrap="square" lIns="0" tIns="12700" rIns="0" bIns="0" rtlCol="0">
            <a:spAutoFit/>
          </a:bodyPr>
          <a:lstStyle/>
          <a:p>
            <a:pPr marL="139700" algn="ctr">
              <a:lnSpc>
                <a:spcPct val="100000"/>
              </a:lnSpc>
              <a:spcBef>
                <a:spcPts val="100"/>
              </a:spcBef>
            </a:pPr>
            <a:r>
              <a:rPr sz="2400" spc="-20" dirty="0">
                <a:latin typeface="Times New Roman" panose="02020603050405020304" pitchFamily="18" charset="0"/>
                <a:cs typeface="Times New Roman" panose="02020603050405020304" pitchFamily="18" charset="0"/>
              </a:rPr>
              <a:t>Vertical</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Micro-programming</a:t>
            </a:r>
            <a:endParaRPr sz="2400" dirty="0">
              <a:latin typeface="Times New Roman" panose="02020603050405020304" pitchFamily="18" charset="0"/>
              <a:cs typeface="Times New Roman" panose="02020603050405020304" pitchFamily="18" charset="0"/>
            </a:endParaRPr>
          </a:p>
          <a:p>
            <a:pPr>
              <a:lnSpc>
                <a:spcPct val="100000"/>
              </a:lnSpc>
              <a:spcBef>
                <a:spcPts val="15"/>
              </a:spcBef>
            </a:pPr>
            <a:endParaRPr sz="200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4965" algn="l"/>
                <a:tab pos="355600" algn="l"/>
              </a:tabLst>
            </a:pPr>
            <a:r>
              <a:rPr sz="2000" b="1" spc="-5" dirty="0">
                <a:solidFill>
                  <a:srgbClr val="FF0000"/>
                </a:solidFill>
                <a:latin typeface="Times New Roman" panose="02020603050405020304" pitchFamily="18" charset="0"/>
                <a:cs typeface="Times New Roman" panose="02020603050405020304" pitchFamily="18" charset="0"/>
              </a:rPr>
              <a:t>Width</a:t>
            </a:r>
            <a:r>
              <a:rPr sz="2000" b="1" spc="-30" dirty="0">
                <a:solidFill>
                  <a:srgbClr val="FF0000"/>
                </a:solidFill>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25" dirty="0">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narrow</a:t>
            </a:r>
            <a:endParaRPr sz="20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20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000" b="1" spc="-5" dirty="0">
                <a:solidFill>
                  <a:srgbClr val="FF0000"/>
                </a:solidFill>
                <a:latin typeface="Times New Roman" panose="02020603050405020304" pitchFamily="18" charset="0"/>
                <a:cs typeface="Times New Roman" panose="02020603050405020304" pitchFamily="18" charset="0"/>
              </a:rPr>
              <a:t>Limited</a:t>
            </a:r>
            <a:r>
              <a:rPr sz="2000" b="1" spc="-40" dirty="0">
                <a:solidFill>
                  <a:srgbClr val="FF0000"/>
                </a:solidFill>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ability</a:t>
            </a:r>
            <a:r>
              <a:rPr sz="2000" spc="20"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to</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express</a:t>
            </a:r>
            <a:r>
              <a:rPr sz="2000" spc="-25" dirty="0">
                <a:latin typeface="Times New Roman" panose="02020603050405020304" pitchFamily="18" charset="0"/>
                <a:cs typeface="Times New Roman" panose="02020603050405020304" pitchFamily="18" charset="0"/>
              </a:rPr>
              <a:t> </a:t>
            </a:r>
            <a:r>
              <a:rPr sz="2000" b="1" spc="-5" dirty="0">
                <a:solidFill>
                  <a:srgbClr val="FF0000"/>
                </a:solidFill>
                <a:latin typeface="Times New Roman" panose="02020603050405020304" pitchFamily="18" charset="0"/>
                <a:cs typeface="Times New Roman" panose="02020603050405020304" pitchFamily="18" charset="0"/>
              </a:rPr>
              <a:t>parallelism</a:t>
            </a:r>
            <a:endParaRPr sz="2000" dirty="0">
              <a:latin typeface="Times New Roman" panose="02020603050405020304" pitchFamily="18" charset="0"/>
              <a:cs typeface="Times New Roman" panose="02020603050405020304" pitchFamily="18" charset="0"/>
            </a:endParaRPr>
          </a:p>
          <a:p>
            <a:pPr marL="355600" marR="5080" indent="-342900" algn="just">
              <a:lnSpc>
                <a:spcPct val="200100"/>
              </a:lnSpc>
              <a:spcBef>
                <a:spcPts val="765"/>
              </a:spcBef>
              <a:buFont typeface="Arial MT"/>
              <a:buChar char="•"/>
              <a:tabLst>
                <a:tab pos="355600" algn="l"/>
              </a:tabLst>
            </a:pPr>
            <a:r>
              <a:rPr sz="2000" spc="-10" dirty="0">
                <a:latin typeface="Times New Roman" panose="02020603050405020304" pitchFamily="18" charset="0"/>
                <a:cs typeface="Times New Roman" panose="02020603050405020304" pitchFamily="18" charset="0"/>
              </a:rPr>
              <a:t>Considerable </a:t>
            </a:r>
            <a:r>
              <a:rPr sz="2000" spc="-5" dirty="0">
                <a:latin typeface="Times New Roman" panose="02020603050405020304" pitchFamily="18" charset="0"/>
                <a:cs typeface="Times New Roman" panose="02020603050405020304" pitchFamily="18" charset="0"/>
              </a:rPr>
              <a:t>encoding of </a:t>
            </a:r>
            <a:r>
              <a:rPr sz="2000" spc="-15" dirty="0">
                <a:latin typeface="Times New Roman" panose="02020603050405020304" pitchFamily="18" charset="0"/>
                <a:cs typeface="Times New Roman" panose="02020603050405020304" pitchFamily="18" charset="0"/>
              </a:rPr>
              <a:t>control information require </a:t>
            </a:r>
            <a:r>
              <a:rPr sz="2000" spc="-710" dirty="0">
                <a:latin typeface="Times New Roman" panose="02020603050405020304" pitchFamily="18" charset="0"/>
                <a:cs typeface="Times New Roman" panose="02020603050405020304" pitchFamily="18" charset="0"/>
              </a:rPr>
              <a:t> </a:t>
            </a:r>
            <a:r>
              <a:rPr sz="2000" b="1" spc="-15" dirty="0">
                <a:solidFill>
                  <a:srgbClr val="FF0000"/>
                </a:solidFill>
                <a:latin typeface="Times New Roman" panose="02020603050405020304" pitchFamily="18" charset="0"/>
                <a:cs typeface="Times New Roman" panose="02020603050405020304" pitchFamily="18" charset="0"/>
              </a:rPr>
              <a:t>external </a:t>
            </a:r>
            <a:r>
              <a:rPr sz="2000" b="1" dirty="0">
                <a:solidFill>
                  <a:srgbClr val="FF0000"/>
                </a:solidFill>
                <a:latin typeface="Times New Roman" panose="02020603050405020304" pitchFamily="18" charset="0"/>
                <a:cs typeface="Times New Roman" panose="02020603050405020304" pitchFamily="18" charset="0"/>
              </a:rPr>
              <a:t>memory </a:t>
            </a:r>
            <a:r>
              <a:rPr sz="2000" spc="-20" dirty="0">
                <a:latin typeface="Times New Roman" panose="02020603050405020304" pitchFamily="18" charset="0"/>
                <a:cs typeface="Times New Roman" panose="02020603050405020304" pitchFamily="18" charset="0"/>
              </a:rPr>
              <a:t>word </a:t>
            </a:r>
            <a:r>
              <a:rPr sz="2000" spc="-5" dirty="0">
                <a:latin typeface="Times New Roman" panose="02020603050405020304" pitchFamily="18" charset="0"/>
                <a:cs typeface="Times New Roman" panose="02020603050405020304" pitchFamily="18" charset="0"/>
              </a:rPr>
              <a:t>decoder </a:t>
            </a:r>
            <a:r>
              <a:rPr sz="2000" spc="-20" dirty="0">
                <a:latin typeface="Times New Roman" panose="02020603050405020304" pitchFamily="18" charset="0"/>
                <a:cs typeface="Times New Roman" panose="02020603050405020304" pitchFamily="18" charset="0"/>
              </a:rPr>
              <a:t>to </a:t>
            </a:r>
            <a:r>
              <a:rPr sz="2000" spc="-5" dirty="0">
                <a:latin typeface="Times New Roman" panose="02020603050405020304" pitchFamily="18" charset="0"/>
                <a:cs typeface="Times New Roman" panose="02020603050405020304" pitchFamily="18" charset="0"/>
              </a:rPr>
              <a:t>identify </a:t>
            </a:r>
            <a:r>
              <a:rPr sz="2000" dirty="0">
                <a:latin typeface="Times New Roman" panose="02020603050405020304" pitchFamily="18" charset="0"/>
                <a:cs typeface="Times New Roman" panose="02020603050405020304" pitchFamily="18" charset="0"/>
              </a:rPr>
              <a:t>the </a:t>
            </a:r>
            <a:r>
              <a:rPr sz="2000" spc="-20" dirty="0">
                <a:latin typeface="Times New Roman" panose="02020603050405020304" pitchFamily="18" charset="0"/>
                <a:cs typeface="Times New Roman" panose="02020603050405020304" pitchFamily="18" charset="0"/>
              </a:rPr>
              <a:t>exact </a:t>
            </a:r>
            <a:r>
              <a:rPr sz="2000" spc="-15" dirty="0">
                <a:latin typeface="Times New Roman" panose="02020603050405020304" pitchFamily="18" charset="0"/>
                <a:cs typeface="Times New Roman" panose="02020603050405020304" pitchFamily="18" charset="0"/>
              </a:rPr>
              <a:t> control</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line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being </a:t>
            </a:r>
            <a:r>
              <a:rPr sz="2000" spc="-10" dirty="0">
                <a:latin typeface="Times New Roman" panose="02020603050405020304" pitchFamily="18" charset="0"/>
                <a:cs typeface="Times New Roman" panose="02020603050405020304" pitchFamily="18" charset="0"/>
              </a:rPr>
              <a:t>manipulated</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901" y="631063"/>
            <a:ext cx="3855720" cy="391160"/>
          </a:xfrm>
          <a:prstGeom prst="rect">
            <a:avLst/>
          </a:prstGeom>
        </p:spPr>
        <p:txBody>
          <a:bodyPr vert="horz" wrap="square" lIns="0" tIns="12700" rIns="0" bIns="0" rtlCol="0">
            <a:spAutoFit/>
          </a:bodyPr>
          <a:lstStyle/>
          <a:p>
            <a:pPr marL="12700">
              <a:lnSpc>
                <a:spcPct val="100000"/>
              </a:lnSpc>
              <a:spcBef>
                <a:spcPts val="100"/>
              </a:spcBef>
            </a:pPr>
            <a:r>
              <a:rPr sz="2400" b="0" spc="-15" dirty="0">
                <a:latin typeface="Times New Roman" panose="02020603050405020304" pitchFamily="18" charset="0"/>
                <a:cs typeface="Times New Roman" panose="02020603050405020304" pitchFamily="18" charset="0"/>
              </a:rPr>
              <a:t>Horizontal</a:t>
            </a:r>
            <a:r>
              <a:rPr sz="2400" b="0" spc="-50" dirty="0">
                <a:latin typeface="Times New Roman" panose="02020603050405020304" pitchFamily="18" charset="0"/>
                <a:cs typeface="Times New Roman" panose="02020603050405020304" pitchFamily="18" charset="0"/>
              </a:rPr>
              <a:t> </a:t>
            </a:r>
            <a:r>
              <a:rPr sz="2400" b="0" spc="-10" dirty="0">
                <a:latin typeface="Times New Roman" panose="02020603050405020304" pitchFamily="18" charset="0"/>
                <a:cs typeface="Times New Roman" panose="02020603050405020304" pitchFamily="18" charset="0"/>
              </a:rPr>
              <a:t>Micro-programm</a:t>
            </a:r>
            <a:r>
              <a:rPr sz="2400" b="0" spc="-10" dirty="0">
                <a:latin typeface="Calibri"/>
                <a:cs typeface="Calibri"/>
              </a:rPr>
              <a:t>ing</a:t>
            </a:r>
            <a:endParaRPr sz="2400" dirty="0">
              <a:latin typeface="Calibri"/>
              <a:cs typeface="Calibri"/>
            </a:endParaRPr>
          </a:p>
        </p:txBody>
      </p:sp>
      <p:sp>
        <p:nvSpPr>
          <p:cNvPr id="3" name="object 3"/>
          <p:cNvSpPr txBox="1"/>
          <p:nvPr/>
        </p:nvSpPr>
        <p:spPr>
          <a:xfrm>
            <a:off x="535940" y="1424686"/>
            <a:ext cx="7483475" cy="2190984"/>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2400" b="1" spc="-5" dirty="0">
                <a:solidFill>
                  <a:srgbClr val="FF0000"/>
                </a:solidFill>
                <a:latin typeface="Times New Roman" panose="02020603050405020304" pitchFamily="18" charset="0"/>
                <a:cs typeface="Times New Roman" panose="02020603050405020304" pitchFamily="18" charset="0"/>
              </a:rPr>
              <a:t>Wide</a:t>
            </a:r>
            <a:r>
              <a:rPr sz="2400" b="1" spc="-25"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r>
              <a:rPr sz="2400" spc="-20" dirty="0">
                <a:latin typeface="Times New Roman" panose="02020603050405020304" pitchFamily="18" charset="0"/>
                <a:cs typeface="Times New Roman" panose="02020603050405020304" pitchFamily="18" charset="0"/>
              </a:rPr>
              <a:t> word</a:t>
            </a:r>
            <a:endParaRPr sz="24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2400" dirty="0">
              <a:latin typeface="Times New Roman" panose="02020603050405020304" pitchFamily="18" charset="0"/>
              <a:cs typeface="Times New Roman" panose="02020603050405020304" pitchFamily="18" charset="0"/>
            </a:endParaRPr>
          </a:p>
          <a:p>
            <a:pPr marL="355600" indent="-343535">
              <a:lnSpc>
                <a:spcPct val="100000"/>
              </a:lnSpc>
              <a:buFont typeface="Arial MT"/>
              <a:buChar char="•"/>
              <a:tabLst>
                <a:tab pos="355600" algn="l"/>
                <a:tab pos="356235" algn="l"/>
              </a:tabLst>
            </a:pPr>
            <a:r>
              <a:rPr sz="2400" b="1" dirty="0">
                <a:solidFill>
                  <a:srgbClr val="FF0000"/>
                </a:solidFill>
                <a:latin typeface="Times New Roman" panose="02020603050405020304" pitchFamily="18" charset="0"/>
                <a:cs typeface="Times New Roman" panose="02020603050405020304" pitchFamily="18" charset="0"/>
              </a:rPr>
              <a:t>High </a:t>
            </a:r>
            <a:r>
              <a:rPr sz="2400" b="1" spc="-10" dirty="0">
                <a:solidFill>
                  <a:srgbClr val="FF0000"/>
                </a:solidFill>
                <a:latin typeface="Times New Roman" panose="02020603050405020304" pitchFamily="18" charset="0"/>
                <a:cs typeface="Times New Roman" panose="02020603050405020304" pitchFamily="18" charset="0"/>
              </a:rPr>
              <a:t>degree </a:t>
            </a:r>
            <a:r>
              <a:rPr sz="2400" b="1" dirty="0">
                <a:solidFill>
                  <a:srgbClr val="FF0000"/>
                </a:solidFill>
                <a:latin typeface="Times New Roman" panose="02020603050405020304" pitchFamily="18" charset="0"/>
                <a:cs typeface="Times New Roman" panose="02020603050405020304" pitchFamily="18" charset="0"/>
              </a:rPr>
              <a:t>of </a:t>
            </a:r>
            <a:r>
              <a:rPr sz="2400" b="1" spc="-10" dirty="0">
                <a:solidFill>
                  <a:srgbClr val="FF0000"/>
                </a:solidFill>
                <a:latin typeface="Times New Roman" panose="02020603050405020304" pitchFamily="18" charset="0"/>
                <a:cs typeface="Times New Roman" panose="02020603050405020304" pitchFamily="18" charset="0"/>
              </a:rPr>
              <a:t>parallel</a:t>
            </a:r>
            <a:r>
              <a:rPr sz="2400" b="1" spc="-20" dirty="0">
                <a:solidFill>
                  <a:srgbClr val="FF0000"/>
                </a:solidFill>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operations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possible</a:t>
            </a:r>
            <a:endParaRPr sz="2400" dirty="0">
              <a:latin typeface="Times New Roman" panose="02020603050405020304" pitchFamily="18" charset="0"/>
              <a:cs typeface="Times New Roman" panose="02020603050405020304" pitchFamily="18" charset="0"/>
            </a:endParaRPr>
          </a:p>
          <a:p>
            <a:pPr>
              <a:lnSpc>
                <a:spcPct val="100000"/>
              </a:lnSpc>
              <a:spcBef>
                <a:spcPts val="30"/>
              </a:spcBef>
              <a:buChar char="•"/>
            </a:pPr>
            <a:endParaRPr sz="3750" dirty="0">
              <a:latin typeface="Times New Roman" panose="02020603050405020304" pitchFamily="18" charset="0"/>
              <a:cs typeface="Times New Roman" panose="02020603050405020304" pitchFamily="18" charset="0"/>
            </a:endParaRPr>
          </a:p>
          <a:p>
            <a:pPr marL="355600" indent="-343535">
              <a:lnSpc>
                <a:spcPct val="100000"/>
              </a:lnSpc>
              <a:spcBef>
                <a:spcPts val="5"/>
              </a:spcBef>
              <a:buFont typeface="Arial MT"/>
              <a:buChar char="•"/>
              <a:tabLst>
                <a:tab pos="355600" algn="l"/>
                <a:tab pos="356235" algn="l"/>
              </a:tabLst>
            </a:pPr>
            <a:r>
              <a:rPr sz="3200" spc="-15" dirty="0">
                <a:latin typeface="Times New Roman" panose="02020603050405020304" pitchFamily="18" charset="0"/>
                <a:cs typeface="Times New Roman" panose="02020603050405020304" pitchFamily="18" charset="0"/>
              </a:rPr>
              <a:t>Little</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encoding</a:t>
            </a:r>
            <a:r>
              <a:rPr sz="3200" spc="5" dirty="0">
                <a:latin typeface="Times New Roman" panose="02020603050405020304" pitchFamily="18" charset="0"/>
                <a:cs typeface="Times New Roman" panose="02020603050405020304" pitchFamily="18" charset="0"/>
              </a:rPr>
              <a:t> </a:t>
            </a:r>
            <a:r>
              <a:rPr sz="3200" spc="-5" dirty="0">
                <a:latin typeface="Times New Roman" panose="02020603050405020304" pitchFamily="18" charset="0"/>
                <a:cs typeface="Times New Roman" panose="02020603050405020304" pitchFamily="18" charset="0"/>
              </a:rPr>
              <a:t>of</a:t>
            </a:r>
            <a:r>
              <a:rPr sz="3200" spc="-1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control</a:t>
            </a:r>
            <a:r>
              <a:rPr sz="3200" spc="-25" dirty="0">
                <a:latin typeface="Times New Roman" panose="02020603050405020304" pitchFamily="18" charset="0"/>
                <a:cs typeface="Times New Roman" panose="02020603050405020304" pitchFamily="18" charset="0"/>
              </a:rPr>
              <a:t> </a:t>
            </a:r>
            <a:r>
              <a:rPr sz="3200" spc="-15" dirty="0">
                <a:latin typeface="Times New Roman" panose="02020603050405020304" pitchFamily="18" charset="0"/>
                <a:cs typeface="Times New Roman" panose="02020603050405020304" pitchFamily="18" charset="0"/>
              </a:rPr>
              <a:t>information</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28888" cy="1143000"/>
          </a:xfrm>
        </p:spPr>
        <p:txBody>
          <a:bodyPr>
            <a:normAutofit fontScale="90000"/>
          </a:bodyPr>
          <a:lstStyle/>
          <a:p>
            <a:r>
              <a:rPr lang="en-US" sz="3200" dirty="0">
                <a:latin typeface="Times New Roman" panose="02020603050405020304" pitchFamily="18" charset="0"/>
                <a:cs typeface="Times New Roman" panose="02020603050405020304" pitchFamily="18" charset="0"/>
              </a:rPr>
              <a:t>Applications of Microprogramming-https://www.geeksforgeeks.org/applications-of-microprogrammed-control-unit/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705088" cy="48006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Microprogramming has many advantages like flexibility, simplicity, cost-effectiveness etc.  </a:t>
            </a:r>
          </a:p>
          <a:p>
            <a:pPr algn="just"/>
            <a:r>
              <a:rPr lang="en-IN" sz="2400" b="1" dirty="0">
                <a:latin typeface="Times New Roman" panose="02020603050405020304" pitchFamily="18" charset="0"/>
                <a:cs typeface="Times New Roman" panose="02020603050405020304" pitchFamily="18" charset="0"/>
              </a:rPr>
              <a:t>Development of control units –</a:t>
            </a:r>
            <a:r>
              <a:rPr lang="en-US" sz="2400" dirty="0">
                <a:latin typeface="Times New Roman" panose="02020603050405020304" pitchFamily="18" charset="0"/>
                <a:cs typeface="Times New Roman" panose="02020603050405020304" pitchFamily="18" charset="0"/>
              </a:rPr>
              <a:t>making control units of such processors, because it is far less complex and can be easily modified</a:t>
            </a:r>
          </a:p>
          <a:p>
            <a:pPr algn="just"/>
            <a:r>
              <a:rPr lang="en-IN" sz="2400" b="1" dirty="0">
                <a:latin typeface="Times New Roman" panose="02020603050405020304" pitchFamily="18" charset="0"/>
                <a:cs typeface="Times New Roman" panose="02020603050405020304" pitchFamily="18" charset="0"/>
              </a:rPr>
              <a:t>High level language support  –</a:t>
            </a:r>
            <a:r>
              <a:rPr lang="en-US" sz="2400" dirty="0">
                <a:latin typeface="Times New Roman" panose="02020603050405020304" pitchFamily="18" charset="0"/>
                <a:cs typeface="Times New Roman" panose="02020603050405020304" pitchFamily="18" charset="0"/>
              </a:rPr>
              <a:t>provide support for complex data types directly from the processor level.</a:t>
            </a:r>
          </a:p>
          <a:p>
            <a:pPr algn="just"/>
            <a:r>
              <a:rPr lang="en-US" sz="2400" b="1" dirty="0">
                <a:latin typeface="Times New Roman" panose="02020603050405020304" pitchFamily="18" charset="0"/>
                <a:cs typeface="Times New Roman" panose="02020603050405020304" pitchFamily="18" charset="0"/>
              </a:rPr>
              <a:t>Development of special purpose processors </a:t>
            </a:r>
            <a:r>
              <a:rPr lang="en-US" sz="2400" b="1" dirty="0"/>
              <a:t>– </a:t>
            </a:r>
          </a:p>
          <a:p>
            <a:pPr algn="just"/>
            <a:r>
              <a:rPr lang="en-IN" sz="2400" b="1" dirty="0">
                <a:latin typeface="Times New Roman" panose="02020603050405020304" pitchFamily="18" charset="0"/>
                <a:cs typeface="Times New Roman" panose="02020603050405020304" pitchFamily="18" charset="0"/>
              </a:rPr>
              <a:t>Improving the operating system </a:t>
            </a:r>
          </a:p>
          <a:p>
            <a:pPr algn="just"/>
            <a:r>
              <a:rPr lang="en-US" sz="2400" b="1" dirty="0">
                <a:latin typeface="Times New Roman" panose="02020603050405020304" pitchFamily="18" charset="0"/>
                <a:cs typeface="Times New Roman" panose="02020603050405020304" pitchFamily="18" charset="0"/>
              </a:rPr>
              <a:t>User tailoring of the control unit -</a:t>
            </a:r>
            <a:r>
              <a:rPr lang="en-US" sz="2400" dirty="0">
                <a:latin typeface="Times New Roman" panose="02020603050405020304" pitchFamily="18" charset="0"/>
                <a:cs typeface="Times New Roman" panose="02020603050405020304" pitchFamily="18" charset="0"/>
              </a:rPr>
              <a:t>As the control Unit is developed using software, it can be easily reprogrammed. This can be used for custom-made modifications of the Control Unit</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5169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91761"/>
            <a:ext cx="7772400" cy="1947713"/>
          </a:xfrm>
          <a:prstGeom prst="rect">
            <a:avLst/>
          </a:prstGeom>
        </p:spPr>
        <p:txBody>
          <a:bodyPr vert="horz" wrap="square" lIns="0" tIns="8255" rIns="0" bIns="0" rtlCol="0">
            <a:spAutoFit/>
          </a:bodyPr>
          <a:lstStyle/>
          <a:p>
            <a:pPr marL="25400" marR="17780" indent="-1270" algn="ctr">
              <a:lnSpc>
                <a:spcPct val="100699"/>
              </a:lnSpc>
              <a:spcBef>
                <a:spcPts val="65"/>
              </a:spcBef>
            </a:pPr>
            <a:r>
              <a:rPr b="0" spc="-5" dirty="0">
                <a:latin typeface="Calibri"/>
                <a:cs typeface="Calibri"/>
              </a:rPr>
              <a:t>William </a:t>
            </a:r>
            <a:r>
              <a:rPr b="0" spc="-10" dirty="0">
                <a:latin typeface="Calibri"/>
                <a:cs typeface="Calibri"/>
              </a:rPr>
              <a:t>Stallings </a:t>
            </a:r>
            <a:r>
              <a:rPr b="0" spc="-5" dirty="0">
                <a:latin typeface="Calibri"/>
                <a:cs typeface="Calibri"/>
              </a:rPr>
              <a:t> </a:t>
            </a:r>
            <a:r>
              <a:rPr b="0" spc="-10" dirty="0">
                <a:latin typeface="Calibri"/>
                <a:cs typeface="Calibri"/>
              </a:rPr>
              <a:t>Computer </a:t>
            </a:r>
            <a:r>
              <a:rPr b="0" spc="-25" dirty="0">
                <a:latin typeface="Calibri"/>
                <a:cs typeface="Calibri"/>
              </a:rPr>
              <a:t>Organization </a:t>
            </a:r>
            <a:r>
              <a:rPr b="0" spc="-894" dirty="0">
                <a:latin typeface="Calibri"/>
                <a:cs typeface="Calibri"/>
              </a:rPr>
              <a:t> </a:t>
            </a:r>
            <a:r>
              <a:rPr sz="4000" b="0" spc="-5" dirty="0">
                <a:latin typeface="Calibri"/>
                <a:cs typeface="Calibri"/>
              </a:rPr>
              <a:t>and</a:t>
            </a:r>
            <a:r>
              <a:rPr sz="4000" b="0" spc="-10" dirty="0">
                <a:latin typeface="Calibri"/>
                <a:cs typeface="Calibri"/>
              </a:rPr>
              <a:t> </a:t>
            </a:r>
            <a:r>
              <a:rPr sz="4000" b="0" spc="-620" dirty="0">
                <a:latin typeface="Calibri"/>
                <a:cs typeface="Calibri"/>
              </a:rPr>
              <a:t>A</a:t>
            </a:r>
            <a:r>
              <a:rPr sz="3000" b="0" spc="-620" dirty="0">
                <a:solidFill>
                  <a:srgbClr val="888888"/>
                </a:solidFill>
                <a:latin typeface="Calibri"/>
                <a:cs typeface="Calibri"/>
              </a:rPr>
              <a:t>Ch</a:t>
            </a:r>
            <a:r>
              <a:rPr sz="4000" b="0" spc="-620" dirty="0">
                <a:latin typeface="Calibri"/>
                <a:cs typeface="Calibri"/>
              </a:rPr>
              <a:t>r</a:t>
            </a:r>
            <a:r>
              <a:rPr sz="3000" b="0" spc="-620" dirty="0">
                <a:solidFill>
                  <a:srgbClr val="888888"/>
                </a:solidFill>
                <a:latin typeface="Calibri"/>
                <a:cs typeface="Calibri"/>
              </a:rPr>
              <a:t>a</a:t>
            </a:r>
            <a:r>
              <a:rPr sz="4000" b="0" spc="-620" dirty="0">
                <a:latin typeface="Calibri"/>
                <a:cs typeface="Calibri"/>
              </a:rPr>
              <a:t>c</a:t>
            </a:r>
            <a:r>
              <a:rPr sz="3000" b="0" spc="-620" dirty="0">
                <a:solidFill>
                  <a:srgbClr val="888888"/>
                </a:solidFill>
                <a:latin typeface="Calibri"/>
                <a:cs typeface="Calibri"/>
              </a:rPr>
              <a:t>p</a:t>
            </a:r>
            <a:r>
              <a:rPr sz="4000" b="0" spc="-620" dirty="0">
                <a:latin typeface="Calibri"/>
                <a:cs typeface="Calibri"/>
              </a:rPr>
              <a:t>h</a:t>
            </a:r>
            <a:r>
              <a:rPr sz="3000" b="0" spc="-620" dirty="0">
                <a:solidFill>
                  <a:srgbClr val="888888"/>
                </a:solidFill>
                <a:latin typeface="Calibri"/>
                <a:cs typeface="Calibri"/>
              </a:rPr>
              <a:t>t</a:t>
            </a:r>
            <a:r>
              <a:rPr sz="4000" b="0" spc="-620" dirty="0">
                <a:latin typeface="Calibri"/>
                <a:cs typeface="Calibri"/>
              </a:rPr>
              <a:t>i</a:t>
            </a:r>
            <a:r>
              <a:rPr sz="3000" b="0" spc="-620" dirty="0">
                <a:solidFill>
                  <a:srgbClr val="888888"/>
                </a:solidFill>
                <a:latin typeface="Calibri"/>
                <a:cs typeface="Calibri"/>
              </a:rPr>
              <a:t>e</a:t>
            </a:r>
            <a:r>
              <a:rPr sz="4000" b="0" spc="-620" dirty="0">
                <a:latin typeface="Calibri"/>
                <a:cs typeface="Calibri"/>
              </a:rPr>
              <a:t>t</a:t>
            </a:r>
            <a:r>
              <a:rPr sz="3000" b="0" spc="-620" dirty="0">
                <a:solidFill>
                  <a:srgbClr val="888888"/>
                </a:solidFill>
                <a:latin typeface="Calibri"/>
                <a:cs typeface="Calibri"/>
              </a:rPr>
              <a:t>r</a:t>
            </a:r>
            <a:r>
              <a:rPr sz="4000" b="0" spc="-620" dirty="0">
                <a:latin typeface="Calibri"/>
                <a:cs typeface="Calibri"/>
              </a:rPr>
              <a:t>e</a:t>
            </a:r>
            <a:r>
              <a:rPr sz="3000" b="0" spc="-620" dirty="0">
                <a:solidFill>
                  <a:srgbClr val="888888"/>
                </a:solidFill>
                <a:latin typeface="Calibri"/>
                <a:cs typeface="Calibri"/>
              </a:rPr>
              <a:t>1</a:t>
            </a:r>
            <a:r>
              <a:rPr sz="4000" b="0" spc="-620" dirty="0">
                <a:latin typeface="Calibri"/>
                <a:cs typeface="Calibri"/>
              </a:rPr>
              <a:t>c</a:t>
            </a:r>
            <a:r>
              <a:rPr sz="3000" b="0" spc="-620" dirty="0">
                <a:solidFill>
                  <a:srgbClr val="888888"/>
                </a:solidFill>
                <a:latin typeface="Calibri"/>
                <a:cs typeface="Calibri"/>
              </a:rPr>
              <a:t>3</a:t>
            </a:r>
            <a:r>
              <a:rPr sz="4000" b="0" spc="-620" dirty="0">
                <a:latin typeface="Calibri"/>
                <a:cs typeface="Calibri"/>
              </a:rPr>
              <a:t>ture</a:t>
            </a:r>
            <a:endParaRPr sz="4000" dirty="0">
              <a:latin typeface="Calibri"/>
              <a:cs typeface="Calibri"/>
            </a:endParaRPr>
          </a:p>
          <a:p>
            <a:pPr algn="ctr">
              <a:lnSpc>
                <a:spcPts val="4740"/>
              </a:lnSpc>
            </a:pPr>
            <a:r>
              <a:rPr b="0" dirty="0">
                <a:latin typeface="Calibri"/>
                <a:cs typeface="Calibri"/>
              </a:rPr>
              <a:t>7</a:t>
            </a:r>
            <a:r>
              <a:rPr sz="3975" b="0" baseline="25157" dirty="0">
                <a:latin typeface="Calibri"/>
                <a:cs typeface="Calibri"/>
              </a:rPr>
              <a:t>th</a:t>
            </a:r>
            <a:r>
              <a:rPr sz="3975" b="0" spc="375" baseline="25157" dirty="0">
                <a:latin typeface="Calibri"/>
                <a:cs typeface="Calibri"/>
              </a:rPr>
              <a:t> </a:t>
            </a:r>
            <a:r>
              <a:rPr sz="4000" b="0" spc="-15" dirty="0">
                <a:latin typeface="Calibri"/>
                <a:cs typeface="Calibri"/>
              </a:rPr>
              <a:t>Edition</a:t>
            </a:r>
            <a:endParaRPr sz="4000" dirty="0">
              <a:latin typeface="Calibri"/>
              <a:cs typeface="Calibri"/>
            </a:endParaRPr>
          </a:p>
        </p:txBody>
      </p:sp>
      <p:sp>
        <p:nvSpPr>
          <p:cNvPr id="3" name="object 3"/>
          <p:cNvSpPr txBox="1"/>
          <p:nvPr/>
        </p:nvSpPr>
        <p:spPr>
          <a:xfrm>
            <a:off x="1903857" y="3928617"/>
            <a:ext cx="5488305" cy="2769870"/>
          </a:xfrm>
          <a:prstGeom prst="rect">
            <a:avLst/>
          </a:prstGeom>
        </p:spPr>
        <p:txBody>
          <a:bodyPr vert="horz" wrap="square" lIns="0" tIns="12700" rIns="0" bIns="0" rtlCol="0">
            <a:spAutoFit/>
          </a:bodyPr>
          <a:lstStyle/>
          <a:p>
            <a:pPr algn="ctr">
              <a:lnSpc>
                <a:spcPct val="100000"/>
              </a:lnSpc>
              <a:spcBef>
                <a:spcPts val="100"/>
              </a:spcBef>
            </a:pPr>
            <a:r>
              <a:rPr sz="3000" spc="-10" dirty="0">
                <a:solidFill>
                  <a:srgbClr val="888888"/>
                </a:solidFill>
                <a:latin typeface="Calibri"/>
                <a:cs typeface="Calibri"/>
              </a:rPr>
              <a:t>Reduced</a:t>
            </a:r>
            <a:r>
              <a:rPr sz="3000" spc="-50" dirty="0">
                <a:solidFill>
                  <a:srgbClr val="888888"/>
                </a:solidFill>
                <a:latin typeface="Calibri"/>
                <a:cs typeface="Calibri"/>
              </a:rPr>
              <a:t> </a:t>
            </a:r>
            <a:r>
              <a:rPr sz="3000" spc="-5" dirty="0">
                <a:solidFill>
                  <a:srgbClr val="888888"/>
                </a:solidFill>
                <a:latin typeface="Calibri"/>
                <a:cs typeface="Calibri"/>
              </a:rPr>
              <a:t>Instruction</a:t>
            </a:r>
            <a:r>
              <a:rPr sz="3000" spc="-35" dirty="0">
                <a:solidFill>
                  <a:srgbClr val="888888"/>
                </a:solidFill>
                <a:latin typeface="Calibri"/>
                <a:cs typeface="Calibri"/>
              </a:rPr>
              <a:t> </a:t>
            </a:r>
            <a:r>
              <a:rPr sz="3000" spc="-10" dirty="0">
                <a:solidFill>
                  <a:srgbClr val="888888"/>
                </a:solidFill>
                <a:latin typeface="Calibri"/>
                <a:cs typeface="Calibri"/>
              </a:rPr>
              <a:t>Set</a:t>
            </a:r>
            <a:r>
              <a:rPr sz="3000" spc="-35" dirty="0">
                <a:solidFill>
                  <a:srgbClr val="888888"/>
                </a:solidFill>
                <a:latin typeface="Calibri"/>
                <a:cs typeface="Calibri"/>
              </a:rPr>
              <a:t> </a:t>
            </a:r>
            <a:r>
              <a:rPr sz="3000" spc="-15" dirty="0">
                <a:solidFill>
                  <a:srgbClr val="888888"/>
                </a:solidFill>
                <a:latin typeface="Calibri"/>
                <a:cs typeface="Calibri"/>
              </a:rPr>
              <a:t>Computers</a:t>
            </a:r>
            <a:endParaRPr sz="3000" dirty="0">
              <a:latin typeface="Calibri"/>
              <a:cs typeface="Calibri"/>
            </a:endParaRPr>
          </a:p>
          <a:p>
            <a:pPr>
              <a:lnSpc>
                <a:spcPct val="100000"/>
              </a:lnSpc>
              <a:spcBef>
                <a:spcPts val="30"/>
              </a:spcBef>
            </a:pPr>
            <a:endParaRPr sz="4400" dirty="0">
              <a:latin typeface="Calibri"/>
              <a:cs typeface="Calibri"/>
            </a:endParaRPr>
          </a:p>
          <a:p>
            <a:pPr marL="1905" algn="ctr">
              <a:lnSpc>
                <a:spcPct val="100000"/>
              </a:lnSpc>
            </a:pPr>
            <a:r>
              <a:rPr sz="3000" spc="-20" dirty="0">
                <a:solidFill>
                  <a:srgbClr val="888888"/>
                </a:solidFill>
                <a:latin typeface="Calibri"/>
                <a:cs typeface="Calibri"/>
              </a:rPr>
              <a:t>v/s</a:t>
            </a:r>
            <a:endParaRPr sz="3000" dirty="0">
              <a:latin typeface="Calibri"/>
              <a:cs typeface="Calibri"/>
            </a:endParaRPr>
          </a:p>
          <a:p>
            <a:pPr>
              <a:lnSpc>
                <a:spcPct val="100000"/>
              </a:lnSpc>
              <a:spcBef>
                <a:spcPts val="30"/>
              </a:spcBef>
            </a:pPr>
            <a:endParaRPr sz="4400" dirty="0">
              <a:latin typeface="Calibri"/>
              <a:cs typeface="Calibri"/>
            </a:endParaRPr>
          </a:p>
          <a:p>
            <a:pPr algn="ctr">
              <a:lnSpc>
                <a:spcPct val="100000"/>
              </a:lnSpc>
            </a:pPr>
            <a:r>
              <a:rPr sz="3000" spc="-15" dirty="0">
                <a:solidFill>
                  <a:srgbClr val="888888"/>
                </a:solidFill>
                <a:latin typeface="Calibri"/>
                <a:cs typeface="Calibri"/>
              </a:rPr>
              <a:t>Complex</a:t>
            </a:r>
            <a:r>
              <a:rPr sz="3000" spc="-10" dirty="0">
                <a:solidFill>
                  <a:srgbClr val="888888"/>
                </a:solidFill>
                <a:latin typeface="Calibri"/>
                <a:cs typeface="Calibri"/>
              </a:rPr>
              <a:t> </a:t>
            </a:r>
            <a:r>
              <a:rPr sz="3000" spc="-5" dirty="0">
                <a:solidFill>
                  <a:srgbClr val="888888"/>
                </a:solidFill>
                <a:latin typeface="Calibri"/>
                <a:cs typeface="Calibri"/>
              </a:rPr>
              <a:t>Instruction</a:t>
            </a:r>
            <a:r>
              <a:rPr sz="3000" spc="-25" dirty="0">
                <a:solidFill>
                  <a:srgbClr val="888888"/>
                </a:solidFill>
                <a:latin typeface="Calibri"/>
                <a:cs typeface="Calibri"/>
              </a:rPr>
              <a:t> </a:t>
            </a:r>
            <a:r>
              <a:rPr sz="3000" spc="-10" dirty="0">
                <a:solidFill>
                  <a:srgbClr val="888888"/>
                </a:solidFill>
                <a:latin typeface="Calibri"/>
                <a:cs typeface="Calibri"/>
              </a:rPr>
              <a:t>Set</a:t>
            </a:r>
            <a:r>
              <a:rPr sz="3000" spc="-45" dirty="0">
                <a:solidFill>
                  <a:srgbClr val="888888"/>
                </a:solidFill>
                <a:latin typeface="Calibri"/>
                <a:cs typeface="Calibri"/>
              </a:rPr>
              <a:t> </a:t>
            </a:r>
            <a:r>
              <a:rPr sz="3000" spc="-15" dirty="0">
                <a:solidFill>
                  <a:srgbClr val="888888"/>
                </a:solidFill>
                <a:latin typeface="Calibri"/>
                <a:cs typeface="Calibri"/>
              </a:rPr>
              <a:t>Computers</a:t>
            </a:r>
            <a:endParaRPr sz="3000" dirty="0">
              <a:latin typeface="Calibri"/>
              <a:cs typeface="Calibri"/>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228600"/>
            <a:ext cx="2854325"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Introduction</a:t>
            </a:r>
            <a:endParaRPr sz="4400" dirty="0">
              <a:latin typeface="Calibri"/>
              <a:cs typeface="Calibri"/>
            </a:endParaRPr>
          </a:p>
        </p:txBody>
      </p:sp>
      <p:sp>
        <p:nvSpPr>
          <p:cNvPr id="3" name="object 3"/>
          <p:cNvSpPr txBox="1"/>
          <p:nvPr/>
        </p:nvSpPr>
        <p:spPr>
          <a:xfrm>
            <a:off x="228601" y="1066800"/>
            <a:ext cx="8441054" cy="5126147"/>
          </a:xfrm>
          <a:prstGeom prst="rect">
            <a:avLst/>
          </a:prstGeom>
        </p:spPr>
        <p:txBody>
          <a:bodyPr vert="horz" wrap="square" lIns="0" tIns="13335" rIns="0" bIns="0" rtlCol="0">
            <a:spAutoFit/>
          </a:bodyPr>
          <a:lstStyle/>
          <a:p>
            <a:pPr marL="355600" indent="-343535" algn="just">
              <a:lnSpc>
                <a:spcPct val="100000"/>
              </a:lnSpc>
              <a:spcBef>
                <a:spcPts val="10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architectural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design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CPU</a:t>
            </a:r>
            <a:r>
              <a:rPr sz="2400" b="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 RISC</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&amp;</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CISC.</a:t>
            </a:r>
            <a:endParaRPr lang="en-US" sz="2400" spc="-5" dirty="0">
              <a:latin typeface="Times New Roman" panose="02020603050405020304" pitchFamily="18" charset="0"/>
              <a:cs typeface="Times New Roman" panose="02020603050405020304" pitchFamily="18" charset="0"/>
            </a:endParaRPr>
          </a:p>
          <a:p>
            <a:pPr marL="355600" indent="-343535" algn="just">
              <a:lnSpc>
                <a:spcPct val="100000"/>
              </a:lnSpc>
              <a:spcBef>
                <a:spcPts val="105"/>
              </a:spcBef>
              <a:buFont typeface="Arial MT"/>
              <a:buChar char="•"/>
              <a:tabLst>
                <a:tab pos="355600" algn="l"/>
                <a:tab pos="356235" algn="l"/>
              </a:tabLst>
            </a:pPr>
            <a:r>
              <a:rPr lang="en-US" sz="2400" dirty="0">
                <a:latin typeface="Times New Roman" panose="02020603050405020304" pitchFamily="18" charset="0"/>
                <a:cs typeface="Times New Roman" panose="02020603050405020304" pitchFamily="18" charset="0"/>
              </a:rPr>
              <a:t>The CISC architecture helps reduce program code by embedding multiple operations on each program instruction, which makes the CISC processor more complex</a:t>
            </a:r>
          </a:p>
          <a:p>
            <a:pPr marL="355600" indent="-343535" algn="just">
              <a:spcBef>
                <a:spcPts val="105"/>
              </a:spcBef>
              <a:buFont typeface="Arial MT"/>
              <a:buChar char="•"/>
              <a:tabLst>
                <a:tab pos="355600" algn="l"/>
                <a:tab pos="356235" algn="l"/>
              </a:tabLst>
            </a:pPr>
            <a:r>
              <a:rPr lang="en-US" sz="2400" spc="-5" dirty="0">
                <a:latin typeface="Times New Roman" panose="02020603050405020304" pitchFamily="18" charset="0"/>
                <a:cs typeface="Times New Roman" panose="02020603050405020304" pitchFamily="18" charset="0"/>
              </a:rPr>
              <a:t>RISC has a highly customized set of instructions used in portable devices due to system reliability such as Apple iPod, mobiles/smartphones, Nintendo DS,</a:t>
            </a:r>
            <a:endParaRPr sz="2400" dirty="0">
              <a:latin typeface="Times New Roman" panose="02020603050405020304" pitchFamily="18" charset="0"/>
              <a:cs typeface="Times New Roman" panose="02020603050405020304" pitchFamily="18" charset="0"/>
            </a:endParaRPr>
          </a:p>
          <a:p>
            <a:pPr algn="just">
              <a:lnSpc>
                <a:spcPct val="100000"/>
              </a:lnSpc>
              <a:spcBef>
                <a:spcPts val="10"/>
              </a:spcBef>
              <a:buChar char="•"/>
            </a:pPr>
            <a:endParaRPr sz="2400" dirty="0">
              <a:latin typeface="Times New Roman" panose="02020603050405020304" pitchFamily="18" charset="0"/>
              <a:cs typeface="Times New Roman" panose="02020603050405020304" pitchFamily="18" charset="0"/>
            </a:endParaRPr>
          </a:p>
          <a:p>
            <a:pPr marL="355600" indent="-343535" algn="just">
              <a:lnSpc>
                <a:spcPct val="100000"/>
              </a:lnSpc>
              <a:buFont typeface="Arial MT"/>
              <a:buChar char="•"/>
              <a:tabLst>
                <a:tab pos="355600" algn="l"/>
                <a:tab pos="356235" algn="l"/>
              </a:tabLst>
            </a:pPr>
            <a:r>
              <a:rPr sz="2400" spc="-15" dirty="0">
                <a:latin typeface="Times New Roman" panose="02020603050405020304" pitchFamily="18" charset="0"/>
                <a:cs typeface="Times New Roman" panose="02020603050405020304" pitchFamily="18" charset="0"/>
              </a:rPr>
              <a:t>Hardware</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fused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with </a:t>
            </a:r>
            <a:r>
              <a:rPr sz="2400" spc="-15" dirty="0">
                <a:latin typeface="Times New Roman" panose="02020603050405020304" pitchFamily="18" charset="0"/>
                <a:cs typeface="Times New Roman" panose="02020603050405020304" pitchFamily="18" charset="0"/>
              </a:rPr>
              <a:t>software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t>
            </a:r>
            <a:r>
              <a:rPr sz="2400" b="1" spc="-10" dirty="0">
                <a:latin typeface="Times New Roman" panose="02020603050405020304" pitchFamily="18" charset="0"/>
                <a:cs typeface="Times New Roman" panose="02020603050405020304" pitchFamily="18" charset="0"/>
              </a:rPr>
              <a:t>Intel</a:t>
            </a:r>
            <a:r>
              <a:rPr sz="2400" b="1" spc="5" dirty="0">
                <a:latin typeface="Times New Roman" panose="02020603050405020304" pitchFamily="18" charset="0"/>
                <a:cs typeface="Times New Roman" panose="02020603050405020304" pitchFamily="18" charset="0"/>
              </a:rPr>
              <a:t> </a:t>
            </a:r>
            <a:r>
              <a:rPr sz="2400" b="1" spc="-20" dirty="0">
                <a:latin typeface="Times New Roman" panose="02020603050405020304" pitchFamily="18" charset="0"/>
                <a:cs typeface="Times New Roman" panose="02020603050405020304" pitchFamily="18" charset="0"/>
              </a:rPr>
              <a:t>v/s</a:t>
            </a:r>
            <a:r>
              <a:rPr sz="2400" b="1" spc="-1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Apple</a:t>
            </a:r>
            <a:r>
              <a:rPr sz="2400" dirty="0">
                <a:latin typeface="Times New Roman" panose="02020603050405020304" pitchFamily="18" charset="0"/>
                <a:cs typeface="Times New Roman" panose="02020603050405020304" pitchFamily="18" charset="0"/>
              </a:rPr>
              <a:t>)</a:t>
            </a:r>
          </a:p>
          <a:p>
            <a:pPr marL="355600" marR="290830" indent="-343535" algn="just">
              <a:lnSpc>
                <a:spcPct val="180100"/>
              </a:lnSpc>
              <a:spcBef>
                <a:spcPts val="455"/>
              </a:spcBef>
              <a:buFont typeface="Arial MT"/>
              <a:buChar char="•"/>
              <a:tabLst>
                <a:tab pos="355600" algn="l"/>
                <a:tab pos="356235" algn="l"/>
              </a:tabLst>
            </a:pPr>
            <a:r>
              <a:rPr sz="2400" b="1" spc="-25" dirty="0">
                <a:solidFill>
                  <a:srgbClr val="FF0000"/>
                </a:solidFill>
                <a:latin typeface="Times New Roman" panose="02020603050405020304" pitchFamily="18" charset="0"/>
                <a:cs typeface="Times New Roman" panose="02020603050405020304" pitchFamily="18" charset="0"/>
              </a:rPr>
              <a:t>Intel’s</a:t>
            </a:r>
            <a:r>
              <a:rPr sz="2400" b="1" spc="5" dirty="0">
                <a:solidFill>
                  <a:srgbClr val="FF0000"/>
                </a:solidFill>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hardware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oriented</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approach</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termed</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as</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CISC</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while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that of</a:t>
            </a:r>
            <a:r>
              <a:rPr sz="2400" spc="25"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Apple</a:t>
            </a:r>
            <a:r>
              <a:rPr sz="2400" b="1" dirty="0">
                <a:solidFill>
                  <a:srgbClr val="FF0000"/>
                </a:solidFill>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is </a:t>
            </a:r>
            <a:r>
              <a:rPr sz="2400" spc="-4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RISC</a:t>
            </a:r>
            <a:endParaRPr sz="2400" dirty="0">
              <a:latin typeface="Times New Roman" panose="02020603050405020304" pitchFamily="18" charset="0"/>
              <a:cs typeface="Times New Roman" panose="02020603050405020304" pitchFamily="18" charset="0"/>
            </a:endParaRPr>
          </a:p>
          <a:p>
            <a:pPr algn="just">
              <a:lnSpc>
                <a:spcPct val="100000"/>
              </a:lnSpc>
              <a:spcBef>
                <a:spcPts val="20"/>
              </a:spcBef>
              <a:buChar char="•"/>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552688" cy="411162"/>
          </a:xfrm>
        </p:spPr>
        <p:txBody>
          <a:bodyPr>
            <a:normAutofit fontScale="90000"/>
          </a:bodyPr>
          <a:lstStyle/>
          <a:p>
            <a:endParaRPr lang="en-IN" dirty="0"/>
          </a:p>
        </p:txBody>
      </p:sp>
      <p:sp>
        <p:nvSpPr>
          <p:cNvPr id="3" name="Content Placeholder 2"/>
          <p:cNvSpPr>
            <a:spLocks noGrp="1"/>
          </p:cNvSpPr>
          <p:nvPr>
            <p:ph idx="1"/>
          </p:nvPr>
        </p:nvSpPr>
        <p:spPr>
          <a:xfrm>
            <a:off x="304800" y="838200"/>
            <a:ext cx="8628888" cy="5410200"/>
          </a:xfrm>
        </p:spPr>
        <p:txBody>
          <a:bodyPr>
            <a:normAutofit/>
          </a:bodyPr>
          <a:lstStyle/>
          <a:p>
            <a:pPr marL="355600" indent="-343535" algn="just">
              <a:spcBef>
                <a:spcPts val="5"/>
              </a:spcBef>
              <a:buFont typeface="Arial MT"/>
              <a:buChar char="•"/>
              <a:tabLst>
                <a:tab pos="355600" algn="l"/>
                <a:tab pos="356235" algn="l"/>
              </a:tabLst>
            </a:pPr>
            <a:r>
              <a:rPr lang="en-US" sz="2400" b="1" spc="-5" dirty="0">
                <a:latin typeface="Times New Roman" panose="02020603050405020304" pitchFamily="18" charset="0"/>
                <a:cs typeface="Times New Roman" panose="02020603050405020304" pitchFamily="18" charset="0"/>
              </a:rPr>
              <a:t>Instruction</a:t>
            </a:r>
            <a:r>
              <a:rPr lang="en-US" sz="2400" b="1" spc="4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Set</a:t>
            </a:r>
            <a:r>
              <a:rPr lang="en-US" sz="2400" b="1" spc="5"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Architecture-</a:t>
            </a:r>
            <a:r>
              <a:rPr lang="en-US" sz="2400" b="1" spc="35" dirty="0">
                <a:latin typeface="Times New Roman" panose="02020603050405020304" pitchFamily="18" charset="0"/>
                <a:cs typeface="Times New Roman" panose="02020603050405020304" pitchFamily="18" charset="0"/>
              </a:rPr>
              <a:t> </a:t>
            </a:r>
            <a:r>
              <a:rPr lang="en-US" sz="2400" b="1" spc="-15" dirty="0">
                <a:solidFill>
                  <a:srgbClr val="FF0000"/>
                </a:solidFill>
                <a:latin typeface="Times New Roman" panose="02020603050405020304" pitchFamily="18" charset="0"/>
                <a:cs typeface="Times New Roman" panose="02020603050405020304" pitchFamily="18" charset="0"/>
              </a:rPr>
              <a:t>Interface</a:t>
            </a:r>
            <a:r>
              <a:rPr lang="en-US" sz="2400" b="1" spc="55" dirty="0">
                <a:solidFill>
                  <a:srgbClr val="FF0000"/>
                </a:solidFill>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allow</a:t>
            </a:r>
            <a:r>
              <a:rPr lang="en-US" sz="2400" spc="3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easy</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communication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between </a:t>
            </a:r>
            <a:r>
              <a:rPr lang="en-US" sz="2400" spc="-5" dirty="0">
                <a:latin typeface="Times New Roman" panose="02020603050405020304" pitchFamily="18" charset="0"/>
                <a:cs typeface="Times New Roman" panose="02020603050405020304" pitchFamily="18" charset="0"/>
              </a:rPr>
              <a:t>the </a:t>
            </a:r>
            <a:r>
              <a:rPr lang="en-US" sz="2400" spc="-15" dirty="0">
                <a:latin typeface="Times New Roman" panose="02020603050405020304" pitchFamily="18" charset="0"/>
                <a:cs typeface="Times New Roman" panose="02020603050405020304" pitchFamily="18" charset="0"/>
              </a:rPr>
              <a:t>programmer</a:t>
            </a:r>
            <a:r>
              <a:rPr lang="en-US" sz="2400" spc="2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and 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hardware.</a:t>
            </a:r>
            <a:endParaRPr lang="en-US" sz="2400" dirty="0">
              <a:latin typeface="Times New Roman" panose="02020603050405020304" pitchFamily="18" charset="0"/>
              <a:cs typeface="Times New Roman" panose="02020603050405020304" pitchFamily="18" charset="0"/>
            </a:endParaRPr>
          </a:p>
          <a:p>
            <a:pPr algn="just">
              <a:spcBef>
                <a:spcPts val="20"/>
              </a:spcBef>
            </a:pPr>
            <a:endParaRPr lang="en-US" sz="2400" dirty="0">
              <a:latin typeface="Times New Roman" panose="02020603050405020304" pitchFamily="18" charset="0"/>
              <a:cs typeface="Times New Roman" panose="02020603050405020304" pitchFamily="18" charset="0"/>
            </a:endParaRPr>
          </a:p>
          <a:p>
            <a:pPr marL="355600" indent="-343535" algn="just">
              <a:buFont typeface="Arial MT"/>
              <a:buChar char="•"/>
              <a:tabLst>
                <a:tab pos="355600" algn="l"/>
                <a:tab pos="356235" algn="l"/>
              </a:tabLst>
            </a:pPr>
            <a:r>
              <a:rPr lang="en-US" sz="2400" spc="-10" dirty="0">
                <a:latin typeface="Times New Roman" panose="02020603050405020304" pitchFamily="18" charset="0"/>
                <a:cs typeface="Times New Roman" panose="02020603050405020304" pitchFamily="18" charset="0"/>
              </a:rPr>
              <a:t>ISA-</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execution</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copying</a:t>
            </a:r>
            <a:r>
              <a:rPr lang="en-US" sz="2400" spc="2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deleting</a:t>
            </a:r>
            <a:r>
              <a:rPr lang="en-US" sz="2400" spc="2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editing</a:t>
            </a:r>
            <a:endParaRPr lang="en-US" sz="2400" dirty="0">
              <a:latin typeface="Times New Roman" panose="02020603050405020304" pitchFamily="18" charset="0"/>
              <a:cs typeface="Times New Roman" panose="02020603050405020304" pitchFamily="18" charset="0"/>
            </a:endParaRPr>
          </a:p>
          <a:p>
            <a:pPr algn="just">
              <a:spcBef>
                <a:spcPts val="25"/>
              </a:spcBef>
              <a:buChar char="•"/>
            </a:pPr>
            <a:endParaRPr lang="en-US" sz="2400" dirty="0">
              <a:latin typeface="Times New Roman" panose="02020603050405020304" pitchFamily="18" charset="0"/>
              <a:cs typeface="Times New Roman" panose="02020603050405020304" pitchFamily="18" charset="0"/>
            </a:endParaRPr>
          </a:p>
          <a:p>
            <a:pPr marL="355600" indent="-343535" algn="just">
              <a:buFont typeface="Arial MT"/>
              <a:buChar char="•"/>
              <a:tabLst>
                <a:tab pos="355600" algn="l"/>
                <a:tab pos="356235" algn="l"/>
              </a:tabLst>
            </a:pPr>
            <a:r>
              <a:rPr lang="en-US" sz="2400" spc="-5" dirty="0">
                <a:latin typeface="Times New Roman" panose="02020603050405020304" pitchFamily="18" charset="0"/>
                <a:cs typeface="Times New Roman" panose="02020603050405020304" pitchFamily="18" charset="0"/>
              </a:rPr>
              <a:t>Instruction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Set </a:t>
            </a:r>
            <a:r>
              <a:rPr lang="en-US" sz="2400" spc="-5" dirty="0">
                <a:latin typeface="Times New Roman" panose="02020603050405020304" pitchFamily="18" charset="0"/>
                <a:cs typeface="Times New Roman" panose="02020603050405020304" pitchFamily="18" charset="0"/>
              </a:rPr>
              <a:t>,</a:t>
            </a:r>
            <a:r>
              <a:rPr lang="en-US" sz="2400" spc="-10" dirty="0">
                <a:latin typeface="Times New Roman" panose="02020603050405020304" pitchFamily="18" charset="0"/>
                <a:cs typeface="Times New Roman" panose="02020603050405020304" pitchFamily="18" charset="0"/>
              </a:rPr>
              <a:t> Addressing</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Modes,</a:t>
            </a:r>
            <a:endParaRPr lang="en-US"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40893349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573820"/>
            <a:ext cx="8324088" cy="544636"/>
          </a:xfrm>
          <a:prstGeom prst="rect">
            <a:avLst/>
          </a:prstGeom>
        </p:spPr>
        <p:txBody>
          <a:bodyPr vert="horz" wrap="square" lIns="0" tIns="51689" rIns="0" bIns="0" rtlCol="0">
            <a:spAutoFit/>
          </a:bodyPr>
          <a:lstStyle/>
          <a:p>
            <a:pPr marL="2128520" marR="5080" indent="-1668145">
              <a:lnSpc>
                <a:spcPct val="100000"/>
              </a:lnSpc>
              <a:spcBef>
                <a:spcPts val="95"/>
              </a:spcBef>
            </a:pPr>
            <a:r>
              <a:rPr sz="3200" b="0" spc="-10" dirty="0">
                <a:latin typeface="Calibri"/>
                <a:cs typeface="Calibri"/>
              </a:rPr>
              <a:t>RISC-</a:t>
            </a:r>
            <a:r>
              <a:rPr sz="3200" spc="-10" dirty="0"/>
              <a:t>Reduced</a:t>
            </a:r>
            <a:r>
              <a:rPr sz="3200" spc="-15" dirty="0"/>
              <a:t> </a:t>
            </a:r>
            <a:r>
              <a:rPr sz="3200" spc="-5" dirty="0"/>
              <a:t>Instruction</a:t>
            </a:r>
            <a:r>
              <a:rPr sz="3200" spc="10" dirty="0"/>
              <a:t> </a:t>
            </a:r>
            <a:r>
              <a:rPr sz="3200" spc="-10" dirty="0"/>
              <a:t>Set </a:t>
            </a:r>
            <a:r>
              <a:rPr sz="3200" spc="-890" dirty="0"/>
              <a:t> </a:t>
            </a:r>
            <a:r>
              <a:rPr sz="3200" spc="-15" dirty="0"/>
              <a:t>Computer</a:t>
            </a:r>
          </a:p>
        </p:txBody>
      </p:sp>
      <p:sp>
        <p:nvSpPr>
          <p:cNvPr id="3" name="object 3"/>
          <p:cNvSpPr txBox="1"/>
          <p:nvPr/>
        </p:nvSpPr>
        <p:spPr>
          <a:xfrm>
            <a:off x="457200" y="1253032"/>
            <a:ext cx="8065135" cy="4501232"/>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000" dirty="0">
                <a:latin typeface="Times New Roman" panose="02020603050405020304" pitchFamily="18" charset="0"/>
                <a:cs typeface="Times New Roman" panose="02020603050405020304" pitchFamily="18" charset="0"/>
              </a:rPr>
              <a:t>A microprocessor architecture with a simple collection and highly customized set of instructions.</a:t>
            </a:r>
          </a:p>
          <a:p>
            <a:pPr marL="355600" indent="-343535" algn="just">
              <a:lnSpc>
                <a:spcPct val="100000"/>
              </a:lnSpc>
              <a:spcBef>
                <a:spcPts val="100"/>
              </a:spcBef>
              <a:buFont typeface="Arial MT"/>
              <a:buChar char="•"/>
              <a:tabLst>
                <a:tab pos="355600" algn="l"/>
                <a:tab pos="356235" algn="l"/>
              </a:tabLst>
            </a:pPr>
            <a:endParaRPr lang="en-US" sz="2000" dirty="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lang="en-US" sz="2000" dirty="0">
                <a:latin typeface="Times New Roman" panose="02020603050405020304" pitchFamily="18" charset="0"/>
                <a:cs typeface="Times New Roman" panose="02020603050405020304" pitchFamily="18" charset="0"/>
              </a:rPr>
              <a:t> It is built to </a:t>
            </a:r>
            <a:r>
              <a:rPr lang="en-US" sz="2000" b="1" dirty="0">
                <a:latin typeface="Times New Roman" panose="02020603050405020304" pitchFamily="18" charset="0"/>
                <a:cs typeface="Times New Roman" panose="02020603050405020304" pitchFamily="18" charset="0"/>
              </a:rPr>
              <a:t>minimize the instruction execution time by optimizing and limiting the number of instructions. </a:t>
            </a:r>
          </a:p>
          <a:p>
            <a:pPr marL="355600" indent="-343535" algn="just">
              <a:lnSpc>
                <a:spcPct val="100000"/>
              </a:lnSpc>
              <a:spcBef>
                <a:spcPts val="100"/>
              </a:spcBef>
              <a:buFont typeface="Arial MT"/>
              <a:buChar char="•"/>
              <a:tabLst>
                <a:tab pos="355600" algn="l"/>
                <a:tab pos="356235" algn="l"/>
              </a:tabLst>
            </a:pPr>
            <a:endParaRPr lang="en-US" sz="2000" b="1" dirty="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lang="en-US" sz="2000" dirty="0">
                <a:latin typeface="Times New Roman" panose="02020603050405020304" pitchFamily="18" charset="0"/>
                <a:cs typeface="Times New Roman" panose="02020603050405020304" pitchFamily="18" charset="0"/>
              </a:rPr>
              <a:t>It means </a:t>
            </a:r>
            <a:r>
              <a:rPr lang="en-US" sz="2000" b="1" dirty="0">
                <a:latin typeface="Times New Roman" panose="02020603050405020304" pitchFamily="18" charset="0"/>
                <a:cs typeface="Times New Roman" panose="02020603050405020304" pitchFamily="18" charset="0"/>
              </a:rPr>
              <a:t>each instruction cycle requires only one clock cycle</a:t>
            </a:r>
          </a:p>
          <a:p>
            <a:pPr marL="12065" algn="just">
              <a:lnSpc>
                <a:spcPct val="100000"/>
              </a:lnSpc>
              <a:spcBef>
                <a:spcPts val="100"/>
              </a:spcBef>
              <a:tabLst>
                <a:tab pos="355600" algn="l"/>
                <a:tab pos="356235" algn="l"/>
              </a:tabLst>
            </a:pPr>
            <a:endParaRPr lang="en-US" sz="2000" b="1" dirty="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sz="2000" dirty="0">
                <a:latin typeface="Times New Roman" panose="02020603050405020304" pitchFamily="18" charset="0"/>
                <a:cs typeface="Times New Roman" panose="02020603050405020304" pitchFamily="18" charset="0"/>
              </a:rPr>
              <a:t>RISC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processor</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design</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has</a:t>
            </a:r>
            <a:r>
              <a:rPr sz="2000" spc="-20" dirty="0">
                <a:latin typeface="Times New Roman" panose="02020603050405020304" pitchFamily="18" charset="0"/>
                <a:cs typeface="Times New Roman" panose="02020603050405020304" pitchFamily="18" charset="0"/>
              </a:rPr>
              <a:t> separate</a:t>
            </a:r>
            <a:r>
              <a:rPr sz="2000" spc="-1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digital </a:t>
            </a:r>
            <a:r>
              <a:rPr sz="2000" b="1" spc="-10" dirty="0">
                <a:latin typeface="Times New Roman" panose="02020603050405020304" pitchFamily="18" charset="0"/>
                <a:cs typeface="Times New Roman" panose="02020603050405020304" pitchFamily="18" charset="0"/>
              </a:rPr>
              <a:t>circuitry</a:t>
            </a:r>
            <a:r>
              <a:rPr sz="2000" b="1"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lang="en-US" sz="20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4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control </a:t>
            </a:r>
            <a:r>
              <a:rPr sz="2000" spc="-5" dirty="0">
                <a:latin typeface="Times New Roman" panose="02020603050405020304" pitchFamily="18" charset="0"/>
                <a:cs typeface="Times New Roman" panose="02020603050405020304" pitchFamily="18" charset="0"/>
              </a:rPr>
              <a:t>unit</a:t>
            </a:r>
            <a:r>
              <a:rPr lang="en-US" sz="2000" dirty="0">
                <a:latin typeface="Times New Roman" panose="02020603050405020304" pitchFamily="18" charset="0"/>
                <a:cs typeface="Times New Roman" panose="02020603050405020304" pitchFamily="18" charset="0"/>
              </a:rPr>
              <a:t> (produces </a:t>
            </a:r>
            <a:r>
              <a:rPr lang="en-US" sz="2000" spc="-5" dirty="0">
                <a:latin typeface="Times New Roman" panose="02020603050405020304" pitchFamily="18" charset="0"/>
                <a:cs typeface="Times New Roman" panose="02020603050405020304" pitchFamily="18" charset="0"/>
              </a:rPr>
              <a:t>s</a:t>
            </a:r>
            <a:r>
              <a:rPr sz="2000" spc="-5" dirty="0">
                <a:latin typeface="Times New Roman" panose="02020603050405020304" pitchFamily="18" charset="0"/>
                <a:cs typeface="Times New Roman" panose="02020603050405020304" pitchFamily="18" charset="0"/>
              </a:rPr>
              <a:t>ignals needed </a:t>
            </a:r>
            <a:r>
              <a:rPr sz="2000" spc="-25" dirty="0">
                <a:latin typeface="Times New Roman" panose="02020603050405020304" pitchFamily="18" charset="0"/>
                <a:cs typeface="Times New Roman" panose="02020603050405020304" pitchFamily="18" charset="0"/>
              </a:rPr>
              <a:t>for </a:t>
            </a:r>
            <a:r>
              <a:rPr sz="2000" spc="-5" dirty="0">
                <a:latin typeface="Times New Roman" panose="02020603050405020304" pitchFamily="18" charset="0"/>
                <a:cs typeface="Times New Roman" panose="02020603050405020304" pitchFamily="18" charset="0"/>
              </a:rPr>
              <a:t>the </a:t>
            </a:r>
            <a:r>
              <a:rPr sz="2000" spc="-15" dirty="0">
                <a:latin typeface="Times New Roman" panose="02020603050405020304" pitchFamily="18" charset="0"/>
                <a:cs typeface="Times New Roman" panose="02020603050405020304" pitchFamily="18" charset="0"/>
              </a:rPr>
              <a:t>execution </a:t>
            </a:r>
            <a:r>
              <a:rPr sz="2000" spc="-5" dirty="0">
                <a:latin typeface="Times New Roman" panose="02020603050405020304" pitchFamily="18" charset="0"/>
                <a:cs typeface="Times New Roman" panose="02020603050405020304" pitchFamily="18" charset="0"/>
              </a:rPr>
              <a:t>of </a:t>
            </a:r>
            <a:r>
              <a:rPr sz="2000" dirty="0">
                <a:latin typeface="Times New Roman" panose="02020603050405020304" pitchFamily="18" charset="0"/>
                <a:cs typeface="Times New Roman" panose="02020603050405020304" pitchFamily="18" charset="0"/>
              </a:rPr>
              <a:t>each </a:t>
            </a:r>
            <a:r>
              <a:rPr sz="2000" spc="-10" dirty="0">
                <a:latin typeface="Times New Roman" panose="02020603050405020304" pitchFamily="18" charset="0"/>
                <a:cs typeface="Times New Roman" panose="02020603050405020304" pitchFamily="18" charset="0"/>
              </a:rPr>
              <a:t>instruction </a:t>
            </a:r>
            <a:r>
              <a:rPr sz="2000" dirty="0">
                <a:latin typeface="Times New Roman" panose="02020603050405020304" pitchFamily="18" charset="0"/>
                <a:cs typeface="Times New Roman" panose="02020603050405020304" pitchFamily="18" charset="0"/>
              </a:rPr>
              <a:t>in </a:t>
            </a:r>
            <a:r>
              <a:rPr sz="2000" spc="-60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lang="en-US"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instruction</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20"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processor</a:t>
            </a:r>
            <a:r>
              <a:rPr lang="en-US" sz="2000" spc="-4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355600" indent="-343535" algn="just">
              <a:lnSpc>
                <a:spcPct val="100000"/>
              </a:lnSpc>
              <a:spcBef>
                <a:spcPts val="805"/>
              </a:spcBef>
              <a:buFont typeface="Arial MT"/>
              <a:buChar char="•"/>
              <a:tabLst>
                <a:tab pos="355600" algn="l"/>
                <a:tab pos="356235" algn="l"/>
              </a:tabLst>
            </a:pPr>
            <a:r>
              <a:rPr sz="2000" spc="-10" dirty="0">
                <a:latin typeface="Times New Roman" panose="02020603050405020304" pitchFamily="18" charset="0"/>
                <a:cs typeface="Times New Roman" panose="02020603050405020304" pitchFamily="18" charset="0"/>
              </a:rPr>
              <a:t>Examples</a:t>
            </a:r>
            <a:r>
              <a:rPr sz="2000" spc="-3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RISC</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processors:</a:t>
            </a:r>
            <a:endParaRPr sz="2000" dirty="0">
              <a:latin typeface="Times New Roman" panose="02020603050405020304" pitchFamily="18" charset="0"/>
              <a:cs typeface="Times New Roman" panose="02020603050405020304" pitchFamily="18" charset="0"/>
            </a:endParaRPr>
          </a:p>
          <a:p>
            <a:pPr marL="469900" algn="just">
              <a:lnSpc>
                <a:spcPct val="100000"/>
              </a:lnSpc>
              <a:spcBef>
                <a:spcPts val="10"/>
              </a:spcBef>
            </a:pPr>
            <a:r>
              <a:rPr sz="2000" dirty="0">
                <a:latin typeface="Times New Roman" panose="02020603050405020304" pitchFamily="18" charset="0"/>
                <a:cs typeface="Times New Roman" panose="02020603050405020304" pitchFamily="18" charset="0"/>
              </a:rPr>
              <a:t>–</a:t>
            </a:r>
            <a:r>
              <a:rPr sz="2000" spc="2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IBM</a:t>
            </a:r>
            <a:r>
              <a:rPr sz="2000" spc="-3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RS6000,</a:t>
            </a:r>
            <a:r>
              <a:rPr sz="2000" spc="-2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MC88100</a:t>
            </a:r>
            <a:endParaRPr sz="2000" dirty="0">
              <a:latin typeface="Times New Roman" panose="02020603050405020304" pitchFamily="18" charset="0"/>
              <a:cs typeface="Times New Roman" panose="02020603050405020304" pitchFamily="18" charset="0"/>
            </a:endParaRPr>
          </a:p>
          <a:p>
            <a:pPr marL="469900" algn="just">
              <a:lnSpc>
                <a:spcPct val="100000"/>
              </a:lnSpc>
            </a:pPr>
            <a:r>
              <a:rPr sz="2000" dirty="0">
                <a:latin typeface="Times New Roman" panose="02020603050405020304" pitchFamily="18" charset="0"/>
                <a:cs typeface="Times New Roman" panose="02020603050405020304" pitchFamily="18" charset="0"/>
              </a:rPr>
              <a:t>–</a:t>
            </a:r>
            <a:r>
              <a:rPr sz="2000" spc="2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DEC’s</a:t>
            </a:r>
            <a:r>
              <a:rPr sz="2000" spc="-3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Alpha</a:t>
            </a:r>
            <a:r>
              <a:rPr sz="2000" spc="-5" dirty="0">
                <a:latin typeface="Times New Roman" panose="02020603050405020304" pitchFamily="18" charset="0"/>
                <a:cs typeface="Times New Roman" panose="02020603050405020304" pitchFamily="18" charset="0"/>
              </a:rPr>
              <a:t> 21064, 21164</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21264</a:t>
            </a:r>
            <a:r>
              <a:rPr sz="2000" spc="-15" dirty="0">
                <a:latin typeface="Times New Roman" panose="02020603050405020304" pitchFamily="18" charset="0"/>
                <a:cs typeface="Times New Roman" panose="02020603050405020304" pitchFamily="18" charset="0"/>
              </a:rPr>
              <a:t> processors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543042"/>
            <a:ext cx="8247888" cy="606192"/>
          </a:xfrm>
          <a:prstGeom prst="rect">
            <a:avLst/>
          </a:prstGeom>
        </p:spPr>
        <p:txBody>
          <a:bodyPr vert="horz" wrap="square" lIns="0" tIns="51689" rIns="0" bIns="0" rtlCol="0">
            <a:spAutoFit/>
          </a:bodyPr>
          <a:lstStyle/>
          <a:p>
            <a:pPr marL="2448560" marR="5080" indent="-1992630">
              <a:lnSpc>
                <a:spcPct val="100000"/>
              </a:lnSpc>
              <a:spcBef>
                <a:spcPts val="95"/>
              </a:spcBef>
            </a:pPr>
            <a:r>
              <a:rPr sz="3600" b="0" spc="-10" dirty="0">
                <a:latin typeface="Times New Roman" panose="02020603050405020304" pitchFamily="18" charset="0"/>
                <a:cs typeface="Times New Roman" panose="02020603050405020304" pitchFamily="18" charset="0"/>
              </a:rPr>
              <a:t>CISC-</a:t>
            </a:r>
            <a:r>
              <a:rPr sz="3600" spc="-10" dirty="0">
                <a:latin typeface="Times New Roman" panose="02020603050405020304" pitchFamily="18" charset="0"/>
                <a:cs typeface="Times New Roman" panose="02020603050405020304" pitchFamily="18" charset="0"/>
              </a:rPr>
              <a:t>Complex</a:t>
            </a:r>
            <a:r>
              <a:rPr sz="3600" spc="-2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Instruction</a:t>
            </a:r>
            <a:r>
              <a:rPr sz="3600" spc="20"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Set </a:t>
            </a:r>
            <a:r>
              <a:rPr sz="3600" spc="-890"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Computer</a:t>
            </a:r>
          </a:p>
        </p:txBody>
      </p:sp>
      <p:sp>
        <p:nvSpPr>
          <p:cNvPr id="3" name="object 3"/>
          <p:cNvSpPr txBox="1"/>
          <p:nvPr/>
        </p:nvSpPr>
        <p:spPr>
          <a:xfrm>
            <a:off x="535940" y="1723466"/>
            <a:ext cx="7887334" cy="4601260"/>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400" spc="-15" dirty="0">
                <a:latin typeface="Times New Roman" panose="02020603050405020304" pitchFamily="18" charset="0"/>
                <a:cs typeface="Times New Roman" panose="02020603050405020304" pitchFamily="18" charset="0"/>
              </a:rPr>
              <a:t> If the control unit contains a number of micro-electronic circuitry to generate a set of control signals and each micro-circuitry is activated by a micro-code-CISC</a:t>
            </a:r>
          </a:p>
          <a:p>
            <a:pPr marL="12065" algn="just">
              <a:lnSpc>
                <a:spcPct val="100000"/>
              </a:lnSpc>
              <a:spcBef>
                <a:spcPts val="100"/>
              </a:spcBef>
              <a:tabLst>
                <a:tab pos="355600" algn="l"/>
                <a:tab pos="356235" algn="l"/>
              </a:tabLst>
            </a:pPr>
            <a:endParaRPr lang="en-US" sz="2400" spc="-15" dirty="0">
              <a:latin typeface="Times New Roman" panose="02020603050405020304" pitchFamily="18" charset="0"/>
              <a:cs typeface="Times New Roman" panose="02020603050405020304" pitchFamily="18" charset="0"/>
            </a:endParaRPr>
          </a:p>
          <a:p>
            <a:pPr marL="355600" indent="-343535" algn="just">
              <a:lnSpc>
                <a:spcPct val="100000"/>
              </a:lnSpc>
              <a:spcBef>
                <a:spcPts val="100"/>
              </a:spcBef>
              <a:buFont typeface="Arial MT"/>
              <a:buChar char="•"/>
              <a:tabLst>
                <a:tab pos="355600" algn="l"/>
                <a:tab pos="356235" algn="l"/>
              </a:tabLst>
            </a:pP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primary </a:t>
            </a:r>
            <a:r>
              <a:rPr sz="2400" spc="-10" dirty="0">
                <a:latin typeface="Times New Roman" panose="02020603050405020304" pitchFamily="18" charset="0"/>
                <a:cs typeface="Times New Roman" panose="02020603050405020304" pitchFamily="18" charset="0"/>
              </a:rPr>
              <a:t>goal</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CISC </a:t>
            </a:r>
            <a:r>
              <a:rPr sz="2400" spc="-15" dirty="0">
                <a:latin typeface="Times New Roman" panose="02020603050405020304" pitchFamily="18" charset="0"/>
                <a:cs typeface="Times New Roman" panose="02020603050405020304" pitchFamily="18" charset="0"/>
              </a:rPr>
              <a:t>architecture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 </a:t>
            </a:r>
            <a:r>
              <a:rPr sz="2400" spc="-2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complete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a:t>
            </a:r>
            <a:r>
              <a:rPr sz="2400" spc="-6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task</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as</a:t>
            </a:r>
            <a:r>
              <a:rPr sz="2400" spc="-1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few</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lines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assembly</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code</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possible.</a:t>
            </a:r>
            <a:endParaRPr lang="en-US" sz="2400" spc="-5" dirty="0">
              <a:latin typeface="Times New Roman" panose="02020603050405020304" pitchFamily="18" charset="0"/>
              <a:cs typeface="Times New Roman" panose="02020603050405020304" pitchFamily="18" charset="0"/>
            </a:endParaRPr>
          </a:p>
          <a:p>
            <a:pPr marL="12065" algn="just">
              <a:lnSpc>
                <a:spcPct val="100000"/>
              </a:lnSpc>
              <a:spcBef>
                <a:spcPts val="100"/>
              </a:spcBef>
              <a:tabLst>
                <a:tab pos="355600" algn="l"/>
                <a:tab pos="356235" algn="l"/>
              </a:tabLst>
            </a:pPr>
            <a:endParaRPr sz="2400" dirty="0">
              <a:latin typeface="Times New Roman" panose="02020603050405020304" pitchFamily="18" charset="0"/>
              <a:cs typeface="Times New Roman" panose="02020603050405020304" pitchFamily="18" charset="0"/>
            </a:endParaRPr>
          </a:p>
          <a:p>
            <a:pPr marL="355600" indent="-343535" algn="just">
              <a:lnSpc>
                <a:spcPct val="100000"/>
              </a:lnSpc>
              <a:spcBef>
                <a:spcPts val="1445"/>
              </a:spcBef>
              <a:buFont typeface="Arial MT"/>
              <a:buChar char="•"/>
              <a:tabLst>
                <a:tab pos="355600" algn="l"/>
                <a:tab pos="356235" algn="l"/>
              </a:tabLst>
            </a:pPr>
            <a:r>
              <a:rPr sz="2400" b="1" spc="-5" dirty="0">
                <a:latin typeface="Times New Roman" panose="02020603050405020304" pitchFamily="18" charset="0"/>
                <a:cs typeface="Times New Roman" panose="02020603050405020304" pitchFamily="18" charset="0"/>
              </a:rPr>
              <a:t>Examples</a:t>
            </a:r>
            <a:r>
              <a:rPr sz="2400" b="1" spc="-4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a:t>
            </a:r>
            <a:r>
              <a:rPr sz="2400" b="1" spc="-5" dirty="0">
                <a:latin typeface="Times New Roman" panose="02020603050405020304" pitchFamily="18" charset="0"/>
                <a:cs typeface="Times New Roman" panose="02020603050405020304" pitchFamily="18" charset="0"/>
              </a:rPr>
              <a:t> CISC </a:t>
            </a:r>
            <a:r>
              <a:rPr sz="2400" b="1" spc="-10" dirty="0">
                <a:latin typeface="Times New Roman" panose="02020603050405020304" pitchFamily="18" charset="0"/>
                <a:cs typeface="Times New Roman" panose="02020603050405020304" pitchFamily="18" charset="0"/>
              </a:rPr>
              <a:t>processors</a:t>
            </a:r>
            <a:r>
              <a:rPr sz="2400" b="1" spc="-1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a:p>
            <a:pPr marL="469900" algn="just">
              <a:lnSpc>
                <a:spcPct val="100000"/>
              </a:lnSpc>
              <a:spcBef>
                <a:spcPts val="1225"/>
              </a:spcBef>
              <a:tabLst>
                <a:tab pos="756285" algn="l"/>
              </a:tabLst>
            </a:pP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Intel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386,</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486,</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Pro,</a:t>
            </a:r>
            <a:r>
              <a:rPr sz="2400" spc="-10" dirty="0">
                <a:latin typeface="Times New Roman" panose="02020603050405020304" pitchFamily="18" charset="0"/>
                <a:cs typeface="Times New Roman" panose="02020603050405020304" pitchFamily="18" charset="0"/>
              </a:rPr>
              <a:t> Pentium</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II,</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Pentium</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III</a:t>
            </a:r>
          </a:p>
          <a:p>
            <a:pPr marL="469900" algn="just">
              <a:lnSpc>
                <a:spcPct val="100000"/>
              </a:lnSpc>
              <a:spcBef>
                <a:spcPts val="1225"/>
              </a:spcBef>
              <a:tabLst>
                <a:tab pos="756285" algn="l"/>
              </a:tabLst>
            </a:pP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Motorola’s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68000,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68020,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68040,</a:t>
            </a:r>
            <a:r>
              <a:rPr sz="2400" spc="-10" dirty="0">
                <a:latin typeface="Times New Roman" panose="02020603050405020304" pitchFamily="18" charset="0"/>
                <a:cs typeface="Times New Roman" panose="02020603050405020304" pitchFamily="18" charset="0"/>
              </a:rPr>
              <a:t> etc.</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8" y="1385061"/>
            <a:ext cx="8379461" cy="5567550"/>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800" spc="-10" dirty="0">
                <a:latin typeface="Calibri"/>
                <a:cs typeface="Calibri"/>
              </a:rPr>
              <a:t>Instruction</a:t>
            </a:r>
            <a:r>
              <a:rPr sz="2800" spc="35" dirty="0">
                <a:latin typeface="Calibri"/>
                <a:cs typeface="Calibri"/>
              </a:rPr>
              <a:t> </a:t>
            </a:r>
            <a:r>
              <a:rPr sz="2800" spc="-10" dirty="0">
                <a:latin typeface="Calibri"/>
                <a:cs typeface="Calibri"/>
              </a:rPr>
              <a:t>set</a:t>
            </a:r>
            <a:r>
              <a:rPr sz="2800" spc="-5" dirty="0">
                <a:latin typeface="Calibri"/>
                <a:cs typeface="Calibri"/>
              </a:rPr>
              <a:t> with</a:t>
            </a:r>
            <a:r>
              <a:rPr sz="2800" spc="10" dirty="0">
                <a:latin typeface="Calibri"/>
                <a:cs typeface="Calibri"/>
              </a:rPr>
              <a:t> </a:t>
            </a:r>
            <a:r>
              <a:rPr sz="2800" spc="-5" dirty="0">
                <a:latin typeface="Calibri"/>
                <a:cs typeface="Calibri"/>
              </a:rPr>
              <a:t>120-350</a:t>
            </a:r>
            <a:r>
              <a:rPr sz="2800" spc="60" dirty="0">
                <a:latin typeface="Calibri"/>
                <a:cs typeface="Calibri"/>
              </a:rPr>
              <a:t> </a:t>
            </a:r>
            <a:r>
              <a:rPr sz="2800" spc="-10" dirty="0">
                <a:latin typeface="Calibri"/>
                <a:cs typeface="Calibri"/>
              </a:rPr>
              <a:t>instructions</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25" dirty="0">
                <a:latin typeface="Calibri"/>
                <a:cs typeface="Calibri"/>
              </a:rPr>
              <a:t>Variable</a:t>
            </a:r>
            <a:r>
              <a:rPr sz="2800" dirty="0">
                <a:latin typeface="Calibri"/>
                <a:cs typeface="Calibri"/>
              </a:rPr>
              <a:t> </a:t>
            </a:r>
            <a:r>
              <a:rPr sz="2800" spc="-15" dirty="0">
                <a:latin typeface="Calibri"/>
                <a:cs typeface="Calibri"/>
              </a:rPr>
              <a:t>instruction/data</a:t>
            </a:r>
            <a:r>
              <a:rPr sz="2800" spc="70" dirty="0">
                <a:latin typeface="Calibri"/>
                <a:cs typeface="Calibri"/>
              </a:rPr>
              <a:t> </a:t>
            </a:r>
            <a:r>
              <a:rPr sz="2800" spc="-20" dirty="0">
                <a:latin typeface="Calibri"/>
                <a:cs typeface="Calibri"/>
              </a:rPr>
              <a:t>formats</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Small</a:t>
            </a:r>
            <a:r>
              <a:rPr sz="2800" spc="-5" dirty="0">
                <a:latin typeface="Calibri"/>
                <a:cs typeface="Calibri"/>
              </a:rPr>
              <a:t> set</a:t>
            </a:r>
            <a:r>
              <a:rPr sz="2800" spc="-10" dirty="0">
                <a:latin typeface="Calibri"/>
                <a:cs typeface="Calibri"/>
              </a:rPr>
              <a:t> </a:t>
            </a:r>
            <a:r>
              <a:rPr sz="2800" spc="-5" dirty="0">
                <a:latin typeface="Calibri"/>
                <a:cs typeface="Calibri"/>
              </a:rPr>
              <a:t>of</a:t>
            </a:r>
            <a:r>
              <a:rPr sz="2800" spc="-10" dirty="0">
                <a:latin typeface="Calibri"/>
                <a:cs typeface="Calibri"/>
              </a:rPr>
              <a:t> </a:t>
            </a:r>
            <a:r>
              <a:rPr sz="2800" spc="-15" dirty="0">
                <a:latin typeface="Calibri"/>
                <a:cs typeface="Calibri"/>
              </a:rPr>
              <a:t>general</a:t>
            </a:r>
            <a:r>
              <a:rPr sz="2800" spc="-5" dirty="0">
                <a:latin typeface="Calibri"/>
                <a:cs typeface="Calibri"/>
              </a:rPr>
              <a:t> </a:t>
            </a:r>
            <a:r>
              <a:rPr sz="2800" spc="-10" dirty="0">
                <a:latin typeface="Calibri"/>
                <a:cs typeface="Calibri"/>
              </a:rPr>
              <a:t>purpose</a:t>
            </a:r>
            <a:r>
              <a:rPr sz="2800" spc="30" dirty="0">
                <a:latin typeface="Calibri"/>
                <a:cs typeface="Calibri"/>
              </a:rPr>
              <a:t> </a:t>
            </a:r>
            <a:r>
              <a:rPr sz="2800" spc="-15" dirty="0">
                <a:latin typeface="Calibri"/>
                <a:cs typeface="Calibri"/>
              </a:rPr>
              <a:t>registers(8-24)</a:t>
            </a:r>
            <a:endParaRPr sz="2800" dirty="0">
              <a:latin typeface="Calibri"/>
              <a:cs typeface="Calibri"/>
            </a:endParaRPr>
          </a:p>
          <a:p>
            <a:pPr>
              <a:lnSpc>
                <a:spcPct val="100000"/>
              </a:lnSpc>
              <a:spcBef>
                <a:spcPts val="10"/>
              </a:spcBef>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5" dirty="0">
                <a:latin typeface="Calibri"/>
                <a:cs typeface="Calibri"/>
              </a:rPr>
              <a:t>A</a:t>
            </a:r>
            <a:r>
              <a:rPr sz="2800" spc="5" dirty="0">
                <a:latin typeface="Calibri"/>
                <a:cs typeface="Calibri"/>
              </a:rPr>
              <a:t> </a:t>
            </a:r>
            <a:r>
              <a:rPr sz="2800" spc="-15" dirty="0">
                <a:latin typeface="Calibri"/>
                <a:cs typeface="Calibri"/>
              </a:rPr>
              <a:t>large</a:t>
            </a:r>
            <a:r>
              <a:rPr sz="2800" spc="-30" dirty="0">
                <a:latin typeface="Calibri"/>
                <a:cs typeface="Calibri"/>
              </a:rPr>
              <a:t> </a:t>
            </a:r>
            <a:r>
              <a:rPr sz="2800" spc="-10" dirty="0">
                <a:latin typeface="Calibri"/>
                <a:cs typeface="Calibri"/>
              </a:rPr>
              <a:t>number</a:t>
            </a:r>
            <a:r>
              <a:rPr sz="2800" spc="30" dirty="0">
                <a:latin typeface="Calibri"/>
                <a:cs typeface="Calibri"/>
              </a:rPr>
              <a:t> </a:t>
            </a:r>
            <a:r>
              <a:rPr sz="2800" spc="-5" dirty="0">
                <a:latin typeface="Calibri"/>
                <a:cs typeface="Calibri"/>
              </a:rPr>
              <a:t>of</a:t>
            </a:r>
            <a:r>
              <a:rPr sz="2800" spc="-15" dirty="0">
                <a:latin typeface="Calibri"/>
                <a:cs typeface="Calibri"/>
              </a:rPr>
              <a:t> </a:t>
            </a:r>
            <a:r>
              <a:rPr sz="2800" spc="-10" dirty="0">
                <a:latin typeface="Calibri"/>
                <a:cs typeface="Calibri"/>
              </a:rPr>
              <a:t>addressing</a:t>
            </a:r>
            <a:r>
              <a:rPr sz="2800" spc="25" dirty="0">
                <a:latin typeface="Calibri"/>
                <a:cs typeface="Calibri"/>
              </a:rPr>
              <a:t> </a:t>
            </a:r>
            <a:r>
              <a:rPr sz="2800" spc="-5" dirty="0">
                <a:latin typeface="Calibri"/>
                <a:cs typeface="Calibri"/>
              </a:rPr>
              <a:t>modes</a:t>
            </a:r>
            <a:endParaRPr sz="2800" dirty="0">
              <a:latin typeface="Calibri"/>
              <a:cs typeface="Calibri"/>
            </a:endParaRPr>
          </a:p>
          <a:p>
            <a:pPr>
              <a:lnSpc>
                <a:spcPct val="100000"/>
              </a:lnSpc>
              <a:buFont typeface="Arial MT"/>
              <a:buChar char="•"/>
            </a:pPr>
            <a:endParaRPr sz="3300" dirty="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High</a:t>
            </a:r>
            <a:r>
              <a:rPr sz="2800" spc="5" dirty="0">
                <a:latin typeface="Calibri"/>
                <a:cs typeface="Calibri"/>
              </a:rPr>
              <a:t> </a:t>
            </a:r>
            <a:r>
              <a:rPr sz="2800" spc="-10" dirty="0">
                <a:latin typeface="Calibri"/>
                <a:cs typeface="Calibri"/>
              </a:rPr>
              <a:t>dependency</a:t>
            </a:r>
            <a:r>
              <a:rPr sz="2800" spc="40" dirty="0">
                <a:latin typeface="Calibri"/>
                <a:cs typeface="Calibri"/>
              </a:rPr>
              <a:t> </a:t>
            </a:r>
            <a:r>
              <a:rPr sz="2800" spc="-5" dirty="0">
                <a:latin typeface="Calibri"/>
                <a:cs typeface="Calibri"/>
              </a:rPr>
              <a:t>on</a:t>
            </a:r>
            <a:r>
              <a:rPr sz="2800" dirty="0">
                <a:latin typeface="Calibri"/>
                <a:cs typeface="Calibri"/>
              </a:rPr>
              <a:t> </a:t>
            </a:r>
            <a:r>
              <a:rPr sz="2800" spc="-15" dirty="0">
                <a:latin typeface="Calibri"/>
                <a:cs typeface="Calibri"/>
              </a:rPr>
              <a:t>micro</a:t>
            </a:r>
            <a:r>
              <a:rPr sz="2800" spc="5" dirty="0">
                <a:latin typeface="Calibri"/>
                <a:cs typeface="Calibri"/>
              </a:rPr>
              <a:t> </a:t>
            </a:r>
            <a:r>
              <a:rPr sz="2800" spc="-25" dirty="0">
                <a:latin typeface="Calibri"/>
                <a:cs typeface="Calibri"/>
              </a:rPr>
              <a:t>program</a:t>
            </a:r>
            <a:endParaRPr sz="2800" dirty="0">
              <a:latin typeface="Calibri"/>
              <a:cs typeface="Calibri"/>
            </a:endParaRPr>
          </a:p>
          <a:p>
            <a:pPr>
              <a:lnSpc>
                <a:spcPct val="100000"/>
              </a:lnSpc>
              <a:spcBef>
                <a:spcPts val="5"/>
              </a:spcBef>
              <a:buFont typeface="Arial MT"/>
              <a:buChar char="•"/>
            </a:pPr>
            <a:endParaRPr sz="3300" dirty="0">
              <a:latin typeface="Calibri"/>
              <a:cs typeface="Calibri"/>
            </a:endParaRPr>
          </a:p>
          <a:p>
            <a:pPr marL="355600" indent="-342900">
              <a:lnSpc>
                <a:spcPct val="100000"/>
              </a:lnSpc>
              <a:spcBef>
                <a:spcPts val="5"/>
              </a:spcBef>
              <a:buFont typeface="Arial MT"/>
              <a:buChar char="•"/>
              <a:tabLst>
                <a:tab pos="354965" algn="l"/>
                <a:tab pos="355600" algn="l"/>
              </a:tabLst>
            </a:pPr>
            <a:r>
              <a:rPr sz="2800" spc="-15" dirty="0">
                <a:latin typeface="Calibri"/>
                <a:cs typeface="Calibri"/>
              </a:rPr>
              <a:t>Complex</a:t>
            </a:r>
            <a:r>
              <a:rPr sz="2800" spc="20" dirty="0">
                <a:latin typeface="Calibri"/>
                <a:cs typeface="Calibri"/>
              </a:rPr>
              <a:t> </a:t>
            </a:r>
            <a:r>
              <a:rPr sz="2800" spc="-10" dirty="0">
                <a:latin typeface="Calibri"/>
                <a:cs typeface="Calibri"/>
              </a:rPr>
              <a:t>instructions</a:t>
            </a:r>
            <a:r>
              <a:rPr sz="2800" spc="55" dirty="0">
                <a:latin typeface="Calibri"/>
                <a:cs typeface="Calibri"/>
              </a:rPr>
              <a:t> </a:t>
            </a:r>
            <a:r>
              <a:rPr sz="2800" spc="-20" dirty="0">
                <a:latin typeface="Calibri"/>
                <a:cs typeface="Calibri"/>
              </a:rPr>
              <a:t>to</a:t>
            </a:r>
            <a:r>
              <a:rPr sz="2800" spc="-10" dirty="0">
                <a:latin typeface="Calibri"/>
                <a:cs typeface="Calibri"/>
              </a:rPr>
              <a:t> support</a:t>
            </a:r>
            <a:r>
              <a:rPr sz="2800" spc="40" dirty="0">
                <a:latin typeface="Calibri"/>
                <a:cs typeface="Calibri"/>
              </a:rPr>
              <a:t> </a:t>
            </a:r>
            <a:r>
              <a:rPr sz="2800" spc="-10" dirty="0">
                <a:latin typeface="Calibri"/>
                <a:cs typeface="Calibri"/>
              </a:rPr>
              <a:t>HLL</a:t>
            </a:r>
            <a:r>
              <a:rPr lang="en-US" sz="2800" spc="-10" dirty="0">
                <a:latin typeface="Calibri"/>
                <a:cs typeface="Calibri"/>
              </a:rPr>
              <a:t> (High level language)</a:t>
            </a:r>
            <a:r>
              <a:rPr sz="2800" spc="-5" dirty="0">
                <a:latin typeface="Calibri"/>
                <a:cs typeface="Calibri"/>
              </a:rPr>
              <a:t> </a:t>
            </a:r>
            <a:r>
              <a:rPr sz="2800" spc="-20" dirty="0">
                <a:latin typeface="Calibri"/>
                <a:cs typeface="Calibri"/>
              </a:rPr>
              <a:t>features</a:t>
            </a:r>
            <a:endParaRPr sz="2800" dirty="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025" y="1193114"/>
            <a:ext cx="7618375" cy="2398734"/>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20" dirty="0">
                <a:latin typeface="Calibri"/>
                <a:cs typeface="Calibri"/>
              </a:rPr>
              <a:t>Why</a:t>
            </a:r>
            <a:r>
              <a:rPr sz="3200" spc="-5" dirty="0">
                <a:latin typeface="Calibri"/>
                <a:cs typeface="Calibri"/>
              </a:rPr>
              <a:t> </a:t>
            </a:r>
            <a:r>
              <a:rPr sz="3200" spc="-30" dirty="0">
                <a:latin typeface="Calibri"/>
                <a:cs typeface="Calibri"/>
              </a:rPr>
              <a:t>make</a:t>
            </a:r>
            <a:r>
              <a:rPr sz="3200" spc="-5" dirty="0">
                <a:latin typeface="Calibri"/>
                <a:cs typeface="Calibri"/>
              </a:rPr>
              <a:t> </a:t>
            </a:r>
            <a:r>
              <a:rPr sz="3200" dirty="0">
                <a:latin typeface="Calibri"/>
                <a:cs typeface="Calibri"/>
              </a:rPr>
              <a:t>them </a:t>
            </a:r>
            <a:r>
              <a:rPr sz="3200" spc="-15" dirty="0">
                <a:latin typeface="Calibri"/>
                <a:cs typeface="Calibri"/>
              </a:rPr>
              <a:t>general</a:t>
            </a:r>
            <a:r>
              <a:rPr sz="3200" spc="-30" dirty="0">
                <a:latin typeface="Calibri"/>
                <a:cs typeface="Calibri"/>
              </a:rPr>
              <a:t> </a:t>
            </a:r>
            <a:r>
              <a:rPr sz="3200" spc="-5" dirty="0">
                <a:latin typeface="Calibri"/>
                <a:cs typeface="Calibri"/>
              </a:rPr>
              <a:t>purpose?</a:t>
            </a:r>
            <a:endParaRPr sz="3200">
              <a:latin typeface="Calibri"/>
              <a:cs typeface="Calibri"/>
            </a:endParaRPr>
          </a:p>
          <a:p>
            <a:pPr>
              <a:lnSpc>
                <a:spcPct val="100000"/>
              </a:lnSpc>
              <a:spcBef>
                <a:spcPts val="45"/>
              </a:spcBef>
              <a:buFont typeface="Arial MT"/>
              <a:buChar char="•"/>
            </a:pPr>
            <a:endParaRPr sz="34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10" dirty="0">
                <a:latin typeface="Calibri"/>
                <a:cs typeface="Calibri"/>
              </a:rPr>
              <a:t> </a:t>
            </a:r>
            <a:r>
              <a:rPr sz="2800" spc="-15" dirty="0">
                <a:latin typeface="Calibri"/>
                <a:cs typeface="Calibri"/>
              </a:rPr>
              <a:t>flexibility</a:t>
            </a:r>
            <a:r>
              <a:rPr sz="2800" spc="25" dirty="0">
                <a:latin typeface="Calibri"/>
                <a:cs typeface="Calibri"/>
              </a:rPr>
              <a:t> </a:t>
            </a:r>
            <a:r>
              <a:rPr sz="2800" spc="-5" dirty="0">
                <a:latin typeface="Calibri"/>
                <a:cs typeface="Calibri"/>
              </a:rPr>
              <a:t>and</a:t>
            </a:r>
            <a:r>
              <a:rPr sz="2800" spc="25" dirty="0">
                <a:latin typeface="Calibri"/>
                <a:cs typeface="Calibri"/>
              </a:rPr>
              <a:t> </a:t>
            </a:r>
            <a:r>
              <a:rPr sz="2800" spc="-20" dirty="0">
                <a:latin typeface="Calibri"/>
                <a:cs typeface="Calibri"/>
              </a:rPr>
              <a:t>programmer</a:t>
            </a:r>
            <a:r>
              <a:rPr sz="2800" spc="30" dirty="0">
                <a:latin typeface="Calibri"/>
                <a:cs typeface="Calibri"/>
              </a:rPr>
              <a:t> </a:t>
            </a:r>
            <a:r>
              <a:rPr sz="2800" spc="-10" dirty="0">
                <a:latin typeface="Calibri"/>
                <a:cs typeface="Calibri"/>
              </a:rPr>
              <a:t>options</a:t>
            </a:r>
            <a:endParaRPr sz="2800">
              <a:latin typeface="Calibri"/>
              <a:cs typeface="Calibri"/>
            </a:endParaRPr>
          </a:p>
          <a:p>
            <a:pPr lvl="1">
              <a:lnSpc>
                <a:spcPct val="100000"/>
              </a:lnSpc>
              <a:buFont typeface="Arial MT"/>
              <a:buChar char="–"/>
            </a:pPr>
            <a:endParaRPr sz="3300">
              <a:latin typeface="Calibri"/>
              <a:cs typeface="Calibri"/>
            </a:endParaRPr>
          </a:p>
          <a:p>
            <a:pPr marL="756285" lvl="1" indent="-287020">
              <a:lnSpc>
                <a:spcPct val="100000"/>
              </a:lnSpc>
              <a:buFont typeface="Arial MT"/>
              <a:buChar char="–"/>
              <a:tabLst>
                <a:tab pos="756920" algn="l"/>
              </a:tabLst>
            </a:pPr>
            <a:r>
              <a:rPr sz="2800" spc="-10" dirty="0">
                <a:latin typeface="Calibri"/>
                <a:cs typeface="Calibri"/>
              </a:rPr>
              <a:t>Increase</a:t>
            </a:r>
            <a:r>
              <a:rPr sz="2800" spc="-5" dirty="0">
                <a:latin typeface="Calibri"/>
                <a:cs typeface="Calibri"/>
              </a:rPr>
              <a:t> </a:t>
            </a:r>
            <a:r>
              <a:rPr sz="2800" spc="-10" dirty="0">
                <a:latin typeface="Calibri"/>
                <a:cs typeface="Calibri"/>
              </a:rPr>
              <a:t>instruction</a:t>
            </a:r>
            <a:r>
              <a:rPr sz="2800" spc="35" dirty="0">
                <a:latin typeface="Calibri"/>
                <a:cs typeface="Calibri"/>
              </a:rPr>
              <a:t> </a:t>
            </a:r>
            <a:r>
              <a:rPr sz="2800" spc="-25" dirty="0">
                <a:latin typeface="Calibri"/>
                <a:cs typeface="Calibri"/>
              </a:rPr>
              <a:t>size</a:t>
            </a:r>
            <a:r>
              <a:rPr sz="2800" spc="-5" dirty="0">
                <a:latin typeface="Calibri"/>
                <a:cs typeface="Calibri"/>
              </a:rPr>
              <a:t> &amp;</a:t>
            </a:r>
            <a:r>
              <a:rPr sz="2800" spc="5" dirty="0">
                <a:latin typeface="Calibri"/>
                <a:cs typeface="Calibri"/>
              </a:rPr>
              <a:t> </a:t>
            </a:r>
            <a:r>
              <a:rPr sz="2800" spc="-15" dirty="0">
                <a:latin typeface="Calibri"/>
                <a:cs typeface="Calibri"/>
              </a:rPr>
              <a:t>complexity</a:t>
            </a:r>
            <a:endParaRPr sz="2800">
              <a:latin typeface="Calibri"/>
              <a:cs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64" y="461594"/>
            <a:ext cx="53562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3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9" y="1424686"/>
            <a:ext cx="8940165" cy="3911968"/>
          </a:xfrm>
          <a:prstGeom prst="rect">
            <a:avLst/>
          </a:prstGeom>
        </p:spPr>
        <p:txBody>
          <a:bodyPr vert="horz" wrap="square" lIns="0" tIns="13335" rIns="0" bIns="0" rtlCol="0">
            <a:spAutoFit/>
          </a:bodyPr>
          <a:lstStyle/>
          <a:p>
            <a:pPr marL="355600" indent="-342900" algn="just">
              <a:lnSpc>
                <a:spcPct val="100000"/>
              </a:lnSpc>
              <a:spcBef>
                <a:spcPts val="105"/>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Complex</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pipelining</a:t>
            </a:r>
            <a:r>
              <a:rPr lang="en-US" sz="2400" spc="-5" dirty="0">
                <a:latin typeface="Times New Roman" panose="02020603050405020304" pitchFamily="18" charset="0"/>
                <a:cs typeface="Times New Roman" panose="02020603050405020304" pitchFamily="18" charset="0"/>
              </a:rPr>
              <a:t> (decomposing a sequential process into sub-operations, with each sub-operation being executed in a dedicated segment that operates concurrently with all other segments.)</a:t>
            </a:r>
            <a:endParaRPr sz="2400" dirty="0">
              <a:latin typeface="Times New Roman" panose="02020603050405020304" pitchFamily="18" charset="0"/>
              <a:cs typeface="Times New Roman" panose="02020603050405020304" pitchFamily="18" charset="0"/>
            </a:endParaRPr>
          </a:p>
          <a:p>
            <a:pPr marL="355600" marR="5080" indent="-342900">
              <a:lnSpc>
                <a:spcPct val="200100"/>
              </a:lnSpc>
              <a:spcBef>
                <a:spcPts val="765"/>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Many</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functional</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chips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needed </a:t>
            </a:r>
            <a:r>
              <a:rPr sz="2400" spc="-3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a:t>
            </a:r>
            <a:r>
              <a:rPr sz="2400" spc="-15" dirty="0">
                <a:latin typeface="Times New Roman" panose="02020603050405020304" pitchFamily="18" charset="0"/>
                <a:cs typeface="Times New Roman" panose="02020603050405020304" pitchFamily="18" charset="0"/>
              </a:rPr>
              <a:t>computer </a:t>
            </a:r>
            <a:r>
              <a:rPr sz="2400" spc="-7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using</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CISC</a:t>
            </a:r>
            <a:endParaRPr lang="en-US" sz="2400" spc="-5" dirty="0">
              <a:latin typeface="Times New Roman" panose="02020603050405020304" pitchFamily="18" charset="0"/>
              <a:cs typeface="Times New Roman" panose="02020603050405020304" pitchFamily="18" charset="0"/>
            </a:endParaRPr>
          </a:p>
          <a:p>
            <a:pPr marL="355600" marR="5080" indent="-342900">
              <a:lnSpc>
                <a:spcPct val="200100"/>
              </a:lnSpc>
              <a:spcBef>
                <a:spcPts val="765"/>
              </a:spcBef>
              <a:buFont typeface="Arial MT"/>
              <a:buChar char="•"/>
              <a:tabLst>
                <a:tab pos="354965" algn="l"/>
                <a:tab pos="355600" algn="l"/>
              </a:tabLst>
            </a:pPr>
            <a:r>
              <a:rPr lang="en-US" sz="2400" dirty="0">
                <a:latin typeface="Times New Roman" panose="02020603050405020304" pitchFamily="18" charset="0"/>
                <a:cs typeface="Times New Roman" panose="02020603050405020304" pitchFamily="18" charset="0"/>
              </a:rPr>
              <a:t>The length of the code is short, so it requires very little RAM.</a:t>
            </a:r>
            <a:endParaRPr sz="2400" dirty="0">
              <a:latin typeface="Times New Roman" panose="02020603050405020304" pitchFamily="18" charset="0"/>
              <a:cs typeface="Times New Roman" panose="02020603050405020304" pitchFamily="18" charset="0"/>
            </a:endParaRPr>
          </a:p>
          <a:p>
            <a:pPr>
              <a:lnSpc>
                <a:spcPct val="100000"/>
              </a:lnSpc>
              <a:spcBef>
                <a:spcPts val="30"/>
              </a:spcBef>
              <a:buFont typeface="Arial MT"/>
              <a:buChar char="•"/>
            </a:pP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400" spc="-10" dirty="0">
                <a:latin typeface="Times New Roman" panose="02020603050405020304" pitchFamily="18" charset="0"/>
                <a:cs typeface="Times New Roman" panose="02020603050405020304" pitchFamily="18" charset="0"/>
              </a:rPr>
              <a:t>Difficult</a:t>
            </a:r>
            <a:r>
              <a:rPr sz="2400" spc="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design</a:t>
            </a:r>
            <a:r>
              <a:rPr sz="2400" dirty="0">
                <a:latin typeface="Times New Roman" panose="02020603050405020304" pitchFamily="18" charset="0"/>
                <a:cs typeface="Times New Roman" panose="02020603050405020304" pitchFamily="18" charset="0"/>
              </a:rPr>
              <a:t> 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superscalar processor</a:t>
            </a:r>
            <a:r>
              <a:rPr lang="en-US" sz="2400" spc="-1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execution rate in excess of one instruction per machine cycle)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6132" y="461594"/>
            <a:ext cx="5497195" cy="697230"/>
          </a:xfrm>
          <a:prstGeom prst="rect">
            <a:avLst/>
          </a:prstGeom>
        </p:spPr>
        <p:txBody>
          <a:bodyPr vert="horz" wrap="square" lIns="0" tIns="13335" rIns="0" bIns="0" rtlCol="0">
            <a:spAutoFit/>
          </a:bodyPr>
          <a:lstStyle/>
          <a:p>
            <a:pPr marL="12700">
              <a:lnSpc>
                <a:spcPct val="100000"/>
              </a:lnSpc>
              <a:spcBef>
                <a:spcPts val="105"/>
              </a:spcBef>
              <a:tabLst>
                <a:tab pos="1268095" algn="l"/>
              </a:tabLst>
            </a:pPr>
            <a:r>
              <a:rPr sz="4400" b="0" dirty="0">
                <a:latin typeface="Calibri"/>
                <a:cs typeface="Calibri"/>
              </a:rPr>
              <a:t>RISC	</a:t>
            </a:r>
            <a:r>
              <a:rPr sz="4400" b="0" spc="-5" dirty="0">
                <a:latin typeface="Calibri"/>
                <a:cs typeface="Calibri"/>
              </a:rPr>
              <a:t>processor</a:t>
            </a:r>
            <a:r>
              <a:rPr sz="4400" b="0" spc="-7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50088" y="1348486"/>
            <a:ext cx="8689340" cy="4806950"/>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Lst>
            </a:pPr>
            <a:r>
              <a:rPr sz="3200" spc="-5" dirty="0">
                <a:latin typeface="Calibri"/>
                <a:cs typeface="Calibri"/>
              </a:rPr>
              <a:t>Instruction</a:t>
            </a:r>
            <a:r>
              <a:rPr sz="3200" spc="30" dirty="0">
                <a:latin typeface="Calibri"/>
                <a:cs typeface="Calibri"/>
              </a:rPr>
              <a:t> </a:t>
            </a:r>
            <a:r>
              <a:rPr sz="3200" spc="-10" dirty="0">
                <a:latin typeface="Calibri"/>
                <a:cs typeface="Calibri"/>
              </a:rPr>
              <a:t>set</a:t>
            </a:r>
            <a:r>
              <a:rPr sz="3200" dirty="0">
                <a:latin typeface="Calibri"/>
                <a:cs typeface="Calibri"/>
              </a:rPr>
              <a:t> </a:t>
            </a:r>
            <a:r>
              <a:rPr sz="3200" spc="-5" dirty="0">
                <a:latin typeface="Calibri"/>
                <a:cs typeface="Calibri"/>
              </a:rPr>
              <a:t>with</a:t>
            </a:r>
            <a:r>
              <a:rPr sz="3200" dirty="0">
                <a:latin typeface="Calibri"/>
                <a:cs typeface="Calibri"/>
              </a:rPr>
              <a:t> </a:t>
            </a:r>
            <a:r>
              <a:rPr sz="3200" spc="-10" dirty="0">
                <a:latin typeface="Calibri"/>
                <a:cs typeface="Calibri"/>
              </a:rPr>
              <a:t>limited</a:t>
            </a:r>
            <a:r>
              <a:rPr sz="3200" spc="25" dirty="0">
                <a:latin typeface="Calibri"/>
                <a:cs typeface="Calibri"/>
              </a:rPr>
              <a:t> </a:t>
            </a:r>
            <a:r>
              <a:rPr sz="3200" spc="-5" dirty="0">
                <a:latin typeface="Calibri"/>
                <a:cs typeface="Calibri"/>
              </a:rPr>
              <a:t>number</a:t>
            </a:r>
            <a:r>
              <a:rPr sz="3200" spc="5" dirty="0">
                <a:latin typeface="Calibri"/>
                <a:cs typeface="Calibri"/>
              </a:rPr>
              <a:t> </a:t>
            </a:r>
            <a:r>
              <a:rPr sz="3200" spc="-5" dirty="0">
                <a:latin typeface="Calibri"/>
                <a:cs typeface="Calibri"/>
              </a:rPr>
              <a:t>of instructions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5" dirty="0">
                <a:latin typeface="Calibri"/>
                <a:cs typeface="Calibri"/>
              </a:rPr>
              <a:t>Simple</a:t>
            </a:r>
            <a:r>
              <a:rPr sz="3200" spc="-25" dirty="0">
                <a:latin typeface="Calibri"/>
                <a:cs typeface="Calibri"/>
              </a:rPr>
              <a:t> </a:t>
            </a:r>
            <a:r>
              <a:rPr sz="3200" spc="-5" dirty="0">
                <a:latin typeface="Calibri"/>
                <a:cs typeface="Calibri"/>
              </a:rPr>
              <a:t>instruction</a:t>
            </a:r>
            <a:r>
              <a:rPr sz="3200" spc="-15" dirty="0">
                <a:latin typeface="Calibri"/>
                <a:cs typeface="Calibri"/>
              </a:rPr>
              <a:t> </a:t>
            </a:r>
            <a:r>
              <a:rPr sz="3200" spc="-20" dirty="0">
                <a:latin typeface="Calibri"/>
                <a:cs typeface="Calibri"/>
              </a:rPr>
              <a:t>format</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spcBef>
                <a:spcPts val="5"/>
              </a:spcBef>
              <a:buFont typeface="Arial MT"/>
              <a:buChar char="•"/>
              <a:tabLst>
                <a:tab pos="355600" algn="l"/>
                <a:tab pos="356235" algn="l"/>
              </a:tabLst>
            </a:pPr>
            <a:r>
              <a:rPr sz="3200" spc="-20" dirty="0">
                <a:latin typeface="Calibri"/>
                <a:cs typeface="Calibri"/>
              </a:rPr>
              <a:t>Large</a:t>
            </a:r>
            <a:r>
              <a:rPr sz="3200" spc="-15" dirty="0">
                <a:latin typeface="Calibri"/>
                <a:cs typeface="Calibri"/>
              </a:rPr>
              <a:t> </a:t>
            </a:r>
            <a:r>
              <a:rPr sz="3200" spc="-10" dirty="0">
                <a:latin typeface="Calibri"/>
                <a:cs typeface="Calibri"/>
              </a:rPr>
              <a:t>set</a:t>
            </a:r>
            <a:r>
              <a:rPr sz="3200" spc="-25" dirty="0">
                <a:latin typeface="Calibri"/>
                <a:cs typeface="Calibri"/>
              </a:rPr>
              <a:t> </a:t>
            </a:r>
            <a:r>
              <a:rPr sz="3200" dirty="0">
                <a:latin typeface="Calibri"/>
                <a:cs typeface="Calibri"/>
              </a:rPr>
              <a:t>of</a:t>
            </a:r>
            <a:r>
              <a:rPr sz="3200" spc="-20" dirty="0">
                <a:latin typeface="Calibri"/>
                <a:cs typeface="Calibri"/>
              </a:rPr>
              <a:t> </a:t>
            </a:r>
            <a:r>
              <a:rPr sz="3200" dirty="0">
                <a:latin typeface="Calibri"/>
                <a:cs typeface="Calibri"/>
              </a:rPr>
              <a:t>CPU</a:t>
            </a:r>
            <a:r>
              <a:rPr sz="3200" spc="-30" dirty="0">
                <a:latin typeface="Calibri"/>
                <a:cs typeface="Calibri"/>
              </a:rPr>
              <a:t> </a:t>
            </a:r>
            <a:r>
              <a:rPr sz="3200" spc="-20" dirty="0">
                <a:latin typeface="Calibri"/>
                <a:cs typeface="Calibri"/>
              </a:rPr>
              <a:t>registers</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40" dirty="0">
                <a:latin typeface="Calibri"/>
                <a:cs typeface="Calibri"/>
              </a:rPr>
              <a:t>Very</a:t>
            </a:r>
            <a:r>
              <a:rPr sz="3200" spc="-15" dirty="0">
                <a:latin typeface="Calibri"/>
                <a:cs typeface="Calibri"/>
              </a:rPr>
              <a:t> </a:t>
            </a:r>
            <a:r>
              <a:rPr sz="3200" spc="-40" dirty="0">
                <a:latin typeface="Calibri"/>
                <a:cs typeface="Calibri"/>
              </a:rPr>
              <a:t>few</a:t>
            </a:r>
            <a:r>
              <a:rPr sz="3200" spc="-10" dirty="0">
                <a:latin typeface="Calibri"/>
                <a:cs typeface="Calibri"/>
              </a:rPr>
              <a:t> </a:t>
            </a:r>
            <a:r>
              <a:rPr sz="3200" spc="-5" dirty="0">
                <a:latin typeface="Calibri"/>
                <a:cs typeface="Calibri"/>
              </a:rPr>
              <a:t>addressing </a:t>
            </a:r>
            <a:r>
              <a:rPr sz="3200" dirty="0">
                <a:latin typeface="Calibri"/>
                <a:cs typeface="Calibri"/>
              </a:rPr>
              <a:t>modes</a:t>
            </a:r>
            <a:endParaRPr sz="3200">
              <a:latin typeface="Calibri"/>
              <a:cs typeface="Calibri"/>
            </a:endParaRPr>
          </a:p>
          <a:p>
            <a:pPr>
              <a:lnSpc>
                <a:spcPct val="100000"/>
              </a:lnSpc>
              <a:spcBef>
                <a:spcPts val="35"/>
              </a:spcBef>
              <a:buFont typeface="Arial MT"/>
              <a:buChar char="•"/>
            </a:pPr>
            <a:endParaRPr sz="3750">
              <a:latin typeface="Calibri"/>
              <a:cs typeface="Calibri"/>
            </a:endParaRPr>
          </a:p>
          <a:p>
            <a:pPr marL="355600" indent="-343535">
              <a:lnSpc>
                <a:spcPct val="100000"/>
              </a:lnSpc>
              <a:buFont typeface="Arial MT"/>
              <a:buChar char="•"/>
              <a:tabLst>
                <a:tab pos="355600" algn="l"/>
                <a:tab pos="356235" algn="l"/>
              </a:tabLst>
            </a:pPr>
            <a:r>
              <a:rPr sz="3200" spc="-30" dirty="0">
                <a:latin typeface="Calibri"/>
                <a:cs typeface="Calibri"/>
              </a:rPr>
              <a:t>Easy</a:t>
            </a:r>
            <a:r>
              <a:rPr sz="3200" dirty="0">
                <a:latin typeface="Calibri"/>
                <a:cs typeface="Calibri"/>
              </a:rPr>
              <a:t> </a:t>
            </a:r>
            <a:r>
              <a:rPr sz="3200" spc="-25" dirty="0">
                <a:latin typeface="Calibri"/>
                <a:cs typeface="Calibri"/>
              </a:rPr>
              <a:t>to</a:t>
            </a:r>
            <a:r>
              <a:rPr sz="3200" spc="5" dirty="0">
                <a:latin typeface="Calibri"/>
                <a:cs typeface="Calibri"/>
              </a:rPr>
              <a:t> </a:t>
            </a:r>
            <a:r>
              <a:rPr sz="3200" spc="-10" dirty="0">
                <a:latin typeface="Calibri"/>
                <a:cs typeface="Calibri"/>
              </a:rPr>
              <a:t>construct</a:t>
            </a:r>
            <a:r>
              <a:rPr sz="3200" spc="10" dirty="0">
                <a:latin typeface="Calibri"/>
                <a:cs typeface="Calibri"/>
              </a:rPr>
              <a:t> </a:t>
            </a:r>
            <a:r>
              <a:rPr sz="3200" dirty="0">
                <a:latin typeface="Calibri"/>
                <a:cs typeface="Calibri"/>
              </a:rPr>
              <a:t>a </a:t>
            </a:r>
            <a:r>
              <a:rPr sz="3200" spc="-15" dirty="0">
                <a:latin typeface="Calibri"/>
                <a:cs typeface="Calibri"/>
              </a:rPr>
              <a:t>superscalar</a:t>
            </a:r>
            <a:r>
              <a:rPr sz="3200" spc="5" dirty="0">
                <a:latin typeface="Calibri"/>
                <a:cs typeface="Calibri"/>
              </a:rPr>
              <a:t> </a:t>
            </a:r>
            <a:r>
              <a:rPr sz="3200" spc="-10" dirty="0">
                <a:latin typeface="Calibri"/>
                <a:cs typeface="Calibri"/>
              </a:rPr>
              <a:t>processor</a:t>
            </a:r>
            <a:endParaRPr sz="3200">
              <a:latin typeface="Calibri"/>
              <a:cs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141" y="461594"/>
            <a:ext cx="536829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 dirty="0">
                <a:latin typeface="Calibri"/>
                <a:cs typeface="Calibri"/>
              </a:rPr>
              <a:t> </a:t>
            </a:r>
            <a:r>
              <a:rPr sz="4400" b="0" spc="-10" dirty="0">
                <a:latin typeface="Calibri"/>
                <a:cs typeface="Calibri"/>
              </a:rPr>
              <a:t>processor</a:t>
            </a:r>
            <a:r>
              <a:rPr sz="4400" b="0" spc="-30" dirty="0">
                <a:latin typeface="Calibri"/>
                <a:cs typeface="Calibri"/>
              </a:rPr>
              <a:t> </a:t>
            </a:r>
            <a:r>
              <a:rPr sz="4400" b="0" spc="-25" dirty="0">
                <a:latin typeface="Calibri"/>
                <a:cs typeface="Calibri"/>
              </a:rPr>
              <a:t>features</a:t>
            </a:r>
            <a:endParaRPr sz="4400">
              <a:latin typeface="Calibri"/>
              <a:cs typeface="Calibri"/>
            </a:endParaRPr>
          </a:p>
        </p:txBody>
      </p:sp>
      <p:sp>
        <p:nvSpPr>
          <p:cNvPr id="3" name="object 3"/>
          <p:cNvSpPr txBox="1"/>
          <p:nvPr/>
        </p:nvSpPr>
        <p:spPr>
          <a:xfrm>
            <a:off x="78738" y="1508505"/>
            <a:ext cx="8760461" cy="4352474"/>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15" dirty="0">
                <a:latin typeface="Calibri"/>
                <a:cs typeface="Calibri"/>
              </a:rPr>
              <a:t>Hardwired</a:t>
            </a:r>
            <a:r>
              <a:rPr sz="3000" dirty="0">
                <a:latin typeface="Calibri"/>
                <a:cs typeface="Calibri"/>
              </a:rPr>
              <a:t> </a:t>
            </a:r>
            <a:r>
              <a:rPr sz="3000" spc="-20" dirty="0">
                <a:latin typeface="Calibri"/>
                <a:cs typeface="Calibri"/>
              </a:rPr>
              <a:t>control</a:t>
            </a:r>
            <a:r>
              <a:rPr sz="3000" spc="-30" dirty="0">
                <a:latin typeface="Calibri"/>
                <a:cs typeface="Calibri"/>
              </a:rPr>
              <a:t> </a:t>
            </a:r>
            <a:r>
              <a:rPr sz="3000" spc="-10" dirty="0">
                <a:latin typeface="Calibri"/>
                <a:cs typeface="Calibri"/>
              </a:rPr>
              <a:t>unit</a:t>
            </a:r>
            <a:r>
              <a:rPr sz="3000" dirty="0">
                <a:latin typeface="Calibri"/>
                <a:cs typeface="Calibri"/>
              </a:rPr>
              <a:t> </a:t>
            </a:r>
            <a:r>
              <a:rPr sz="3000" spc="-25" dirty="0">
                <a:latin typeface="Calibri"/>
                <a:cs typeface="Calibri"/>
              </a:rPr>
              <a:t>for</a:t>
            </a:r>
            <a:r>
              <a:rPr sz="3000" spc="-5" dirty="0">
                <a:latin typeface="Calibri"/>
                <a:cs typeface="Calibri"/>
              </a:rPr>
              <a:t> sequencing</a:t>
            </a:r>
            <a:r>
              <a:rPr lang="en-US" sz="3000" dirty="0">
                <a:latin typeface="Calibri"/>
                <a:cs typeface="Calibri"/>
              </a:rPr>
              <a:t> </a:t>
            </a:r>
            <a:r>
              <a:rPr sz="3000" spc="-10" dirty="0">
                <a:latin typeface="Calibri"/>
                <a:cs typeface="Calibri"/>
              </a:rPr>
              <a:t>microinstructions</a:t>
            </a:r>
            <a:endParaRPr sz="3000" dirty="0">
              <a:latin typeface="Calibri"/>
              <a:cs typeface="Calibri"/>
            </a:endParaRPr>
          </a:p>
          <a:p>
            <a:pPr>
              <a:lnSpc>
                <a:spcPct val="100000"/>
              </a:lnSpc>
              <a:spcBef>
                <a:spcPts val="30"/>
              </a:spcBef>
            </a:pPr>
            <a:endParaRPr sz="4400" dirty="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Supports</a:t>
            </a:r>
            <a:r>
              <a:rPr sz="3000" spc="-25" dirty="0">
                <a:latin typeface="Calibri"/>
                <a:cs typeface="Calibri"/>
              </a:rPr>
              <a:t> </a:t>
            </a:r>
            <a:r>
              <a:rPr sz="3000" dirty="0">
                <a:latin typeface="Calibri"/>
                <a:cs typeface="Calibri"/>
              </a:rPr>
              <a:t>on</a:t>
            </a:r>
            <a:r>
              <a:rPr sz="3000" spc="-30" dirty="0">
                <a:latin typeface="Calibri"/>
                <a:cs typeface="Calibri"/>
              </a:rPr>
              <a:t> </a:t>
            </a:r>
            <a:r>
              <a:rPr sz="3000" dirty="0">
                <a:latin typeface="Calibri"/>
                <a:cs typeface="Calibri"/>
              </a:rPr>
              <a:t>chip</a:t>
            </a:r>
            <a:r>
              <a:rPr sz="3000" spc="-15" dirty="0">
                <a:latin typeface="Calibri"/>
                <a:cs typeface="Calibri"/>
              </a:rPr>
              <a:t> </a:t>
            </a:r>
            <a:r>
              <a:rPr sz="3000" spc="-5" dirty="0">
                <a:latin typeface="Calibri"/>
                <a:cs typeface="Calibri"/>
              </a:rPr>
              <a:t>cache</a:t>
            </a:r>
            <a:r>
              <a:rPr sz="3000" spc="-50" dirty="0">
                <a:latin typeface="Calibri"/>
                <a:cs typeface="Calibri"/>
              </a:rPr>
              <a:t> </a:t>
            </a:r>
            <a:r>
              <a:rPr sz="3000" dirty="0">
                <a:latin typeface="Calibri"/>
                <a:cs typeface="Calibri"/>
              </a:rPr>
              <a:t>memory</a:t>
            </a:r>
          </a:p>
          <a:p>
            <a:pPr>
              <a:lnSpc>
                <a:spcPct val="100000"/>
              </a:lnSpc>
              <a:spcBef>
                <a:spcPts val="30"/>
              </a:spcBef>
              <a:buFont typeface="Arial MT"/>
              <a:buChar char="•"/>
            </a:pPr>
            <a:endParaRPr sz="4400" dirty="0">
              <a:latin typeface="Calibri"/>
              <a:cs typeface="Calibri"/>
            </a:endParaRPr>
          </a:p>
          <a:p>
            <a:pPr marL="355600" indent="-342900">
              <a:lnSpc>
                <a:spcPct val="100000"/>
              </a:lnSpc>
              <a:buFont typeface="Arial MT"/>
              <a:buChar char="•"/>
              <a:tabLst>
                <a:tab pos="354965" algn="l"/>
                <a:tab pos="355600" algn="l"/>
              </a:tabLst>
            </a:pPr>
            <a:r>
              <a:rPr sz="3000" dirty="0">
                <a:latin typeface="Calibri"/>
                <a:cs typeface="Calibri"/>
              </a:rPr>
              <a:t>All</a:t>
            </a:r>
            <a:r>
              <a:rPr sz="3000" spc="-25" dirty="0">
                <a:latin typeface="Calibri"/>
                <a:cs typeface="Calibri"/>
              </a:rPr>
              <a:t> </a:t>
            </a:r>
            <a:r>
              <a:rPr sz="3000" spc="-5" dirty="0">
                <a:latin typeface="Calibri"/>
                <a:cs typeface="Calibri"/>
              </a:rPr>
              <a:t>functional</a:t>
            </a:r>
            <a:r>
              <a:rPr sz="3000" spc="-30" dirty="0">
                <a:latin typeface="Calibri"/>
                <a:cs typeface="Calibri"/>
              </a:rPr>
              <a:t> </a:t>
            </a:r>
            <a:r>
              <a:rPr sz="3000" spc="-5" dirty="0">
                <a:latin typeface="Calibri"/>
                <a:cs typeface="Calibri"/>
              </a:rPr>
              <a:t>units</a:t>
            </a:r>
            <a:r>
              <a:rPr sz="3000" spc="-10" dirty="0">
                <a:latin typeface="Calibri"/>
                <a:cs typeface="Calibri"/>
              </a:rPr>
              <a:t> </a:t>
            </a:r>
            <a:r>
              <a:rPr sz="3000" spc="-5" dirty="0">
                <a:latin typeface="Calibri"/>
                <a:cs typeface="Calibri"/>
              </a:rPr>
              <a:t>on</a:t>
            </a:r>
            <a:r>
              <a:rPr sz="3000" spc="-10" dirty="0">
                <a:latin typeface="Calibri"/>
                <a:cs typeface="Calibri"/>
              </a:rPr>
              <a:t> </a:t>
            </a:r>
            <a:r>
              <a:rPr sz="3000" dirty="0">
                <a:latin typeface="Calibri"/>
                <a:cs typeface="Calibri"/>
              </a:rPr>
              <a:t>a</a:t>
            </a:r>
            <a:r>
              <a:rPr sz="3000" spc="-10" dirty="0">
                <a:latin typeface="Calibri"/>
                <a:cs typeface="Calibri"/>
              </a:rPr>
              <a:t> </a:t>
            </a:r>
            <a:r>
              <a:rPr sz="3000" spc="-5" dirty="0">
                <a:latin typeface="Calibri"/>
                <a:cs typeface="Calibri"/>
              </a:rPr>
              <a:t>single</a:t>
            </a:r>
            <a:r>
              <a:rPr sz="3000" spc="-25" dirty="0">
                <a:latin typeface="Calibri"/>
                <a:cs typeface="Calibri"/>
              </a:rPr>
              <a:t> </a:t>
            </a:r>
            <a:r>
              <a:rPr sz="3000" dirty="0">
                <a:latin typeface="Calibri"/>
                <a:cs typeface="Calibri"/>
              </a:rPr>
              <a:t>chip</a:t>
            </a:r>
          </a:p>
          <a:p>
            <a:pPr>
              <a:lnSpc>
                <a:spcPct val="100000"/>
              </a:lnSpc>
              <a:spcBef>
                <a:spcPts val="30"/>
              </a:spcBef>
              <a:buFont typeface="Arial MT"/>
              <a:buChar char="•"/>
            </a:pPr>
            <a:endParaRPr sz="4400" dirty="0">
              <a:latin typeface="Calibri"/>
              <a:cs typeface="Calibri"/>
            </a:endParaRPr>
          </a:p>
          <a:p>
            <a:pPr marL="355600" indent="-342900">
              <a:lnSpc>
                <a:spcPct val="100000"/>
              </a:lnSpc>
              <a:buFont typeface="Arial MT"/>
              <a:buChar char="•"/>
              <a:tabLst>
                <a:tab pos="354965" algn="l"/>
                <a:tab pos="355600" algn="l"/>
              </a:tabLst>
            </a:pPr>
            <a:r>
              <a:rPr sz="3000" spc="-10" dirty="0">
                <a:latin typeface="Calibri"/>
                <a:cs typeface="Calibri"/>
              </a:rPr>
              <a:t>Simple</a:t>
            </a:r>
            <a:r>
              <a:rPr sz="3000" spc="-20" dirty="0">
                <a:latin typeface="Calibri"/>
                <a:cs typeface="Calibri"/>
              </a:rPr>
              <a:t> </a:t>
            </a:r>
            <a:r>
              <a:rPr sz="3000" spc="-10" dirty="0">
                <a:latin typeface="Calibri"/>
                <a:cs typeface="Calibri"/>
              </a:rPr>
              <a:t>pipelining</a:t>
            </a:r>
            <a:endParaRPr sz="3000" dirty="0">
              <a:latin typeface="Calibri"/>
              <a:cs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4025" y="555345"/>
            <a:ext cx="8162925" cy="5464454"/>
          </a:xfrm>
          <a:prstGeom prst="rect">
            <a:avLst/>
          </a:prstGeo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275" y="1066800"/>
            <a:ext cx="9102724" cy="5486400"/>
          </a:xfrm>
          <a:prstGeom prst="rect">
            <a:avLst/>
          </a:prstGeom>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28888" cy="868362"/>
          </a:xfrm>
        </p:spPr>
        <p:txBody>
          <a:bodyPr>
            <a:normAutofit/>
          </a:bodyPr>
          <a:lstStyle/>
          <a:p>
            <a:pPr algn="ctr"/>
            <a:r>
              <a:rPr lang="en-US" sz="2800" dirty="0">
                <a:latin typeface="Times New Roman" panose="02020603050405020304" pitchFamily="18" charset="0"/>
                <a:cs typeface="Times New Roman" panose="02020603050405020304" pitchFamily="18" charset="0"/>
              </a:rPr>
              <a:t>Pipelining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838200"/>
            <a:ext cx="8628888" cy="4800600"/>
          </a:xfrm>
        </p:spPr>
        <p:txBody>
          <a:bodyPr>
            <a:noAutofit/>
          </a:bodyPr>
          <a:lstStyle/>
          <a:p>
            <a:pPr algn="just"/>
            <a:r>
              <a:rPr lang="en-US" sz="2000" dirty="0">
                <a:latin typeface="Times New Roman" panose="02020603050405020304" pitchFamily="18" charset="0"/>
                <a:cs typeface="Times New Roman" panose="02020603050405020304" pitchFamily="18" charset="0"/>
              </a:rPr>
              <a:t>Pipelining is the process of accumulating instruction from the processor through a pipeline. </a:t>
            </a:r>
          </a:p>
          <a:p>
            <a:pPr algn="just"/>
            <a:r>
              <a:rPr lang="en-US" sz="2000" dirty="0">
                <a:latin typeface="Times New Roman" panose="02020603050405020304" pitchFamily="18" charset="0"/>
                <a:cs typeface="Times New Roman" panose="02020603050405020304" pitchFamily="18" charset="0"/>
              </a:rPr>
              <a:t>It allows storing and executing instructions in an orderly process. It is also known as pipeline processing. </a:t>
            </a:r>
          </a:p>
          <a:p>
            <a:pPr algn="just"/>
            <a:r>
              <a:rPr lang="en-US" sz="2000" dirty="0">
                <a:latin typeface="Times New Roman" panose="02020603050405020304" pitchFamily="18" charset="0"/>
                <a:cs typeface="Times New Roman" panose="02020603050405020304" pitchFamily="18" charset="0"/>
              </a:rPr>
              <a:t>Pipelining is a technique where </a:t>
            </a:r>
            <a:r>
              <a:rPr lang="en-US" sz="2000" dirty="0">
                <a:solidFill>
                  <a:srgbClr val="00B050"/>
                </a:solidFill>
                <a:latin typeface="Times New Roman" panose="02020603050405020304" pitchFamily="18" charset="0"/>
                <a:cs typeface="Times New Roman" panose="02020603050405020304" pitchFamily="18" charset="0"/>
              </a:rPr>
              <a:t>multiple instructions are overlapped during execution.</a:t>
            </a:r>
          </a:p>
          <a:p>
            <a:pPr algn="just"/>
            <a:r>
              <a:rPr lang="en-US" sz="2000" dirty="0">
                <a:latin typeface="Times New Roman" panose="02020603050405020304" pitchFamily="18" charset="0"/>
                <a:cs typeface="Times New Roman" panose="02020603050405020304" pitchFamily="18" charset="0"/>
              </a:rPr>
              <a:t>Pipelining-to simplify hardware by using an instruction set composed of basic steps for evaluating, loading, and storing operations.</a:t>
            </a:r>
          </a:p>
          <a:p>
            <a:pPr algn="just"/>
            <a:r>
              <a:rPr lang="en-US" sz="2000" dirty="0">
                <a:latin typeface="Times New Roman" panose="02020603050405020304" pitchFamily="18" charset="0"/>
                <a:cs typeface="Times New Roman" panose="02020603050405020304" pitchFamily="18" charset="0"/>
              </a:rPr>
              <a:t>the processor works on different steps of the instruction at the same time, more instructions can be executed in a shorter period of time.</a:t>
            </a:r>
          </a:p>
          <a:p>
            <a:pPr algn="just"/>
            <a:r>
              <a:rPr lang="en-US" sz="2000" dirty="0">
                <a:latin typeface="Times New Roman" panose="02020603050405020304" pitchFamily="18" charset="0"/>
                <a:cs typeface="Times New Roman" panose="02020603050405020304" pitchFamily="18" charset="0"/>
              </a:rPr>
              <a:t>they are basically variations of these five, used in the MIPS R3000 processor:</a:t>
            </a:r>
          </a:p>
          <a:p>
            <a:pPr lvl="1" algn="just"/>
            <a:r>
              <a:rPr lang="en-US" sz="1600" dirty="0">
                <a:solidFill>
                  <a:srgbClr val="FF0000"/>
                </a:solidFill>
                <a:latin typeface="Times New Roman" panose="02020603050405020304" pitchFamily="18" charset="0"/>
                <a:cs typeface="Times New Roman" panose="02020603050405020304" pitchFamily="18" charset="0"/>
              </a:rPr>
              <a:t>fetch instructions from memory</a:t>
            </a:r>
          </a:p>
          <a:p>
            <a:pPr lvl="1" algn="just"/>
            <a:r>
              <a:rPr lang="en-US" sz="1600" dirty="0">
                <a:solidFill>
                  <a:srgbClr val="FF0000"/>
                </a:solidFill>
                <a:latin typeface="Times New Roman" panose="02020603050405020304" pitchFamily="18" charset="0"/>
                <a:cs typeface="Times New Roman" panose="02020603050405020304" pitchFamily="18" charset="0"/>
              </a:rPr>
              <a:t>read registers and decode the instruction</a:t>
            </a:r>
          </a:p>
          <a:p>
            <a:pPr lvl="1" algn="just"/>
            <a:r>
              <a:rPr lang="en-US" sz="1600" dirty="0">
                <a:solidFill>
                  <a:srgbClr val="FF0000"/>
                </a:solidFill>
                <a:latin typeface="Times New Roman" panose="02020603050405020304" pitchFamily="18" charset="0"/>
                <a:cs typeface="Times New Roman" panose="02020603050405020304" pitchFamily="18" charset="0"/>
              </a:rPr>
              <a:t>execute the instruction or calculate an address</a:t>
            </a:r>
          </a:p>
          <a:p>
            <a:pPr lvl="1" algn="just"/>
            <a:r>
              <a:rPr lang="en-US" sz="1600" dirty="0">
                <a:solidFill>
                  <a:srgbClr val="FF0000"/>
                </a:solidFill>
                <a:latin typeface="Times New Roman" panose="02020603050405020304" pitchFamily="18" charset="0"/>
                <a:cs typeface="Times New Roman" panose="02020603050405020304" pitchFamily="18" charset="0"/>
              </a:rPr>
              <a:t>access an operand in data memory</a:t>
            </a:r>
          </a:p>
          <a:p>
            <a:pPr lvl="1" algn="just"/>
            <a:r>
              <a:rPr lang="en-US" sz="1600" dirty="0">
                <a:solidFill>
                  <a:srgbClr val="FF0000"/>
                </a:solidFill>
                <a:latin typeface="Times New Roman" panose="02020603050405020304" pitchFamily="18" charset="0"/>
                <a:cs typeface="Times New Roman" panose="02020603050405020304" pitchFamily="18" charset="0"/>
              </a:rPr>
              <a:t>write the result into a register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54257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705088" cy="563562"/>
          </a:xfrm>
        </p:spPr>
        <p:txBody>
          <a:bodyPr>
            <a:noAutofit/>
          </a:bodyPr>
          <a:lstStyle/>
          <a:p>
            <a:pPr algn="ctr"/>
            <a:r>
              <a:rPr lang="en-IN" sz="3200" dirty="0">
                <a:effectLst/>
                <a:latin typeface="Times New Roman" panose="02020603050405020304" pitchFamily="18" charset="0"/>
                <a:cs typeface="Times New Roman" panose="02020603050405020304" pitchFamily="18" charset="0"/>
              </a:rPr>
              <a:t>Principles of RISCs Pipeline</a:t>
            </a:r>
            <a:br>
              <a:rPr lang="en-IN" sz="3200" dirty="0">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990600"/>
            <a:ext cx="7467600" cy="3397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99234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487362"/>
          </a:xfrm>
        </p:spPr>
        <p:txBody>
          <a:bodyPr>
            <a:normAutofit fontScale="90000"/>
          </a:bodyPr>
          <a:lstStyle/>
          <a:p>
            <a:endParaRPr lang="en-IN" dirty="0"/>
          </a:p>
        </p:txBody>
      </p:sp>
      <p:sp>
        <p:nvSpPr>
          <p:cNvPr id="3" name="Content Placeholder 2"/>
          <p:cNvSpPr>
            <a:spLocks noGrp="1"/>
          </p:cNvSpPr>
          <p:nvPr>
            <p:ph idx="1"/>
          </p:nvPr>
        </p:nvSpPr>
        <p:spPr>
          <a:xfrm>
            <a:off x="381000" y="1066800"/>
            <a:ext cx="8552688"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length of the pipeline is dependent on the length of the longest step. </a:t>
            </a:r>
          </a:p>
          <a:p>
            <a:pPr algn="just"/>
            <a:r>
              <a:rPr lang="en-US" sz="2400" dirty="0">
                <a:latin typeface="Times New Roman" panose="02020603050405020304" pitchFamily="18" charset="0"/>
                <a:cs typeface="Times New Roman" panose="02020603050405020304" pitchFamily="18" charset="0"/>
              </a:rPr>
              <a:t>more conducive to pipelining. </a:t>
            </a:r>
          </a:p>
          <a:p>
            <a:pPr algn="just"/>
            <a:r>
              <a:rPr lang="en-US" sz="2400" dirty="0">
                <a:latin typeface="Times New Roman" panose="02020603050405020304" pitchFamily="18" charset="0"/>
                <a:cs typeface="Times New Roman" panose="02020603050405020304" pitchFamily="18" charset="0"/>
              </a:rPr>
              <a:t>While CISC instructions varied in length, RISC instructions are all the same length and can be fetched in a single operation.</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https://cs.stanford.edu/people/eroberts/courses/soco/projects/risc/pipelining/index.html</a:t>
            </a:r>
          </a:p>
        </p:txBody>
      </p:sp>
    </p:spTree>
    <p:extLst>
      <p:ext uri="{BB962C8B-B14F-4D97-AF65-F5344CB8AC3E}">
        <p14:creationId xmlns:p14="http://schemas.microsoft.com/office/powerpoint/2010/main" val="39121711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146" y="461594"/>
            <a:ext cx="721042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PIPELINING-Ex</a:t>
            </a:r>
            <a:r>
              <a:rPr sz="4400" b="0" dirty="0">
                <a:latin typeface="Calibri"/>
                <a:cs typeface="Calibri"/>
              </a:rPr>
              <a:t> Laundry</a:t>
            </a:r>
            <a:r>
              <a:rPr sz="4400" b="0" spc="10" dirty="0">
                <a:latin typeface="Calibri"/>
                <a:cs typeface="Calibri"/>
              </a:rPr>
              <a:t> </a:t>
            </a:r>
            <a:r>
              <a:rPr sz="4400" b="0" spc="-5" dirty="0">
                <a:latin typeface="Calibri"/>
                <a:cs typeface="Calibri"/>
              </a:rPr>
              <a:t>Analogy</a:t>
            </a:r>
            <a:endParaRPr sz="4400">
              <a:latin typeface="Calibri"/>
              <a:cs typeface="Calibri"/>
            </a:endParaRPr>
          </a:p>
        </p:txBody>
      </p:sp>
      <p:pic>
        <p:nvPicPr>
          <p:cNvPr id="3" name="object 3"/>
          <p:cNvPicPr/>
          <p:nvPr/>
        </p:nvPicPr>
        <p:blipFill>
          <a:blip r:embed="rId2" cstate="print"/>
          <a:stretch>
            <a:fillRect/>
          </a:stretch>
        </p:blipFill>
        <p:spPr>
          <a:xfrm>
            <a:off x="96334" y="1348699"/>
            <a:ext cx="8686178" cy="4592401"/>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1072" y="1111186"/>
            <a:ext cx="8770444" cy="461897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3421" y="461594"/>
            <a:ext cx="21380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How</a:t>
            </a:r>
            <a:r>
              <a:rPr sz="4400" b="0" spc="-100" dirty="0">
                <a:latin typeface="Calibri"/>
                <a:cs typeface="Calibri"/>
              </a:rPr>
              <a:t> </a:t>
            </a:r>
            <a:r>
              <a:rPr sz="4400" b="0" spc="-5" dirty="0">
                <a:latin typeface="Calibri"/>
                <a:cs typeface="Calibri"/>
              </a:rPr>
              <a:t>big?</a:t>
            </a:r>
            <a:endParaRPr sz="4400">
              <a:latin typeface="Calibri"/>
              <a:cs typeface="Calibri"/>
            </a:endParaRPr>
          </a:p>
        </p:txBody>
      </p:sp>
      <p:sp>
        <p:nvSpPr>
          <p:cNvPr id="3" name="object 3"/>
          <p:cNvSpPr txBox="1"/>
          <p:nvPr/>
        </p:nvSpPr>
        <p:spPr>
          <a:xfrm>
            <a:off x="535024" y="1371600"/>
            <a:ext cx="7237375" cy="3949158"/>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hold</a:t>
            </a:r>
            <a:r>
              <a:rPr sz="2500" spc="-5" dirty="0">
                <a:latin typeface="Calibri"/>
                <a:cs typeface="Calibri"/>
              </a:rPr>
              <a:t> full</a:t>
            </a:r>
            <a:r>
              <a:rPr sz="2500" dirty="0">
                <a:latin typeface="Calibri"/>
                <a:cs typeface="Calibri"/>
              </a:rPr>
              <a:t> </a:t>
            </a:r>
            <a:r>
              <a:rPr sz="2500" spc="-10" dirty="0">
                <a:latin typeface="Calibri"/>
                <a:cs typeface="Calibri"/>
              </a:rPr>
              <a:t>address</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20" dirty="0">
                <a:latin typeface="Calibri"/>
                <a:cs typeface="Calibri"/>
              </a:rPr>
              <a:t>Large</a:t>
            </a:r>
            <a:r>
              <a:rPr sz="2500" spc="10" dirty="0">
                <a:latin typeface="Calibri"/>
                <a:cs typeface="Calibri"/>
              </a:rPr>
              <a:t> </a:t>
            </a:r>
            <a:r>
              <a:rPr sz="2500" spc="-5" dirty="0">
                <a:latin typeface="Calibri"/>
                <a:cs typeface="Calibri"/>
              </a:rPr>
              <a:t>enough </a:t>
            </a:r>
            <a:r>
              <a:rPr sz="2500" spc="-15" dirty="0">
                <a:latin typeface="Calibri"/>
                <a:cs typeface="Calibri"/>
              </a:rPr>
              <a:t>to </a:t>
            </a:r>
            <a:r>
              <a:rPr sz="2500" spc="-10" dirty="0">
                <a:latin typeface="Calibri"/>
                <a:cs typeface="Calibri"/>
              </a:rPr>
              <a:t>hold </a:t>
            </a:r>
            <a:r>
              <a:rPr sz="2500" spc="-5" dirty="0">
                <a:latin typeface="Calibri"/>
                <a:cs typeface="Calibri"/>
              </a:rPr>
              <a:t>full</a:t>
            </a:r>
            <a:r>
              <a:rPr sz="2500" dirty="0">
                <a:latin typeface="Calibri"/>
                <a:cs typeface="Calibri"/>
              </a:rPr>
              <a:t> </a:t>
            </a:r>
            <a:r>
              <a:rPr sz="2500" spc="-20" dirty="0">
                <a:latin typeface="Calibri"/>
                <a:cs typeface="Calibri"/>
              </a:rPr>
              <a:t>word</a:t>
            </a:r>
            <a:endParaRPr sz="2500">
              <a:latin typeface="Calibri"/>
              <a:cs typeface="Calibri"/>
            </a:endParaRPr>
          </a:p>
          <a:p>
            <a:pPr>
              <a:lnSpc>
                <a:spcPct val="100000"/>
              </a:lnSpc>
              <a:spcBef>
                <a:spcPts val="10"/>
              </a:spcBef>
              <a:buFont typeface="Arial MT"/>
              <a:buChar char="•"/>
            </a:pPr>
            <a:endParaRPr sz="2450">
              <a:latin typeface="Calibri"/>
              <a:cs typeface="Calibri"/>
            </a:endParaRPr>
          </a:p>
          <a:p>
            <a:pPr marL="355600" indent="-342900">
              <a:lnSpc>
                <a:spcPct val="100000"/>
              </a:lnSpc>
              <a:buFont typeface="Arial MT"/>
              <a:buChar char="•"/>
              <a:tabLst>
                <a:tab pos="354965" algn="l"/>
                <a:tab pos="355600" algn="l"/>
              </a:tabLst>
            </a:pPr>
            <a:r>
              <a:rPr sz="2500" spc="-10" dirty="0">
                <a:latin typeface="Calibri"/>
                <a:cs typeface="Calibri"/>
              </a:rPr>
              <a:t>Often</a:t>
            </a:r>
            <a:r>
              <a:rPr sz="2500" spc="-5" dirty="0">
                <a:latin typeface="Calibri"/>
                <a:cs typeface="Calibri"/>
              </a:rPr>
              <a:t> </a:t>
            </a:r>
            <a:r>
              <a:rPr sz="2500" spc="-10" dirty="0">
                <a:latin typeface="Calibri"/>
                <a:cs typeface="Calibri"/>
              </a:rPr>
              <a:t>possible</a:t>
            </a:r>
            <a:r>
              <a:rPr sz="2500" dirty="0">
                <a:latin typeface="Calibri"/>
                <a:cs typeface="Calibri"/>
              </a:rPr>
              <a:t> </a:t>
            </a:r>
            <a:r>
              <a:rPr sz="2500" spc="-15" dirty="0">
                <a:latin typeface="Calibri"/>
                <a:cs typeface="Calibri"/>
              </a:rPr>
              <a:t>to</a:t>
            </a:r>
            <a:r>
              <a:rPr sz="2500" spc="-20" dirty="0">
                <a:latin typeface="Calibri"/>
                <a:cs typeface="Calibri"/>
              </a:rPr>
              <a:t> </a:t>
            </a:r>
            <a:r>
              <a:rPr sz="2500" spc="-10" dirty="0">
                <a:latin typeface="Calibri"/>
                <a:cs typeface="Calibri"/>
              </a:rPr>
              <a:t>combine</a:t>
            </a:r>
            <a:r>
              <a:rPr sz="2500" spc="5" dirty="0">
                <a:latin typeface="Calibri"/>
                <a:cs typeface="Calibri"/>
              </a:rPr>
              <a:t> </a:t>
            </a:r>
            <a:r>
              <a:rPr sz="2500" spc="-10" dirty="0">
                <a:latin typeface="Calibri"/>
                <a:cs typeface="Calibri"/>
              </a:rPr>
              <a:t>two</a:t>
            </a:r>
            <a:r>
              <a:rPr sz="2500" spc="-20" dirty="0">
                <a:latin typeface="Calibri"/>
                <a:cs typeface="Calibri"/>
              </a:rPr>
              <a:t> data</a:t>
            </a:r>
            <a:r>
              <a:rPr sz="2500" spc="5" dirty="0">
                <a:latin typeface="Calibri"/>
                <a:cs typeface="Calibri"/>
              </a:rPr>
              <a:t> </a:t>
            </a:r>
            <a:r>
              <a:rPr sz="2500" spc="-15" dirty="0">
                <a:latin typeface="Calibri"/>
                <a:cs typeface="Calibri"/>
              </a:rPr>
              <a:t>registers</a:t>
            </a:r>
            <a:endParaRPr sz="2500">
              <a:latin typeface="Calibri"/>
              <a:cs typeface="Calibri"/>
            </a:endParaRPr>
          </a:p>
          <a:p>
            <a:pPr>
              <a:lnSpc>
                <a:spcPct val="100000"/>
              </a:lnSpc>
              <a:spcBef>
                <a:spcPts val="50"/>
              </a:spcBef>
              <a:buFont typeface="Arial MT"/>
              <a:buChar char="•"/>
            </a:pPr>
            <a:endParaRPr sz="220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C</a:t>
            </a:r>
            <a:r>
              <a:rPr sz="2200" spc="-15" dirty="0">
                <a:latin typeface="Calibri"/>
                <a:cs typeface="Calibri"/>
              </a:rPr>
              <a:t> programming</a:t>
            </a:r>
            <a:endParaRPr sz="2200">
              <a:latin typeface="Calibri"/>
              <a:cs typeface="Calibri"/>
            </a:endParaRPr>
          </a:p>
          <a:p>
            <a:pPr lvl="1">
              <a:lnSpc>
                <a:spcPct val="100000"/>
              </a:lnSpc>
              <a:spcBef>
                <a:spcPts val="20"/>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double</a:t>
            </a:r>
            <a:r>
              <a:rPr sz="2200" spc="-40" dirty="0">
                <a:latin typeface="Calibri"/>
                <a:cs typeface="Calibri"/>
              </a:rPr>
              <a:t> </a:t>
            </a:r>
            <a:r>
              <a:rPr sz="2200" spc="-15" dirty="0">
                <a:latin typeface="Calibri"/>
                <a:cs typeface="Calibri"/>
              </a:rPr>
              <a:t>int</a:t>
            </a:r>
            <a:r>
              <a:rPr sz="2200" spc="-25" dirty="0">
                <a:latin typeface="Calibri"/>
                <a:cs typeface="Calibri"/>
              </a:rPr>
              <a:t> </a:t>
            </a:r>
            <a:r>
              <a:rPr sz="2200" spc="-5" dirty="0">
                <a:latin typeface="Calibri"/>
                <a:cs typeface="Calibri"/>
              </a:rPr>
              <a:t>a;</a:t>
            </a:r>
            <a:endParaRPr sz="2200">
              <a:latin typeface="Calibri"/>
              <a:cs typeface="Calibri"/>
            </a:endParaRPr>
          </a:p>
          <a:p>
            <a:pPr lvl="1">
              <a:lnSpc>
                <a:spcPct val="100000"/>
              </a:lnSpc>
              <a:spcBef>
                <a:spcPts val="15"/>
              </a:spcBef>
              <a:buFont typeface="Arial MT"/>
              <a:buChar char="–"/>
            </a:pPr>
            <a:endParaRPr sz="2150">
              <a:latin typeface="Calibri"/>
              <a:cs typeface="Calibri"/>
            </a:endParaRPr>
          </a:p>
          <a:p>
            <a:pPr marL="756285" lvl="1" indent="-287020">
              <a:lnSpc>
                <a:spcPct val="100000"/>
              </a:lnSpc>
              <a:buFont typeface="Arial MT"/>
              <a:buChar char="–"/>
              <a:tabLst>
                <a:tab pos="756285" algn="l"/>
                <a:tab pos="756920" algn="l"/>
              </a:tabLst>
            </a:pPr>
            <a:r>
              <a:rPr sz="2200" spc="-5" dirty="0">
                <a:latin typeface="Calibri"/>
                <a:cs typeface="Calibri"/>
              </a:rPr>
              <a:t>long</a:t>
            </a:r>
            <a:r>
              <a:rPr sz="2200" spc="-25" dirty="0">
                <a:latin typeface="Calibri"/>
                <a:cs typeface="Calibri"/>
              </a:rPr>
              <a:t> </a:t>
            </a:r>
            <a:r>
              <a:rPr sz="2200" spc="-15" dirty="0">
                <a:latin typeface="Calibri"/>
                <a:cs typeface="Calibri"/>
              </a:rPr>
              <a:t>int</a:t>
            </a:r>
            <a:r>
              <a:rPr sz="2200" spc="-25" dirty="0">
                <a:latin typeface="Calibri"/>
                <a:cs typeface="Calibri"/>
              </a:rPr>
              <a:t> </a:t>
            </a:r>
            <a:r>
              <a:rPr sz="2200" dirty="0">
                <a:latin typeface="Calibri"/>
                <a:cs typeface="Calibri"/>
              </a:rPr>
              <a:t>a;</a:t>
            </a:r>
            <a:endParaRPr sz="2200">
              <a:latin typeface="Calibri"/>
              <a:cs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2400"/>
            <a:ext cx="524637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Problems</a:t>
            </a:r>
            <a:r>
              <a:rPr sz="4400" b="0" spc="-30" dirty="0">
                <a:latin typeface="Calibri"/>
                <a:cs typeface="Calibri"/>
              </a:rPr>
              <a:t> </a:t>
            </a:r>
            <a:r>
              <a:rPr sz="4400" b="0" spc="-5" dirty="0">
                <a:latin typeface="Calibri"/>
                <a:cs typeface="Calibri"/>
              </a:rPr>
              <a:t>with</a:t>
            </a:r>
            <a:r>
              <a:rPr sz="4400" b="0" spc="-20" dirty="0">
                <a:latin typeface="Calibri"/>
                <a:cs typeface="Calibri"/>
              </a:rPr>
              <a:t> </a:t>
            </a:r>
            <a:r>
              <a:rPr sz="4400" b="0" spc="-5" dirty="0">
                <a:latin typeface="Calibri"/>
                <a:cs typeface="Calibri"/>
              </a:rPr>
              <a:t>pipeline</a:t>
            </a:r>
            <a:endParaRPr sz="4400" dirty="0">
              <a:latin typeface="Calibri"/>
              <a:cs typeface="Calibri"/>
            </a:endParaRPr>
          </a:p>
        </p:txBody>
      </p:sp>
      <p:sp>
        <p:nvSpPr>
          <p:cNvPr id="3" name="object 3"/>
          <p:cNvSpPr txBox="1"/>
          <p:nvPr/>
        </p:nvSpPr>
        <p:spPr>
          <a:xfrm>
            <a:off x="2675467" y="838200"/>
            <a:ext cx="3417570" cy="1640839"/>
          </a:xfrm>
          <a:prstGeom prst="rect">
            <a:avLst/>
          </a:prstGeom>
        </p:spPr>
        <p:txBody>
          <a:bodyPr vert="horz" wrap="square" lIns="0" tIns="113664" rIns="0" bIns="0" rtlCol="0">
            <a:spAutoFit/>
          </a:bodyPr>
          <a:lstStyle/>
          <a:p>
            <a:pPr marL="342900" marR="5080" indent="-342900" algn="r">
              <a:lnSpc>
                <a:spcPct val="100000"/>
              </a:lnSpc>
              <a:spcBef>
                <a:spcPts val="894"/>
              </a:spcBef>
              <a:buFont typeface="Arial MT"/>
              <a:buChar char="•"/>
              <a:tabLst>
                <a:tab pos="342900" algn="l"/>
                <a:tab pos="343535" algn="l"/>
              </a:tabLst>
            </a:pPr>
            <a:r>
              <a:rPr sz="3200" spc="-5" dirty="0">
                <a:latin typeface="Calibri"/>
                <a:cs typeface="Calibri"/>
              </a:rPr>
              <a:t>Stalling</a:t>
            </a:r>
            <a:r>
              <a:rPr sz="3200" spc="5" dirty="0">
                <a:latin typeface="Calibri"/>
                <a:cs typeface="Calibri"/>
              </a:rPr>
              <a:t> </a:t>
            </a:r>
            <a:r>
              <a:rPr sz="3200" dirty="0">
                <a:latin typeface="Calibri"/>
                <a:cs typeface="Calibri"/>
              </a:rPr>
              <a:t>of</a:t>
            </a:r>
            <a:r>
              <a:rPr sz="3200" spc="-20" dirty="0">
                <a:latin typeface="Calibri"/>
                <a:cs typeface="Calibri"/>
              </a:rPr>
              <a:t> </a:t>
            </a:r>
            <a:r>
              <a:rPr sz="3200" spc="-5" dirty="0">
                <a:latin typeface="Calibri"/>
                <a:cs typeface="Calibri"/>
              </a:rPr>
              <a:t>pipeline</a:t>
            </a:r>
            <a:endParaRPr sz="3200" dirty="0">
              <a:latin typeface="Calibri"/>
              <a:cs typeface="Calibri"/>
            </a:endParaRPr>
          </a:p>
          <a:p>
            <a:pPr marL="287020" marR="98425" lvl="1" indent="-287020" algn="r">
              <a:lnSpc>
                <a:spcPct val="100000"/>
              </a:lnSpc>
              <a:spcBef>
                <a:spcPts val="690"/>
              </a:spcBef>
              <a:buFont typeface="Arial MT"/>
              <a:buChar char="–"/>
              <a:tabLst>
                <a:tab pos="287020" algn="l"/>
              </a:tabLst>
            </a:pPr>
            <a:r>
              <a:rPr sz="2800" spc="-20" dirty="0">
                <a:latin typeface="Calibri"/>
                <a:cs typeface="Calibri"/>
              </a:rPr>
              <a:t>Data</a:t>
            </a:r>
            <a:r>
              <a:rPr sz="2800" spc="-80" dirty="0">
                <a:latin typeface="Calibri"/>
                <a:cs typeface="Calibri"/>
              </a:rPr>
              <a:t> </a:t>
            </a:r>
            <a:r>
              <a:rPr sz="2800" spc="-10" dirty="0">
                <a:latin typeface="Calibri"/>
                <a:cs typeface="Calibri"/>
              </a:rPr>
              <a:t>Dependency</a:t>
            </a:r>
            <a:endParaRPr sz="2800" dirty="0">
              <a:latin typeface="Calibri"/>
              <a:cs typeface="Calibri"/>
            </a:endParaRPr>
          </a:p>
          <a:p>
            <a:pPr marL="756285" lvl="1" indent="-287020">
              <a:lnSpc>
                <a:spcPct val="100000"/>
              </a:lnSpc>
              <a:spcBef>
                <a:spcPts val="670"/>
              </a:spcBef>
              <a:buFont typeface="Arial MT"/>
              <a:buChar char="–"/>
              <a:tabLst>
                <a:tab pos="756920" algn="l"/>
              </a:tabLst>
            </a:pPr>
            <a:r>
              <a:rPr sz="2800" spc="-15" dirty="0">
                <a:latin typeface="Calibri"/>
                <a:cs typeface="Calibri"/>
              </a:rPr>
              <a:t>Branch,etc…</a:t>
            </a:r>
            <a:endParaRPr sz="2800" dirty="0">
              <a:latin typeface="Calibri"/>
              <a:cs typeface="Calibri"/>
            </a:endParaRPr>
          </a:p>
        </p:txBody>
      </p:sp>
      <p:sp>
        <p:nvSpPr>
          <p:cNvPr id="4" name="TextBox 3"/>
          <p:cNvSpPr txBox="1"/>
          <p:nvPr/>
        </p:nvSpPr>
        <p:spPr>
          <a:xfrm>
            <a:off x="609600" y="2479039"/>
            <a:ext cx="82296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RISC processors operate at more than one cycle per instruction (practically).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processor might occasionally stall as a result of data dependencies and branch instructions.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data dependency occurs when an instruction depends on the results of a previous instruction.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particular instruction might need data in a register which has not yet been stored since that is the job of a preceding instruction which has not yet reached that step in the pipeline.</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Solution-Code reordering-code could be rearranged so that those instructions are executed in between the two dependent instructions and the pipeline could flow efficiently.</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411162"/>
          </a:xfrm>
        </p:spPr>
        <p:txBody>
          <a:bodyPr>
            <a:normAutofit fontScale="90000"/>
          </a:bodyPr>
          <a:lstStyle/>
          <a:p>
            <a:endParaRPr lang="en-IN" dirty="0"/>
          </a:p>
        </p:txBody>
      </p:sp>
      <p:sp>
        <p:nvSpPr>
          <p:cNvPr id="3" name="Content Placeholder 2"/>
          <p:cNvSpPr>
            <a:spLocks noGrp="1"/>
          </p:cNvSpPr>
          <p:nvPr>
            <p:ph idx="1"/>
          </p:nvPr>
        </p:nvSpPr>
        <p:spPr>
          <a:xfrm>
            <a:off x="228600" y="838200"/>
            <a:ext cx="8705088" cy="5410200"/>
          </a:xfrm>
        </p:spPr>
        <p:txBody>
          <a:bodyPr>
            <a:normAutofit/>
          </a:bodyPr>
          <a:lstStyle/>
          <a:p>
            <a:pPr algn="just"/>
            <a:r>
              <a:rPr lang="en-US" sz="2400" dirty="0">
                <a:latin typeface="Times New Roman" panose="02020603050405020304" pitchFamily="18" charset="0"/>
                <a:cs typeface="Times New Roman" panose="02020603050405020304" pitchFamily="18" charset="0"/>
              </a:rPr>
              <a:t>Branch instructions are those that tell the processor to make a decision about what the next instruction to be executed should be </a:t>
            </a:r>
            <a:r>
              <a:rPr lang="en-US" sz="2400" b="1" dirty="0">
                <a:latin typeface="Times New Roman" panose="02020603050405020304" pitchFamily="18" charset="0"/>
                <a:cs typeface="Times New Roman" panose="02020603050405020304" pitchFamily="18" charset="0"/>
              </a:rPr>
              <a:t>based on the results of another instruction. </a:t>
            </a:r>
          </a:p>
          <a:p>
            <a:pPr algn="just"/>
            <a:r>
              <a:rPr lang="en-US" sz="2400" dirty="0">
                <a:latin typeface="Times New Roman" panose="02020603050405020304" pitchFamily="18" charset="0"/>
                <a:cs typeface="Times New Roman" panose="02020603050405020304" pitchFamily="18" charset="0"/>
              </a:rPr>
              <a:t>Branch instructions can be troublesome in a pipeline if a branch is conditional on the results of an instruction which has not yet finished its path through the pipeline.</a:t>
            </a:r>
          </a:p>
          <a:p>
            <a:pPr marL="82296"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err="1">
                <a:solidFill>
                  <a:srgbClr val="00B050"/>
                </a:solidFill>
                <a:latin typeface="Times New Roman" panose="02020603050405020304" pitchFamily="18" charset="0"/>
                <a:cs typeface="Times New Roman" panose="02020603050405020304" pitchFamily="18" charset="0"/>
              </a:rPr>
              <a:t>Superpipelining</a:t>
            </a:r>
            <a:r>
              <a:rPr lang="en-US" sz="2400" dirty="0">
                <a:latin typeface="Times New Roman" panose="02020603050405020304" pitchFamily="18" charset="0"/>
                <a:cs typeface="Times New Roman" panose="02020603050405020304" pitchFamily="18" charset="0"/>
              </a:rPr>
              <a:t> refers to dividing the pipeline into more steps. The more pipe stages there are, the faster the pipeline is because each stage is then shorter. </a:t>
            </a:r>
          </a:p>
          <a:p>
            <a:pPr algn="just"/>
            <a:r>
              <a:rPr lang="en-US" sz="2400" dirty="0">
                <a:latin typeface="Times New Roman" panose="02020603050405020304" pitchFamily="18" charset="0"/>
                <a:cs typeface="Times New Roman" panose="02020603050405020304" pitchFamily="18" charset="0"/>
              </a:rPr>
              <a:t>Ideally, a pipeline with five stages should be five times faster than a non-pipelined processor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5182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82645" y="461594"/>
            <a:ext cx="33839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45" dirty="0">
                <a:latin typeface="Calibri"/>
                <a:cs typeface="Calibri"/>
              </a:rPr>
              <a:t> </a:t>
            </a:r>
            <a:r>
              <a:rPr sz="4400" b="0" dirty="0">
                <a:latin typeface="Calibri"/>
                <a:cs typeface="Calibri"/>
              </a:rPr>
              <a:t>Pipelining</a:t>
            </a:r>
            <a:endParaRPr sz="4400" dirty="0">
              <a:latin typeface="Calibri"/>
              <a:cs typeface="Calibri"/>
            </a:endParaRPr>
          </a:p>
        </p:txBody>
      </p:sp>
      <p:sp>
        <p:nvSpPr>
          <p:cNvPr id="3" name="object 3"/>
          <p:cNvSpPr txBox="1"/>
          <p:nvPr/>
        </p:nvSpPr>
        <p:spPr>
          <a:xfrm>
            <a:off x="78739" y="990879"/>
            <a:ext cx="8684261" cy="5377754"/>
          </a:xfrm>
          <a:prstGeom prst="rect">
            <a:avLst/>
          </a:prstGeom>
        </p:spPr>
        <p:txBody>
          <a:bodyPr vert="horz" wrap="square" lIns="0" tIns="98425" rIns="0" bIns="0" rtlCol="0">
            <a:spAutoFit/>
          </a:bodyPr>
          <a:lstStyle/>
          <a:p>
            <a:pPr marL="355600" indent="-342900">
              <a:lnSpc>
                <a:spcPct val="100000"/>
              </a:lnSpc>
              <a:spcBef>
                <a:spcPts val="775"/>
              </a:spcBef>
              <a:buFont typeface="Arial MT"/>
              <a:buChar char="•"/>
              <a:tabLst>
                <a:tab pos="354965" algn="l"/>
                <a:tab pos="355600" algn="l"/>
              </a:tabLst>
            </a:pPr>
            <a:r>
              <a:rPr lang="en-IN" sz="2400" b="1" dirty="0"/>
              <a:t>Pipelining with Regular Instructions</a:t>
            </a:r>
            <a:endParaRPr lang="en-US" sz="2400" spc="-15" dirty="0">
              <a:latin typeface="Times New Roman" panose="02020603050405020304" pitchFamily="18" charset="0"/>
              <a:cs typeface="Times New Roman" panose="02020603050405020304" pitchFamily="18" charset="0"/>
            </a:endParaRPr>
          </a:p>
          <a:p>
            <a:pPr marL="355600" indent="-342900">
              <a:lnSpc>
                <a:spcPct val="100000"/>
              </a:lnSpc>
              <a:spcBef>
                <a:spcPts val="775"/>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Most</a:t>
            </a:r>
            <a:r>
              <a:rPr sz="2400" spc="1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instructions</a:t>
            </a:r>
            <a:r>
              <a:rPr sz="2400" spc="5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a:t>
            </a:r>
            <a:r>
              <a:rPr sz="2400" b="1" spc="-20" dirty="0">
                <a:solidFill>
                  <a:srgbClr val="FF0000"/>
                </a:solidFill>
                <a:latin typeface="Times New Roman" panose="02020603050405020304" pitchFamily="18" charset="0"/>
                <a:cs typeface="Times New Roman" panose="02020603050405020304" pitchFamily="18" charset="0"/>
              </a:rPr>
              <a:t>register</a:t>
            </a:r>
            <a:r>
              <a:rPr sz="2400" b="1" spc="40" dirty="0">
                <a:solidFill>
                  <a:srgbClr val="FF0000"/>
                </a:solidFill>
                <a:latin typeface="Times New Roman" panose="02020603050405020304" pitchFamily="18" charset="0"/>
                <a:cs typeface="Times New Roman" panose="02020603050405020304" pitchFamily="18" charset="0"/>
              </a:rPr>
              <a:t> </a:t>
            </a:r>
            <a:r>
              <a:rPr sz="2400" b="1" spc="-15" dirty="0">
                <a:solidFill>
                  <a:srgbClr val="FF0000"/>
                </a:solidFill>
                <a:latin typeface="Times New Roman" panose="02020603050405020304" pitchFamily="18" charset="0"/>
                <a:cs typeface="Times New Roman" panose="02020603050405020304" pitchFamily="18" charset="0"/>
              </a:rPr>
              <a:t>to</a:t>
            </a:r>
            <a:r>
              <a:rPr sz="2400" b="1" spc="-5" dirty="0">
                <a:solidFill>
                  <a:srgbClr val="FF0000"/>
                </a:solidFill>
                <a:latin typeface="Times New Roman" panose="02020603050405020304" pitchFamily="18" charset="0"/>
                <a:cs typeface="Times New Roman" panose="02020603050405020304" pitchFamily="18" charset="0"/>
              </a:rPr>
              <a:t> </a:t>
            </a:r>
            <a:r>
              <a:rPr sz="2400" b="1" spc="-20" dirty="0">
                <a:solidFill>
                  <a:srgbClr val="FF0000"/>
                </a:solidFill>
                <a:latin typeface="Times New Roman" panose="02020603050405020304" pitchFamily="18" charset="0"/>
                <a:cs typeface="Times New Roman" panose="02020603050405020304" pitchFamily="18" charset="0"/>
              </a:rPr>
              <a:t>register</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75"/>
              </a:spcBef>
              <a:buFont typeface="Arial MT"/>
              <a:buChar char="•"/>
              <a:tabLst>
                <a:tab pos="354965" algn="l"/>
                <a:tab pos="355600" algn="l"/>
              </a:tabLst>
            </a:pPr>
            <a:r>
              <a:rPr sz="2400" spc="-50" dirty="0">
                <a:latin typeface="Times New Roman" panose="02020603050405020304" pitchFamily="18" charset="0"/>
                <a:cs typeface="Times New Roman" panose="02020603050405020304" pitchFamily="18" charset="0"/>
              </a:rPr>
              <a:t>Two</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phases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5" dirty="0">
                <a:latin typeface="Times New Roman" panose="02020603050405020304" pitchFamily="18" charset="0"/>
                <a:cs typeface="Times New Roman" panose="02020603050405020304" pitchFamily="18" charset="0"/>
              </a:rPr>
              <a:t> execution,</a:t>
            </a:r>
            <a:r>
              <a:rPr sz="2400" spc="20"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I E</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MT"/>
              <a:buChar char="–"/>
              <a:tabLst>
                <a:tab pos="756920" algn="l"/>
              </a:tabLst>
            </a:pPr>
            <a:r>
              <a:rPr sz="2400" dirty="0">
                <a:latin typeface="Times New Roman" panose="02020603050405020304" pitchFamily="18" charset="0"/>
                <a:cs typeface="Times New Roman" panose="02020603050405020304" pitchFamily="18" charset="0"/>
              </a:rPr>
              <a:t>I:</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4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fetch</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75"/>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a:t>
            </a:r>
            <a:endParaRPr sz="2400" dirty="0">
              <a:latin typeface="Times New Roman" panose="02020603050405020304" pitchFamily="18" charset="0"/>
              <a:cs typeface="Times New Roman" panose="02020603050405020304" pitchFamily="18" charset="0"/>
            </a:endParaRPr>
          </a:p>
          <a:p>
            <a:pPr marL="1155700" lvl="2" indent="-229235">
              <a:lnSpc>
                <a:spcPct val="100000"/>
              </a:lnSpc>
              <a:spcBef>
                <a:spcPts val="509"/>
              </a:spcBef>
              <a:buFont typeface="Arial MT"/>
              <a:buChar char="•"/>
              <a:tabLst>
                <a:tab pos="1155700" algn="l"/>
                <a:tab pos="1156335" algn="l"/>
              </a:tabLst>
            </a:pPr>
            <a:r>
              <a:rPr lang="en-US" sz="2400" spc="-15" dirty="0">
                <a:latin typeface="Times New Roman" panose="02020603050405020304" pitchFamily="18" charset="0"/>
                <a:cs typeface="Times New Roman" panose="02020603050405020304" pitchFamily="18" charset="0"/>
              </a:rPr>
              <a:t>Perform </a:t>
            </a:r>
            <a:r>
              <a:rPr sz="2400" spc="-15" dirty="0">
                <a:latin typeface="Times New Roman" panose="02020603050405020304" pitchFamily="18" charset="0"/>
                <a:cs typeface="Times New Roman" panose="02020603050405020304" pitchFamily="18" charset="0"/>
              </a:rPr>
              <a:t>ALU</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 </a:t>
            </a:r>
            <a:r>
              <a:rPr sz="2400" dirty="0">
                <a:latin typeface="Times New Roman" panose="02020603050405020304" pitchFamily="18" charset="0"/>
                <a:cs typeface="Times New Roman" panose="02020603050405020304" pitchFamily="18" charset="0"/>
              </a:rPr>
              <a:t>with </a:t>
            </a:r>
            <a:r>
              <a:rPr sz="2400" spc="-10" dirty="0">
                <a:latin typeface="Times New Roman" panose="02020603050405020304" pitchFamily="18" charset="0"/>
                <a:cs typeface="Times New Roman" panose="02020603050405020304" pitchFamily="18" charset="0"/>
              </a:rPr>
              <a:t>register</a:t>
            </a:r>
            <a:r>
              <a:rPr sz="2400" dirty="0">
                <a:latin typeface="Times New Roman" panose="02020603050405020304" pitchFamily="18" charset="0"/>
                <a:cs typeface="Times New Roman" panose="02020603050405020304" pitchFamily="18" charset="0"/>
              </a:rPr>
              <a:t> input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a:t>
            </a:r>
            <a:r>
              <a:rPr sz="2400" spc="-5" dirty="0">
                <a:latin typeface="Times New Roman" panose="02020603050405020304" pitchFamily="18" charset="0"/>
                <a:cs typeface="Times New Roman" panose="02020603050405020304" pitchFamily="18" charset="0"/>
              </a:rPr>
              <a:t>output</a:t>
            </a:r>
            <a:endParaRPr sz="2400" dirty="0">
              <a:latin typeface="Times New Roman" panose="02020603050405020304" pitchFamily="18" charset="0"/>
              <a:cs typeface="Times New Roman" panose="02020603050405020304" pitchFamily="18" charset="0"/>
            </a:endParaRPr>
          </a:p>
          <a:p>
            <a:pPr marL="355600" indent="-342900">
              <a:lnSpc>
                <a:spcPct val="100000"/>
              </a:lnSpc>
              <a:spcBef>
                <a:spcPts val="615"/>
              </a:spcBef>
              <a:buFont typeface="Arial MT"/>
              <a:buChar char="•"/>
              <a:tabLst>
                <a:tab pos="354965" algn="l"/>
                <a:tab pos="355600" algn="l"/>
              </a:tabLst>
            </a:pPr>
            <a:r>
              <a:rPr sz="2400" spc="-20" dirty="0">
                <a:latin typeface="Times New Roman" panose="02020603050405020304" pitchFamily="18" charset="0"/>
                <a:cs typeface="Times New Roman" panose="02020603050405020304" pitchFamily="18" charset="0"/>
              </a:rPr>
              <a:t>For</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load</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and </a:t>
            </a:r>
            <a:r>
              <a:rPr sz="2400" b="1" spc="-10" dirty="0">
                <a:latin typeface="Times New Roman" panose="02020603050405020304" pitchFamily="18" charset="0"/>
                <a:cs typeface="Times New Roman" panose="02020603050405020304" pitchFamily="18" charset="0"/>
              </a:rPr>
              <a:t>store</a:t>
            </a:r>
            <a:r>
              <a:rPr sz="2400" spc="-10" dirty="0">
                <a:latin typeface="Times New Roman" panose="02020603050405020304" pitchFamily="18" charset="0"/>
                <a:cs typeface="Times New Roman" panose="02020603050405020304" pitchFamily="18" charset="0"/>
              </a:rPr>
              <a:t>(</a:t>
            </a:r>
            <a:r>
              <a:rPr sz="2400" b="1" spc="-10" dirty="0">
                <a:solidFill>
                  <a:srgbClr val="FF0000"/>
                </a:solidFill>
                <a:latin typeface="Times New Roman" panose="02020603050405020304" pitchFamily="18" charset="0"/>
                <a:cs typeface="Times New Roman" panose="02020603050405020304" pitchFamily="18" charset="0"/>
              </a:rPr>
              <a:t>memory</a:t>
            </a:r>
            <a:r>
              <a:rPr sz="2400" spc="-10" dirty="0">
                <a:latin typeface="Times New Roman" panose="02020603050405020304" pitchFamily="18" charset="0"/>
                <a:cs typeface="Times New Roman" panose="02020603050405020304" pitchFamily="18" charset="0"/>
              </a:rPr>
              <a:t>),</a:t>
            </a:r>
            <a:r>
              <a:rPr sz="2400" b="1" spc="-10" dirty="0">
                <a:solidFill>
                  <a:srgbClr val="FF0000"/>
                </a:solidFill>
                <a:latin typeface="Times New Roman" panose="02020603050405020304" pitchFamily="18" charset="0"/>
                <a:cs typeface="Times New Roman" panose="02020603050405020304" pitchFamily="18" charset="0"/>
              </a:rPr>
              <a:t>I</a:t>
            </a:r>
            <a:r>
              <a:rPr sz="2400" b="1" spc="2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E</a:t>
            </a:r>
            <a:r>
              <a:rPr sz="2400" b="1" spc="-10" dirty="0">
                <a:solidFill>
                  <a:srgbClr val="FF0000"/>
                </a:solidFill>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D</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605"/>
              </a:spcBef>
              <a:buFont typeface="Arial MT"/>
              <a:buChar char="–"/>
              <a:tabLst>
                <a:tab pos="756920" algn="l"/>
              </a:tabLst>
            </a:pPr>
            <a:r>
              <a:rPr sz="2400" dirty="0">
                <a:latin typeface="Times New Roman" panose="02020603050405020304" pitchFamily="18" charset="0"/>
                <a:cs typeface="Times New Roman" panose="02020603050405020304" pitchFamily="18" charset="0"/>
              </a:rPr>
              <a:t>I:</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4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fetch</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80"/>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E:</a:t>
            </a:r>
            <a:r>
              <a:rPr sz="2400" spc="-4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a:t>
            </a:r>
            <a:endParaRPr sz="2400" dirty="0">
              <a:latin typeface="Times New Roman" panose="02020603050405020304" pitchFamily="18" charset="0"/>
              <a:cs typeface="Times New Roman" panose="02020603050405020304" pitchFamily="18" charset="0"/>
            </a:endParaRPr>
          </a:p>
          <a:p>
            <a:pPr marL="1155700" lvl="2" indent="-229235">
              <a:lnSpc>
                <a:spcPct val="100000"/>
              </a:lnSpc>
              <a:spcBef>
                <a:spcPts val="505"/>
              </a:spcBef>
              <a:buFont typeface="Arial MT"/>
              <a:buChar char="•"/>
              <a:tabLst>
                <a:tab pos="1155700" algn="l"/>
                <a:tab pos="1156335" algn="l"/>
              </a:tabLst>
            </a:pPr>
            <a:r>
              <a:rPr sz="2400" spc="-10" dirty="0">
                <a:latin typeface="Times New Roman" panose="02020603050405020304" pitchFamily="18" charset="0"/>
                <a:cs typeface="Times New Roman" panose="02020603050405020304" pitchFamily="18" charset="0"/>
              </a:rPr>
              <a:t>Calculate </a:t>
            </a:r>
            <a:r>
              <a:rPr sz="2400" dirty="0">
                <a:latin typeface="Times New Roman" panose="02020603050405020304" pitchFamily="18" charset="0"/>
                <a:cs typeface="Times New Roman" panose="02020603050405020304" pitchFamily="18" charset="0"/>
              </a:rPr>
              <a:t>memory</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address</a:t>
            </a:r>
            <a:endParaRPr sz="2400" dirty="0">
              <a:latin typeface="Times New Roman" panose="02020603050405020304" pitchFamily="18" charset="0"/>
              <a:cs typeface="Times New Roman" panose="02020603050405020304" pitchFamily="18" charset="0"/>
            </a:endParaRPr>
          </a:p>
          <a:p>
            <a:pPr marL="756285" lvl="1" indent="-287020">
              <a:lnSpc>
                <a:spcPct val="100000"/>
              </a:lnSpc>
              <a:spcBef>
                <a:spcPts val="550"/>
              </a:spcBef>
              <a:buFont typeface="Arial MT"/>
              <a:buChar char="–"/>
              <a:tabLst>
                <a:tab pos="756920" algn="l"/>
              </a:tabLst>
            </a:pPr>
            <a:r>
              <a:rPr sz="2400" spc="-5" dirty="0">
                <a:latin typeface="Times New Roman" panose="02020603050405020304" pitchFamily="18" charset="0"/>
                <a:cs typeface="Times New Roman" panose="02020603050405020304" pitchFamily="18" charset="0"/>
              </a:rPr>
              <a:t>D:</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Memory</a:t>
            </a:r>
          </a:p>
          <a:p>
            <a:pPr marL="1155700" lvl="2" indent="-229235">
              <a:lnSpc>
                <a:spcPct val="100000"/>
              </a:lnSpc>
              <a:spcBef>
                <a:spcPts val="509"/>
              </a:spcBef>
              <a:buFont typeface="Arial MT"/>
              <a:buChar char="•"/>
              <a:tabLst>
                <a:tab pos="1155700" algn="l"/>
                <a:tab pos="1156335" algn="l"/>
              </a:tabLst>
            </a:pPr>
            <a:r>
              <a:rPr sz="2400" spc="-10" dirty="0">
                <a:latin typeface="Times New Roman" panose="02020603050405020304" pitchFamily="18" charset="0"/>
                <a:cs typeface="Times New Roman" panose="02020603050405020304" pitchFamily="18" charset="0"/>
              </a:rPr>
              <a:t>Register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memory </a:t>
            </a:r>
            <a:r>
              <a:rPr sz="2400" dirty="0">
                <a:latin typeface="Times New Roman" panose="02020603050405020304" pitchFamily="18" charset="0"/>
                <a:cs typeface="Times New Roman" panose="02020603050405020304" pitchFamily="18" charset="0"/>
              </a:rPr>
              <a:t>or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memory</a:t>
            </a:r>
            <a:r>
              <a:rPr sz="2400" spc="-10" dirty="0">
                <a:latin typeface="Times New Roman" panose="02020603050405020304" pitchFamily="18" charset="0"/>
                <a:cs typeface="Times New Roman" panose="02020603050405020304" pitchFamily="18" charset="0"/>
              </a:rPr>
              <a:t> 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register</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19200"/>
            <a:ext cx="8798527" cy="4184542"/>
          </a:xfrm>
          <a:prstGeom prst="rect">
            <a:avLst/>
          </a:prstGeom>
        </p:spPr>
      </p:pic>
      <p:sp>
        <p:nvSpPr>
          <p:cNvPr id="3" name="TextBox 2"/>
          <p:cNvSpPr txBox="1"/>
          <p:nvPr/>
        </p:nvSpPr>
        <p:spPr>
          <a:xfrm>
            <a:off x="533400" y="5715000"/>
            <a:ext cx="8265127" cy="646331"/>
          </a:xfrm>
          <a:prstGeom prst="rect">
            <a:avLst/>
          </a:prstGeom>
          <a:noFill/>
        </p:spPr>
        <p:txBody>
          <a:bodyPr wrap="square" rtlCol="0">
            <a:spAutoFit/>
          </a:bodyPr>
          <a:lstStyle/>
          <a:p>
            <a:r>
              <a:rPr lang="en-US" dirty="0"/>
              <a:t>timing of a sequence of instructions using no pipelining-Clearly, this is a wasteful process</a:t>
            </a:r>
            <a:endParaRPr lang="en-I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9212" y="533400"/>
            <a:ext cx="7683534" cy="4381803"/>
          </a:xfrm>
          <a:prstGeom prst="rect">
            <a:avLst/>
          </a:prstGeom>
        </p:spPr>
      </p:pic>
      <p:sp>
        <p:nvSpPr>
          <p:cNvPr id="3" name="object 3"/>
          <p:cNvSpPr txBox="1"/>
          <p:nvPr/>
        </p:nvSpPr>
        <p:spPr>
          <a:xfrm>
            <a:off x="979119" y="5897676"/>
            <a:ext cx="6903720" cy="756920"/>
          </a:xfrm>
          <a:prstGeom prst="rect">
            <a:avLst/>
          </a:prstGeom>
        </p:spPr>
        <p:txBody>
          <a:bodyPr vert="horz" wrap="square" lIns="0" tIns="12700" rIns="0" bIns="0" rtlCol="0">
            <a:spAutoFit/>
          </a:bodyPr>
          <a:lstStyle/>
          <a:p>
            <a:pPr marL="12700" marR="5080">
              <a:lnSpc>
                <a:spcPct val="100000"/>
              </a:lnSpc>
              <a:spcBef>
                <a:spcPts val="100"/>
              </a:spcBef>
            </a:pPr>
            <a:r>
              <a:rPr sz="2400" b="1" spc="165" dirty="0">
                <a:latin typeface="Cambria"/>
                <a:cs typeface="Cambria"/>
              </a:rPr>
              <a:t>NOP</a:t>
            </a:r>
            <a:r>
              <a:rPr sz="2400" b="1" spc="229" dirty="0">
                <a:latin typeface="Cambria"/>
                <a:cs typeface="Cambria"/>
              </a:rPr>
              <a:t> </a:t>
            </a:r>
            <a:r>
              <a:rPr sz="2400" spc="130" dirty="0">
                <a:latin typeface="Cambria"/>
                <a:cs typeface="Cambria"/>
              </a:rPr>
              <a:t>is</a:t>
            </a:r>
            <a:r>
              <a:rPr sz="2400" spc="240" dirty="0">
                <a:latin typeface="Cambria"/>
                <a:cs typeface="Cambria"/>
              </a:rPr>
              <a:t> </a:t>
            </a:r>
            <a:r>
              <a:rPr sz="2400" spc="110" dirty="0">
                <a:latin typeface="Cambria"/>
                <a:cs typeface="Cambria"/>
              </a:rPr>
              <a:t>typically</a:t>
            </a:r>
            <a:r>
              <a:rPr sz="2400" spc="260" dirty="0">
                <a:latin typeface="Cambria"/>
                <a:cs typeface="Cambria"/>
              </a:rPr>
              <a:t> </a:t>
            </a:r>
            <a:r>
              <a:rPr sz="2400" spc="185" dirty="0">
                <a:latin typeface="Cambria"/>
                <a:cs typeface="Cambria"/>
              </a:rPr>
              <a:t>used</a:t>
            </a:r>
            <a:r>
              <a:rPr sz="2400" spc="235" dirty="0">
                <a:latin typeface="Cambria"/>
                <a:cs typeface="Cambria"/>
              </a:rPr>
              <a:t> </a:t>
            </a:r>
            <a:r>
              <a:rPr sz="2400" spc="85" dirty="0">
                <a:latin typeface="Cambria"/>
                <a:cs typeface="Cambria"/>
              </a:rPr>
              <a:t>to</a:t>
            </a:r>
            <a:r>
              <a:rPr sz="2400" spc="240" dirty="0">
                <a:latin typeface="Cambria"/>
                <a:cs typeface="Cambria"/>
              </a:rPr>
              <a:t> </a:t>
            </a:r>
            <a:r>
              <a:rPr sz="2400" spc="114" dirty="0">
                <a:latin typeface="Cambria"/>
                <a:cs typeface="Cambria"/>
              </a:rPr>
              <a:t>generate</a:t>
            </a:r>
            <a:r>
              <a:rPr sz="2400" spc="235" dirty="0">
                <a:latin typeface="Cambria"/>
                <a:cs typeface="Cambria"/>
              </a:rPr>
              <a:t> </a:t>
            </a:r>
            <a:r>
              <a:rPr sz="2400" spc="220" dirty="0">
                <a:latin typeface="Cambria"/>
                <a:cs typeface="Cambria"/>
              </a:rPr>
              <a:t>a</a:t>
            </a:r>
            <a:r>
              <a:rPr sz="2400" spc="225" dirty="0">
                <a:latin typeface="Cambria"/>
                <a:cs typeface="Cambria"/>
              </a:rPr>
              <a:t> </a:t>
            </a:r>
            <a:r>
              <a:rPr sz="2400" spc="114" dirty="0">
                <a:latin typeface="Cambria"/>
                <a:cs typeface="Cambria"/>
              </a:rPr>
              <a:t>delay</a:t>
            </a:r>
            <a:r>
              <a:rPr sz="2400" spc="235" dirty="0">
                <a:latin typeface="Cambria"/>
                <a:cs typeface="Cambria"/>
              </a:rPr>
              <a:t> </a:t>
            </a:r>
            <a:r>
              <a:rPr sz="2400" spc="145" dirty="0">
                <a:latin typeface="Cambria"/>
                <a:cs typeface="Cambria"/>
              </a:rPr>
              <a:t>in </a:t>
            </a:r>
            <a:r>
              <a:rPr sz="2400" spc="150" dirty="0">
                <a:latin typeface="Cambria"/>
                <a:cs typeface="Cambria"/>
              </a:rPr>
              <a:t> </a:t>
            </a:r>
            <a:r>
              <a:rPr sz="2400" spc="140" dirty="0">
                <a:latin typeface="Cambria"/>
                <a:cs typeface="Cambria"/>
              </a:rPr>
              <a:t>execution</a:t>
            </a:r>
            <a:r>
              <a:rPr sz="2400" spc="254" dirty="0">
                <a:latin typeface="Cambria"/>
                <a:cs typeface="Cambria"/>
              </a:rPr>
              <a:t> </a:t>
            </a:r>
            <a:r>
              <a:rPr sz="2400" spc="60" dirty="0">
                <a:latin typeface="Cambria"/>
                <a:cs typeface="Cambria"/>
              </a:rPr>
              <a:t>or</a:t>
            </a:r>
            <a:r>
              <a:rPr sz="2400" spc="229" dirty="0">
                <a:latin typeface="Cambria"/>
                <a:cs typeface="Cambria"/>
              </a:rPr>
              <a:t> </a:t>
            </a:r>
            <a:r>
              <a:rPr sz="2400" spc="85" dirty="0">
                <a:latin typeface="Cambria"/>
                <a:cs typeface="Cambria"/>
              </a:rPr>
              <a:t>to</a:t>
            </a:r>
            <a:r>
              <a:rPr sz="2400" spc="240" dirty="0">
                <a:latin typeface="Cambria"/>
                <a:cs typeface="Cambria"/>
              </a:rPr>
              <a:t> </a:t>
            </a:r>
            <a:r>
              <a:rPr sz="2400" spc="85" dirty="0">
                <a:latin typeface="Cambria"/>
                <a:cs typeface="Cambria"/>
              </a:rPr>
              <a:t>reserve</a:t>
            </a:r>
            <a:r>
              <a:rPr sz="2400" spc="220" dirty="0">
                <a:latin typeface="Cambria"/>
                <a:cs typeface="Cambria"/>
              </a:rPr>
              <a:t> </a:t>
            </a:r>
            <a:r>
              <a:rPr sz="2400" spc="165" dirty="0">
                <a:latin typeface="Cambria"/>
                <a:cs typeface="Cambria"/>
              </a:rPr>
              <a:t>space</a:t>
            </a:r>
            <a:r>
              <a:rPr sz="2400" spc="229" dirty="0">
                <a:latin typeface="Cambria"/>
                <a:cs typeface="Cambria"/>
              </a:rPr>
              <a:t> </a:t>
            </a:r>
            <a:r>
              <a:rPr sz="2400" spc="145" dirty="0">
                <a:latin typeface="Cambria"/>
                <a:cs typeface="Cambria"/>
              </a:rPr>
              <a:t>in</a:t>
            </a:r>
            <a:r>
              <a:rPr sz="2400" spc="240" dirty="0">
                <a:latin typeface="Cambria"/>
                <a:cs typeface="Cambria"/>
              </a:rPr>
              <a:t> </a:t>
            </a:r>
            <a:r>
              <a:rPr sz="2400" spc="114" dirty="0">
                <a:latin typeface="Cambria"/>
                <a:cs typeface="Cambria"/>
              </a:rPr>
              <a:t>code</a:t>
            </a:r>
            <a:r>
              <a:rPr sz="2400" spc="229" dirty="0">
                <a:latin typeface="Cambria"/>
                <a:cs typeface="Cambria"/>
              </a:rPr>
              <a:t> </a:t>
            </a:r>
            <a:r>
              <a:rPr sz="2400" spc="155" dirty="0">
                <a:latin typeface="Cambria"/>
                <a:cs typeface="Cambria"/>
              </a:rPr>
              <a:t>memory.</a:t>
            </a:r>
            <a:endParaRPr sz="2400" dirty="0">
              <a:latin typeface="Cambria"/>
              <a:cs typeface="Cambria"/>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81288" cy="411162"/>
          </a:xfrm>
        </p:spPr>
        <p:txBody>
          <a:bodyPr>
            <a:normAutofit fontScale="90000"/>
          </a:bodyPr>
          <a:lstStyle/>
          <a:p>
            <a:endParaRPr lang="en-IN" dirty="0"/>
          </a:p>
        </p:txBody>
      </p:sp>
      <p:sp>
        <p:nvSpPr>
          <p:cNvPr id="3" name="Content Placeholder 2"/>
          <p:cNvSpPr>
            <a:spLocks noGrp="1"/>
          </p:cNvSpPr>
          <p:nvPr>
            <p:ph idx="1"/>
          </p:nvPr>
        </p:nvSpPr>
        <p:spPr>
          <a:xfrm>
            <a:off x="304800" y="914400"/>
            <a:ext cx="8628888" cy="5334000"/>
          </a:xfrm>
        </p:spPr>
        <p:txBody>
          <a:bodyPr>
            <a:normAutofit/>
          </a:bodyPr>
          <a:lstStyle/>
          <a:p>
            <a:pPr algn="just"/>
            <a:r>
              <a:rPr lang="en-US" sz="2400" dirty="0">
                <a:latin typeface="Times New Roman" panose="02020603050405020304" pitchFamily="18" charset="0"/>
                <a:cs typeface="Times New Roman" panose="02020603050405020304" pitchFamily="18" charset="0"/>
              </a:rPr>
              <a:t>instruction fetch stage of the second instruction can be performed in parallel with the first part of the execute/memory </a:t>
            </a:r>
            <a:r>
              <a:rPr lang="en-IN" sz="2400" dirty="0">
                <a:latin typeface="Times New Roman" panose="02020603050405020304" pitchFamily="18" charset="0"/>
                <a:cs typeface="Times New Roman" panose="02020603050405020304" pitchFamily="18" charset="0"/>
              </a:rPr>
              <a:t>stage.</a:t>
            </a:r>
          </a:p>
          <a:p>
            <a:pPr algn="just"/>
            <a:r>
              <a:rPr lang="en-US" sz="2400" dirty="0">
                <a:latin typeface="Times New Roman" panose="02020603050405020304" pitchFamily="18" charset="0"/>
                <a:cs typeface="Times New Roman" panose="02020603050405020304" pitchFamily="18" charset="0"/>
              </a:rPr>
              <a:t>a branch instruction interrupts the sequential flow of execution-NOOP-</a:t>
            </a:r>
            <a:r>
              <a:rPr lang="en-US" sz="2400" spc="114" dirty="0">
                <a:latin typeface="Cambria"/>
                <a:cs typeface="Cambria"/>
              </a:rPr>
              <a:t> generate</a:t>
            </a:r>
            <a:r>
              <a:rPr lang="en-US" sz="2400" spc="235" dirty="0">
                <a:latin typeface="Cambria"/>
                <a:cs typeface="Cambria"/>
              </a:rPr>
              <a:t> </a:t>
            </a:r>
            <a:r>
              <a:rPr lang="en-US" sz="2400" spc="220" dirty="0">
                <a:latin typeface="Cambria"/>
                <a:cs typeface="Cambria"/>
              </a:rPr>
              <a:t>a</a:t>
            </a:r>
            <a:r>
              <a:rPr lang="en-US" sz="2400" spc="225" dirty="0">
                <a:latin typeface="Cambria"/>
                <a:cs typeface="Cambria"/>
              </a:rPr>
              <a:t> </a:t>
            </a:r>
            <a:r>
              <a:rPr lang="en-US" sz="2400" spc="114" dirty="0">
                <a:latin typeface="Cambria"/>
                <a:cs typeface="Cambria"/>
              </a:rPr>
              <a:t>delay</a:t>
            </a:r>
            <a:r>
              <a:rPr lang="en-US" sz="2400" spc="235" dirty="0">
                <a:latin typeface="Cambria"/>
                <a:cs typeface="Cambria"/>
              </a:rPr>
              <a:t> </a:t>
            </a:r>
            <a:r>
              <a:rPr lang="en-US" sz="2400" spc="145" dirty="0">
                <a:latin typeface="Cambria"/>
                <a:cs typeface="Cambria"/>
              </a:rPr>
              <a:t>in </a:t>
            </a:r>
            <a:r>
              <a:rPr lang="en-US" sz="2400" spc="150" dirty="0">
                <a:latin typeface="Cambria"/>
                <a:cs typeface="Cambria"/>
              </a:rPr>
              <a:t> </a:t>
            </a:r>
            <a:r>
              <a:rPr lang="en-US" sz="2400" spc="140" dirty="0">
                <a:latin typeface="Cambria"/>
                <a:cs typeface="Cambria"/>
              </a:rPr>
              <a:t>execution</a:t>
            </a:r>
            <a:r>
              <a:rPr lang="en-US" sz="2400" spc="254" dirty="0">
                <a:latin typeface="Cambria"/>
                <a:cs typeface="Cambria"/>
              </a:rPr>
              <a:t> </a:t>
            </a:r>
            <a:r>
              <a:rPr lang="en-US" sz="2400" spc="60" dirty="0">
                <a:latin typeface="Cambria"/>
                <a:cs typeface="Cambria"/>
              </a:rPr>
              <a:t>or</a:t>
            </a:r>
            <a:r>
              <a:rPr lang="en-US" sz="2400" spc="229" dirty="0">
                <a:latin typeface="Cambria"/>
                <a:cs typeface="Cambria"/>
              </a:rPr>
              <a:t> </a:t>
            </a:r>
            <a:r>
              <a:rPr lang="en-US" sz="2400" spc="85" dirty="0">
                <a:latin typeface="Cambria"/>
                <a:cs typeface="Cambria"/>
              </a:rPr>
              <a:t>to</a:t>
            </a:r>
            <a:r>
              <a:rPr lang="en-US" sz="2400" spc="240" dirty="0">
                <a:latin typeface="Cambria"/>
                <a:cs typeface="Cambria"/>
              </a:rPr>
              <a:t> </a:t>
            </a:r>
            <a:r>
              <a:rPr lang="en-US" sz="2400" spc="85" dirty="0">
                <a:latin typeface="Cambria"/>
                <a:cs typeface="Cambria"/>
              </a:rPr>
              <a:t>reserve</a:t>
            </a:r>
            <a:r>
              <a:rPr lang="en-US" sz="2400" spc="220" dirty="0">
                <a:latin typeface="Cambria"/>
                <a:cs typeface="Cambria"/>
              </a:rPr>
              <a:t> </a:t>
            </a:r>
            <a:r>
              <a:rPr lang="en-US" sz="2400" spc="165" dirty="0">
                <a:latin typeface="Cambria"/>
                <a:cs typeface="Cambria"/>
              </a:rPr>
              <a:t>space</a:t>
            </a:r>
            <a:r>
              <a:rPr lang="en-US" sz="2400" spc="229" dirty="0">
                <a:latin typeface="Cambria"/>
                <a:cs typeface="Cambria"/>
              </a:rPr>
              <a:t> </a:t>
            </a:r>
            <a:r>
              <a:rPr lang="en-US" sz="2400" spc="145" dirty="0">
                <a:latin typeface="Cambria"/>
                <a:cs typeface="Cambria"/>
              </a:rPr>
              <a:t>in</a:t>
            </a:r>
            <a:r>
              <a:rPr lang="en-US" sz="2400" spc="240" dirty="0">
                <a:latin typeface="Cambria"/>
                <a:cs typeface="Cambria"/>
              </a:rPr>
              <a:t> </a:t>
            </a:r>
            <a:r>
              <a:rPr lang="en-US" sz="2400" spc="114" dirty="0">
                <a:latin typeface="Cambria"/>
                <a:cs typeface="Cambria"/>
              </a:rPr>
              <a:t>code</a:t>
            </a:r>
            <a:r>
              <a:rPr lang="en-US" sz="2400" spc="229" dirty="0">
                <a:latin typeface="Cambria"/>
                <a:cs typeface="Cambria"/>
              </a:rPr>
              <a:t> </a:t>
            </a:r>
            <a:r>
              <a:rPr lang="en-US" sz="2400" spc="155" dirty="0">
                <a:latin typeface="Cambria"/>
                <a:cs typeface="Cambria"/>
              </a:rPr>
              <a:t>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3521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81000"/>
            <a:ext cx="8022335" cy="4970316"/>
          </a:xfrm>
          <a:prstGeom prst="rect">
            <a:avLst/>
          </a:prstGeom>
        </p:spPr>
      </p:pic>
      <p:sp>
        <p:nvSpPr>
          <p:cNvPr id="3" name="TextBox 2"/>
          <p:cNvSpPr txBox="1"/>
          <p:nvPr/>
        </p:nvSpPr>
        <p:spPr>
          <a:xfrm>
            <a:off x="457200" y="5638800"/>
            <a:ext cx="81534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three instructions </a:t>
            </a:r>
            <a:r>
              <a:rPr lang="en-US" dirty="0">
                <a:latin typeface="Times New Roman" panose="02020603050405020304" pitchFamily="18" charset="0"/>
                <a:cs typeface="Times New Roman" panose="02020603050405020304" pitchFamily="18" charset="0"/>
              </a:rPr>
              <a:t>can be overlapped, and the improvement is as much as a factor of 3</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8514" y="461594"/>
            <a:ext cx="396811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RISC</a:t>
            </a:r>
            <a:r>
              <a:rPr sz="4400" b="0" spc="-50" dirty="0">
                <a:latin typeface="Calibri"/>
                <a:cs typeface="Calibri"/>
              </a:rPr>
              <a:t> </a:t>
            </a:r>
            <a:r>
              <a:rPr sz="4400" b="0" spc="-15" dirty="0">
                <a:latin typeface="Calibri"/>
                <a:cs typeface="Calibri"/>
              </a:rPr>
              <a:t>Architecture</a:t>
            </a:r>
            <a:endParaRPr sz="4400">
              <a:latin typeface="Calibri"/>
              <a:cs typeface="Calibri"/>
            </a:endParaRPr>
          </a:p>
        </p:txBody>
      </p:sp>
      <p:sp>
        <p:nvSpPr>
          <p:cNvPr id="3" name="object 3"/>
          <p:cNvSpPr txBox="1"/>
          <p:nvPr/>
        </p:nvSpPr>
        <p:spPr>
          <a:xfrm>
            <a:off x="78739" y="1023980"/>
            <a:ext cx="8747760" cy="4855210"/>
          </a:xfrm>
          <a:prstGeom prst="rect">
            <a:avLst/>
          </a:prstGeom>
        </p:spPr>
        <p:txBody>
          <a:bodyPr vert="horz" wrap="square" lIns="0" tIns="12065" rIns="0" bIns="0" rtlCol="0">
            <a:spAutoFit/>
          </a:bodyPr>
          <a:lstStyle/>
          <a:p>
            <a:pPr marL="355600" marR="5080" indent="-342900" algn="just">
              <a:lnSpc>
                <a:spcPct val="150100"/>
              </a:lnSpc>
              <a:spcBef>
                <a:spcPts val="95"/>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9</a:t>
            </a:r>
            <a:r>
              <a:rPr sz="2400"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functional</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units</a:t>
            </a:r>
            <a:r>
              <a:rPr sz="2400" b="1"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interconnected</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by</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multiple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a:t>
            </a:r>
            <a:r>
              <a:rPr sz="2400" spc="-10" dirty="0">
                <a:latin typeface="Times New Roman" panose="02020603050405020304" pitchFamily="18" charset="0"/>
                <a:cs typeface="Times New Roman" panose="02020603050405020304" pitchFamily="18" charset="0"/>
              </a:rPr>
              <a:t> paths</a:t>
            </a:r>
            <a:r>
              <a:rPr sz="2400" dirty="0">
                <a:latin typeface="Times New Roman" panose="02020603050405020304" pitchFamily="18" charset="0"/>
                <a:cs typeface="Times New Roman" panose="02020603050405020304" pitchFamily="18" charset="0"/>
              </a:rPr>
              <a:t> with</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width </a:t>
            </a:r>
            <a:r>
              <a:rPr sz="2400" spc="-5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ranging</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from </a:t>
            </a:r>
            <a:r>
              <a:rPr sz="2400" spc="-5" dirty="0">
                <a:latin typeface="Times New Roman" panose="02020603050405020304" pitchFamily="18" charset="0"/>
                <a:cs typeface="Times New Roman" panose="02020603050405020304" pitchFamily="18" charset="0"/>
              </a:rPr>
              <a:t>32-128</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bits</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All</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internal-</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external</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buses</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32</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wide</a:t>
            </a:r>
          </a:p>
          <a:p>
            <a:pPr marL="355600" indent="-342900" algn="just">
              <a:lnSpc>
                <a:spcPct val="100000"/>
              </a:lnSpc>
              <a:spcBef>
                <a:spcPts val="2020"/>
              </a:spcBef>
              <a:buFont typeface="Arial MT"/>
              <a:buChar char="•"/>
              <a:tabLst>
                <a:tab pos="354965" algn="l"/>
                <a:tab pos="355600" algn="l"/>
              </a:tabLst>
            </a:pPr>
            <a:r>
              <a:rPr sz="2400" spc="-15" dirty="0">
                <a:latin typeface="Times New Roman" panose="02020603050405020304" pitchFamily="18" charset="0"/>
                <a:cs typeface="Times New Roman" panose="02020603050405020304" pitchFamily="18" charset="0"/>
              </a:rPr>
              <a:t>Separate </a:t>
            </a:r>
            <a:r>
              <a:rPr sz="2400" spc="-5" dirty="0">
                <a:latin typeface="Times New Roman" panose="02020603050405020304" pitchFamily="18" charset="0"/>
                <a:cs typeface="Times New Roman" panose="02020603050405020304" pitchFamily="18" charset="0"/>
              </a:rPr>
              <a:t>instruction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(4KB)and</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 </a:t>
            </a:r>
            <a:r>
              <a:rPr sz="2400" spc="-5" dirty="0">
                <a:latin typeface="Times New Roman" panose="02020603050405020304" pitchFamily="18" charset="0"/>
                <a:cs typeface="Times New Roman" panose="02020603050405020304" pitchFamily="18" charset="0"/>
              </a:rPr>
              <a:t>cache(8KB)</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b="1" dirty="0">
                <a:latin typeface="Times New Roman" panose="02020603050405020304" pitchFamily="18" charset="0"/>
                <a:cs typeface="Times New Roman" panose="02020603050405020304" pitchFamily="18" charset="0"/>
              </a:rPr>
              <a:t>MMU-</a:t>
            </a:r>
            <a:r>
              <a:rPr sz="2400" b="1"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implements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paged</a:t>
            </a:r>
            <a:r>
              <a:rPr sz="2400" dirty="0">
                <a:latin typeface="Times New Roman" panose="02020603050405020304" pitchFamily="18" charset="0"/>
                <a:cs typeface="Times New Roman" panose="02020603050405020304" pitchFamily="18" charset="0"/>
              </a:rPr>
              <a:t> virtual memory</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structure</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4965" algn="l"/>
                <a:tab pos="355600" algn="l"/>
              </a:tabLst>
            </a:pPr>
            <a:r>
              <a:rPr sz="2400" b="1" dirty="0">
                <a:latin typeface="Times New Roman" panose="02020603050405020304" pitchFamily="18" charset="0"/>
                <a:cs typeface="Times New Roman" panose="02020603050405020304" pitchFamily="18" charset="0"/>
              </a:rPr>
              <a:t>RISC</a:t>
            </a:r>
            <a:r>
              <a:rPr sz="2400" b="1" spc="-15" dirty="0">
                <a:latin typeface="Times New Roman" panose="02020603050405020304" pitchFamily="18" charset="0"/>
                <a:cs typeface="Times New Roman" panose="02020603050405020304" pitchFamily="18" charset="0"/>
              </a:rPr>
              <a:t> integer</a:t>
            </a:r>
            <a:r>
              <a:rPr sz="2400" b="1"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a:t>
            </a:r>
            <a:r>
              <a:rPr sz="2400" b="1"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executes</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load,store,fetch etc</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14"/>
              </a:spcBef>
              <a:buFont typeface="Arial MT"/>
              <a:buChar char="•"/>
              <a:tabLst>
                <a:tab pos="354965" algn="l"/>
                <a:tab pos="355600" algn="l"/>
              </a:tabLst>
            </a:pPr>
            <a:r>
              <a:rPr sz="2400" dirty="0">
                <a:latin typeface="Times New Roman" panose="02020603050405020304" pitchFamily="18" charset="0"/>
                <a:cs typeface="Times New Roman" panose="02020603050405020304" pitchFamily="18" charset="0"/>
              </a:rPr>
              <a:t>2</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floating</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point</a:t>
            </a:r>
            <a:r>
              <a:rPr sz="2400" spc="-5" dirty="0">
                <a:latin typeface="Times New Roman" panose="02020603050405020304" pitchFamily="18" charset="0"/>
                <a:cs typeface="Times New Roman" panose="02020603050405020304" pitchFamily="18" charset="0"/>
              </a:rPr>
              <a:t> units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multiplier</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unit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adder</a:t>
            </a:r>
            <a:r>
              <a:rPr sz="2400" spc="-5" dirty="0">
                <a:latin typeface="Times New Roman" panose="02020603050405020304" pitchFamily="18" charset="0"/>
                <a:cs typeface="Times New Roman" panose="02020603050405020304" pitchFamily="18" charset="0"/>
              </a:rPr>
              <a:t> unit</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4965" algn="l"/>
                <a:tab pos="355600" algn="l"/>
              </a:tabLst>
            </a:pPr>
            <a:r>
              <a:rPr sz="2400" b="1" spc="-10" dirty="0">
                <a:latin typeface="Times New Roman" panose="02020603050405020304" pitchFamily="18" charset="0"/>
                <a:cs typeface="Times New Roman" panose="02020603050405020304" pitchFamily="18" charset="0"/>
              </a:rPr>
              <a:t>Graphics</a:t>
            </a:r>
            <a:r>
              <a:rPr sz="2400" b="1" spc="-2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unit </a:t>
            </a:r>
            <a:r>
              <a:rPr sz="2400" spc="-15"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support</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3D</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drawing</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1287" y="1641361"/>
            <a:ext cx="5346975" cy="4413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5506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1561" y="461594"/>
            <a:ext cx="396621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CISC</a:t>
            </a:r>
            <a:r>
              <a:rPr sz="4400" b="0" spc="-15" dirty="0">
                <a:latin typeface="Calibri"/>
                <a:cs typeface="Calibri"/>
              </a:rPr>
              <a:t> Architecture</a:t>
            </a:r>
            <a:endParaRPr sz="4400">
              <a:latin typeface="Calibri"/>
              <a:cs typeface="Calibri"/>
            </a:endParaRPr>
          </a:p>
        </p:txBody>
      </p:sp>
      <p:pic>
        <p:nvPicPr>
          <p:cNvPr id="3" name="object 3"/>
          <p:cNvPicPr/>
          <p:nvPr/>
        </p:nvPicPr>
        <p:blipFill>
          <a:blip r:embed="rId2" cstate="print"/>
          <a:stretch>
            <a:fillRect/>
          </a:stretch>
        </p:blipFill>
        <p:spPr>
          <a:xfrm>
            <a:off x="1623332" y="1825171"/>
            <a:ext cx="5810930" cy="43375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835" y="461594"/>
            <a:ext cx="7922259"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FF0000"/>
                </a:solidFill>
                <a:latin typeface="Calibri"/>
                <a:cs typeface="Calibri"/>
              </a:rPr>
              <a:t>Condition</a:t>
            </a:r>
            <a:r>
              <a:rPr sz="4400" b="0" spc="-20" dirty="0">
                <a:solidFill>
                  <a:srgbClr val="FF0000"/>
                </a:solidFill>
                <a:latin typeface="Calibri"/>
                <a:cs typeface="Calibri"/>
              </a:rPr>
              <a:t> </a:t>
            </a:r>
            <a:r>
              <a:rPr sz="4400" b="0" spc="-5" dirty="0">
                <a:solidFill>
                  <a:srgbClr val="FF0000"/>
                </a:solidFill>
                <a:latin typeface="Calibri"/>
                <a:cs typeface="Calibri"/>
              </a:rPr>
              <a:t>Code</a:t>
            </a:r>
            <a:r>
              <a:rPr sz="4400" b="0" dirty="0">
                <a:solidFill>
                  <a:srgbClr val="FF0000"/>
                </a:solidFill>
                <a:latin typeface="Calibri"/>
                <a:cs typeface="Calibri"/>
              </a:rPr>
              <a:t> </a:t>
            </a:r>
            <a:r>
              <a:rPr sz="4400" b="0" spc="-20" dirty="0">
                <a:solidFill>
                  <a:srgbClr val="FF0000"/>
                </a:solidFill>
                <a:latin typeface="Calibri"/>
                <a:cs typeface="Calibri"/>
              </a:rPr>
              <a:t>Registers(Flag</a:t>
            </a:r>
            <a:r>
              <a:rPr sz="4400" b="0" spc="-10" dirty="0">
                <a:solidFill>
                  <a:srgbClr val="FF0000"/>
                </a:solidFill>
                <a:latin typeface="Calibri"/>
                <a:cs typeface="Calibri"/>
              </a:rPr>
              <a:t> </a:t>
            </a:r>
            <a:r>
              <a:rPr sz="4400" b="0" spc="-20" dirty="0">
                <a:solidFill>
                  <a:srgbClr val="FF0000"/>
                </a:solidFill>
                <a:latin typeface="Calibri"/>
                <a:cs typeface="Calibri"/>
              </a:rPr>
              <a:t>Reg)</a:t>
            </a:r>
            <a:endParaRPr sz="4400">
              <a:latin typeface="Calibri"/>
              <a:cs typeface="Calibri"/>
            </a:endParaRPr>
          </a:p>
        </p:txBody>
      </p:sp>
      <p:sp>
        <p:nvSpPr>
          <p:cNvPr id="3" name="object 3"/>
          <p:cNvSpPr txBox="1"/>
          <p:nvPr/>
        </p:nvSpPr>
        <p:spPr>
          <a:xfrm>
            <a:off x="535024" y="1143001"/>
            <a:ext cx="8456576" cy="505330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lang="en-US" sz="2400" spc="-5" dirty="0">
                <a:latin typeface="Times New Roman" pitchFamily="18" charset="0"/>
                <a:cs typeface="Times New Roman" pitchFamily="18" charset="0"/>
              </a:rPr>
              <a:t>Condition codes are bits set by the processor hardware as the result of operations.</a:t>
            </a:r>
          </a:p>
          <a:p>
            <a:pPr marL="355600" indent="-342900">
              <a:spcBef>
                <a:spcPts val="105"/>
              </a:spcBef>
              <a:buFont typeface="Arial MT"/>
              <a:buChar char="•"/>
              <a:tabLst>
                <a:tab pos="354965" algn="l"/>
                <a:tab pos="355600" algn="l"/>
              </a:tabLst>
            </a:pPr>
            <a:r>
              <a:rPr lang="en-US" sz="2400" spc="-5" dirty="0">
                <a:latin typeface="Times New Roman" pitchFamily="18" charset="0"/>
                <a:cs typeface="Times New Roman" pitchFamily="18" charset="0"/>
              </a:rPr>
              <a:t>In addition to the result itself being stored in a register or memory, a condition code is also set</a:t>
            </a:r>
          </a:p>
          <a:p>
            <a:pPr marL="355600" indent="-342900">
              <a:spcBef>
                <a:spcPts val="105"/>
              </a:spcBef>
              <a:buFont typeface="Arial MT"/>
              <a:buChar char="•"/>
              <a:tabLst>
                <a:tab pos="354965" algn="l"/>
                <a:tab pos="355600" algn="l"/>
              </a:tabLst>
            </a:pPr>
            <a:r>
              <a:rPr lang="en-US" sz="2400" spc="-5" dirty="0">
                <a:latin typeface="Times New Roman" pitchFamily="18" charset="0"/>
                <a:cs typeface="Times New Roman" pitchFamily="18" charset="0"/>
              </a:rPr>
              <a:t>Condition code bits are collected into one or more registers</a:t>
            </a:r>
          </a:p>
          <a:p>
            <a:pPr marL="355600" indent="-342900">
              <a:spcBef>
                <a:spcPts val="105"/>
              </a:spcBef>
              <a:buFont typeface="Arial MT"/>
              <a:buChar char="•"/>
              <a:tabLst>
                <a:tab pos="354965" algn="l"/>
                <a:tab pos="355600" algn="l"/>
              </a:tabLst>
            </a:pPr>
            <a:r>
              <a:rPr sz="2400" spc="-5">
                <a:latin typeface="Times New Roman" pitchFamily="18" charset="0"/>
                <a:cs typeface="Times New Roman" pitchFamily="18" charset="0"/>
              </a:rPr>
              <a:t>Sets</a:t>
            </a:r>
            <a:r>
              <a:rPr sz="2400" spc="-2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individual</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756285" lvl="1" indent="-287020">
              <a:lnSpc>
                <a:spcPct val="100000"/>
              </a:lnSpc>
              <a:spcBef>
                <a:spcPts val="2450"/>
              </a:spcBef>
              <a:buFont typeface="Arial MT"/>
              <a:buChar char="–"/>
              <a:tabLst>
                <a:tab pos="756920" algn="l"/>
              </a:tabLst>
            </a:pPr>
            <a:r>
              <a:rPr sz="2400" dirty="0">
                <a:latin typeface="Times New Roman" pitchFamily="18" charset="0"/>
                <a:cs typeface="Times New Roman" pitchFamily="18" charset="0"/>
              </a:rPr>
              <a:t>e.g. </a:t>
            </a:r>
            <a:r>
              <a:rPr sz="2400" spc="-15" dirty="0">
                <a:latin typeface="Times New Roman" pitchFamily="18" charset="0"/>
                <a:cs typeface="Times New Roman" pitchFamily="18" charset="0"/>
              </a:rPr>
              <a:t>result</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spc="-15" dirty="0">
                <a:latin typeface="Times New Roman" pitchFamily="18" charset="0"/>
                <a:cs typeface="Times New Roman" pitchFamily="18" charset="0"/>
              </a:rPr>
              <a:t>last</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operation</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was</a:t>
            </a:r>
            <a:r>
              <a:rPr sz="2400" spc="15"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90"/>
              </a:spcBef>
              <a:buFont typeface="Arial MT"/>
              <a:buChar char="•"/>
              <a:tabLst>
                <a:tab pos="354965" algn="l"/>
                <a:tab pos="355600" algn="l"/>
              </a:tabLst>
            </a:pPr>
            <a:r>
              <a:rPr sz="2400" spc="-5" dirty="0">
                <a:latin typeface="Times New Roman" pitchFamily="18" charset="0"/>
                <a:cs typeface="Times New Roman" pitchFamily="18" charset="0"/>
              </a:rPr>
              <a:t>Can </a:t>
            </a:r>
            <a:r>
              <a:rPr sz="2400" dirty="0">
                <a:latin typeface="Times New Roman" pitchFamily="18" charset="0"/>
                <a:cs typeface="Times New Roman" pitchFamily="18" charset="0"/>
              </a:rPr>
              <a:t>be</a:t>
            </a:r>
            <a:r>
              <a:rPr sz="2400" spc="-10" dirty="0">
                <a:latin typeface="Times New Roman" pitchFamily="18" charset="0"/>
                <a:cs typeface="Times New Roman" pitchFamily="18" charset="0"/>
              </a:rPr>
              <a:t> read</a:t>
            </a:r>
            <a:r>
              <a:rPr sz="2400" spc="-5" dirty="0">
                <a:latin typeface="Times New Roman" pitchFamily="18" charset="0"/>
                <a:cs typeface="Times New Roman" pitchFamily="18" charset="0"/>
              </a:rPr>
              <a:t> (implicitly)</a:t>
            </a:r>
            <a:r>
              <a:rPr sz="2400" spc="35" dirty="0">
                <a:latin typeface="Times New Roman" pitchFamily="18" charset="0"/>
                <a:cs typeface="Times New Roman" pitchFamily="18" charset="0"/>
              </a:rPr>
              <a:t> </a:t>
            </a:r>
            <a:r>
              <a:rPr sz="2400" spc="-10"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a:p>
            <a:pPr marL="756285" lvl="1" indent="-287020">
              <a:lnSpc>
                <a:spcPct val="100000"/>
              </a:lnSpc>
              <a:spcBef>
                <a:spcPts val="2455"/>
              </a:spcBef>
              <a:buFont typeface="Arial MT"/>
              <a:buChar char="–"/>
              <a:tabLst>
                <a:tab pos="756920" algn="l"/>
              </a:tabLst>
            </a:pPr>
            <a:r>
              <a:rPr sz="2400" dirty="0">
                <a:latin typeface="Times New Roman" pitchFamily="18" charset="0"/>
                <a:cs typeface="Times New Roman" pitchFamily="18" charset="0"/>
              </a:rPr>
              <a:t>e.g.</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Jump</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if</a:t>
            </a:r>
            <a:r>
              <a:rPr sz="2400" spc="-10" dirty="0">
                <a:latin typeface="Times New Roman" pitchFamily="18" charset="0"/>
                <a:cs typeface="Times New Roman" pitchFamily="18" charset="0"/>
              </a:rPr>
              <a:t> </a:t>
            </a:r>
            <a:r>
              <a:rPr sz="2400" spc="-35" dirty="0">
                <a:latin typeface="Times New Roman" pitchFamily="18" charset="0"/>
                <a:cs typeface="Times New Roman" pitchFamily="18" charset="0"/>
              </a:rPr>
              <a:t>zero</a:t>
            </a:r>
            <a:endParaRPr sz="2400">
              <a:latin typeface="Times New Roman" pitchFamily="18" charset="0"/>
              <a:cs typeface="Times New Roman" pitchFamily="18" charset="0"/>
            </a:endParaRPr>
          </a:p>
          <a:p>
            <a:pPr marL="355600" indent="-342900">
              <a:lnSpc>
                <a:spcPct val="100000"/>
              </a:lnSpc>
              <a:spcBef>
                <a:spcPts val="2585"/>
              </a:spcBef>
              <a:buFont typeface="Arial MT"/>
              <a:buChar char="•"/>
              <a:tabLst>
                <a:tab pos="354965" algn="l"/>
                <a:tab pos="355600" algn="l"/>
              </a:tabLst>
            </a:pPr>
            <a:r>
              <a:rPr sz="2400" spc="-5" dirty="0">
                <a:latin typeface="Times New Roman" pitchFamily="18" charset="0"/>
                <a:cs typeface="Times New Roman" pitchFamily="18" charset="0"/>
              </a:rPr>
              <a:t>Can</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not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(usually)</a:t>
            </a:r>
            <a:r>
              <a:rPr sz="2400" spc="30" dirty="0">
                <a:latin typeface="Times New Roman" pitchFamily="18" charset="0"/>
                <a:cs typeface="Times New Roman" pitchFamily="18" charset="0"/>
              </a:rPr>
              <a:t> </a:t>
            </a:r>
            <a:r>
              <a:rPr sz="2400" spc="-5" dirty="0">
                <a:latin typeface="Times New Roman" pitchFamily="18" charset="0"/>
                <a:cs typeface="Times New Roman" pitchFamily="18" charset="0"/>
              </a:rPr>
              <a:t>be</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set </a:t>
            </a:r>
            <a:r>
              <a:rPr sz="2400" spc="-15" dirty="0">
                <a:latin typeface="Times New Roman" pitchFamily="18" charset="0"/>
                <a:cs typeface="Times New Roman" pitchFamily="18" charset="0"/>
              </a:rPr>
              <a:t>by</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programs</a:t>
            </a:r>
            <a:endParaRPr sz="24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 vs DISADV of Condition Code</a:t>
            </a:r>
          </a:p>
        </p:txBody>
      </p:sp>
      <p:pic>
        <p:nvPicPr>
          <p:cNvPr id="1026" name="Picture 2"/>
          <p:cNvPicPr>
            <a:picLocks noGrp="1" noChangeAspect="1" noChangeArrowheads="1"/>
          </p:cNvPicPr>
          <p:nvPr>
            <p:ph idx="1"/>
          </p:nvPr>
        </p:nvPicPr>
        <p:blipFill>
          <a:blip r:embed="rId2"/>
          <a:srcRect l="23116" t="17460" r="18877" b="23810"/>
          <a:stretch>
            <a:fillRect/>
          </a:stretch>
        </p:blipFill>
        <p:spPr bwMode="auto">
          <a:xfrm>
            <a:off x="401746" y="1600200"/>
            <a:ext cx="8534400" cy="44958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6455" y="461594"/>
            <a:ext cx="5911215" cy="444352"/>
          </a:xfrm>
          <a:prstGeom prst="rect">
            <a:avLst/>
          </a:prstGeom>
        </p:spPr>
        <p:txBody>
          <a:bodyPr vert="horz" wrap="square" lIns="0" tIns="13335" rIns="0" bIns="0" rtlCol="0">
            <a:spAutoFit/>
          </a:bodyPr>
          <a:lstStyle/>
          <a:p>
            <a:pPr marL="12700">
              <a:lnSpc>
                <a:spcPct val="100000"/>
              </a:lnSpc>
              <a:spcBef>
                <a:spcPts val="105"/>
              </a:spcBef>
            </a:pPr>
            <a:r>
              <a:rPr sz="2800" b="0" spc="-15" dirty="0">
                <a:solidFill>
                  <a:srgbClr val="FF0000"/>
                </a:solidFill>
                <a:latin typeface="Times New Roman" pitchFamily="18" charset="0"/>
                <a:cs typeface="Times New Roman" pitchFamily="18" charset="0"/>
              </a:rPr>
              <a:t>Control</a:t>
            </a:r>
            <a:r>
              <a:rPr sz="2800" b="0" spc="-25" dirty="0">
                <a:solidFill>
                  <a:srgbClr val="FF0000"/>
                </a:solidFill>
                <a:latin typeface="Times New Roman" pitchFamily="18" charset="0"/>
                <a:cs typeface="Times New Roman" pitchFamily="18" charset="0"/>
              </a:rPr>
              <a:t> </a:t>
            </a:r>
            <a:r>
              <a:rPr sz="2800" b="0" dirty="0">
                <a:solidFill>
                  <a:srgbClr val="FF0000"/>
                </a:solidFill>
                <a:latin typeface="Times New Roman" pitchFamily="18" charset="0"/>
                <a:cs typeface="Times New Roman" pitchFamily="18" charset="0"/>
              </a:rPr>
              <a:t>&amp;</a:t>
            </a:r>
            <a:r>
              <a:rPr sz="2800" b="0" spc="-30" dirty="0">
                <a:solidFill>
                  <a:srgbClr val="FF0000"/>
                </a:solidFill>
                <a:latin typeface="Times New Roman" pitchFamily="18" charset="0"/>
                <a:cs typeface="Times New Roman" pitchFamily="18" charset="0"/>
              </a:rPr>
              <a:t> </a:t>
            </a:r>
            <a:r>
              <a:rPr sz="2800" b="0" spc="-15" dirty="0">
                <a:solidFill>
                  <a:srgbClr val="FF0000"/>
                </a:solidFill>
                <a:latin typeface="Times New Roman" pitchFamily="18" charset="0"/>
                <a:cs typeface="Times New Roman" pitchFamily="18" charset="0"/>
              </a:rPr>
              <a:t>Status</a:t>
            </a:r>
            <a:r>
              <a:rPr sz="2800" b="0" spc="-35" dirty="0">
                <a:solidFill>
                  <a:srgbClr val="FF0000"/>
                </a:solidFill>
                <a:latin typeface="Times New Roman" pitchFamily="18" charset="0"/>
                <a:cs typeface="Times New Roman" pitchFamily="18" charset="0"/>
              </a:rPr>
              <a:t> </a:t>
            </a:r>
            <a:r>
              <a:rPr sz="2800" b="0" spc="-25" dirty="0">
                <a:solidFill>
                  <a:srgbClr val="FF0000"/>
                </a:solidFill>
                <a:latin typeface="Times New Roman" pitchFamily="18" charset="0"/>
                <a:cs typeface="Times New Roman" pitchFamily="18" charset="0"/>
              </a:rPr>
              <a:t>Registers</a:t>
            </a:r>
            <a:endParaRPr sz="2800">
              <a:latin typeface="Times New Roman" pitchFamily="18" charset="0"/>
              <a:cs typeface="Times New Roman" pitchFamily="18" charset="0"/>
            </a:endParaRPr>
          </a:p>
        </p:txBody>
      </p:sp>
      <p:sp>
        <p:nvSpPr>
          <p:cNvPr id="3" name="object 3"/>
          <p:cNvSpPr txBox="1"/>
          <p:nvPr/>
        </p:nvSpPr>
        <p:spPr>
          <a:xfrm>
            <a:off x="228600" y="990600"/>
            <a:ext cx="8458199" cy="4076116"/>
          </a:xfrm>
          <a:prstGeom prst="rect">
            <a:avLst/>
          </a:prstGeom>
        </p:spPr>
        <p:txBody>
          <a:bodyPr vert="horz" wrap="square" lIns="0" tIns="13335" rIns="0" bIns="0" rtlCol="0">
            <a:spAutoFit/>
          </a:bodyPr>
          <a:lstStyle/>
          <a:p>
            <a:pPr marL="355600" indent="-342900">
              <a:spcBef>
                <a:spcPts val="105"/>
              </a:spcBef>
              <a:buFont typeface="Arial MT"/>
              <a:buChar char="•"/>
              <a:tabLst>
                <a:tab pos="354965" algn="l"/>
                <a:tab pos="355600" algn="l"/>
              </a:tabLst>
            </a:pPr>
            <a:r>
              <a:rPr sz="2400" spc="-20" dirty="0">
                <a:latin typeface="Times New Roman" pitchFamily="18" charset="0"/>
                <a:cs typeface="Times New Roman" pitchFamily="18" charset="0"/>
              </a:rPr>
              <a:t>Program</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Counter</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5">
                <a:latin typeface="Times New Roman" pitchFamily="18" charset="0"/>
                <a:cs typeface="Times New Roman" pitchFamily="18" charset="0"/>
              </a:rPr>
              <a:t>PC)</a:t>
            </a:r>
            <a:r>
              <a:rPr lang="en-US" sz="2400" spc="-5" dirty="0">
                <a:latin typeface="Times New Roman" pitchFamily="18" charset="0"/>
                <a:cs typeface="Times New Roman" pitchFamily="18" charset="0"/>
              </a:rPr>
              <a:t>-Contains the address of an instruction to be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Decoding</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Register(IR)</a:t>
            </a:r>
            <a:r>
              <a:rPr lang="en-US" sz="2400" spc="-15" dirty="0">
                <a:latin typeface="Times New Roman" pitchFamily="18" charset="0"/>
                <a:cs typeface="Times New Roman" pitchFamily="18" charset="0"/>
              </a:rPr>
              <a:t>-Contains the instruction most recently fetched</a:t>
            </a:r>
            <a:endParaRPr sz="2400">
              <a:latin typeface="Times New Roman" pitchFamily="18" charset="0"/>
              <a:cs typeface="Times New Roman" pitchFamily="18" charset="0"/>
            </a:endParaRPr>
          </a:p>
          <a:p>
            <a:pPr>
              <a:lnSpc>
                <a:spcPct val="100000"/>
              </a:lnSpc>
              <a:spcBef>
                <a:spcPts val="30"/>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 </a:t>
            </a:r>
            <a:r>
              <a:rPr sz="2400" spc="-10"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15">
                <a:latin typeface="Times New Roman" pitchFamily="18" charset="0"/>
                <a:cs typeface="Times New Roman" pitchFamily="18" charset="0"/>
              </a:rPr>
              <a:t>Register(MAR)</a:t>
            </a:r>
            <a:r>
              <a:rPr lang="en-US" sz="2400" spc="-15" dirty="0">
                <a:latin typeface="Times New Roman" pitchFamily="18" charset="0"/>
                <a:cs typeface="Times New Roman" pitchFamily="18" charset="0"/>
              </a:rPr>
              <a:t>-Contains the address of a location in memory</a:t>
            </a:r>
            <a:endParaRPr sz="2400">
              <a:latin typeface="Times New Roman" pitchFamily="18" charset="0"/>
              <a:cs typeface="Times New Roman" pitchFamily="18" charset="0"/>
            </a:endParaRPr>
          </a:p>
          <a:p>
            <a:pPr>
              <a:lnSpc>
                <a:spcPct val="100000"/>
              </a:lnSpc>
              <a:spcBef>
                <a:spcPts val="35"/>
              </a:spcBef>
              <a:buFont typeface="Arial MT"/>
              <a:buChar char="•"/>
            </a:pPr>
            <a:endParaRPr sz="2400">
              <a:latin typeface="Times New Roman" pitchFamily="18" charset="0"/>
              <a:cs typeface="Times New Roman" pitchFamily="18" charset="0"/>
            </a:endParaRPr>
          </a:p>
          <a:p>
            <a:pPr marL="355600" indent="-342900">
              <a:buFont typeface="Arial MT"/>
              <a:buChar char="•"/>
              <a:tabLst>
                <a:tab pos="354965" algn="l"/>
                <a:tab pos="355600" algn="l"/>
              </a:tabLst>
            </a:pPr>
            <a:r>
              <a:rPr sz="2400" dirty="0">
                <a:latin typeface="Times New Roman" pitchFamily="18" charset="0"/>
                <a:cs typeface="Times New Roman" pitchFamily="18" charset="0"/>
              </a:rPr>
              <a:t>Memory</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Buffer</a:t>
            </a:r>
            <a:r>
              <a:rPr sz="2400" spc="-15" dirty="0">
                <a:latin typeface="Times New Roman" pitchFamily="18" charset="0"/>
                <a:cs typeface="Times New Roman" pitchFamily="18" charset="0"/>
              </a:rPr>
              <a:t> </a:t>
            </a:r>
            <a:r>
              <a:rPr sz="2400" spc="-10">
                <a:latin typeface="Times New Roman" pitchFamily="18" charset="0"/>
                <a:cs typeface="Times New Roman" pitchFamily="18" charset="0"/>
              </a:rPr>
              <a:t>Register(MBR)</a:t>
            </a:r>
            <a:r>
              <a:rPr lang="en-US" sz="2400" spc="-10" dirty="0">
                <a:latin typeface="Times New Roman" pitchFamily="18" charset="0"/>
                <a:cs typeface="Times New Roman" pitchFamily="18" charset="0"/>
              </a:rPr>
              <a:t>-Contains a word of data to be written to memory or the word most recently read</a:t>
            </a:r>
            <a:endParaRPr sz="2400">
              <a:latin typeface="Times New Roman" pitchFamily="18" charset="0"/>
              <a:cs typeface="Times New Roman" pitchFamily="18" charset="0"/>
            </a:endParaRPr>
          </a:p>
        </p:txBody>
      </p:sp>
      <p:sp>
        <p:nvSpPr>
          <p:cNvPr id="4" name="TextBox 3"/>
          <p:cNvSpPr txBox="1"/>
          <p:nvPr/>
        </p:nvSpPr>
        <p:spPr>
          <a:xfrm>
            <a:off x="533400" y="5410200"/>
            <a:ext cx="8229600" cy="1015663"/>
          </a:xfrm>
          <a:prstGeom prst="rect">
            <a:avLst/>
          </a:prstGeom>
          <a:noFill/>
        </p:spPr>
        <p:txBody>
          <a:bodyPr wrap="square" rtlCol="0">
            <a:spAutoFit/>
          </a:bodyPr>
          <a:lstStyle/>
          <a:p>
            <a:pPr algn="just"/>
            <a:r>
              <a:rPr lang="en-US" sz="2000" dirty="0">
                <a:latin typeface="Times New Roman" pitchFamily="18" charset="0"/>
                <a:cs typeface="Times New Roman" pitchFamily="18" charset="0"/>
              </a:rPr>
              <a:t>movement of data between the processor and memory</a:t>
            </a:r>
          </a:p>
          <a:p>
            <a:pPr algn="just"/>
            <a:r>
              <a:rPr lang="en-US" sz="2000" dirty="0">
                <a:latin typeface="Times New Roman" pitchFamily="18" charset="0"/>
                <a:cs typeface="Times New Roman" pitchFamily="18" charset="0"/>
              </a:rPr>
              <a:t> Within the processor, data must be presented to the ALU for processing.</a:t>
            </a:r>
          </a:p>
          <a:p>
            <a:pPr algn="just"/>
            <a:r>
              <a:rPr lang="en-US" sz="2000" dirty="0">
                <a:latin typeface="Times New Roman" pitchFamily="18" charset="0"/>
                <a:cs typeface="Times New Roman" pitchFamily="18" charset="0"/>
              </a:rPr>
              <a:t>The ALU may have direct access to the MBR and user-visible registers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01600" y="1478025"/>
          <a:ext cx="8425180" cy="4103624"/>
        </p:xfrm>
        <a:graphic>
          <a:graphicData uri="http://schemas.openxmlformats.org/drawingml/2006/table">
            <a:tbl>
              <a:tblPr firstRow="1" bandRow="1">
                <a:tableStyleId>{2D5ABB26-0587-4C30-8999-92F81FD0307C}</a:tableStyleId>
              </a:tblPr>
              <a:tblGrid>
                <a:gridCol w="1381125">
                  <a:extLst>
                    <a:ext uri="{9D8B030D-6E8A-4147-A177-3AD203B41FA5}">
                      <a16:colId xmlns:a16="http://schemas.microsoft.com/office/drawing/2014/main" val="20000"/>
                    </a:ext>
                  </a:extLst>
                </a:gridCol>
                <a:gridCol w="7044055">
                  <a:extLst>
                    <a:ext uri="{9D8B030D-6E8A-4147-A177-3AD203B41FA5}">
                      <a16:colId xmlns:a16="http://schemas.microsoft.com/office/drawing/2014/main" val="20001"/>
                    </a:ext>
                  </a:extLst>
                </a:gridCol>
              </a:tblGrid>
              <a:tr h="647700">
                <a:tc gridSpan="2">
                  <a:txBody>
                    <a:bodyPr/>
                    <a:lstStyle/>
                    <a:p>
                      <a:pPr>
                        <a:lnSpc>
                          <a:spcPct val="100000"/>
                        </a:lnSpc>
                        <a:spcBef>
                          <a:spcPts val="5"/>
                        </a:spcBef>
                      </a:pPr>
                      <a:endParaRPr sz="1450">
                        <a:latin typeface="Times New Roman"/>
                        <a:cs typeface="Times New Roman"/>
                      </a:endParaRPr>
                    </a:p>
                    <a:p>
                      <a:pPr marL="135255">
                        <a:lnSpc>
                          <a:spcPct val="100000"/>
                        </a:lnSpc>
                      </a:pPr>
                      <a:r>
                        <a:rPr lang="en-US" sz="1600" b="1" spc="-5" dirty="0">
                          <a:latin typeface="Times New Roman"/>
                          <a:cs typeface="Times New Roman"/>
                        </a:rPr>
                        <a:t>Module 3-</a:t>
                      </a:r>
                      <a:r>
                        <a:rPr lang="en-US" sz="1600" b="1" spc="-5" baseline="0" dirty="0">
                          <a:latin typeface="Times New Roman"/>
                          <a:cs typeface="Times New Roman"/>
                        </a:rPr>
                        <a:t> C</a:t>
                      </a:r>
                      <a:r>
                        <a:rPr sz="1600" b="1" spc="-5">
                          <a:latin typeface="Times New Roman"/>
                          <a:cs typeface="Times New Roman"/>
                        </a:rPr>
                        <a:t>entral</a:t>
                      </a:r>
                      <a:r>
                        <a:rPr sz="1600" b="1" spc="-10">
                          <a:latin typeface="Times New Roman"/>
                          <a:cs typeface="Times New Roman"/>
                        </a:rPr>
                        <a:t> </a:t>
                      </a:r>
                      <a:r>
                        <a:rPr sz="1600" b="1" spc="-5" dirty="0">
                          <a:latin typeface="Times New Roman"/>
                          <a:cs typeface="Times New Roman"/>
                        </a:rPr>
                        <a:t>Processing Unit</a:t>
                      </a:r>
                      <a:endParaRPr sz="1600">
                        <a:latin typeface="Times New Roman"/>
                        <a:cs typeface="Times New Roman"/>
                      </a:endParaRPr>
                    </a:p>
                  </a:txBody>
                  <a:tcPr marL="0" marR="0" marT="63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extLst>
                  <a:ext uri="{0D108BD9-81ED-4DB2-BD59-A6C34878D82A}">
                    <a16:rowId xmlns:a16="http://schemas.microsoft.com/office/drawing/2014/main" val="10000"/>
                  </a:ext>
                </a:extLst>
              </a:tr>
              <a:tr h="2160524">
                <a:tc>
                  <a:txBody>
                    <a:bodyPr/>
                    <a:lstStyle/>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pPr>
                      <a:endParaRPr sz="1700">
                        <a:latin typeface="Times New Roman"/>
                        <a:cs typeface="Times New Roman"/>
                      </a:endParaRPr>
                    </a:p>
                    <a:p>
                      <a:pPr>
                        <a:lnSpc>
                          <a:spcPct val="100000"/>
                        </a:lnSpc>
                        <a:spcBef>
                          <a:spcPts val="40"/>
                        </a:spcBef>
                      </a:pPr>
                      <a:endParaRPr sz="1500">
                        <a:latin typeface="Times New Roman"/>
                        <a:cs typeface="Times New Roman"/>
                      </a:endParaRPr>
                    </a:p>
                    <a:p>
                      <a:pPr marR="458470" algn="r">
                        <a:lnSpc>
                          <a:spcPct val="100000"/>
                        </a:lnSpc>
                      </a:pPr>
                      <a:r>
                        <a:rPr sz="1600" spc="-5" dirty="0">
                          <a:latin typeface="Times New Roman"/>
                          <a:cs typeface="Times New Roman"/>
                        </a:rPr>
                        <a:t>3.1</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p>
                      <a:pPr>
                        <a:lnSpc>
                          <a:spcPct val="100000"/>
                        </a:lnSpc>
                        <a:spcBef>
                          <a:spcPts val="40"/>
                        </a:spcBef>
                      </a:pPr>
                      <a:endParaRPr sz="1450">
                        <a:latin typeface="Times New Roman"/>
                        <a:cs typeface="Times New Roman"/>
                      </a:endParaRPr>
                    </a:p>
                    <a:p>
                      <a:pPr marL="135255" marR="61594" algn="just">
                        <a:lnSpc>
                          <a:spcPct val="99600"/>
                        </a:lnSpc>
                      </a:pPr>
                      <a:r>
                        <a:rPr sz="1600" spc="-5" dirty="0">
                          <a:latin typeface="Times New Roman"/>
                          <a:cs typeface="Times New Roman"/>
                        </a:rPr>
                        <a:t>CPU</a:t>
                      </a:r>
                      <a:r>
                        <a:rPr sz="1600" dirty="0">
                          <a:latin typeface="Times New Roman"/>
                          <a:cs typeface="Times New Roman"/>
                        </a:rPr>
                        <a:t> architecture,</a:t>
                      </a:r>
                      <a:r>
                        <a:rPr sz="1600" spc="5" dirty="0">
                          <a:latin typeface="Times New Roman"/>
                          <a:cs typeface="Times New Roman"/>
                        </a:rPr>
                        <a:t> </a:t>
                      </a:r>
                      <a:r>
                        <a:rPr sz="1600" dirty="0">
                          <a:latin typeface="Times New Roman"/>
                          <a:cs typeface="Times New Roman"/>
                        </a:rPr>
                        <a:t>Register</a:t>
                      </a:r>
                      <a:r>
                        <a:rPr sz="1600" spc="5" dirty="0">
                          <a:latin typeface="Times New Roman"/>
                          <a:cs typeface="Times New Roman"/>
                        </a:rPr>
                        <a:t> </a:t>
                      </a:r>
                      <a:r>
                        <a:rPr sz="1600" spc="-5" dirty="0">
                          <a:latin typeface="Times New Roman"/>
                          <a:cs typeface="Times New Roman"/>
                        </a:rPr>
                        <a:t>organization,</a:t>
                      </a:r>
                      <a:r>
                        <a:rPr sz="1600" dirty="0">
                          <a:latin typeface="Times New Roman"/>
                          <a:cs typeface="Times New Roman"/>
                        </a:rPr>
                        <a:t> Instruction</a:t>
                      </a:r>
                      <a:r>
                        <a:rPr sz="1600" spc="5" dirty="0">
                          <a:latin typeface="Times New Roman"/>
                          <a:cs typeface="Times New Roman"/>
                        </a:rPr>
                        <a:t> </a:t>
                      </a:r>
                      <a:r>
                        <a:rPr sz="1600" spc="-5" dirty="0">
                          <a:latin typeface="Times New Roman"/>
                          <a:cs typeface="Times New Roman"/>
                        </a:rPr>
                        <a:t>formats</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addressing </a:t>
                      </a:r>
                      <a:r>
                        <a:rPr sz="1600" dirty="0">
                          <a:latin typeface="Times New Roman"/>
                          <a:cs typeface="Times New Roman"/>
                        </a:rPr>
                        <a:t> modes(Intel</a:t>
                      </a:r>
                      <a:r>
                        <a:rPr sz="1600" spc="5" dirty="0">
                          <a:latin typeface="Times New Roman"/>
                          <a:cs typeface="Times New Roman"/>
                        </a:rPr>
                        <a:t> </a:t>
                      </a:r>
                      <a:r>
                        <a:rPr sz="1600" dirty="0">
                          <a:latin typeface="Times New Roman"/>
                          <a:cs typeface="Times New Roman"/>
                        </a:rPr>
                        <a:t>processor).,Basic</a:t>
                      </a:r>
                      <a:r>
                        <a:rPr sz="1600" spc="5" dirty="0">
                          <a:latin typeface="Times New Roman"/>
                          <a:cs typeface="Times New Roman"/>
                        </a:rPr>
                        <a:t> </a:t>
                      </a:r>
                      <a:r>
                        <a:rPr sz="1600" spc="-5" dirty="0">
                          <a:latin typeface="Times New Roman"/>
                          <a:cs typeface="Times New Roman"/>
                        </a:rPr>
                        <a:t>instruction</a:t>
                      </a:r>
                      <a:r>
                        <a:rPr sz="1600" dirty="0">
                          <a:latin typeface="Times New Roman"/>
                          <a:cs typeface="Times New Roman"/>
                        </a:rPr>
                        <a:t> cycle.</a:t>
                      </a:r>
                      <a:r>
                        <a:rPr sz="1600" spc="5" dirty="0">
                          <a:latin typeface="Times New Roman"/>
                          <a:cs typeface="Times New Roman"/>
                        </a:rPr>
                        <a:t> </a:t>
                      </a:r>
                      <a:r>
                        <a:rPr sz="1600" spc="-5" dirty="0">
                          <a:latin typeface="Times New Roman"/>
                          <a:cs typeface="Times New Roman"/>
                        </a:rPr>
                        <a:t>Control</a:t>
                      </a:r>
                      <a:r>
                        <a:rPr sz="1600" dirty="0">
                          <a:latin typeface="Times New Roman"/>
                          <a:cs typeface="Times New Roman"/>
                        </a:rPr>
                        <a:t> unit</a:t>
                      </a:r>
                      <a:r>
                        <a:rPr sz="1600" spc="5" dirty="0">
                          <a:latin typeface="Times New Roman"/>
                          <a:cs typeface="Times New Roman"/>
                        </a:rPr>
                        <a:t> </a:t>
                      </a:r>
                      <a:r>
                        <a:rPr sz="1600" dirty="0">
                          <a:latin typeface="Times New Roman"/>
                          <a:cs typeface="Times New Roman"/>
                        </a:rPr>
                        <a:t>Operation</a:t>
                      </a:r>
                      <a:r>
                        <a:rPr sz="1600" spc="5" dirty="0">
                          <a:latin typeface="Times New Roman"/>
                          <a:cs typeface="Times New Roman"/>
                        </a:rPr>
                        <a:t> </a:t>
                      </a:r>
                      <a:r>
                        <a:rPr sz="1600" spc="-5" dirty="0">
                          <a:latin typeface="Times New Roman"/>
                          <a:cs typeface="Times New Roman"/>
                        </a:rPr>
                        <a:t>,Micro </a:t>
                      </a:r>
                      <a:r>
                        <a:rPr sz="1600" dirty="0">
                          <a:latin typeface="Times New Roman"/>
                          <a:cs typeface="Times New Roman"/>
                        </a:rPr>
                        <a:t> </a:t>
                      </a:r>
                      <a:r>
                        <a:rPr sz="1600" spc="-5" dirty="0">
                          <a:latin typeface="Times New Roman"/>
                          <a:cs typeface="Times New Roman"/>
                        </a:rPr>
                        <a:t>operations : </a:t>
                      </a:r>
                      <a:r>
                        <a:rPr sz="1600" dirty="0">
                          <a:latin typeface="Times New Roman"/>
                          <a:cs typeface="Times New Roman"/>
                        </a:rPr>
                        <a:t>Fetch, Indirect, Interrupt </a:t>
                      </a:r>
                      <a:r>
                        <a:rPr sz="1600" spc="-5" dirty="0">
                          <a:latin typeface="Times New Roman"/>
                          <a:cs typeface="Times New Roman"/>
                        </a:rPr>
                        <a:t>, Execute cycle Control </a:t>
                      </a:r>
                      <a:r>
                        <a:rPr sz="1600" dirty="0">
                          <a:latin typeface="Times New Roman"/>
                          <a:cs typeface="Times New Roman"/>
                        </a:rPr>
                        <a:t>of </a:t>
                      </a:r>
                      <a:r>
                        <a:rPr sz="1600" spc="-5" dirty="0">
                          <a:latin typeface="Times New Roman"/>
                          <a:cs typeface="Times New Roman"/>
                        </a:rPr>
                        <a:t>the </a:t>
                      </a:r>
                      <a:r>
                        <a:rPr sz="1600" spc="-10" dirty="0">
                          <a:latin typeface="Times New Roman"/>
                          <a:cs typeface="Times New Roman"/>
                        </a:rPr>
                        <a:t>processor, </a:t>
                      </a:r>
                      <a:r>
                        <a:rPr sz="1600" spc="-5" dirty="0">
                          <a:latin typeface="Times New Roman"/>
                          <a:cs typeface="Times New Roman"/>
                        </a:rPr>
                        <a:t> Functioning </a:t>
                      </a:r>
                      <a:r>
                        <a:rPr sz="1600" dirty="0">
                          <a:latin typeface="Times New Roman"/>
                          <a:cs typeface="Times New Roman"/>
                        </a:rPr>
                        <a:t>of </a:t>
                      </a:r>
                      <a:r>
                        <a:rPr sz="1600" spc="-5" dirty="0">
                          <a:latin typeface="Times New Roman"/>
                          <a:cs typeface="Times New Roman"/>
                        </a:rPr>
                        <a:t>micro programmed control </a:t>
                      </a:r>
                      <a:r>
                        <a:rPr sz="1600" dirty="0">
                          <a:latin typeface="Times New Roman"/>
                          <a:cs typeface="Times New Roman"/>
                        </a:rPr>
                        <a:t>unit, </a:t>
                      </a:r>
                      <a:r>
                        <a:rPr sz="1600" spc="-5" dirty="0">
                          <a:latin typeface="Times New Roman"/>
                          <a:cs typeface="Times New Roman"/>
                        </a:rPr>
                        <a:t>Micro </a:t>
                      </a:r>
                      <a:r>
                        <a:rPr sz="1600" dirty="0">
                          <a:latin typeface="Times New Roman"/>
                          <a:cs typeface="Times New Roman"/>
                        </a:rPr>
                        <a:t>instruction </a:t>
                      </a:r>
                      <a:r>
                        <a:rPr sz="1600" spc="-5" dirty="0">
                          <a:latin typeface="Times New Roman"/>
                          <a:cs typeface="Times New Roman"/>
                        </a:rPr>
                        <a:t>Execution and </a:t>
                      </a:r>
                      <a:r>
                        <a:rPr sz="1600" dirty="0">
                          <a:latin typeface="Times New Roman"/>
                          <a:cs typeface="Times New Roman"/>
                        </a:rPr>
                        <a:t> </a:t>
                      </a:r>
                      <a:r>
                        <a:rPr sz="1600" spc="-5" dirty="0">
                          <a:latin typeface="Times New Roman"/>
                          <a:cs typeface="Times New Roman"/>
                        </a:rPr>
                        <a:t>Sequencing,</a:t>
                      </a:r>
                      <a:r>
                        <a:rPr sz="1600" spc="-90" dirty="0">
                          <a:latin typeface="Times New Roman"/>
                          <a:cs typeface="Times New Roman"/>
                        </a:rPr>
                        <a:t> </a:t>
                      </a:r>
                      <a:r>
                        <a:rPr sz="1600" spc="-5" dirty="0">
                          <a:latin typeface="Times New Roman"/>
                          <a:cs typeface="Times New Roman"/>
                        </a:rPr>
                        <a:t>Applications</a:t>
                      </a:r>
                      <a:r>
                        <a:rPr sz="1600" spc="30" dirty="0">
                          <a:latin typeface="Times New Roman"/>
                          <a:cs typeface="Times New Roman"/>
                        </a:rPr>
                        <a:t> </a:t>
                      </a:r>
                      <a:r>
                        <a:rPr sz="1600" dirty="0">
                          <a:latin typeface="Times New Roman"/>
                          <a:cs typeface="Times New Roman"/>
                        </a:rPr>
                        <a:t>of </a:t>
                      </a:r>
                      <a:r>
                        <a:rPr sz="1600" spc="-5" dirty="0">
                          <a:latin typeface="Times New Roman"/>
                          <a:cs typeface="Times New Roman"/>
                        </a:rPr>
                        <a:t>Micro</a:t>
                      </a:r>
                      <a:r>
                        <a:rPr sz="1600" spc="25" dirty="0">
                          <a:latin typeface="Times New Roman"/>
                          <a:cs typeface="Times New Roman"/>
                        </a:rPr>
                        <a:t> </a:t>
                      </a:r>
                      <a:r>
                        <a:rPr sz="1600" spc="-5" dirty="0">
                          <a:latin typeface="Times New Roman"/>
                          <a:cs typeface="Times New Roman"/>
                        </a:rPr>
                        <a:t>programming</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295400">
                <a:tc>
                  <a:txBody>
                    <a:bodyPr/>
                    <a:lstStyle/>
                    <a:p>
                      <a:pPr>
                        <a:lnSpc>
                          <a:spcPct val="100000"/>
                        </a:lnSpc>
                      </a:pPr>
                      <a:endParaRPr sz="1700">
                        <a:latin typeface="Times New Roman"/>
                        <a:cs typeface="Times New Roman"/>
                      </a:endParaRPr>
                    </a:p>
                    <a:p>
                      <a:pPr>
                        <a:lnSpc>
                          <a:spcPct val="100000"/>
                        </a:lnSpc>
                        <a:spcBef>
                          <a:spcPts val="30"/>
                        </a:spcBef>
                      </a:pPr>
                      <a:endParaRPr sz="1950">
                        <a:latin typeface="Times New Roman"/>
                        <a:cs typeface="Times New Roman"/>
                      </a:endParaRPr>
                    </a:p>
                    <a:p>
                      <a:pPr marR="458470" algn="r">
                        <a:lnSpc>
                          <a:spcPct val="100000"/>
                        </a:lnSpc>
                      </a:pPr>
                      <a:r>
                        <a:rPr sz="1600" spc="-5" dirty="0">
                          <a:latin typeface="Times New Roman"/>
                          <a:cs typeface="Times New Roman"/>
                        </a:rPr>
                        <a:t>3.2</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45"/>
                        </a:spcBef>
                      </a:pPr>
                      <a:endParaRPr sz="1550">
                        <a:latin typeface="Times New Roman"/>
                        <a:cs typeface="Times New Roman"/>
                      </a:endParaRPr>
                    </a:p>
                    <a:p>
                      <a:pPr marL="135255" marR="367030">
                        <a:lnSpc>
                          <a:spcPct val="150000"/>
                        </a:lnSpc>
                      </a:pP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v/s</a:t>
                      </a:r>
                      <a:r>
                        <a:rPr sz="1600" spc="20" dirty="0">
                          <a:latin typeface="Times New Roman"/>
                          <a:cs typeface="Times New Roman"/>
                        </a:rPr>
                        <a:t> </a:t>
                      </a:r>
                      <a:r>
                        <a:rPr sz="1600" spc="-5" dirty="0">
                          <a:latin typeface="Times New Roman"/>
                          <a:cs typeface="Times New Roman"/>
                        </a:rPr>
                        <a:t>CISC</a:t>
                      </a:r>
                      <a:r>
                        <a:rPr sz="1600" spc="5" dirty="0">
                          <a:latin typeface="Times New Roman"/>
                          <a:cs typeface="Times New Roman"/>
                        </a:rPr>
                        <a:t> </a:t>
                      </a:r>
                      <a:r>
                        <a:rPr sz="1600" spc="-5" dirty="0">
                          <a:latin typeface="Times New Roman"/>
                          <a:cs typeface="Times New Roman"/>
                        </a:rPr>
                        <a:t>processors,</a:t>
                      </a:r>
                      <a:r>
                        <a:rPr sz="1600" spc="30"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CISC</a:t>
                      </a:r>
                      <a:r>
                        <a:rPr sz="1600" spc="-80" dirty="0">
                          <a:latin typeface="Times New Roman"/>
                          <a:cs typeface="Times New Roman"/>
                        </a:rPr>
                        <a:t> </a:t>
                      </a:r>
                      <a:r>
                        <a:rPr sz="1600" spc="-5" dirty="0">
                          <a:latin typeface="Times New Roman"/>
                          <a:cs typeface="Times New Roman"/>
                        </a:rPr>
                        <a:t>Architecture,</a:t>
                      </a:r>
                      <a:r>
                        <a:rPr sz="1600" spc="55" dirty="0">
                          <a:latin typeface="Times New Roman"/>
                          <a:cs typeface="Times New Roman"/>
                        </a:rPr>
                        <a:t> </a:t>
                      </a:r>
                      <a:r>
                        <a:rPr sz="1600" spc="-5" dirty="0">
                          <a:latin typeface="Times New Roman"/>
                          <a:cs typeface="Times New Roman"/>
                        </a:rPr>
                        <a:t>RISC</a:t>
                      </a:r>
                      <a:r>
                        <a:rPr sz="1600" spc="5" dirty="0">
                          <a:latin typeface="Times New Roman"/>
                          <a:cs typeface="Times New Roman"/>
                        </a:rPr>
                        <a:t> </a:t>
                      </a:r>
                      <a:r>
                        <a:rPr sz="1600" spc="-5" dirty="0">
                          <a:latin typeface="Times New Roman"/>
                          <a:cs typeface="Times New Roman"/>
                        </a:rPr>
                        <a:t>pipelining,</a:t>
                      </a:r>
                      <a:r>
                        <a:rPr sz="1600" spc="15" dirty="0">
                          <a:latin typeface="Times New Roman"/>
                          <a:cs typeface="Times New Roman"/>
                        </a:rPr>
                        <a:t> </a:t>
                      </a:r>
                      <a:r>
                        <a:rPr sz="1600" spc="-5" dirty="0">
                          <a:latin typeface="Times New Roman"/>
                          <a:cs typeface="Times New Roman"/>
                        </a:rPr>
                        <a:t>Case </a:t>
                      </a:r>
                      <a:r>
                        <a:rPr sz="1600" spc="-385" dirty="0">
                          <a:latin typeface="Times New Roman"/>
                          <a:cs typeface="Times New Roman"/>
                        </a:rPr>
                        <a:t> </a:t>
                      </a:r>
                      <a:r>
                        <a:rPr sz="1600" spc="-5" dirty="0">
                          <a:latin typeface="Times New Roman"/>
                          <a:cs typeface="Times New Roman"/>
                        </a:rPr>
                        <a:t>study on</a:t>
                      </a:r>
                      <a:r>
                        <a:rPr sz="1600" dirty="0">
                          <a:latin typeface="Times New Roman"/>
                          <a:cs typeface="Times New Roman"/>
                        </a:rPr>
                        <a:t> </a:t>
                      </a:r>
                      <a:r>
                        <a:rPr sz="1600" spc="-35" dirty="0">
                          <a:latin typeface="Times New Roman"/>
                          <a:cs typeface="Times New Roman"/>
                        </a:rPr>
                        <a:t>SPARC</a:t>
                      </a:r>
                      <a:endParaRPr sz="1600">
                        <a:latin typeface="Times New Roman"/>
                        <a:cs typeface="Times New Roman"/>
                      </a:endParaRPr>
                    </a:p>
                  </a:txBody>
                  <a:tcPr marL="0" marR="0" marT="571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93014" y="478274"/>
            <a:ext cx="8696325" cy="5872480"/>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b="1" dirty="0">
                <a:solidFill>
                  <a:srgbClr val="FF0000"/>
                </a:solidFill>
                <a:latin typeface="Calibri"/>
                <a:cs typeface="Calibri"/>
              </a:rPr>
              <a:t>Memory</a:t>
            </a:r>
            <a:r>
              <a:rPr sz="3200" b="1" spc="-5" dirty="0">
                <a:solidFill>
                  <a:srgbClr val="FF0000"/>
                </a:solidFill>
                <a:latin typeface="Calibri"/>
                <a:cs typeface="Calibri"/>
              </a:rPr>
              <a:t> </a:t>
            </a:r>
            <a:r>
              <a:rPr sz="3200" b="1" spc="-10" dirty="0">
                <a:solidFill>
                  <a:srgbClr val="FF0000"/>
                </a:solidFill>
                <a:latin typeface="Calibri"/>
                <a:cs typeface="Calibri"/>
              </a:rPr>
              <a:t>Address</a:t>
            </a:r>
            <a:r>
              <a:rPr sz="3200" b="1" spc="-30" dirty="0">
                <a:solidFill>
                  <a:srgbClr val="FF0000"/>
                </a:solidFill>
                <a:latin typeface="Calibri"/>
                <a:cs typeface="Calibri"/>
              </a:rPr>
              <a:t> </a:t>
            </a:r>
            <a:r>
              <a:rPr sz="3200" b="1" spc="-20" dirty="0">
                <a:solidFill>
                  <a:srgbClr val="FF0000"/>
                </a:solidFill>
                <a:latin typeface="Calibri"/>
                <a:cs typeface="Calibri"/>
              </a:rPr>
              <a:t>Register</a:t>
            </a:r>
            <a:r>
              <a:rPr sz="3200" b="1" spc="-40" dirty="0">
                <a:solidFill>
                  <a:srgbClr val="FF0000"/>
                </a:solidFill>
                <a:latin typeface="Calibri"/>
                <a:cs typeface="Calibri"/>
              </a:rPr>
              <a:t> </a:t>
            </a:r>
            <a:r>
              <a:rPr sz="3200" b="1" dirty="0">
                <a:solidFill>
                  <a:srgbClr val="FF0000"/>
                </a:solidFill>
                <a:latin typeface="Calibri"/>
                <a:cs typeface="Calibri"/>
              </a:rPr>
              <a:t>(MAR)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spc="5" dirty="0">
                <a:latin typeface="Calibri"/>
                <a:cs typeface="Calibri"/>
              </a:rPr>
              <a:t> </a:t>
            </a:r>
            <a:r>
              <a:rPr sz="2800" spc="-20" dirty="0">
                <a:latin typeface="Calibri"/>
                <a:cs typeface="Calibri"/>
              </a:rPr>
              <a:t>to </a:t>
            </a:r>
            <a:r>
              <a:rPr sz="2800" spc="-10" dirty="0">
                <a:latin typeface="Calibri"/>
                <a:cs typeface="Calibri"/>
              </a:rPr>
              <a:t>address</a:t>
            </a:r>
            <a:r>
              <a:rPr sz="2800" spc="15"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0" dirty="0">
                <a:latin typeface="Calibri"/>
                <a:cs typeface="Calibri"/>
              </a:rPr>
              <a:t>Specifies</a:t>
            </a:r>
            <a:r>
              <a:rPr sz="2800" spc="5" dirty="0">
                <a:latin typeface="Calibri"/>
                <a:cs typeface="Calibri"/>
              </a:rPr>
              <a:t> </a:t>
            </a:r>
            <a:r>
              <a:rPr sz="2800" spc="-10" dirty="0">
                <a:latin typeface="Calibri"/>
                <a:cs typeface="Calibri"/>
              </a:rPr>
              <a:t>address</a:t>
            </a:r>
            <a:r>
              <a:rPr sz="2800" spc="30" dirty="0">
                <a:latin typeface="Calibri"/>
                <a:cs typeface="Calibri"/>
              </a:rPr>
              <a:t> </a:t>
            </a:r>
            <a:r>
              <a:rPr sz="2800" spc="-25" dirty="0">
                <a:latin typeface="Calibri"/>
                <a:cs typeface="Calibri"/>
              </a:rPr>
              <a:t>for</a:t>
            </a:r>
            <a:r>
              <a:rPr sz="2800" spc="-5" dirty="0">
                <a:latin typeface="Calibri"/>
                <a:cs typeface="Calibri"/>
              </a:rPr>
              <a:t> </a:t>
            </a:r>
            <a:r>
              <a:rPr sz="2800" spc="-15" dirty="0">
                <a:latin typeface="Calibri"/>
                <a:cs typeface="Calibri"/>
              </a:rPr>
              <a:t>read</a:t>
            </a:r>
            <a:r>
              <a:rPr sz="2800" spc="-5" dirty="0">
                <a:latin typeface="Calibri"/>
                <a:cs typeface="Calibri"/>
              </a:rPr>
              <a:t> or</a:t>
            </a:r>
            <a:r>
              <a:rPr sz="2800" spc="5" dirty="0">
                <a:latin typeface="Calibri"/>
                <a:cs typeface="Calibri"/>
              </a:rPr>
              <a:t> </a:t>
            </a:r>
            <a:r>
              <a:rPr sz="2800" spc="-10" dirty="0">
                <a:latin typeface="Calibri"/>
                <a:cs typeface="Calibri"/>
              </a:rPr>
              <a:t>write op</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dirty="0">
                <a:solidFill>
                  <a:srgbClr val="FF0000"/>
                </a:solidFill>
                <a:latin typeface="Calibri"/>
                <a:cs typeface="Calibri"/>
              </a:rPr>
              <a:t>Memory</a:t>
            </a:r>
            <a:r>
              <a:rPr sz="3200" b="1" spc="-15" dirty="0">
                <a:solidFill>
                  <a:srgbClr val="FF0000"/>
                </a:solidFill>
                <a:latin typeface="Calibri"/>
                <a:cs typeface="Calibri"/>
              </a:rPr>
              <a:t> Buffer</a:t>
            </a:r>
            <a:r>
              <a:rPr sz="3200" b="1" spc="-20" dirty="0">
                <a:solidFill>
                  <a:srgbClr val="FF0000"/>
                </a:solidFill>
                <a:latin typeface="Calibri"/>
                <a:cs typeface="Calibri"/>
              </a:rPr>
              <a:t> </a:t>
            </a:r>
            <a:r>
              <a:rPr sz="3200" b="1" spc="-15" dirty="0">
                <a:solidFill>
                  <a:srgbClr val="FF0000"/>
                </a:solidFill>
                <a:latin typeface="Calibri"/>
                <a:cs typeface="Calibri"/>
              </a:rPr>
              <a:t>Register</a:t>
            </a:r>
            <a:r>
              <a:rPr sz="3200" b="1" spc="-45" dirty="0">
                <a:solidFill>
                  <a:srgbClr val="FF0000"/>
                </a:solidFill>
                <a:latin typeface="Calibri"/>
                <a:cs typeface="Calibri"/>
              </a:rPr>
              <a:t> </a:t>
            </a:r>
            <a:r>
              <a:rPr sz="3200" b="1" dirty="0">
                <a:solidFill>
                  <a:srgbClr val="FF0000"/>
                </a:solidFill>
                <a:latin typeface="Calibri"/>
                <a:cs typeface="Calibri"/>
              </a:rPr>
              <a:t>(MBR)</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Connected</a:t>
            </a:r>
            <a:r>
              <a:rPr sz="2800" dirty="0">
                <a:latin typeface="Calibri"/>
                <a:cs typeface="Calibri"/>
              </a:rPr>
              <a:t> </a:t>
            </a:r>
            <a:r>
              <a:rPr sz="2800" spc="-20" dirty="0">
                <a:latin typeface="Calibri"/>
                <a:cs typeface="Calibri"/>
              </a:rPr>
              <a:t>to data</a:t>
            </a:r>
            <a:r>
              <a:rPr sz="2800" dirty="0">
                <a:latin typeface="Calibri"/>
                <a:cs typeface="Calibri"/>
              </a:rPr>
              <a:t> </a:t>
            </a:r>
            <a:r>
              <a:rPr sz="2800" spc="-10" dirty="0">
                <a:latin typeface="Calibri"/>
                <a:cs typeface="Calibri"/>
              </a:rPr>
              <a:t>bus</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10" dirty="0">
                <a:latin typeface="Calibri"/>
                <a:cs typeface="Calibri"/>
              </a:rPr>
              <a:t>Holds</a:t>
            </a:r>
            <a:r>
              <a:rPr sz="2800" spc="20" dirty="0">
                <a:latin typeface="Calibri"/>
                <a:cs typeface="Calibri"/>
              </a:rPr>
              <a:t> </a:t>
            </a:r>
            <a:r>
              <a:rPr sz="2800" spc="-20" dirty="0">
                <a:latin typeface="Calibri"/>
                <a:cs typeface="Calibri"/>
              </a:rPr>
              <a:t>data</a:t>
            </a:r>
            <a:r>
              <a:rPr sz="2800" spc="-5" dirty="0">
                <a:latin typeface="Calibri"/>
                <a:cs typeface="Calibri"/>
              </a:rPr>
              <a:t> </a:t>
            </a:r>
            <a:r>
              <a:rPr sz="2800" spc="-20" dirty="0">
                <a:latin typeface="Calibri"/>
                <a:cs typeface="Calibri"/>
              </a:rPr>
              <a:t>to</a:t>
            </a:r>
            <a:r>
              <a:rPr sz="2800" spc="-10" dirty="0">
                <a:latin typeface="Calibri"/>
                <a:cs typeface="Calibri"/>
              </a:rPr>
              <a:t> write</a:t>
            </a:r>
            <a:r>
              <a:rPr sz="2800" spc="-5" dirty="0">
                <a:latin typeface="Calibri"/>
                <a:cs typeface="Calibri"/>
              </a:rPr>
              <a:t> or</a:t>
            </a:r>
            <a:r>
              <a:rPr sz="2800" spc="-15" dirty="0">
                <a:latin typeface="Calibri"/>
                <a:cs typeface="Calibri"/>
              </a:rPr>
              <a:t> last</a:t>
            </a:r>
            <a:r>
              <a:rPr sz="2800" dirty="0">
                <a:latin typeface="Calibri"/>
                <a:cs typeface="Calibri"/>
              </a:rPr>
              <a:t> </a:t>
            </a:r>
            <a:r>
              <a:rPr sz="2800" spc="-20" dirty="0">
                <a:latin typeface="Calibri"/>
                <a:cs typeface="Calibri"/>
              </a:rPr>
              <a:t>data</a:t>
            </a:r>
            <a:r>
              <a:rPr sz="2800" dirty="0">
                <a:latin typeface="Calibri"/>
                <a:cs typeface="Calibri"/>
              </a:rPr>
              <a:t> </a:t>
            </a:r>
            <a:r>
              <a:rPr sz="2800" spc="-15" dirty="0">
                <a:latin typeface="Calibri"/>
                <a:cs typeface="Calibri"/>
              </a:rPr>
              <a:t>read</a:t>
            </a:r>
            <a:endParaRPr sz="2800">
              <a:latin typeface="Calibri"/>
              <a:cs typeface="Calibri"/>
            </a:endParaRPr>
          </a:p>
          <a:p>
            <a:pPr marL="355600" indent="-343535">
              <a:lnSpc>
                <a:spcPct val="100000"/>
              </a:lnSpc>
              <a:spcBef>
                <a:spcPts val="755"/>
              </a:spcBef>
              <a:buFont typeface="Arial MT"/>
              <a:buChar char="•"/>
              <a:tabLst>
                <a:tab pos="355600" algn="l"/>
                <a:tab pos="356235" algn="l"/>
              </a:tabLst>
            </a:pPr>
            <a:r>
              <a:rPr sz="3200" b="1" spc="-15" dirty="0">
                <a:solidFill>
                  <a:srgbClr val="FF0000"/>
                </a:solidFill>
                <a:latin typeface="Calibri"/>
                <a:cs typeface="Calibri"/>
              </a:rPr>
              <a:t>Program</a:t>
            </a:r>
            <a:r>
              <a:rPr sz="3200" b="1" spc="-55" dirty="0">
                <a:solidFill>
                  <a:srgbClr val="FF0000"/>
                </a:solidFill>
                <a:latin typeface="Calibri"/>
                <a:cs typeface="Calibri"/>
              </a:rPr>
              <a:t> </a:t>
            </a:r>
            <a:r>
              <a:rPr sz="3200" b="1" spc="-15" dirty="0">
                <a:solidFill>
                  <a:srgbClr val="FF0000"/>
                </a:solidFill>
                <a:latin typeface="Calibri"/>
                <a:cs typeface="Calibri"/>
              </a:rPr>
              <a:t>Counter</a:t>
            </a:r>
            <a:r>
              <a:rPr sz="3200" b="1" spc="-20" dirty="0">
                <a:solidFill>
                  <a:srgbClr val="FF0000"/>
                </a:solidFill>
                <a:latin typeface="Calibri"/>
                <a:cs typeface="Calibri"/>
              </a:rPr>
              <a:t> </a:t>
            </a:r>
            <a:r>
              <a:rPr sz="3200" b="1" spc="-5" dirty="0">
                <a:solidFill>
                  <a:srgbClr val="FF0000"/>
                </a:solidFill>
                <a:latin typeface="Calibri"/>
                <a:cs typeface="Calibri"/>
              </a:rPr>
              <a:t>(PC)</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b="1" spc="-10" dirty="0">
                <a:latin typeface="Calibri"/>
                <a:cs typeface="Calibri"/>
              </a:rPr>
              <a:t>address</a:t>
            </a:r>
            <a:r>
              <a:rPr sz="2800" b="1" spc="5" dirty="0">
                <a:latin typeface="Calibri"/>
                <a:cs typeface="Calibri"/>
              </a:rPr>
              <a:t> </a:t>
            </a:r>
            <a:r>
              <a:rPr sz="2800" b="1" spc="-5" dirty="0">
                <a:latin typeface="Calibri"/>
                <a:cs typeface="Calibri"/>
              </a:rPr>
              <a:t>of</a:t>
            </a:r>
            <a:r>
              <a:rPr sz="2800" b="1" dirty="0">
                <a:latin typeface="Calibri"/>
                <a:cs typeface="Calibri"/>
              </a:rPr>
              <a:t> </a:t>
            </a:r>
            <a:r>
              <a:rPr sz="2800" b="1" spc="-20" dirty="0">
                <a:latin typeface="Calibri"/>
                <a:cs typeface="Calibri"/>
              </a:rPr>
              <a:t>next</a:t>
            </a:r>
            <a:r>
              <a:rPr sz="2800" b="1" spc="30" dirty="0">
                <a:latin typeface="Calibri"/>
                <a:cs typeface="Calibri"/>
              </a:rPr>
              <a:t> </a:t>
            </a:r>
            <a:r>
              <a:rPr sz="2800" spc="-10" dirty="0">
                <a:latin typeface="Calibri"/>
                <a:cs typeface="Calibri"/>
              </a:rPr>
              <a:t>instruction</a:t>
            </a:r>
            <a:r>
              <a:rPr sz="2800" spc="50" dirty="0">
                <a:latin typeface="Calibri"/>
                <a:cs typeface="Calibri"/>
              </a:rPr>
              <a:t> </a:t>
            </a:r>
            <a:r>
              <a:rPr sz="2800" spc="-20" dirty="0">
                <a:latin typeface="Calibri"/>
                <a:cs typeface="Calibri"/>
              </a:rPr>
              <a:t>to</a:t>
            </a:r>
            <a:r>
              <a:rPr sz="2800" spc="-5" dirty="0">
                <a:latin typeface="Calibri"/>
                <a:cs typeface="Calibri"/>
              </a:rPr>
              <a:t> </a:t>
            </a:r>
            <a:r>
              <a:rPr sz="2800" spc="-10" dirty="0">
                <a:latin typeface="Calibri"/>
                <a:cs typeface="Calibri"/>
              </a:rPr>
              <a:t>be</a:t>
            </a:r>
            <a:r>
              <a:rPr sz="2800" spc="15" dirty="0">
                <a:latin typeface="Calibri"/>
                <a:cs typeface="Calibri"/>
              </a:rPr>
              <a:t> </a:t>
            </a:r>
            <a:r>
              <a:rPr sz="2800" spc="-20" dirty="0">
                <a:latin typeface="Calibri"/>
                <a:cs typeface="Calibri"/>
              </a:rPr>
              <a:t>fetched</a:t>
            </a:r>
            <a:endParaRPr sz="2800">
              <a:latin typeface="Calibri"/>
              <a:cs typeface="Calibri"/>
            </a:endParaRPr>
          </a:p>
          <a:p>
            <a:pPr marL="355600" indent="-343535">
              <a:lnSpc>
                <a:spcPct val="100000"/>
              </a:lnSpc>
              <a:spcBef>
                <a:spcPts val="750"/>
              </a:spcBef>
              <a:buFont typeface="Arial MT"/>
              <a:buChar char="•"/>
              <a:tabLst>
                <a:tab pos="355600" algn="l"/>
                <a:tab pos="356235" algn="l"/>
              </a:tabLst>
            </a:pPr>
            <a:r>
              <a:rPr sz="3200" b="1" spc="-5" dirty="0">
                <a:solidFill>
                  <a:srgbClr val="FF0000"/>
                </a:solidFill>
                <a:latin typeface="Calibri"/>
                <a:cs typeface="Calibri"/>
              </a:rPr>
              <a:t>Instruction</a:t>
            </a:r>
            <a:r>
              <a:rPr sz="3200" b="1" spc="-20" dirty="0">
                <a:solidFill>
                  <a:srgbClr val="FF0000"/>
                </a:solidFill>
                <a:latin typeface="Calibri"/>
                <a:cs typeface="Calibri"/>
              </a:rPr>
              <a:t> Register</a:t>
            </a:r>
            <a:r>
              <a:rPr sz="3200" b="1" spc="-50" dirty="0">
                <a:solidFill>
                  <a:srgbClr val="FF0000"/>
                </a:solidFill>
                <a:latin typeface="Calibri"/>
                <a:cs typeface="Calibri"/>
              </a:rPr>
              <a:t> </a:t>
            </a:r>
            <a:r>
              <a:rPr sz="3200" b="1" spc="-5" dirty="0">
                <a:solidFill>
                  <a:srgbClr val="FF0000"/>
                </a:solidFill>
                <a:latin typeface="Calibri"/>
                <a:cs typeface="Calibri"/>
              </a:rPr>
              <a:t>(IR)</a:t>
            </a:r>
            <a:endParaRPr sz="3200">
              <a:latin typeface="Calibri"/>
              <a:cs typeface="Calibri"/>
            </a:endParaRPr>
          </a:p>
          <a:p>
            <a:pPr marL="756285" marR="5080" lvl="1" indent="-287020">
              <a:lnSpc>
                <a:spcPct val="100000"/>
              </a:lnSpc>
              <a:spcBef>
                <a:spcPts val="690"/>
              </a:spcBef>
              <a:buFont typeface="Arial MT"/>
              <a:buChar char="–"/>
              <a:tabLst>
                <a:tab pos="756920" algn="l"/>
              </a:tabLst>
            </a:pPr>
            <a:r>
              <a:rPr sz="2800" spc="-10" dirty="0">
                <a:latin typeface="Calibri"/>
                <a:cs typeface="Calibri"/>
              </a:rPr>
              <a:t>Holds</a:t>
            </a:r>
            <a:r>
              <a:rPr sz="2800" spc="30" dirty="0">
                <a:latin typeface="Calibri"/>
                <a:cs typeface="Calibri"/>
              </a:rPr>
              <a:t> </a:t>
            </a:r>
            <a:r>
              <a:rPr sz="2800" spc="-15" dirty="0">
                <a:latin typeface="Calibri"/>
                <a:cs typeface="Calibri"/>
              </a:rPr>
              <a:t>last</a:t>
            </a:r>
            <a:r>
              <a:rPr sz="2800" dirty="0">
                <a:latin typeface="Calibri"/>
                <a:cs typeface="Calibri"/>
              </a:rPr>
              <a:t> </a:t>
            </a:r>
            <a:r>
              <a:rPr sz="2800" spc="-10" dirty="0">
                <a:latin typeface="Calibri"/>
                <a:cs typeface="Calibri"/>
              </a:rPr>
              <a:t>instruction</a:t>
            </a:r>
            <a:r>
              <a:rPr sz="2800" spc="60" dirty="0">
                <a:latin typeface="Calibri"/>
                <a:cs typeface="Calibri"/>
              </a:rPr>
              <a:t> </a:t>
            </a:r>
            <a:r>
              <a:rPr sz="2800" spc="-20" dirty="0">
                <a:latin typeface="Calibri"/>
                <a:cs typeface="Calibri"/>
              </a:rPr>
              <a:t>fetched/current</a:t>
            </a:r>
            <a:r>
              <a:rPr sz="2800" spc="40" dirty="0">
                <a:latin typeface="Calibri"/>
                <a:cs typeface="Calibri"/>
              </a:rPr>
              <a:t> </a:t>
            </a:r>
            <a:r>
              <a:rPr sz="2800" spc="-10" dirty="0">
                <a:latin typeface="Calibri"/>
                <a:cs typeface="Calibri"/>
              </a:rPr>
              <a:t>instruction</a:t>
            </a:r>
            <a:r>
              <a:rPr sz="2800" spc="60" dirty="0">
                <a:latin typeface="Calibri"/>
                <a:cs typeface="Calibri"/>
              </a:rPr>
              <a:t> </a:t>
            </a:r>
            <a:r>
              <a:rPr sz="2800" spc="-10" dirty="0">
                <a:latin typeface="Calibri"/>
                <a:cs typeface="Calibri"/>
              </a:rPr>
              <a:t>being </a:t>
            </a:r>
            <a:r>
              <a:rPr sz="2800" spc="-620" dirty="0">
                <a:latin typeface="Calibri"/>
                <a:cs typeface="Calibri"/>
              </a:rPr>
              <a:t> </a:t>
            </a:r>
            <a:r>
              <a:rPr sz="2800" spc="-25" dirty="0">
                <a:latin typeface="Calibri"/>
                <a:cs typeface="Calibri"/>
              </a:rPr>
              <a:t>executed</a:t>
            </a:r>
            <a:endParaRPr sz="2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1594"/>
            <a:ext cx="4869815" cy="697230"/>
          </a:xfrm>
          <a:prstGeom prst="rect">
            <a:avLst/>
          </a:prstGeom>
        </p:spPr>
        <p:txBody>
          <a:bodyPr vert="horz" wrap="square" lIns="0" tIns="13335" rIns="0" bIns="0" rtlCol="0">
            <a:spAutoFit/>
          </a:bodyPr>
          <a:lstStyle/>
          <a:p>
            <a:pPr marL="12700">
              <a:lnSpc>
                <a:spcPct val="100000"/>
              </a:lnSpc>
              <a:spcBef>
                <a:spcPts val="105"/>
              </a:spcBef>
            </a:pPr>
            <a:r>
              <a:rPr sz="4400" b="0" spc="-20" dirty="0">
                <a:solidFill>
                  <a:srgbClr val="FF0000"/>
                </a:solidFill>
                <a:latin typeface="Calibri"/>
                <a:cs typeface="Calibri"/>
              </a:rPr>
              <a:t>Program</a:t>
            </a:r>
            <a:r>
              <a:rPr sz="4400" b="0" spc="-30" dirty="0">
                <a:solidFill>
                  <a:srgbClr val="FF0000"/>
                </a:solidFill>
                <a:latin typeface="Calibri"/>
                <a:cs typeface="Calibri"/>
              </a:rPr>
              <a:t> </a:t>
            </a:r>
            <a:r>
              <a:rPr sz="4400" b="0" spc="-15" dirty="0">
                <a:solidFill>
                  <a:srgbClr val="FF0000"/>
                </a:solidFill>
                <a:latin typeface="Calibri"/>
                <a:cs typeface="Calibri"/>
              </a:rPr>
              <a:t>Status</a:t>
            </a:r>
            <a:r>
              <a:rPr sz="4400" b="0" spc="-20" dirty="0">
                <a:solidFill>
                  <a:srgbClr val="FF0000"/>
                </a:solidFill>
                <a:latin typeface="Calibri"/>
                <a:cs typeface="Calibri"/>
              </a:rPr>
              <a:t> </a:t>
            </a:r>
            <a:r>
              <a:rPr sz="4400" b="0" spc="-60" dirty="0">
                <a:solidFill>
                  <a:srgbClr val="FF0000"/>
                </a:solidFill>
                <a:latin typeface="Calibri"/>
                <a:cs typeface="Calibri"/>
              </a:rPr>
              <a:t>Word</a:t>
            </a:r>
            <a:endParaRPr sz="4400" dirty="0">
              <a:latin typeface="Calibri"/>
              <a:cs typeface="Calibri"/>
            </a:endParaRPr>
          </a:p>
        </p:txBody>
      </p:sp>
      <p:sp>
        <p:nvSpPr>
          <p:cNvPr id="3" name="object 3"/>
          <p:cNvSpPr txBox="1"/>
          <p:nvPr/>
        </p:nvSpPr>
        <p:spPr>
          <a:xfrm>
            <a:off x="457200" y="2438400"/>
            <a:ext cx="8305800" cy="3706143"/>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dirty="0">
                <a:latin typeface="Times New Roman" pitchFamily="18" charset="0"/>
                <a:cs typeface="Times New Roman" pitchFamily="18" charset="0"/>
              </a:rPr>
              <a:t>A</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set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Includes</a:t>
            </a:r>
            <a:r>
              <a:rPr sz="2400" spc="-40" dirty="0">
                <a:latin typeface="Times New Roman" pitchFamily="18" charset="0"/>
                <a:cs typeface="Times New Roman" pitchFamily="18" charset="0"/>
              </a:rPr>
              <a:t> </a:t>
            </a:r>
            <a:r>
              <a:rPr sz="2400" spc="-5" dirty="0">
                <a:latin typeface="Times New Roman" pitchFamily="18" charset="0"/>
                <a:cs typeface="Times New Roman" pitchFamily="18" charset="0"/>
              </a:rPr>
              <a:t>Condition</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Codes</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Sign</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last</a:t>
            </a:r>
            <a:r>
              <a:rPr sz="2400" spc="-30" dirty="0">
                <a:latin typeface="Times New Roman" pitchFamily="18" charset="0"/>
                <a:cs typeface="Times New Roman" pitchFamily="18" charset="0"/>
              </a:rPr>
              <a:t> </a:t>
            </a:r>
            <a:r>
              <a:rPr sz="2400" spc="-10" dirty="0">
                <a:latin typeface="Times New Roman" pitchFamily="18" charset="0"/>
                <a:cs typeface="Times New Roman" pitchFamily="18" charset="0"/>
              </a:rPr>
              <a:t>result</a:t>
            </a:r>
            <a:endParaRPr sz="2400">
              <a:latin typeface="Times New Roman" pitchFamily="18" charset="0"/>
              <a:cs typeface="Times New Roman" pitchFamily="18" charset="0"/>
            </a:endParaRPr>
          </a:p>
          <a:p>
            <a:pPr marL="355600" indent="-343535">
              <a:lnSpc>
                <a:spcPct val="100000"/>
              </a:lnSpc>
              <a:spcBef>
                <a:spcPts val="5"/>
              </a:spcBef>
              <a:buFont typeface="Arial MT"/>
              <a:buChar char="•"/>
              <a:tabLst>
                <a:tab pos="355600" algn="l"/>
                <a:tab pos="356235" algn="l"/>
              </a:tabLst>
            </a:pPr>
            <a:r>
              <a:rPr sz="2400" spc="-30">
                <a:latin typeface="Times New Roman" pitchFamily="18" charset="0"/>
                <a:cs typeface="Times New Roman" pitchFamily="18" charset="0"/>
              </a:rPr>
              <a:t>Zero</a:t>
            </a:r>
            <a:r>
              <a:rPr lang="en-US" sz="2400" spc="-30" dirty="0">
                <a:latin typeface="Times New Roman" pitchFamily="18" charset="0"/>
                <a:cs typeface="Times New Roman" pitchFamily="18" charset="0"/>
              </a:rPr>
              <a:t>-set when result is 0</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Carry</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dirty="0">
                <a:latin typeface="Times New Roman" pitchFamily="18" charset="0"/>
                <a:cs typeface="Times New Roman" pitchFamily="18" charset="0"/>
              </a:rPr>
              <a:t>Equal</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0" dirty="0">
                <a:latin typeface="Times New Roman" pitchFamily="18" charset="0"/>
                <a:cs typeface="Times New Roman" pitchFamily="18" charset="0"/>
              </a:rPr>
              <a:t>Overflow</a:t>
            </a:r>
            <a:endParaRPr sz="240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15">
                <a:latin typeface="Times New Roman" pitchFamily="18" charset="0"/>
                <a:cs typeface="Times New Roman" pitchFamily="18" charset="0"/>
              </a:rPr>
              <a:t>Interrupt</a:t>
            </a:r>
            <a:r>
              <a:rPr sz="2400" spc="-5">
                <a:latin typeface="Times New Roman" pitchFamily="18" charset="0"/>
                <a:cs typeface="Times New Roman" pitchFamily="18" charset="0"/>
              </a:rPr>
              <a:t> </a:t>
            </a:r>
            <a:r>
              <a:rPr sz="2400" spc="-10">
                <a:latin typeface="Times New Roman" pitchFamily="18" charset="0"/>
                <a:cs typeface="Times New Roman" pitchFamily="18" charset="0"/>
              </a:rPr>
              <a:t>enable/disable</a:t>
            </a:r>
            <a:r>
              <a:rPr lang="en-US" sz="2400" spc="-10" dirty="0">
                <a:latin typeface="Times New Roman" pitchFamily="18" charset="0"/>
                <a:cs typeface="Times New Roman" pitchFamily="18" charset="0"/>
              </a:rPr>
              <a:t>-</a:t>
            </a:r>
            <a:r>
              <a:rPr lang="en-US" sz="2400" dirty="0"/>
              <a:t>enable or disable interrupts.</a:t>
            </a:r>
            <a:endParaRPr sz="2400">
              <a:latin typeface="Times New Roman" pitchFamily="18" charset="0"/>
              <a:cs typeface="Times New Roman" pitchFamily="18" charset="0"/>
            </a:endParaRPr>
          </a:p>
          <a:p>
            <a:pPr marL="355600" indent="-343535">
              <a:buFont typeface="Arial MT"/>
              <a:buChar char="•"/>
              <a:tabLst>
                <a:tab pos="355600" algn="l"/>
                <a:tab pos="356235" algn="l"/>
              </a:tabLst>
            </a:pPr>
            <a:r>
              <a:rPr sz="2400" spc="-5">
                <a:latin typeface="Times New Roman" pitchFamily="18" charset="0"/>
                <a:cs typeface="Times New Roman" pitchFamily="18" charset="0"/>
              </a:rPr>
              <a:t>Supervisor</a:t>
            </a:r>
            <a:r>
              <a:rPr lang="en-US" sz="2400" spc="-5" dirty="0">
                <a:latin typeface="Times New Roman" pitchFamily="18" charset="0"/>
                <a:cs typeface="Times New Roman" pitchFamily="18" charset="0"/>
              </a:rPr>
              <a:t>-Indicates whether the processor is executing in supervisor or user mode.</a:t>
            </a:r>
            <a:endParaRPr sz="2400">
              <a:latin typeface="Times New Roman" pitchFamily="18" charset="0"/>
              <a:cs typeface="Times New Roman" pitchFamily="18" charset="0"/>
            </a:endParaRPr>
          </a:p>
        </p:txBody>
      </p:sp>
      <p:sp>
        <p:nvSpPr>
          <p:cNvPr id="4" name="TextBox 3"/>
          <p:cNvSpPr txBox="1"/>
          <p:nvPr/>
        </p:nvSpPr>
        <p:spPr>
          <a:xfrm>
            <a:off x="457200" y="1295400"/>
            <a:ext cx="8077200" cy="1015663"/>
          </a:xfrm>
          <a:prstGeom prst="rect">
            <a:avLst/>
          </a:prstGeom>
          <a:noFill/>
        </p:spPr>
        <p:txBody>
          <a:bodyPr wrap="square" rtlCol="0">
            <a:spAutoFit/>
          </a:bodyPr>
          <a:lstStyle/>
          <a:p>
            <a:r>
              <a:rPr lang="en-US" sz="2000" i="1" dirty="0">
                <a:latin typeface="Times New Roman" pitchFamily="18" charset="0"/>
                <a:cs typeface="Times New Roman" pitchFamily="18" charset="0"/>
              </a:rPr>
              <a:t>program status word (PSW) contain status information.</a:t>
            </a:r>
          </a:p>
          <a:p>
            <a:r>
              <a:rPr lang="en-US" sz="2000" i="1" dirty="0">
                <a:latin typeface="Times New Roman" pitchFamily="18" charset="0"/>
                <a:cs typeface="Times New Roman" pitchFamily="18" charset="0"/>
              </a:rPr>
              <a:t>The PSW typically </a:t>
            </a:r>
            <a:r>
              <a:rPr lang="en-US" sz="2000" dirty="0">
                <a:latin typeface="Times New Roman" pitchFamily="18" charset="0"/>
                <a:cs typeface="Times New Roman" pitchFamily="18" charset="0"/>
              </a:rPr>
              <a:t>contains condition codes plus other status information. Common fields or flags include the following: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itchFamily="18" charset="0"/>
                <a:cs typeface="Times New Roman" pitchFamily="18" charset="0"/>
              </a:rPr>
              <a:t>The user state is the default (normal) state of operation, in which user programs are executed. </a:t>
            </a:r>
          </a:p>
          <a:p>
            <a:pPr algn="just"/>
            <a:r>
              <a:rPr lang="en-US" sz="2400" dirty="0">
                <a:latin typeface="Times New Roman" pitchFamily="18" charset="0"/>
                <a:cs typeface="Times New Roman" pitchFamily="18" charset="0"/>
              </a:rPr>
              <a:t>The supervisor state is a special mode of operation to which the user has no access. </a:t>
            </a:r>
          </a:p>
          <a:p>
            <a:pPr algn="just"/>
            <a:r>
              <a:rPr lang="en-US" sz="2400" dirty="0">
                <a:latin typeface="Times New Roman" pitchFamily="18" charset="0"/>
                <a:cs typeface="Times New Roman" pitchFamily="18" charset="0"/>
              </a:rPr>
              <a:t>When it is in the supervisor state, the processor and its actions are entirely controlled by the Operating System (OS).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857488" cy="411162"/>
          </a:xfrm>
        </p:spPr>
        <p:txBody>
          <a:bodyPr>
            <a:normAutofit fontScale="90000"/>
          </a:bodyPr>
          <a:lstStyle/>
          <a:p>
            <a:endParaRPr lang="en-IN" dirty="0"/>
          </a:p>
        </p:txBody>
      </p:sp>
      <p:sp>
        <p:nvSpPr>
          <p:cNvPr id="3" name="Content Placeholder 2"/>
          <p:cNvSpPr>
            <a:spLocks noGrp="1"/>
          </p:cNvSpPr>
          <p:nvPr>
            <p:ph idx="1"/>
          </p:nvPr>
        </p:nvSpPr>
        <p:spPr>
          <a:xfrm>
            <a:off x="228600" y="838200"/>
            <a:ext cx="8705088" cy="2895600"/>
          </a:xfrm>
        </p:spPr>
        <p:txBody>
          <a:bodyPr>
            <a:normAutofit/>
          </a:bodyPr>
          <a:lstStyle/>
          <a:p>
            <a:pPr algn="just"/>
            <a:r>
              <a:rPr lang="en-US" sz="2000" dirty="0">
                <a:latin typeface="Times New Roman" panose="02020603050405020304" pitchFamily="18" charset="0"/>
                <a:cs typeface="Times New Roman" panose="02020603050405020304" pitchFamily="18" charset="0"/>
              </a:rPr>
              <a:t>Processor operations mostly involve processing data. </a:t>
            </a:r>
          </a:p>
          <a:p>
            <a:pPr algn="just"/>
            <a:r>
              <a:rPr lang="en-US" sz="2000" dirty="0">
                <a:latin typeface="Times New Roman" panose="02020603050405020304" pitchFamily="18" charset="0"/>
                <a:cs typeface="Times New Roman" panose="02020603050405020304" pitchFamily="18" charset="0"/>
              </a:rPr>
              <a:t>This data can be stored in memory and accessed from thereon. </a:t>
            </a:r>
          </a:p>
          <a:p>
            <a:pPr algn="just"/>
            <a:r>
              <a:rPr lang="en-US" sz="2000" dirty="0">
                <a:latin typeface="Times New Roman" panose="02020603050405020304" pitchFamily="18" charset="0"/>
                <a:cs typeface="Times New Roman" panose="02020603050405020304" pitchFamily="18" charset="0"/>
              </a:rPr>
              <a:t>However, reading data from and storing data into memory slows down the processor</a:t>
            </a:r>
          </a:p>
          <a:p>
            <a:pPr algn="just"/>
            <a:r>
              <a:rPr lang="en-US" sz="2000" dirty="0">
                <a:latin typeface="Times New Roman" panose="02020603050405020304" pitchFamily="18" charset="0"/>
                <a:cs typeface="Times New Roman" panose="02020603050405020304" pitchFamily="18" charset="0"/>
              </a:rPr>
              <a:t>To speed up the processor operations, the processor includes some internal memory storage locations, called </a:t>
            </a:r>
            <a:r>
              <a:rPr lang="en-US" sz="2000" b="1" dirty="0">
                <a:latin typeface="Times New Roman" panose="02020603050405020304" pitchFamily="18" charset="0"/>
                <a:cs typeface="Times New Roman" panose="02020603050405020304" pitchFamily="18" charset="0"/>
              </a:rPr>
              <a:t>registers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registers store data elements for processing without having to access the memory. A limited number of registers are built into the processor chip.</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4114800"/>
            <a:ext cx="7772400" cy="2308324"/>
          </a:xfrm>
          <a:prstGeom prst="rect">
            <a:avLst/>
          </a:prstGeom>
          <a:noFill/>
        </p:spPr>
        <p:txBody>
          <a:bodyPr wrap="square" rtlCol="0">
            <a:spAutoFit/>
          </a:bodyPr>
          <a:lstStyle/>
          <a:p>
            <a:r>
              <a:rPr lang="en-US" dirty="0">
                <a:latin typeface="Times New Roman" pitchFamily="18" charset="0"/>
                <a:cs typeface="Times New Roman" pitchFamily="18" charset="0"/>
              </a:rPr>
              <a:t>The registers are grouped into three categories −</a:t>
            </a:r>
          </a:p>
          <a:p>
            <a:r>
              <a:rPr lang="en-US" dirty="0">
                <a:latin typeface="Times New Roman" pitchFamily="18" charset="0"/>
                <a:cs typeface="Times New Roman" pitchFamily="18" charset="0"/>
              </a:rPr>
              <a:t>General registers,</a:t>
            </a:r>
          </a:p>
          <a:p>
            <a:r>
              <a:rPr lang="en-US" dirty="0">
                <a:latin typeface="Times New Roman" pitchFamily="18" charset="0"/>
                <a:cs typeface="Times New Roman" pitchFamily="18" charset="0"/>
              </a:rPr>
              <a:t>Control registers, and</a:t>
            </a:r>
          </a:p>
          <a:p>
            <a:r>
              <a:rPr lang="en-US" dirty="0">
                <a:latin typeface="Times New Roman" pitchFamily="18" charset="0"/>
                <a:cs typeface="Times New Roman" pitchFamily="18" charset="0"/>
              </a:rPr>
              <a:t>Segment registers.</a:t>
            </a:r>
          </a:p>
          <a:p>
            <a:r>
              <a:rPr lang="en-US" dirty="0">
                <a:latin typeface="Times New Roman" pitchFamily="18" charset="0"/>
                <a:cs typeface="Times New Roman" pitchFamily="18" charset="0"/>
              </a:rPr>
              <a:t>The general registers are further divided into the following groups −</a:t>
            </a:r>
          </a:p>
          <a:p>
            <a:r>
              <a:rPr lang="en-US" dirty="0">
                <a:latin typeface="Times New Roman" pitchFamily="18" charset="0"/>
                <a:cs typeface="Times New Roman" pitchFamily="18" charset="0"/>
              </a:rPr>
              <a:t>Data registers,</a:t>
            </a:r>
          </a:p>
          <a:p>
            <a:r>
              <a:rPr lang="en-US" dirty="0">
                <a:latin typeface="Times New Roman" pitchFamily="18" charset="0"/>
                <a:cs typeface="Times New Roman" pitchFamily="18" charset="0"/>
              </a:rPr>
              <a:t>Pointer registers, and</a:t>
            </a:r>
          </a:p>
          <a:p>
            <a:r>
              <a:rPr lang="en-US" dirty="0">
                <a:latin typeface="Times New Roman" pitchFamily="18" charset="0"/>
                <a:cs typeface="Times New Roman" pitchFamily="18" charset="0"/>
              </a:rPr>
              <a:t>Index registers.</a:t>
            </a:r>
          </a:p>
        </p:txBody>
      </p:sp>
    </p:spTree>
    <p:extLst>
      <p:ext uri="{BB962C8B-B14F-4D97-AF65-F5344CB8AC3E}">
        <p14:creationId xmlns:p14="http://schemas.microsoft.com/office/powerpoint/2010/main" val="3382264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304800"/>
            <a:ext cx="2532380" cy="452120"/>
          </a:xfrm>
          <a:prstGeom prst="rect">
            <a:avLst/>
          </a:prstGeom>
        </p:spPr>
        <p:txBody>
          <a:bodyPr vert="horz" wrap="square" lIns="0" tIns="12065" rIns="0" bIns="0" rtlCol="0">
            <a:spAutoFit/>
          </a:bodyPr>
          <a:lstStyle/>
          <a:p>
            <a:pPr marL="12700">
              <a:lnSpc>
                <a:spcPct val="100000"/>
              </a:lnSpc>
              <a:spcBef>
                <a:spcPts val="95"/>
              </a:spcBef>
            </a:pPr>
            <a:r>
              <a:rPr sz="2800" b="0" spc="-15" dirty="0">
                <a:latin typeface="Calibri"/>
                <a:cs typeface="Calibri"/>
              </a:rPr>
              <a:t>General</a:t>
            </a:r>
            <a:r>
              <a:rPr sz="2800" b="0" spc="-40" dirty="0">
                <a:latin typeface="Calibri"/>
                <a:cs typeface="Calibri"/>
              </a:rPr>
              <a:t> </a:t>
            </a:r>
            <a:r>
              <a:rPr sz="2800" b="0" spc="-25" dirty="0">
                <a:latin typeface="Calibri"/>
                <a:cs typeface="Calibri"/>
              </a:rPr>
              <a:t>Registers</a:t>
            </a:r>
            <a:endParaRPr sz="2800" dirty="0">
              <a:latin typeface="Calibri"/>
              <a:cs typeface="Calibri"/>
            </a:endParaRPr>
          </a:p>
        </p:txBody>
      </p:sp>
      <p:sp>
        <p:nvSpPr>
          <p:cNvPr id="3" name="object 3"/>
          <p:cNvSpPr txBox="1"/>
          <p:nvPr/>
        </p:nvSpPr>
        <p:spPr>
          <a:xfrm>
            <a:off x="157480" y="914400"/>
            <a:ext cx="8961120" cy="5462393"/>
          </a:xfrm>
          <a:prstGeom prst="rect">
            <a:avLst/>
          </a:prstGeom>
        </p:spPr>
        <p:txBody>
          <a:bodyPr vert="horz" wrap="square" lIns="0" tIns="12065" rIns="0" bIns="0" rtlCol="0">
            <a:spAutoFit/>
          </a:bodyPr>
          <a:lstStyle/>
          <a:p>
            <a:pPr marL="268605" marR="5080" indent="-256540">
              <a:lnSpc>
                <a:spcPct val="150100"/>
              </a:lnSpc>
              <a:spcBef>
                <a:spcPts val="95"/>
              </a:spcBef>
              <a:buFont typeface="Microsoft Sans Serif"/>
              <a:buChar char=""/>
              <a:tabLst>
                <a:tab pos="269240" algn="l"/>
              </a:tabLst>
            </a:pPr>
            <a:r>
              <a:rPr sz="2200" b="1" spc="-5" dirty="0">
                <a:latin typeface="Times New Roman"/>
                <a:cs typeface="Times New Roman"/>
              </a:rPr>
              <a:t>AX is the</a:t>
            </a:r>
            <a:r>
              <a:rPr sz="2200" b="1" spc="15" dirty="0">
                <a:latin typeface="Times New Roman"/>
                <a:cs typeface="Times New Roman"/>
              </a:rPr>
              <a:t> </a:t>
            </a:r>
            <a:r>
              <a:rPr sz="2200" b="1" spc="-5" dirty="0">
                <a:latin typeface="Times New Roman"/>
                <a:cs typeface="Times New Roman"/>
              </a:rPr>
              <a:t>primary</a:t>
            </a:r>
            <a:r>
              <a:rPr sz="2200" b="1" spc="15" dirty="0">
                <a:latin typeface="Times New Roman"/>
                <a:cs typeface="Times New Roman"/>
              </a:rPr>
              <a:t> </a:t>
            </a:r>
            <a:r>
              <a:rPr sz="2200" b="1" spc="-5" dirty="0">
                <a:latin typeface="Times New Roman"/>
                <a:cs typeface="Times New Roman"/>
              </a:rPr>
              <a:t>accumulator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it is</a:t>
            </a:r>
            <a:r>
              <a:rPr sz="2200" dirty="0">
                <a:latin typeface="Times New Roman"/>
                <a:cs typeface="Times New Roman"/>
              </a:rPr>
              <a:t> </a:t>
            </a:r>
            <a:r>
              <a:rPr sz="2200" spc="-5" dirty="0">
                <a:latin typeface="Times New Roman"/>
                <a:cs typeface="Times New Roman"/>
              </a:rPr>
              <a:t>used</a:t>
            </a:r>
            <a:r>
              <a:rPr sz="2200" spc="-10" dirty="0">
                <a:latin typeface="Times New Roman"/>
                <a:cs typeface="Times New Roman"/>
              </a:rPr>
              <a:t> </a:t>
            </a:r>
            <a:r>
              <a:rPr sz="2200" spc="-5" dirty="0">
                <a:latin typeface="Times New Roman"/>
                <a:cs typeface="Times New Roman"/>
              </a:rPr>
              <a:t>in</a:t>
            </a:r>
            <a:r>
              <a:rPr sz="2200" spc="5" dirty="0">
                <a:latin typeface="Times New Roman"/>
                <a:cs typeface="Times New Roman"/>
              </a:rPr>
              <a:t> </a:t>
            </a:r>
            <a:r>
              <a:rPr sz="2200" dirty="0">
                <a:latin typeface="Times New Roman"/>
                <a:cs typeface="Times New Roman"/>
              </a:rPr>
              <a:t>input/output</a:t>
            </a:r>
            <a:r>
              <a:rPr sz="2200" spc="-35" dirty="0">
                <a:latin typeface="Times New Roman"/>
                <a:cs typeface="Times New Roman"/>
              </a:rPr>
              <a:t> </a:t>
            </a:r>
            <a:r>
              <a:rPr sz="2200" spc="-5" dirty="0">
                <a:latin typeface="Times New Roman"/>
                <a:cs typeface="Times New Roman"/>
              </a:rPr>
              <a:t>and</a:t>
            </a:r>
            <a:r>
              <a:rPr sz="2200" spc="5" dirty="0">
                <a:latin typeface="Times New Roman"/>
                <a:cs typeface="Times New Roman"/>
              </a:rPr>
              <a:t> </a:t>
            </a:r>
            <a:r>
              <a:rPr sz="2200" spc="-10" dirty="0">
                <a:latin typeface="Times New Roman"/>
                <a:cs typeface="Times New Roman"/>
              </a:rPr>
              <a:t>most </a:t>
            </a:r>
            <a:r>
              <a:rPr sz="2200" spc="-5" dirty="0">
                <a:latin typeface="Times New Roman"/>
                <a:cs typeface="Times New Roman"/>
              </a:rPr>
              <a:t> arithmetic</a:t>
            </a:r>
            <a:r>
              <a:rPr sz="2200" spc="45" dirty="0">
                <a:latin typeface="Times New Roman"/>
                <a:cs typeface="Times New Roman"/>
              </a:rPr>
              <a:t> </a:t>
            </a:r>
            <a:r>
              <a:rPr sz="2200" spc="-5" dirty="0">
                <a:latin typeface="Times New Roman"/>
                <a:cs typeface="Times New Roman"/>
              </a:rPr>
              <a:t>instructions.</a:t>
            </a:r>
            <a:r>
              <a:rPr sz="2200" spc="-10" dirty="0">
                <a:latin typeface="Times New Roman"/>
                <a:cs typeface="Times New Roman"/>
              </a:rPr>
              <a:t> </a:t>
            </a:r>
            <a:r>
              <a:rPr sz="2200" spc="-5" dirty="0">
                <a:latin typeface="Times New Roman"/>
                <a:cs typeface="Times New Roman"/>
              </a:rPr>
              <a:t>For</a:t>
            </a:r>
            <a:r>
              <a:rPr sz="2200" spc="30" dirty="0">
                <a:latin typeface="Times New Roman"/>
                <a:cs typeface="Times New Roman"/>
              </a:rPr>
              <a:t> </a:t>
            </a:r>
            <a:r>
              <a:rPr sz="2200" spc="-5" dirty="0">
                <a:latin typeface="Times New Roman"/>
                <a:cs typeface="Times New Roman"/>
              </a:rPr>
              <a:t>example,</a:t>
            </a:r>
            <a:r>
              <a:rPr sz="2200" spc="30" dirty="0">
                <a:latin typeface="Times New Roman"/>
                <a:cs typeface="Times New Roman"/>
              </a:rPr>
              <a:t> </a:t>
            </a:r>
            <a:r>
              <a:rPr sz="2200" spc="-5" dirty="0">
                <a:latin typeface="Times New Roman"/>
                <a:cs typeface="Times New Roman"/>
              </a:rPr>
              <a:t>in</a:t>
            </a:r>
            <a:r>
              <a:rPr sz="2200" spc="20" dirty="0">
                <a:latin typeface="Times New Roman"/>
                <a:cs typeface="Times New Roman"/>
              </a:rPr>
              <a:t> </a:t>
            </a:r>
            <a:r>
              <a:rPr sz="2200" spc="-5" dirty="0">
                <a:latin typeface="Times New Roman"/>
                <a:cs typeface="Times New Roman"/>
              </a:rPr>
              <a:t>multiplication</a:t>
            </a:r>
            <a:r>
              <a:rPr sz="2200" spc="30" dirty="0">
                <a:latin typeface="Times New Roman"/>
                <a:cs typeface="Times New Roman"/>
              </a:rPr>
              <a:t> </a:t>
            </a:r>
            <a:r>
              <a:rPr sz="2200" spc="-5" dirty="0">
                <a:latin typeface="Times New Roman"/>
                <a:cs typeface="Times New Roman"/>
              </a:rPr>
              <a:t>operation,</a:t>
            </a:r>
            <a:r>
              <a:rPr sz="2200" spc="10" dirty="0">
                <a:latin typeface="Times New Roman"/>
                <a:cs typeface="Times New Roman"/>
              </a:rPr>
              <a:t> </a:t>
            </a:r>
            <a:r>
              <a:rPr sz="2200" dirty="0">
                <a:latin typeface="Times New Roman"/>
                <a:cs typeface="Times New Roman"/>
              </a:rPr>
              <a:t>one </a:t>
            </a:r>
            <a:r>
              <a:rPr sz="2200" spc="-5" dirty="0">
                <a:latin typeface="Times New Roman"/>
                <a:cs typeface="Times New Roman"/>
              </a:rPr>
              <a:t>operand </a:t>
            </a:r>
            <a:r>
              <a:rPr sz="2200" spc="-535" dirty="0">
                <a:latin typeface="Times New Roman"/>
                <a:cs typeface="Times New Roman"/>
              </a:rPr>
              <a:t> </a:t>
            </a:r>
            <a:r>
              <a:rPr sz="2200" spc="-5" dirty="0">
                <a:latin typeface="Times New Roman"/>
                <a:cs typeface="Times New Roman"/>
              </a:rPr>
              <a:t>is stored in</a:t>
            </a:r>
            <a:r>
              <a:rPr sz="2200" dirty="0">
                <a:latin typeface="Times New Roman"/>
                <a:cs typeface="Times New Roman"/>
              </a:rPr>
              <a:t> </a:t>
            </a:r>
            <a:r>
              <a:rPr sz="2200" spc="-5" dirty="0">
                <a:latin typeface="Times New Roman"/>
                <a:cs typeface="Times New Roman"/>
              </a:rPr>
              <a:t>EAX</a:t>
            </a:r>
            <a:r>
              <a:rPr sz="2200" spc="5" dirty="0">
                <a:latin typeface="Times New Roman"/>
                <a:cs typeface="Times New Roman"/>
              </a:rPr>
              <a:t> </a:t>
            </a:r>
            <a:r>
              <a:rPr sz="2200" spc="-5" dirty="0">
                <a:latin typeface="Times New Roman"/>
                <a:cs typeface="Times New Roman"/>
              </a:rPr>
              <a:t>or</a:t>
            </a:r>
            <a:r>
              <a:rPr sz="2200" spc="-110" dirty="0">
                <a:latin typeface="Times New Roman"/>
                <a:cs typeface="Times New Roman"/>
              </a:rPr>
              <a:t> </a:t>
            </a:r>
            <a:r>
              <a:rPr sz="2200" spc="-5" dirty="0">
                <a:latin typeface="Times New Roman"/>
                <a:cs typeface="Times New Roman"/>
              </a:rPr>
              <a:t>AX or</a:t>
            </a:r>
            <a:r>
              <a:rPr sz="2200" spc="-114" dirty="0">
                <a:latin typeface="Times New Roman"/>
                <a:cs typeface="Times New Roman"/>
              </a:rPr>
              <a:t> </a:t>
            </a:r>
            <a:r>
              <a:rPr sz="2200" spc="-5" dirty="0">
                <a:latin typeface="Times New Roman"/>
                <a:cs typeface="Times New Roman"/>
              </a:rPr>
              <a:t>AL</a:t>
            </a:r>
            <a:r>
              <a:rPr sz="2200" spc="-70" dirty="0">
                <a:latin typeface="Times New Roman"/>
                <a:cs typeface="Times New Roman"/>
              </a:rPr>
              <a:t> </a:t>
            </a:r>
            <a:r>
              <a:rPr sz="2200" spc="-5" dirty="0">
                <a:latin typeface="Times New Roman"/>
                <a:cs typeface="Times New Roman"/>
              </a:rPr>
              <a:t>register</a:t>
            </a:r>
            <a:r>
              <a:rPr sz="2200" spc="10" dirty="0">
                <a:latin typeface="Times New Roman"/>
                <a:cs typeface="Times New Roman"/>
              </a:rPr>
              <a:t> </a:t>
            </a:r>
            <a:r>
              <a:rPr sz="2200" spc="-5" dirty="0">
                <a:latin typeface="Times New Roman"/>
                <a:cs typeface="Times New Roman"/>
              </a:rPr>
              <a:t>according</a:t>
            </a:r>
            <a:r>
              <a:rPr sz="2200" dirty="0">
                <a:latin typeface="Times New Roman"/>
                <a:cs typeface="Times New Roman"/>
              </a:rPr>
              <a:t> </a:t>
            </a:r>
            <a:r>
              <a:rPr sz="2200" spc="-5" dirty="0">
                <a:latin typeface="Times New Roman"/>
                <a:cs typeface="Times New Roman"/>
              </a:rPr>
              <a:t>to</a:t>
            </a:r>
            <a:r>
              <a:rPr sz="2200" dirty="0">
                <a:latin typeface="Times New Roman"/>
                <a:cs typeface="Times New Roman"/>
              </a:rPr>
              <a:t> the </a:t>
            </a:r>
            <a:r>
              <a:rPr sz="2200" spc="-5" dirty="0">
                <a:latin typeface="Times New Roman"/>
                <a:cs typeface="Times New Roman"/>
              </a:rPr>
              <a:t>size</a:t>
            </a:r>
            <a:r>
              <a:rPr sz="2200" spc="-10" dirty="0">
                <a:latin typeface="Times New Roman"/>
                <a:cs typeface="Times New Roman"/>
              </a:rPr>
              <a:t> </a:t>
            </a:r>
            <a:r>
              <a:rPr sz="2200" dirty="0">
                <a:latin typeface="Times New Roman"/>
                <a:cs typeface="Times New Roman"/>
              </a:rPr>
              <a:t>of</a:t>
            </a:r>
            <a:r>
              <a:rPr sz="2200" spc="-5" dirty="0">
                <a:latin typeface="Times New Roman"/>
                <a:cs typeface="Times New Roman"/>
              </a:rPr>
              <a:t> </a:t>
            </a:r>
            <a:r>
              <a:rPr sz="2200" dirty="0">
                <a:latin typeface="Times New Roman"/>
                <a:cs typeface="Times New Roman"/>
              </a:rPr>
              <a:t>the </a:t>
            </a:r>
            <a:r>
              <a:rPr sz="2200" spc="5" dirty="0">
                <a:latin typeface="Times New Roman"/>
                <a:cs typeface="Times New Roman"/>
              </a:rPr>
              <a:t>operand.</a:t>
            </a:r>
            <a:endParaRPr sz="2200" dirty="0">
              <a:latin typeface="Times New Roman"/>
              <a:cs typeface="Times New Roman"/>
            </a:endParaRPr>
          </a:p>
          <a:p>
            <a:pPr marL="268605" indent="-256540">
              <a:lnSpc>
                <a:spcPct val="100000"/>
              </a:lnSpc>
              <a:spcBef>
                <a:spcPts val="1850"/>
              </a:spcBef>
              <a:buFont typeface="Microsoft Sans Serif"/>
              <a:buChar char=""/>
              <a:tabLst>
                <a:tab pos="269240" algn="l"/>
              </a:tabLst>
            </a:pPr>
            <a:r>
              <a:rPr sz="2200" b="1" spc="-5" dirty="0">
                <a:latin typeface="Times New Roman"/>
                <a:cs typeface="Times New Roman"/>
              </a:rPr>
              <a:t>BX is</a:t>
            </a:r>
            <a:r>
              <a:rPr sz="2200" b="1" dirty="0">
                <a:latin typeface="Times New Roman"/>
                <a:cs typeface="Times New Roman"/>
              </a:rPr>
              <a:t> </a:t>
            </a:r>
            <a:r>
              <a:rPr sz="2200" b="1" spc="-5" dirty="0">
                <a:latin typeface="Times New Roman"/>
                <a:cs typeface="Times New Roman"/>
              </a:rPr>
              <a:t>known</a:t>
            </a:r>
            <a:r>
              <a:rPr sz="2200" b="1" dirty="0">
                <a:latin typeface="Times New Roman"/>
                <a:cs typeface="Times New Roman"/>
              </a:rPr>
              <a:t> as</a:t>
            </a:r>
            <a:r>
              <a:rPr sz="2200" b="1" spc="-10" dirty="0">
                <a:latin typeface="Times New Roman"/>
                <a:cs typeface="Times New Roman"/>
              </a:rPr>
              <a:t> </a:t>
            </a:r>
            <a:r>
              <a:rPr sz="2200" b="1" spc="-5" dirty="0">
                <a:latin typeface="Times New Roman"/>
                <a:cs typeface="Times New Roman"/>
              </a:rPr>
              <a:t>the</a:t>
            </a:r>
            <a:r>
              <a:rPr sz="2200" b="1" spc="15" dirty="0">
                <a:latin typeface="Times New Roman"/>
                <a:cs typeface="Times New Roman"/>
              </a:rPr>
              <a:t> </a:t>
            </a:r>
            <a:r>
              <a:rPr sz="2200" b="1" spc="-5" dirty="0">
                <a:latin typeface="Times New Roman"/>
                <a:cs typeface="Times New Roman"/>
              </a:rPr>
              <a:t>base</a:t>
            </a:r>
            <a:r>
              <a:rPr sz="2200" b="1" spc="-15"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spc="15" dirty="0">
                <a:latin typeface="Times New Roman"/>
                <a:cs typeface="Times New Roman"/>
              </a:rPr>
              <a:t> </a:t>
            </a:r>
            <a:r>
              <a:rPr sz="2200" spc="-5" dirty="0">
                <a:latin typeface="Times New Roman"/>
                <a:cs typeface="Times New Roman"/>
              </a:rPr>
              <a:t>as it</a:t>
            </a:r>
            <a:r>
              <a:rPr sz="2200" dirty="0">
                <a:latin typeface="Times New Roman"/>
                <a:cs typeface="Times New Roman"/>
              </a:rPr>
              <a:t> </a:t>
            </a:r>
            <a:r>
              <a:rPr sz="2200" spc="-5" dirty="0">
                <a:latin typeface="Times New Roman"/>
                <a:cs typeface="Times New Roman"/>
              </a:rPr>
              <a:t>could</a:t>
            </a:r>
            <a:r>
              <a:rPr sz="2200" dirty="0">
                <a:latin typeface="Times New Roman"/>
                <a:cs typeface="Times New Roman"/>
              </a:rPr>
              <a:t> </a:t>
            </a:r>
            <a:r>
              <a:rPr sz="2200" spc="-5" dirty="0">
                <a:latin typeface="Times New Roman"/>
                <a:cs typeface="Times New Roman"/>
              </a:rPr>
              <a:t>be</a:t>
            </a:r>
            <a:r>
              <a:rPr sz="2200" spc="-10"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 indexed</a:t>
            </a:r>
            <a:r>
              <a:rPr sz="2200" dirty="0">
                <a:latin typeface="Times New Roman"/>
                <a:cs typeface="Times New Roman"/>
              </a:rPr>
              <a:t> addressing</a:t>
            </a:r>
            <a:r>
              <a:rPr lang="en-US" sz="2200" dirty="0">
                <a:latin typeface="Times New Roman"/>
                <a:cs typeface="Times New Roman"/>
              </a:rPr>
              <a:t> (the content of a given index register gets added to an instruction's address part so as to obtain the effective address.)</a:t>
            </a:r>
            <a:r>
              <a:rPr sz="2200" dirty="0">
                <a:latin typeface="Times New Roman"/>
                <a:cs typeface="Times New Roman"/>
              </a:rPr>
              <a:t>.</a:t>
            </a:r>
          </a:p>
          <a:p>
            <a:pPr marL="268605" marR="125730" indent="-256540">
              <a:lnSpc>
                <a:spcPct val="150000"/>
              </a:lnSpc>
              <a:spcBef>
                <a:spcPts val="530"/>
              </a:spcBef>
              <a:buFont typeface="Microsoft Sans Serif"/>
              <a:buChar char=""/>
              <a:tabLst>
                <a:tab pos="269240" algn="l"/>
              </a:tabLst>
            </a:pPr>
            <a:r>
              <a:rPr sz="2200" b="1" spc="-5" dirty="0">
                <a:latin typeface="Times New Roman"/>
                <a:cs typeface="Times New Roman"/>
              </a:rPr>
              <a:t>CX is</a:t>
            </a:r>
            <a:r>
              <a:rPr sz="2200" b="1"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 </a:t>
            </a:r>
            <a:r>
              <a:rPr sz="2200" b="1" spc="-5" dirty="0">
                <a:latin typeface="Times New Roman"/>
                <a:cs typeface="Times New Roman"/>
              </a:rPr>
              <a:t>the count</a:t>
            </a:r>
            <a:r>
              <a:rPr sz="2200" b="1" spc="20" dirty="0">
                <a:latin typeface="Times New Roman"/>
                <a:cs typeface="Times New Roman"/>
              </a:rPr>
              <a:t> </a:t>
            </a:r>
            <a:r>
              <a:rPr sz="2200" b="1" spc="-5" dirty="0">
                <a:latin typeface="Times New Roman"/>
                <a:cs typeface="Times New Roman"/>
              </a:rPr>
              <a:t>register</a:t>
            </a:r>
            <a:r>
              <a:rPr sz="2200" spc="-5" dirty="0">
                <a:latin typeface="Times New Roman"/>
                <a:cs typeface="Times New Roman"/>
              </a:rPr>
              <a:t>,</a:t>
            </a:r>
            <a:r>
              <a:rPr sz="2200" dirty="0">
                <a:latin typeface="Times New Roman"/>
                <a:cs typeface="Times New Roman"/>
              </a:rPr>
              <a:t> </a:t>
            </a:r>
            <a:r>
              <a:rPr sz="2200" spc="-5" dirty="0">
                <a:latin typeface="Times New Roman"/>
                <a:cs typeface="Times New Roman"/>
              </a:rPr>
              <a:t>as</a:t>
            </a:r>
            <a:r>
              <a:rPr sz="2200" dirty="0">
                <a:latin typeface="Times New Roman"/>
                <a:cs typeface="Times New Roman"/>
              </a:rPr>
              <a:t> the</a:t>
            </a:r>
            <a:r>
              <a:rPr sz="2200" spc="-5" dirty="0">
                <a:latin typeface="Times New Roman"/>
                <a:cs typeface="Times New Roman"/>
              </a:rPr>
              <a:t> ECX,</a:t>
            </a:r>
            <a:r>
              <a:rPr sz="2200" dirty="0">
                <a:latin typeface="Times New Roman"/>
                <a:cs typeface="Times New Roman"/>
              </a:rPr>
              <a:t> </a:t>
            </a:r>
            <a:r>
              <a:rPr sz="2200" spc="-5" dirty="0">
                <a:latin typeface="Times New Roman"/>
                <a:cs typeface="Times New Roman"/>
              </a:rPr>
              <a:t>CX</a:t>
            </a:r>
            <a:r>
              <a:rPr sz="2200" spc="5" dirty="0">
                <a:latin typeface="Times New Roman"/>
                <a:cs typeface="Times New Roman"/>
              </a:rPr>
              <a:t> </a:t>
            </a:r>
            <a:r>
              <a:rPr sz="2200" spc="-5" dirty="0">
                <a:latin typeface="Times New Roman"/>
                <a:cs typeface="Times New Roman"/>
              </a:rPr>
              <a:t>registers</a:t>
            </a:r>
            <a:r>
              <a:rPr sz="2200" spc="15" dirty="0">
                <a:latin typeface="Times New Roman"/>
                <a:cs typeface="Times New Roman"/>
              </a:rPr>
              <a:t> </a:t>
            </a:r>
            <a:r>
              <a:rPr sz="2200" spc="-5" dirty="0">
                <a:latin typeface="Times New Roman"/>
                <a:cs typeface="Times New Roman"/>
              </a:rPr>
              <a:t>store</a:t>
            </a:r>
            <a:r>
              <a:rPr sz="2200" dirty="0">
                <a:latin typeface="Times New Roman"/>
                <a:cs typeface="Times New Roman"/>
              </a:rPr>
              <a:t> </a:t>
            </a:r>
            <a:r>
              <a:rPr sz="2200" spc="-5" dirty="0">
                <a:latin typeface="Times New Roman"/>
                <a:cs typeface="Times New Roman"/>
              </a:rPr>
              <a:t>the loop </a:t>
            </a:r>
            <a:r>
              <a:rPr sz="2200" spc="-535" dirty="0">
                <a:latin typeface="Times New Roman"/>
                <a:cs typeface="Times New Roman"/>
              </a:rPr>
              <a:t> </a:t>
            </a:r>
            <a:r>
              <a:rPr sz="2200" spc="-5" dirty="0">
                <a:latin typeface="Times New Roman"/>
                <a:cs typeface="Times New Roman"/>
              </a:rPr>
              <a:t>count</a:t>
            </a:r>
            <a:r>
              <a:rPr sz="2200" spc="-10" dirty="0">
                <a:latin typeface="Times New Roman"/>
                <a:cs typeface="Times New Roman"/>
              </a:rPr>
              <a:t> </a:t>
            </a:r>
            <a:r>
              <a:rPr sz="2200" spc="-5" dirty="0">
                <a:latin typeface="Times New Roman"/>
                <a:cs typeface="Times New Roman"/>
              </a:rPr>
              <a:t>in</a:t>
            </a:r>
            <a:r>
              <a:rPr sz="2200" dirty="0">
                <a:latin typeface="Times New Roman"/>
                <a:cs typeface="Times New Roman"/>
              </a:rPr>
              <a:t> </a:t>
            </a:r>
            <a:r>
              <a:rPr sz="2200" spc="-5" dirty="0">
                <a:latin typeface="Times New Roman"/>
                <a:cs typeface="Times New Roman"/>
              </a:rPr>
              <a:t>iterative</a:t>
            </a:r>
            <a:r>
              <a:rPr sz="2200" spc="5" dirty="0">
                <a:latin typeface="Times New Roman"/>
                <a:cs typeface="Times New Roman"/>
              </a:rPr>
              <a:t> </a:t>
            </a:r>
            <a:r>
              <a:rPr sz="2200" spc="-5" dirty="0">
                <a:latin typeface="Times New Roman"/>
                <a:cs typeface="Times New Roman"/>
              </a:rPr>
              <a:t>operations.</a:t>
            </a:r>
            <a:endParaRPr sz="2200" dirty="0">
              <a:latin typeface="Times New Roman"/>
              <a:cs typeface="Times New Roman"/>
            </a:endParaRPr>
          </a:p>
          <a:p>
            <a:pPr marL="268605" marR="116205" indent="-256540">
              <a:lnSpc>
                <a:spcPct val="150000"/>
              </a:lnSpc>
              <a:spcBef>
                <a:spcPts val="530"/>
              </a:spcBef>
              <a:buFont typeface="Microsoft Sans Serif"/>
              <a:buChar char=""/>
              <a:tabLst>
                <a:tab pos="269240" algn="l"/>
              </a:tabLst>
            </a:pPr>
            <a:r>
              <a:rPr sz="2200" b="1" spc="-5" dirty="0">
                <a:latin typeface="Times New Roman"/>
                <a:cs typeface="Times New Roman"/>
              </a:rPr>
              <a:t>DX</a:t>
            </a:r>
            <a:r>
              <a:rPr sz="2200" b="1" dirty="0">
                <a:latin typeface="Times New Roman"/>
                <a:cs typeface="Times New Roman"/>
              </a:rPr>
              <a:t> </a:t>
            </a:r>
            <a:r>
              <a:rPr sz="2200" b="1" spc="-5" dirty="0">
                <a:latin typeface="Times New Roman"/>
                <a:cs typeface="Times New Roman"/>
              </a:rPr>
              <a:t>is</a:t>
            </a:r>
            <a:r>
              <a:rPr sz="2200" b="1" spc="10" dirty="0">
                <a:latin typeface="Times New Roman"/>
                <a:cs typeface="Times New Roman"/>
              </a:rPr>
              <a:t> </a:t>
            </a:r>
            <a:r>
              <a:rPr sz="2200" b="1" spc="-5" dirty="0">
                <a:latin typeface="Times New Roman"/>
                <a:cs typeface="Times New Roman"/>
              </a:rPr>
              <a:t>known</a:t>
            </a:r>
            <a:r>
              <a:rPr sz="2200" b="1" spc="5" dirty="0">
                <a:latin typeface="Times New Roman"/>
                <a:cs typeface="Times New Roman"/>
              </a:rPr>
              <a:t> </a:t>
            </a:r>
            <a:r>
              <a:rPr sz="2200" b="1" dirty="0">
                <a:latin typeface="Times New Roman"/>
                <a:cs typeface="Times New Roman"/>
              </a:rPr>
              <a:t>as</a:t>
            </a:r>
            <a:r>
              <a:rPr sz="2200" b="1" spc="5" dirty="0">
                <a:latin typeface="Times New Roman"/>
                <a:cs typeface="Times New Roman"/>
              </a:rPr>
              <a:t> </a:t>
            </a:r>
            <a:r>
              <a:rPr sz="2200" b="1" spc="-5" dirty="0">
                <a:latin typeface="Times New Roman"/>
                <a:cs typeface="Times New Roman"/>
              </a:rPr>
              <a:t>the</a:t>
            </a:r>
            <a:r>
              <a:rPr sz="2200" b="1" spc="5" dirty="0">
                <a:latin typeface="Times New Roman"/>
                <a:cs typeface="Times New Roman"/>
              </a:rPr>
              <a:t> </a:t>
            </a:r>
            <a:r>
              <a:rPr sz="2200" b="1" spc="-5" dirty="0">
                <a:latin typeface="Times New Roman"/>
                <a:cs typeface="Times New Roman"/>
              </a:rPr>
              <a:t>data</a:t>
            </a:r>
            <a:r>
              <a:rPr sz="2200" b="1" spc="15" dirty="0">
                <a:latin typeface="Times New Roman"/>
                <a:cs typeface="Times New Roman"/>
              </a:rPr>
              <a:t> </a:t>
            </a:r>
            <a:r>
              <a:rPr sz="2200" b="1" spc="-10" dirty="0">
                <a:latin typeface="Times New Roman"/>
                <a:cs typeface="Times New Roman"/>
              </a:rPr>
              <a:t>register</a:t>
            </a:r>
            <a:r>
              <a:rPr sz="2200" spc="-10" dirty="0">
                <a:latin typeface="Times New Roman"/>
                <a:cs typeface="Times New Roman"/>
              </a:rPr>
              <a:t>.</a:t>
            </a:r>
            <a:r>
              <a:rPr sz="2200" spc="5" dirty="0">
                <a:latin typeface="Times New Roman"/>
                <a:cs typeface="Times New Roman"/>
              </a:rPr>
              <a:t> </a:t>
            </a:r>
            <a:r>
              <a:rPr sz="2200" spc="-5" dirty="0">
                <a:latin typeface="Times New Roman"/>
                <a:cs typeface="Times New Roman"/>
              </a:rPr>
              <a:t>It</a:t>
            </a:r>
            <a:r>
              <a:rPr sz="2200" spc="25" dirty="0">
                <a:latin typeface="Times New Roman"/>
                <a:cs typeface="Times New Roman"/>
              </a:rPr>
              <a:t> </a:t>
            </a:r>
            <a:r>
              <a:rPr sz="2200" spc="-5" dirty="0">
                <a:latin typeface="Times New Roman"/>
                <a:cs typeface="Times New Roman"/>
              </a:rPr>
              <a:t>is also</a:t>
            </a:r>
            <a:r>
              <a:rPr sz="2200" spc="5" dirty="0">
                <a:latin typeface="Times New Roman"/>
                <a:cs typeface="Times New Roman"/>
              </a:rPr>
              <a:t> </a:t>
            </a:r>
            <a:r>
              <a:rPr sz="2200" spc="-5" dirty="0">
                <a:latin typeface="Times New Roman"/>
                <a:cs typeface="Times New Roman"/>
              </a:rPr>
              <a:t>used</a:t>
            </a:r>
            <a:r>
              <a:rPr sz="2200" spc="5" dirty="0">
                <a:latin typeface="Times New Roman"/>
                <a:cs typeface="Times New Roman"/>
              </a:rPr>
              <a:t> </a:t>
            </a:r>
            <a:r>
              <a:rPr sz="2200" spc="-5" dirty="0">
                <a:latin typeface="Times New Roman"/>
                <a:cs typeface="Times New Roman"/>
              </a:rPr>
              <a:t>in</a:t>
            </a:r>
            <a:r>
              <a:rPr sz="2200" spc="10" dirty="0">
                <a:latin typeface="Times New Roman"/>
                <a:cs typeface="Times New Roman"/>
              </a:rPr>
              <a:t> </a:t>
            </a:r>
            <a:r>
              <a:rPr sz="2200" dirty="0">
                <a:latin typeface="Times New Roman"/>
                <a:cs typeface="Times New Roman"/>
              </a:rPr>
              <a:t>input/output</a:t>
            </a:r>
            <a:r>
              <a:rPr sz="2200" spc="-30" dirty="0">
                <a:latin typeface="Times New Roman"/>
                <a:cs typeface="Times New Roman"/>
              </a:rPr>
              <a:t> </a:t>
            </a:r>
            <a:r>
              <a:rPr sz="2200" spc="-5" dirty="0">
                <a:latin typeface="Times New Roman"/>
                <a:cs typeface="Times New Roman"/>
              </a:rPr>
              <a:t>operations. </a:t>
            </a:r>
            <a:r>
              <a:rPr sz="2200" spc="-535" dirty="0">
                <a:latin typeface="Times New Roman"/>
                <a:cs typeface="Times New Roman"/>
              </a:rPr>
              <a:t> </a:t>
            </a:r>
            <a:r>
              <a:rPr sz="2200" spc="-5" dirty="0">
                <a:latin typeface="Times New Roman"/>
                <a:cs typeface="Times New Roman"/>
              </a:rPr>
              <a:t>It is also used with AX register along with DX for multiply and divide </a:t>
            </a:r>
            <a:r>
              <a:rPr sz="2200" dirty="0">
                <a:latin typeface="Times New Roman"/>
                <a:cs typeface="Times New Roman"/>
              </a:rPr>
              <a:t> </a:t>
            </a:r>
            <a:r>
              <a:rPr sz="2200" spc="-5" dirty="0">
                <a:latin typeface="Times New Roman"/>
                <a:cs typeface="Times New Roman"/>
              </a:rPr>
              <a:t>operations</a:t>
            </a:r>
            <a:r>
              <a:rPr sz="2200" spc="-15" dirty="0">
                <a:latin typeface="Times New Roman"/>
                <a:cs typeface="Times New Roman"/>
              </a:rPr>
              <a:t> </a:t>
            </a:r>
            <a:r>
              <a:rPr sz="2200" spc="-5" dirty="0">
                <a:latin typeface="Times New Roman"/>
                <a:cs typeface="Times New Roman"/>
              </a:rPr>
              <a:t>involving</a:t>
            </a:r>
            <a:r>
              <a:rPr sz="2200" spc="-20" dirty="0">
                <a:latin typeface="Times New Roman"/>
                <a:cs typeface="Times New Roman"/>
              </a:rPr>
              <a:t> </a:t>
            </a:r>
            <a:r>
              <a:rPr sz="2200" spc="-10" dirty="0">
                <a:latin typeface="Times New Roman"/>
                <a:cs typeface="Times New Roman"/>
              </a:rPr>
              <a:t>large</a:t>
            </a:r>
            <a:r>
              <a:rPr sz="2200" spc="10" dirty="0">
                <a:latin typeface="Times New Roman"/>
                <a:cs typeface="Times New Roman"/>
              </a:rPr>
              <a:t> </a:t>
            </a:r>
            <a:r>
              <a:rPr sz="2200" spc="-5" dirty="0">
                <a:latin typeface="Times New Roman"/>
                <a:cs typeface="Times New Roman"/>
              </a:rPr>
              <a:t>values.</a:t>
            </a:r>
            <a:endParaRPr sz="22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0165" y="151256"/>
            <a:ext cx="2447290" cy="452120"/>
          </a:xfrm>
          <a:prstGeom prst="rect">
            <a:avLst/>
          </a:prstGeom>
        </p:spPr>
        <p:txBody>
          <a:bodyPr vert="horz" wrap="square" lIns="0" tIns="12065" rIns="0" bIns="0" rtlCol="0">
            <a:spAutoFit/>
          </a:bodyPr>
          <a:lstStyle/>
          <a:p>
            <a:pPr marL="12700">
              <a:lnSpc>
                <a:spcPct val="100000"/>
              </a:lnSpc>
              <a:spcBef>
                <a:spcPts val="95"/>
              </a:spcBef>
            </a:pPr>
            <a:r>
              <a:rPr sz="2800" b="0" spc="-25" dirty="0">
                <a:latin typeface="Calibri"/>
                <a:cs typeface="Calibri"/>
              </a:rPr>
              <a:t>Pointer</a:t>
            </a:r>
            <a:r>
              <a:rPr sz="2800" b="0" spc="-15" dirty="0">
                <a:latin typeface="Calibri"/>
                <a:cs typeface="Calibri"/>
              </a:rPr>
              <a:t> </a:t>
            </a:r>
            <a:r>
              <a:rPr sz="2800" b="0" spc="-25" dirty="0">
                <a:latin typeface="Calibri"/>
                <a:cs typeface="Calibri"/>
              </a:rPr>
              <a:t>Registers</a:t>
            </a:r>
            <a:endParaRPr sz="2800">
              <a:latin typeface="Calibri"/>
              <a:cs typeface="Calibri"/>
            </a:endParaRPr>
          </a:p>
        </p:txBody>
      </p:sp>
      <p:sp>
        <p:nvSpPr>
          <p:cNvPr id="3" name="object 3"/>
          <p:cNvSpPr txBox="1"/>
          <p:nvPr/>
        </p:nvSpPr>
        <p:spPr>
          <a:xfrm>
            <a:off x="112606" y="990600"/>
            <a:ext cx="8878994" cy="5282856"/>
          </a:xfrm>
          <a:prstGeom prst="rect">
            <a:avLst/>
          </a:prstGeom>
        </p:spPr>
        <p:txBody>
          <a:bodyPr vert="horz" wrap="square" lIns="0" tIns="12065" rIns="0" bIns="0" rtlCol="0">
            <a:spAutoFit/>
          </a:bodyPr>
          <a:lstStyle/>
          <a:p>
            <a:pPr marL="355600" marR="245110" indent="-342900" algn="just">
              <a:lnSpc>
                <a:spcPct val="150000"/>
              </a:lnSpc>
              <a:spcBef>
                <a:spcPts val="95"/>
              </a:spcBef>
              <a:buFont typeface="Arial MT"/>
              <a:buChar char="•"/>
              <a:tabLst>
                <a:tab pos="355600" algn="l"/>
              </a:tabLst>
            </a:pPr>
            <a:r>
              <a:rPr sz="2000" b="1" dirty="0">
                <a:latin typeface="Times New Roman"/>
                <a:cs typeface="Times New Roman"/>
              </a:rPr>
              <a:t>Instruction</a:t>
            </a:r>
            <a:r>
              <a:rPr sz="2000" b="1" spc="-45" dirty="0">
                <a:latin typeface="Times New Roman"/>
                <a:cs typeface="Times New Roman"/>
              </a:rPr>
              <a:t> </a:t>
            </a:r>
            <a:r>
              <a:rPr sz="2000" b="1" dirty="0">
                <a:latin typeface="Times New Roman"/>
                <a:cs typeface="Times New Roman"/>
              </a:rPr>
              <a:t>Pointer</a:t>
            </a:r>
            <a:r>
              <a:rPr sz="2000" b="1" spc="-60" dirty="0">
                <a:latin typeface="Times New Roman"/>
                <a:cs typeface="Times New Roman"/>
              </a:rPr>
              <a:t> </a:t>
            </a:r>
            <a:r>
              <a:rPr sz="2000" b="1" dirty="0">
                <a:latin typeface="Times New Roman"/>
                <a:cs typeface="Times New Roman"/>
              </a:rPr>
              <a:t>(IP)</a:t>
            </a:r>
            <a:r>
              <a:rPr sz="2000" b="1" spc="-5" dirty="0">
                <a:latin typeface="Times New Roman"/>
                <a:cs typeface="Times New Roman"/>
              </a:rPr>
              <a:t> </a:t>
            </a:r>
            <a:r>
              <a:rPr sz="2000" dirty="0">
                <a:latin typeface="Times New Roman"/>
                <a:cs typeface="Times New Roman"/>
              </a:rPr>
              <a:t>−</a:t>
            </a:r>
            <a:r>
              <a:rPr sz="2000" spc="-50" dirty="0">
                <a:latin typeface="Times New Roman"/>
                <a:cs typeface="Times New Roman"/>
              </a:rPr>
              <a:t> </a:t>
            </a:r>
            <a:r>
              <a:rPr sz="2000" dirty="0">
                <a:latin typeface="Times New Roman"/>
                <a:cs typeface="Times New Roman"/>
              </a:rPr>
              <a:t>The 16-bit</a:t>
            </a:r>
            <a:r>
              <a:rPr sz="2000" spc="-40" dirty="0">
                <a:latin typeface="Times New Roman"/>
                <a:cs typeface="Times New Roman"/>
              </a:rPr>
              <a:t> </a:t>
            </a:r>
            <a:r>
              <a:rPr sz="2000" dirty="0">
                <a:latin typeface="Times New Roman"/>
                <a:cs typeface="Times New Roman"/>
              </a:rPr>
              <a:t>IP</a:t>
            </a:r>
            <a:r>
              <a:rPr sz="2000" spc="-85" dirty="0">
                <a:latin typeface="Times New Roman"/>
                <a:cs typeface="Times New Roman"/>
              </a:rPr>
              <a:t> </a:t>
            </a:r>
            <a:r>
              <a:rPr sz="2000" dirty="0">
                <a:latin typeface="Times New Roman"/>
                <a:cs typeface="Times New Roman"/>
              </a:rPr>
              <a:t>register</a:t>
            </a:r>
            <a:r>
              <a:rPr sz="2000" spc="-30" dirty="0">
                <a:latin typeface="Times New Roman"/>
                <a:cs typeface="Times New Roman"/>
              </a:rPr>
              <a:t> </a:t>
            </a:r>
            <a:r>
              <a:rPr sz="2000" dirty="0">
                <a:latin typeface="Times New Roman"/>
                <a:cs typeface="Times New Roman"/>
              </a:rPr>
              <a:t>stores</a:t>
            </a:r>
            <a:r>
              <a:rPr sz="2000" spc="-30" dirty="0">
                <a:latin typeface="Times New Roman"/>
                <a:cs typeface="Times New Roman"/>
              </a:rPr>
              <a:t> </a:t>
            </a:r>
            <a:r>
              <a:rPr sz="2000" dirty="0">
                <a:latin typeface="Times New Roman"/>
                <a:cs typeface="Times New Roman"/>
              </a:rPr>
              <a:t>the</a:t>
            </a:r>
            <a:r>
              <a:rPr sz="2000" spc="-10" dirty="0">
                <a:latin typeface="Times New Roman"/>
                <a:cs typeface="Times New Roman"/>
              </a:rPr>
              <a:t> </a:t>
            </a:r>
            <a:r>
              <a:rPr sz="2000" spc="-5" dirty="0">
                <a:latin typeface="Times New Roman"/>
                <a:cs typeface="Times New Roman"/>
              </a:rPr>
              <a:t>offset</a:t>
            </a:r>
            <a:r>
              <a:rPr sz="2000" spc="-35" dirty="0">
                <a:latin typeface="Times New Roman"/>
                <a:cs typeface="Times New Roman"/>
              </a:rPr>
              <a:t> </a:t>
            </a:r>
            <a:r>
              <a:rPr sz="2000" dirty="0">
                <a:latin typeface="Times New Roman"/>
                <a:cs typeface="Times New Roman"/>
              </a:rPr>
              <a:t>address</a:t>
            </a:r>
            <a:r>
              <a:rPr lang="en-US" sz="2000" dirty="0">
                <a:latin typeface="Times New Roman"/>
                <a:cs typeface="Times New Roman"/>
              </a:rPr>
              <a:t> (</a:t>
            </a:r>
            <a:r>
              <a:rPr lang="en-US" sz="2000" i="1" dirty="0">
                <a:latin typeface="Times New Roman"/>
                <a:cs typeface="Times New Roman"/>
              </a:rPr>
              <a:t>The offset address, which is a part of the address, is added to the start of the segment to ad­dress a memory location within the memory segment</a:t>
            </a:r>
            <a:r>
              <a:rPr lang="en-US" sz="2000" dirty="0">
                <a:latin typeface="Times New Roman"/>
                <a:cs typeface="Times New Roman"/>
              </a:rPr>
              <a:t>)</a:t>
            </a:r>
            <a:r>
              <a:rPr sz="2000" spc="-4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the </a:t>
            </a:r>
            <a:r>
              <a:rPr sz="2000" spc="-490" dirty="0">
                <a:latin typeface="Times New Roman"/>
                <a:cs typeface="Times New Roman"/>
              </a:rPr>
              <a:t> </a:t>
            </a:r>
            <a:r>
              <a:rPr sz="2000" dirty="0">
                <a:latin typeface="Times New Roman"/>
                <a:cs typeface="Times New Roman"/>
              </a:rPr>
              <a:t>next </a:t>
            </a:r>
            <a:r>
              <a:rPr sz="2000" spc="-5" dirty="0">
                <a:latin typeface="Times New Roman"/>
                <a:cs typeface="Times New Roman"/>
              </a:rPr>
              <a:t>instruction </a:t>
            </a:r>
            <a:r>
              <a:rPr sz="2000" dirty="0">
                <a:latin typeface="Times New Roman"/>
                <a:cs typeface="Times New Roman"/>
              </a:rPr>
              <a:t>to be executed. IP in association with </a:t>
            </a:r>
            <a:r>
              <a:rPr sz="2000" spc="-5" dirty="0">
                <a:latin typeface="Times New Roman"/>
                <a:cs typeface="Times New Roman"/>
              </a:rPr>
              <a:t>the CS </a:t>
            </a:r>
            <a:r>
              <a:rPr sz="2000" dirty="0">
                <a:latin typeface="Times New Roman"/>
                <a:cs typeface="Times New Roman"/>
              </a:rPr>
              <a:t>register (as CS:IP) </a:t>
            </a:r>
            <a:r>
              <a:rPr sz="2000" spc="-490" dirty="0">
                <a:latin typeface="Times New Roman"/>
                <a:cs typeface="Times New Roman"/>
              </a:rPr>
              <a:t> </a:t>
            </a:r>
            <a:r>
              <a:rPr sz="2000" dirty="0">
                <a:latin typeface="Times New Roman"/>
                <a:cs typeface="Times New Roman"/>
              </a:rPr>
              <a:t>gives</a:t>
            </a:r>
            <a:r>
              <a:rPr sz="2000" spc="-2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spc="-5" dirty="0">
                <a:latin typeface="Times New Roman"/>
                <a:cs typeface="Times New Roman"/>
              </a:rPr>
              <a:t>complete </a:t>
            </a:r>
            <a:r>
              <a:rPr sz="2000" dirty="0">
                <a:latin typeface="Times New Roman"/>
                <a:cs typeface="Times New Roman"/>
              </a:rPr>
              <a:t>address</a:t>
            </a:r>
            <a:r>
              <a:rPr sz="2000" spc="-40" dirty="0">
                <a:latin typeface="Times New Roman"/>
                <a:cs typeface="Times New Roman"/>
              </a:rPr>
              <a:t> </a:t>
            </a:r>
            <a:r>
              <a:rPr sz="2000" dirty="0">
                <a:latin typeface="Times New Roman"/>
                <a:cs typeface="Times New Roman"/>
              </a:rPr>
              <a:t>of</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current</a:t>
            </a:r>
            <a:r>
              <a:rPr sz="2000" spc="-40" dirty="0">
                <a:latin typeface="Times New Roman"/>
                <a:cs typeface="Times New Roman"/>
              </a:rPr>
              <a:t> </a:t>
            </a:r>
            <a:r>
              <a:rPr sz="2000" spc="-5" dirty="0">
                <a:latin typeface="Times New Roman"/>
                <a:cs typeface="Times New Roman"/>
              </a:rPr>
              <a:t>instruction</a:t>
            </a:r>
            <a:r>
              <a:rPr sz="2000" spc="-30"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dirty="0">
                <a:latin typeface="Times New Roman"/>
                <a:cs typeface="Times New Roman"/>
              </a:rPr>
              <a:t>the</a:t>
            </a:r>
            <a:r>
              <a:rPr sz="2000" spc="-20" dirty="0">
                <a:latin typeface="Times New Roman"/>
                <a:cs typeface="Times New Roman"/>
              </a:rPr>
              <a:t> </a:t>
            </a:r>
            <a:r>
              <a:rPr sz="2000" dirty="0">
                <a:latin typeface="Times New Roman"/>
                <a:cs typeface="Times New Roman"/>
              </a:rPr>
              <a:t>code</a:t>
            </a:r>
            <a:r>
              <a:rPr sz="2000" spc="-5" dirty="0">
                <a:latin typeface="Times New Roman"/>
                <a:cs typeface="Times New Roman"/>
              </a:rPr>
              <a:t> segment.</a:t>
            </a:r>
            <a:endParaRPr sz="2000" dirty="0">
              <a:latin typeface="Times New Roman"/>
              <a:cs typeface="Times New Roman"/>
            </a:endParaRPr>
          </a:p>
          <a:p>
            <a:pPr marL="355600" marR="167005" indent="-342900" algn="just">
              <a:lnSpc>
                <a:spcPct val="150100"/>
              </a:lnSpc>
              <a:spcBef>
                <a:spcPts val="480"/>
              </a:spcBef>
              <a:buFont typeface="Arial MT"/>
              <a:buChar char="•"/>
              <a:tabLst>
                <a:tab pos="355600" algn="l"/>
              </a:tabLst>
            </a:pPr>
            <a:r>
              <a:rPr sz="2000" b="1" dirty="0">
                <a:latin typeface="Times New Roman"/>
                <a:cs typeface="Times New Roman"/>
              </a:rPr>
              <a:t>Stack Pointer (SP) </a:t>
            </a:r>
            <a:r>
              <a:rPr sz="2000" dirty="0">
                <a:latin typeface="Times New Roman"/>
                <a:cs typeface="Times New Roman"/>
              </a:rPr>
              <a:t>− The 16-bit SP register provides the </a:t>
            </a:r>
            <a:r>
              <a:rPr sz="2000" spc="-5" dirty="0">
                <a:latin typeface="Times New Roman"/>
                <a:cs typeface="Times New Roman"/>
              </a:rPr>
              <a:t>offset </a:t>
            </a:r>
            <a:r>
              <a:rPr sz="2000" dirty="0">
                <a:latin typeface="Times New Roman"/>
                <a:cs typeface="Times New Roman"/>
              </a:rPr>
              <a:t>value within the </a:t>
            </a:r>
            <a:r>
              <a:rPr sz="2000" spc="-484" dirty="0">
                <a:latin typeface="Times New Roman"/>
                <a:cs typeface="Times New Roman"/>
              </a:rPr>
              <a:t> </a:t>
            </a:r>
            <a:r>
              <a:rPr sz="2000" dirty="0">
                <a:latin typeface="Times New Roman"/>
                <a:cs typeface="Times New Roman"/>
              </a:rPr>
              <a:t>program</a:t>
            </a:r>
            <a:r>
              <a:rPr sz="2000" spc="-50" dirty="0">
                <a:latin typeface="Times New Roman"/>
                <a:cs typeface="Times New Roman"/>
              </a:rPr>
              <a:t> </a:t>
            </a:r>
            <a:r>
              <a:rPr sz="2000" dirty="0">
                <a:latin typeface="Times New Roman"/>
                <a:cs typeface="Times New Roman"/>
              </a:rPr>
              <a:t>stack.</a:t>
            </a:r>
            <a:r>
              <a:rPr sz="2000" spc="-15" dirty="0">
                <a:latin typeface="Times New Roman"/>
                <a:cs typeface="Times New Roman"/>
              </a:rPr>
              <a:t> </a:t>
            </a:r>
            <a:r>
              <a:rPr sz="2000" dirty="0">
                <a:latin typeface="Times New Roman"/>
                <a:cs typeface="Times New Roman"/>
              </a:rPr>
              <a:t>SP</a:t>
            </a:r>
            <a:r>
              <a:rPr sz="2000" spc="-75" dirty="0">
                <a:latin typeface="Times New Roman"/>
                <a:cs typeface="Times New Roman"/>
              </a:rPr>
              <a:t> </a:t>
            </a:r>
            <a:r>
              <a:rPr sz="2000" dirty="0">
                <a:latin typeface="Times New Roman"/>
                <a:cs typeface="Times New Roman"/>
              </a:rPr>
              <a:t>in</a:t>
            </a:r>
            <a:r>
              <a:rPr sz="2000" spc="-10" dirty="0">
                <a:latin typeface="Times New Roman"/>
                <a:cs typeface="Times New Roman"/>
              </a:rPr>
              <a:t> </a:t>
            </a:r>
            <a:r>
              <a:rPr sz="2000" dirty="0">
                <a:latin typeface="Times New Roman"/>
                <a:cs typeface="Times New Roman"/>
              </a:rPr>
              <a:t>association</a:t>
            </a:r>
            <a:r>
              <a:rPr sz="2000" spc="-40" dirty="0">
                <a:latin typeface="Times New Roman"/>
                <a:cs typeface="Times New Roman"/>
              </a:rPr>
              <a:t> </a:t>
            </a:r>
            <a:r>
              <a:rPr sz="2000" dirty="0">
                <a:latin typeface="Times New Roman"/>
                <a:cs typeface="Times New Roman"/>
              </a:rPr>
              <a:t>with</a:t>
            </a:r>
            <a:r>
              <a:rPr sz="2000" spc="5"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dirty="0">
                <a:latin typeface="Times New Roman"/>
                <a:cs typeface="Times New Roman"/>
              </a:rPr>
              <a:t>SS</a:t>
            </a:r>
            <a:r>
              <a:rPr sz="2000" spc="5" dirty="0">
                <a:latin typeface="Times New Roman"/>
                <a:cs typeface="Times New Roman"/>
              </a:rPr>
              <a:t> </a:t>
            </a:r>
            <a:r>
              <a:rPr sz="2000" dirty="0">
                <a:latin typeface="Times New Roman"/>
                <a:cs typeface="Times New Roman"/>
              </a:rPr>
              <a:t>register</a:t>
            </a:r>
            <a:r>
              <a:rPr sz="2000" spc="-40" dirty="0">
                <a:latin typeface="Times New Roman"/>
                <a:cs typeface="Times New Roman"/>
              </a:rPr>
              <a:t> </a:t>
            </a:r>
            <a:r>
              <a:rPr sz="2000" dirty="0">
                <a:latin typeface="Times New Roman"/>
                <a:cs typeface="Times New Roman"/>
              </a:rPr>
              <a:t>(SS:SP)</a:t>
            </a:r>
            <a:r>
              <a:rPr sz="2000" spc="-25" dirty="0">
                <a:latin typeface="Times New Roman"/>
                <a:cs typeface="Times New Roman"/>
              </a:rPr>
              <a:t> </a:t>
            </a:r>
            <a:r>
              <a:rPr sz="2000" dirty="0">
                <a:latin typeface="Times New Roman"/>
                <a:cs typeface="Times New Roman"/>
              </a:rPr>
              <a:t>refers</a:t>
            </a:r>
            <a:r>
              <a:rPr sz="2000" spc="-3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be</a:t>
            </a:r>
            <a:r>
              <a:rPr sz="2000" spc="-15" dirty="0">
                <a:latin typeface="Times New Roman"/>
                <a:cs typeface="Times New Roman"/>
              </a:rPr>
              <a:t> </a:t>
            </a:r>
            <a:r>
              <a:rPr sz="2000" dirty="0">
                <a:latin typeface="Times New Roman"/>
                <a:cs typeface="Times New Roman"/>
              </a:rPr>
              <a:t>current </a:t>
            </a:r>
            <a:r>
              <a:rPr sz="2000" spc="-490" dirty="0">
                <a:latin typeface="Times New Roman"/>
                <a:cs typeface="Times New Roman"/>
              </a:rPr>
              <a:t> </a:t>
            </a:r>
            <a:r>
              <a:rPr sz="2000" dirty="0">
                <a:latin typeface="Times New Roman"/>
                <a:cs typeface="Times New Roman"/>
              </a:rPr>
              <a:t>position</a:t>
            </a:r>
            <a:r>
              <a:rPr sz="2000" spc="-40" dirty="0">
                <a:latin typeface="Times New Roman"/>
                <a:cs typeface="Times New Roman"/>
              </a:rPr>
              <a:t> </a:t>
            </a:r>
            <a:r>
              <a:rPr sz="2000" dirty="0">
                <a:latin typeface="Times New Roman"/>
                <a:cs typeface="Times New Roman"/>
              </a:rPr>
              <a:t>of</a:t>
            </a:r>
            <a:r>
              <a:rPr sz="2000" spc="-15" dirty="0">
                <a:latin typeface="Times New Roman"/>
                <a:cs typeface="Times New Roman"/>
              </a:rPr>
              <a:t> </a:t>
            </a:r>
            <a:r>
              <a:rPr sz="2000" dirty="0">
                <a:latin typeface="Times New Roman"/>
                <a:cs typeface="Times New Roman"/>
              </a:rPr>
              <a:t>data</a:t>
            </a:r>
            <a:r>
              <a:rPr sz="2000" spc="-15" dirty="0">
                <a:latin typeface="Times New Roman"/>
                <a:cs typeface="Times New Roman"/>
              </a:rPr>
              <a:t> </a:t>
            </a:r>
            <a:r>
              <a:rPr sz="2000" dirty="0">
                <a:latin typeface="Times New Roman"/>
                <a:cs typeface="Times New Roman"/>
              </a:rPr>
              <a:t>or</a:t>
            </a:r>
            <a:r>
              <a:rPr sz="2000" spc="-15" dirty="0">
                <a:latin typeface="Times New Roman"/>
                <a:cs typeface="Times New Roman"/>
              </a:rPr>
              <a:t> </a:t>
            </a:r>
            <a:r>
              <a:rPr sz="2000" dirty="0">
                <a:latin typeface="Times New Roman"/>
                <a:cs typeface="Times New Roman"/>
              </a:rPr>
              <a:t>address</a:t>
            </a:r>
            <a:r>
              <a:rPr sz="2000" spc="-30" dirty="0">
                <a:latin typeface="Times New Roman"/>
                <a:cs typeface="Times New Roman"/>
              </a:rPr>
              <a:t> </a:t>
            </a:r>
            <a:r>
              <a:rPr sz="2000" dirty="0">
                <a:latin typeface="Times New Roman"/>
                <a:cs typeface="Times New Roman"/>
              </a:rPr>
              <a:t>within</a:t>
            </a:r>
            <a:r>
              <a:rPr sz="2000" spc="-20" dirty="0">
                <a:latin typeface="Times New Roman"/>
                <a:cs typeface="Times New Roman"/>
              </a:rPr>
              <a:t> </a:t>
            </a:r>
            <a:r>
              <a:rPr sz="2000" dirty="0">
                <a:latin typeface="Times New Roman"/>
                <a:cs typeface="Times New Roman"/>
              </a:rPr>
              <a:t>the</a:t>
            </a:r>
            <a:r>
              <a:rPr sz="2000" spc="-25" dirty="0">
                <a:latin typeface="Times New Roman"/>
                <a:cs typeface="Times New Roman"/>
              </a:rPr>
              <a:t> </a:t>
            </a:r>
            <a:r>
              <a:rPr sz="2000" dirty="0">
                <a:latin typeface="Times New Roman"/>
                <a:cs typeface="Times New Roman"/>
              </a:rPr>
              <a:t>program</a:t>
            </a:r>
            <a:r>
              <a:rPr sz="2000" spc="-40" dirty="0">
                <a:latin typeface="Times New Roman"/>
                <a:cs typeface="Times New Roman"/>
              </a:rPr>
              <a:t> </a:t>
            </a:r>
            <a:r>
              <a:rPr sz="2000" spc="-5" dirty="0">
                <a:latin typeface="Times New Roman"/>
                <a:cs typeface="Times New Roman"/>
              </a:rPr>
              <a:t>stack.</a:t>
            </a:r>
            <a:endParaRPr lang="en-US" sz="2000" spc="-5" dirty="0">
              <a:latin typeface="Times New Roman"/>
              <a:cs typeface="Times New Roman"/>
            </a:endParaRPr>
          </a:p>
          <a:p>
            <a:pPr marL="812800" marR="167005" lvl="1" indent="-342900" algn="just">
              <a:lnSpc>
                <a:spcPct val="150100"/>
              </a:lnSpc>
              <a:spcBef>
                <a:spcPts val="480"/>
              </a:spcBef>
              <a:buFont typeface="Arial MT"/>
              <a:buChar char="•"/>
              <a:tabLst>
                <a:tab pos="355600" algn="l"/>
              </a:tabLst>
            </a:pPr>
            <a:r>
              <a:rPr lang="en-US" sz="2000" dirty="0">
                <a:latin typeface="Times New Roman" panose="02020603050405020304" pitchFamily="18" charset="0"/>
                <a:cs typeface="Times New Roman" panose="02020603050405020304" pitchFamily="18" charset="0"/>
              </a:rPr>
              <a:t>The stack is a block of memory that may be used for temporarily storing the contents of registers inside CPU. • Stack is accessed by using SP and SS</a:t>
            </a:r>
            <a:endParaRPr sz="2000" dirty="0">
              <a:latin typeface="Times New Roman" panose="02020603050405020304" pitchFamily="18" charset="0"/>
              <a:cs typeface="Times New Roman" panose="02020603050405020304" pitchFamily="18" charset="0"/>
            </a:endParaRPr>
          </a:p>
          <a:p>
            <a:pPr marL="355600" marR="5080" indent="-342900">
              <a:lnSpc>
                <a:spcPct val="150000"/>
              </a:lnSpc>
              <a:spcBef>
                <a:spcPts val="480"/>
              </a:spcBef>
              <a:buFont typeface="Arial MT"/>
              <a:buChar char="•"/>
              <a:tabLst>
                <a:tab pos="354965" algn="l"/>
                <a:tab pos="355600" algn="l"/>
              </a:tabLst>
            </a:pPr>
            <a:endParaRPr sz="20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1143000"/>
          </a:xfrm>
        </p:spPr>
        <p:txBody>
          <a:bodyPr/>
          <a:lstStyle/>
          <a:p>
            <a:r>
              <a:rPr lang="en-IN" dirty="0"/>
              <a:t> </a:t>
            </a:r>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000" b="1" dirty="0">
                <a:latin typeface="Times New Roman" panose="02020603050405020304" pitchFamily="18" charset="0"/>
                <a:cs typeface="Times New Roman" panose="02020603050405020304" pitchFamily="18" charset="0"/>
              </a:rPr>
              <a:t>Base Pointer (BP) </a:t>
            </a:r>
            <a:r>
              <a:rPr lang="en-US" sz="2000" dirty="0">
                <a:latin typeface="Times New Roman" panose="02020603050405020304" pitchFamily="18" charset="0"/>
                <a:cs typeface="Times New Roman" panose="02020603050405020304" pitchFamily="18" charset="0"/>
              </a:rPr>
              <a:t>− The 16-bit BP register </a:t>
            </a:r>
            <a:r>
              <a:rPr lang="en-US" sz="2000" spc="-5" dirty="0">
                <a:latin typeface="Times New Roman" panose="02020603050405020304" pitchFamily="18" charset="0"/>
                <a:cs typeface="Times New Roman" panose="02020603050405020304" pitchFamily="18" charset="0"/>
              </a:rPr>
              <a:t>mainly </a:t>
            </a:r>
            <a:r>
              <a:rPr lang="en-US" sz="2000" dirty="0">
                <a:latin typeface="Times New Roman" panose="02020603050405020304" pitchFamily="18" charset="0"/>
                <a:cs typeface="Times New Roman" panose="02020603050405020304" pitchFamily="18" charset="0"/>
              </a:rPr>
              <a:t>helps in referencing the </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variables</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passed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subroutine.</a:t>
            </a:r>
            <a:r>
              <a:rPr lang="en-US" sz="2000" spc="-80" dirty="0">
                <a:latin typeface="Times New Roman" panose="02020603050405020304" pitchFamily="18" charset="0"/>
                <a:cs typeface="Times New Roman" panose="02020603050405020304" pitchFamily="18" charset="0"/>
              </a:rPr>
              <a:t> </a:t>
            </a:r>
          </a:p>
          <a:p>
            <a:pPr lvl="1" algn="just"/>
            <a:r>
              <a:rPr lang="en-US" sz="2000" dirty="0">
                <a:latin typeface="Times New Roman" panose="02020603050405020304" pitchFamily="18" charset="0"/>
                <a:cs typeface="Times New Roman" panose="02020603050405020304" pitchFamily="18" charset="0"/>
              </a:rPr>
              <a:t>It is primarily used in accessing parameters passed by the stack .</a:t>
            </a:r>
          </a:p>
          <a:p>
            <a:pPr lvl="1" algn="just"/>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SS (Stack)</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offset</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BP</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get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location</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parameter.</a:t>
            </a:r>
            <a:r>
              <a:rPr lang="en-US" sz="2000" spc="-20" dirty="0">
                <a:latin typeface="Times New Roman" panose="02020603050405020304" pitchFamily="18" charset="0"/>
                <a:cs typeface="Times New Roman" panose="02020603050405020304" pitchFamily="18" charset="0"/>
              </a:rPr>
              <a:t> </a:t>
            </a:r>
          </a:p>
          <a:p>
            <a:pPr lvl="1" algn="just"/>
            <a:r>
              <a:rPr lang="en-US" sz="2000" dirty="0">
                <a:latin typeface="Times New Roman" panose="02020603050405020304" pitchFamily="18" charset="0"/>
                <a:cs typeface="Times New Roman" panose="02020603050405020304" pitchFamily="18" charset="0"/>
              </a:rPr>
              <a:t>BP</a:t>
            </a:r>
            <a:r>
              <a:rPr lang="en-US" sz="2000" spc="-8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can</a:t>
            </a:r>
            <a:r>
              <a:rPr lang="en-US" sz="2000" spc="-5" dirty="0">
                <a:latin typeface="Times New Roman" panose="02020603050405020304" pitchFamily="18" charset="0"/>
                <a:cs typeface="Times New Roman" panose="02020603050405020304" pitchFamily="18" charset="0"/>
              </a:rPr>
              <a:t> also</a:t>
            </a:r>
            <a:r>
              <a:rPr lang="en-US" sz="2000" dirty="0">
                <a:latin typeface="Times New Roman" panose="02020603050405020304" pitchFamily="18" charset="0"/>
                <a:cs typeface="Times New Roman" panose="02020603050405020304" pitchFamily="18" charset="0"/>
              </a:rPr>
              <a:t> be </a:t>
            </a:r>
            <a:r>
              <a:rPr lang="en-US" sz="2000" spc="-5" dirty="0">
                <a:latin typeface="Times New Roman" panose="02020603050405020304" pitchFamily="18" charset="0"/>
                <a:cs typeface="Times New Roman" panose="02020603050405020304" pitchFamily="18" charset="0"/>
              </a:rPr>
              <a:t>combined </a:t>
            </a:r>
            <a:r>
              <a:rPr lang="en-US" sz="2000" spc="-484"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with</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 (Destination index-16 bit register)</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 (Source index-16 bit register) </a:t>
            </a:r>
            <a:r>
              <a:rPr lang="en-US" sz="2000" spc="-5" dirty="0">
                <a:latin typeface="Times New Roman" panose="02020603050405020304" pitchFamily="18" charset="0"/>
                <a:cs typeface="Times New Roman" panose="02020603050405020304" pitchFamily="18" charset="0"/>
              </a:rPr>
              <a:t>as</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base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special</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addressing</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37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72395"/>
            <a:ext cx="4303395"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Index</a:t>
            </a:r>
            <a:r>
              <a:rPr b="0" spc="-7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86267" y="1066800"/>
            <a:ext cx="8839200" cy="4629472"/>
          </a:xfrm>
          <a:prstGeom prst="rect">
            <a:avLst/>
          </a:prstGeom>
        </p:spPr>
        <p:txBody>
          <a:bodyPr vert="horz" wrap="square" lIns="0" tIns="12700" rIns="0" bIns="0" rtlCol="0">
            <a:spAutoFit/>
          </a:bodyPr>
          <a:lstStyle/>
          <a:p>
            <a:pPr marL="12700" algn="just">
              <a:lnSpc>
                <a:spcPct val="100000"/>
              </a:lnSpc>
              <a:spcBef>
                <a:spcPts val="100"/>
              </a:spcBef>
            </a:pPr>
            <a:r>
              <a:rPr sz="2000" spc="-5" dirty="0">
                <a:latin typeface="Times New Roman"/>
                <a:cs typeface="Times New Roman"/>
              </a:rPr>
              <a:t>SI </a:t>
            </a:r>
            <a:r>
              <a:rPr sz="2000" dirty="0">
                <a:latin typeface="Times New Roman"/>
                <a:cs typeface="Times New Roman"/>
              </a:rPr>
              <a:t>and </a:t>
            </a:r>
            <a:r>
              <a:rPr sz="2000" spc="-5" dirty="0">
                <a:latin typeface="Times New Roman"/>
                <a:cs typeface="Times New Roman"/>
              </a:rPr>
              <a:t>DI,</a:t>
            </a:r>
            <a:r>
              <a:rPr sz="2000" dirty="0">
                <a:latin typeface="Times New Roman"/>
                <a:cs typeface="Times New Roman"/>
              </a:rPr>
              <a:t> are</a:t>
            </a:r>
            <a:r>
              <a:rPr sz="2000" spc="-10" dirty="0">
                <a:latin typeface="Times New Roman"/>
                <a:cs typeface="Times New Roman"/>
              </a:rPr>
              <a:t> </a:t>
            </a:r>
            <a:r>
              <a:rPr sz="2000" dirty="0">
                <a:latin typeface="Times New Roman"/>
                <a:cs typeface="Times New Roman"/>
              </a:rPr>
              <a:t>used for</a:t>
            </a:r>
            <a:r>
              <a:rPr sz="2000" spc="-5" dirty="0">
                <a:latin typeface="Times New Roman"/>
                <a:cs typeface="Times New Roman"/>
              </a:rPr>
              <a:t> </a:t>
            </a:r>
            <a:r>
              <a:rPr sz="2000" dirty="0">
                <a:latin typeface="Times New Roman"/>
                <a:cs typeface="Times New Roman"/>
              </a:rPr>
              <a:t>indexed</a:t>
            </a:r>
            <a:r>
              <a:rPr sz="2000" spc="-20" dirty="0">
                <a:latin typeface="Times New Roman"/>
                <a:cs typeface="Times New Roman"/>
              </a:rPr>
              <a:t> </a:t>
            </a:r>
            <a:r>
              <a:rPr sz="2000" dirty="0">
                <a:latin typeface="Times New Roman"/>
                <a:cs typeface="Times New Roman"/>
              </a:rPr>
              <a:t>addressing</a:t>
            </a:r>
            <a:r>
              <a:rPr sz="2000" spc="-20" dirty="0">
                <a:latin typeface="Times New Roman"/>
                <a:cs typeface="Times New Roman"/>
              </a:rPr>
              <a:t> </a:t>
            </a:r>
            <a:r>
              <a:rPr sz="2000" dirty="0">
                <a:latin typeface="Times New Roman"/>
                <a:cs typeface="Times New Roman"/>
              </a:rPr>
              <a:t>and </a:t>
            </a:r>
            <a:r>
              <a:rPr sz="2000" spc="-5" dirty="0">
                <a:latin typeface="Times New Roman"/>
                <a:cs typeface="Times New Roman"/>
              </a:rPr>
              <a:t>sometimes</a:t>
            </a:r>
            <a:r>
              <a:rPr sz="2000" dirty="0">
                <a:latin typeface="Times New Roman"/>
                <a:cs typeface="Times New Roman"/>
              </a:rPr>
              <a:t> </a:t>
            </a:r>
            <a:r>
              <a:rPr sz="2000" spc="-5" dirty="0">
                <a:latin typeface="Times New Roman"/>
                <a:cs typeface="Times New Roman"/>
              </a:rPr>
              <a:t>used </a:t>
            </a:r>
            <a:r>
              <a:rPr sz="2000" dirty="0">
                <a:latin typeface="Times New Roman"/>
                <a:cs typeface="Times New Roman"/>
              </a:rPr>
              <a:t>in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addition</a:t>
            </a:r>
            <a:r>
              <a:rPr sz="2000" spc="-7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dirty="0">
                <a:latin typeface="Times New Roman"/>
                <a:cs typeface="Times New Roman"/>
              </a:rPr>
              <a:t>subtraction.</a:t>
            </a:r>
          </a:p>
          <a:p>
            <a:pPr algn="just">
              <a:lnSpc>
                <a:spcPct val="100000"/>
              </a:lnSpc>
              <a:spcBef>
                <a:spcPts val="5"/>
              </a:spcBef>
            </a:pPr>
            <a:endParaRPr sz="2000" dirty="0">
              <a:latin typeface="Times New Roman"/>
              <a:cs typeface="Times New Roman"/>
            </a:endParaRPr>
          </a:p>
          <a:p>
            <a:pPr marL="12700" algn="just">
              <a:lnSpc>
                <a:spcPct val="100000"/>
              </a:lnSpc>
            </a:pPr>
            <a:r>
              <a:rPr sz="2000" dirty="0">
                <a:latin typeface="Times New Roman"/>
                <a:cs typeface="Times New Roman"/>
              </a:rPr>
              <a:t>There</a:t>
            </a:r>
            <a:r>
              <a:rPr sz="2000" spc="-20" dirty="0">
                <a:latin typeface="Times New Roman"/>
                <a:cs typeface="Times New Roman"/>
              </a:rPr>
              <a:t> </a:t>
            </a:r>
            <a:r>
              <a:rPr sz="2000" dirty="0">
                <a:latin typeface="Times New Roman"/>
                <a:cs typeface="Times New Roman"/>
              </a:rPr>
              <a:t>are</a:t>
            </a:r>
            <a:r>
              <a:rPr sz="2000" spc="-35" dirty="0">
                <a:latin typeface="Times New Roman"/>
                <a:cs typeface="Times New Roman"/>
              </a:rPr>
              <a:t> </a:t>
            </a:r>
            <a:r>
              <a:rPr sz="2000" dirty="0">
                <a:latin typeface="Times New Roman"/>
                <a:cs typeface="Times New Roman"/>
              </a:rPr>
              <a:t>two</a:t>
            </a:r>
            <a:r>
              <a:rPr sz="2000" spc="-5" dirty="0">
                <a:latin typeface="Times New Roman"/>
                <a:cs typeface="Times New Roman"/>
              </a:rPr>
              <a:t> sets</a:t>
            </a:r>
            <a:r>
              <a:rPr sz="2000" spc="-25" dirty="0">
                <a:latin typeface="Times New Roman"/>
                <a:cs typeface="Times New Roman"/>
              </a:rPr>
              <a:t> </a:t>
            </a:r>
            <a:r>
              <a:rPr sz="2000" dirty="0">
                <a:latin typeface="Times New Roman"/>
                <a:cs typeface="Times New Roman"/>
              </a:rPr>
              <a:t>of</a:t>
            </a:r>
            <a:r>
              <a:rPr sz="2000" spc="-5" dirty="0">
                <a:latin typeface="Times New Roman"/>
                <a:cs typeface="Times New Roman"/>
              </a:rPr>
              <a:t> </a:t>
            </a:r>
            <a:r>
              <a:rPr sz="2000" dirty="0">
                <a:latin typeface="Times New Roman"/>
                <a:cs typeface="Times New Roman"/>
              </a:rPr>
              <a:t>index</a:t>
            </a:r>
            <a:r>
              <a:rPr sz="2000" spc="-25" dirty="0">
                <a:latin typeface="Times New Roman"/>
                <a:cs typeface="Times New Roman"/>
              </a:rPr>
              <a:t> </a:t>
            </a:r>
            <a:r>
              <a:rPr sz="2000" dirty="0">
                <a:latin typeface="Times New Roman"/>
                <a:cs typeface="Times New Roman"/>
              </a:rPr>
              <a:t>pointers</a:t>
            </a:r>
            <a:r>
              <a:rPr sz="2000" spc="-30" dirty="0">
                <a:latin typeface="Times New Roman"/>
                <a:cs typeface="Times New Roman"/>
              </a:rPr>
              <a:t> </a:t>
            </a:r>
            <a:r>
              <a:rPr sz="2000" dirty="0">
                <a:latin typeface="Times New Roman"/>
                <a:cs typeface="Times New Roman"/>
              </a:rPr>
              <a:t>−</a:t>
            </a:r>
          </a:p>
          <a:p>
            <a:pPr marL="12700" marR="5080" algn="just">
              <a:lnSpc>
                <a:spcPct val="200000"/>
              </a:lnSpc>
              <a:spcBef>
                <a:spcPts val="5"/>
              </a:spcBef>
            </a:pPr>
            <a:r>
              <a:rPr sz="2000" b="1" spc="-10" dirty="0">
                <a:latin typeface="Times New Roman"/>
                <a:cs typeface="Times New Roman"/>
              </a:rPr>
              <a:t>Source </a:t>
            </a:r>
            <a:r>
              <a:rPr sz="2000" b="1" spc="-5" dirty="0">
                <a:latin typeface="Times New Roman"/>
                <a:cs typeface="Times New Roman"/>
              </a:rPr>
              <a:t>Index (SI) </a:t>
            </a:r>
            <a:r>
              <a:rPr sz="2000" dirty="0">
                <a:latin typeface="Times New Roman"/>
                <a:cs typeface="Times New Roman"/>
              </a:rPr>
              <a:t>− It is used as </a:t>
            </a:r>
            <a:r>
              <a:rPr sz="2000" spc="-5" dirty="0">
                <a:latin typeface="Times New Roman"/>
                <a:cs typeface="Times New Roman"/>
              </a:rPr>
              <a:t>source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operations.</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source in some string-related operations</a:t>
            </a:r>
          </a:p>
          <a:p>
            <a:pPr marL="12700" marR="5080" algn="just">
              <a:lnSpc>
                <a:spcPct val="200000"/>
              </a:lnSpc>
              <a:spcBef>
                <a:spcPts val="5"/>
              </a:spcBef>
            </a:pPr>
            <a:r>
              <a:rPr sz="2000" dirty="0">
                <a:latin typeface="Times New Roman"/>
                <a:cs typeface="Times New Roman"/>
              </a:rPr>
              <a:t> </a:t>
            </a:r>
            <a:r>
              <a:rPr sz="2000" spc="-585" dirty="0">
                <a:latin typeface="Times New Roman"/>
                <a:cs typeface="Times New Roman"/>
              </a:rPr>
              <a:t> </a:t>
            </a:r>
            <a:r>
              <a:rPr sz="2000" b="1" dirty="0">
                <a:latin typeface="Times New Roman"/>
                <a:cs typeface="Times New Roman"/>
              </a:rPr>
              <a:t>Destination </a:t>
            </a:r>
            <a:r>
              <a:rPr sz="2000" b="1" spc="-5" dirty="0">
                <a:latin typeface="Times New Roman"/>
                <a:cs typeface="Times New Roman"/>
              </a:rPr>
              <a:t>Index (DI) </a:t>
            </a:r>
            <a:r>
              <a:rPr sz="2000" dirty="0">
                <a:latin typeface="Times New Roman"/>
                <a:cs typeface="Times New Roman"/>
              </a:rPr>
              <a:t>− It is used as </a:t>
            </a:r>
            <a:r>
              <a:rPr sz="2000" spc="-5" dirty="0">
                <a:latin typeface="Times New Roman"/>
                <a:cs typeface="Times New Roman"/>
              </a:rPr>
              <a:t>destination </a:t>
            </a:r>
            <a:r>
              <a:rPr sz="2000" dirty="0">
                <a:latin typeface="Times New Roman"/>
                <a:cs typeface="Times New Roman"/>
              </a:rPr>
              <a:t>index for </a:t>
            </a:r>
            <a:r>
              <a:rPr sz="2000" spc="-5" dirty="0">
                <a:latin typeface="Times New Roman"/>
                <a:cs typeface="Times New Roman"/>
              </a:rPr>
              <a:t>string </a:t>
            </a:r>
            <a:r>
              <a:rPr sz="2000" dirty="0">
                <a:latin typeface="Times New Roman"/>
                <a:cs typeface="Times New Roman"/>
              </a:rPr>
              <a:t> operations.</a:t>
            </a:r>
            <a:r>
              <a:rPr lang="en-US" sz="2000" dirty="0">
                <a:latin typeface="Times New Roman"/>
                <a:cs typeface="Times New Roman"/>
              </a:rPr>
              <a:t> It is used in the </a:t>
            </a:r>
            <a:r>
              <a:rPr lang="en-US" sz="2000" b="1" dirty="0">
                <a:latin typeface="Times New Roman"/>
                <a:cs typeface="Times New Roman"/>
              </a:rPr>
              <a:t>pointer addressing of data </a:t>
            </a:r>
            <a:r>
              <a:rPr lang="en-US" sz="2000" dirty="0">
                <a:latin typeface="Times New Roman"/>
                <a:cs typeface="Times New Roman"/>
              </a:rPr>
              <a:t>and as a destination in some string-related operations.</a:t>
            </a:r>
            <a:endParaRPr sz="20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172395"/>
            <a:ext cx="4196461" cy="673902"/>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Control</a:t>
            </a:r>
            <a:r>
              <a:rPr b="0" spc="-85" dirty="0">
                <a:latin typeface="Calibri"/>
                <a:cs typeface="Calibri"/>
              </a:rPr>
              <a:t> </a:t>
            </a:r>
            <a:r>
              <a:rPr b="0" spc="-30" dirty="0">
                <a:latin typeface="Calibri"/>
                <a:cs typeface="Calibri"/>
              </a:rPr>
              <a:t>Registers</a:t>
            </a:r>
          </a:p>
        </p:txBody>
      </p:sp>
      <p:sp>
        <p:nvSpPr>
          <p:cNvPr id="3" name="object 3"/>
          <p:cNvSpPr txBox="1"/>
          <p:nvPr/>
        </p:nvSpPr>
        <p:spPr>
          <a:xfrm>
            <a:off x="228600" y="1219200"/>
            <a:ext cx="8686801" cy="4670509"/>
          </a:xfrm>
          <a:prstGeom prst="rect">
            <a:avLst/>
          </a:prstGeom>
        </p:spPr>
        <p:txBody>
          <a:bodyPr vert="horz" wrap="square" lIns="0" tIns="12700" rIns="0" bIns="0" rtlCol="0">
            <a:spAutoFit/>
          </a:bodyPr>
          <a:lstStyle/>
          <a:p>
            <a:pPr marL="355600" marR="5080" indent="-342900" algn="just">
              <a:lnSpc>
                <a:spcPct val="150000"/>
              </a:lnSpc>
              <a:spcBef>
                <a:spcPts val="10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5" dirty="0">
                <a:solidFill>
                  <a:srgbClr val="FF0000"/>
                </a:solidFill>
                <a:latin typeface="Times New Roman" panose="02020603050405020304" pitchFamily="18" charset="0"/>
                <a:cs typeface="Times New Roman" panose="02020603050405020304" pitchFamily="18" charset="0"/>
              </a:rPr>
              <a:t>32-bit instruction </a:t>
            </a:r>
            <a:r>
              <a:rPr sz="2400" spc="-15" dirty="0">
                <a:solidFill>
                  <a:srgbClr val="FF0000"/>
                </a:solidFill>
                <a:latin typeface="Times New Roman" panose="02020603050405020304" pitchFamily="18" charset="0"/>
                <a:cs typeface="Times New Roman" panose="02020603050405020304" pitchFamily="18" charset="0"/>
              </a:rPr>
              <a:t>pointer register </a:t>
            </a:r>
            <a:r>
              <a:rPr sz="2400" dirty="0">
                <a:solidFill>
                  <a:srgbClr val="FF0000"/>
                </a:solidFill>
                <a:latin typeface="Times New Roman" panose="02020603050405020304" pitchFamily="18" charset="0"/>
                <a:cs typeface="Times New Roman" panose="02020603050405020304" pitchFamily="18" charset="0"/>
              </a:rPr>
              <a:t>and the </a:t>
            </a:r>
            <a:r>
              <a:rPr sz="2400" spc="-5" dirty="0">
                <a:solidFill>
                  <a:srgbClr val="FF0000"/>
                </a:solidFill>
                <a:latin typeface="Times New Roman" panose="02020603050405020304" pitchFamily="18" charset="0"/>
                <a:cs typeface="Times New Roman" panose="02020603050405020304" pitchFamily="18" charset="0"/>
              </a:rPr>
              <a:t>32-bit flags </a:t>
            </a:r>
            <a:r>
              <a:rPr sz="2400" spc="-15" dirty="0">
                <a:solidFill>
                  <a:srgbClr val="FF0000"/>
                </a:solidFill>
                <a:latin typeface="Times New Roman" panose="02020603050405020304" pitchFamily="18" charset="0"/>
                <a:cs typeface="Times New Roman" panose="02020603050405020304" pitchFamily="18" charset="0"/>
              </a:rPr>
              <a:t>register </a:t>
            </a:r>
            <a:r>
              <a:rPr sz="2400" spc="-10" dirty="0">
                <a:solidFill>
                  <a:srgbClr val="FF0000"/>
                </a:solidFill>
                <a:latin typeface="Times New Roman" panose="02020603050405020304" pitchFamily="18" charset="0"/>
                <a:cs typeface="Times New Roman" panose="02020603050405020304" pitchFamily="18" charset="0"/>
              </a:rPr>
              <a:t> combined</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spc="-10" dirty="0">
                <a:latin typeface="Times New Roman" panose="02020603050405020304" pitchFamily="18" charset="0"/>
                <a:cs typeface="Times New Roman" panose="02020603050405020304" pitchFamily="18" charset="0"/>
              </a:rPr>
              <a:t> considered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10" dirty="0">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control</a:t>
            </a:r>
            <a:r>
              <a:rPr sz="2400" spc="-10" dirty="0">
                <a:solidFill>
                  <a:srgbClr val="FF0000"/>
                </a:solidFill>
                <a:latin typeface="Times New Roman" panose="02020603050405020304" pitchFamily="18" charset="0"/>
                <a:cs typeface="Times New Roman" panose="02020603050405020304" pitchFamily="18" charset="0"/>
              </a:rPr>
              <a:t> </a:t>
            </a:r>
            <a:r>
              <a:rPr sz="2400" spc="-15" dirty="0">
                <a:solidFill>
                  <a:srgbClr val="FF0000"/>
                </a:solidFill>
                <a:latin typeface="Times New Roman" panose="02020603050405020304" pitchFamily="18" charset="0"/>
                <a:cs typeface="Times New Roman" panose="02020603050405020304" pitchFamily="18" charset="0"/>
              </a:rPr>
              <a:t>registers</a:t>
            </a:r>
            <a:r>
              <a:rPr sz="2400" spc="-1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sz="2400" spc="-15" dirty="0">
                <a:latin typeface="Times New Roman" panose="02020603050405020304" pitchFamily="18" charset="0"/>
                <a:cs typeface="Times New Roman" panose="02020603050405020304" pitchFamily="18" charset="0"/>
              </a:rPr>
              <a:t>Many</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instructions</a:t>
            </a:r>
            <a:r>
              <a:rPr sz="240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involve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comparisons</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mathematical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calculations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change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status</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flags</a:t>
            </a:r>
            <a:r>
              <a:rPr sz="2400" spc="50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some</a:t>
            </a:r>
            <a:r>
              <a:rPr sz="2400" spc="509"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 </a:t>
            </a:r>
            <a:r>
              <a:rPr sz="2400" spc="-5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conditional </a:t>
            </a:r>
            <a:r>
              <a:rPr sz="2400" spc="-5" dirty="0">
                <a:latin typeface="Times New Roman" panose="02020603050405020304" pitchFamily="18" charset="0"/>
                <a:cs typeface="Times New Roman" panose="02020603050405020304" pitchFamily="18" charset="0"/>
              </a:rPr>
              <a:t>instructions </a:t>
            </a:r>
            <a:r>
              <a:rPr sz="2400" spc="-15" dirty="0">
                <a:latin typeface="Times New Roman" panose="02020603050405020304" pitchFamily="18" charset="0"/>
                <a:cs typeface="Times New Roman" panose="02020603050405020304" pitchFamily="18" charset="0"/>
              </a:rPr>
              <a:t>test </a:t>
            </a:r>
            <a:r>
              <a:rPr sz="2400" spc="-5" dirty="0">
                <a:latin typeface="Times New Roman" panose="02020603050405020304" pitchFamily="18" charset="0"/>
                <a:cs typeface="Times New Roman" panose="02020603050405020304" pitchFamily="18" charset="0"/>
              </a:rPr>
              <a:t>the </a:t>
            </a:r>
            <a:r>
              <a:rPr sz="2400" spc="-15" dirty="0">
                <a:latin typeface="Times New Roman" panose="02020603050405020304" pitchFamily="18" charset="0"/>
                <a:cs typeface="Times New Roman" panose="02020603050405020304" pitchFamily="18" charset="0"/>
              </a:rPr>
              <a:t>value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these </a:t>
            </a:r>
            <a:r>
              <a:rPr sz="2400" spc="-15" dirty="0">
                <a:latin typeface="Times New Roman" panose="02020603050405020304" pitchFamily="18" charset="0"/>
                <a:cs typeface="Times New Roman" panose="02020603050405020304" pitchFamily="18" charset="0"/>
              </a:rPr>
              <a:t>status </a:t>
            </a:r>
            <a:r>
              <a:rPr sz="2400" spc="-5" dirty="0">
                <a:latin typeface="Times New Roman" panose="02020603050405020304" pitchFamily="18" charset="0"/>
                <a:cs typeface="Times New Roman" panose="02020603050405020304" pitchFamily="18" charset="0"/>
              </a:rPr>
              <a:t>flags </a:t>
            </a:r>
            <a:r>
              <a:rPr sz="2400" spc="-15" dirty="0">
                <a:latin typeface="Times New Roman" panose="02020603050405020304" pitchFamily="18" charset="0"/>
                <a:cs typeface="Times New Roman" panose="02020603050405020304" pitchFamily="18" charset="0"/>
              </a:rPr>
              <a:t>to </a:t>
            </a:r>
            <a:r>
              <a:rPr sz="2400" spc="-30" dirty="0">
                <a:latin typeface="Times New Roman" panose="02020603050405020304" pitchFamily="18" charset="0"/>
                <a:cs typeface="Times New Roman" panose="02020603050405020304" pitchFamily="18" charset="0"/>
              </a:rPr>
              <a:t>take </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control</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flow</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other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location.</a:t>
            </a:r>
            <a:endParaRPr lang="en-US" sz="2400" spc="-10" dirty="0">
              <a:latin typeface="Times New Roman" panose="02020603050405020304" pitchFamily="18" charset="0"/>
              <a:cs typeface="Times New Roman" panose="02020603050405020304" pitchFamily="18" charset="0"/>
            </a:endParaRPr>
          </a:p>
          <a:p>
            <a:pPr marL="355600" marR="5080" indent="-342900" algn="just">
              <a:lnSpc>
                <a:spcPct val="150000"/>
              </a:lnSpc>
              <a:spcBef>
                <a:spcPts val="575"/>
              </a:spcBef>
              <a:buFont typeface="Arial MT"/>
              <a:buChar char="•"/>
              <a:tabLst>
                <a:tab pos="355600" algn="l"/>
              </a:tabLst>
            </a:pPr>
            <a:r>
              <a:rPr lang="en-US" sz="2400" dirty="0">
                <a:latin typeface="Times New Roman" panose="02020603050405020304" pitchFamily="18" charset="0"/>
                <a:cs typeface="Times New Roman" panose="02020603050405020304" pitchFamily="18" charset="0"/>
              </a:rPr>
              <a:t>Flags-Condition of the microprocessor and control its operation</a:t>
            </a:r>
            <a:endParaRPr sz="2400" dirty="0">
              <a:latin typeface="Times New Roman" panose="02020603050405020304" pitchFamily="18" charset="0"/>
              <a:cs typeface="Times New Roman" panose="02020603050405020304" pitchFamily="18" charset="0"/>
            </a:endParaRPr>
          </a:p>
          <a:p>
            <a:pPr marL="355600" indent="-342900" algn="just">
              <a:lnSpc>
                <a:spcPct val="100000"/>
              </a:lnSpc>
              <a:spcBef>
                <a:spcPts val="2020"/>
              </a:spcBef>
              <a:buFont typeface="Arial MT"/>
              <a:buChar char="•"/>
              <a:tabLst>
                <a:tab pos="355600" algn="l"/>
              </a:tabLst>
            </a:pPr>
            <a:r>
              <a:rPr sz="2400" spc="-5"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common</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flag</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bits</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are:</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9513" y="461594"/>
            <a:ext cx="4748530"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a:cs typeface="Calibri"/>
              </a:rPr>
              <a:t>FLAG</a:t>
            </a:r>
            <a:r>
              <a:rPr sz="4400" b="0" spc="-40" dirty="0">
                <a:latin typeface="Calibri"/>
                <a:cs typeface="Calibri"/>
              </a:rPr>
              <a:t> </a:t>
            </a:r>
            <a:r>
              <a:rPr sz="4400" b="0" spc="-5" dirty="0">
                <a:latin typeface="Calibri"/>
                <a:cs typeface="Calibri"/>
              </a:rPr>
              <a:t>REGISTER</a:t>
            </a:r>
            <a:r>
              <a:rPr sz="4400" b="0" spc="-45" dirty="0">
                <a:latin typeface="Calibri"/>
                <a:cs typeface="Calibri"/>
              </a:rPr>
              <a:t> </a:t>
            </a:r>
            <a:r>
              <a:rPr sz="4400" b="0" dirty="0">
                <a:latin typeface="Calibri"/>
                <a:cs typeface="Calibri"/>
              </a:rPr>
              <a:t>8086</a:t>
            </a:r>
            <a:endParaRPr sz="4400">
              <a:latin typeface="Calibri"/>
              <a:cs typeface="Calibri"/>
            </a:endParaRPr>
          </a:p>
        </p:txBody>
      </p:sp>
      <p:pic>
        <p:nvPicPr>
          <p:cNvPr id="3" name="object 3"/>
          <p:cNvPicPr/>
          <p:nvPr/>
        </p:nvPicPr>
        <p:blipFill>
          <a:blip r:embed="rId2" cstate="print"/>
          <a:stretch>
            <a:fillRect/>
          </a:stretch>
        </p:blipFill>
        <p:spPr>
          <a:xfrm>
            <a:off x="153987" y="1428686"/>
            <a:ext cx="8753475" cy="45006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28600"/>
            <a:ext cx="321373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80" dirty="0">
                <a:latin typeface="Calibri"/>
                <a:cs typeface="Calibri"/>
              </a:rPr>
              <a:t> </a:t>
            </a:r>
            <a:r>
              <a:rPr sz="4400" b="0" spc="-10" dirty="0">
                <a:latin typeface="Calibri"/>
                <a:cs typeface="Calibri"/>
              </a:rPr>
              <a:t>Structure</a:t>
            </a:r>
            <a:endParaRPr sz="4400" dirty="0">
              <a:latin typeface="Calibri"/>
              <a:cs typeface="Calibri"/>
            </a:endParaRPr>
          </a:p>
        </p:txBody>
      </p:sp>
      <p:sp>
        <p:nvSpPr>
          <p:cNvPr id="3" name="object 3"/>
          <p:cNvSpPr txBox="1"/>
          <p:nvPr/>
        </p:nvSpPr>
        <p:spPr>
          <a:xfrm>
            <a:off x="304800" y="762000"/>
            <a:ext cx="8610599" cy="5983689"/>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000" spc="-5" dirty="0">
                <a:latin typeface="Calibri"/>
                <a:cs typeface="Calibri"/>
              </a:rPr>
              <a:t>CPU</a:t>
            </a:r>
            <a:r>
              <a:rPr sz="3000" spc="-100" dirty="0">
                <a:latin typeface="Calibri"/>
                <a:cs typeface="Calibri"/>
              </a:rPr>
              <a:t> </a:t>
            </a:r>
            <a:r>
              <a:rPr sz="3000" spc="-10" dirty="0">
                <a:latin typeface="Calibri"/>
                <a:cs typeface="Calibri"/>
              </a:rPr>
              <a:t>must:</a:t>
            </a:r>
            <a:endParaRPr sz="3000" dirty="0">
              <a:latin typeface="Calibri"/>
              <a:cs typeface="Calibri"/>
            </a:endParaRPr>
          </a:p>
          <a:p>
            <a:pPr marL="756285" lvl="1" indent="-287020">
              <a:lnSpc>
                <a:spcPct val="100000"/>
              </a:lnSpc>
              <a:spcBef>
                <a:spcPts val="2355"/>
              </a:spcBef>
              <a:buFont typeface="Arial MT"/>
              <a:buChar char="–"/>
              <a:tabLst>
                <a:tab pos="756920" algn="l"/>
              </a:tabLst>
            </a:pPr>
            <a:r>
              <a:rPr sz="2600" spc="-15" dirty="0">
                <a:latin typeface="Calibri"/>
                <a:cs typeface="Calibri"/>
              </a:rPr>
              <a:t>Fetch</a:t>
            </a:r>
            <a:r>
              <a:rPr sz="2600" spc="-110" dirty="0">
                <a:latin typeface="Calibri"/>
                <a:cs typeface="Calibri"/>
              </a:rPr>
              <a:t> </a:t>
            </a:r>
            <a:r>
              <a:rPr sz="2600" dirty="0">
                <a:latin typeface="Calibri"/>
                <a:cs typeface="Calibri"/>
              </a:rPr>
              <a:t>instructions</a:t>
            </a:r>
            <a:r>
              <a:rPr lang="en-US" sz="2600" dirty="0">
                <a:highlight>
                  <a:srgbClr val="FFFF00"/>
                </a:highlight>
                <a:latin typeface="Calibri"/>
                <a:cs typeface="Calibri"/>
              </a:rPr>
              <a:t>-</a:t>
            </a:r>
            <a:r>
              <a:rPr lang="en-US" sz="2800" dirty="0">
                <a:highlight>
                  <a:srgbClr val="FFFF00"/>
                </a:highlight>
              </a:rPr>
              <a:t>reads an instruction from memory</a:t>
            </a:r>
            <a:endParaRPr sz="2600" dirty="0">
              <a:highlight>
                <a:srgbClr val="FFFF00"/>
              </a:highlight>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10" dirty="0">
                <a:latin typeface="Calibri"/>
                <a:cs typeface="Calibri"/>
              </a:rPr>
              <a:t>Interpret</a:t>
            </a:r>
            <a:r>
              <a:rPr sz="2600" spc="-130" dirty="0">
                <a:latin typeface="Calibri"/>
                <a:cs typeface="Calibri"/>
              </a:rPr>
              <a:t> </a:t>
            </a:r>
            <a:r>
              <a:rPr sz="2600" dirty="0">
                <a:latin typeface="Calibri"/>
                <a:cs typeface="Calibri"/>
              </a:rPr>
              <a:t>instructions</a:t>
            </a:r>
            <a:r>
              <a:rPr lang="en-US" sz="2600" dirty="0">
                <a:latin typeface="Calibri"/>
                <a:cs typeface="Calibri"/>
              </a:rPr>
              <a:t>-instruction is decoded to determine what action is required.</a:t>
            </a:r>
            <a:endParaRPr sz="2600" dirty="0">
              <a:latin typeface="Calibri"/>
              <a:cs typeface="Calibri"/>
            </a:endParaRPr>
          </a:p>
          <a:p>
            <a:pPr lvl="1">
              <a:lnSpc>
                <a:spcPct val="100000"/>
              </a:lnSpc>
              <a:spcBef>
                <a:spcPts val="10"/>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a:latin typeface="Calibri"/>
                <a:cs typeface="Calibri"/>
              </a:rPr>
              <a:t>Fetch</a:t>
            </a:r>
            <a:r>
              <a:rPr sz="2600" spc="-50" dirty="0">
                <a:latin typeface="Calibri"/>
                <a:cs typeface="Calibri"/>
              </a:rPr>
              <a:t> </a:t>
            </a:r>
            <a:r>
              <a:rPr sz="2600" spc="-15" dirty="0">
                <a:latin typeface="Calibri"/>
                <a:cs typeface="Calibri"/>
              </a:rPr>
              <a:t>data</a:t>
            </a:r>
            <a:r>
              <a:rPr lang="en-US" sz="2600" spc="-15" dirty="0">
                <a:latin typeface="Calibri"/>
                <a:cs typeface="Calibri"/>
              </a:rPr>
              <a:t>-The execution of an instruction may require reading data from memory or an I/O module</a:t>
            </a:r>
            <a:endParaRPr sz="2600" dirty="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spcBef>
                <a:spcPts val="5"/>
              </a:spcBef>
              <a:buFont typeface="Arial MT"/>
              <a:buChar char="–"/>
              <a:tabLst>
                <a:tab pos="756920" algn="l"/>
              </a:tabLst>
            </a:pPr>
            <a:r>
              <a:rPr sz="2600" spc="-10" dirty="0">
                <a:latin typeface="Calibri"/>
                <a:cs typeface="Calibri"/>
              </a:rPr>
              <a:t>Process</a:t>
            </a:r>
            <a:r>
              <a:rPr sz="2600" spc="-75" dirty="0">
                <a:latin typeface="Calibri"/>
                <a:cs typeface="Calibri"/>
              </a:rPr>
              <a:t> </a:t>
            </a:r>
            <a:r>
              <a:rPr sz="2600" spc="-15" dirty="0">
                <a:latin typeface="Calibri"/>
                <a:cs typeface="Calibri"/>
              </a:rPr>
              <a:t>data</a:t>
            </a:r>
            <a:r>
              <a:rPr lang="en-US" sz="2600" spc="-15" dirty="0">
                <a:latin typeface="Calibri"/>
                <a:cs typeface="Calibri"/>
              </a:rPr>
              <a:t>-The execution of an instruction may require performing some arithmetic or logical operation on data</a:t>
            </a:r>
            <a:endParaRPr sz="2600" dirty="0">
              <a:latin typeface="Calibri"/>
              <a:cs typeface="Calibri"/>
            </a:endParaRPr>
          </a:p>
          <a:p>
            <a:pPr lvl="1">
              <a:lnSpc>
                <a:spcPct val="100000"/>
              </a:lnSpc>
              <a:spcBef>
                <a:spcPts val="5"/>
              </a:spcBef>
              <a:buFont typeface="Arial MT"/>
              <a:buChar char="–"/>
            </a:pPr>
            <a:endParaRPr sz="2550" dirty="0">
              <a:latin typeface="Calibri"/>
              <a:cs typeface="Calibri"/>
            </a:endParaRPr>
          </a:p>
          <a:p>
            <a:pPr marL="756285" lvl="1" indent="-287020">
              <a:lnSpc>
                <a:spcPct val="100000"/>
              </a:lnSpc>
              <a:buFont typeface="Arial MT"/>
              <a:buChar char="–"/>
              <a:tabLst>
                <a:tab pos="756920" algn="l"/>
              </a:tabLst>
            </a:pPr>
            <a:r>
              <a:rPr sz="2600" spc="-20" dirty="0">
                <a:latin typeface="Calibri"/>
                <a:cs typeface="Calibri"/>
              </a:rPr>
              <a:t>Write</a:t>
            </a:r>
            <a:r>
              <a:rPr sz="2600" spc="-60" dirty="0">
                <a:latin typeface="Calibri"/>
                <a:cs typeface="Calibri"/>
              </a:rPr>
              <a:t> </a:t>
            </a:r>
            <a:r>
              <a:rPr sz="2600" spc="-15" dirty="0">
                <a:latin typeface="Calibri"/>
                <a:cs typeface="Calibri"/>
              </a:rPr>
              <a:t>data</a:t>
            </a:r>
            <a:r>
              <a:rPr lang="en-US" sz="2600" spc="-15" dirty="0">
                <a:latin typeface="Calibri"/>
                <a:cs typeface="Calibri"/>
              </a:rPr>
              <a:t>-the results of an execution may require writing data to memory or an I/O module.</a:t>
            </a:r>
            <a:endParaRPr sz="2600" dirty="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990600"/>
            <a:ext cx="8686800" cy="4123054"/>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400" b="1" spc="-10" dirty="0">
                <a:latin typeface="Times New Roman" panose="02020603050405020304" pitchFamily="18" charset="0"/>
                <a:cs typeface="Times New Roman" panose="02020603050405020304" pitchFamily="18" charset="0"/>
              </a:rPr>
              <a:t>Overflow</a:t>
            </a:r>
            <a:r>
              <a:rPr sz="2400" b="1" spc="-2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Flag</a:t>
            </a:r>
            <a:r>
              <a:rPr sz="2400" b="1" spc="-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 </a:t>
            </a:r>
            <a:r>
              <a:rPr sz="2400" spc="-10" dirty="0">
                <a:latin typeface="Times New Roman" panose="02020603050405020304" pitchFamily="18" charset="0"/>
                <a:cs typeface="Times New Roman" panose="02020603050405020304" pitchFamily="18" charset="0"/>
              </a:rPr>
              <a:t>indicates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overflow</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high-order</a:t>
            </a:r>
            <a:r>
              <a:rPr sz="2400" spc="-5" dirty="0">
                <a:latin typeface="Times New Roman" panose="02020603050405020304" pitchFamily="18" charset="0"/>
                <a:cs typeface="Times New Roman" panose="02020603050405020304" pitchFamily="18" charset="0"/>
              </a:rPr>
              <a:t> bit</a:t>
            </a:r>
            <a:endParaRPr sz="2400" dirty="0">
              <a:latin typeface="Times New Roman" panose="02020603050405020304" pitchFamily="18" charset="0"/>
              <a:cs typeface="Times New Roman" panose="02020603050405020304" pitchFamily="18" charset="0"/>
            </a:endParaRP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algn="just">
              <a:lnSpc>
                <a:spcPct val="100000"/>
              </a:lnSpc>
            </a:pPr>
            <a:r>
              <a:rPr sz="2400" spc="-10" dirty="0">
                <a:latin typeface="Times New Roman" panose="02020603050405020304" pitchFamily="18" charset="0"/>
                <a:cs typeface="Times New Roman" panose="02020603050405020304" pitchFamily="18" charset="0"/>
              </a:rPr>
              <a:t>(leftmost</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bit)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data</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after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signed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arithmetic</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endParaRPr sz="2400" dirty="0">
              <a:latin typeface="Times New Roman" panose="02020603050405020304" pitchFamily="18" charset="0"/>
              <a:cs typeface="Times New Roman" panose="02020603050405020304" pitchFamily="18" charset="0"/>
            </a:endParaRPr>
          </a:p>
          <a:p>
            <a:pPr marL="355600" marR="5080" indent="-342900" algn="just">
              <a:lnSpc>
                <a:spcPct val="200000"/>
              </a:lnSpc>
              <a:spcBef>
                <a:spcPts val="580"/>
              </a:spcBef>
              <a:buFont typeface="Arial MT"/>
              <a:buChar char="•"/>
              <a:tabLst>
                <a:tab pos="354965" algn="l"/>
                <a:tab pos="355600" algn="l"/>
              </a:tabLst>
            </a:pPr>
            <a:r>
              <a:rPr sz="2400" b="1" spc="-5" dirty="0">
                <a:latin typeface="Times New Roman" panose="02020603050405020304" pitchFamily="18" charset="0"/>
                <a:cs typeface="Times New Roman" panose="02020603050405020304" pitchFamily="18" charset="0"/>
              </a:rPr>
              <a:t>Direction </a:t>
            </a:r>
            <a:r>
              <a:rPr sz="2400" b="1" dirty="0">
                <a:latin typeface="Times New Roman" panose="02020603050405020304" pitchFamily="18" charset="0"/>
                <a:cs typeface="Times New Roman" panose="02020603050405020304" pitchFamily="18" charset="0"/>
              </a:rPr>
              <a:t>Flag (DF)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a:t>
            </a:r>
            <a:r>
              <a:rPr sz="2400" spc="-10" dirty="0">
                <a:latin typeface="Times New Roman" panose="02020603050405020304" pitchFamily="18" charset="0"/>
                <a:cs typeface="Times New Roman" panose="02020603050405020304" pitchFamily="18" charset="0"/>
              </a:rPr>
              <a:t>left </a:t>
            </a:r>
            <a:r>
              <a:rPr sz="2400" spc="-5" dirty="0">
                <a:latin typeface="Times New Roman" panose="02020603050405020304" pitchFamily="18" charset="0"/>
                <a:cs typeface="Times New Roman" panose="02020603050405020304" pitchFamily="18" charset="0"/>
              </a:rPr>
              <a:t>or right direction </a:t>
            </a:r>
            <a:r>
              <a:rPr sz="2400" spc="-20" dirty="0">
                <a:latin typeface="Times New Roman" panose="02020603050405020304" pitchFamily="18" charset="0"/>
                <a:cs typeface="Times New Roman" panose="02020603050405020304" pitchFamily="18" charset="0"/>
              </a:rPr>
              <a:t>for </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moving or </a:t>
            </a:r>
            <a:r>
              <a:rPr sz="2400" spc="-10" dirty="0">
                <a:latin typeface="Times New Roman" panose="02020603050405020304" pitchFamily="18" charset="0"/>
                <a:cs typeface="Times New Roman" panose="02020603050405020304" pitchFamily="18" charset="0"/>
              </a:rPr>
              <a:t>comparing </a:t>
            </a:r>
            <a:r>
              <a:rPr sz="2400" spc="-5" dirty="0">
                <a:latin typeface="Times New Roman" panose="02020603050405020304" pitchFamily="18" charset="0"/>
                <a:cs typeface="Times New Roman" panose="02020603050405020304" pitchFamily="18" charset="0"/>
              </a:rPr>
              <a:t>string </a:t>
            </a:r>
            <a:r>
              <a:rPr sz="2400" spc="-15" dirty="0">
                <a:latin typeface="Times New Roman" panose="02020603050405020304" pitchFamily="18" charset="0"/>
                <a:cs typeface="Times New Roman" panose="02020603050405020304" pitchFamily="18" charset="0"/>
              </a:rPr>
              <a:t>data. </a:t>
            </a:r>
            <a:r>
              <a:rPr sz="2400" dirty="0">
                <a:latin typeface="Times New Roman" panose="02020603050405020304" pitchFamily="18" charset="0"/>
                <a:cs typeface="Times New Roman" panose="02020603050405020304" pitchFamily="18" charset="0"/>
              </a:rPr>
              <a:t>When the </a:t>
            </a:r>
            <a:r>
              <a:rPr sz="2400" spc="-5" dirty="0">
                <a:latin typeface="Times New Roman" panose="02020603050405020304" pitchFamily="18" charset="0"/>
                <a:cs typeface="Times New Roman" panose="02020603050405020304" pitchFamily="18" charset="0"/>
              </a:rPr>
              <a:t>DF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10" dirty="0">
                <a:latin typeface="Times New Roman" panose="02020603050405020304" pitchFamily="18" charset="0"/>
                <a:cs typeface="Times New Roman" panose="02020603050405020304" pitchFamily="18" charset="0"/>
              </a:rPr>
              <a:t>0,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string </a:t>
            </a:r>
            <a:r>
              <a:rPr sz="2400" spc="-10" dirty="0">
                <a:latin typeface="Times New Roman" panose="02020603050405020304" pitchFamily="18" charset="0"/>
                <a:cs typeface="Times New Roman" panose="02020603050405020304" pitchFamily="18" charset="0"/>
              </a:rPr>
              <a:t>operation </a:t>
            </a:r>
            <a:r>
              <a:rPr sz="2400" spc="-20" dirty="0">
                <a:latin typeface="Times New Roman" panose="02020603050405020304" pitchFamily="18" charset="0"/>
                <a:cs typeface="Times New Roman" panose="02020603050405020304" pitchFamily="18" charset="0"/>
              </a:rPr>
              <a:t>takes </a:t>
            </a:r>
            <a:r>
              <a:rPr sz="2400" spc="-10" dirty="0">
                <a:latin typeface="Times New Roman" panose="02020603050405020304" pitchFamily="18" charset="0"/>
                <a:cs typeface="Times New Roman" panose="02020603050405020304" pitchFamily="18" charset="0"/>
              </a:rPr>
              <a:t>left-to-right direction </a:t>
            </a:r>
            <a:r>
              <a:rPr sz="2400" dirty="0">
                <a:latin typeface="Times New Roman" panose="02020603050405020304" pitchFamily="18" charset="0"/>
                <a:cs typeface="Times New Roman" panose="02020603050405020304" pitchFamily="18" charset="0"/>
              </a:rPr>
              <a:t>and 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set</a:t>
            </a:r>
            <a:r>
              <a:rPr sz="2400" spc="-2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the</a:t>
            </a:r>
            <a:r>
              <a:rPr sz="2400" spc="-5" dirty="0">
                <a:latin typeface="Times New Roman" panose="02020603050405020304" pitchFamily="18" charset="0"/>
                <a:cs typeface="Times New Roman" panose="02020603050405020304" pitchFamily="18" charset="0"/>
              </a:rPr>
              <a:t> string</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operation</a:t>
            </a:r>
            <a:r>
              <a:rPr sz="2400" spc="-20" dirty="0">
                <a:latin typeface="Times New Roman" panose="02020603050405020304" pitchFamily="18" charset="0"/>
                <a:cs typeface="Times New Roman" panose="02020603050405020304" pitchFamily="18" charset="0"/>
              </a:rPr>
              <a:t> takes</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right-to-left </a:t>
            </a:r>
            <a:r>
              <a:rPr sz="2400" spc="-5" dirty="0">
                <a:latin typeface="Times New Roman" panose="02020603050405020304" pitchFamily="18" charset="0"/>
                <a:cs typeface="Times New Roman" panose="02020603050405020304" pitchFamily="18" charset="0"/>
              </a:rPr>
              <a:t>direction.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0543" y="457200"/>
            <a:ext cx="8975725" cy="5663089"/>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000" b="1" spc="-40" dirty="0">
                <a:latin typeface="Times New Roman" panose="02020603050405020304" pitchFamily="18" charset="0"/>
                <a:cs typeface="Times New Roman" panose="02020603050405020304" pitchFamily="18" charset="0"/>
              </a:rPr>
              <a:t>Trap</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(TF)</a:t>
            </a:r>
            <a:r>
              <a:rPr sz="2000" b="1"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allows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setting</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of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processor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single-step</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mode.</a:t>
            </a:r>
          </a:p>
          <a:p>
            <a:pPr marL="355600" marR="671195" algn="just">
              <a:lnSpc>
                <a:spcPct val="200000"/>
              </a:lnSpc>
              <a:spcBef>
                <a:spcPts val="5"/>
              </a:spcBef>
            </a:pP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DEBUG</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used</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sets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trap</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flag,</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so</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we</a:t>
            </a:r>
            <a:r>
              <a:rPr sz="2000" spc="-5" dirty="0">
                <a:latin typeface="Times New Roman" panose="02020603050405020304" pitchFamily="18" charset="0"/>
                <a:cs typeface="Times New Roman" panose="02020603050405020304" pitchFamily="18" charset="0"/>
              </a:rPr>
              <a:t> could</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step</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through</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 </a:t>
            </a:r>
            <a:r>
              <a:rPr sz="2000" spc="-44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execution </a:t>
            </a:r>
            <a:r>
              <a:rPr sz="2000" b="1" spc="-5" dirty="0">
                <a:latin typeface="Times New Roman" panose="02020603050405020304" pitchFamily="18" charset="0"/>
                <a:cs typeface="Times New Roman" panose="02020603050405020304" pitchFamily="18" charset="0"/>
              </a:rPr>
              <a:t>one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instruction </a:t>
            </a:r>
            <a:r>
              <a:rPr sz="2000" b="1" spc="-15" dirty="0">
                <a:latin typeface="Times New Roman" panose="02020603050405020304" pitchFamily="18" charset="0"/>
                <a:cs typeface="Times New Roman" panose="02020603050405020304" pitchFamily="18" charset="0"/>
              </a:rPr>
              <a:t>at</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time.</a:t>
            </a:r>
            <a:endParaRPr sz="2000" b="1" dirty="0">
              <a:latin typeface="Times New Roman" panose="02020603050405020304" pitchFamily="18" charset="0"/>
              <a:cs typeface="Times New Roman" panose="02020603050405020304" pitchFamily="18" charset="0"/>
            </a:endParaRPr>
          </a:p>
          <a:p>
            <a:pPr marL="355600" marR="144780" indent="-342900" algn="just">
              <a:lnSpc>
                <a:spcPct val="200000"/>
              </a:lnSpc>
              <a:spcBef>
                <a:spcPts val="484"/>
              </a:spcBef>
              <a:buFont typeface="Arial MT"/>
              <a:buChar char="•"/>
              <a:tabLst>
                <a:tab pos="354965" algn="l"/>
                <a:tab pos="355600" algn="l"/>
              </a:tabLst>
            </a:pPr>
            <a:r>
              <a:rPr sz="2000" b="1" dirty="0">
                <a:latin typeface="Times New Roman" panose="02020603050405020304" pitchFamily="18" charset="0"/>
                <a:cs typeface="Times New Roman" panose="02020603050405020304" pitchFamily="18" charset="0"/>
              </a:rPr>
              <a:t>Sign</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(SF)</a:t>
            </a:r>
            <a:r>
              <a:rPr sz="2000" b="1"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shows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is</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set</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according</a:t>
            </a:r>
            <a:r>
              <a:rPr sz="2000" spc="-15" dirty="0">
                <a:latin typeface="Times New Roman" panose="02020603050405020304" pitchFamily="18" charset="0"/>
                <a:cs typeface="Times New Roman" panose="02020603050405020304" pitchFamily="18" charset="0"/>
              </a:rPr>
              <a:t> to</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item</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following</a:t>
            </a:r>
            <a:r>
              <a:rPr sz="2000" dirty="0">
                <a:latin typeface="Times New Roman" panose="02020603050405020304" pitchFamily="18" charset="0"/>
                <a:cs typeface="Times New Roman" panose="02020603050405020304" pitchFamily="18" charset="0"/>
              </a:rPr>
              <a:t> the</a:t>
            </a:r>
            <a:r>
              <a:rPr sz="2000" spc="-5" dirty="0">
                <a:latin typeface="Times New Roman" panose="02020603050405020304" pitchFamily="18" charset="0"/>
                <a:cs typeface="Times New Roman" panose="02020603050405020304" pitchFamily="18" charset="0"/>
              </a:rPr>
              <a:t> arithmetic</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spc="-5" dirty="0">
                <a:latin typeface="Times New Roman" panose="02020603050405020304" pitchFamily="18" charset="0"/>
                <a:cs typeface="Times New Roman" panose="02020603050405020304" pitchFamily="18" charset="0"/>
              </a:rPr>
              <a:t>The </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sign</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indicated</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high-order</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leftmost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spc="-10" dirty="0">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A</a:t>
            </a:r>
            <a:r>
              <a:rPr sz="2000" spc="5"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positive</a:t>
            </a:r>
            <a:r>
              <a:rPr sz="2000" spc="1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clears</a:t>
            </a:r>
            <a:r>
              <a:rPr sz="2000" spc="1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the</a:t>
            </a:r>
            <a:r>
              <a:rPr sz="2000" spc="5"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value </a:t>
            </a:r>
            <a:r>
              <a:rPr sz="2000" spc="-44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of</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SF</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to </a:t>
            </a:r>
            <a:r>
              <a:rPr sz="2000" dirty="0">
                <a:solidFill>
                  <a:srgbClr val="FF0000"/>
                </a:solidFill>
                <a:latin typeface="Times New Roman" panose="02020603050405020304" pitchFamily="18" charset="0"/>
                <a:cs typeface="Times New Roman" panose="02020603050405020304" pitchFamily="18" charset="0"/>
              </a:rPr>
              <a:t>0 and </a:t>
            </a:r>
            <a:r>
              <a:rPr sz="2000" spc="-15" dirty="0">
                <a:solidFill>
                  <a:srgbClr val="FF0000"/>
                </a:solidFill>
                <a:latin typeface="Times New Roman" panose="02020603050405020304" pitchFamily="18" charset="0"/>
                <a:cs typeface="Times New Roman" panose="02020603050405020304" pitchFamily="18" charset="0"/>
              </a:rPr>
              <a:t>negative</a:t>
            </a:r>
            <a:r>
              <a:rPr sz="2000" dirty="0">
                <a:solidFill>
                  <a:srgbClr val="FF0000"/>
                </a:solidFill>
                <a:latin typeface="Times New Roman" panose="02020603050405020304" pitchFamily="18" charset="0"/>
                <a:cs typeface="Times New Roman" panose="02020603050405020304" pitchFamily="18" charset="0"/>
              </a:rPr>
              <a:t> </a:t>
            </a:r>
            <a:r>
              <a:rPr sz="2000" spc="-10"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20"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 </a:t>
            </a:r>
            <a:r>
              <a:rPr sz="2000" spc="-15" dirty="0">
                <a:solidFill>
                  <a:srgbClr val="FF0000"/>
                </a:solidFill>
                <a:latin typeface="Times New Roman" panose="02020603050405020304" pitchFamily="18" charset="0"/>
                <a:cs typeface="Times New Roman" panose="02020603050405020304" pitchFamily="18" charset="0"/>
              </a:rPr>
              <a:t>to</a:t>
            </a:r>
            <a:r>
              <a:rPr sz="2000" spc="-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a:p>
            <a:pPr algn="just">
              <a:lnSpc>
                <a:spcPct val="100000"/>
              </a:lnSpc>
              <a:spcBef>
                <a:spcPts val="10"/>
              </a:spcBef>
              <a:buFont typeface="Arial MT"/>
              <a:buChar char="•"/>
            </a:pPr>
            <a:endParaRPr sz="2350" dirty="0">
              <a:latin typeface="Times New Roman" panose="02020603050405020304" pitchFamily="18" charset="0"/>
              <a:cs typeface="Times New Roman" panose="02020603050405020304" pitchFamily="18" charset="0"/>
            </a:endParaRPr>
          </a:p>
          <a:p>
            <a:pPr marL="355600" indent="-342900" algn="just">
              <a:lnSpc>
                <a:spcPct val="100000"/>
              </a:lnSpc>
              <a:buFont typeface="Arial MT"/>
              <a:buChar char="•"/>
              <a:tabLst>
                <a:tab pos="354965" algn="l"/>
                <a:tab pos="355600" algn="l"/>
              </a:tabLst>
            </a:pPr>
            <a:r>
              <a:rPr sz="2000" b="1" spc="-20" dirty="0">
                <a:latin typeface="Times New Roman" panose="02020603050405020304" pitchFamily="18" charset="0"/>
                <a:cs typeface="Times New Roman" panose="02020603050405020304" pitchFamily="18" charset="0"/>
              </a:rPr>
              <a:t>Zero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(ZF)</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indicates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arithmetic</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comparison</a:t>
            </a:r>
            <a:r>
              <a:rPr sz="2000" spc="-10" dirty="0">
                <a:latin typeface="Times New Roman" panose="02020603050405020304" pitchFamily="18" charset="0"/>
                <a:cs typeface="Times New Roman" panose="02020603050405020304" pitchFamily="18" charset="0"/>
              </a:rPr>
              <a:t> 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spc="-15" dirty="0">
                <a:latin typeface="Times New Roman" panose="02020603050405020304" pitchFamily="18" charset="0"/>
                <a:cs typeface="Times New Roman" panose="02020603050405020304" pitchFamily="18" charset="0"/>
              </a:rPr>
              <a:t>nonzero</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result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clears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25" dirty="0">
                <a:latin typeface="Times New Roman" panose="02020603050405020304" pitchFamily="18" charset="0"/>
                <a:cs typeface="Times New Roman" panose="02020603050405020304" pitchFamily="18" charset="0"/>
              </a:rPr>
              <a:t>zero</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flag</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 and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25" dirty="0">
                <a:solidFill>
                  <a:srgbClr val="FF0000"/>
                </a:solidFill>
                <a:latin typeface="Times New Roman" panose="02020603050405020304" pitchFamily="18" charset="0"/>
                <a:cs typeface="Times New Roman" panose="02020603050405020304" pitchFamily="18" charset="0"/>
              </a:rPr>
              <a:t>zero</a:t>
            </a:r>
            <a:r>
              <a:rPr sz="200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result</a:t>
            </a:r>
            <a:r>
              <a:rPr sz="2000" spc="10" dirty="0">
                <a:solidFill>
                  <a:srgbClr val="FF0000"/>
                </a:solidFill>
                <a:latin typeface="Times New Roman" panose="02020603050405020304" pitchFamily="18" charset="0"/>
                <a:cs typeface="Times New Roman" panose="02020603050405020304" pitchFamily="18" charset="0"/>
              </a:rPr>
              <a:t> </a:t>
            </a:r>
            <a:r>
              <a:rPr sz="2000" spc="-5" dirty="0">
                <a:solidFill>
                  <a:srgbClr val="FF0000"/>
                </a:solidFill>
                <a:latin typeface="Times New Roman" panose="02020603050405020304" pitchFamily="18" charset="0"/>
                <a:cs typeface="Times New Roman" panose="02020603050405020304" pitchFamily="18" charset="0"/>
              </a:rPr>
              <a:t>sets</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it</a:t>
            </a:r>
            <a:r>
              <a:rPr sz="2000" spc="15" dirty="0">
                <a:solidFill>
                  <a:srgbClr val="FF0000"/>
                </a:solidFill>
                <a:latin typeface="Times New Roman" panose="02020603050405020304" pitchFamily="18" charset="0"/>
                <a:cs typeface="Times New Roman" panose="02020603050405020304" pitchFamily="18" charset="0"/>
              </a:rPr>
              <a:t> </a:t>
            </a:r>
            <a:r>
              <a:rPr sz="2000" spc="-15" dirty="0">
                <a:solidFill>
                  <a:srgbClr val="FF0000"/>
                </a:solidFill>
                <a:latin typeface="Times New Roman" panose="02020603050405020304" pitchFamily="18" charset="0"/>
                <a:cs typeface="Times New Roman" panose="02020603050405020304" pitchFamily="18" charset="0"/>
              </a:rPr>
              <a:t>to</a:t>
            </a:r>
            <a:r>
              <a:rPr sz="2000" spc="15" dirty="0">
                <a:solidFill>
                  <a:srgbClr val="FF0000"/>
                </a:solidFill>
                <a:latin typeface="Times New Roman" panose="02020603050405020304" pitchFamily="18" charset="0"/>
                <a:cs typeface="Times New Roman" panose="02020603050405020304" pitchFamily="18" charset="0"/>
              </a:rPr>
              <a:t> </a:t>
            </a:r>
            <a:r>
              <a:rPr sz="2000" dirty="0">
                <a:solidFill>
                  <a:srgbClr val="FF0000"/>
                </a:solidFill>
                <a:latin typeface="Times New Roman" panose="02020603050405020304" pitchFamily="18" charset="0"/>
                <a:cs typeface="Times New Roman" panose="02020603050405020304" pitchFamily="18" charset="0"/>
              </a:rPr>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80680" cy="2221230"/>
          </a:xfrm>
          <a:prstGeom prst="rect">
            <a:avLst/>
          </a:prstGeom>
        </p:spPr>
        <p:txBody>
          <a:bodyPr vert="horz" wrap="square" lIns="0" tIns="12700" rIns="0" bIns="0" rtlCol="0">
            <a:spAutoFit/>
          </a:bodyPr>
          <a:lstStyle/>
          <a:p>
            <a:pPr marL="355600" marR="5080" indent="-343535" algn="just">
              <a:lnSpc>
                <a:spcPct val="150000"/>
              </a:lnSpc>
              <a:spcBef>
                <a:spcPts val="100"/>
              </a:spcBef>
              <a:buFont typeface="Arial MT"/>
              <a:buChar char="•"/>
              <a:tabLst>
                <a:tab pos="355600" algn="l"/>
                <a:tab pos="356235" algn="l"/>
              </a:tabLst>
            </a:pPr>
            <a:r>
              <a:rPr sz="2400" b="1" spc="-15" dirty="0">
                <a:latin typeface="Times New Roman" panose="02020603050405020304" pitchFamily="18" charset="0"/>
                <a:cs typeface="Times New Roman" panose="02020603050405020304" pitchFamily="18" charset="0"/>
              </a:rPr>
              <a:t>Interrupt </a:t>
            </a:r>
            <a:r>
              <a:rPr sz="2400" b="1" dirty="0">
                <a:latin typeface="Times New Roman" panose="02020603050405020304" pitchFamily="18" charset="0"/>
                <a:cs typeface="Times New Roman" panose="02020603050405020304" pitchFamily="18" charset="0"/>
              </a:rPr>
              <a:t>Flag </a:t>
            </a:r>
            <a:r>
              <a:rPr sz="2400" b="1" spc="-5" dirty="0">
                <a:latin typeface="Times New Roman" panose="02020603050405020304" pitchFamily="18" charset="0"/>
                <a:cs typeface="Times New Roman" panose="02020603050405020304" pitchFamily="18" charset="0"/>
              </a:rPr>
              <a:t>(IF) </a:t>
            </a:r>
            <a:r>
              <a:rPr sz="2400" dirty="0">
                <a:latin typeface="Times New Roman" panose="02020603050405020304" pitchFamily="18" charset="0"/>
                <a:cs typeface="Times New Roman" panose="02020603050405020304" pitchFamily="18" charset="0"/>
              </a:rPr>
              <a:t>− It </a:t>
            </a:r>
            <a:r>
              <a:rPr sz="2400" spc="-5" dirty="0">
                <a:latin typeface="Times New Roman" panose="02020603050405020304" pitchFamily="18" charset="0"/>
                <a:cs typeface="Times New Roman" panose="02020603050405020304" pitchFamily="18" charset="0"/>
              </a:rPr>
              <a:t>determines whether </a:t>
            </a:r>
            <a:r>
              <a:rPr sz="2400" dirty="0">
                <a:latin typeface="Times New Roman" panose="02020603050405020304" pitchFamily="18" charset="0"/>
                <a:cs typeface="Times New Roman" panose="02020603050405020304" pitchFamily="18" charset="0"/>
              </a:rPr>
              <a:t>the </a:t>
            </a:r>
            <a:r>
              <a:rPr sz="2400" spc="-10" dirty="0">
                <a:latin typeface="Times New Roman" panose="02020603050405020304" pitchFamily="18" charset="0"/>
                <a:cs typeface="Times New Roman" panose="02020603050405020304" pitchFamily="18" charset="0"/>
              </a:rPr>
              <a:t>external </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interrupts</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like</a:t>
            </a:r>
            <a:r>
              <a:rPr sz="2400" spc="-1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keyboard</a:t>
            </a:r>
            <a:r>
              <a:rPr sz="2400" spc="-20" dirty="0">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entry,</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etc.,</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are</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5" dirty="0">
                <a:latin typeface="Times New Roman" panose="02020603050405020304" pitchFamily="18" charset="0"/>
                <a:cs typeface="Times New Roman" panose="02020603050405020304" pitchFamily="18" charset="0"/>
              </a:rPr>
              <a:t> be </a:t>
            </a:r>
            <a:r>
              <a:rPr sz="2400" spc="-10" dirty="0">
                <a:latin typeface="Times New Roman" panose="02020603050405020304" pitchFamily="18" charset="0"/>
                <a:cs typeface="Times New Roman" panose="02020603050405020304" pitchFamily="18" charset="0"/>
              </a:rPr>
              <a:t>ignored</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processed. </a:t>
            </a:r>
            <a:r>
              <a:rPr sz="2400" spc="-5" dirty="0">
                <a:latin typeface="Times New Roman" panose="02020603050405020304" pitchFamily="18" charset="0"/>
                <a:cs typeface="Times New Roman" panose="02020603050405020304" pitchFamily="18" charset="0"/>
              </a:rPr>
              <a:t>It disables </a:t>
            </a:r>
            <a:r>
              <a:rPr sz="2400" dirty="0">
                <a:latin typeface="Times New Roman" panose="02020603050405020304" pitchFamily="18" charset="0"/>
                <a:cs typeface="Times New Roman" panose="02020603050405020304" pitchFamily="18" charset="0"/>
              </a:rPr>
              <a:t>the </a:t>
            </a:r>
            <a:r>
              <a:rPr sz="2400" spc="-5" dirty="0">
                <a:latin typeface="Times New Roman" panose="02020603050405020304" pitchFamily="18" charset="0"/>
                <a:cs typeface="Times New Roman" panose="02020603050405020304" pitchFamily="18" charset="0"/>
              </a:rPr>
              <a:t>external </a:t>
            </a:r>
            <a:r>
              <a:rPr sz="2400" spc="-10" dirty="0">
                <a:latin typeface="Times New Roman" panose="02020603050405020304" pitchFamily="18" charset="0"/>
                <a:cs typeface="Times New Roman" panose="02020603050405020304" pitchFamily="18" charset="0"/>
              </a:rPr>
              <a:t>interrupt </a:t>
            </a:r>
            <a:r>
              <a:rPr sz="2400" dirty="0">
                <a:latin typeface="Times New Roman" panose="02020603050405020304" pitchFamily="18" charset="0"/>
                <a:cs typeface="Times New Roman" panose="02020603050405020304" pitchFamily="18" charset="0"/>
              </a:rPr>
              <a:t>when the </a:t>
            </a:r>
            <a:r>
              <a:rPr sz="2400" spc="-10" dirty="0">
                <a:latin typeface="Times New Roman" panose="02020603050405020304" pitchFamily="18" charset="0"/>
                <a:cs typeface="Times New Roman" panose="02020603050405020304" pitchFamily="18" charset="0"/>
              </a:rPr>
              <a:t>value </a:t>
            </a:r>
            <a:r>
              <a:rPr sz="2400" dirty="0">
                <a:latin typeface="Times New Roman" panose="02020603050405020304" pitchFamily="18" charset="0"/>
                <a:cs typeface="Times New Roman" panose="02020603050405020304" pitchFamily="18" charset="0"/>
              </a:rPr>
              <a:t>is </a:t>
            </a:r>
            <a:r>
              <a:rPr sz="2400" spc="-5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0</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enables </a:t>
            </a:r>
            <a:r>
              <a:rPr sz="2400" spc="-10" dirty="0">
                <a:latin typeface="Times New Roman" panose="02020603050405020304" pitchFamily="18" charset="0"/>
                <a:cs typeface="Times New Roman" panose="02020603050405020304" pitchFamily="18" charset="0"/>
              </a:rPr>
              <a:t>interrupts</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 </a:t>
            </a:r>
            <a:r>
              <a:rPr sz="2400" spc="-5" dirty="0">
                <a:latin typeface="Times New Roman" panose="02020603050405020304" pitchFamily="18" charset="0"/>
                <a:cs typeface="Times New Roman" panose="02020603050405020304" pitchFamily="18" charset="0"/>
              </a:rPr>
              <a:t>set</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8739" y="990600"/>
            <a:ext cx="8387715" cy="4750018"/>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5600" algn="l"/>
              </a:tabLst>
            </a:pPr>
            <a:r>
              <a:rPr sz="2000" b="1" dirty="0">
                <a:latin typeface="Times New Roman" panose="02020603050405020304" pitchFamily="18" charset="0"/>
                <a:cs typeface="Times New Roman" panose="02020603050405020304" pitchFamily="18" charset="0"/>
              </a:rPr>
              <a:t>Auxiliary </a:t>
            </a:r>
            <a:r>
              <a:rPr sz="2000" b="1" spc="-5" dirty="0">
                <a:latin typeface="Times New Roman" panose="02020603050405020304" pitchFamily="18" charset="0"/>
                <a:cs typeface="Times New Roman" panose="02020603050405020304" pitchFamily="18" charset="0"/>
              </a:rPr>
              <a:t>Carry</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Flag</a:t>
            </a:r>
            <a:r>
              <a:rPr sz="2000" b="1" spc="-2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(AF)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a:t>
            </a:r>
            <a:r>
              <a:rPr sz="200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bit</a:t>
            </a:r>
            <a:r>
              <a:rPr sz="2000" b="1" dirty="0">
                <a:latin typeface="Times New Roman" panose="02020603050405020304" pitchFamily="18" charset="0"/>
                <a:cs typeface="Times New Roman" panose="02020603050405020304" pitchFamily="18" charset="0"/>
              </a:rPr>
              <a:t> 3 </a:t>
            </a:r>
            <a:r>
              <a:rPr sz="2000" b="1" spc="-15" dirty="0">
                <a:latin typeface="Times New Roman" panose="02020603050405020304" pitchFamily="18" charset="0"/>
                <a:cs typeface="Times New Roman" panose="02020603050405020304" pitchFamily="18" charset="0"/>
              </a:rPr>
              <a:t>to</a:t>
            </a:r>
            <a:r>
              <a:rPr sz="2000" b="1" spc="-5" dirty="0">
                <a:latin typeface="Times New Roman" panose="02020603050405020304" pitchFamily="18" charset="0"/>
                <a:cs typeface="Times New Roman" panose="02020603050405020304" pitchFamily="18" charset="0"/>
              </a:rPr>
              <a:t> bit</a:t>
            </a:r>
            <a:r>
              <a:rPr sz="2000" b="1" dirty="0">
                <a:latin typeface="Times New Roman" panose="02020603050405020304" pitchFamily="18" charset="0"/>
                <a:cs typeface="Times New Roman" panose="02020603050405020304" pitchFamily="18" charset="0"/>
              </a:rPr>
              <a:t> 4 </a:t>
            </a:r>
            <a:r>
              <a:rPr sz="2000" b="1" spc="-10" dirty="0">
                <a:latin typeface="Times New Roman" panose="02020603050405020304" pitchFamily="18" charset="0"/>
                <a:cs typeface="Times New Roman" panose="02020603050405020304" pitchFamily="18" charset="0"/>
              </a:rPr>
              <a:t>following</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an</a:t>
            </a:r>
            <a:r>
              <a:rPr lang="en-US"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arithmetic </a:t>
            </a:r>
            <a:r>
              <a:rPr sz="2000" b="1" spc="-10" dirty="0">
                <a:latin typeface="Times New Roman" panose="02020603050405020304" pitchFamily="18" charset="0"/>
                <a:cs typeface="Times New Roman" panose="02020603050405020304" pitchFamily="18" charset="0"/>
              </a:rPr>
              <a:t>operation</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used </a:t>
            </a:r>
            <a:r>
              <a:rPr sz="2000" spc="-15" dirty="0">
                <a:latin typeface="Times New Roman" panose="02020603050405020304" pitchFamily="18" charset="0"/>
                <a:cs typeface="Times New Roman" panose="02020603050405020304" pitchFamily="18" charset="0"/>
              </a:rPr>
              <a:t>for </a:t>
            </a:r>
            <a:r>
              <a:rPr sz="2000" spc="-10" dirty="0">
                <a:latin typeface="Times New Roman" panose="02020603050405020304" pitchFamily="18" charset="0"/>
                <a:cs typeface="Times New Roman" panose="02020603050405020304" pitchFamily="18" charset="0"/>
              </a:rPr>
              <a:t>specialized </a:t>
            </a:r>
            <a:r>
              <a:rPr sz="2000" spc="-5" dirty="0">
                <a:latin typeface="Times New Roman" panose="02020603050405020304" pitchFamily="18" charset="0"/>
                <a:cs typeface="Times New Roman" panose="02020603050405020304" pitchFamily="18" charset="0"/>
              </a:rPr>
              <a:t>arithmetic. The </a:t>
            </a:r>
            <a:r>
              <a:rPr sz="2000" dirty="0">
                <a:latin typeface="Times New Roman" panose="02020603050405020304" pitchFamily="18" charset="0"/>
                <a:cs typeface="Times New Roman" panose="02020603050405020304" pitchFamily="18" charset="0"/>
              </a:rPr>
              <a:t>AF is </a:t>
            </a:r>
            <a:r>
              <a:rPr sz="2000" spc="-10" dirty="0">
                <a:latin typeface="Times New Roman" panose="02020603050405020304" pitchFamily="18" charset="0"/>
                <a:cs typeface="Times New Roman" panose="02020603050405020304" pitchFamily="18" charset="0"/>
              </a:rPr>
              <a:t>set </a:t>
            </a:r>
            <a:r>
              <a:rPr sz="2000" dirty="0">
                <a:latin typeface="Times New Roman" panose="02020603050405020304" pitchFamily="18" charset="0"/>
                <a:cs typeface="Times New Roman" panose="02020603050405020304" pitchFamily="18" charset="0"/>
              </a:rPr>
              <a:t>when a </a:t>
            </a:r>
            <a:r>
              <a:rPr sz="2000" spc="15" dirty="0">
                <a:latin typeface="Times New Roman" panose="02020603050405020304" pitchFamily="18" charset="0"/>
                <a:cs typeface="Times New Roman" panose="02020603050405020304" pitchFamily="18" charset="0"/>
              </a:rPr>
              <a:t>1- </a:t>
            </a:r>
            <a:r>
              <a:rPr sz="2000" spc="-44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byte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causes 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carry</a:t>
            </a:r>
            <a:r>
              <a:rPr sz="2000" spc="-15" dirty="0">
                <a:latin typeface="Times New Roman" panose="02020603050405020304" pitchFamily="18" charset="0"/>
                <a:cs typeface="Times New Roman" panose="02020603050405020304" pitchFamily="18" charset="0"/>
              </a:rPr>
              <a:t> from</a:t>
            </a:r>
            <a:r>
              <a:rPr sz="2000" spc="-5" dirty="0">
                <a:latin typeface="Times New Roman" panose="02020603050405020304" pitchFamily="18" charset="0"/>
                <a:cs typeface="Times New Roman" panose="02020603050405020304" pitchFamily="18" charset="0"/>
              </a:rPr>
              <a:t> bit </a:t>
            </a:r>
            <a:r>
              <a:rPr sz="2000" dirty="0">
                <a:latin typeface="Times New Roman" panose="02020603050405020304" pitchFamily="18" charset="0"/>
                <a:cs typeface="Times New Roman" panose="02020603050405020304" pitchFamily="18" charset="0"/>
              </a:rPr>
              <a:t>3 </a:t>
            </a:r>
            <a:r>
              <a:rPr sz="2000" spc="-15" dirty="0">
                <a:latin typeface="Times New Roman" panose="02020603050405020304" pitchFamily="18" charset="0"/>
                <a:cs typeface="Times New Roman" panose="02020603050405020304" pitchFamily="18" charset="0"/>
              </a:rPr>
              <a:t>into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4.</a:t>
            </a:r>
          </a:p>
          <a:p>
            <a:pPr marL="355600" marR="86360" indent="-342900" algn="just">
              <a:lnSpc>
                <a:spcPct val="200000"/>
              </a:lnSpc>
              <a:spcBef>
                <a:spcPts val="484"/>
              </a:spcBef>
              <a:buFont typeface="Arial MT"/>
              <a:buChar char="•"/>
              <a:tabLst>
                <a:tab pos="355600" algn="l"/>
              </a:tabLst>
            </a:pPr>
            <a:r>
              <a:rPr sz="2000" b="1" spc="-10" dirty="0">
                <a:latin typeface="Times New Roman" panose="02020603050405020304" pitchFamily="18" charset="0"/>
                <a:cs typeface="Times New Roman" panose="02020603050405020304" pitchFamily="18" charset="0"/>
              </a:rPr>
              <a:t>Parity </a:t>
            </a:r>
            <a:r>
              <a:rPr sz="2000" b="1" dirty="0">
                <a:latin typeface="Times New Roman" panose="02020603050405020304" pitchFamily="18" charset="0"/>
                <a:cs typeface="Times New Roman" panose="02020603050405020304" pitchFamily="18" charset="0"/>
              </a:rPr>
              <a:t>Flag (PF) </a:t>
            </a:r>
            <a:r>
              <a:rPr sz="2000" dirty="0">
                <a:latin typeface="Times New Roman" panose="02020603050405020304" pitchFamily="18" charset="0"/>
                <a:cs typeface="Times New Roman" panose="02020603050405020304" pitchFamily="18" charset="0"/>
              </a:rPr>
              <a:t>− It </a:t>
            </a:r>
            <a:r>
              <a:rPr sz="2000" spc="-5" dirty="0">
                <a:latin typeface="Times New Roman" panose="02020603050405020304" pitchFamily="18" charset="0"/>
                <a:cs typeface="Times New Roman" panose="02020603050405020304" pitchFamily="18" charset="0"/>
              </a:rPr>
              <a:t>indicates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total </a:t>
            </a:r>
            <a:r>
              <a:rPr sz="2000" spc="-5" dirty="0">
                <a:latin typeface="Times New Roman" panose="02020603050405020304" pitchFamily="18" charset="0"/>
                <a:cs typeface="Times New Roman" panose="02020603050405020304" pitchFamily="18" charset="0"/>
              </a:rPr>
              <a:t>number </a:t>
            </a:r>
            <a:r>
              <a:rPr sz="2000" dirty="0">
                <a:latin typeface="Times New Roman" panose="02020603050405020304" pitchFamily="18" charset="0"/>
                <a:cs typeface="Times New Roman" panose="02020603050405020304" pitchFamily="18" charset="0"/>
              </a:rPr>
              <a:t>of 1-bits in the </a:t>
            </a:r>
            <a:r>
              <a:rPr sz="2000" spc="-10" dirty="0">
                <a:latin typeface="Times New Roman" panose="02020603050405020304" pitchFamily="18" charset="0"/>
                <a:cs typeface="Times New Roman" panose="02020603050405020304" pitchFamily="18" charset="0"/>
              </a:rPr>
              <a:t>result obtained </a:t>
            </a:r>
            <a:r>
              <a:rPr sz="2000" spc="-44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an </a:t>
            </a:r>
            <a:r>
              <a:rPr sz="2000" spc="-5" dirty="0">
                <a:latin typeface="Times New Roman" panose="02020603050405020304" pitchFamily="18" charset="0"/>
                <a:cs typeface="Times New Roman" panose="02020603050405020304" pitchFamily="18" charset="0"/>
              </a:rPr>
              <a:t>arithmetic </a:t>
            </a:r>
            <a:r>
              <a:rPr sz="2000" spc="-10" dirty="0">
                <a:latin typeface="Times New Roman" panose="02020603050405020304" pitchFamily="18" charset="0"/>
                <a:cs typeface="Times New Roman" panose="02020603050405020304" pitchFamily="18" charset="0"/>
              </a:rPr>
              <a:t>operation. </a:t>
            </a:r>
            <a:r>
              <a:rPr sz="2000" dirty="0">
                <a:latin typeface="Times New Roman" panose="02020603050405020304" pitchFamily="18" charset="0"/>
                <a:cs typeface="Times New Roman" panose="02020603050405020304" pitchFamily="18" charset="0"/>
              </a:rPr>
              <a:t>An </a:t>
            </a:r>
            <a:r>
              <a:rPr sz="2000" spc="-10" dirty="0">
                <a:latin typeface="Times New Roman" panose="02020603050405020304" pitchFamily="18" charset="0"/>
                <a:cs typeface="Times New Roman" panose="02020603050405020304" pitchFamily="18" charset="0"/>
              </a:rPr>
              <a:t>even </a:t>
            </a:r>
            <a:r>
              <a:rPr sz="2000" spc="-5" dirty="0">
                <a:latin typeface="Times New Roman" panose="02020603050405020304" pitchFamily="18" charset="0"/>
                <a:cs typeface="Times New Roman" panose="02020603050405020304" pitchFamily="18" charset="0"/>
              </a:rPr>
              <a:t>number of </a:t>
            </a:r>
            <a:r>
              <a:rPr sz="2000" dirty="0">
                <a:latin typeface="Times New Roman" panose="02020603050405020304" pitchFamily="18" charset="0"/>
                <a:cs typeface="Times New Roman" panose="02020603050405020304" pitchFamily="18" charset="0"/>
              </a:rPr>
              <a:t>1-bits </a:t>
            </a:r>
            <a:r>
              <a:rPr sz="2000" spc="-10" dirty="0">
                <a:latin typeface="Times New Roman" panose="02020603050405020304" pitchFamily="18" charset="0"/>
                <a:cs typeface="Times New Roman" panose="02020603050405020304" pitchFamily="18" charset="0"/>
              </a:rPr>
              <a:t>clears </a:t>
            </a:r>
            <a:r>
              <a:rPr sz="2000" dirty="0">
                <a:latin typeface="Times New Roman" panose="02020603050405020304" pitchFamily="18" charset="0"/>
                <a:cs typeface="Times New Roman" panose="02020603050405020304" pitchFamily="18" charset="0"/>
              </a:rPr>
              <a:t>the parity </a:t>
            </a:r>
            <a:r>
              <a:rPr sz="2000" spc="-5" dirty="0">
                <a:latin typeface="Times New Roman" panose="02020603050405020304" pitchFamily="18" charset="0"/>
                <a:cs typeface="Times New Roman" panose="02020603050405020304" pitchFamily="18" charset="0"/>
              </a:rPr>
              <a:t>flag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0</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an</a:t>
            </a:r>
            <a:r>
              <a:rPr sz="2000"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odd</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number</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1-bits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sets</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parity</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flag</a:t>
            </a:r>
            <a:r>
              <a:rPr sz="2000" b="1" spc="-10" dirty="0">
                <a:latin typeface="Times New Roman" panose="02020603050405020304" pitchFamily="18" charset="0"/>
                <a:cs typeface="Times New Roman" panose="02020603050405020304" pitchFamily="18" charset="0"/>
              </a:rPr>
              <a:t> to</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1</a:t>
            </a:r>
            <a:r>
              <a:rPr sz="2000" dirty="0">
                <a:latin typeface="Times New Roman" panose="02020603050405020304" pitchFamily="18" charset="0"/>
                <a:cs typeface="Times New Roman" panose="02020603050405020304" pitchFamily="18" charset="0"/>
              </a:rPr>
              <a:t>.</a:t>
            </a:r>
          </a:p>
          <a:p>
            <a:pPr marL="355600" marR="5080" indent="-342900" algn="just">
              <a:lnSpc>
                <a:spcPct val="200100"/>
              </a:lnSpc>
              <a:spcBef>
                <a:spcPts val="475"/>
              </a:spcBef>
              <a:buFont typeface="Arial MT"/>
              <a:buChar char="•"/>
              <a:tabLst>
                <a:tab pos="355600" algn="l"/>
              </a:tabLst>
            </a:pPr>
            <a:r>
              <a:rPr sz="2000" b="1" spc="-5" dirty="0">
                <a:latin typeface="Times New Roman" panose="02020603050405020304" pitchFamily="18" charset="0"/>
                <a:cs typeface="Times New Roman" panose="02020603050405020304" pitchFamily="18" charset="0"/>
              </a:rPr>
              <a:t>Carry </a:t>
            </a:r>
            <a:r>
              <a:rPr sz="2000" b="1" dirty="0">
                <a:latin typeface="Times New Roman" panose="02020603050405020304" pitchFamily="18" charset="0"/>
                <a:cs typeface="Times New Roman" panose="02020603050405020304" pitchFamily="18" charset="0"/>
              </a:rPr>
              <a:t>Flag (CF) </a:t>
            </a:r>
            <a:r>
              <a:rPr sz="2000" dirty="0">
                <a:latin typeface="Times New Roman" panose="02020603050405020304" pitchFamily="18" charset="0"/>
                <a:cs typeface="Times New Roman" panose="02020603050405020304" pitchFamily="18" charset="0"/>
              </a:rPr>
              <a:t>− It </a:t>
            </a:r>
            <a:r>
              <a:rPr sz="2000" spc="-10" dirty="0">
                <a:latin typeface="Times New Roman" panose="02020603050405020304" pitchFamily="18" charset="0"/>
                <a:cs typeface="Times New Roman" panose="02020603050405020304" pitchFamily="18" charset="0"/>
              </a:rPr>
              <a:t>contains </a:t>
            </a:r>
            <a:r>
              <a:rPr sz="2000" dirty="0">
                <a:latin typeface="Times New Roman" panose="02020603050405020304" pitchFamily="18" charset="0"/>
                <a:cs typeface="Times New Roman" panose="02020603050405020304" pitchFamily="18" charset="0"/>
              </a:rPr>
              <a:t>the </a:t>
            </a:r>
            <a:r>
              <a:rPr sz="2000" spc="-5" dirty="0">
                <a:latin typeface="Times New Roman" panose="02020603050405020304" pitchFamily="18" charset="0"/>
                <a:cs typeface="Times New Roman" panose="02020603050405020304" pitchFamily="18" charset="0"/>
              </a:rPr>
              <a:t>carry of </a:t>
            </a:r>
            <a:r>
              <a:rPr sz="2000" dirty="0">
                <a:latin typeface="Times New Roman" panose="02020603050405020304" pitchFamily="18" charset="0"/>
                <a:cs typeface="Times New Roman" panose="02020603050405020304" pitchFamily="18" charset="0"/>
              </a:rPr>
              <a:t>0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1 </a:t>
            </a:r>
            <a:r>
              <a:rPr sz="2000" spc="-15" dirty="0">
                <a:latin typeface="Times New Roman" panose="02020603050405020304" pitchFamily="18" charset="0"/>
                <a:cs typeface="Times New Roman" panose="02020603050405020304" pitchFamily="18" charset="0"/>
              </a:rPr>
              <a:t>from </a:t>
            </a:r>
            <a:r>
              <a:rPr sz="2000" dirty="0">
                <a:latin typeface="Times New Roman" panose="02020603050405020304" pitchFamily="18" charset="0"/>
                <a:cs typeface="Times New Roman" panose="02020603050405020304" pitchFamily="18" charset="0"/>
              </a:rPr>
              <a:t>a </a:t>
            </a:r>
            <a:r>
              <a:rPr sz="2000" spc="-5" dirty="0">
                <a:latin typeface="Times New Roman" panose="02020603050405020304" pitchFamily="18" charset="0"/>
                <a:cs typeface="Times New Roman" panose="02020603050405020304" pitchFamily="18" charset="0"/>
              </a:rPr>
              <a:t>high-order bit </a:t>
            </a:r>
            <a:r>
              <a:rPr sz="2000" spc="-10" dirty="0">
                <a:latin typeface="Times New Roman" panose="02020603050405020304" pitchFamily="18" charset="0"/>
                <a:cs typeface="Times New Roman" panose="02020603050405020304" pitchFamily="18" charset="0"/>
              </a:rPr>
              <a:t>(leftmost) </a:t>
            </a:r>
            <a:r>
              <a:rPr sz="2000" spc="-44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after</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arithmetic</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also</a:t>
            </a:r>
            <a:r>
              <a:rPr sz="2000" spc="1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contents</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 </a:t>
            </a:r>
            <a:r>
              <a:rPr sz="2000" spc="-10" dirty="0">
                <a:latin typeface="Times New Roman" panose="02020603050405020304" pitchFamily="18" charset="0"/>
                <a:cs typeface="Times New Roman" panose="02020603050405020304" pitchFamily="18" charset="0"/>
              </a:rPr>
              <a:t>last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bit</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of</a:t>
            </a:r>
            <a:endParaRPr sz="2000" dirty="0">
              <a:latin typeface="Times New Roman" panose="02020603050405020304" pitchFamily="18" charset="0"/>
              <a:cs typeface="Times New Roman" panose="02020603050405020304" pitchFamily="18" charset="0"/>
            </a:endParaRPr>
          </a:p>
          <a:p>
            <a:pPr algn="just">
              <a:lnSpc>
                <a:spcPct val="100000"/>
              </a:lnSpc>
              <a:spcBef>
                <a:spcPts val="20"/>
              </a:spcBef>
            </a:pPr>
            <a:endParaRPr sz="1950" dirty="0">
              <a:latin typeface="Times New Roman" panose="02020603050405020304" pitchFamily="18" charset="0"/>
              <a:cs typeface="Times New Roman" panose="02020603050405020304" pitchFamily="18" charset="0"/>
            </a:endParaRPr>
          </a:p>
          <a:p>
            <a:pPr marL="355600" algn="just">
              <a:lnSpc>
                <a:spcPct val="100000"/>
              </a:lnSpc>
            </a:pP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i="1" spc="-5" dirty="0">
                <a:latin typeface="Times New Roman" panose="02020603050405020304" pitchFamily="18" charset="0"/>
                <a:cs typeface="Times New Roman" panose="02020603050405020304" pitchFamily="18" charset="0"/>
              </a:rPr>
              <a:t>shift</a:t>
            </a:r>
            <a:r>
              <a:rPr sz="2000" i="1"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spc="-20" dirty="0">
                <a:latin typeface="Times New Roman" panose="02020603050405020304" pitchFamily="18" charset="0"/>
                <a:cs typeface="Times New Roman" panose="02020603050405020304" pitchFamily="18" charset="0"/>
              </a:rPr>
              <a:t> </a:t>
            </a:r>
            <a:r>
              <a:rPr sz="2000" i="1" spc="-10" dirty="0">
                <a:latin typeface="Times New Roman" panose="02020603050405020304" pitchFamily="18" charset="0"/>
                <a:cs typeface="Times New Roman" panose="02020603050405020304" pitchFamily="18" charset="0"/>
              </a:rPr>
              <a:t>rotate</a:t>
            </a:r>
            <a:r>
              <a:rPr sz="2000" i="1"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19451"/>
            <a:ext cx="4569839" cy="673902"/>
          </a:xfrm>
          <a:prstGeom prst="rect">
            <a:avLst/>
          </a:prstGeom>
        </p:spPr>
        <p:txBody>
          <a:bodyPr vert="horz" wrap="square" lIns="0" tIns="12065" rIns="0" bIns="0" rtlCol="0">
            <a:spAutoFit/>
          </a:bodyPr>
          <a:lstStyle/>
          <a:p>
            <a:pPr marL="12700">
              <a:lnSpc>
                <a:spcPct val="100000"/>
              </a:lnSpc>
              <a:spcBef>
                <a:spcPts val="95"/>
              </a:spcBef>
            </a:pPr>
            <a:r>
              <a:rPr b="0" spc="-15" dirty="0">
                <a:solidFill>
                  <a:srgbClr val="FF0000"/>
                </a:solidFill>
                <a:latin typeface="Calibri"/>
                <a:cs typeface="Calibri"/>
              </a:rPr>
              <a:t>Segment</a:t>
            </a:r>
            <a:r>
              <a:rPr b="0" spc="-50" dirty="0">
                <a:solidFill>
                  <a:srgbClr val="FF0000"/>
                </a:solidFill>
                <a:latin typeface="Calibri"/>
                <a:cs typeface="Calibri"/>
              </a:rPr>
              <a:t> </a:t>
            </a:r>
            <a:r>
              <a:rPr b="0" spc="-30" dirty="0">
                <a:solidFill>
                  <a:srgbClr val="FF0000"/>
                </a:solidFill>
                <a:latin typeface="Calibri"/>
                <a:cs typeface="Calibri"/>
              </a:rPr>
              <a:t>Registers</a:t>
            </a:r>
          </a:p>
        </p:txBody>
      </p:sp>
      <p:sp>
        <p:nvSpPr>
          <p:cNvPr id="3" name="object 3"/>
          <p:cNvSpPr txBox="1"/>
          <p:nvPr/>
        </p:nvSpPr>
        <p:spPr>
          <a:xfrm>
            <a:off x="110438" y="914400"/>
            <a:ext cx="8804961" cy="539442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spc="-5" dirty="0">
                <a:latin typeface="Times New Roman" panose="02020603050405020304" pitchFamily="18" charset="0"/>
                <a:cs typeface="Times New Roman" panose="02020603050405020304" pitchFamily="18" charset="0"/>
              </a:rPr>
              <a:t>Segments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specific</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areas</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defined</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program</a:t>
            </a:r>
            <a:r>
              <a:rPr sz="2000" spc="-2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for </a:t>
            </a:r>
            <a:r>
              <a:rPr sz="2000" b="1" spc="-10" dirty="0">
                <a:latin typeface="Times New Roman" panose="02020603050405020304" pitchFamily="18" charset="0"/>
                <a:cs typeface="Times New Roman" panose="02020603050405020304" pitchFamily="18" charset="0"/>
              </a:rPr>
              <a:t>containing</a:t>
            </a:r>
            <a:r>
              <a:rPr sz="2000" b="1" spc="-1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data,</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and</a:t>
            </a:r>
          </a:p>
          <a:p>
            <a:pPr>
              <a:lnSpc>
                <a:spcPct val="100000"/>
              </a:lnSpc>
              <a:spcBef>
                <a:spcPts val="20"/>
              </a:spcBef>
              <a:buFont typeface="Arial MT"/>
              <a:buChar char="•"/>
            </a:pPr>
            <a:endParaRPr sz="1950" b="1" dirty="0">
              <a:latin typeface="Times New Roman" panose="02020603050405020304" pitchFamily="18" charset="0"/>
              <a:cs typeface="Times New Roman" panose="02020603050405020304" pitchFamily="18" charset="0"/>
            </a:endParaRPr>
          </a:p>
          <a:p>
            <a:pPr marL="355600">
              <a:lnSpc>
                <a:spcPct val="100000"/>
              </a:lnSpc>
            </a:pPr>
            <a:r>
              <a:rPr sz="2000" b="1"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There</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are</a:t>
            </a:r>
            <a:r>
              <a:rPr sz="2000" spc="-5" dirty="0">
                <a:latin typeface="Times New Roman" panose="02020603050405020304" pitchFamily="18" charset="0"/>
                <a:cs typeface="Times New Roman" panose="02020603050405020304" pitchFamily="18" charset="0"/>
              </a:rPr>
              <a:t> three main</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spcBef>
                <a:spcPts val="5"/>
              </a:spcBef>
              <a:buFont typeface="Arial MT"/>
              <a:buChar char="•"/>
              <a:tabLst>
                <a:tab pos="354965" algn="l"/>
                <a:tab pos="355600" algn="l"/>
              </a:tabLst>
            </a:pPr>
            <a:r>
              <a:rPr sz="2000" b="1" spc="-5" dirty="0">
                <a:latin typeface="Times New Roman" panose="02020603050405020304" pitchFamily="18" charset="0"/>
                <a:cs typeface="Times New Roman" panose="02020603050405020304" pitchFamily="18" charset="0"/>
              </a:rPr>
              <a:t>Code</a:t>
            </a:r>
            <a:r>
              <a:rPr sz="2000" b="1"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b="1"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 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all</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instructions</a:t>
            </a:r>
            <a:r>
              <a:rPr sz="2000" spc="1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to</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be </a:t>
            </a:r>
            <a:r>
              <a:rPr sz="2000" spc="-15" dirty="0">
                <a:latin typeface="Times New Roman" panose="02020603050405020304" pitchFamily="18" charset="0"/>
                <a:cs typeface="Times New Roman" panose="02020603050405020304" pitchFamily="18" charset="0"/>
              </a:rPr>
              <a:t>executed.</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Code</a:t>
            </a:r>
            <a:endParaRPr sz="2000" dirty="0">
              <a:latin typeface="Times New Roman" panose="02020603050405020304" pitchFamily="18" charset="0"/>
              <a:cs typeface="Times New Roman" panose="02020603050405020304" pitchFamily="18" charset="0"/>
            </a:endParaRPr>
          </a:p>
          <a:p>
            <a:pPr>
              <a:lnSpc>
                <a:spcPct val="100000"/>
              </a:lnSpc>
              <a:spcBef>
                <a:spcPts val="15"/>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spcBef>
                <a:spcPts val="5"/>
              </a:spcBef>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CS </a:t>
            </a:r>
            <a:r>
              <a:rPr sz="2000" spc="-10" dirty="0">
                <a:latin typeface="Times New Roman" panose="02020603050405020304" pitchFamily="18" charset="0"/>
                <a:cs typeface="Times New Roman" panose="02020603050405020304" pitchFamily="18" charset="0"/>
              </a:rPr>
              <a:t>register</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stores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the</a:t>
            </a:r>
            <a:r>
              <a:rPr sz="2000" spc="-1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 of </a:t>
            </a:r>
            <a:r>
              <a:rPr sz="2000" b="1" dirty="0">
                <a:latin typeface="Times New Roman" panose="02020603050405020304" pitchFamily="18" charset="0"/>
                <a:cs typeface="Times New Roman" panose="02020603050405020304" pitchFamily="18" charset="0"/>
              </a:rPr>
              <a:t>the </a:t>
            </a:r>
            <a:r>
              <a:rPr sz="2000" b="1" spc="-5" dirty="0">
                <a:latin typeface="Times New Roman" panose="02020603050405020304" pitchFamily="18" charset="0"/>
                <a:cs typeface="Times New Roman" panose="02020603050405020304" pitchFamily="18" charset="0"/>
              </a:rPr>
              <a:t>code</a:t>
            </a:r>
            <a:r>
              <a:rPr sz="2000" b="1" spc="-2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r>
              <a:rPr sz="2000" spc="-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a:lnSpc>
                <a:spcPct val="100000"/>
              </a:lnSpc>
              <a:spcBef>
                <a:spcPts val="10"/>
              </a:spcBef>
            </a:pPr>
            <a:endParaRPr sz="2350" dirty="0">
              <a:latin typeface="Times New Roman" panose="02020603050405020304" pitchFamily="18" charset="0"/>
              <a:cs typeface="Times New Roman" panose="02020603050405020304" pitchFamily="18" charset="0"/>
            </a:endParaRPr>
          </a:p>
          <a:p>
            <a:pPr marL="355600" indent="-342900">
              <a:lnSpc>
                <a:spcPct val="100000"/>
              </a:lnSpc>
              <a:buFont typeface="Arial MT"/>
              <a:buChar char="•"/>
              <a:tabLst>
                <a:tab pos="354965" algn="l"/>
                <a:tab pos="355600" algn="l"/>
              </a:tabLst>
            </a:pP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Segment(DS,ES)</a:t>
            </a:r>
            <a:r>
              <a:rPr sz="2000" b="1"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contains</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constants</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work</a:t>
            </a:r>
            <a:r>
              <a:rPr sz="2000" spc="-5" dirty="0">
                <a:latin typeface="Times New Roman" panose="02020603050405020304" pitchFamily="18" charset="0"/>
                <a:cs typeface="Times New Roman" panose="02020603050405020304" pitchFamily="18" charset="0"/>
              </a:rPr>
              <a:t> areas.</a:t>
            </a:r>
            <a:r>
              <a:rPr sz="2000" dirty="0">
                <a:latin typeface="Times New Roman" panose="02020603050405020304" pitchFamily="18" charset="0"/>
                <a:cs typeface="Times New Roman" panose="02020603050405020304" pitchFamily="18" charset="0"/>
              </a:rPr>
              <a:t> 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16-bit</a:t>
            </a:r>
            <a:r>
              <a:rPr sz="2000" spc="-2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endParaRPr sz="20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sz="1950" dirty="0">
              <a:latin typeface="Times New Roman" panose="02020603050405020304" pitchFamily="18" charset="0"/>
              <a:cs typeface="Times New Roman" panose="02020603050405020304" pitchFamily="18" charset="0"/>
            </a:endParaRPr>
          </a:p>
          <a:p>
            <a:pPr marL="355600">
              <a:lnSpc>
                <a:spcPct val="100000"/>
              </a:lnSpc>
            </a:pPr>
            <a:r>
              <a:rPr sz="2000" spc="-5" dirty="0">
                <a:latin typeface="Times New Roman" panose="02020603050405020304" pitchFamily="18" charset="0"/>
                <a:cs typeface="Times New Roman" panose="02020603050405020304" pitchFamily="18" charset="0"/>
              </a:rPr>
              <a:t>Segment</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DS</a:t>
            </a:r>
            <a:r>
              <a:rPr sz="2000" spc="-10" dirty="0">
                <a:latin typeface="Times New Roman" panose="02020603050405020304" pitchFamily="18" charset="0"/>
                <a:cs typeface="Times New Roman" panose="02020603050405020304" pitchFamily="18" charset="0"/>
              </a:rPr>
              <a:t> register</a:t>
            </a:r>
            <a:r>
              <a:rPr sz="2000" spc="20"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of</a:t>
            </a:r>
            <a:r>
              <a:rPr sz="2000" b="1" spc="-1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data</a:t>
            </a:r>
            <a:r>
              <a:rPr sz="2000" b="1" spc="1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segment.</a:t>
            </a:r>
            <a:endParaRPr sz="2000" b="1" dirty="0">
              <a:latin typeface="Times New Roman" panose="02020603050405020304" pitchFamily="18" charset="0"/>
              <a:cs typeface="Times New Roman" panose="02020603050405020304" pitchFamily="18" charset="0"/>
            </a:endParaRPr>
          </a:p>
          <a:p>
            <a:pPr marL="355600" marR="387985" indent="-342900">
              <a:lnSpc>
                <a:spcPct val="200100"/>
              </a:lnSpc>
              <a:spcBef>
                <a:spcPts val="480"/>
              </a:spcBef>
              <a:buFont typeface="Arial MT"/>
              <a:buChar char="•"/>
              <a:tabLst>
                <a:tab pos="354965" algn="l"/>
                <a:tab pos="355600" algn="l"/>
              </a:tabLst>
            </a:pPr>
            <a:r>
              <a:rPr sz="2000" b="1" spc="-10" dirty="0">
                <a:latin typeface="Times New Roman" panose="02020603050405020304" pitchFamily="18" charset="0"/>
                <a:cs typeface="Times New Roman" panose="02020603050405020304" pitchFamily="18" charset="0"/>
              </a:rPr>
              <a:t>Stack</a:t>
            </a:r>
            <a:r>
              <a:rPr sz="2000" b="1" spc="-5" dirty="0">
                <a:latin typeface="Times New Roman" panose="02020603050405020304" pitchFamily="18" charset="0"/>
                <a:cs typeface="Times New Roman" panose="02020603050405020304" pitchFamily="18" charset="0"/>
              </a:rPr>
              <a:t> Segment </a:t>
            </a:r>
            <a:r>
              <a:rPr sz="2000" dirty="0">
                <a:latin typeface="Times New Roman" panose="02020603050405020304" pitchFamily="18" charset="0"/>
                <a:cs typeface="Times New Roman" panose="02020603050405020304" pitchFamily="18" charset="0"/>
              </a:rPr>
              <a: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It</a:t>
            </a:r>
            <a:r>
              <a:rPr sz="2000" spc="-10" dirty="0">
                <a:latin typeface="Times New Roman" panose="02020603050405020304" pitchFamily="18" charset="0"/>
                <a:cs typeface="Times New Roman" panose="02020603050405020304" pitchFamily="18" charset="0"/>
              </a:rPr>
              <a:t> contains</a:t>
            </a:r>
            <a:r>
              <a:rPr sz="200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and </a:t>
            </a:r>
            <a:r>
              <a:rPr sz="2000" spc="-10" dirty="0">
                <a:latin typeface="Times New Roman" panose="02020603050405020304" pitchFamily="18" charset="0"/>
                <a:cs typeface="Times New Roman" panose="02020603050405020304" pitchFamily="18" charset="0"/>
              </a:rPr>
              <a:t>return</a:t>
            </a:r>
            <a:r>
              <a:rPr sz="2000" spc="-5" dirty="0">
                <a:latin typeface="Times New Roman" panose="02020603050405020304" pitchFamily="18" charset="0"/>
                <a:cs typeface="Times New Roman" panose="02020603050405020304" pitchFamily="18" charset="0"/>
              </a:rPr>
              <a:t> addresses</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of</a:t>
            </a:r>
            <a:r>
              <a:rPr sz="2000" spc="-10" dirty="0">
                <a:latin typeface="Times New Roman" panose="02020603050405020304" pitchFamily="18" charset="0"/>
                <a:cs typeface="Times New Roman" panose="02020603050405020304" pitchFamily="18" charset="0"/>
              </a:rPr>
              <a:t> procedures</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or </a:t>
            </a:r>
            <a:r>
              <a:rPr sz="200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subroutines.</a:t>
            </a:r>
            <a:r>
              <a:rPr sz="2000" dirty="0">
                <a:latin typeface="Times New Roman" panose="02020603050405020304" pitchFamily="18" charset="0"/>
                <a:cs typeface="Times New Roman" panose="02020603050405020304" pitchFamily="18" charset="0"/>
              </a:rPr>
              <a:t> It</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is</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implemented</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as</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'stack'</a:t>
            </a:r>
            <a:r>
              <a:rPr sz="2000" spc="1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data</a:t>
            </a:r>
            <a:r>
              <a:rPr sz="2000" spc="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structure.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The</a:t>
            </a:r>
            <a:r>
              <a:rPr sz="200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Stack</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Segment </a:t>
            </a:r>
            <a:r>
              <a:rPr sz="2000" spc="-434"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register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or</a:t>
            </a:r>
            <a:r>
              <a:rPr sz="2000" spc="-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SS</a:t>
            </a:r>
            <a:r>
              <a:rPr sz="2000" spc="-10" dirty="0">
                <a:latin typeface="Times New Roman" panose="02020603050405020304" pitchFamily="18" charset="0"/>
                <a:cs typeface="Times New Roman" panose="02020603050405020304" pitchFamily="18" charset="0"/>
              </a:rPr>
              <a:t> register</a:t>
            </a:r>
            <a:r>
              <a:rPr sz="2000" spc="15" dirty="0">
                <a:latin typeface="Times New Roman" panose="02020603050405020304" pitchFamily="18" charset="0"/>
                <a:cs typeface="Times New Roman" panose="02020603050405020304" pitchFamily="18" charset="0"/>
              </a:rPr>
              <a:t> </a:t>
            </a:r>
            <a:r>
              <a:rPr sz="2000" b="1" spc="-15" dirty="0">
                <a:latin typeface="Times New Roman" panose="02020603050405020304" pitchFamily="18" charset="0"/>
                <a:cs typeface="Times New Roman" panose="02020603050405020304" pitchFamily="18" charset="0"/>
              </a:rPr>
              <a:t>stores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 </a:t>
            </a:r>
            <a:r>
              <a:rPr sz="2000" b="1" spc="-10" dirty="0">
                <a:latin typeface="Times New Roman" panose="02020603050405020304" pitchFamily="18" charset="0"/>
                <a:cs typeface="Times New Roman" panose="02020603050405020304" pitchFamily="18" charset="0"/>
              </a:rPr>
              <a:t>starting</a:t>
            </a:r>
            <a:r>
              <a:rPr sz="2000" b="1" spc="5"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address</a:t>
            </a:r>
            <a:r>
              <a:rPr sz="2000" b="1" spc="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of</a:t>
            </a:r>
            <a:r>
              <a:rPr sz="2000" b="1" spc="-1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the</a:t>
            </a:r>
            <a:r>
              <a:rPr sz="2000" b="1" spc="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stack.</a:t>
            </a: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311034"/>
            <a:ext cx="7391400" cy="998350"/>
          </a:xfrm>
          <a:prstGeom prst="rect">
            <a:avLst/>
          </a:prstGeom>
        </p:spPr>
        <p:txBody>
          <a:bodyPr vert="horz" wrap="square" lIns="0" tIns="13335" rIns="0" bIns="0" rtlCol="0">
            <a:spAutoFit/>
          </a:bodyPr>
          <a:lstStyle/>
          <a:p>
            <a:pPr marL="12700" algn="ctr">
              <a:lnSpc>
                <a:spcPct val="100000"/>
              </a:lnSpc>
              <a:spcBef>
                <a:spcPts val="105"/>
              </a:spcBef>
            </a:pPr>
            <a:r>
              <a:rPr sz="3200" spc="-5" dirty="0"/>
              <a:t>INSTRUCTION</a:t>
            </a:r>
            <a:r>
              <a:rPr sz="3200" spc="-50" dirty="0"/>
              <a:t> </a:t>
            </a:r>
            <a:r>
              <a:rPr sz="3200" spc="-70" dirty="0"/>
              <a:t>FORMAT</a:t>
            </a:r>
            <a:endParaRPr sz="3200" dirty="0"/>
          </a:p>
          <a:p>
            <a:pPr marL="2223135" algn="ctr">
              <a:lnSpc>
                <a:spcPct val="100000"/>
              </a:lnSpc>
            </a:pPr>
            <a:r>
              <a:rPr sz="3200" dirty="0"/>
              <a:t>(PENTIUM)</a:t>
            </a:r>
          </a:p>
        </p:txBody>
      </p:sp>
      <p:sp>
        <p:nvSpPr>
          <p:cNvPr id="3" name="object 3"/>
          <p:cNvSpPr txBox="1"/>
          <p:nvPr/>
        </p:nvSpPr>
        <p:spPr>
          <a:xfrm>
            <a:off x="228600" y="1524723"/>
            <a:ext cx="8534400" cy="4880503"/>
          </a:xfrm>
          <a:prstGeom prst="rect">
            <a:avLst/>
          </a:prstGeom>
        </p:spPr>
        <p:txBody>
          <a:bodyPr vert="horz" wrap="square" lIns="0" tIns="98425" rIns="0" bIns="0" rtlCol="0">
            <a:spAutoFit/>
          </a:bodyPr>
          <a:lstStyle/>
          <a:p>
            <a:pPr marL="355600" indent="-343535">
              <a:lnSpc>
                <a:spcPct val="100000"/>
              </a:lnSpc>
              <a:spcBef>
                <a:spcPts val="775"/>
              </a:spcBef>
              <a:buFont typeface="Arial MT"/>
              <a:buChar char="•"/>
              <a:tabLst>
                <a:tab pos="355600" algn="l"/>
                <a:tab pos="356235" algn="l"/>
              </a:tabLst>
            </a:pPr>
            <a:r>
              <a:rPr lang="en-US" sz="2400" spc="-10" dirty="0">
                <a:latin typeface="Times New Roman" panose="02020603050405020304" pitchFamily="18" charset="0"/>
                <a:cs typeface="Times New Roman" panose="02020603050405020304" pitchFamily="18" charset="0"/>
              </a:rPr>
              <a:t>An instruction format defines the </a:t>
            </a:r>
            <a:r>
              <a:rPr lang="en-US" sz="2400" spc="-10" dirty="0">
                <a:solidFill>
                  <a:srgbClr val="FF0000"/>
                </a:solidFill>
                <a:latin typeface="Times New Roman" panose="02020603050405020304" pitchFamily="18" charset="0"/>
                <a:cs typeface="Times New Roman" panose="02020603050405020304" pitchFamily="18" charset="0"/>
              </a:rPr>
              <a:t>layout of the bits of an instruction, in terms of its constituent fields</a:t>
            </a:r>
          </a:p>
          <a:p>
            <a:pPr marL="355600" indent="-343535">
              <a:lnSpc>
                <a:spcPct val="100000"/>
              </a:lnSpc>
              <a:spcBef>
                <a:spcPts val="675"/>
              </a:spcBef>
              <a:buFont typeface="Arial MT"/>
              <a:buChar char="•"/>
              <a:tabLst>
                <a:tab pos="355600" algn="l"/>
                <a:tab pos="356235" algn="l"/>
              </a:tabLst>
            </a:pPr>
            <a:r>
              <a:rPr lang="en-IN" sz="2400" spc="-15" dirty="0">
                <a:latin typeface="Times New Roman" panose="02020603050405020304" pitchFamily="18" charset="0"/>
                <a:cs typeface="Times New Roman" panose="02020603050405020304" pitchFamily="18" charset="0"/>
              </a:rPr>
              <a:t>Opcodes-Operation</a:t>
            </a:r>
            <a:r>
              <a:rPr lang="en-IN" sz="2400" spc="30" dirty="0">
                <a:latin typeface="Times New Roman" panose="02020603050405020304" pitchFamily="18" charset="0"/>
                <a:cs typeface="Times New Roman" panose="02020603050405020304" pitchFamily="18" charset="0"/>
              </a:rPr>
              <a:t> </a:t>
            </a:r>
            <a:r>
              <a:rPr lang="en-IN" sz="2400" spc="-10" dirty="0">
                <a:latin typeface="Times New Roman" panose="02020603050405020304" pitchFamily="18" charset="0"/>
                <a:cs typeface="Times New Roman" panose="02020603050405020304" pitchFamily="18" charset="0"/>
              </a:rPr>
              <a:t>Code</a:t>
            </a:r>
            <a:endParaRPr lang="en-IN" sz="2400" dirty="0">
              <a:latin typeface="Times New Roman" panose="02020603050405020304" pitchFamily="18" charset="0"/>
              <a:cs typeface="Times New Roman" panose="02020603050405020304" pitchFamily="18" charset="0"/>
            </a:endParaRPr>
          </a:p>
          <a:p>
            <a:pPr marL="355600" indent="-343535">
              <a:lnSpc>
                <a:spcPct val="100000"/>
              </a:lnSpc>
              <a:spcBef>
                <a:spcPts val="670"/>
              </a:spcBef>
              <a:buFont typeface="Arial MT"/>
              <a:buChar char="•"/>
              <a:tabLst>
                <a:tab pos="355600" algn="l"/>
                <a:tab pos="356235" algn="l"/>
              </a:tabLst>
            </a:pPr>
            <a:r>
              <a:rPr lang="en-IN" sz="2400" spc="-20" dirty="0">
                <a:latin typeface="Times New Roman" panose="02020603050405020304" pitchFamily="18" charset="0"/>
                <a:cs typeface="Times New Roman" panose="02020603050405020304" pitchFamily="18" charset="0"/>
              </a:rPr>
              <a:t>Operands-Data</a:t>
            </a: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700"/>
              </a:spcBef>
            </a:pPr>
            <a:r>
              <a:rPr lang="en-IN" sz="2400" spc="-10" dirty="0">
                <a:latin typeface="Times New Roman" panose="02020603050405020304" pitchFamily="18" charset="0"/>
                <a:cs typeface="Times New Roman" panose="02020603050405020304" pitchFamily="18" charset="0"/>
              </a:rPr>
              <a:t></a:t>
            </a:r>
            <a:r>
              <a:rPr lang="en-IN" sz="2400" b="1" spc="-10" dirty="0">
                <a:latin typeface="Times New Roman" panose="02020603050405020304" pitchFamily="18" charset="0"/>
                <a:cs typeface="Times New Roman" panose="02020603050405020304" pitchFamily="18" charset="0"/>
              </a:rPr>
              <a:t>Instruction=</a:t>
            </a:r>
            <a:r>
              <a:rPr lang="en-IN" sz="2400" b="1" spc="-10" dirty="0" err="1">
                <a:latin typeface="Times New Roman" panose="02020603050405020304" pitchFamily="18" charset="0"/>
                <a:cs typeface="Times New Roman" panose="02020603050405020304" pitchFamily="18" charset="0"/>
              </a:rPr>
              <a:t>Opcodes+Operands</a:t>
            </a:r>
            <a:r>
              <a:rPr lang="en-IN" sz="2400" b="1" spc="-10" dirty="0">
                <a:latin typeface="Times New Roman" panose="02020603050405020304" pitchFamily="18" charset="0"/>
                <a:cs typeface="Times New Roman" panose="02020603050405020304" pitchFamily="18" charset="0"/>
              </a:rPr>
              <a:t>.</a:t>
            </a:r>
            <a:endParaRPr lang="en-US" sz="2400" spc="-10" dirty="0">
              <a:solidFill>
                <a:srgbClr val="FF0000"/>
              </a:solidFill>
              <a:latin typeface="Times New Roman" panose="02020603050405020304" pitchFamily="18" charset="0"/>
              <a:cs typeface="Times New Roman" panose="02020603050405020304" pitchFamily="18" charset="0"/>
            </a:endParaRPr>
          </a:p>
          <a:p>
            <a:pPr marL="355600" indent="-343535">
              <a:lnSpc>
                <a:spcPct val="100000"/>
              </a:lnSpc>
              <a:spcBef>
                <a:spcPts val="775"/>
              </a:spcBef>
              <a:buFont typeface="Arial MT"/>
              <a:buChar char="•"/>
              <a:tabLst>
                <a:tab pos="355600" algn="l"/>
                <a:tab pos="356235" algn="l"/>
              </a:tabLst>
            </a:pPr>
            <a:r>
              <a:rPr sz="2400" spc="-10" dirty="0">
                <a:latin typeface="Times New Roman" panose="02020603050405020304" pitchFamily="18" charset="0"/>
                <a:cs typeface="Times New Roman" panose="02020603050405020304" pitchFamily="18" charset="0"/>
              </a:rPr>
              <a:t>Instruction</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spc="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MOV</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(Destination),B(Source)</a:t>
            </a:r>
            <a:endParaRPr sz="2400" dirty="0">
              <a:latin typeface="Times New Roman" panose="02020603050405020304" pitchFamily="18" charset="0"/>
              <a:cs typeface="Times New Roman" panose="02020603050405020304" pitchFamily="18" charset="0"/>
            </a:endParaRPr>
          </a:p>
          <a:p>
            <a:pPr marL="355600" indent="-343535" algn="ctr">
              <a:lnSpc>
                <a:spcPct val="100000"/>
              </a:lnSpc>
              <a:spcBef>
                <a:spcPts val="670"/>
              </a:spcBef>
              <a:buFont typeface="Arial MT"/>
              <a:buChar char="•"/>
              <a:tabLst>
                <a:tab pos="355600" algn="l"/>
                <a:tab pos="356235" algn="l"/>
              </a:tabLst>
            </a:pPr>
            <a:r>
              <a:rPr sz="2400" spc="-10" dirty="0">
                <a:latin typeface="Times New Roman" panose="02020603050405020304" pitchFamily="18" charset="0"/>
                <a:cs typeface="Times New Roman" panose="02020603050405020304" pitchFamily="18" charset="0"/>
              </a:rPr>
              <a:t>Examples:</a:t>
            </a:r>
            <a:endParaRPr sz="2400" dirty="0">
              <a:latin typeface="Times New Roman" panose="02020603050405020304" pitchFamily="18" charset="0"/>
              <a:cs typeface="Times New Roman" panose="02020603050405020304" pitchFamily="18" charset="0"/>
            </a:endParaRPr>
          </a:p>
          <a:p>
            <a:pPr marL="12700" marR="5072380" algn="r">
              <a:lnSpc>
                <a:spcPct val="120000"/>
              </a:lnSpc>
            </a:pPr>
            <a:r>
              <a:rPr sz="2400" spc="-20" dirty="0">
                <a:latin typeface="Times New Roman" panose="02020603050405020304" pitchFamily="18" charset="0"/>
                <a:cs typeface="Times New Roman" panose="02020603050405020304" pitchFamily="18" charset="0"/>
              </a:rPr>
              <a:t>MOV</a:t>
            </a:r>
            <a:r>
              <a:rPr sz="2400" spc="-6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AX,BX </a:t>
            </a:r>
            <a:r>
              <a:rPr sz="2400" spc="-615" dirty="0">
                <a:latin typeface="Times New Roman" panose="02020603050405020304" pitchFamily="18" charset="0"/>
                <a:cs typeface="Times New Roman" panose="02020603050405020304" pitchFamily="18" charset="0"/>
              </a:rPr>
              <a:t> </a:t>
            </a:r>
            <a:endParaRPr lang="en-US" sz="2400" spc="-615" dirty="0">
              <a:latin typeface="Times New Roman" panose="02020603050405020304" pitchFamily="18" charset="0"/>
              <a:cs typeface="Times New Roman" panose="02020603050405020304" pitchFamily="18" charset="0"/>
            </a:endParaRPr>
          </a:p>
          <a:p>
            <a:pPr marL="12700" marR="5072380" algn="r">
              <a:lnSpc>
                <a:spcPct val="120000"/>
              </a:lnSpc>
            </a:pPr>
            <a:r>
              <a:rPr sz="2400" spc="-5" dirty="0">
                <a:latin typeface="Times New Roman" panose="02020603050405020304" pitchFamily="18" charset="0"/>
                <a:cs typeface="Times New Roman" panose="02020603050405020304" pitchFamily="18" charset="0"/>
              </a:rPr>
              <a:t>Add AX,4 </a:t>
            </a:r>
            <a:r>
              <a:rPr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12700" marR="5072380" algn="r">
              <a:lnSpc>
                <a:spcPct val="120000"/>
              </a:lnSpc>
            </a:pPr>
            <a:r>
              <a:rPr sz="2400" spc="-5" dirty="0">
                <a:latin typeface="Times New Roman" panose="02020603050405020304" pitchFamily="18" charset="0"/>
                <a:cs typeface="Times New Roman" panose="02020603050405020304" pitchFamily="18" charset="0"/>
              </a:rPr>
              <a:t>JMP</a:t>
            </a:r>
            <a:endParaRPr lang="en-US" sz="2400" dirty="0">
              <a:latin typeface="Times New Roman" panose="02020603050405020304" pitchFamily="18" charset="0"/>
              <a:cs typeface="Times New Roman" panose="02020603050405020304" pitchFamily="18" charset="0"/>
            </a:endParaRPr>
          </a:p>
          <a:p>
            <a:pPr marL="12700" marR="5072380" algn="r">
              <a:lnSpc>
                <a:spcPct val="120000"/>
              </a:lnSpc>
            </a:pPr>
            <a:r>
              <a:rPr sz="2400" spc="-5" dirty="0">
                <a:latin typeface="Times New Roman" panose="02020603050405020304" pitchFamily="18" charset="0"/>
                <a:cs typeface="Times New Roman" panose="02020603050405020304" pitchFamily="18" charset="0"/>
              </a:rPr>
              <a:t>MUL</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3,5</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34005" y="557255"/>
            <a:ext cx="4474845" cy="505908"/>
          </a:xfrm>
          <a:prstGeom prst="rect">
            <a:avLst/>
          </a:prstGeom>
        </p:spPr>
        <p:txBody>
          <a:bodyPr vert="horz" wrap="square" lIns="0" tIns="13335" rIns="0" bIns="0" rtlCol="0">
            <a:spAutoFit/>
          </a:bodyPr>
          <a:lstStyle/>
          <a:p>
            <a:pPr marL="12700">
              <a:lnSpc>
                <a:spcPct val="100000"/>
              </a:lnSpc>
              <a:spcBef>
                <a:spcPts val="105"/>
              </a:spcBef>
            </a:pPr>
            <a:r>
              <a:rPr sz="3200" b="0" spc="-5" dirty="0">
                <a:latin typeface="Calibri"/>
                <a:cs typeface="Calibri"/>
              </a:rPr>
              <a:t>Instruction</a:t>
            </a:r>
            <a:r>
              <a:rPr sz="3200" b="0" spc="-45" dirty="0">
                <a:latin typeface="Calibri"/>
                <a:cs typeface="Calibri"/>
              </a:rPr>
              <a:t> </a:t>
            </a:r>
            <a:r>
              <a:rPr sz="3200" b="0" spc="-15" dirty="0">
                <a:latin typeface="Calibri"/>
                <a:cs typeface="Calibri"/>
              </a:rPr>
              <a:t>Formats</a:t>
            </a:r>
            <a:endParaRPr sz="3200" dirty="0">
              <a:latin typeface="Calibri"/>
              <a:cs typeface="Calibri"/>
            </a:endParaRPr>
          </a:p>
        </p:txBody>
      </p:sp>
      <p:sp>
        <p:nvSpPr>
          <p:cNvPr id="3" name="object 3"/>
          <p:cNvSpPr txBox="1"/>
          <p:nvPr/>
        </p:nvSpPr>
        <p:spPr>
          <a:xfrm>
            <a:off x="535940" y="1143000"/>
            <a:ext cx="8150860" cy="1896673"/>
          </a:xfrm>
          <a:prstGeom prst="rect">
            <a:avLst/>
          </a:prstGeom>
        </p:spPr>
        <p:txBody>
          <a:bodyPr vert="horz" wrap="square" lIns="0" tIns="110490" rIns="0" bIns="0" rtlCol="0">
            <a:spAutoFit/>
          </a:bodyPr>
          <a:lstStyle/>
          <a:p>
            <a:pPr marL="355600" indent="-343535">
              <a:lnSpc>
                <a:spcPct val="100000"/>
              </a:lnSpc>
              <a:spcBef>
                <a:spcPts val="870"/>
              </a:spcBef>
              <a:buFont typeface="Arial MT"/>
              <a:buChar char="•"/>
              <a:tabLst>
                <a:tab pos="355600" algn="l"/>
                <a:tab pos="356235" algn="l"/>
              </a:tabLst>
            </a:pPr>
            <a:r>
              <a:rPr sz="2400" spc="-20" dirty="0">
                <a:latin typeface="Times New Roman" panose="02020603050405020304" pitchFamily="18" charset="0"/>
                <a:cs typeface="Times New Roman" panose="02020603050405020304" pitchFamily="18" charset="0"/>
              </a:rPr>
              <a:t>Layout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bits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 </a:t>
            </a:r>
            <a:r>
              <a:rPr sz="2400" spc="-10" dirty="0">
                <a:latin typeface="Times New Roman" panose="02020603050405020304" pitchFamily="18" charset="0"/>
                <a:cs typeface="Times New Roman" panose="02020603050405020304" pitchFamily="18" charset="0"/>
              </a:rPr>
              <a:t>instruction</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65"/>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10"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opcode</a:t>
            </a:r>
            <a:endParaRPr sz="2400" dirty="0">
              <a:latin typeface="Times New Roman" panose="02020603050405020304" pitchFamily="18" charset="0"/>
              <a:cs typeface="Times New Roman" panose="02020603050405020304" pitchFamily="18" charset="0"/>
            </a:endParaRPr>
          </a:p>
          <a:p>
            <a:pPr marL="35560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Includes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(implicit</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or </a:t>
            </a:r>
            <a:r>
              <a:rPr sz="2400" spc="-10" dirty="0">
                <a:latin typeface="Times New Roman" panose="02020603050405020304" pitchFamily="18" charset="0"/>
                <a:cs typeface="Times New Roman" panose="02020603050405020304" pitchFamily="18" charset="0"/>
              </a:rPr>
              <a:t>explicit)</a:t>
            </a:r>
            <a:r>
              <a:rPr sz="2400" spc="45" dirty="0">
                <a:latin typeface="Times New Roman" panose="02020603050405020304" pitchFamily="18" charset="0"/>
                <a:cs typeface="Times New Roman" panose="02020603050405020304" pitchFamily="18" charset="0"/>
              </a:rPr>
              <a:t> </a:t>
            </a:r>
            <a:r>
              <a:rPr sz="2400" b="1" spc="-10" dirty="0">
                <a:latin typeface="Times New Roman" panose="02020603050405020304" pitchFamily="18" charset="0"/>
                <a:cs typeface="Times New Roman" panose="02020603050405020304" pitchFamily="18" charset="0"/>
              </a:rPr>
              <a:t>operand(s</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355600" marR="5080" indent="-343535">
              <a:lnSpc>
                <a:spcPct val="100000"/>
              </a:lnSpc>
              <a:spcBef>
                <a:spcPts val="770"/>
              </a:spcBef>
              <a:buFont typeface="Arial MT"/>
              <a:buChar char="•"/>
              <a:tabLst>
                <a:tab pos="355600" algn="l"/>
                <a:tab pos="356235" algn="l"/>
              </a:tabLst>
            </a:pPr>
            <a:r>
              <a:rPr sz="2400" spc="-5" dirty="0">
                <a:latin typeface="Times New Roman" panose="02020603050405020304" pitchFamily="18" charset="0"/>
                <a:cs typeface="Times New Roman" panose="02020603050405020304" pitchFamily="18" charset="0"/>
              </a:rPr>
              <a:t>Usually</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more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than</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one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instruction</a:t>
            </a:r>
            <a:r>
              <a:rPr sz="2400" spc="2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format</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 </a:t>
            </a:r>
            <a:r>
              <a:rPr sz="2400" spc="-7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a:t>
            </a:r>
            <a:r>
              <a:rPr sz="2400" spc="-5" dirty="0">
                <a:latin typeface="Times New Roman" panose="02020603050405020304" pitchFamily="18" charset="0"/>
                <a:cs typeface="Times New Roman" panose="02020603050405020304" pitchFamily="18" charset="0"/>
              </a:rPr>
              <a:t> instruction</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set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1" y="461594"/>
            <a:ext cx="4674742"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0" dirty="0">
                <a:latin typeface="Calibri"/>
                <a:cs typeface="Calibri"/>
              </a:rPr>
              <a:t>Length</a:t>
            </a:r>
            <a:endParaRPr sz="4400" dirty="0">
              <a:latin typeface="Calibri"/>
              <a:cs typeface="Calibri"/>
            </a:endParaRPr>
          </a:p>
        </p:txBody>
      </p:sp>
      <p:sp>
        <p:nvSpPr>
          <p:cNvPr id="3" name="object 3"/>
          <p:cNvSpPr txBox="1"/>
          <p:nvPr/>
        </p:nvSpPr>
        <p:spPr>
          <a:xfrm>
            <a:off x="304800" y="1143000"/>
            <a:ext cx="8382000" cy="6318395"/>
          </a:xfrm>
          <a:prstGeom prst="rect">
            <a:avLst/>
          </a:prstGeom>
        </p:spPr>
        <p:txBody>
          <a:bodyPr vert="horz" wrap="square" lIns="0" tIns="64769" rIns="0" bIns="0" rtlCol="0">
            <a:spAutoFit/>
          </a:bodyPr>
          <a:lstStyle/>
          <a:p>
            <a:pPr marL="355600" indent="-343535" algn="just">
              <a:lnSpc>
                <a:spcPct val="100000"/>
              </a:lnSpc>
              <a:spcBef>
                <a:spcPts val="509"/>
              </a:spcBef>
              <a:buFont typeface="Arial MT"/>
              <a:buChar char="•"/>
              <a:tabLst>
                <a:tab pos="355600" algn="l"/>
                <a:tab pos="356235" algn="l"/>
              </a:tabLst>
            </a:pPr>
            <a:r>
              <a:rPr sz="2400" spc="-25" dirty="0">
                <a:latin typeface="Times New Roman" pitchFamily="18" charset="0"/>
                <a:cs typeface="Times New Roman" pitchFamily="18" charset="0"/>
              </a:rPr>
              <a:t>Affected</a:t>
            </a:r>
            <a:r>
              <a:rPr sz="2400" spc="-5" dirty="0">
                <a:latin typeface="Times New Roman" pitchFamily="18" charset="0"/>
                <a:cs typeface="Times New Roman" pitchFamily="18" charset="0"/>
              </a:rPr>
              <a:t> by </a:t>
            </a:r>
            <a:r>
              <a:rPr sz="2400" dirty="0">
                <a:latin typeface="Times New Roman" pitchFamily="18" charset="0"/>
                <a:cs typeface="Times New Roman" pitchFamily="18" charset="0"/>
              </a:rPr>
              <a:t>and</a:t>
            </a:r>
            <a:r>
              <a:rPr sz="2400" spc="5" dirty="0">
                <a:latin typeface="Times New Roman" pitchFamily="18" charset="0"/>
                <a:cs typeface="Times New Roman" pitchFamily="18" charset="0"/>
              </a:rPr>
              <a:t> </a:t>
            </a:r>
            <a:r>
              <a:rPr sz="2400" spc="-25" dirty="0">
                <a:latin typeface="Times New Roman" pitchFamily="18" charset="0"/>
                <a:cs typeface="Times New Roman" pitchFamily="18" charset="0"/>
              </a:rPr>
              <a:t>affects:</a:t>
            </a:r>
            <a:endParaRPr sz="2400" dirty="0">
              <a:latin typeface="Times New Roman" pitchFamily="18" charset="0"/>
              <a:cs typeface="Times New Roman" pitchFamily="18" charset="0"/>
            </a:endParaRPr>
          </a:p>
          <a:p>
            <a:pPr marL="756285" lvl="1" indent="-287020" algn="just">
              <a:lnSpc>
                <a:spcPct val="100000"/>
              </a:lnSpc>
              <a:spcBef>
                <a:spcPts val="355"/>
              </a:spcBef>
              <a:buFont typeface="Arial MT"/>
              <a:buChar char="–"/>
              <a:tabLst>
                <a:tab pos="756920" algn="l"/>
              </a:tabLst>
            </a:pPr>
            <a:r>
              <a:rPr sz="2400" spc="-5" dirty="0">
                <a:latin typeface="Times New Roman" pitchFamily="18" charset="0"/>
                <a:cs typeface="Times New Roman" pitchFamily="18" charset="0"/>
              </a:rPr>
              <a:t>Memory</a:t>
            </a:r>
            <a:r>
              <a:rPr sz="2400" spc="-15" dirty="0">
                <a:latin typeface="Times New Roman" pitchFamily="18" charset="0"/>
                <a:cs typeface="Times New Roman" pitchFamily="18" charset="0"/>
              </a:rPr>
              <a:t> </a:t>
            </a:r>
            <a:r>
              <a:rPr sz="2400" spc="-25" dirty="0">
                <a:latin typeface="Times New Roman" pitchFamily="18" charset="0"/>
                <a:cs typeface="Times New Roman" pitchFamily="18" charset="0"/>
              </a:rPr>
              <a:t>size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5" dirty="0">
                <a:latin typeface="Times New Roman" pitchFamily="18" charset="0"/>
                <a:cs typeface="Times New Roman" pitchFamily="18" charset="0"/>
              </a:rPr>
              <a:t>Memory</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organization</a:t>
            </a:r>
            <a:endParaRPr sz="2400" dirty="0">
              <a:latin typeface="Times New Roman" pitchFamily="18" charset="0"/>
              <a:cs typeface="Times New Roman" pitchFamily="18" charset="0"/>
            </a:endParaRPr>
          </a:p>
          <a:p>
            <a:pPr marL="756285" lvl="1" indent="-287020" algn="just">
              <a:lnSpc>
                <a:spcPct val="100000"/>
              </a:lnSpc>
              <a:spcBef>
                <a:spcPts val="340"/>
              </a:spcBef>
              <a:buFont typeface="Arial MT"/>
              <a:buChar char="–"/>
              <a:tabLst>
                <a:tab pos="756920" algn="l"/>
              </a:tabLst>
            </a:pPr>
            <a:r>
              <a:rPr sz="2400" spc="-5" dirty="0">
                <a:latin typeface="Times New Roman" pitchFamily="18" charset="0"/>
                <a:cs typeface="Times New Roman" pitchFamily="18" charset="0"/>
              </a:rPr>
              <a:t>Bus</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structure</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30" dirty="0">
                <a:latin typeface="Times New Roman" pitchFamily="18" charset="0"/>
                <a:cs typeface="Times New Roman" pitchFamily="18" charset="0"/>
              </a:rPr>
              <a:t> </a:t>
            </a:r>
            <a:r>
              <a:rPr sz="2400" spc="-15" dirty="0">
                <a:latin typeface="Times New Roman" pitchFamily="18" charset="0"/>
                <a:cs typeface="Times New Roman" pitchFamily="18" charset="0"/>
              </a:rPr>
              <a:t>complexity</a:t>
            </a:r>
            <a:endParaRPr sz="2400" dirty="0">
              <a:latin typeface="Times New Roman" pitchFamily="18" charset="0"/>
              <a:cs typeface="Times New Roman" pitchFamily="18" charset="0"/>
            </a:endParaRPr>
          </a:p>
          <a:p>
            <a:pPr marL="756285" lvl="1" indent="-287020" algn="just">
              <a:lnSpc>
                <a:spcPct val="100000"/>
              </a:lnSpc>
              <a:spcBef>
                <a:spcPts val="335"/>
              </a:spcBef>
              <a:buFont typeface="Arial MT"/>
              <a:buChar char="–"/>
              <a:tabLst>
                <a:tab pos="756920" algn="l"/>
              </a:tabLst>
            </a:pPr>
            <a:r>
              <a:rPr sz="2400" spc="-10" dirty="0">
                <a:latin typeface="Times New Roman" pitchFamily="18" charset="0"/>
                <a:cs typeface="Times New Roman" pitchFamily="18" charset="0"/>
              </a:rPr>
              <a:t>CPU</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speed</a:t>
            </a:r>
            <a:endParaRPr sz="2400" dirty="0">
              <a:latin typeface="Times New Roman" pitchFamily="18" charset="0"/>
              <a:cs typeface="Times New Roman" pitchFamily="18" charset="0"/>
            </a:endParaRPr>
          </a:p>
          <a:p>
            <a:pPr algn="just">
              <a:lnSpc>
                <a:spcPct val="100000"/>
              </a:lnSpc>
              <a:spcBef>
                <a:spcPts val="25"/>
              </a:spcBef>
            </a:pPr>
            <a:endParaRPr sz="2400" dirty="0">
              <a:latin typeface="Times New Roman" pitchFamily="18" charset="0"/>
              <a:cs typeface="Times New Roman" pitchFamily="18" charset="0"/>
            </a:endParaRPr>
          </a:p>
          <a:p>
            <a:pPr marL="469900" marR="5080" algn="just">
              <a:lnSpc>
                <a:spcPts val="3020"/>
              </a:lnSpc>
              <a:tabLst>
                <a:tab pos="3144520" algn="l"/>
              </a:tabLst>
            </a:pPr>
            <a:r>
              <a:rPr sz="2400" b="1" spc="-5" dirty="0">
                <a:latin typeface="Times New Roman" pitchFamily="18" charset="0"/>
                <a:cs typeface="Times New Roman" pitchFamily="18" charset="0"/>
              </a:rPr>
              <a:t>User</a:t>
            </a:r>
            <a:r>
              <a:rPr sz="2400" b="1" spc="20" dirty="0">
                <a:latin typeface="Times New Roman" pitchFamily="18" charset="0"/>
                <a:cs typeface="Times New Roman" pitchFamily="18" charset="0"/>
              </a:rPr>
              <a:t> </a:t>
            </a:r>
            <a:r>
              <a:rPr sz="2400" b="1" spc="-15" dirty="0">
                <a:latin typeface="Times New Roman" pitchFamily="18" charset="0"/>
                <a:cs typeface="Times New Roman" pitchFamily="18" charset="0"/>
              </a:rPr>
              <a:t>wants</a:t>
            </a:r>
            <a:r>
              <a:rPr sz="2400" b="1" spc="10" dirty="0">
                <a:latin typeface="Times New Roman" pitchFamily="18" charset="0"/>
                <a:cs typeface="Times New Roman" pitchFamily="18" charset="0"/>
              </a:rPr>
              <a:t> </a:t>
            </a:r>
            <a:r>
              <a:rPr sz="2400" b="1" spc="-15" dirty="0">
                <a:latin typeface="Times New Roman" pitchFamily="18" charset="0"/>
                <a:cs typeface="Times New Roman" pitchFamily="18" charset="0"/>
              </a:rPr>
              <a:t>more	</a:t>
            </a:r>
            <a:r>
              <a:rPr sz="2400" b="1" spc="-5" dirty="0">
                <a:latin typeface="Times New Roman" pitchFamily="18" charset="0"/>
                <a:cs typeface="Times New Roman" pitchFamily="18" charset="0"/>
              </a:rPr>
              <a:t>opcodes</a:t>
            </a:r>
            <a:r>
              <a:rPr sz="2400" b="1" spc="-5">
                <a:latin typeface="Times New Roman" pitchFamily="18" charset="0"/>
                <a:cs typeface="Times New Roman" pitchFamily="18" charset="0"/>
              </a:rPr>
              <a:t>, </a:t>
            </a:r>
            <a:r>
              <a:rPr sz="2400" b="1" spc="-10">
                <a:latin typeface="Times New Roman" pitchFamily="18" charset="0"/>
                <a:cs typeface="Times New Roman" pitchFamily="18" charset="0"/>
              </a:rPr>
              <a:t>operands</a:t>
            </a:r>
            <a:r>
              <a:rPr lang="en-US" sz="2400" b="1" spc="-10" dirty="0">
                <a:latin typeface="Times New Roman" pitchFamily="18" charset="0"/>
                <a:cs typeface="Times New Roman" pitchFamily="18" charset="0"/>
              </a:rPr>
              <a:t> (</a:t>
            </a:r>
            <a:r>
              <a:rPr lang="en-US" sz="2400" dirty="0">
                <a:latin typeface="Times New Roman" pitchFamily="18" charset="0"/>
                <a:cs typeface="Times New Roman" pitchFamily="18" charset="0"/>
              </a:rPr>
              <a:t>greater flexibility in implementing certain functions</a:t>
            </a:r>
            <a:r>
              <a:rPr lang="en-US" sz="2400" b="1" spc="-10" dirty="0">
                <a:latin typeface="Times New Roman" pitchFamily="18" charset="0"/>
                <a:cs typeface="Times New Roman" pitchFamily="18" charset="0"/>
              </a:rPr>
              <a:t>)</a:t>
            </a:r>
            <a:r>
              <a:rPr sz="2400" b="1" spc="-10">
                <a:latin typeface="Times New Roman" pitchFamily="18" charset="0"/>
                <a:cs typeface="Times New Roman" pitchFamily="18" charset="0"/>
              </a:rPr>
              <a:t>, </a:t>
            </a:r>
            <a:r>
              <a:rPr sz="2400" b="1" spc="-10" dirty="0">
                <a:latin typeface="Times New Roman" pitchFamily="18" charset="0"/>
                <a:cs typeface="Times New Roman" pitchFamily="18" charset="0"/>
              </a:rPr>
              <a:t>addressing </a:t>
            </a:r>
            <a:r>
              <a:rPr sz="2400" b="1" spc="-620" dirty="0">
                <a:latin typeface="Times New Roman" pitchFamily="18" charset="0"/>
                <a:cs typeface="Times New Roman" pitchFamily="18" charset="0"/>
              </a:rPr>
              <a:t> </a:t>
            </a:r>
            <a:r>
              <a:rPr sz="2400" b="1" spc="-10" dirty="0">
                <a:latin typeface="Times New Roman" pitchFamily="18" charset="0"/>
                <a:cs typeface="Times New Roman" pitchFamily="18" charset="0"/>
              </a:rPr>
              <a:t>modes </a:t>
            </a:r>
            <a:r>
              <a:rPr sz="2400" b="1" spc="-5"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spc="-10">
                <a:latin typeface="Times New Roman" pitchFamily="18" charset="0"/>
                <a:cs typeface="Times New Roman" pitchFamily="18" charset="0"/>
              </a:rPr>
              <a:t>address</a:t>
            </a:r>
            <a:r>
              <a:rPr sz="2400" b="1" spc="5">
                <a:latin typeface="Times New Roman" pitchFamily="18" charset="0"/>
                <a:cs typeface="Times New Roman" pitchFamily="18" charset="0"/>
              </a:rPr>
              <a:t> </a:t>
            </a:r>
            <a:r>
              <a:rPr sz="2400" b="1" spc="-20">
                <a:latin typeface="Times New Roman" pitchFamily="18" charset="0"/>
                <a:cs typeface="Times New Roman" pitchFamily="18" charset="0"/>
              </a:rPr>
              <a:t>range</a:t>
            </a:r>
            <a:endParaRPr lang="en-US" sz="2400" b="1" spc="-20" dirty="0">
              <a:latin typeface="Times New Roman" pitchFamily="18" charset="0"/>
              <a:cs typeface="Times New Roman" pitchFamily="18" charset="0"/>
            </a:endParaRPr>
          </a:p>
          <a:p>
            <a:pPr marL="469900" marR="5080" algn="just">
              <a:lnSpc>
                <a:spcPts val="3020"/>
              </a:lnSpc>
              <a:tabLst>
                <a:tab pos="3144520" algn="l"/>
              </a:tabLst>
            </a:pPr>
            <a:r>
              <a:rPr lang="en-US" sz="2400" dirty="0">
                <a:latin typeface="Times New Roman" pitchFamily="18" charset="0"/>
                <a:cs typeface="Times New Roman" pitchFamily="18" charset="0"/>
              </a:rPr>
              <a:t>All of these things (</a:t>
            </a:r>
            <a:r>
              <a:rPr lang="en-US" sz="2400" dirty="0" err="1">
                <a:latin typeface="Times New Roman" pitchFamily="18" charset="0"/>
                <a:cs typeface="Times New Roman" pitchFamily="18" charset="0"/>
              </a:rPr>
              <a:t>opcodes</a:t>
            </a:r>
            <a:r>
              <a:rPr lang="en-US" sz="2400" dirty="0">
                <a:latin typeface="Times New Roman" pitchFamily="18" charset="0"/>
                <a:cs typeface="Times New Roman" pitchFamily="18" charset="0"/>
              </a:rPr>
              <a:t>, operands, addressing</a:t>
            </a:r>
          </a:p>
          <a:p>
            <a:pPr marL="469900" marR="5080" algn="just">
              <a:lnSpc>
                <a:spcPts val="3020"/>
              </a:lnSpc>
              <a:tabLst>
                <a:tab pos="3144520" algn="l"/>
              </a:tabLst>
            </a:pPr>
            <a:r>
              <a:rPr lang="en-US" sz="2400" dirty="0">
                <a:latin typeface="Times New Roman" pitchFamily="18" charset="0"/>
                <a:cs typeface="Times New Roman" pitchFamily="18" charset="0"/>
              </a:rPr>
              <a:t>modes, address range) require bits and push in the direction of longer instruction length-more space</a:t>
            </a:r>
          </a:p>
          <a:p>
            <a:pPr marL="469900" marR="5080" algn="just">
              <a:lnSpc>
                <a:spcPts val="3020"/>
              </a:lnSpc>
              <a:tabLst>
                <a:tab pos="3144520" algn="l"/>
              </a:tabLst>
            </a:pPr>
            <a:endParaRPr lang="en-US" sz="2400" dirty="0">
              <a:latin typeface="Times New Roman" pitchFamily="18" charset="0"/>
              <a:cs typeface="Times New Roman" pitchFamily="18" charset="0"/>
            </a:endParaRPr>
          </a:p>
          <a:p>
            <a:pPr marL="469900" marR="5080" algn="just">
              <a:lnSpc>
                <a:spcPts val="3020"/>
              </a:lnSpc>
              <a:tabLst>
                <a:tab pos="3144520" algn="l"/>
              </a:tabLst>
            </a:pPr>
            <a:endParaRPr lang="en-US" sz="2400" dirty="0">
              <a:latin typeface="Times New Roman" pitchFamily="18" charset="0"/>
              <a:cs typeface="Times New Roman" pitchFamily="18" charset="0"/>
            </a:endParaRPr>
          </a:p>
          <a:p>
            <a:pPr marL="469900" marR="5080" algn="just">
              <a:lnSpc>
                <a:spcPts val="3020"/>
              </a:lnSpc>
              <a:tabLst>
                <a:tab pos="3144520" algn="l"/>
              </a:tabLst>
            </a:pPr>
            <a:r>
              <a:rPr lang="en-US" sz="2400" dirty="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1854" y="461594"/>
            <a:ext cx="38633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Allocation</a:t>
            </a:r>
            <a:r>
              <a:rPr sz="4400" b="0" spc="-25" dirty="0">
                <a:latin typeface="Calibri"/>
                <a:cs typeface="Calibri"/>
              </a:rPr>
              <a:t> </a:t>
            </a:r>
            <a:r>
              <a:rPr sz="4400" b="0" dirty="0">
                <a:latin typeface="Calibri"/>
                <a:cs typeface="Calibri"/>
              </a:rPr>
              <a:t>of</a:t>
            </a:r>
            <a:r>
              <a:rPr sz="4400" b="0" spc="-45" dirty="0">
                <a:latin typeface="Calibri"/>
                <a:cs typeface="Calibri"/>
              </a:rPr>
              <a:t> </a:t>
            </a:r>
            <a:r>
              <a:rPr sz="4400" b="0" dirty="0">
                <a:latin typeface="Calibri"/>
                <a:cs typeface="Calibri"/>
              </a:rPr>
              <a:t>Bits</a:t>
            </a:r>
            <a:endParaRPr sz="4400">
              <a:latin typeface="Calibri"/>
              <a:cs typeface="Calibri"/>
            </a:endParaRPr>
          </a:p>
        </p:txBody>
      </p:sp>
      <p:sp>
        <p:nvSpPr>
          <p:cNvPr id="3" name="object 3"/>
          <p:cNvSpPr txBox="1"/>
          <p:nvPr/>
        </p:nvSpPr>
        <p:spPr>
          <a:xfrm>
            <a:off x="152400" y="1143000"/>
            <a:ext cx="8686800" cy="5220660"/>
          </a:xfrm>
          <a:prstGeom prst="rect">
            <a:avLst/>
          </a:prstGeom>
        </p:spPr>
        <p:txBody>
          <a:bodyPr vert="horz" wrap="square" lIns="0" tIns="110490" rIns="0" bIns="0" rtlCol="0">
            <a:spAutoFit/>
          </a:bodyPr>
          <a:lstStyle/>
          <a:p>
            <a:pPr marL="355600" indent="-343535" algn="just">
              <a:lnSpc>
                <a:spcPct val="100000"/>
              </a:lnSpc>
              <a:spcBef>
                <a:spcPts val="870"/>
              </a:spcBef>
              <a:buFont typeface="Arial MT"/>
              <a:buChar char="•"/>
              <a:tabLst>
                <a:tab pos="355600" algn="l"/>
                <a:tab pos="356235" algn="l"/>
              </a:tabLst>
            </a:pPr>
            <a:r>
              <a:rPr sz="2400" dirty="0">
                <a:latin typeface="Times New Roman" pitchFamily="18" charset="0"/>
                <a:cs typeface="Times New Roman" pitchFamily="18" charset="0"/>
              </a:rPr>
              <a:t>Number</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addressing </a:t>
            </a:r>
            <a:r>
              <a:rPr sz="2400" dirty="0">
                <a:latin typeface="Times New Roman" pitchFamily="18" charset="0"/>
                <a:cs typeface="Times New Roman" pitchFamily="18" charset="0"/>
              </a:rPr>
              <a:t>modes</a:t>
            </a:r>
            <a:r>
              <a:rPr lang="en-US" sz="2400" dirty="0">
                <a:latin typeface="Times New Roman" pitchFamily="18" charset="0"/>
                <a:cs typeface="Times New Roman" pitchFamily="18" charset="0"/>
              </a:rPr>
              <a:t>-</a:t>
            </a:r>
            <a:endParaRPr sz="2400" dirty="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spc="-10" dirty="0">
                <a:latin typeface="Times New Roman" pitchFamily="18" charset="0"/>
                <a:cs typeface="Times New Roman" pitchFamily="18" charset="0"/>
              </a:rPr>
              <a:t>operands</a:t>
            </a:r>
            <a:endParaRPr lang="en-US" sz="2400" spc="-10" dirty="0">
              <a:latin typeface="Times New Roman" pitchFamily="18" charset="0"/>
              <a:cs typeface="Times New Roman" pitchFamily="18" charset="0"/>
            </a:endParaRPr>
          </a:p>
          <a:p>
            <a:pPr marL="355600" indent="-343535" algn="just">
              <a:lnSpc>
                <a:spcPct val="100000"/>
              </a:lnSpc>
              <a:spcBef>
                <a:spcPts val="765"/>
              </a:spcBef>
              <a:buFont typeface="Arial MT"/>
              <a:buChar char="•"/>
              <a:tabLst>
                <a:tab pos="355600" algn="l"/>
                <a:tab pos="356235" algn="l"/>
              </a:tabLst>
            </a:pPr>
            <a:endParaRPr lang="en-US" sz="2400" spc="-10" dirty="0">
              <a:latin typeface="Times New Roman" pitchFamily="18" charset="0"/>
              <a:cs typeface="Times New Roman" pitchFamily="18" charset="0"/>
            </a:endParaRPr>
          </a:p>
          <a:p>
            <a:pPr marL="355600" indent="-343535" algn="just">
              <a:lnSpc>
                <a:spcPct val="100000"/>
              </a:lnSpc>
              <a:spcBef>
                <a:spcPts val="765"/>
              </a:spcBef>
              <a:tabLst>
                <a:tab pos="355600" algn="l"/>
                <a:tab pos="356235" algn="l"/>
              </a:tabLst>
            </a:pPr>
            <a:endParaRPr sz="2400" dirty="0">
              <a:latin typeface="Times New Roman" pitchFamily="18" charset="0"/>
              <a:cs typeface="Times New Roman" pitchFamily="18" charset="0"/>
            </a:endParaRPr>
          </a:p>
          <a:p>
            <a:pPr algn="just">
              <a:buFont typeface="Arial" pitchFamily="34" charset="0"/>
              <a:buChar char="•"/>
            </a:pPr>
            <a:r>
              <a:rPr sz="2400" spc="-20" dirty="0">
                <a:latin typeface="Times New Roman" pitchFamily="18" charset="0"/>
                <a:cs typeface="Times New Roman" pitchFamily="18" charset="0"/>
              </a:rPr>
              <a:t>Register</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versus</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memory</a:t>
            </a:r>
            <a:r>
              <a:rPr lang="en-US" sz="2400" dirty="0">
                <a:latin typeface="Times New Roman" pitchFamily="18" charset="0"/>
                <a:cs typeface="Times New Roman" pitchFamily="18" charset="0"/>
              </a:rPr>
              <a:t>-A machine must have registers so that data can be brought into the processor for processing. The more that registers can be used for operand references, the fewer bits are needed</a:t>
            </a:r>
          </a:p>
          <a:p>
            <a:pPr algn="just">
              <a:buFont typeface="Arial" pitchFamily="34" charset="0"/>
              <a:buChar char="•"/>
            </a:pPr>
            <a:endParaRPr lang="en-US" sz="2400" dirty="0">
              <a:latin typeface="Times New Roman" pitchFamily="18" charset="0"/>
              <a:cs typeface="Times New Roman" pitchFamily="18" charset="0"/>
            </a:endParaRPr>
          </a:p>
          <a:p>
            <a:pPr algn="just"/>
            <a:endParaRPr sz="2400" dirty="0">
              <a:latin typeface="Times New Roman" pitchFamily="18" charset="0"/>
              <a:cs typeface="Times New Roman" pitchFamily="18" charset="0"/>
            </a:endParaRPr>
          </a:p>
          <a:p>
            <a:pPr algn="just">
              <a:buFont typeface="Arial" pitchFamily="34" charset="0"/>
              <a:buChar char="•"/>
            </a:pPr>
            <a:r>
              <a:rPr sz="2400" spc="-5" dirty="0">
                <a:latin typeface="Times New Roman" pitchFamily="18" charset="0"/>
                <a:cs typeface="Times New Roman" pitchFamily="18" charset="0"/>
              </a:rPr>
              <a:t>Number</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20" dirty="0">
                <a:latin typeface="Times New Roman" pitchFamily="18" charset="0"/>
                <a:cs typeface="Times New Roman" pitchFamily="18" charset="0"/>
              </a:rPr>
              <a:t> </a:t>
            </a:r>
            <a:r>
              <a:rPr sz="2400" spc="-15" dirty="0">
                <a:latin typeface="Times New Roman" pitchFamily="18" charset="0"/>
                <a:cs typeface="Times New Roman" pitchFamily="18" charset="0"/>
              </a:rPr>
              <a:t>register</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sets</a:t>
            </a:r>
            <a:r>
              <a:rPr lang="en-US" sz="2400" spc="-5" dirty="0">
                <a:latin typeface="Times New Roman" pitchFamily="18" charset="0"/>
                <a:cs typeface="Times New Roman" pitchFamily="18" charset="0"/>
              </a:rPr>
              <a:t>-</a:t>
            </a:r>
            <a:r>
              <a:rPr lang="en-US" sz="2400" dirty="0">
                <a:latin typeface="Times New Roman" pitchFamily="18" charset="0"/>
                <a:cs typeface="Times New Roman" pitchFamily="18" charset="0"/>
              </a:rPr>
              <a:t>Some architectures, including that of the x86, have a collection of two or more specialized sets (data &amp; addressing). a functional split requires fewer bits to be used in the instruction.</a:t>
            </a:r>
          </a:p>
          <a:p>
            <a:pPr algn="just">
              <a:buFont typeface="Arial" pitchFamily="34" charset="0"/>
              <a:buChar char="•"/>
            </a:pPr>
            <a:endParaRPr sz="24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spc="-10" dirty="0">
                <a:latin typeface="Times New Roman" pitchFamily="18" charset="0"/>
                <a:cs typeface="Times New Roman" pitchFamily="18" charset="0"/>
              </a:rPr>
              <a:t>Address</a:t>
            </a:r>
            <a:r>
              <a:rPr lang="en-US" sz="2400" spc="-25" dirty="0">
                <a:latin typeface="Times New Roman" pitchFamily="18" charset="0"/>
                <a:cs typeface="Times New Roman" pitchFamily="18" charset="0"/>
              </a:rPr>
              <a:t> </a:t>
            </a:r>
            <a:r>
              <a:rPr lang="en-US" sz="2400" spc="-20" dirty="0">
                <a:latin typeface="Times New Roman" pitchFamily="18" charset="0"/>
                <a:cs typeface="Times New Roman" pitchFamily="18" charset="0"/>
              </a:rPr>
              <a:t>range-</a:t>
            </a:r>
            <a:r>
              <a:rPr lang="en-US" sz="2400" dirty="0">
                <a:latin typeface="Times New Roman" pitchFamily="18" charset="0"/>
                <a:cs typeface="Times New Roman" pitchFamily="18" charset="0"/>
              </a:rPr>
              <a:t>the range of addresses that can be referenced is related to the number of address bits. it is still convenient to allow rather large displacements from the register address, which requires a relatively large number of address bits in the instruction.</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r>
              <a:rPr lang="en-US" sz="2400" spc="-10" dirty="0">
                <a:latin typeface="Times New Roman" pitchFamily="18" charset="0"/>
                <a:cs typeface="Times New Roman" pitchFamily="18" charset="0"/>
              </a:rPr>
              <a:t>Address</a:t>
            </a:r>
            <a:r>
              <a:rPr lang="en-US" sz="2400" spc="-15" dirty="0">
                <a:latin typeface="Times New Roman" pitchFamily="18" charset="0"/>
                <a:cs typeface="Times New Roman" pitchFamily="18" charset="0"/>
              </a:rPr>
              <a:t> </a:t>
            </a:r>
            <a:r>
              <a:rPr lang="en-US" sz="2400" spc="-10" dirty="0">
                <a:latin typeface="Times New Roman" pitchFamily="18" charset="0"/>
                <a:cs typeface="Times New Roman" pitchFamily="18" charset="0"/>
              </a:rPr>
              <a:t>Granularity-</a:t>
            </a:r>
            <a:r>
              <a:rPr lang="en-US" sz="2400" dirty="0">
                <a:latin typeface="Times New Roman" pitchFamily="18" charset="0"/>
                <a:cs typeface="Times New Roman" pitchFamily="18" charset="0"/>
              </a:rPr>
              <a:t>In a system with 16- or 32-bit words, an address can reference a word or a byte at the designer’s choice. Byte addressing is convenient for character manipulation but requires, for a fixed size memory, more address bits.</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108" y="461594"/>
            <a:ext cx="511492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0" dirty="0">
                <a:latin typeface="Calibri"/>
                <a:cs typeface="Calibri"/>
              </a:rPr>
              <a:t> </a:t>
            </a:r>
            <a:r>
              <a:rPr sz="4400" b="0" dirty="0">
                <a:latin typeface="Calibri"/>
                <a:cs typeface="Calibri"/>
              </a:rPr>
              <a:t>With</a:t>
            </a:r>
            <a:r>
              <a:rPr sz="4400" b="0" spc="-25" dirty="0">
                <a:latin typeface="Calibri"/>
                <a:cs typeface="Calibri"/>
              </a:rPr>
              <a:t> Systems</a:t>
            </a:r>
            <a:r>
              <a:rPr sz="4400" b="0" spc="-20" dirty="0">
                <a:latin typeface="Calibri"/>
                <a:cs typeface="Calibri"/>
              </a:rPr>
              <a:t> </a:t>
            </a:r>
            <a:r>
              <a:rPr sz="4400" b="0" spc="-5" dirty="0">
                <a:latin typeface="Calibri"/>
                <a:cs typeface="Calibri"/>
              </a:rPr>
              <a:t>Bus</a:t>
            </a:r>
            <a:endParaRPr sz="4400">
              <a:latin typeface="Calibri"/>
              <a:cs typeface="Calibri"/>
            </a:endParaRPr>
          </a:p>
        </p:txBody>
      </p:sp>
      <p:pic>
        <p:nvPicPr>
          <p:cNvPr id="3" name="object 3"/>
          <p:cNvPicPr/>
          <p:nvPr/>
        </p:nvPicPr>
        <p:blipFill>
          <a:blip r:embed="rId2" cstate="print"/>
          <a:stretch>
            <a:fillRect/>
          </a:stretch>
        </p:blipFill>
        <p:spPr>
          <a:xfrm>
            <a:off x="1066800" y="1295400"/>
            <a:ext cx="6553200" cy="5029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9892" y="461594"/>
            <a:ext cx="629031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Pentium</a:t>
            </a:r>
            <a:r>
              <a:rPr sz="4400" b="0" spc="-30" dirty="0">
                <a:latin typeface="Calibri"/>
                <a:cs typeface="Calibri"/>
              </a:rPr>
              <a:t> </a:t>
            </a:r>
            <a:r>
              <a:rPr sz="4400" b="0" spc="-5" dirty="0">
                <a:latin typeface="Calibri"/>
                <a:cs typeface="Calibri"/>
              </a:rPr>
              <a:t>Instruction</a:t>
            </a:r>
            <a:r>
              <a:rPr sz="4400" b="0" spc="-15" dirty="0">
                <a:latin typeface="Calibri"/>
                <a:cs typeface="Calibri"/>
              </a:rPr>
              <a:t> Format</a:t>
            </a:r>
            <a:endParaRPr sz="4400">
              <a:latin typeface="Calibri"/>
              <a:cs typeface="Calibri"/>
            </a:endParaRPr>
          </a:p>
        </p:txBody>
      </p:sp>
      <p:pic>
        <p:nvPicPr>
          <p:cNvPr id="3" name="object 3"/>
          <p:cNvPicPr/>
          <p:nvPr/>
        </p:nvPicPr>
        <p:blipFill>
          <a:blip r:embed="rId2" cstate="print"/>
          <a:stretch>
            <a:fillRect/>
          </a:stretch>
        </p:blipFill>
        <p:spPr>
          <a:xfrm>
            <a:off x="0" y="1092200"/>
            <a:ext cx="8893174" cy="56324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638"/>
            <a:ext cx="8400288" cy="1143000"/>
          </a:xfrm>
        </p:spPr>
        <p:txBody>
          <a:bodyPr/>
          <a:lstStyle/>
          <a:p>
            <a:endParaRPr lang="en-US" dirty="0"/>
          </a:p>
        </p:txBody>
      </p:sp>
      <p:sp>
        <p:nvSpPr>
          <p:cNvPr id="3" name="Content Placeholder 2"/>
          <p:cNvSpPr>
            <a:spLocks noGrp="1"/>
          </p:cNvSpPr>
          <p:nvPr>
            <p:ph idx="1"/>
          </p:nvPr>
        </p:nvSpPr>
        <p:spPr>
          <a:xfrm>
            <a:off x="0" y="1371600"/>
            <a:ext cx="8839200" cy="4800600"/>
          </a:xfrm>
        </p:spPr>
        <p:txBody>
          <a:bodyPr>
            <a:normAutofit fontScale="92500"/>
          </a:bodyPr>
          <a:lstStyle/>
          <a:p>
            <a:pPr algn="just"/>
            <a:r>
              <a:rPr lang="en-US" sz="2400" dirty="0">
                <a:latin typeface="Times New Roman" pitchFamily="18" charset="0"/>
                <a:cs typeface="Times New Roman" pitchFamily="18" charset="0"/>
              </a:rPr>
              <a:t>Instructions are made up of from zero to four optional instruction prefixes, a 1- or 2-byte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an optional address </a:t>
            </a:r>
            <a:r>
              <a:rPr lang="en-US" sz="2400" dirty="0" err="1">
                <a:latin typeface="Times New Roman" pitchFamily="18" charset="0"/>
                <a:cs typeface="Times New Roman" pitchFamily="18" charset="0"/>
              </a:rPr>
              <a:t>specifier</a:t>
            </a:r>
            <a:r>
              <a:rPr lang="en-US" sz="2400" dirty="0">
                <a:latin typeface="Times New Roman" pitchFamily="18" charset="0"/>
                <a:cs typeface="Times New Roman" pitchFamily="18" charset="0"/>
              </a:rPr>
              <a:t> (which consists of the </a:t>
            </a:r>
            <a:r>
              <a:rPr lang="en-US" sz="2400" dirty="0" err="1">
                <a:latin typeface="Times New Roman" pitchFamily="18" charset="0"/>
                <a:cs typeface="Times New Roman" pitchFamily="18" charset="0"/>
              </a:rPr>
              <a:t>ModR</a:t>
            </a:r>
            <a:r>
              <a:rPr lang="en-US" sz="2400" dirty="0">
                <a:latin typeface="Times New Roman" pitchFamily="18" charset="0"/>
                <a:cs typeface="Times New Roman" pitchFamily="18" charset="0"/>
              </a:rPr>
              <a:t>/m byte and the Scale Index byte) an optional displacement, and an optional immediate field.</a:t>
            </a:r>
          </a:p>
          <a:p>
            <a:pPr algn="just"/>
            <a:endParaRPr lang="en-US" sz="2400" dirty="0">
              <a:latin typeface="Times New Roman" pitchFamily="18" charset="0"/>
              <a:cs typeface="Times New Roman" pitchFamily="18" charset="0"/>
            </a:endParaRPr>
          </a:p>
          <a:p>
            <a:pPr marL="355600" indent="-343535" algn="just">
              <a:spcBef>
                <a:spcPts val="95"/>
              </a:spcBef>
              <a:buFont typeface="Arial MT"/>
              <a:buChar char="•"/>
              <a:tabLst>
                <a:tab pos="355600" algn="l"/>
                <a:tab pos="356235" algn="l"/>
              </a:tabLst>
            </a:pPr>
            <a:r>
              <a:rPr lang="en-US" sz="2400" b="1" spc="-5" dirty="0">
                <a:latin typeface="Times New Roman" pitchFamily="18" charset="0"/>
                <a:cs typeface="Times New Roman" pitchFamily="18" charset="0"/>
              </a:rPr>
              <a:t>Instruction</a:t>
            </a:r>
            <a:r>
              <a:rPr lang="en-US" sz="2400" b="1" spc="-15" dirty="0">
                <a:latin typeface="Times New Roman" pitchFamily="18" charset="0"/>
                <a:cs typeface="Times New Roman" pitchFamily="18" charset="0"/>
              </a:rPr>
              <a:t> </a:t>
            </a:r>
            <a:r>
              <a:rPr lang="en-US" sz="2400" b="1" spc="-20" dirty="0">
                <a:latin typeface="Times New Roman" pitchFamily="18" charset="0"/>
                <a:cs typeface="Times New Roman" pitchFamily="18" charset="0"/>
              </a:rPr>
              <a:t>Prefixes</a:t>
            </a:r>
            <a:r>
              <a:rPr lang="en-US" sz="2400" spc="-20" dirty="0">
                <a:latin typeface="Times New Roman" pitchFamily="18" charset="0"/>
                <a:cs typeface="Times New Roman" pitchFamily="18" charset="0"/>
              </a:rPr>
              <a:t>-</a:t>
            </a:r>
            <a:r>
              <a:rPr lang="en-US" sz="2400" b="1" spc="-20" dirty="0">
                <a:latin typeface="Times New Roman" pitchFamily="18" charset="0"/>
                <a:cs typeface="Times New Roman" pitchFamily="18" charset="0"/>
              </a:rPr>
              <a:t>LOCK</a:t>
            </a:r>
            <a:r>
              <a:rPr lang="en-US" sz="2400" b="1" spc="5" dirty="0">
                <a:latin typeface="Times New Roman" pitchFamily="18" charset="0"/>
                <a:cs typeface="Times New Roman" pitchFamily="18" charset="0"/>
              </a:rPr>
              <a:t> </a:t>
            </a:r>
            <a:r>
              <a:rPr lang="en-US" sz="2400" spc="-15" dirty="0">
                <a:latin typeface="Times New Roman" pitchFamily="18" charset="0"/>
                <a:cs typeface="Times New Roman" pitchFamily="18" charset="0"/>
              </a:rPr>
              <a:t>prefix (ensure the </a:t>
            </a:r>
            <a:r>
              <a:rPr lang="en-US" sz="2400" dirty="0">
                <a:latin typeface="Times New Roman" pitchFamily="18" charset="0"/>
                <a:cs typeface="Times New Roman" pitchFamily="18" charset="0"/>
              </a:rPr>
              <a:t>use of shared memory in multiprocessor environments.</a:t>
            </a:r>
            <a:r>
              <a:rPr lang="en-US" sz="2400" spc="-15" dirty="0">
                <a:latin typeface="Times New Roman" pitchFamily="18" charset="0"/>
                <a:cs typeface="Times New Roman" pitchFamily="18" charset="0"/>
              </a:rPr>
              <a:t>)</a:t>
            </a:r>
            <a:r>
              <a:rPr lang="en-US" sz="2400" spc="10" dirty="0">
                <a:latin typeface="Times New Roman" pitchFamily="18" charset="0"/>
                <a:cs typeface="Times New Roman" pitchFamily="18" charset="0"/>
              </a:rPr>
              <a:t> </a:t>
            </a:r>
            <a:r>
              <a:rPr lang="en-US" sz="2400" spc="-5" dirty="0">
                <a:latin typeface="Times New Roman" pitchFamily="18" charset="0"/>
                <a:cs typeface="Times New Roman" pitchFamily="18" charset="0"/>
              </a:rPr>
              <a:t>or</a:t>
            </a:r>
            <a:r>
              <a:rPr lang="en-US" sz="2400" dirty="0">
                <a:latin typeface="Times New Roman" pitchFamily="18" charset="0"/>
                <a:cs typeface="Times New Roman" pitchFamily="18" charset="0"/>
              </a:rPr>
              <a:t> </a:t>
            </a:r>
            <a:r>
              <a:rPr lang="en-US" sz="2400" spc="-5" dirty="0">
                <a:latin typeface="Times New Roman" pitchFamily="18" charset="0"/>
                <a:cs typeface="Times New Roman" pitchFamily="18" charset="0"/>
              </a:rPr>
              <a:t>one of</a:t>
            </a:r>
            <a:r>
              <a:rPr lang="en-US" sz="2400" spc="-20" dirty="0">
                <a:latin typeface="Times New Roman" pitchFamily="18" charset="0"/>
                <a:cs typeface="Times New Roman" pitchFamily="18" charset="0"/>
              </a:rPr>
              <a:t> </a:t>
            </a:r>
            <a:r>
              <a:rPr lang="en-US" sz="2400" spc="-5" dirty="0">
                <a:latin typeface="Times New Roman" pitchFamily="18" charset="0"/>
                <a:cs typeface="Times New Roman" pitchFamily="18" charset="0"/>
              </a:rPr>
              <a:t>the</a:t>
            </a:r>
            <a:r>
              <a:rPr lang="en-US" sz="2400" spc="35" dirty="0">
                <a:latin typeface="Times New Roman" pitchFamily="18" charset="0"/>
                <a:cs typeface="Times New Roman" pitchFamily="18" charset="0"/>
              </a:rPr>
              <a:t> </a:t>
            </a:r>
            <a:r>
              <a:rPr lang="en-US" sz="2400" b="1" spc="-45" dirty="0">
                <a:latin typeface="Times New Roman" pitchFamily="18" charset="0"/>
                <a:cs typeface="Times New Roman" pitchFamily="18" charset="0"/>
              </a:rPr>
              <a:t>REPEAT </a:t>
            </a:r>
            <a:r>
              <a:rPr lang="en-US" sz="2400" spc="-10" dirty="0">
                <a:latin typeface="Times New Roman" pitchFamily="18" charset="0"/>
                <a:cs typeface="Times New Roman" pitchFamily="18" charset="0"/>
              </a:rPr>
              <a:t>prefixes(REP,REPE,REPNE,REPZ,REPNZ…. specify repeated operation of a string, which enables the x86 to process strings much faster)</a:t>
            </a:r>
          </a:p>
          <a:p>
            <a:pPr marL="629920" lvl="1" indent="-343535" algn="just">
              <a:spcBef>
                <a:spcPts val="95"/>
              </a:spcBef>
              <a:buFont typeface="Arial MT"/>
              <a:buChar char="•"/>
              <a:tabLst>
                <a:tab pos="355600" algn="l"/>
                <a:tab pos="356235" algn="l"/>
              </a:tabLst>
            </a:pPr>
            <a:endParaRPr lang="en-US" sz="2400" dirty="0">
              <a:latin typeface="Times New Roman" pitchFamily="18" charset="0"/>
              <a:cs typeface="Times New Roman" pitchFamily="18" charset="0"/>
            </a:endParaRPr>
          </a:p>
          <a:p>
            <a:pPr algn="just">
              <a:spcBef>
                <a:spcPts val="10"/>
              </a:spcBef>
            </a:pPr>
            <a:endParaRPr lang="en-US" sz="2400" dirty="0">
              <a:latin typeface="Times New Roman" pitchFamily="18" charset="0"/>
              <a:cs typeface="Times New Roman" pitchFamily="18" charset="0"/>
            </a:endParaRPr>
          </a:p>
          <a:p>
            <a:pPr marL="355600" indent="-343535" algn="just">
              <a:spcBef>
                <a:spcPts val="5"/>
              </a:spcBef>
              <a:buFont typeface="Arial MT"/>
              <a:buChar char="•"/>
              <a:tabLst>
                <a:tab pos="355600" algn="l"/>
                <a:tab pos="356235" algn="l"/>
              </a:tabLst>
            </a:pPr>
            <a:r>
              <a:rPr lang="en-US" sz="2400" b="1" spc="-5" dirty="0">
                <a:latin typeface="Times New Roman" pitchFamily="18" charset="0"/>
                <a:cs typeface="Times New Roman" pitchFamily="18" charset="0"/>
              </a:rPr>
              <a:t>Segment</a:t>
            </a:r>
            <a:r>
              <a:rPr lang="en-US" sz="2400" b="1" spc="10" dirty="0">
                <a:latin typeface="Times New Roman" pitchFamily="18" charset="0"/>
                <a:cs typeface="Times New Roman" pitchFamily="18" charset="0"/>
              </a:rPr>
              <a:t> </a:t>
            </a:r>
            <a:r>
              <a:rPr lang="en-US" sz="2400" b="1" spc="-10" dirty="0">
                <a:latin typeface="Times New Roman" pitchFamily="18" charset="0"/>
                <a:cs typeface="Times New Roman" pitchFamily="18" charset="0"/>
              </a:rPr>
              <a:t>Override</a:t>
            </a:r>
            <a:r>
              <a:rPr lang="en-US" sz="2400" spc="-10" dirty="0">
                <a:latin typeface="Times New Roman" pitchFamily="18" charset="0"/>
                <a:cs typeface="Times New Roman" pitchFamily="18" charset="0"/>
              </a:rPr>
              <a:t>-explicitly</a:t>
            </a:r>
            <a:r>
              <a:rPr lang="en-US" sz="2400" spc="25" dirty="0">
                <a:latin typeface="Times New Roman" pitchFamily="18" charset="0"/>
                <a:cs typeface="Times New Roman" pitchFamily="18" charset="0"/>
              </a:rPr>
              <a:t> specifies which segment register an instruction should use if not the default</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2" y="461594"/>
            <a:ext cx="755205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PENTIUM</a:t>
            </a:r>
            <a:r>
              <a:rPr sz="4400" b="0" spc="-25" dirty="0">
                <a:latin typeface="Calibri"/>
                <a:cs typeface="Calibri"/>
              </a:rPr>
              <a:t> </a:t>
            </a:r>
            <a:r>
              <a:rPr sz="4400" b="0" dirty="0">
                <a:latin typeface="Calibri"/>
                <a:cs typeface="Calibri"/>
              </a:rPr>
              <a:t>INSTRUCTION</a:t>
            </a:r>
            <a:r>
              <a:rPr sz="4400" b="0" spc="-30" dirty="0">
                <a:latin typeface="Calibri"/>
                <a:cs typeface="Calibri"/>
              </a:rPr>
              <a:t> </a:t>
            </a:r>
            <a:r>
              <a:rPr sz="4400" b="0" spc="-65" dirty="0">
                <a:latin typeface="Calibri"/>
                <a:cs typeface="Calibri"/>
              </a:rPr>
              <a:t>FORMAT</a:t>
            </a:r>
            <a:endParaRPr sz="4400">
              <a:latin typeface="Calibri"/>
              <a:cs typeface="Calibri"/>
            </a:endParaRPr>
          </a:p>
        </p:txBody>
      </p:sp>
      <p:sp>
        <p:nvSpPr>
          <p:cNvPr id="3" name="object 3"/>
          <p:cNvSpPr txBox="1"/>
          <p:nvPr/>
        </p:nvSpPr>
        <p:spPr>
          <a:xfrm>
            <a:off x="304800" y="1831670"/>
            <a:ext cx="8382000" cy="2920671"/>
          </a:xfrm>
          <a:prstGeom prst="rect">
            <a:avLst/>
          </a:prstGeom>
        </p:spPr>
        <p:txBody>
          <a:bodyPr vert="horz" wrap="square" lIns="0" tIns="12065" rIns="0" bIns="0" rtlCol="0">
            <a:spAutoFit/>
          </a:bodyPr>
          <a:lstStyle/>
          <a:p>
            <a:pPr algn="just">
              <a:lnSpc>
                <a:spcPct val="100000"/>
              </a:lnSpc>
              <a:spcBef>
                <a:spcPts val="5"/>
              </a:spcBef>
              <a:buFont typeface="Arial MT"/>
              <a:buChar char="•"/>
            </a:pPr>
            <a:endParaRPr sz="2450" dirty="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0" dirty="0">
                <a:latin typeface="Times New Roman" pitchFamily="18" charset="0"/>
                <a:cs typeface="Times New Roman" pitchFamily="18" charset="0"/>
              </a:rPr>
              <a:t>Address</a:t>
            </a:r>
            <a:r>
              <a:rPr sz="2500" b="1" spc="-15" dirty="0">
                <a:latin typeface="Times New Roman" pitchFamily="18" charset="0"/>
                <a:cs typeface="Times New Roman" pitchFamily="18" charset="0"/>
              </a:rPr>
              <a:t> </a:t>
            </a:r>
            <a:r>
              <a:rPr sz="2500" b="1" spc="-10" dirty="0">
                <a:latin typeface="Times New Roman" pitchFamily="18" charset="0"/>
                <a:cs typeface="Times New Roman" pitchFamily="18" charset="0"/>
              </a:rPr>
              <a:t>Size</a:t>
            </a:r>
            <a:r>
              <a:rPr sz="2500" spc="-10" dirty="0">
                <a:latin typeface="Times New Roman" pitchFamily="18" charset="0"/>
                <a:cs typeface="Times New Roman" pitchFamily="18" charset="0"/>
              </a:rPr>
              <a:t>-</a:t>
            </a:r>
            <a:r>
              <a:rPr lang="en-US" sz="2500" spc="-10" dirty="0">
                <a:latin typeface="Times New Roman" pitchFamily="18" charset="0"/>
                <a:cs typeface="Times New Roman" pitchFamily="18" charset="0"/>
              </a:rPr>
              <a:t> </a:t>
            </a:r>
            <a:r>
              <a:rPr lang="en-US" sz="2800" dirty="0">
                <a:latin typeface="Times New Roman" pitchFamily="18" charset="0"/>
                <a:cs typeface="Times New Roman" pitchFamily="18" charset="0"/>
              </a:rPr>
              <a:t>The Pentium can use a 16 or 32 bit address, this specifies which is being used.</a:t>
            </a:r>
          </a:p>
          <a:p>
            <a:pPr marL="355600" indent="-343535" algn="just">
              <a:buFont typeface="Arial MT"/>
              <a:buChar char="•"/>
              <a:tabLst>
                <a:tab pos="355600" algn="l"/>
                <a:tab pos="356235" algn="l"/>
              </a:tabLst>
            </a:pPr>
            <a:endParaRPr lang="en-US" sz="2800" dirty="0">
              <a:latin typeface="Times New Roman" pitchFamily="18" charset="0"/>
              <a:cs typeface="Times New Roman" pitchFamily="18" charset="0"/>
            </a:endParaRPr>
          </a:p>
          <a:p>
            <a:pPr marL="355600" indent="-343535" algn="just">
              <a:buFont typeface="Arial MT"/>
              <a:buChar char="•"/>
              <a:tabLst>
                <a:tab pos="355600" algn="l"/>
                <a:tab pos="356235" algn="l"/>
              </a:tabLst>
            </a:pPr>
            <a:endParaRPr sz="2450" dirty="0">
              <a:latin typeface="Times New Roman" pitchFamily="18" charset="0"/>
              <a:cs typeface="Times New Roman" pitchFamily="18" charset="0"/>
            </a:endParaRPr>
          </a:p>
          <a:p>
            <a:pPr marL="355600" indent="-343535" algn="just">
              <a:buFont typeface="Arial MT"/>
              <a:buChar char="•"/>
              <a:tabLst>
                <a:tab pos="355600" algn="l"/>
                <a:tab pos="356235" algn="l"/>
              </a:tabLst>
            </a:pPr>
            <a:r>
              <a:rPr sz="2500" b="1" spc="-15" dirty="0">
                <a:latin typeface="Times New Roman" pitchFamily="18" charset="0"/>
                <a:cs typeface="Times New Roman" pitchFamily="18" charset="0"/>
              </a:rPr>
              <a:t>Operand</a:t>
            </a:r>
            <a:r>
              <a:rPr lang="en-US" sz="2500" b="1" spc="-20" dirty="0">
                <a:latin typeface="Times New Roman" pitchFamily="18" charset="0"/>
                <a:cs typeface="Times New Roman" pitchFamily="18" charset="0"/>
              </a:rPr>
              <a:t>- </a:t>
            </a:r>
            <a:r>
              <a:rPr lang="en-US" sz="2800" dirty="0">
                <a:latin typeface="Times New Roman" pitchFamily="18" charset="0"/>
                <a:cs typeface="Times New Roman" pitchFamily="18" charset="0"/>
              </a:rPr>
              <a:t>The operand size can be either 16 or 32 bits, this specifies which is being used.</a:t>
            </a:r>
            <a:endParaRPr sz="25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762000"/>
            <a:ext cx="7552055" cy="567463"/>
          </a:xfrm>
          <a:prstGeom prst="rect">
            <a:avLst/>
          </a:prstGeom>
        </p:spPr>
        <p:txBody>
          <a:bodyPr vert="horz" wrap="square" lIns="0" tIns="13335" rIns="0" bIns="0" rtlCol="0">
            <a:spAutoFit/>
          </a:bodyPr>
          <a:lstStyle/>
          <a:p>
            <a:pPr marL="12700">
              <a:lnSpc>
                <a:spcPct val="100000"/>
              </a:lnSpc>
              <a:spcBef>
                <a:spcPts val="105"/>
              </a:spcBef>
            </a:pPr>
            <a:r>
              <a:rPr sz="3600" b="0" dirty="0">
                <a:latin typeface="Times New Roman" pitchFamily="18" charset="0"/>
                <a:cs typeface="Times New Roman" pitchFamily="18" charset="0"/>
              </a:rPr>
              <a:t>PENTIUM</a:t>
            </a:r>
            <a:r>
              <a:rPr sz="3600" b="0" spc="-25" dirty="0">
                <a:latin typeface="Times New Roman" pitchFamily="18" charset="0"/>
                <a:cs typeface="Times New Roman" pitchFamily="18" charset="0"/>
              </a:rPr>
              <a:t> </a:t>
            </a:r>
            <a:r>
              <a:rPr sz="3600" b="0" dirty="0">
                <a:latin typeface="Times New Roman" pitchFamily="18" charset="0"/>
                <a:cs typeface="Times New Roman" pitchFamily="18" charset="0"/>
              </a:rPr>
              <a:t>INSTRUCTION</a:t>
            </a:r>
            <a:r>
              <a:rPr sz="3600" b="0" spc="-30" dirty="0">
                <a:latin typeface="Times New Roman" pitchFamily="18" charset="0"/>
                <a:cs typeface="Times New Roman" pitchFamily="18" charset="0"/>
              </a:rPr>
              <a:t> </a:t>
            </a:r>
            <a:r>
              <a:rPr sz="3600" b="0" spc="-65" dirty="0">
                <a:latin typeface="Times New Roman" pitchFamily="18" charset="0"/>
                <a:cs typeface="Times New Roman" pitchFamily="18" charset="0"/>
              </a:rPr>
              <a:t>FORMAT</a:t>
            </a:r>
            <a:endParaRPr sz="3600" dirty="0">
              <a:latin typeface="Times New Roman" pitchFamily="18" charset="0"/>
              <a:cs typeface="Times New Roman" pitchFamily="18" charset="0"/>
            </a:endParaRPr>
          </a:p>
        </p:txBody>
      </p:sp>
      <p:sp>
        <p:nvSpPr>
          <p:cNvPr id="4" name="object 4"/>
          <p:cNvSpPr txBox="1"/>
          <p:nvPr/>
        </p:nvSpPr>
        <p:spPr>
          <a:xfrm>
            <a:off x="228600" y="1676400"/>
            <a:ext cx="8763000" cy="4558940"/>
          </a:xfrm>
          <a:prstGeom prst="rect">
            <a:avLst/>
          </a:prstGeom>
        </p:spPr>
        <p:txBody>
          <a:bodyPr vert="horz" wrap="square" lIns="0" tIns="62230" rIns="0" bIns="0" rtlCol="0">
            <a:spAutoFit/>
          </a:bodyPr>
          <a:lstStyle/>
          <a:p>
            <a:r>
              <a:rPr lang="en-US" sz="2400" b="1" spc="-5" dirty="0" err="1">
                <a:latin typeface="Times New Roman" pitchFamily="18" charset="0"/>
                <a:cs typeface="Times New Roman" pitchFamily="18" charset="0"/>
              </a:rPr>
              <a:t>Opcode</a:t>
            </a:r>
            <a:r>
              <a:rPr lang="en-US" sz="2400" b="1" spc="-5" dirty="0">
                <a:latin typeface="Times New Roman" pitchFamily="18" charset="0"/>
                <a:cs typeface="Times New Roman" pitchFamily="18" charset="0"/>
              </a:rPr>
              <a:t>-</a:t>
            </a: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can be either one or two bytes.</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can also specify if the data is 16 or 32 bit.</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specifies which way the data is going (to or from memory).</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specifies if an immediate value is signed or not.</a:t>
            </a:r>
          </a:p>
          <a:p>
            <a:endParaRPr lang="en-US" sz="2400" dirty="0">
              <a:latin typeface="Times New Roman" pitchFamily="18" charset="0"/>
              <a:cs typeface="Times New Roman" pitchFamily="18" charset="0"/>
            </a:endParaRPr>
          </a:p>
          <a:p>
            <a:pPr marL="355600" indent="-343535" algn="just">
              <a:lnSpc>
                <a:spcPct val="100000"/>
              </a:lnSpc>
              <a:spcBef>
                <a:spcPts val="490"/>
              </a:spcBef>
              <a:buFont typeface="Arial MT"/>
              <a:buChar char="•"/>
              <a:tabLst>
                <a:tab pos="355600" algn="l"/>
                <a:tab pos="356235" algn="l"/>
              </a:tabLst>
            </a:pPr>
            <a:r>
              <a:rPr sz="2400" b="1" spc="-5" dirty="0">
                <a:latin typeface="Times New Roman" pitchFamily="18" charset="0"/>
                <a:cs typeface="Times New Roman" pitchFamily="18" charset="0"/>
              </a:rPr>
              <a:t>Mod</a:t>
            </a:r>
            <a:r>
              <a:rPr sz="2400" b="1" spc="-35" dirty="0">
                <a:latin typeface="Times New Roman" pitchFamily="18" charset="0"/>
                <a:cs typeface="Times New Roman" pitchFamily="18" charset="0"/>
              </a:rPr>
              <a:t> </a:t>
            </a:r>
            <a:r>
              <a:rPr sz="2400" b="1" spc="-5" dirty="0">
                <a:latin typeface="Times New Roman" pitchFamily="18" charset="0"/>
                <a:cs typeface="Times New Roman" pitchFamily="18" charset="0"/>
              </a:rPr>
              <a:t>R/m</a:t>
            </a:r>
            <a:r>
              <a:rPr sz="2400" spc="-5" dirty="0">
                <a:latin typeface="Times New Roman" pitchFamily="18" charset="0"/>
                <a:cs typeface="Times New Roman" pitchFamily="18" charset="0"/>
              </a:rPr>
              <a:t>-</a:t>
            </a:r>
            <a:r>
              <a:rPr sz="2400" spc="-5" dirty="0">
                <a:solidFill>
                  <a:srgbClr val="FF0000"/>
                </a:solidFill>
                <a:latin typeface="Times New Roman" pitchFamily="18" charset="0"/>
                <a:cs typeface="Times New Roman" pitchFamily="18" charset="0"/>
              </a:rPr>
              <a:t>addressing</a:t>
            </a:r>
            <a:r>
              <a:rPr lang="en-US" sz="2400" spc="-5" dirty="0">
                <a:solidFill>
                  <a:srgbClr val="FF0000"/>
                </a:solidFill>
                <a:latin typeface="Times New Roman" pitchFamily="18" charset="0"/>
                <a:cs typeface="Times New Roman" pitchFamily="18" charset="0"/>
              </a:rPr>
              <a:t> information</a:t>
            </a:r>
          </a:p>
          <a:p>
            <a:r>
              <a:rPr lang="en-US" sz="2400" spc="-5" dirty="0">
                <a:latin typeface="Times New Roman" pitchFamily="18" charset="0"/>
                <a:cs typeface="Times New Roman" pitchFamily="18" charset="0"/>
              </a:rPr>
              <a:t>	</a:t>
            </a:r>
            <a:r>
              <a:rPr lang="en-US" sz="2400" dirty="0">
                <a:latin typeface="Times New Roman" pitchFamily="18" charset="0"/>
                <a:cs typeface="Times New Roman" pitchFamily="18" charset="0"/>
              </a:rPr>
              <a:t>The Mod R/M specifies addressing information. It specifies whether an operand is in a register or in memory.</a:t>
            </a:r>
          </a:p>
          <a:p>
            <a:pPr lvl="1"/>
            <a:r>
              <a:rPr lang="en-US" sz="2400" dirty="0">
                <a:latin typeface="Times New Roman" pitchFamily="18" charset="0"/>
                <a:cs typeface="Times New Roman" pitchFamily="18" charset="0"/>
              </a:rPr>
              <a:t>The Mod and R/M fields are combined to form the means in which the memory is indexed.</a:t>
            </a:r>
          </a:p>
          <a:p>
            <a:pPr lvl="1"/>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Reg</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specifies either the register being used or 3 bits for more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8763000" cy="4800600"/>
          </a:xfrm>
        </p:spPr>
        <p:txBody>
          <a:bodyPr>
            <a:normAutofit/>
          </a:bodyPr>
          <a:lstStyle/>
          <a:p>
            <a:pPr marL="355600" indent="-343535">
              <a:spcBef>
                <a:spcPts val="335"/>
              </a:spcBef>
              <a:buFont typeface="Arial MT"/>
              <a:buChar char="•"/>
              <a:tabLst>
                <a:tab pos="355600" algn="l"/>
                <a:tab pos="356235" algn="l"/>
              </a:tabLst>
            </a:pPr>
            <a:r>
              <a:rPr lang="en-US" sz="2400" b="1" dirty="0">
                <a:latin typeface="Times New Roman" pitchFamily="18" charset="0"/>
                <a:cs typeface="Times New Roman" pitchFamily="18" charset="0"/>
              </a:rPr>
              <a:t>SIB-</a:t>
            </a:r>
            <a:r>
              <a:rPr lang="en-US" sz="2400" dirty="0">
                <a:latin typeface="Times New Roman" pitchFamily="18" charset="0"/>
                <a:cs typeface="Times New Roman" pitchFamily="18" charset="0"/>
              </a:rPr>
              <a:t>specify fully the addressing mode</a:t>
            </a:r>
          </a:p>
          <a:p>
            <a:pPr marL="756285" lvl="1" indent="-287020">
              <a:spcBef>
                <a:spcPts val="340"/>
              </a:spcBef>
              <a:buFont typeface="Arial MT"/>
              <a:buChar char="–"/>
              <a:tabLst>
                <a:tab pos="756920" algn="l"/>
              </a:tabLst>
            </a:pPr>
            <a:r>
              <a:rPr lang="en-US" sz="2400" b="1" spc="-5" dirty="0">
                <a:latin typeface="Times New Roman" pitchFamily="18" charset="0"/>
                <a:cs typeface="Times New Roman" pitchFamily="18" charset="0"/>
              </a:rPr>
              <a:t>Scale (2 bits)-</a:t>
            </a:r>
            <a:r>
              <a:rPr lang="en-US" sz="2400" spc="-5" dirty="0">
                <a:latin typeface="Times New Roman" pitchFamily="18" charset="0"/>
                <a:cs typeface="Times New Roman" pitchFamily="18" charset="0"/>
              </a:rPr>
              <a:t>scale</a:t>
            </a:r>
            <a:r>
              <a:rPr lang="en-US" sz="2400" spc="-15" dirty="0">
                <a:latin typeface="Times New Roman" pitchFamily="18" charset="0"/>
                <a:cs typeface="Times New Roman" pitchFamily="18" charset="0"/>
              </a:rPr>
              <a:t> factor </a:t>
            </a:r>
            <a:r>
              <a:rPr lang="en-US" sz="2400" spc="-25" dirty="0">
                <a:latin typeface="Times New Roman" pitchFamily="18" charset="0"/>
                <a:cs typeface="Times New Roman" pitchFamily="18" charset="0"/>
              </a:rPr>
              <a:t>for</a:t>
            </a:r>
            <a:r>
              <a:rPr lang="en-US" sz="2400" spc="5" dirty="0">
                <a:latin typeface="Times New Roman" pitchFamily="18" charset="0"/>
                <a:cs typeface="Times New Roman" pitchFamily="18" charset="0"/>
              </a:rPr>
              <a:t> </a:t>
            </a:r>
            <a:r>
              <a:rPr lang="en-US" sz="2400" spc="-5" dirty="0">
                <a:latin typeface="Times New Roman" pitchFamily="18" charset="0"/>
                <a:cs typeface="Times New Roman" pitchFamily="18" charset="0"/>
              </a:rPr>
              <a:t>scaled</a:t>
            </a:r>
            <a:r>
              <a:rPr lang="en-US" sz="2400" spc="-25" dirty="0">
                <a:latin typeface="Times New Roman" pitchFamily="18" charset="0"/>
                <a:cs typeface="Times New Roman" pitchFamily="18" charset="0"/>
              </a:rPr>
              <a:t> </a:t>
            </a:r>
            <a:r>
              <a:rPr lang="en-US" sz="2400" spc="-10" dirty="0">
                <a:latin typeface="Times New Roman" pitchFamily="18" charset="0"/>
                <a:cs typeface="Times New Roman" pitchFamily="18" charset="0"/>
              </a:rPr>
              <a:t>indexing</a:t>
            </a:r>
            <a:endParaRPr lang="en-US" sz="2400" dirty="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a:latin typeface="Times New Roman" pitchFamily="18" charset="0"/>
                <a:cs typeface="Times New Roman" pitchFamily="18" charset="0"/>
              </a:rPr>
              <a:t>Index (3 bits)</a:t>
            </a:r>
            <a:r>
              <a:rPr lang="en-US" sz="2400" spc="-5" dirty="0">
                <a:latin typeface="Times New Roman" pitchFamily="18" charset="0"/>
                <a:cs typeface="Times New Roman" pitchFamily="18" charset="0"/>
              </a:rPr>
              <a:t>-specifies</a:t>
            </a:r>
            <a:r>
              <a:rPr lang="en-US" sz="2400" spc="-60" dirty="0">
                <a:latin typeface="Times New Roman" pitchFamily="18" charset="0"/>
                <a:cs typeface="Times New Roman" pitchFamily="18" charset="0"/>
              </a:rPr>
              <a:t> </a:t>
            </a:r>
            <a:r>
              <a:rPr lang="en-US" sz="2400" spc="-10" dirty="0">
                <a:latin typeface="Times New Roman" pitchFamily="18" charset="0"/>
                <a:cs typeface="Times New Roman" pitchFamily="18" charset="0"/>
              </a:rPr>
              <a:t>index</a:t>
            </a:r>
            <a:r>
              <a:rPr lang="en-US" sz="2400" spc="-45" dirty="0">
                <a:latin typeface="Times New Roman" pitchFamily="18" charset="0"/>
                <a:cs typeface="Times New Roman" pitchFamily="18" charset="0"/>
              </a:rPr>
              <a:t> </a:t>
            </a:r>
            <a:r>
              <a:rPr lang="en-US" sz="2400" spc="-5" dirty="0">
                <a:latin typeface="Times New Roman" pitchFamily="18" charset="0"/>
                <a:cs typeface="Times New Roman" pitchFamily="18" charset="0"/>
              </a:rPr>
              <a:t>register(SI,DI)</a:t>
            </a:r>
            <a:endParaRPr lang="en-US" sz="2400" dirty="0">
              <a:latin typeface="Times New Roman" pitchFamily="18" charset="0"/>
              <a:cs typeface="Times New Roman" pitchFamily="18" charset="0"/>
            </a:endParaRPr>
          </a:p>
          <a:p>
            <a:pPr marL="756285" lvl="1" indent="-287020">
              <a:spcBef>
                <a:spcPts val="315"/>
              </a:spcBef>
              <a:buFont typeface="Arial MT"/>
              <a:buChar char="–"/>
              <a:tabLst>
                <a:tab pos="756920" algn="l"/>
              </a:tabLst>
            </a:pPr>
            <a:r>
              <a:rPr lang="en-US" sz="2400" b="1" spc="-5" dirty="0">
                <a:latin typeface="Times New Roman" pitchFamily="18" charset="0"/>
                <a:cs typeface="Times New Roman" pitchFamily="18" charset="0"/>
              </a:rPr>
              <a:t>Base (3 bits)</a:t>
            </a:r>
            <a:r>
              <a:rPr lang="en-US" sz="2400" spc="-5" dirty="0">
                <a:latin typeface="Times New Roman" pitchFamily="18" charset="0"/>
                <a:cs typeface="Times New Roman" pitchFamily="18" charset="0"/>
              </a:rPr>
              <a:t>-specifies</a:t>
            </a:r>
            <a:r>
              <a:rPr lang="en-US" sz="2400" spc="-35" dirty="0">
                <a:latin typeface="Times New Roman" pitchFamily="18" charset="0"/>
                <a:cs typeface="Times New Roman" pitchFamily="18" charset="0"/>
              </a:rPr>
              <a:t> </a:t>
            </a:r>
            <a:r>
              <a:rPr lang="en-US" sz="2400" spc="-5" dirty="0">
                <a:latin typeface="Times New Roman" pitchFamily="18" charset="0"/>
                <a:cs typeface="Times New Roman" pitchFamily="18" charset="0"/>
              </a:rPr>
              <a:t>base</a:t>
            </a:r>
            <a:r>
              <a:rPr lang="en-US" sz="2400" spc="-25" dirty="0">
                <a:latin typeface="Times New Roman" pitchFamily="18" charset="0"/>
                <a:cs typeface="Times New Roman" pitchFamily="18" charset="0"/>
              </a:rPr>
              <a:t> </a:t>
            </a:r>
            <a:r>
              <a:rPr lang="en-US" sz="2400" spc="-15" dirty="0">
                <a:latin typeface="Times New Roman" pitchFamily="18" charset="0"/>
                <a:cs typeface="Times New Roman" pitchFamily="18" charset="0"/>
              </a:rPr>
              <a:t>register(BX)</a:t>
            </a:r>
          </a:p>
          <a:p>
            <a:pPr marL="756285" lvl="1" indent="-287020">
              <a:spcBef>
                <a:spcPts val="315"/>
              </a:spcBef>
              <a:buFont typeface="Arial MT"/>
              <a:buChar char="–"/>
              <a:tabLst>
                <a:tab pos="756920" algn="l"/>
              </a:tabLst>
            </a:pPr>
            <a:endParaRPr lang="en-US" sz="2400" dirty="0">
              <a:latin typeface="Times New Roman" pitchFamily="18" charset="0"/>
              <a:cs typeface="Times New Roman" pitchFamily="18" charset="0"/>
            </a:endParaRPr>
          </a:p>
          <a:p>
            <a:pPr marL="355600" indent="-343535">
              <a:spcBef>
                <a:spcPts val="330"/>
              </a:spcBef>
              <a:buFont typeface="Arial MT"/>
              <a:buChar char="•"/>
              <a:tabLst>
                <a:tab pos="355600" algn="l"/>
                <a:tab pos="356235" algn="l"/>
              </a:tabLst>
            </a:pPr>
            <a:r>
              <a:rPr lang="en-US" sz="2400" b="1" spc="-5" dirty="0">
                <a:latin typeface="Times New Roman" pitchFamily="18" charset="0"/>
                <a:cs typeface="Times New Roman" pitchFamily="18" charset="0"/>
              </a:rPr>
              <a:t>Displacement</a:t>
            </a:r>
            <a:r>
              <a:rPr lang="en-US" sz="2400" spc="-5" dirty="0">
                <a:latin typeface="Times New Roman" pitchFamily="18" charset="0"/>
                <a:cs typeface="Times New Roman" pitchFamily="18" charset="0"/>
              </a:rPr>
              <a:t>-When the addressing-mode </a:t>
            </a:r>
            <a:r>
              <a:rPr lang="en-US" sz="2400" spc="-5" dirty="0" err="1">
                <a:latin typeface="Times New Roman" pitchFamily="18" charset="0"/>
                <a:cs typeface="Times New Roman" pitchFamily="18" charset="0"/>
              </a:rPr>
              <a:t>specifier</a:t>
            </a:r>
            <a:r>
              <a:rPr lang="en-US" sz="2400" spc="-5" dirty="0">
                <a:latin typeface="Times New Roman" pitchFamily="18" charset="0"/>
                <a:cs typeface="Times New Roman" pitchFamily="18" charset="0"/>
              </a:rPr>
              <a:t> indicates that a displacement is used, an 8-, 16-, or 32-bit signed integer displacement field is added.</a:t>
            </a:r>
          </a:p>
          <a:p>
            <a:pPr marL="355600" indent="-343535">
              <a:spcBef>
                <a:spcPts val="330"/>
              </a:spcBef>
              <a:buFont typeface="Arial MT"/>
              <a:buChar char="•"/>
              <a:tabLst>
                <a:tab pos="355600" algn="l"/>
                <a:tab pos="356235" algn="l"/>
              </a:tabLst>
            </a:pPr>
            <a:endParaRPr lang="en-US" sz="2400" dirty="0">
              <a:latin typeface="Times New Roman" pitchFamily="18" charset="0"/>
              <a:cs typeface="Times New Roman" pitchFamily="18" charset="0"/>
            </a:endParaRPr>
          </a:p>
          <a:p>
            <a:pPr marL="355600" marR="628015" indent="-343535">
              <a:spcBef>
                <a:spcPts val="330"/>
              </a:spcBef>
              <a:buFont typeface="Arial MT"/>
              <a:buChar char="•"/>
              <a:tabLst>
                <a:tab pos="355600" algn="l"/>
                <a:tab pos="356235" algn="l"/>
              </a:tabLst>
            </a:pPr>
            <a:r>
              <a:rPr lang="en-US" sz="2400" b="1" spc="-10" dirty="0">
                <a:latin typeface="Times New Roman" pitchFamily="18" charset="0"/>
                <a:cs typeface="Times New Roman" pitchFamily="18" charset="0"/>
              </a:rPr>
              <a:t>Immediate</a:t>
            </a:r>
            <a:r>
              <a:rPr lang="en-US" sz="2400" spc="-10" dirty="0">
                <a:latin typeface="Times New Roman" pitchFamily="18" charset="0"/>
                <a:cs typeface="Times New Roman" pitchFamily="18" charset="0"/>
              </a:rPr>
              <a:t>- </a:t>
            </a:r>
            <a:r>
              <a:rPr lang="en-US" sz="2400" dirty="0"/>
              <a:t> </a:t>
            </a:r>
            <a:r>
              <a:rPr lang="en-US" sz="2400" spc="-5" dirty="0">
                <a:latin typeface="Times New Roman" pitchFamily="18" charset="0"/>
                <a:cs typeface="Times New Roman" pitchFamily="18" charset="0"/>
              </a:rPr>
              <a:t>This is where an immediate value is stored if one is used. It can hold an 8, 16, or 32 bit operand.</a:t>
            </a:r>
          </a:p>
          <a:p>
            <a:endParaRPr lang="en-US" sz="2400" dirty="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066800" y="1828800"/>
            <a:ext cx="7406640" cy="1472184"/>
          </a:xfrm>
          <a:prstGeom prst="rect">
            <a:avLst/>
          </a:prstGeom>
        </p:spPr>
        <p:txBody>
          <a:bodyPr vert="horz" wrap="square" lIns="0" tIns="13335" rIns="0" bIns="0" rtlCol="0">
            <a:spAutoFit/>
          </a:bodyPr>
          <a:lstStyle/>
          <a:p>
            <a:pPr marL="25400" marR="17780" indent="5715" algn="ctr">
              <a:lnSpc>
                <a:spcPct val="100000"/>
              </a:lnSpc>
              <a:spcBef>
                <a:spcPts val="105"/>
              </a:spcBef>
            </a:pPr>
            <a:r>
              <a:rPr spc="170" dirty="0"/>
              <a:t>William </a:t>
            </a:r>
            <a:r>
              <a:rPr spc="204" dirty="0"/>
              <a:t>Stallings </a:t>
            </a:r>
            <a:r>
              <a:rPr spc="210" dirty="0"/>
              <a:t> </a:t>
            </a:r>
            <a:r>
              <a:rPr spc="245" dirty="0"/>
              <a:t>Computer</a:t>
            </a:r>
            <a:r>
              <a:rPr spc="-180" dirty="0"/>
              <a:t> </a:t>
            </a:r>
            <a:r>
              <a:rPr spc="190" dirty="0"/>
              <a:t>Organization </a:t>
            </a:r>
            <a:r>
              <a:rPr spc="-1205" dirty="0"/>
              <a:t> </a:t>
            </a:r>
            <a:r>
              <a:rPr spc="225" dirty="0"/>
              <a:t>and</a:t>
            </a:r>
            <a:r>
              <a:rPr spc="-150" dirty="0"/>
              <a:t> </a:t>
            </a:r>
            <a:r>
              <a:rPr spc="275" dirty="0"/>
              <a:t>Architecture</a:t>
            </a:r>
          </a:p>
          <a:p>
            <a:pPr marL="3810" algn="ctr">
              <a:lnSpc>
                <a:spcPct val="100000"/>
              </a:lnSpc>
              <a:spcBef>
                <a:spcPts val="5"/>
              </a:spcBef>
            </a:pPr>
            <a:r>
              <a:rPr spc="180" dirty="0"/>
              <a:t>6</a:t>
            </a:r>
            <a:r>
              <a:rPr sz="4350" spc="270" baseline="24904" dirty="0"/>
              <a:t>th</a:t>
            </a:r>
            <a:r>
              <a:rPr sz="4350" spc="412" baseline="24904" dirty="0"/>
              <a:t> </a:t>
            </a:r>
            <a:r>
              <a:rPr sz="4400" spc="210" dirty="0"/>
              <a:t>Edition</a:t>
            </a:r>
            <a:endParaRPr sz="4400"/>
          </a:p>
        </p:txBody>
      </p:sp>
      <p:sp>
        <p:nvSpPr>
          <p:cNvPr id="3" name="object 3"/>
          <p:cNvSpPr txBox="1">
            <a:spLocks noGrp="1"/>
          </p:cNvSpPr>
          <p:nvPr>
            <p:ph type="subTitle" idx="1"/>
          </p:nvPr>
        </p:nvSpPr>
        <p:spPr>
          <a:xfrm>
            <a:off x="1066800" y="3886200"/>
            <a:ext cx="7406640" cy="1475147"/>
          </a:xfrm>
          <a:prstGeom prst="rect">
            <a:avLst/>
          </a:prstGeom>
        </p:spPr>
        <p:txBody>
          <a:bodyPr vert="horz" wrap="square" lIns="0" tIns="12065" rIns="0" bIns="0" rtlCol="0">
            <a:spAutoFit/>
          </a:bodyPr>
          <a:lstStyle/>
          <a:p>
            <a:pPr marL="1497330" marR="1491615" indent="-1905" algn="ctr">
              <a:lnSpc>
                <a:spcPct val="120100"/>
              </a:lnSpc>
              <a:spcBef>
                <a:spcPts val="95"/>
              </a:spcBef>
            </a:pPr>
            <a:r>
              <a:rPr spc="175" dirty="0"/>
              <a:t>Chapter </a:t>
            </a:r>
            <a:r>
              <a:rPr spc="114" dirty="0"/>
              <a:t>1</a:t>
            </a:r>
            <a:r>
              <a:rPr lang="en-US" spc="114" dirty="0"/>
              <a:t>I</a:t>
            </a:r>
            <a:r>
              <a:rPr spc="114" dirty="0"/>
              <a:t>1 </a:t>
            </a:r>
            <a:r>
              <a:rPr spc="120" dirty="0"/>
              <a:t> </a:t>
            </a:r>
            <a:r>
              <a:rPr spc="190" dirty="0"/>
              <a:t>Instruction</a:t>
            </a:r>
            <a:r>
              <a:rPr spc="-185" dirty="0"/>
              <a:t> </a:t>
            </a:r>
            <a:r>
              <a:rPr spc="125" dirty="0"/>
              <a:t>Sets:</a:t>
            </a:r>
          </a:p>
          <a:p>
            <a:pPr algn="ctr">
              <a:lnSpc>
                <a:spcPct val="100000"/>
              </a:lnSpc>
              <a:spcBef>
                <a:spcPts val="765"/>
              </a:spcBef>
            </a:pPr>
            <a:r>
              <a:rPr spc="175" dirty="0"/>
              <a:t>Addressing</a:t>
            </a:r>
            <a:r>
              <a:rPr spc="-114" dirty="0"/>
              <a:t> </a:t>
            </a:r>
            <a:r>
              <a:rPr spc="125" dirty="0"/>
              <a:t>Modes</a:t>
            </a:r>
            <a:r>
              <a:rPr spc="-110" dirty="0"/>
              <a:t> </a:t>
            </a:r>
            <a:r>
              <a:rPr spc="160" dirty="0"/>
              <a:t>and</a:t>
            </a:r>
            <a:r>
              <a:rPr spc="-90" dirty="0"/>
              <a:t> </a:t>
            </a:r>
            <a:r>
              <a:rPr spc="135" dirty="0"/>
              <a:t>Formats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a:t>
            </a:r>
          </a:p>
        </p:txBody>
      </p:sp>
      <p:sp>
        <p:nvSpPr>
          <p:cNvPr id="3" name="Content Placeholder 2"/>
          <p:cNvSpPr>
            <a:spLocks noGrp="1"/>
          </p:cNvSpPr>
          <p:nvPr>
            <p:ph idx="1"/>
          </p:nvPr>
        </p:nvSpPr>
        <p:spPr>
          <a:xfrm>
            <a:off x="228600" y="1417638"/>
            <a:ext cx="8705088" cy="4800600"/>
          </a:xfrm>
        </p:spPr>
        <p:txBody>
          <a:bodyPr>
            <a:normAutofit/>
          </a:bodyPr>
          <a:lstStyle/>
          <a:p>
            <a:pPr algn="just"/>
            <a:r>
              <a:rPr lang="en-US" sz="2400" dirty="0">
                <a:latin typeface="Times New Roman" pitchFamily="18" charset="0"/>
                <a:cs typeface="Times New Roman" pitchFamily="18" charset="0"/>
              </a:rPr>
              <a:t>The way in which an operand is specified in an instruction in the accumulator, in a general purpose register or in memory location, is called </a:t>
            </a:r>
            <a:r>
              <a:rPr lang="en-US" sz="2400" b="1" dirty="0">
                <a:latin typeface="Times New Roman" pitchFamily="18" charset="0"/>
                <a:cs typeface="Times New Roman" pitchFamily="18" charset="0"/>
              </a:rPr>
              <a:t>addressing mode</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Different </a:t>
            </a:r>
            <a:r>
              <a:rPr lang="en-US" sz="2400" dirty="0" err="1">
                <a:latin typeface="Times New Roman" pitchFamily="18" charset="0"/>
                <a:cs typeface="Times New Roman" pitchFamily="18" charset="0"/>
              </a:rPr>
              <a:t>opcodes</a:t>
            </a:r>
            <a:r>
              <a:rPr lang="en-US" sz="2400" dirty="0">
                <a:latin typeface="Times New Roman" pitchFamily="18" charset="0"/>
                <a:cs typeface="Times New Roman" pitchFamily="18" charset="0"/>
              </a:rPr>
              <a:t> will use different addressing modes. </a:t>
            </a:r>
          </a:p>
          <a:p>
            <a:pPr algn="just"/>
            <a:r>
              <a:rPr lang="en-US" sz="2400" dirty="0">
                <a:latin typeface="Times New Roman" pitchFamily="18" charset="0"/>
                <a:cs typeface="Times New Roman" pitchFamily="18" charset="0"/>
              </a:rPr>
              <a:t> one or more bits in the instruction format can be used as a mode field. The value of the </a:t>
            </a:r>
            <a:r>
              <a:rPr lang="en-US" sz="2400" dirty="0">
                <a:solidFill>
                  <a:srgbClr val="FF0000"/>
                </a:solidFill>
                <a:latin typeface="Times New Roman" pitchFamily="18" charset="0"/>
                <a:cs typeface="Times New Roman" pitchFamily="18" charset="0"/>
              </a:rPr>
              <a:t>mode field determines which addressing mode is to be used.</a:t>
            </a:r>
          </a:p>
          <a:p>
            <a:pPr algn="just"/>
            <a:r>
              <a:rPr lang="en-US" sz="2400" dirty="0">
                <a:latin typeface="Times New Roman" pitchFamily="18" charset="0"/>
                <a:cs typeface="Times New Roman" pitchFamily="18" charset="0"/>
              </a:rPr>
              <a:t>In a system without virtual memory, the effective address will be either a main memory address or a register. In a virtual memory system, the effective address is a virtual address or a register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35</a:t>
            </a:r>
            <a:endParaRPr sz="1200">
              <a:latin typeface="Times New Roman"/>
              <a:cs typeface="Times New Roman"/>
            </a:endParaRPr>
          </a:p>
        </p:txBody>
      </p:sp>
      <p:sp>
        <p:nvSpPr>
          <p:cNvPr id="3" name="object 3"/>
          <p:cNvSpPr txBox="1">
            <a:spLocks noGrp="1"/>
          </p:cNvSpPr>
          <p:nvPr>
            <p:ph type="title"/>
          </p:nvPr>
        </p:nvSpPr>
        <p:spPr>
          <a:xfrm>
            <a:off x="2041651" y="487502"/>
            <a:ext cx="5062220" cy="697230"/>
          </a:xfrm>
          <a:prstGeom prst="rect">
            <a:avLst/>
          </a:prstGeom>
        </p:spPr>
        <p:txBody>
          <a:bodyPr vert="horz" wrap="square" lIns="0" tIns="13335" rIns="0" bIns="0" rtlCol="0">
            <a:spAutoFit/>
          </a:bodyPr>
          <a:lstStyle/>
          <a:p>
            <a:pPr marL="12700">
              <a:lnSpc>
                <a:spcPct val="100000"/>
              </a:lnSpc>
              <a:spcBef>
                <a:spcPts val="105"/>
              </a:spcBef>
            </a:pPr>
            <a:r>
              <a:rPr sz="4400" b="0" spc="240" dirty="0">
                <a:latin typeface="Arial MT"/>
                <a:cs typeface="Arial MT"/>
              </a:rPr>
              <a:t>Addressing</a:t>
            </a:r>
            <a:r>
              <a:rPr sz="4400" b="0" spc="-185" dirty="0">
                <a:latin typeface="Arial MT"/>
                <a:cs typeface="Arial MT"/>
              </a:rPr>
              <a:t> </a:t>
            </a:r>
            <a:r>
              <a:rPr sz="4400" b="0" spc="175" dirty="0">
                <a:latin typeface="Arial MT"/>
                <a:cs typeface="Arial MT"/>
              </a:rPr>
              <a:t>Modes</a:t>
            </a:r>
            <a:endParaRPr sz="4400">
              <a:latin typeface="Arial MT"/>
              <a:cs typeface="Arial MT"/>
            </a:endParaRPr>
          </a:p>
        </p:txBody>
      </p:sp>
      <p:sp>
        <p:nvSpPr>
          <p:cNvPr id="4" name="object 4"/>
          <p:cNvSpPr txBox="1"/>
          <p:nvPr/>
        </p:nvSpPr>
        <p:spPr>
          <a:xfrm>
            <a:off x="535025" y="1527530"/>
            <a:ext cx="5038090" cy="4123054"/>
          </a:xfrm>
          <a:prstGeom prst="rect">
            <a:avLst/>
          </a:prstGeom>
        </p:spPr>
        <p:txBody>
          <a:bodyPr vert="horz" wrap="square" lIns="0" tIns="110490" rIns="0" bIns="0" rtlCol="0">
            <a:spAutoFit/>
          </a:bodyPr>
          <a:lstStyle/>
          <a:p>
            <a:pPr marL="355600" indent="-342900">
              <a:lnSpc>
                <a:spcPct val="100000"/>
              </a:lnSpc>
              <a:spcBef>
                <a:spcPts val="870"/>
              </a:spcBef>
              <a:buChar char="•"/>
              <a:tabLst>
                <a:tab pos="354965" algn="l"/>
                <a:tab pos="355600" algn="l"/>
              </a:tabLst>
            </a:pPr>
            <a:r>
              <a:rPr sz="3200" spc="150" dirty="0">
                <a:latin typeface="Arial MT"/>
                <a:cs typeface="Arial MT"/>
              </a:rPr>
              <a:t>Immediate</a:t>
            </a:r>
            <a:endParaRPr sz="3200">
              <a:latin typeface="Arial MT"/>
              <a:cs typeface="Arial MT"/>
            </a:endParaRPr>
          </a:p>
          <a:p>
            <a:pPr marL="355600" indent="-342900">
              <a:lnSpc>
                <a:spcPct val="100000"/>
              </a:lnSpc>
              <a:spcBef>
                <a:spcPts val="770"/>
              </a:spcBef>
              <a:buChar char="•"/>
              <a:tabLst>
                <a:tab pos="354965" algn="l"/>
                <a:tab pos="355600" algn="l"/>
              </a:tabLst>
            </a:pPr>
            <a:r>
              <a:rPr sz="3200" spc="185" dirty="0">
                <a:latin typeface="Arial MT"/>
                <a:cs typeface="Arial MT"/>
              </a:rPr>
              <a:t>Direct</a:t>
            </a:r>
            <a:endParaRPr sz="3200">
              <a:latin typeface="Arial MT"/>
              <a:cs typeface="Arial MT"/>
            </a:endParaRPr>
          </a:p>
          <a:p>
            <a:pPr marL="355600" indent="-342900">
              <a:lnSpc>
                <a:spcPct val="100000"/>
              </a:lnSpc>
              <a:spcBef>
                <a:spcPts val="765"/>
              </a:spcBef>
              <a:buChar char="•"/>
              <a:tabLst>
                <a:tab pos="354965" algn="l"/>
                <a:tab pos="355600" algn="l"/>
              </a:tabLst>
            </a:pP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endParaRPr sz="3200">
              <a:latin typeface="Arial MT"/>
              <a:cs typeface="Arial MT"/>
            </a:endParaRPr>
          </a:p>
          <a:p>
            <a:pPr marL="355600" indent="-342900">
              <a:lnSpc>
                <a:spcPct val="100000"/>
              </a:lnSpc>
              <a:spcBef>
                <a:spcPts val="770"/>
              </a:spcBef>
              <a:buChar char="•"/>
              <a:tabLst>
                <a:tab pos="354965" algn="l"/>
                <a:tab pos="355600" algn="l"/>
              </a:tabLst>
            </a:pPr>
            <a:r>
              <a:rPr sz="3200" spc="150" dirty="0">
                <a:latin typeface="Arial MT"/>
                <a:cs typeface="Arial MT"/>
              </a:rPr>
              <a:t>Register</a:t>
            </a:r>
            <a:r>
              <a:rPr sz="3200" spc="-145" dirty="0">
                <a:latin typeface="Arial MT"/>
                <a:cs typeface="Arial MT"/>
              </a:rPr>
              <a:t> </a:t>
            </a:r>
            <a:r>
              <a:rPr sz="3200" spc="195" dirty="0">
                <a:latin typeface="Arial MT"/>
                <a:cs typeface="Arial MT"/>
              </a:rPr>
              <a:t>Indirect</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solidFill>
                  <a:srgbClr val="FF0000"/>
                </a:solidFill>
                <a:latin typeface="Arial MT"/>
                <a:cs typeface="Arial MT"/>
              </a:rPr>
              <a:t>Displacement</a:t>
            </a:r>
            <a:r>
              <a:rPr sz="3200" spc="-175" dirty="0">
                <a:solidFill>
                  <a:srgbClr val="FF0000"/>
                </a:solidFill>
                <a:latin typeface="Arial MT"/>
                <a:cs typeface="Arial MT"/>
              </a:rPr>
              <a:t> </a:t>
            </a:r>
            <a:r>
              <a:rPr sz="3200" spc="120" dirty="0">
                <a:solidFill>
                  <a:srgbClr val="FF0000"/>
                </a:solidFill>
                <a:latin typeface="Arial MT"/>
                <a:cs typeface="Arial MT"/>
              </a:rPr>
              <a:t>(Indexed)</a:t>
            </a:r>
            <a:endParaRPr sz="3200">
              <a:latin typeface="Arial MT"/>
              <a:cs typeface="Arial MT"/>
            </a:endParaRPr>
          </a:p>
          <a:p>
            <a:pPr marL="355600" indent="-342900">
              <a:lnSpc>
                <a:spcPct val="100000"/>
              </a:lnSpc>
              <a:spcBef>
                <a:spcPts val="770"/>
              </a:spcBef>
              <a:buChar char="•"/>
              <a:tabLst>
                <a:tab pos="354965" algn="l"/>
                <a:tab pos="355600" algn="l"/>
              </a:tabLst>
            </a:pPr>
            <a:r>
              <a:rPr sz="3200" spc="160" dirty="0">
                <a:latin typeface="Arial MT"/>
                <a:cs typeface="Arial MT"/>
              </a:rPr>
              <a:t>Stack</a:t>
            </a:r>
            <a:endParaRPr sz="3200">
              <a:latin typeface="Arial MT"/>
              <a:cs typeface="Arial M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l="18459" t="67127" r="17527" b="9337"/>
          <a:stretch>
            <a:fillRect/>
          </a:stretch>
        </p:blipFill>
        <p:spPr bwMode="auto">
          <a:xfrm>
            <a:off x="685800" y="2590800"/>
            <a:ext cx="8001000" cy="30480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36</a:t>
            </a:r>
            <a:endParaRPr sz="1200">
              <a:latin typeface="Times New Roman"/>
              <a:cs typeface="Times New Roman"/>
            </a:endParaRPr>
          </a:p>
        </p:txBody>
      </p:sp>
      <p:sp>
        <p:nvSpPr>
          <p:cNvPr id="3" name="object 3"/>
          <p:cNvSpPr txBox="1">
            <a:spLocks noGrp="1"/>
          </p:cNvSpPr>
          <p:nvPr>
            <p:ph type="title"/>
          </p:nvPr>
        </p:nvSpPr>
        <p:spPr>
          <a:xfrm>
            <a:off x="1450594" y="212801"/>
            <a:ext cx="6117590"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Immediate</a:t>
            </a:r>
            <a:r>
              <a:rPr sz="4400" b="0" spc="-19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p:nvPr/>
        </p:nvSpPr>
        <p:spPr>
          <a:xfrm>
            <a:off x="533400" y="1524000"/>
            <a:ext cx="5122545" cy="5207195"/>
          </a:xfrm>
          <a:prstGeom prst="rect">
            <a:avLst/>
          </a:prstGeom>
        </p:spPr>
        <p:txBody>
          <a:bodyPr vert="horz" wrap="square" lIns="0" tIns="13335" rIns="0" bIns="0" rtlCol="0">
            <a:spAutoFit/>
          </a:bodyPr>
          <a:lstStyle/>
          <a:p>
            <a:pPr marL="355600" marR="5080" indent="-343535">
              <a:lnSpc>
                <a:spcPct val="100000"/>
              </a:lnSpc>
              <a:spcBef>
                <a:spcPts val="105"/>
              </a:spcBef>
              <a:buFont typeface="Arial MT"/>
              <a:buChar char="•"/>
              <a:tabLst>
                <a:tab pos="355600" algn="l"/>
                <a:tab pos="356235" algn="l"/>
              </a:tabLst>
            </a:pPr>
            <a:r>
              <a:rPr sz="2000" dirty="0">
                <a:latin typeface="Times New Roman" pitchFamily="18" charset="0"/>
                <a:cs typeface="Times New Roman" pitchFamily="18" charset="0"/>
              </a:rPr>
              <a:t>In </a:t>
            </a:r>
            <a:r>
              <a:rPr sz="2000" spc="-5" dirty="0">
                <a:latin typeface="Times New Roman" pitchFamily="18" charset="0"/>
                <a:cs typeface="Times New Roman" pitchFamily="18" charset="0"/>
              </a:rPr>
              <a:t>this</a:t>
            </a:r>
            <a:r>
              <a:rPr sz="2000" dirty="0">
                <a:latin typeface="Times New Roman" pitchFamily="18" charset="0"/>
                <a:cs typeface="Times New Roman" pitchFamily="18" charset="0"/>
              </a:rPr>
              <a:t> mode</a:t>
            </a:r>
            <a:r>
              <a:rPr sz="2000" spc="-15" dirty="0">
                <a:latin typeface="Times New Roman" pitchFamily="18" charset="0"/>
                <a:cs typeface="Times New Roman" pitchFamily="18" charset="0"/>
              </a:rPr>
              <a:t> </a:t>
            </a:r>
            <a:r>
              <a:rPr sz="2000" b="1" spc="-15" dirty="0">
                <a:latin typeface="Times New Roman" pitchFamily="18" charset="0"/>
                <a:cs typeface="Times New Roman" pitchFamily="18" charset="0"/>
              </a:rPr>
              <a:t>data</a:t>
            </a:r>
            <a:r>
              <a:rPr sz="2000" b="1" dirty="0">
                <a:latin typeface="Times New Roman" pitchFamily="18" charset="0"/>
                <a:cs typeface="Times New Roman" pitchFamily="18" charset="0"/>
              </a:rPr>
              <a:t> is</a:t>
            </a:r>
            <a:r>
              <a:rPr sz="2000" b="1" spc="10" dirty="0">
                <a:latin typeface="Times New Roman" pitchFamily="18" charset="0"/>
                <a:cs typeface="Times New Roman" pitchFamily="18" charset="0"/>
              </a:rPr>
              <a:t> </a:t>
            </a:r>
            <a:r>
              <a:rPr sz="2000" b="1" spc="-10" dirty="0">
                <a:latin typeface="Times New Roman" pitchFamily="18" charset="0"/>
                <a:cs typeface="Times New Roman" pitchFamily="18" charset="0"/>
              </a:rPr>
              <a:t>present</a:t>
            </a:r>
            <a:r>
              <a:rPr sz="2000" b="1" spc="10" dirty="0">
                <a:latin typeface="Times New Roman" pitchFamily="18" charset="0"/>
                <a:cs typeface="Times New Roman" pitchFamily="18" charset="0"/>
              </a:rPr>
              <a:t> </a:t>
            </a:r>
            <a:r>
              <a:rPr sz="2000" b="1" dirty="0">
                <a:latin typeface="Times New Roman" pitchFamily="18" charset="0"/>
                <a:cs typeface="Times New Roman" pitchFamily="18" charset="0"/>
              </a:rPr>
              <a:t>in</a:t>
            </a:r>
            <a:r>
              <a:rPr sz="2000" b="1" spc="-10" dirty="0">
                <a:latin typeface="Times New Roman" pitchFamily="18" charset="0"/>
                <a:cs typeface="Times New Roman" pitchFamily="18" charset="0"/>
              </a:rPr>
              <a:t> </a:t>
            </a:r>
            <a:r>
              <a:rPr sz="2000" b="1" spc="-5" dirty="0">
                <a:latin typeface="Times New Roman" pitchFamily="18" charset="0"/>
                <a:cs typeface="Times New Roman" pitchFamily="18" charset="0"/>
              </a:rPr>
              <a:t>address</a:t>
            </a:r>
            <a:r>
              <a:rPr sz="2000" b="1" spc="5" dirty="0">
                <a:latin typeface="Times New Roman" pitchFamily="18" charset="0"/>
                <a:cs typeface="Times New Roman" pitchFamily="18" charset="0"/>
              </a:rPr>
              <a:t> </a:t>
            </a:r>
            <a:r>
              <a:rPr sz="2000" b="1" spc="-5" dirty="0">
                <a:latin typeface="Times New Roman" pitchFamily="18" charset="0"/>
                <a:cs typeface="Times New Roman" pitchFamily="18" charset="0"/>
              </a:rPr>
              <a:t>field</a:t>
            </a:r>
            <a:r>
              <a:rPr sz="2000" b="1" dirty="0">
                <a:latin typeface="Times New Roman" pitchFamily="18" charset="0"/>
                <a:cs typeface="Times New Roman" pitchFamily="18" charset="0"/>
              </a:rPr>
              <a:t> </a:t>
            </a:r>
            <a:r>
              <a:rPr sz="2000" b="1" spc="-5" dirty="0">
                <a:latin typeface="Times New Roman" pitchFamily="18" charset="0"/>
                <a:cs typeface="Times New Roman" pitchFamily="18" charset="0"/>
              </a:rPr>
              <a:t>of </a:t>
            </a:r>
            <a:r>
              <a:rPr sz="2000" b="1" spc="-440" dirty="0">
                <a:latin typeface="Times New Roman" pitchFamily="18" charset="0"/>
                <a:cs typeface="Times New Roman" pitchFamily="18" charset="0"/>
              </a:rPr>
              <a:t> </a:t>
            </a:r>
            <a:r>
              <a:rPr sz="2000" b="1" spc="-5" dirty="0">
                <a:latin typeface="Times New Roman" pitchFamily="18" charset="0"/>
                <a:cs typeface="Times New Roman" pitchFamily="18" charset="0"/>
              </a:rPr>
              <a:t>instruction </a:t>
            </a:r>
            <a:r>
              <a:rPr sz="2000" b="1" dirty="0">
                <a:latin typeface="Times New Roman" pitchFamily="18" charset="0"/>
                <a:cs typeface="Times New Roman" pitchFamily="18" charset="0"/>
              </a:rPr>
              <a:t>.</a:t>
            </a:r>
            <a:endParaRPr sz="2000" b="1">
              <a:latin typeface="Times New Roman" pitchFamily="18" charset="0"/>
              <a:cs typeface="Times New Roman" pitchFamily="18" charset="0"/>
            </a:endParaRPr>
          </a:p>
          <a:p>
            <a:pPr marL="355600" indent="-343535">
              <a:lnSpc>
                <a:spcPct val="100000"/>
              </a:lnSpc>
              <a:spcBef>
                <a:spcPts val="480"/>
              </a:spcBef>
              <a:buFont typeface="Arial MT"/>
              <a:buChar char="•"/>
              <a:tabLst>
                <a:tab pos="355600" algn="l"/>
                <a:tab pos="356235" algn="l"/>
              </a:tabLst>
            </a:pPr>
            <a:r>
              <a:rPr sz="2000" spc="-5" dirty="0">
                <a:latin typeface="Times New Roman" pitchFamily="18" charset="0"/>
                <a:cs typeface="Times New Roman" pitchFamily="18" charset="0"/>
              </a:rPr>
              <a:t>Designed</a:t>
            </a:r>
            <a:r>
              <a:rPr sz="2000" dirty="0">
                <a:latin typeface="Times New Roman" pitchFamily="18" charset="0"/>
                <a:cs typeface="Times New Roman" pitchFamily="18" charset="0"/>
              </a:rPr>
              <a:t> </a:t>
            </a:r>
            <a:r>
              <a:rPr sz="2000" spc="-20" dirty="0">
                <a:latin typeface="Times New Roman" pitchFamily="18" charset="0"/>
                <a:cs typeface="Times New Roman" pitchFamily="18" charset="0"/>
              </a:rPr>
              <a:t>like</a:t>
            </a:r>
            <a:r>
              <a:rPr sz="2000" spc="5" dirty="0">
                <a:latin typeface="Times New Roman" pitchFamily="18" charset="0"/>
                <a:cs typeface="Times New Roman" pitchFamily="18" charset="0"/>
              </a:rPr>
              <a:t> </a:t>
            </a:r>
            <a:r>
              <a:rPr sz="2000" dirty="0">
                <a:latin typeface="Times New Roman" pitchFamily="18" charset="0"/>
                <a:cs typeface="Times New Roman" pitchFamily="18" charset="0"/>
              </a:rPr>
              <a:t>one</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format</a:t>
            </a:r>
            <a:endParaRPr sz="2000">
              <a:latin typeface="Times New Roman" pitchFamily="18" charset="0"/>
              <a:cs typeface="Times New Roman" pitchFamily="18" charset="0"/>
            </a:endParaRPr>
          </a:p>
          <a:p>
            <a:pPr marL="756285" marR="196850" lvl="1" indent="-287020" algn="just">
              <a:lnSpc>
                <a:spcPct val="100000"/>
              </a:lnSpc>
              <a:spcBef>
                <a:spcPts val="414"/>
              </a:spcBef>
              <a:buFont typeface="Arial MT"/>
              <a:buChar char="–"/>
              <a:tabLst>
                <a:tab pos="756920" algn="l"/>
              </a:tabLst>
            </a:pPr>
            <a:r>
              <a:rPr sz="2000" spc="-5" dirty="0">
                <a:latin typeface="Times New Roman" pitchFamily="18" charset="0"/>
                <a:cs typeface="Times New Roman" pitchFamily="18" charset="0"/>
              </a:rPr>
              <a:t>Note:Limitation in the immediate mode is that </a:t>
            </a:r>
            <a:r>
              <a:rPr sz="2000" spc="-10" dirty="0">
                <a:latin typeface="Times New Roman" pitchFamily="18" charset="0"/>
                <a:cs typeface="Times New Roman" pitchFamily="18" charset="0"/>
              </a:rPr>
              <a:t>the </a:t>
            </a:r>
            <a:r>
              <a:rPr sz="2000" spc="-350" dirty="0">
                <a:latin typeface="Times New Roman" pitchFamily="18" charset="0"/>
                <a:cs typeface="Times New Roman" pitchFamily="18" charset="0"/>
              </a:rPr>
              <a:t> </a:t>
            </a:r>
            <a:r>
              <a:rPr sz="2000" spc="-15" dirty="0">
                <a:latin typeface="Times New Roman" pitchFamily="18" charset="0"/>
                <a:cs typeface="Times New Roman" pitchFamily="18" charset="0"/>
              </a:rPr>
              <a:t>range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constants </a:t>
            </a:r>
            <a:r>
              <a:rPr sz="2000" spc="-15" dirty="0">
                <a:latin typeface="Times New Roman" pitchFamily="18" charset="0"/>
                <a:cs typeface="Times New Roman" pitchFamily="18" charset="0"/>
              </a:rPr>
              <a:t>are </a:t>
            </a:r>
            <a:r>
              <a:rPr sz="2000" spc="-10" dirty="0">
                <a:latin typeface="Times New Roman" pitchFamily="18" charset="0"/>
                <a:cs typeface="Times New Roman" pitchFamily="18" charset="0"/>
              </a:rPr>
              <a:t>restricted by </a:t>
            </a:r>
            <a:r>
              <a:rPr sz="2000" spc="-15" dirty="0">
                <a:latin typeface="Times New Roman" pitchFamily="18" charset="0"/>
                <a:cs typeface="Times New Roman" pitchFamily="18" charset="0"/>
              </a:rPr>
              <a:t>size </a:t>
            </a:r>
            <a:r>
              <a:rPr sz="2000" spc="-5" dirty="0">
                <a:latin typeface="Times New Roman" pitchFamily="18" charset="0"/>
                <a:cs typeface="Times New Roman" pitchFamily="18" charset="0"/>
              </a:rPr>
              <a:t>of </a:t>
            </a:r>
            <a:r>
              <a:rPr sz="2000" spc="-10" dirty="0">
                <a:latin typeface="Times New Roman" pitchFamily="18" charset="0"/>
                <a:cs typeface="Times New Roman" pitchFamily="18" charset="0"/>
              </a:rPr>
              <a:t>address </a:t>
            </a:r>
            <a:r>
              <a:rPr sz="2000" spc="-350" dirty="0">
                <a:latin typeface="Times New Roman" pitchFamily="18" charset="0"/>
                <a:cs typeface="Times New Roman" pitchFamily="18" charset="0"/>
              </a:rPr>
              <a:t> </a:t>
            </a:r>
            <a:r>
              <a:rPr sz="2000" spc="-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355600" indent="-343535">
              <a:lnSpc>
                <a:spcPct val="100000"/>
              </a:lnSpc>
              <a:spcBef>
                <a:spcPts val="625"/>
              </a:spcBef>
              <a:buChar char="•"/>
              <a:tabLst>
                <a:tab pos="355600" algn="l"/>
                <a:tab pos="356235" algn="l"/>
              </a:tabLst>
            </a:pPr>
            <a:r>
              <a:rPr sz="2000" dirty="0">
                <a:latin typeface="Times New Roman" pitchFamily="18" charset="0"/>
                <a:cs typeface="Times New Roman" pitchFamily="18" charset="0"/>
              </a:rPr>
              <a:t>FEATURES</a:t>
            </a:r>
            <a:endParaRPr sz="2000">
              <a:latin typeface="Times New Roman" pitchFamily="18" charset="0"/>
              <a:cs typeface="Times New Roman" pitchFamily="18" charset="0"/>
            </a:endParaRPr>
          </a:p>
          <a:p>
            <a:pPr marL="756285" lvl="1" indent="-287020">
              <a:lnSpc>
                <a:spcPct val="100000"/>
              </a:lnSpc>
              <a:spcBef>
                <a:spcPts val="500"/>
              </a:spcBef>
              <a:buChar char="–"/>
              <a:tabLst>
                <a:tab pos="756285" algn="l"/>
                <a:tab pos="756920" algn="l"/>
              </a:tabLst>
            </a:pPr>
            <a:r>
              <a:rPr sz="2000" spc="95" dirty="0">
                <a:latin typeface="Times New Roman" pitchFamily="18" charset="0"/>
                <a:cs typeface="Times New Roman" pitchFamily="18" charset="0"/>
              </a:rPr>
              <a:t>Operand</a:t>
            </a:r>
            <a:r>
              <a:rPr sz="2000" spc="-65" dirty="0">
                <a:latin typeface="Times New Roman" pitchFamily="18" charset="0"/>
                <a:cs typeface="Times New Roman" pitchFamily="18" charset="0"/>
              </a:rPr>
              <a:t> </a:t>
            </a:r>
            <a:r>
              <a:rPr sz="2000" spc="90" dirty="0">
                <a:latin typeface="Times New Roman" pitchFamily="18" charset="0"/>
                <a:cs typeface="Times New Roman" pitchFamily="18" charset="0"/>
              </a:rPr>
              <a:t>is</a:t>
            </a:r>
            <a:r>
              <a:rPr sz="2000" spc="-70" dirty="0">
                <a:latin typeface="Times New Roman" pitchFamily="18" charset="0"/>
                <a:cs typeface="Times New Roman" pitchFamily="18" charset="0"/>
              </a:rPr>
              <a:t> </a:t>
            </a:r>
            <a:r>
              <a:rPr sz="2000" spc="145" dirty="0">
                <a:latin typeface="Times New Roman" pitchFamily="18" charset="0"/>
                <a:cs typeface="Times New Roman" pitchFamily="18" charset="0"/>
              </a:rPr>
              <a:t>part</a:t>
            </a:r>
            <a:r>
              <a:rPr sz="2000" spc="-60" dirty="0">
                <a:latin typeface="Times New Roman" pitchFamily="18" charset="0"/>
                <a:cs typeface="Times New Roman" pitchFamily="18" charset="0"/>
              </a:rPr>
              <a:t> </a:t>
            </a:r>
            <a:r>
              <a:rPr sz="2000" spc="100" dirty="0">
                <a:latin typeface="Times New Roman" pitchFamily="18" charset="0"/>
                <a:cs typeface="Times New Roman" pitchFamily="18" charset="0"/>
              </a:rPr>
              <a:t>of</a:t>
            </a:r>
            <a:r>
              <a:rPr sz="2000" spc="165" dirty="0">
                <a:latin typeface="Times New Roman" pitchFamily="18" charset="0"/>
                <a:cs typeface="Times New Roman" pitchFamily="18" charset="0"/>
              </a:rPr>
              <a:t> </a:t>
            </a:r>
            <a:r>
              <a:rPr sz="2000" spc="120" dirty="0">
                <a:latin typeface="Times New Roman" pitchFamily="18" charset="0"/>
                <a:cs typeface="Times New Roman" pitchFamily="18" charset="0"/>
              </a:rPr>
              <a:t>instruction</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95" dirty="0">
                <a:latin typeface="Times New Roman" pitchFamily="18" charset="0"/>
                <a:cs typeface="Times New Roman" pitchFamily="18" charset="0"/>
              </a:rPr>
              <a:t>Operand</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a:t>
            </a:r>
            <a:r>
              <a:rPr sz="2000" spc="-75" dirty="0">
                <a:latin typeface="Times New Roman" pitchFamily="18" charset="0"/>
                <a:cs typeface="Times New Roman" pitchFamily="18" charset="0"/>
              </a:rPr>
              <a:t> </a:t>
            </a:r>
            <a:r>
              <a:rPr sz="2000" spc="105" dirty="0">
                <a:latin typeface="Times New Roman" pitchFamily="18" charset="0"/>
                <a:cs typeface="Times New Roman" pitchFamily="18" charset="0"/>
              </a:rPr>
              <a:t>address</a:t>
            </a:r>
            <a:r>
              <a:rPr sz="2000" spc="-80" dirty="0">
                <a:latin typeface="Times New Roman" pitchFamily="18" charset="0"/>
                <a:cs typeface="Times New Roman" pitchFamily="18" charset="0"/>
              </a:rPr>
              <a:t> </a:t>
            </a:r>
            <a:r>
              <a:rPr sz="2000" spc="105" dirty="0">
                <a:latin typeface="Times New Roman" pitchFamily="18" charset="0"/>
                <a:cs typeface="Times New Roman" pitchFamily="18" charset="0"/>
              </a:rPr>
              <a:t>field</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85" dirty="0">
                <a:solidFill>
                  <a:srgbClr val="FF0000"/>
                </a:solidFill>
                <a:latin typeface="Times New Roman" pitchFamily="18" charset="0"/>
                <a:cs typeface="Times New Roman" pitchFamily="18" charset="0"/>
              </a:rPr>
              <a:t>No</a:t>
            </a:r>
            <a:r>
              <a:rPr sz="2000" spc="-60" dirty="0">
                <a:solidFill>
                  <a:srgbClr val="FF0000"/>
                </a:solidFill>
                <a:latin typeface="Times New Roman" pitchFamily="18" charset="0"/>
                <a:cs typeface="Times New Roman" pitchFamily="18" charset="0"/>
              </a:rPr>
              <a:t> </a:t>
            </a:r>
            <a:r>
              <a:rPr sz="2000" spc="110" dirty="0">
                <a:solidFill>
                  <a:srgbClr val="FF0000"/>
                </a:solidFill>
                <a:latin typeface="Times New Roman" pitchFamily="18" charset="0"/>
                <a:cs typeface="Times New Roman" pitchFamily="18" charset="0"/>
              </a:rPr>
              <a:t>memory</a:t>
            </a:r>
            <a:r>
              <a:rPr sz="2000" spc="-60" dirty="0">
                <a:solidFill>
                  <a:srgbClr val="FF0000"/>
                </a:solidFill>
                <a:latin typeface="Times New Roman" pitchFamily="18" charset="0"/>
                <a:cs typeface="Times New Roman" pitchFamily="18" charset="0"/>
              </a:rPr>
              <a:t> </a:t>
            </a:r>
            <a:r>
              <a:rPr sz="2000" spc="105" dirty="0">
                <a:solidFill>
                  <a:srgbClr val="FF0000"/>
                </a:solidFill>
                <a:latin typeface="Times New Roman" pitchFamily="18" charset="0"/>
                <a:cs typeface="Times New Roman" pitchFamily="18" charset="0"/>
              </a:rPr>
              <a:t>reference</a:t>
            </a:r>
            <a:r>
              <a:rPr sz="2000" spc="-85" dirty="0">
                <a:solidFill>
                  <a:srgbClr val="FF0000"/>
                </a:solidFill>
                <a:latin typeface="Times New Roman" pitchFamily="18" charset="0"/>
                <a:cs typeface="Times New Roman" pitchFamily="18" charset="0"/>
              </a:rPr>
              <a:t> </a:t>
            </a:r>
            <a:r>
              <a:rPr sz="2000" spc="125" dirty="0">
                <a:solidFill>
                  <a:srgbClr val="FF0000"/>
                </a:solidFill>
                <a:latin typeface="Times New Roman" pitchFamily="18" charset="0"/>
                <a:cs typeface="Times New Roman" pitchFamily="18" charset="0"/>
              </a:rPr>
              <a:t>to</a:t>
            </a:r>
            <a:r>
              <a:rPr sz="2000" spc="-55" dirty="0">
                <a:solidFill>
                  <a:srgbClr val="FF0000"/>
                </a:solidFill>
                <a:latin typeface="Times New Roman" pitchFamily="18" charset="0"/>
                <a:cs typeface="Times New Roman" pitchFamily="18" charset="0"/>
              </a:rPr>
              <a:t> </a:t>
            </a:r>
            <a:r>
              <a:rPr sz="2000" spc="105">
                <a:solidFill>
                  <a:srgbClr val="FF0000"/>
                </a:solidFill>
                <a:latin typeface="Times New Roman" pitchFamily="18" charset="0"/>
                <a:cs typeface="Times New Roman" pitchFamily="18" charset="0"/>
              </a:rPr>
              <a:t>fetch</a:t>
            </a:r>
            <a:r>
              <a:rPr sz="2000" spc="-65">
                <a:solidFill>
                  <a:srgbClr val="FF0000"/>
                </a:solidFill>
                <a:latin typeface="Times New Roman" pitchFamily="18" charset="0"/>
                <a:cs typeface="Times New Roman" pitchFamily="18" charset="0"/>
              </a:rPr>
              <a:t> </a:t>
            </a:r>
            <a:r>
              <a:rPr sz="2000" spc="95">
                <a:solidFill>
                  <a:srgbClr val="FF0000"/>
                </a:solidFill>
                <a:latin typeface="Times New Roman" pitchFamily="18" charset="0"/>
                <a:cs typeface="Times New Roman" pitchFamily="18" charset="0"/>
              </a:rPr>
              <a:t>data</a:t>
            </a:r>
            <a:r>
              <a:rPr lang="en-US" sz="2000" spc="95" dirty="0">
                <a:solidFill>
                  <a:srgbClr val="FF0000"/>
                </a:solidFill>
                <a:latin typeface="Times New Roman" pitchFamily="18" charset="0"/>
                <a:cs typeface="Times New Roman" pitchFamily="18" charset="0"/>
              </a:rPr>
              <a:t>-saving memory</a:t>
            </a:r>
            <a:endParaRPr sz="2000">
              <a:latin typeface="Times New Roman" pitchFamily="18" charset="0"/>
              <a:cs typeface="Times New Roman" pitchFamily="18" charset="0"/>
            </a:endParaRPr>
          </a:p>
          <a:p>
            <a:pPr marL="756285" lvl="1" indent="-287020">
              <a:lnSpc>
                <a:spcPct val="100000"/>
              </a:lnSpc>
              <a:spcBef>
                <a:spcPts val="480"/>
              </a:spcBef>
              <a:buChar char="–"/>
              <a:tabLst>
                <a:tab pos="756285" algn="l"/>
                <a:tab pos="756920" algn="l"/>
              </a:tabLst>
            </a:pPr>
            <a:r>
              <a:rPr sz="2000" spc="60" dirty="0">
                <a:solidFill>
                  <a:srgbClr val="FF0000"/>
                </a:solidFill>
                <a:latin typeface="Times New Roman" pitchFamily="18" charset="0"/>
                <a:cs typeface="Times New Roman" pitchFamily="18" charset="0"/>
              </a:rPr>
              <a:t>Fast</a:t>
            </a:r>
            <a:endParaRPr sz="2000">
              <a:latin typeface="Times New Roman" pitchFamily="18" charset="0"/>
              <a:cs typeface="Times New Roman" pitchFamily="18" charset="0"/>
            </a:endParaRPr>
          </a:p>
          <a:p>
            <a:pPr marL="756285" lvl="1" indent="-287020">
              <a:spcBef>
                <a:spcPts val="480"/>
              </a:spcBef>
              <a:buFontTx/>
              <a:buChar char="–"/>
              <a:tabLst>
                <a:tab pos="756285" algn="l"/>
                <a:tab pos="756920" algn="l"/>
              </a:tabLst>
            </a:pPr>
            <a:r>
              <a:rPr sz="2000" spc="110">
                <a:solidFill>
                  <a:srgbClr val="FF0000"/>
                </a:solidFill>
                <a:latin typeface="Times New Roman" pitchFamily="18" charset="0"/>
                <a:cs typeface="Times New Roman" pitchFamily="18" charset="0"/>
              </a:rPr>
              <a:t>Limited</a:t>
            </a:r>
            <a:r>
              <a:rPr sz="2000" spc="-100">
                <a:solidFill>
                  <a:srgbClr val="FF0000"/>
                </a:solidFill>
                <a:latin typeface="Times New Roman" pitchFamily="18" charset="0"/>
                <a:cs typeface="Times New Roman" pitchFamily="18" charset="0"/>
              </a:rPr>
              <a:t> </a:t>
            </a:r>
            <a:r>
              <a:rPr sz="2000" spc="95">
                <a:solidFill>
                  <a:srgbClr val="FF0000"/>
                </a:solidFill>
                <a:latin typeface="Times New Roman" pitchFamily="18" charset="0"/>
                <a:cs typeface="Times New Roman" pitchFamily="18" charset="0"/>
              </a:rPr>
              <a:t>range</a:t>
            </a:r>
            <a:r>
              <a:rPr lang="en-US" sz="2000" spc="95" dirty="0">
                <a:solidFill>
                  <a:srgbClr val="FF0000"/>
                </a:solidFill>
                <a:latin typeface="Times New Roman" pitchFamily="18" charset="0"/>
                <a:cs typeface="Times New Roman" pitchFamily="18" charset="0"/>
              </a:rPr>
              <a:t>-size of the number is restricted to the size of the address field</a:t>
            </a:r>
            <a:endParaRPr sz="4400">
              <a:latin typeface="Times New Roman" pitchFamily="18" charset="0"/>
              <a:cs typeface="Times New Roman" pitchFamily="18" charset="0"/>
            </a:endParaRPr>
          </a:p>
        </p:txBody>
      </p:sp>
      <p:pic>
        <p:nvPicPr>
          <p:cNvPr id="5" name="object 5"/>
          <p:cNvPicPr/>
          <p:nvPr/>
        </p:nvPicPr>
        <p:blipFill>
          <a:blip r:embed="rId2" cstate="print"/>
          <a:stretch>
            <a:fillRect/>
          </a:stretch>
        </p:blipFill>
        <p:spPr>
          <a:xfrm>
            <a:off x="6019800" y="2349500"/>
            <a:ext cx="3000375" cy="3038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04800" y="1447800"/>
            <a:ext cx="86288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ALU does the </a:t>
            </a:r>
            <a:r>
              <a:rPr lang="en-US" sz="2400" dirty="0">
                <a:highlight>
                  <a:srgbClr val="FFFF00"/>
                </a:highlight>
                <a:latin typeface="Times New Roman" panose="02020603050405020304" pitchFamily="18" charset="0"/>
                <a:cs typeface="Times New Roman" panose="02020603050405020304" pitchFamily="18" charset="0"/>
              </a:rPr>
              <a:t>actual computation or processing of data</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control unit </a:t>
            </a:r>
            <a:r>
              <a:rPr lang="en-US" sz="2400" dirty="0">
                <a:highlight>
                  <a:srgbClr val="FFFF00"/>
                </a:highlight>
                <a:latin typeface="Times New Roman" panose="02020603050405020304" pitchFamily="18" charset="0"/>
                <a:cs typeface="Times New Roman" panose="02020603050405020304" pitchFamily="18" charset="0"/>
              </a:rPr>
              <a:t>controls the movement of data and instructions </a:t>
            </a:r>
            <a:r>
              <a:rPr lang="en-US" sz="2400" dirty="0">
                <a:latin typeface="Times New Roman" panose="02020603050405020304" pitchFamily="18" charset="0"/>
                <a:cs typeface="Times New Roman" panose="02020603050405020304" pitchFamily="18" charset="0"/>
              </a:rPr>
              <a:t>into and out of the processor and </a:t>
            </a:r>
            <a:r>
              <a:rPr lang="en-US" sz="2400" dirty="0">
                <a:highlight>
                  <a:srgbClr val="FFFF00"/>
                </a:highlight>
                <a:latin typeface="Times New Roman" panose="02020603050405020304" pitchFamily="18" charset="0"/>
                <a:cs typeface="Times New Roman" panose="02020603050405020304" pitchFamily="18" charset="0"/>
              </a:rPr>
              <a:t>controls the operation of the ALU. </a:t>
            </a:r>
          </a:p>
          <a:p>
            <a:pPr algn="just"/>
            <a:r>
              <a:rPr lang="en-US" sz="2400" dirty="0">
                <a:highlight>
                  <a:srgbClr val="000000"/>
                </a:highlight>
                <a:latin typeface="Times New Roman" panose="02020603050405020304" pitchFamily="18" charset="0"/>
                <a:cs typeface="Times New Roman" panose="02020603050405020304" pitchFamily="18" charset="0"/>
              </a:rPr>
              <a:t>In addition, there is a minimal internal memory, consisting of a set of storage locations, called </a:t>
            </a:r>
            <a:r>
              <a:rPr lang="en-US" sz="2400" i="1" dirty="0">
                <a:highlight>
                  <a:srgbClr val="000000"/>
                </a:highlight>
                <a:latin typeface="Times New Roman" panose="02020603050405020304" pitchFamily="18" charset="0"/>
                <a:cs typeface="Times New Roman" panose="02020603050405020304" pitchFamily="18" charset="0"/>
              </a:rPr>
              <a:t>registers</a:t>
            </a:r>
          </a:p>
          <a:p>
            <a:pPr algn="just"/>
            <a:r>
              <a:rPr lang="en-US" sz="2400" i="1" dirty="0">
                <a:latin typeface="Times New Roman" panose="02020603050405020304" pitchFamily="18" charset="0"/>
                <a:cs typeface="Times New Roman" panose="02020603050405020304" pitchFamily="18" charset="0"/>
              </a:rPr>
              <a:t>In addition, there is a small working space(temporary storage) called as register.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33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33400"/>
            <a:ext cx="2424430" cy="513715"/>
          </a:xfrm>
          <a:prstGeom prst="rect">
            <a:avLst/>
          </a:prstGeom>
        </p:spPr>
        <p:txBody>
          <a:bodyPr vert="horz" wrap="square" lIns="0" tIns="13335" rIns="0" bIns="0" rtlCol="0">
            <a:spAutoFit/>
          </a:bodyPr>
          <a:lstStyle/>
          <a:p>
            <a:pPr marL="12700">
              <a:lnSpc>
                <a:spcPct val="100000"/>
              </a:lnSpc>
              <a:spcBef>
                <a:spcPts val="105"/>
              </a:spcBef>
            </a:pPr>
            <a:r>
              <a:rPr sz="3200" b="0" spc="-15" dirty="0">
                <a:latin typeface="Calibri"/>
                <a:cs typeface="Calibri"/>
              </a:rPr>
              <a:t>MOV</a:t>
            </a:r>
            <a:r>
              <a:rPr sz="3200" b="0" spc="-45" dirty="0">
                <a:latin typeface="Calibri"/>
                <a:cs typeface="Calibri"/>
              </a:rPr>
              <a:t> </a:t>
            </a:r>
            <a:r>
              <a:rPr sz="3200" b="0" spc="-5" dirty="0">
                <a:latin typeface="Calibri"/>
                <a:cs typeface="Calibri"/>
              </a:rPr>
              <a:t>AX,</a:t>
            </a:r>
            <a:r>
              <a:rPr sz="3200" b="0" spc="-35" dirty="0">
                <a:latin typeface="Calibri"/>
                <a:cs typeface="Calibri"/>
              </a:rPr>
              <a:t> </a:t>
            </a:r>
            <a:r>
              <a:rPr sz="3200" b="0" dirty="0">
                <a:latin typeface="Calibri"/>
                <a:cs typeface="Calibri"/>
              </a:rPr>
              <a:t>2000</a:t>
            </a:r>
            <a:endParaRPr sz="3200">
              <a:latin typeface="Calibri"/>
              <a:cs typeface="Calibri"/>
            </a:endParaRPr>
          </a:p>
        </p:txBody>
      </p:sp>
      <p:sp>
        <p:nvSpPr>
          <p:cNvPr id="3" name="object 3"/>
          <p:cNvSpPr txBox="1"/>
          <p:nvPr/>
        </p:nvSpPr>
        <p:spPr>
          <a:xfrm>
            <a:off x="381000" y="1217353"/>
            <a:ext cx="4065524" cy="5704767"/>
          </a:xfrm>
          <a:prstGeom prst="rect">
            <a:avLst/>
          </a:prstGeom>
        </p:spPr>
        <p:txBody>
          <a:bodyPr vert="horz" wrap="square" lIns="0" tIns="13335" rIns="0" bIns="0" rtlCol="0">
            <a:spAutoFit/>
          </a:bodyPr>
          <a:lstStyle/>
          <a:p>
            <a:pPr marL="203200">
              <a:lnSpc>
                <a:spcPct val="100000"/>
              </a:lnSpc>
              <a:spcBef>
                <a:spcPts val="105"/>
              </a:spcBef>
            </a:pPr>
            <a:r>
              <a:rPr sz="3200" spc="-10" dirty="0">
                <a:latin typeface="Calibri"/>
                <a:cs typeface="Calibri"/>
              </a:rPr>
              <a:t>MOV</a:t>
            </a:r>
            <a:r>
              <a:rPr sz="3200" spc="-40" dirty="0">
                <a:latin typeface="Calibri"/>
                <a:cs typeface="Calibri"/>
              </a:rPr>
              <a:t> </a:t>
            </a:r>
            <a:r>
              <a:rPr sz="3200" dirty="0">
                <a:latin typeface="Calibri"/>
                <a:cs typeface="Calibri"/>
              </a:rPr>
              <a:t>CL, 0A</a:t>
            </a:r>
            <a:endParaRPr sz="3200">
              <a:latin typeface="Calibri"/>
              <a:cs typeface="Calibri"/>
            </a:endParaRPr>
          </a:p>
          <a:p>
            <a:pPr marL="203200">
              <a:lnSpc>
                <a:spcPct val="100000"/>
              </a:lnSpc>
              <a:spcBef>
                <a:spcPts val="2690"/>
              </a:spcBef>
            </a:pPr>
            <a:r>
              <a:rPr sz="3200" dirty="0">
                <a:latin typeface="Calibri"/>
                <a:cs typeface="Calibri"/>
              </a:rPr>
              <a:t>ADD</a:t>
            </a:r>
            <a:r>
              <a:rPr sz="3200" spc="-25" dirty="0">
                <a:latin typeface="Calibri"/>
                <a:cs typeface="Calibri"/>
              </a:rPr>
              <a:t> </a:t>
            </a:r>
            <a:r>
              <a:rPr sz="3200" spc="5" dirty="0">
                <a:latin typeface="Calibri"/>
                <a:cs typeface="Calibri"/>
              </a:rPr>
              <a:t>AL,</a:t>
            </a:r>
            <a:r>
              <a:rPr sz="3200" spc="-15" dirty="0">
                <a:latin typeface="Calibri"/>
                <a:cs typeface="Calibri"/>
              </a:rPr>
              <a:t> </a:t>
            </a:r>
            <a:r>
              <a:rPr sz="3200" dirty="0">
                <a:latin typeface="Calibri"/>
                <a:cs typeface="Calibri"/>
              </a:rPr>
              <a:t>45</a:t>
            </a:r>
            <a:endParaRPr sz="3200">
              <a:latin typeface="Calibri"/>
              <a:cs typeface="Calibri"/>
            </a:endParaRPr>
          </a:p>
          <a:p>
            <a:pPr marL="12700" marR="5080" indent="190500">
              <a:lnSpc>
                <a:spcPts val="6530"/>
              </a:lnSpc>
              <a:spcBef>
                <a:spcPts val="465"/>
              </a:spcBef>
            </a:pPr>
            <a:r>
              <a:rPr sz="3200" dirty="0">
                <a:latin typeface="Calibri"/>
                <a:cs typeface="Calibri"/>
              </a:rPr>
              <a:t>ADD AX, </a:t>
            </a:r>
            <a:r>
              <a:rPr sz="3200" spc="-5">
                <a:latin typeface="Calibri"/>
                <a:cs typeface="Calibri"/>
              </a:rPr>
              <a:t>0000 </a:t>
            </a:r>
            <a:endParaRPr lang="en-US" sz="3200" spc="-5" dirty="0">
              <a:latin typeface="Calibri"/>
              <a:cs typeface="Calibri"/>
            </a:endParaRPr>
          </a:p>
          <a:p>
            <a:pPr marL="12700" marR="5080" indent="190500">
              <a:lnSpc>
                <a:spcPts val="6530"/>
              </a:lnSpc>
              <a:spcBef>
                <a:spcPts val="465"/>
              </a:spcBef>
            </a:pPr>
            <a:r>
              <a:rPr sz="3200">
                <a:latin typeface="Calibri"/>
                <a:cs typeface="Calibri"/>
              </a:rPr>
              <a:t> </a:t>
            </a:r>
            <a:r>
              <a:rPr sz="3200" spc="-10" dirty="0">
                <a:latin typeface="Calibri"/>
                <a:cs typeface="Calibri"/>
              </a:rPr>
              <a:t>MOV </a:t>
            </a:r>
            <a:r>
              <a:rPr sz="3200" spc="-5" dirty="0">
                <a:latin typeface="Calibri"/>
                <a:cs typeface="Calibri"/>
              </a:rPr>
              <a:t>CX, </a:t>
            </a:r>
            <a:r>
              <a:rPr sz="3200">
                <a:latin typeface="Calibri"/>
                <a:cs typeface="Calibri"/>
              </a:rPr>
              <a:t>4929 H</a:t>
            </a:r>
            <a:r>
              <a:rPr lang="en-US" sz="3200" dirty="0">
                <a:latin typeface="Calibri"/>
                <a:cs typeface="Calibri"/>
              </a:rPr>
              <a:t> (source operand-16 bit-part of instruction)</a:t>
            </a:r>
          </a:p>
          <a:p>
            <a:pPr marL="12700" marR="5080" indent="190500">
              <a:lnSpc>
                <a:spcPts val="6530"/>
              </a:lnSpc>
              <a:spcBef>
                <a:spcPts val="465"/>
              </a:spcBef>
            </a:pPr>
            <a:r>
              <a:rPr lang="en-US" sz="3200" dirty="0">
                <a:latin typeface="Calibri"/>
                <a:cs typeface="Calibri"/>
              </a:rPr>
              <a:t> </a:t>
            </a:r>
            <a:r>
              <a:rPr sz="3200">
                <a:latin typeface="Calibri"/>
                <a:cs typeface="Calibri"/>
              </a:rPr>
              <a:t> </a:t>
            </a:r>
            <a:r>
              <a:rPr sz="3200" spc="-710">
                <a:latin typeface="Calibri"/>
                <a:cs typeface="Calibri"/>
              </a:rPr>
              <a:t> </a:t>
            </a:r>
            <a:r>
              <a:rPr sz="3200" dirty="0">
                <a:latin typeface="Calibri"/>
                <a:cs typeface="Calibri"/>
              </a:rPr>
              <a:t>ADD</a:t>
            </a:r>
            <a:r>
              <a:rPr sz="3200" spc="-20" dirty="0">
                <a:latin typeface="Calibri"/>
                <a:cs typeface="Calibri"/>
              </a:rPr>
              <a:t> </a:t>
            </a:r>
            <a:r>
              <a:rPr sz="3200" dirty="0">
                <a:latin typeface="Calibri"/>
                <a:cs typeface="Calibri"/>
              </a:rPr>
              <a:t>AX,</a:t>
            </a:r>
            <a:r>
              <a:rPr sz="3200" spc="-25" dirty="0">
                <a:latin typeface="Calibri"/>
                <a:cs typeface="Calibri"/>
              </a:rPr>
              <a:t> </a:t>
            </a:r>
            <a:r>
              <a:rPr sz="3200" spc="-5" dirty="0">
                <a:latin typeface="Calibri"/>
                <a:cs typeface="Calibri"/>
              </a:rPr>
              <a:t>2387</a:t>
            </a:r>
            <a:r>
              <a:rPr sz="3200" spc="-15" dirty="0">
                <a:latin typeface="Calibri"/>
                <a:cs typeface="Calibri"/>
              </a:rPr>
              <a:t> </a:t>
            </a:r>
            <a:r>
              <a:rPr sz="3200" spc="-5" dirty="0">
                <a:latin typeface="Calibri"/>
                <a:cs typeface="Calibri"/>
              </a:rPr>
              <a:t>H,</a:t>
            </a:r>
            <a:endParaRPr sz="3200">
              <a:latin typeface="Calibri"/>
              <a:cs typeface="Calibri"/>
            </a:endParaRPr>
          </a:p>
        </p:txBody>
      </p:sp>
      <p:sp>
        <p:nvSpPr>
          <p:cNvPr id="4" name="object 4"/>
          <p:cNvSpPr txBox="1"/>
          <p:nvPr/>
        </p:nvSpPr>
        <p:spPr>
          <a:xfrm>
            <a:off x="4267200" y="5410200"/>
            <a:ext cx="4267200" cy="997709"/>
          </a:xfrm>
          <a:prstGeom prst="rect">
            <a:avLst/>
          </a:prstGeom>
        </p:spPr>
        <p:txBody>
          <a:bodyPr vert="horz" wrap="square" lIns="0" tIns="12700" rIns="0" bIns="0" rtlCol="0">
            <a:spAutoFit/>
          </a:bodyPr>
          <a:lstStyle/>
          <a:p>
            <a:pPr marL="12700">
              <a:lnSpc>
                <a:spcPct val="100000"/>
              </a:lnSpc>
              <a:spcBef>
                <a:spcPts val="100"/>
              </a:spcBef>
            </a:pPr>
            <a:r>
              <a:rPr sz="3200" spc="-15" dirty="0">
                <a:latin typeface="Calibri"/>
                <a:cs typeface="Calibri"/>
              </a:rPr>
              <a:t>MOV</a:t>
            </a:r>
            <a:r>
              <a:rPr sz="3200" spc="-45" dirty="0">
                <a:latin typeface="Calibri"/>
                <a:cs typeface="Calibri"/>
              </a:rPr>
              <a:t> </a:t>
            </a:r>
            <a:r>
              <a:rPr sz="3200" dirty="0">
                <a:latin typeface="Calibri"/>
                <a:cs typeface="Calibri"/>
              </a:rPr>
              <a:t>AL</a:t>
            </a:r>
            <a:r>
              <a:rPr sz="3200">
                <a:latin typeface="Calibri"/>
                <a:cs typeface="Calibri"/>
              </a:rPr>
              <a:t>,</a:t>
            </a:r>
            <a:r>
              <a:rPr sz="3200" spc="-25">
                <a:latin typeface="Calibri"/>
                <a:cs typeface="Calibri"/>
              </a:rPr>
              <a:t> </a:t>
            </a:r>
            <a:r>
              <a:rPr sz="3200">
                <a:latin typeface="Calibri"/>
                <a:cs typeface="Calibri"/>
              </a:rPr>
              <a:t>FFH</a:t>
            </a:r>
            <a:r>
              <a:rPr lang="en-US" sz="3200" dirty="0">
                <a:latin typeface="Calibri"/>
                <a:cs typeface="Calibri"/>
              </a:rPr>
              <a:t> (15 bit data)</a:t>
            </a:r>
            <a:endParaRPr sz="3200">
              <a:latin typeface="Calibri"/>
              <a:cs typeface="Calibri"/>
            </a:endParaRPr>
          </a:p>
        </p:txBody>
      </p:sp>
      <p:sp>
        <p:nvSpPr>
          <p:cNvPr id="5" name="object 5"/>
          <p:cNvSpPr txBox="1"/>
          <p:nvPr/>
        </p:nvSpPr>
        <p:spPr>
          <a:xfrm>
            <a:off x="8430259"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37</a:t>
            </a:r>
            <a:endParaRPr sz="1200">
              <a:latin typeface="Times New Roman"/>
              <a:cs typeface="Times New Roman"/>
            </a:endParaRPr>
          </a:p>
        </p:txBody>
      </p:sp>
      <p:pic>
        <p:nvPicPr>
          <p:cNvPr id="6" name="object 6"/>
          <p:cNvPicPr/>
          <p:nvPr/>
        </p:nvPicPr>
        <p:blipFill>
          <a:blip r:embed="rId2" cstate="print"/>
          <a:stretch>
            <a:fillRect/>
          </a:stretch>
        </p:blipFill>
        <p:spPr>
          <a:xfrm>
            <a:off x="4787900" y="2708275"/>
            <a:ext cx="4248150" cy="225272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1739264">
              <a:lnSpc>
                <a:spcPct val="100000"/>
              </a:lnSpc>
              <a:spcBef>
                <a:spcPts val="105"/>
              </a:spcBef>
            </a:pPr>
            <a:r>
              <a:rPr sz="4400" b="0" spc="190" dirty="0">
                <a:latin typeface="Arial MT"/>
                <a:cs typeface="Arial MT"/>
              </a:rPr>
              <a:t>Direct(M)</a:t>
            </a:r>
            <a:r>
              <a:rPr sz="4400" b="0" spc="-170" dirty="0">
                <a:latin typeface="Arial MT"/>
                <a:cs typeface="Arial MT"/>
              </a:rPr>
              <a:t> </a:t>
            </a:r>
            <a:r>
              <a:rPr sz="4400" b="0" spc="240" dirty="0">
                <a:latin typeface="Arial MT"/>
                <a:cs typeface="Arial MT"/>
              </a:rPr>
              <a:t>Addressing </a:t>
            </a:r>
            <a:r>
              <a:rPr sz="4400" b="0" spc="-120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51</a:t>
            </a:fld>
            <a:endParaRPr dirty="0"/>
          </a:p>
        </p:txBody>
      </p:sp>
      <p:pic>
        <p:nvPicPr>
          <p:cNvPr id="3" name="object 3"/>
          <p:cNvPicPr/>
          <p:nvPr/>
        </p:nvPicPr>
        <p:blipFill>
          <a:blip r:embed="rId2" cstate="print"/>
          <a:stretch>
            <a:fillRect/>
          </a:stretch>
        </p:blipFill>
        <p:spPr>
          <a:xfrm>
            <a:off x="2051050" y="1700276"/>
            <a:ext cx="4808601" cy="482434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548" y="487502"/>
            <a:ext cx="4930775" cy="697230"/>
          </a:xfrm>
          <a:prstGeom prst="rect">
            <a:avLst/>
          </a:prstGeom>
        </p:spPr>
        <p:txBody>
          <a:bodyPr vert="horz" wrap="square" lIns="0" tIns="13335" rIns="0" bIns="0" rtlCol="0">
            <a:spAutoFit/>
          </a:bodyPr>
          <a:lstStyle/>
          <a:p>
            <a:pPr marL="12700">
              <a:lnSpc>
                <a:spcPct val="100000"/>
              </a:lnSpc>
              <a:spcBef>
                <a:spcPts val="105"/>
              </a:spcBef>
            </a:pPr>
            <a:r>
              <a:rPr sz="4400" b="0" spc="254" dirty="0">
                <a:latin typeface="Arial MT"/>
                <a:cs typeface="Arial MT"/>
              </a:rPr>
              <a:t>Direct</a:t>
            </a:r>
            <a:r>
              <a:rPr sz="4400" b="0" spc="-185"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52</a:t>
            </a:fld>
            <a:endParaRPr dirty="0"/>
          </a:p>
        </p:txBody>
      </p:sp>
      <p:sp>
        <p:nvSpPr>
          <p:cNvPr id="3" name="object 3"/>
          <p:cNvSpPr txBox="1"/>
          <p:nvPr/>
        </p:nvSpPr>
        <p:spPr>
          <a:xfrm>
            <a:off x="535940" y="1740230"/>
            <a:ext cx="7279640" cy="3739485"/>
          </a:xfrm>
          <a:prstGeom prst="rect">
            <a:avLst/>
          </a:prstGeom>
        </p:spPr>
        <p:txBody>
          <a:bodyPr vert="horz" wrap="square" lIns="0" tIns="12700" rIns="0" bIns="0" rtlCol="0">
            <a:spAutoFit/>
          </a:bodyPr>
          <a:lstStyle/>
          <a:p>
            <a:pPr marL="355600" indent="-343535" algn="just">
              <a:lnSpc>
                <a:spcPct val="100000"/>
              </a:lnSpc>
              <a:spcBef>
                <a:spcPts val="100"/>
              </a:spcBef>
              <a:buChar char="•"/>
              <a:tabLst>
                <a:tab pos="355600" algn="l"/>
                <a:tab pos="356235" algn="l"/>
              </a:tabLst>
            </a:pPr>
            <a:r>
              <a:rPr sz="2400" spc="130"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70" dirty="0">
                <a:latin typeface="Times New Roman" pitchFamily="18" charset="0"/>
                <a:cs typeface="Times New Roman" pitchFamily="18" charset="0"/>
              </a:rPr>
              <a:t> </a:t>
            </a:r>
            <a:r>
              <a:rPr sz="2400" spc="125" dirty="0">
                <a:latin typeface="Times New Roman" pitchFamily="18" charset="0"/>
                <a:cs typeface="Times New Roman" pitchFamily="18" charset="0"/>
              </a:rPr>
              <a:t>contains</a:t>
            </a:r>
            <a:r>
              <a:rPr sz="2400" spc="-8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75" dirty="0">
                <a:latin typeface="Times New Roman" pitchFamily="18" charset="0"/>
                <a:cs typeface="Times New Roman" pitchFamily="18" charset="0"/>
              </a:rPr>
              <a:t> </a:t>
            </a:r>
            <a:r>
              <a:rPr sz="2400" spc="120" dirty="0">
                <a:latin typeface="Times New Roman" pitchFamily="18" charset="0"/>
                <a:cs typeface="Times New Roman" pitchFamily="18" charset="0"/>
              </a:rPr>
              <a:t>of</a:t>
            </a:r>
            <a:r>
              <a:rPr sz="2400" spc="204" dirty="0">
                <a:latin typeface="Times New Roman" pitchFamily="18" charset="0"/>
                <a:cs typeface="Times New Roman" pitchFamily="18" charset="0"/>
              </a:rPr>
              <a:t> </a:t>
            </a:r>
            <a:r>
              <a:rPr sz="2400" spc="130" dirty="0">
                <a:latin typeface="Times New Roman" pitchFamily="18" charset="0"/>
                <a:cs typeface="Times New Roman" pitchFamily="18" charset="0"/>
              </a:rPr>
              <a:t>operand</a:t>
            </a:r>
            <a:endParaRPr sz="2400" dirty="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5" dirty="0">
                <a:latin typeface="Times New Roman" pitchFamily="18" charset="0"/>
                <a:cs typeface="Times New Roman" pitchFamily="18" charset="0"/>
              </a:rPr>
              <a:t>EFFECTIVE</a:t>
            </a:r>
            <a:r>
              <a:rPr sz="2400" spc="-75" dirty="0">
                <a:latin typeface="Times New Roman" pitchFamily="18" charset="0"/>
                <a:cs typeface="Times New Roman" pitchFamily="18" charset="0"/>
              </a:rPr>
              <a:t> </a:t>
            </a:r>
            <a:r>
              <a:rPr sz="2400" spc="25" dirty="0">
                <a:latin typeface="Times New Roman" pitchFamily="18" charset="0"/>
                <a:cs typeface="Times New Roman" pitchFamily="18" charset="0"/>
              </a:rPr>
              <a:t>ADDRESS</a:t>
            </a:r>
            <a:r>
              <a:rPr sz="2400" spc="-80" dirty="0">
                <a:latin typeface="Times New Roman" pitchFamily="18" charset="0"/>
                <a:cs typeface="Times New Roman" pitchFamily="18" charset="0"/>
              </a:rPr>
              <a:t> </a:t>
            </a:r>
            <a:r>
              <a:rPr sz="2400" spc="60" dirty="0">
                <a:latin typeface="Times New Roman" pitchFamily="18" charset="0"/>
                <a:cs typeface="Times New Roman" pitchFamily="18" charset="0"/>
              </a:rPr>
              <a:t>EA</a:t>
            </a:r>
            <a:r>
              <a:rPr sz="2400" spc="-70" dirty="0">
                <a:latin typeface="Times New Roman" pitchFamily="18" charset="0"/>
                <a:cs typeface="Times New Roman" pitchFamily="18" charset="0"/>
              </a:rPr>
              <a:t> </a:t>
            </a:r>
            <a:r>
              <a:rPr sz="2400" spc="-5" dirty="0">
                <a:latin typeface="Times New Roman" pitchFamily="18" charset="0"/>
                <a:cs typeface="Times New Roman" pitchFamily="18" charset="0"/>
              </a:rPr>
              <a:t>=</a:t>
            </a:r>
            <a:r>
              <a:rPr sz="2400" spc="-75" dirty="0">
                <a:latin typeface="Times New Roman" pitchFamily="18" charset="0"/>
                <a:cs typeface="Times New Roman" pitchFamily="18" charset="0"/>
              </a:rPr>
              <a:t> </a:t>
            </a:r>
            <a:r>
              <a:rPr sz="2400" spc="125" dirty="0">
                <a:latin typeface="Times New Roman" pitchFamily="18" charset="0"/>
                <a:cs typeface="Times New Roman" pitchFamily="18" charset="0"/>
              </a:rPr>
              <a:t>address</a:t>
            </a:r>
            <a:r>
              <a:rPr sz="2400" spc="-90" dirty="0">
                <a:latin typeface="Times New Roman" pitchFamily="18" charset="0"/>
                <a:cs typeface="Times New Roman" pitchFamily="18" charset="0"/>
              </a:rPr>
              <a:t> </a:t>
            </a:r>
            <a:r>
              <a:rPr sz="2400" spc="125" dirty="0">
                <a:latin typeface="Times New Roman" pitchFamily="18" charset="0"/>
                <a:cs typeface="Times New Roman" pitchFamily="18" charset="0"/>
              </a:rPr>
              <a:t>field</a:t>
            </a:r>
            <a:r>
              <a:rPr sz="2400" spc="-60" dirty="0">
                <a:latin typeface="Times New Roman" pitchFamily="18" charset="0"/>
                <a:cs typeface="Times New Roman" pitchFamily="18" charset="0"/>
              </a:rPr>
              <a:t> </a:t>
            </a:r>
            <a:r>
              <a:rPr sz="2400" spc="75" dirty="0">
                <a:latin typeface="Times New Roman" pitchFamily="18" charset="0"/>
                <a:cs typeface="Times New Roman" pitchFamily="18" charset="0"/>
              </a:rPr>
              <a:t>(A)</a:t>
            </a:r>
            <a:endParaRPr sz="2400" dirty="0">
              <a:latin typeface="Times New Roman" pitchFamily="18" charset="0"/>
              <a:cs typeface="Times New Roman" pitchFamily="18" charset="0"/>
            </a:endParaRPr>
          </a:p>
          <a:p>
            <a:pPr marL="469900" algn="just">
              <a:lnSpc>
                <a:spcPct val="100000"/>
              </a:lnSpc>
              <a:tabLst>
                <a:tab pos="756285" algn="l"/>
              </a:tabLst>
            </a:pPr>
            <a:r>
              <a:rPr sz="2000" dirty="0">
                <a:latin typeface="Times New Roman" pitchFamily="18" charset="0"/>
                <a:cs typeface="Times New Roman" pitchFamily="18" charset="0"/>
              </a:rPr>
              <a:t>–	</a:t>
            </a:r>
            <a:r>
              <a:rPr sz="2000" spc="110" dirty="0">
                <a:latin typeface="Times New Roman" pitchFamily="18" charset="0"/>
                <a:cs typeface="Times New Roman" pitchFamily="18" charset="0"/>
              </a:rPr>
              <a:t>Look</a:t>
            </a:r>
            <a:r>
              <a:rPr sz="2000" spc="-55" dirty="0">
                <a:latin typeface="Times New Roman" pitchFamily="18" charset="0"/>
                <a:cs typeface="Times New Roman" pitchFamily="18" charset="0"/>
              </a:rPr>
              <a:t> </a:t>
            </a:r>
            <a:r>
              <a:rPr sz="2000" spc="95" dirty="0">
                <a:latin typeface="Times New Roman" pitchFamily="18" charset="0"/>
                <a:cs typeface="Times New Roman" pitchFamily="18" charset="0"/>
              </a:rPr>
              <a:t>in</a:t>
            </a:r>
            <a:r>
              <a:rPr sz="2000" spc="-65" dirty="0">
                <a:latin typeface="Times New Roman" pitchFamily="18" charset="0"/>
                <a:cs typeface="Times New Roman" pitchFamily="18" charset="0"/>
              </a:rPr>
              <a:t> </a:t>
            </a:r>
            <a:r>
              <a:rPr sz="2000" spc="110" dirty="0">
                <a:latin typeface="Times New Roman" pitchFamily="18" charset="0"/>
                <a:cs typeface="Times New Roman" pitchFamily="18" charset="0"/>
              </a:rPr>
              <a:t>memory</a:t>
            </a:r>
            <a:r>
              <a:rPr sz="2000" spc="-60" dirty="0">
                <a:latin typeface="Times New Roman" pitchFamily="18" charset="0"/>
                <a:cs typeface="Times New Roman" pitchFamily="18" charset="0"/>
              </a:rPr>
              <a:t> </a:t>
            </a:r>
            <a:r>
              <a:rPr sz="2000" spc="85" dirty="0">
                <a:latin typeface="Times New Roman" pitchFamily="18" charset="0"/>
                <a:cs typeface="Times New Roman" pitchFamily="18" charset="0"/>
              </a:rPr>
              <a:t>at</a:t>
            </a:r>
            <a:r>
              <a:rPr sz="2000" spc="-55" dirty="0">
                <a:latin typeface="Times New Roman" pitchFamily="18" charset="0"/>
                <a:cs typeface="Times New Roman" pitchFamily="18" charset="0"/>
              </a:rPr>
              <a:t> </a:t>
            </a:r>
            <a:r>
              <a:rPr sz="2000" spc="100" dirty="0">
                <a:latin typeface="Times New Roman" pitchFamily="18" charset="0"/>
                <a:cs typeface="Times New Roman" pitchFamily="18" charset="0"/>
              </a:rPr>
              <a:t>address</a:t>
            </a:r>
            <a:r>
              <a:rPr sz="2000" spc="-60" dirty="0">
                <a:latin typeface="Times New Roman" pitchFamily="18" charset="0"/>
                <a:cs typeface="Times New Roman" pitchFamily="18" charset="0"/>
              </a:rPr>
              <a:t> </a:t>
            </a:r>
            <a:r>
              <a:rPr sz="2000" spc="80" dirty="0">
                <a:latin typeface="Times New Roman" pitchFamily="18" charset="0"/>
                <a:cs typeface="Times New Roman" pitchFamily="18" charset="0"/>
              </a:rPr>
              <a:t>value</a:t>
            </a:r>
            <a:r>
              <a:rPr sz="2000" spc="-70" dirty="0">
                <a:latin typeface="Times New Roman" pitchFamily="18" charset="0"/>
                <a:cs typeface="Times New Roman" pitchFamily="18" charset="0"/>
              </a:rPr>
              <a:t> </a:t>
            </a:r>
            <a:r>
              <a:rPr sz="2000" spc="130" dirty="0">
                <a:latin typeface="Times New Roman" pitchFamily="18" charset="0"/>
                <a:cs typeface="Times New Roman" pitchFamily="18" charset="0"/>
              </a:rPr>
              <a:t>for</a:t>
            </a:r>
            <a:r>
              <a:rPr sz="2000" spc="-80" dirty="0">
                <a:latin typeface="Times New Roman" pitchFamily="18" charset="0"/>
                <a:cs typeface="Times New Roman" pitchFamily="18" charset="0"/>
              </a:rPr>
              <a:t> </a:t>
            </a:r>
            <a:r>
              <a:rPr sz="2000" spc="110" dirty="0">
                <a:latin typeface="Times New Roman" pitchFamily="18" charset="0"/>
                <a:cs typeface="Times New Roman" pitchFamily="18" charset="0"/>
              </a:rPr>
              <a:t>operand</a:t>
            </a:r>
            <a:endParaRPr sz="2000" dirty="0">
              <a:latin typeface="Times New Roman" pitchFamily="18" charset="0"/>
              <a:cs typeface="Times New Roman" pitchFamily="18" charset="0"/>
            </a:endParaRPr>
          </a:p>
          <a:p>
            <a:pPr marL="355600" indent="-343535" algn="just">
              <a:lnSpc>
                <a:spcPct val="100000"/>
              </a:lnSpc>
              <a:spcBef>
                <a:spcPts val="1914"/>
              </a:spcBef>
              <a:buChar char="•"/>
              <a:tabLst>
                <a:tab pos="355600" algn="l"/>
                <a:tab pos="356235" algn="l"/>
              </a:tabLst>
            </a:pPr>
            <a:r>
              <a:rPr sz="2400" spc="90" dirty="0">
                <a:solidFill>
                  <a:srgbClr val="FF0000"/>
                </a:solidFill>
                <a:latin typeface="Times New Roman" pitchFamily="18" charset="0"/>
                <a:cs typeface="Times New Roman" pitchFamily="18" charset="0"/>
              </a:rPr>
              <a:t>Single</a:t>
            </a:r>
            <a:r>
              <a:rPr sz="2400" spc="-70"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memory</a:t>
            </a:r>
            <a:r>
              <a:rPr sz="2400" spc="-9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reference</a:t>
            </a:r>
            <a:r>
              <a:rPr sz="2400" spc="-9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access</a:t>
            </a:r>
            <a:r>
              <a:rPr sz="2400" spc="-95" dirty="0">
                <a:solidFill>
                  <a:srgbClr val="FF0000"/>
                </a:solidFill>
                <a:latin typeface="Times New Roman" pitchFamily="18" charset="0"/>
                <a:cs typeface="Times New Roman" pitchFamily="18" charset="0"/>
              </a:rPr>
              <a:t> </a:t>
            </a:r>
            <a:r>
              <a:rPr sz="2400" spc="114" dirty="0">
                <a:solidFill>
                  <a:srgbClr val="FF0000"/>
                </a:solidFill>
                <a:latin typeface="Times New Roman" pitchFamily="18" charset="0"/>
                <a:cs typeface="Times New Roman" pitchFamily="18" charset="0"/>
              </a:rPr>
              <a:t>data</a:t>
            </a:r>
            <a:endParaRPr sz="2400" dirty="0">
              <a:latin typeface="Times New Roman" pitchFamily="18" charset="0"/>
              <a:cs typeface="Times New Roman" pitchFamily="18" charset="0"/>
            </a:endParaRPr>
          </a:p>
          <a:p>
            <a:pPr marL="355600" marR="5080" indent="-343535" algn="just">
              <a:lnSpc>
                <a:spcPct val="150000"/>
              </a:lnSpc>
              <a:spcBef>
                <a:spcPts val="580"/>
              </a:spcBef>
              <a:buChar char="•"/>
              <a:tabLst>
                <a:tab pos="355600" algn="l"/>
                <a:tab pos="356235" algn="l"/>
              </a:tabLst>
            </a:pPr>
            <a:r>
              <a:rPr sz="2400" spc="100" dirty="0">
                <a:solidFill>
                  <a:srgbClr val="FF0000"/>
                </a:solidFill>
                <a:latin typeface="Times New Roman" pitchFamily="18" charset="0"/>
                <a:cs typeface="Times New Roman" pitchFamily="18" charset="0"/>
              </a:rPr>
              <a:t>No</a:t>
            </a:r>
            <a:r>
              <a:rPr sz="2400" spc="-70" dirty="0">
                <a:solidFill>
                  <a:srgbClr val="FF0000"/>
                </a:solidFill>
                <a:latin typeface="Times New Roman" pitchFamily="18" charset="0"/>
                <a:cs typeface="Times New Roman" pitchFamily="18" charset="0"/>
              </a:rPr>
              <a:t> </a:t>
            </a:r>
            <a:r>
              <a:rPr sz="2400" spc="120" dirty="0">
                <a:solidFill>
                  <a:srgbClr val="FF0000"/>
                </a:solidFill>
                <a:latin typeface="Times New Roman" pitchFamily="18" charset="0"/>
                <a:cs typeface="Times New Roman" pitchFamily="18" charset="0"/>
              </a:rPr>
              <a:t>additional</a:t>
            </a:r>
            <a:r>
              <a:rPr sz="2400" spc="-7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calculations</a:t>
            </a:r>
            <a:r>
              <a:rPr sz="2400" spc="-65" dirty="0">
                <a:solidFill>
                  <a:srgbClr val="FF0000"/>
                </a:solidFill>
                <a:latin typeface="Times New Roman" pitchFamily="18" charset="0"/>
                <a:cs typeface="Times New Roman" pitchFamily="18" charset="0"/>
              </a:rPr>
              <a:t> </a:t>
            </a:r>
            <a:r>
              <a:rPr sz="2400" spc="145" dirty="0">
                <a:solidFill>
                  <a:srgbClr val="FF0000"/>
                </a:solidFill>
                <a:latin typeface="Times New Roman" pitchFamily="18" charset="0"/>
                <a:cs typeface="Times New Roman" pitchFamily="18" charset="0"/>
              </a:rPr>
              <a:t>to</a:t>
            </a:r>
            <a:r>
              <a:rPr sz="2400" spc="-70" dirty="0">
                <a:solidFill>
                  <a:srgbClr val="FF0000"/>
                </a:solidFill>
                <a:latin typeface="Times New Roman" pitchFamily="18" charset="0"/>
                <a:cs typeface="Times New Roman" pitchFamily="18" charset="0"/>
              </a:rPr>
              <a:t> </a:t>
            </a:r>
            <a:r>
              <a:rPr sz="2400" spc="165" dirty="0">
                <a:solidFill>
                  <a:srgbClr val="FF0000"/>
                </a:solidFill>
                <a:latin typeface="Times New Roman" pitchFamily="18" charset="0"/>
                <a:cs typeface="Times New Roman" pitchFamily="18" charset="0"/>
              </a:rPr>
              <a:t>work</a:t>
            </a:r>
            <a:r>
              <a:rPr sz="2400" spc="-75" dirty="0">
                <a:solidFill>
                  <a:srgbClr val="FF0000"/>
                </a:solidFill>
                <a:latin typeface="Times New Roman" pitchFamily="18" charset="0"/>
                <a:cs typeface="Times New Roman" pitchFamily="18" charset="0"/>
              </a:rPr>
              <a:t> </a:t>
            </a:r>
            <a:r>
              <a:rPr sz="2400" spc="135" dirty="0">
                <a:solidFill>
                  <a:srgbClr val="FF0000"/>
                </a:solidFill>
                <a:latin typeface="Times New Roman" pitchFamily="18" charset="0"/>
                <a:cs typeface="Times New Roman" pitchFamily="18" charset="0"/>
              </a:rPr>
              <a:t>out</a:t>
            </a:r>
            <a:r>
              <a:rPr sz="2400" spc="-6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effective </a:t>
            </a:r>
            <a:r>
              <a:rPr sz="2400" spc="-650"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endParaRPr sz="2400" dirty="0">
              <a:latin typeface="Times New Roman" pitchFamily="18" charset="0"/>
              <a:cs typeface="Times New Roman" pitchFamily="18" charset="0"/>
            </a:endParaRPr>
          </a:p>
          <a:p>
            <a:pPr marL="355600" indent="-343535" algn="just">
              <a:lnSpc>
                <a:spcPct val="100000"/>
              </a:lnSpc>
              <a:spcBef>
                <a:spcPts val="2014"/>
              </a:spcBef>
              <a:buChar char="•"/>
              <a:tabLst>
                <a:tab pos="355600" algn="l"/>
                <a:tab pos="356235" algn="l"/>
              </a:tabLst>
            </a:pPr>
            <a:r>
              <a:rPr sz="2400" spc="130" dirty="0">
                <a:solidFill>
                  <a:srgbClr val="FF0000"/>
                </a:solidFill>
                <a:latin typeface="Times New Roman" pitchFamily="18" charset="0"/>
                <a:cs typeface="Times New Roman" pitchFamily="18" charset="0"/>
              </a:rPr>
              <a:t>Limited</a:t>
            </a:r>
            <a:r>
              <a:rPr sz="2400" spc="-95" dirty="0">
                <a:solidFill>
                  <a:srgbClr val="FF0000"/>
                </a:solidFill>
                <a:latin typeface="Times New Roman" pitchFamily="18" charset="0"/>
                <a:cs typeface="Times New Roman" pitchFamily="18" charset="0"/>
              </a:rPr>
              <a:t> </a:t>
            </a:r>
            <a:r>
              <a:rPr sz="2400" spc="125" dirty="0">
                <a:solidFill>
                  <a:srgbClr val="FF0000"/>
                </a:solidFill>
                <a:latin typeface="Times New Roman" pitchFamily="18" charset="0"/>
                <a:cs typeface="Times New Roman" pitchFamily="18" charset="0"/>
              </a:rPr>
              <a:t>address</a:t>
            </a:r>
            <a:r>
              <a:rPr sz="2400" spc="-100" dirty="0">
                <a:solidFill>
                  <a:srgbClr val="FF0000"/>
                </a:solidFill>
                <a:latin typeface="Times New Roman" pitchFamily="18" charset="0"/>
                <a:cs typeface="Times New Roman" pitchFamily="18" charset="0"/>
              </a:rPr>
              <a:t> </a:t>
            </a:r>
            <a:r>
              <a:rPr sz="2400" spc="130" dirty="0">
                <a:solidFill>
                  <a:srgbClr val="FF0000"/>
                </a:solidFill>
                <a:latin typeface="Times New Roman" pitchFamily="18" charset="0"/>
                <a:cs typeface="Times New Roman" pitchFamily="18" charset="0"/>
              </a:rPr>
              <a:t>space</a:t>
            </a:r>
            <a:endParaRPr sz="2400"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53</a:t>
            </a:fld>
            <a:endParaRPr dirty="0"/>
          </a:p>
        </p:txBody>
      </p:sp>
      <p:sp>
        <p:nvSpPr>
          <p:cNvPr id="2" name="object 2"/>
          <p:cNvSpPr txBox="1"/>
          <p:nvPr/>
        </p:nvSpPr>
        <p:spPr>
          <a:xfrm>
            <a:off x="609600" y="1295400"/>
            <a:ext cx="8229600" cy="4580741"/>
          </a:xfrm>
          <a:prstGeom prst="rect">
            <a:avLst/>
          </a:prstGeom>
        </p:spPr>
        <p:txBody>
          <a:bodyPr vert="horz" wrap="square" lIns="0" tIns="12700" rIns="0" bIns="0" rtlCol="0">
            <a:spAutoFit/>
          </a:bodyPr>
          <a:lstStyle/>
          <a:p>
            <a:pPr marL="355600" indent="-343535" algn="just">
              <a:lnSpc>
                <a:spcPct val="100000"/>
              </a:lnSpc>
              <a:spcBef>
                <a:spcPts val="100"/>
              </a:spcBef>
              <a:buFont typeface="Arial MT"/>
              <a:buChar char="•"/>
              <a:tabLst>
                <a:tab pos="355600" algn="l"/>
                <a:tab pos="356235" algn="l"/>
              </a:tabLst>
            </a:pPr>
            <a:r>
              <a:rPr lang="en-US" sz="2400" spc="-5" dirty="0">
                <a:latin typeface="Times New Roman" pitchFamily="18" charset="0"/>
                <a:cs typeface="Times New Roman" pitchFamily="18" charset="0"/>
              </a:rPr>
              <a:t>Address of the memory location is given directly</a:t>
            </a:r>
          </a:p>
          <a:p>
            <a:pPr marL="355600" indent="-343535" algn="just">
              <a:lnSpc>
                <a:spcPct val="100000"/>
              </a:lnSpc>
              <a:spcBef>
                <a:spcPts val="100"/>
              </a:spcBef>
              <a:buFont typeface="Arial MT"/>
              <a:buChar char="•"/>
              <a:tabLst>
                <a:tab pos="355600" algn="l"/>
                <a:tab pos="356235" algn="l"/>
              </a:tabLst>
            </a:pPr>
            <a:r>
              <a:rPr sz="2400" spc="-5">
                <a:latin typeface="Times New Roman" pitchFamily="18" charset="0"/>
                <a:cs typeface="Times New Roman" pitchFamily="18" charset="0"/>
              </a:rPr>
              <a:t>The</a:t>
            </a:r>
            <a:r>
              <a:rPr sz="2400" spc="10">
                <a:latin typeface="Times New Roman" pitchFamily="18" charset="0"/>
                <a:cs typeface="Times New Roman" pitchFamily="18" charset="0"/>
              </a:rPr>
              <a:t> </a:t>
            </a:r>
            <a:r>
              <a:rPr sz="2400" spc="-25" dirty="0">
                <a:latin typeface="Times New Roman" pitchFamily="18" charset="0"/>
                <a:cs typeface="Times New Roman" pitchFamily="18" charset="0"/>
              </a:rPr>
              <a:t>operand’s</a:t>
            </a:r>
            <a:r>
              <a:rPr sz="2400" dirty="0">
                <a:latin typeface="Times New Roman" pitchFamily="18" charset="0"/>
                <a:cs typeface="Times New Roman" pitchFamily="18" charset="0"/>
              </a:rPr>
              <a:t> </a:t>
            </a:r>
            <a:r>
              <a:rPr sz="2400" spc="-20" dirty="0">
                <a:latin typeface="Times New Roman" pitchFamily="18" charset="0"/>
                <a:cs typeface="Times New Roman" pitchFamily="18" charset="0"/>
              </a:rPr>
              <a:t>offset</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given</a:t>
            </a:r>
            <a:r>
              <a:rPr sz="2400" dirty="0">
                <a:latin typeface="Times New Roman" pitchFamily="18" charset="0"/>
                <a:cs typeface="Times New Roman" pitchFamily="18" charset="0"/>
              </a:rPr>
              <a:t> in</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as an</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8</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or</a:t>
            </a:r>
            <a:endParaRPr sz="2400">
              <a:latin typeface="Times New Roman" pitchFamily="18" charset="0"/>
              <a:cs typeface="Times New Roman" pitchFamily="18" charset="0"/>
            </a:endParaRPr>
          </a:p>
          <a:p>
            <a:pPr algn="just">
              <a:lnSpc>
                <a:spcPct val="100000"/>
              </a:lnSpc>
              <a:spcBef>
                <a:spcPts val="10"/>
              </a:spcBef>
              <a:buFont typeface="Arial MT"/>
              <a:buChar char="•"/>
            </a:pPr>
            <a:endParaRPr sz="2350">
              <a:latin typeface="Times New Roman" pitchFamily="18" charset="0"/>
              <a:cs typeface="Times New Roman" pitchFamily="18" charset="0"/>
            </a:endParaRPr>
          </a:p>
          <a:p>
            <a:pPr marL="355600" algn="just">
              <a:lnSpc>
                <a:spcPct val="100000"/>
              </a:lnSpc>
            </a:pPr>
            <a:r>
              <a:rPr sz="2400" dirty="0">
                <a:latin typeface="Times New Roman" pitchFamily="18" charset="0"/>
                <a:cs typeface="Times New Roman" pitchFamily="18" charset="0"/>
              </a:rPr>
              <a:t>16</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35" dirty="0">
                <a:latin typeface="Times New Roman" pitchFamily="18" charset="0"/>
                <a:cs typeface="Times New Roman" pitchFamily="18" charset="0"/>
              </a:rPr>
              <a:t> </a:t>
            </a:r>
            <a:r>
              <a:rPr sz="2400" spc="-5" dirty="0">
                <a:latin typeface="Times New Roman" pitchFamily="18" charset="0"/>
                <a:cs typeface="Times New Roman" pitchFamily="18" charset="0"/>
              </a:rPr>
              <a:t>displacement</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element.</a:t>
            </a:r>
            <a:endParaRPr sz="2400">
              <a:latin typeface="Times New Roman" pitchFamily="18" charset="0"/>
              <a:cs typeface="Times New Roman" pitchFamily="18" charset="0"/>
            </a:endParaRPr>
          </a:p>
          <a:p>
            <a:pPr algn="just">
              <a:lnSpc>
                <a:spcPct val="100000"/>
              </a:lnSpc>
              <a:spcBef>
                <a:spcPts val="40"/>
              </a:spcBef>
            </a:pPr>
            <a:endParaRPr sz="2800">
              <a:latin typeface="Times New Roman" pitchFamily="18" charset="0"/>
              <a:cs typeface="Times New Roman" pitchFamily="18" charset="0"/>
            </a:endParaRPr>
          </a:p>
          <a:p>
            <a:pPr marL="355600" indent="-343535" algn="just">
              <a:lnSpc>
                <a:spcPct val="100000"/>
              </a:lnSpc>
              <a:buFont typeface="Arial MT"/>
              <a:buChar char="•"/>
              <a:tabLst>
                <a:tab pos="355600" algn="l"/>
                <a:tab pos="356235" algn="l"/>
              </a:tabLst>
            </a:pPr>
            <a:r>
              <a:rPr sz="2400" dirty="0">
                <a:latin typeface="Times New Roman" pitchFamily="18" charset="0"/>
                <a:cs typeface="Times New Roman" pitchFamily="18" charset="0"/>
              </a:rPr>
              <a:t>In</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this</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mode</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16</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bit </a:t>
            </a:r>
            <a:r>
              <a:rPr sz="2400" spc="-20" dirty="0">
                <a:latin typeface="Times New Roman" pitchFamily="18" charset="0"/>
                <a:cs typeface="Times New Roman" pitchFamily="18" charset="0"/>
              </a:rPr>
              <a:t>effective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address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of </a:t>
            </a:r>
            <a:r>
              <a:rPr sz="2400" dirty="0">
                <a:latin typeface="Times New Roman" pitchFamily="18" charset="0"/>
                <a:cs typeface="Times New Roman" pitchFamily="18" charset="0"/>
              </a:rPr>
              <a:t>the</a:t>
            </a:r>
            <a:endParaRPr sz="2400">
              <a:latin typeface="Times New Roman" pitchFamily="18" charset="0"/>
              <a:cs typeface="Times New Roman" pitchFamily="18" charset="0"/>
            </a:endParaRPr>
          </a:p>
          <a:p>
            <a:pPr algn="just">
              <a:lnSpc>
                <a:spcPct val="100000"/>
              </a:lnSpc>
              <a:spcBef>
                <a:spcPts val="15"/>
              </a:spcBef>
              <a:buFont typeface="Arial MT"/>
              <a:buChar char="•"/>
            </a:pPr>
            <a:endParaRPr sz="2350">
              <a:latin typeface="Times New Roman" pitchFamily="18" charset="0"/>
              <a:cs typeface="Times New Roman" pitchFamily="18" charset="0"/>
            </a:endParaRPr>
          </a:p>
          <a:p>
            <a:pPr marL="355600" algn="just">
              <a:lnSpc>
                <a:spcPct val="100000"/>
              </a:lnSpc>
            </a:pPr>
            <a:r>
              <a:rPr sz="2400" spc="-15" dirty="0">
                <a:latin typeface="Times New Roman" pitchFamily="18" charset="0"/>
                <a:cs typeface="Times New Roman" pitchFamily="18" charset="0"/>
              </a:rPr>
              <a:t>data</a:t>
            </a:r>
            <a:r>
              <a:rPr sz="2400" spc="-2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25" dirty="0">
                <a:latin typeface="Times New Roman" pitchFamily="18" charset="0"/>
                <a:cs typeface="Times New Roman" pitchFamily="18" charset="0"/>
              </a:rPr>
              <a:t> </a:t>
            </a:r>
            <a:r>
              <a:rPr sz="2400" spc="-5" dirty="0">
                <a:latin typeface="Times New Roman" pitchFamily="18" charset="0"/>
                <a:cs typeface="Times New Roman" pitchFamily="18" charset="0"/>
              </a:rPr>
              <a:t>part</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instruction.</a:t>
            </a:r>
            <a:endParaRPr sz="2400">
              <a:latin typeface="Times New Roman" pitchFamily="18" charset="0"/>
              <a:cs typeface="Times New Roman" pitchFamily="18" charset="0"/>
            </a:endParaRPr>
          </a:p>
          <a:p>
            <a:pPr marL="355600" marR="368935" indent="-343535" algn="just">
              <a:lnSpc>
                <a:spcPct val="200100"/>
              </a:lnSpc>
              <a:spcBef>
                <a:spcPts val="575"/>
              </a:spcBef>
              <a:buFont typeface="Arial MT"/>
              <a:buChar char="•"/>
              <a:tabLst>
                <a:tab pos="355600" algn="l"/>
                <a:tab pos="356235" algn="l"/>
              </a:tabLst>
            </a:pPr>
            <a:r>
              <a:rPr sz="2400" i="1" dirty="0">
                <a:latin typeface="Times New Roman" pitchFamily="18" charset="0"/>
                <a:cs typeface="Times New Roman" pitchFamily="18" charset="0"/>
              </a:rPr>
              <a:t>Here </a:t>
            </a:r>
            <a:r>
              <a:rPr sz="2400" i="1" spc="-5" dirty="0">
                <a:latin typeface="Times New Roman" pitchFamily="18" charset="0"/>
                <a:cs typeface="Times New Roman" pitchFamily="18" charset="0"/>
              </a:rPr>
              <a:t>only </a:t>
            </a:r>
            <a:r>
              <a:rPr sz="2400" i="1" dirty="0">
                <a:latin typeface="Times New Roman" pitchFamily="18" charset="0"/>
                <a:cs typeface="Times New Roman" pitchFamily="18" charset="0"/>
              </a:rPr>
              <a:t>one memory </a:t>
            </a:r>
            <a:r>
              <a:rPr sz="2400" i="1" spc="-5" dirty="0">
                <a:latin typeface="Times New Roman" pitchFamily="18" charset="0"/>
                <a:cs typeface="Times New Roman" pitchFamily="18" charset="0"/>
              </a:rPr>
              <a:t>reference operation </a:t>
            </a:r>
            <a:r>
              <a:rPr sz="2400" i="1" dirty="0">
                <a:latin typeface="Times New Roman" pitchFamily="18" charset="0"/>
                <a:cs typeface="Times New Roman" pitchFamily="18" charset="0"/>
              </a:rPr>
              <a:t>is </a:t>
            </a:r>
            <a:r>
              <a:rPr sz="2400" i="1" spc="-5" dirty="0">
                <a:latin typeface="Times New Roman" pitchFamily="18" charset="0"/>
                <a:cs typeface="Times New Roman" pitchFamily="18" charset="0"/>
              </a:rPr>
              <a:t>required </a:t>
            </a:r>
            <a:r>
              <a:rPr sz="2400" i="1" spc="-15" dirty="0">
                <a:latin typeface="Times New Roman" pitchFamily="18" charset="0"/>
                <a:cs typeface="Times New Roman" pitchFamily="18" charset="0"/>
              </a:rPr>
              <a:t>to </a:t>
            </a:r>
            <a:r>
              <a:rPr sz="2400" i="1" spc="-530" dirty="0">
                <a:latin typeface="Times New Roman" pitchFamily="18" charset="0"/>
                <a:cs typeface="Times New Roman" pitchFamily="18" charset="0"/>
              </a:rPr>
              <a:t> </a:t>
            </a:r>
            <a:r>
              <a:rPr sz="2400" i="1" spc="-10" dirty="0">
                <a:latin typeface="Times New Roman" pitchFamily="18" charset="0"/>
                <a:cs typeface="Times New Roman" pitchFamily="18" charset="0"/>
              </a:rPr>
              <a:t>access</a:t>
            </a:r>
            <a:r>
              <a:rPr sz="2400" i="1" dirty="0">
                <a:latin typeface="Times New Roman" pitchFamily="18" charset="0"/>
                <a:cs typeface="Times New Roman" pitchFamily="18" charset="0"/>
              </a:rPr>
              <a:t> the</a:t>
            </a:r>
            <a:r>
              <a:rPr sz="2400" i="1" spc="-10" dirty="0">
                <a:latin typeface="Times New Roman" pitchFamily="18" charset="0"/>
                <a:cs typeface="Times New Roman" pitchFamily="18" charset="0"/>
              </a:rPr>
              <a:t> </a:t>
            </a:r>
            <a:r>
              <a:rPr sz="2400" i="1" spc="-15" dirty="0">
                <a:latin typeface="Times New Roman" pitchFamily="18" charset="0"/>
                <a:cs typeface="Times New Roman" pitchFamily="18" charset="0"/>
              </a:rPr>
              <a:t>data.</a:t>
            </a:r>
            <a:endParaRPr sz="240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9653" y="1607642"/>
            <a:ext cx="2764155" cy="2186496"/>
          </a:xfrm>
          <a:prstGeom prst="rect">
            <a:avLst/>
          </a:prstGeom>
        </p:spPr>
        <p:txBody>
          <a:bodyPr vert="horz" wrap="square" lIns="0" tIns="13335" rIns="0" bIns="0" rtlCol="0">
            <a:spAutoFit/>
          </a:bodyPr>
          <a:lstStyle/>
          <a:p>
            <a:pPr marL="320040" marR="5080" indent="-216535">
              <a:lnSpc>
                <a:spcPts val="9240"/>
              </a:lnSpc>
              <a:spcBef>
                <a:spcPts val="985"/>
              </a:spcBef>
            </a:pPr>
            <a:r>
              <a:rPr sz="3200" spc="-15">
                <a:latin typeface="Calibri"/>
                <a:cs typeface="Calibri"/>
              </a:rPr>
              <a:t>MOV</a:t>
            </a:r>
            <a:r>
              <a:rPr sz="3200" spc="-35">
                <a:latin typeface="Calibri"/>
                <a:cs typeface="Calibri"/>
              </a:rPr>
              <a:t> </a:t>
            </a:r>
            <a:r>
              <a:rPr sz="3200" spc="-5" dirty="0">
                <a:latin typeface="Calibri"/>
                <a:cs typeface="Calibri"/>
              </a:rPr>
              <a:t>AX,</a:t>
            </a:r>
            <a:r>
              <a:rPr sz="3200" spc="-30" dirty="0">
                <a:latin typeface="Calibri"/>
                <a:cs typeface="Calibri"/>
              </a:rPr>
              <a:t> </a:t>
            </a:r>
            <a:r>
              <a:rPr sz="3200" spc="-5" dirty="0">
                <a:latin typeface="Calibri"/>
                <a:cs typeface="Calibri"/>
              </a:rPr>
              <a:t>[0500] </a:t>
            </a:r>
            <a:r>
              <a:rPr sz="3200" spc="-710" dirty="0">
                <a:latin typeface="Calibri"/>
                <a:cs typeface="Calibri"/>
              </a:rPr>
              <a:t> </a:t>
            </a:r>
            <a:r>
              <a:rPr sz="3200" dirty="0">
                <a:latin typeface="Calibri"/>
                <a:cs typeface="Calibri"/>
              </a:rPr>
              <a:t>ADD</a:t>
            </a:r>
            <a:r>
              <a:rPr sz="3200" spc="-70" dirty="0">
                <a:latin typeface="Calibri"/>
                <a:cs typeface="Calibri"/>
              </a:rPr>
              <a:t> </a:t>
            </a:r>
            <a:r>
              <a:rPr sz="3200" dirty="0">
                <a:latin typeface="Calibri"/>
                <a:cs typeface="Calibri"/>
              </a:rPr>
              <a:t>AL,[0301]</a:t>
            </a:r>
            <a:endParaRPr sz="3200">
              <a:latin typeface="Calibri"/>
              <a:cs typeface="Calibri"/>
            </a:endParaRPr>
          </a:p>
        </p:txBody>
      </p:sp>
      <p:pic>
        <p:nvPicPr>
          <p:cNvPr id="3" name="object 3"/>
          <p:cNvPicPr/>
          <p:nvPr/>
        </p:nvPicPr>
        <p:blipFill>
          <a:blip r:embed="rId2" cstate="print"/>
          <a:stretch>
            <a:fillRect/>
          </a:stretch>
        </p:blipFill>
        <p:spPr>
          <a:xfrm>
            <a:off x="7938" y="4652962"/>
            <a:ext cx="8464550" cy="12239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6699" y="487502"/>
            <a:ext cx="7811770" cy="697230"/>
          </a:xfrm>
          <a:prstGeom prst="rect">
            <a:avLst/>
          </a:prstGeom>
        </p:spPr>
        <p:txBody>
          <a:bodyPr vert="horz" wrap="square" lIns="0" tIns="13335" rIns="0" bIns="0" rtlCol="0">
            <a:spAutoFit/>
          </a:bodyPr>
          <a:lstStyle/>
          <a:p>
            <a:pPr marL="12700">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r>
              <a:rPr sz="4400" b="0" spc="-14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55</a:t>
            </a:fld>
            <a:endParaRPr dirty="0"/>
          </a:p>
        </p:txBody>
      </p:sp>
      <p:pic>
        <p:nvPicPr>
          <p:cNvPr id="1026" name="Picture 2" descr="Difference between Indirect and Implied Addressing Mode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133600"/>
            <a:ext cx="8621977"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56</a:t>
            </a:fld>
            <a:endParaRPr dirty="0"/>
          </a:p>
        </p:txBody>
      </p:sp>
      <p:sp>
        <p:nvSpPr>
          <p:cNvPr id="2" name="object 2"/>
          <p:cNvSpPr txBox="1"/>
          <p:nvPr/>
        </p:nvSpPr>
        <p:spPr>
          <a:xfrm>
            <a:off x="535940" y="1877390"/>
            <a:ext cx="8071484" cy="39179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Calibri"/>
                <a:cs typeface="Calibri"/>
              </a:rPr>
              <a:t>In</a:t>
            </a:r>
            <a:r>
              <a:rPr sz="2400" spc="145" dirty="0">
                <a:latin typeface="Calibri"/>
                <a:cs typeface="Calibri"/>
              </a:rPr>
              <a:t> </a:t>
            </a:r>
            <a:r>
              <a:rPr sz="2400" spc="-5" dirty="0">
                <a:latin typeface="Calibri"/>
                <a:cs typeface="Calibri"/>
              </a:rPr>
              <a:t>this</a:t>
            </a:r>
            <a:r>
              <a:rPr sz="2400" spc="145" dirty="0">
                <a:latin typeface="Calibri"/>
                <a:cs typeface="Calibri"/>
              </a:rPr>
              <a:t> </a:t>
            </a:r>
            <a:r>
              <a:rPr sz="2400" spc="-5" dirty="0">
                <a:latin typeface="Calibri"/>
                <a:cs typeface="Calibri"/>
              </a:rPr>
              <a:t>mode</a:t>
            </a:r>
            <a:r>
              <a:rPr sz="2400" spc="150" dirty="0">
                <a:latin typeface="Calibri"/>
                <a:cs typeface="Calibri"/>
              </a:rPr>
              <a:t> </a:t>
            </a:r>
            <a:r>
              <a:rPr sz="2400" spc="-5" dirty="0">
                <a:latin typeface="Calibri"/>
                <a:cs typeface="Calibri"/>
              </a:rPr>
              <a:t>address</a:t>
            </a:r>
            <a:r>
              <a:rPr sz="2400" spc="145" dirty="0">
                <a:latin typeface="Calibri"/>
                <a:cs typeface="Calibri"/>
              </a:rPr>
              <a:t> </a:t>
            </a:r>
            <a:r>
              <a:rPr sz="2400" dirty="0">
                <a:latin typeface="Calibri"/>
                <a:cs typeface="Calibri"/>
              </a:rPr>
              <a:t>field</a:t>
            </a:r>
            <a:r>
              <a:rPr sz="2400" spc="155" dirty="0">
                <a:latin typeface="Calibri"/>
                <a:cs typeface="Calibri"/>
              </a:rPr>
              <a:t> </a:t>
            </a:r>
            <a:r>
              <a:rPr sz="2400" spc="-5" dirty="0">
                <a:latin typeface="Calibri"/>
                <a:cs typeface="Calibri"/>
              </a:rPr>
              <a:t>of</a:t>
            </a:r>
            <a:r>
              <a:rPr sz="2400" spc="150" dirty="0">
                <a:latin typeface="Calibri"/>
                <a:cs typeface="Calibri"/>
              </a:rPr>
              <a:t> </a:t>
            </a:r>
            <a:r>
              <a:rPr sz="2400" spc="-5" dirty="0">
                <a:latin typeface="Calibri"/>
                <a:cs typeface="Calibri"/>
              </a:rPr>
              <a:t>instruction</a:t>
            </a:r>
            <a:r>
              <a:rPr sz="2400" spc="140" dirty="0">
                <a:latin typeface="Calibri"/>
                <a:cs typeface="Calibri"/>
              </a:rPr>
              <a:t> </a:t>
            </a:r>
            <a:r>
              <a:rPr sz="2400" spc="-15" dirty="0">
                <a:latin typeface="Calibri"/>
                <a:cs typeface="Calibri"/>
              </a:rPr>
              <a:t>contains</a:t>
            </a:r>
            <a:r>
              <a:rPr sz="2400" spc="145" dirty="0">
                <a:latin typeface="Calibri"/>
                <a:cs typeface="Calibri"/>
              </a:rPr>
              <a:t> </a:t>
            </a:r>
            <a:r>
              <a:rPr sz="2400" spc="-5" dirty="0">
                <a:latin typeface="Calibri"/>
                <a:cs typeface="Calibri"/>
              </a:rPr>
              <a:t>the</a:t>
            </a:r>
            <a:r>
              <a:rPr sz="2400" spc="155" dirty="0">
                <a:latin typeface="Calibri"/>
                <a:cs typeface="Calibri"/>
              </a:rPr>
              <a:t> </a:t>
            </a:r>
            <a:r>
              <a:rPr sz="2400" spc="-5" dirty="0">
                <a:latin typeface="Calibri"/>
                <a:cs typeface="Calibri"/>
              </a:rPr>
              <a:t>address</a:t>
            </a:r>
            <a:endParaRPr sz="2400">
              <a:latin typeface="Calibri"/>
              <a:cs typeface="Calibri"/>
            </a:endParaRPr>
          </a:p>
        </p:txBody>
      </p:sp>
      <p:sp>
        <p:nvSpPr>
          <p:cNvPr id="3" name="object 3"/>
          <p:cNvSpPr txBox="1"/>
          <p:nvPr/>
        </p:nvSpPr>
        <p:spPr>
          <a:xfrm>
            <a:off x="535940" y="2609215"/>
            <a:ext cx="2861945" cy="192786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of</a:t>
            </a:r>
            <a:r>
              <a:rPr sz="2400" spc="-50" dirty="0">
                <a:latin typeface="Calibri"/>
                <a:cs typeface="Calibri"/>
              </a:rPr>
              <a:t> </a:t>
            </a:r>
            <a:r>
              <a:rPr sz="2400" spc="-15" dirty="0">
                <a:latin typeface="Calibri"/>
                <a:cs typeface="Calibri"/>
              </a:rPr>
              <a:t>effective</a:t>
            </a:r>
            <a:r>
              <a:rPr sz="2400" spc="-25" dirty="0">
                <a:latin typeface="Calibri"/>
                <a:cs typeface="Calibri"/>
              </a:rPr>
              <a:t> </a:t>
            </a:r>
            <a:r>
              <a:rPr sz="2400" spc="-5" dirty="0">
                <a:latin typeface="Calibri"/>
                <a:cs typeface="Calibri"/>
              </a:rPr>
              <a:t>address.</a:t>
            </a:r>
            <a:endParaRPr sz="2400">
              <a:latin typeface="Calibri"/>
              <a:cs typeface="Calibri"/>
            </a:endParaRPr>
          </a:p>
          <a:p>
            <a:pPr>
              <a:lnSpc>
                <a:spcPct val="100000"/>
              </a:lnSpc>
              <a:spcBef>
                <a:spcPts val="40"/>
              </a:spcBef>
            </a:pPr>
            <a:endParaRPr sz="2800">
              <a:latin typeface="Calibri"/>
              <a:cs typeface="Calibri"/>
            </a:endParaRPr>
          </a:p>
          <a:p>
            <a:pPr marL="355600" indent="-343535">
              <a:lnSpc>
                <a:spcPct val="100000"/>
              </a:lnSpc>
              <a:buFont typeface="Arial MT"/>
              <a:buChar char="•"/>
              <a:tabLst>
                <a:tab pos="355600" algn="l"/>
                <a:tab pos="356235" algn="l"/>
                <a:tab pos="1899285" algn="l"/>
              </a:tabLst>
            </a:pPr>
            <a:r>
              <a:rPr sz="2400" spc="-10" dirty="0">
                <a:latin typeface="Calibri"/>
                <a:cs typeface="Calibri"/>
              </a:rPr>
              <a:t>Here	two</a:t>
            </a:r>
            <a:endParaRPr sz="2400">
              <a:latin typeface="Calibri"/>
              <a:cs typeface="Calibri"/>
            </a:endParaRPr>
          </a:p>
          <a:p>
            <a:pPr>
              <a:lnSpc>
                <a:spcPct val="100000"/>
              </a:lnSpc>
              <a:spcBef>
                <a:spcPts val="10"/>
              </a:spcBef>
            </a:pPr>
            <a:endParaRPr sz="2350">
              <a:latin typeface="Calibri"/>
              <a:cs typeface="Calibri"/>
            </a:endParaRPr>
          </a:p>
          <a:p>
            <a:pPr marL="355600">
              <a:lnSpc>
                <a:spcPct val="100000"/>
              </a:lnSpc>
              <a:tabLst>
                <a:tab pos="1405255" algn="l"/>
              </a:tabLst>
            </a:pPr>
            <a:r>
              <a:rPr sz="2400" spc="-15" dirty="0">
                <a:latin typeface="Calibri"/>
                <a:cs typeface="Calibri"/>
              </a:rPr>
              <a:t>1st	</a:t>
            </a:r>
            <a:r>
              <a:rPr sz="2400" spc="-20" dirty="0">
                <a:latin typeface="Calibri"/>
                <a:cs typeface="Calibri"/>
              </a:rPr>
              <a:t>reference</a:t>
            </a:r>
            <a:endParaRPr sz="2400">
              <a:latin typeface="Calibri"/>
              <a:cs typeface="Calibri"/>
            </a:endParaRPr>
          </a:p>
        </p:txBody>
      </p:sp>
      <p:sp>
        <p:nvSpPr>
          <p:cNvPr id="4" name="object 4"/>
          <p:cNvSpPr txBox="1"/>
          <p:nvPr/>
        </p:nvSpPr>
        <p:spPr>
          <a:xfrm>
            <a:off x="3793363" y="3413836"/>
            <a:ext cx="1384300" cy="1123315"/>
          </a:xfrm>
          <a:prstGeom prst="rect">
            <a:avLst/>
          </a:prstGeom>
        </p:spPr>
        <p:txBody>
          <a:bodyPr vert="horz" wrap="square" lIns="0" tIns="12700" rIns="0" bIns="0" rtlCol="0">
            <a:spAutoFit/>
          </a:bodyPr>
          <a:lstStyle/>
          <a:p>
            <a:pPr marL="65405">
              <a:lnSpc>
                <a:spcPct val="100000"/>
              </a:lnSpc>
              <a:spcBef>
                <a:spcPts val="100"/>
              </a:spcBef>
            </a:pPr>
            <a:r>
              <a:rPr sz="2400" spc="-35" dirty="0">
                <a:latin typeface="Calibri"/>
                <a:cs typeface="Calibri"/>
              </a:rPr>
              <a:t>r</a:t>
            </a:r>
            <a:r>
              <a:rPr sz="2400" spc="-20" dirty="0">
                <a:latin typeface="Calibri"/>
                <a:cs typeface="Calibri"/>
              </a:rPr>
              <a:t>e</a:t>
            </a:r>
            <a:r>
              <a:rPr sz="2400" spc="-65" dirty="0">
                <a:latin typeface="Calibri"/>
                <a:cs typeface="Calibri"/>
              </a:rPr>
              <a:t>f</a:t>
            </a:r>
            <a:r>
              <a:rPr sz="2400" dirty="0">
                <a:latin typeface="Calibri"/>
                <a:cs typeface="Calibri"/>
              </a:rPr>
              <a:t>e</a:t>
            </a:r>
            <a:r>
              <a:rPr sz="2400" spc="-35" dirty="0">
                <a:latin typeface="Calibri"/>
                <a:cs typeface="Calibri"/>
              </a:rPr>
              <a:t>r</a:t>
            </a:r>
            <a:r>
              <a:rPr sz="2400" dirty="0">
                <a:latin typeface="Calibri"/>
                <a:cs typeface="Calibri"/>
              </a:rPr>
              <a:t>enc</a:t>
            </a:r>
            <a:r>
              <a:rPr sz="2400" spc="5" dirty="0">
                <a:latin typeface="Calibri"/>
                <a:cs typeface="Calibri"/>
              </a:rPr>
              <a:t>e</a:t>
            </a:r>
            <a:r>
              <a:rPr sz="2400" dirty="0">
                <a:latin typeface="Calibri"/>
                <a:cs typeface="Calibri"/>
              </a:rPr>
              <a:t>s</a:t>
            </a:r>
            <a:endParaRPr sz="2400">
              <a:latin typeface="Calibri"/>
              <a:cs typeface="Calibri"/>
            </a:endParaRPr>
          </a:p>
          <a:p>
            <a:pPr>
              <a:lnSpc>
                <a:spcPct val="100000"/>
              </a:lnSpc>
              <a:spcBef>
                <a:spcPts val="10"/>
              </a:spcBef>
            </a:pPr>
            <a:endParaRPr sz="2350">
              <a:latin typeface="Calibri"/>
              <a:cs typeface="Calibri"/>
            </a:endParaRPr>
          </a:p>
          <a:p>
            <a:pPr marL="12700">
              <a:lnSpc>
                <a:spcPct val="100000"/>
              </a:lnSpc>
              <a:tabLst>
                <a:tab pos="948055" algn="l"/>
              </a:tabLst>
            </a:pPr>
            <a:r>
              <a:rPr sz="2400" spc="-20" dirty="0">
                <a:latin typeface="Calibri"/>
                <a:cs typeface="Calibri"/>
              </a:rPr>
              <a:t>to	</a:t>
            </a:r>
            <a:r>
              <a:rPr sz="2400" spc="-10" dirty="0">
                <a:latin typeface="Calibri"/>
                <a:cs typeface="Calibri"/>
              </a:rPr>
              <a:t>get</a:t>
            </a:r>
            <a:endParaRPr sz="2400">
              <a:latin typeface="Calibri"/>
              <a:cs typeface="Calibri"/>
            </a:endParaRPr>
          </a:p>
        </p:txBody>
      </p:sp>
      <p:sp>
        <p:nvSpPr>
          <p:cNvPr id="5" name="object 5"/>
          <p:cNvSpPr txBox="1"/>
          <p:nvPr/>
        </p:nvSpPr>
        <p:spPr>
          <a:xfrm>
            <a:off x="6099809" y="3413836"/>
            <a:ext cx="42545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a:t>
            </a:r>
            <a:r>
              <a:rPr sz="2400" spc="-35" dirty="0">
                <a:latin typeface="Calibri"/>
                <a:cs typeface="Calibri"/>
              </a:rPr>
              <a:t>r</a:t>
            </a:r>
            <a:r>
              <a:rPr sz="2400" dirty="0">
                <a:latin typeface="Calibri"/>
                <a:cs typeface="Calibri"/>
              </a:rPr>
              <a:t>e</a:t>
            </a:r>
            <a:endParaRPr sz="2400">
              <a:latin typeface="Calibri"/>
              <a:cs typeface="Calibri"/>
            </a:endParaRPr>
          </a:p>
        </p:txBody>
      </p:sp>
      <p:sp>
        <p:nvSpPr>
          <p:cNvPr id="6" name="object 6"/>
          <p:cNvSpPr txBox="1"/>
          <p:nvPr/>
        </p:nvSpPr>
        <p:spPr>
          <a:xfrm>
            <a:off x="7447280" y="3413836"/>
            <a:ext cx="1162050"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required.</a:t>
            </a:r>
            <a:endParaRPr sz="2400">
              <a:latin typeface="Calibri"/>
              <a:cs typeface="Calibri"/>
            </a:endParaRPr>
          </a:p>
        </p:txBody>
      </p:sp>
      <p:sp>
        <p:nvSpPr>
          <p:cNvPr id="7" name="object 7"/>
          <p:cNvSpPr txBox="1"/>
          <p:nvPr/>
        </p:nvSpPr>
        <p:spPr>
          <a:xfrm>
            <a:off x="5801105" y="4145660"/>
            <a:ext cx="108966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Calibri"/>
                <a:cs typeface="Calibri"/>
              </a:rPr>
              <a:t>e</a:t>
            </a:r>
            <a:r>
              <a:rPr sz="2400" spc="-25" dirty="0">
                <a:latin typeface="Calibri"/>
                <a:cs typeface="Calibri"/>
              </a:rPr>
              <a:t>f</a:t>
            </a:r>
            <a:r>
              <a:rPr sz="2400" spc="-65" dirty="0">
                <a:latin typeface="Calibri"/>
                <a:cs typeface="Calibri"/>
              </a:rPr>
              <a:t>f</a:t>
            </a:r>
            <a:r>
              <a:rPr sz="2400" dirty="0">
                <a:latin typeface="Calibri"/>
                <a:cs typeface="Calibri"/>
              </a:rPr>
              <a:t>e</a:t>
            </a:r>
            <a:r>
              <a:rPr sz="2400" spc="5" dirty="0">
                <a:latin typeface="Calibri"/>
                <a:cs typeface="Calibri"/>
              </a:rPr>
              <a:t>c</a:t>
            </a:r>
            <a:r>
              <a:rPr sz="2400" dirty="0">
                <a:latin typeface="Calibri"/>
                <a:cs typeface="Calibri"/>
              </a:rPr>
              <a:t>ti</a:t>
            </a:r>
            <a:r>
              <a:rPr sz="2400" spc="-30" dirty="0">
                <a:latin typeface="Calibri"/>
                <a:cs typeface="Calibri"/>
              </a:rPr>
              <a:t>v</a:t>
            </a:r>
            <a:r>
              <a:rPr sz="2400" dirty="0">
                <a:latin typeface="Calibri"/>
                <a:cs typeface="Calibri"/>
              </a:rPr>
              <a:t>e</a:t>
            </a:r>
            <a:endParaRPr sz="2400">
              <a:latin typeface="Calibri"/>
              <a:cs typeface="Calibri"/>
            </a:endParaRPr>
          </a:p>
        </p:txBody>
      </p:sp>
      <p:sp>
        <p:nvSpPr>
          <p:cNvPr id="8" name="object 8"/>
          <p:cNvSpPr txBox="1"/>
          <p:nvPr/>
        </p:nvSpPr>
        <p:spPr>
          <a:xfrm>
            <a:off x="7544816" y="4145660"/>
            <a:ext cx="10629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add</a:t>
            </a:r>
            <a:r>
              <a:rPr sz="2400" spc="-20" dirty="0">
                <a:latin typeface="Calibri"/>
                <a:cs typeface="Calibri"/>
              </a:rPr>
              <a:t>r</a:t>
            </a:r>
            <a:r>
              <a:rPr sz="2400" dirty="0">
                <a:latin typeface="Calibri"/>
                <a:cs typeface="Calibri"/>
              </a:rPr>
              <a:t>es</a:t>
            </a:r>
            <a:r>
              <a:rPr sz="2400" spc="-5" dirty="0">
                <a:latin typeface="Calibri"/>
                <a:cs typeface="Calibri"/>
              </a:rPr>
              <a:t>s</a:t>
            </a:r>
            <a:r>
              <a:rPr sz="2400" dirty="0">
                <a:latin typeface="Calibri"/>
                <a:cs typeface="Calibri"/>
              </a:rPr>
              <a:t>.</a:t>
            </a:r>
            <a:endParaRPr sz="2400">
              <a:latin typeface="Calibri"/>
              <a:cs typeface="Calibri"/>
            </a:endParaRPr>
          </a:p>
        </p:txBody>
      </p:sp>
      <p:sp>
        <p:nvSpPr>
          <p:cNvPr id="9" name="object 9"/>
          <p:cNvSpPr txBox="1"/>
          <p:nvPr/>
        </p:nvSpPr>
        <p:spPr>
          <a:xfrm>
            <a:off x="535940" y="4877561"/>
            <a:ext cx="4465320" cy="1196340"/>
          </a:xfrm>
          <a:prstGeom prst="rect">
            <a:avLst/>
          </a:prstGeom>
        </p:spPr>
        <p:txBody>
          <a:bodyPr vert="horz" wrap="square" lIns="0" tIns="12700" rIns="0" bIns="0" rtlCol="0">
            <a:spAutoFit/>
          </a:bodyPr>
          <a:lstStyle/>
          <a:p>
            <a:pPr marL="355600">
              <a:lnSpc>
                <a:spcPct val="100000"/>
              </a:lnSpc>
              <a:spcBef>
                <a:spcPts val="100"/>
              </a:spcBef>
            </a:pPr>
            <a:r>
              <a:rPr sz="2400" spc="-5" dirty="0">
                <a:latin typeface="Calibri"/>
                <a:cs typeface="Calibri"/>
              </a:rPr>
              <a:t>2nd</a:t>
            </a:r>
            <a:r>
              <a:rPr sz="2400" spc="-15" dirty="0">
                <a:latin typeface="Calibri"/>
                <a:cs typeface="Calibri"/>
              </a:rPr>
              <a:t> </a:t>
            </a:r>
            <a:r>
              <a:rPr sz="2400" spc="-20" dirty="0">
                <a:latin typeface="Calibri"/>
                <a:cs typeface="Calibri"/>
              </a:rPr>
              <a:t>reference</a:t>
            </a:r>
            <a:r>
              <a:rPr sz="2400" spc="10" dirty="0">
                <a:latin typeface="Calibri"/>
                <a:cs typeface="Calibri"/>
              </a:rPr>
              <a:t> </a:t>
            </a:r>
            <a:r>
              <a:rPr sz="2400" spc="-15" dirty="0">
                <a:latin typeface="Calibri"/>
                <a:cs typeface="Calibri"/>
              </a:rPr>
              <a:t>to</a:t>
            </a:r>
            <a:r>
              <a:rPr sz="2400" spc="-30" dirty="0">
                <a:latin typeface="Calibri"/>
                <a:cs typeface="Calibri"/>
              </a:rPr>
              <a:t> </a:t>
            </a:r>
            <a:r>
              <a:rPr sz="2400" dirty="0">
                <a:latin typeface="Calibri"/>
                <a:cs typeface="Calibri"/>
              </a:rPr>
              <a:t>access</a:t>
            </a:r>
            <a:r>
              <a:rPr sz="2400" spc="-25"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data.</a:t>
            </a:r>
            <a:endParaRPr sz="2400">
              <a:latin typeface="Calibri"/>
              <a:cs typeface="Calibri"/>
            </a:endParaRPr>
          </a:p>
          <a:p>
            <a:pPr>
              <a:lnSpc>
                <a:spcPct val="100000"/>
              </a:lnSpc>
              <a:spcBef>
                <a:spcPts val="40"/>
              </a:spcBef>
            </a:pPr>
            <a:endParaRPr sz="2800">
              <a:latin typeface="Calibri"/>
              <a:cs typeface="Calibri"/>
            </a:endParaRPr>
          </a:p>
          <a:p>
            <a:pPr marL="12700">
              <a:lnSpc>
                <a:spcPct val="100000"/>
              </a:lnSpc>
            </a:pPr>
            <a:r>
              <a:rPr sz="2400" i="1" dirty="0">
                <a:latin typeface="Calibri"/>
                <a:cs typeface="Calibri"/>
              </a:rPr>
              <a:t>.</a:t>
            </a:r>
            <a:endParaRPr sz="24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452" y="490830"/>
            <a:ext cx="6737984" cy="690574"/>
          </a:xfrm>
          <a:prstGeom prst="rect">
            <a:avLst/>
          </a:prstGeom>
        </p:spPr>
        <p:txBody>
          <a:bodyPr vert="horz" wrap="square" lIns="0" tIns="13335" rIns="0" bIns="0" rtlCol="0">
            <a:spAutoFit/>
          </a:bodyPr>
          <a:lstStyle/>
          <a:p>
            <a:pPr marL="12700" algn="ctr">
              <a:lnSpc>
                <a:spcPct val="100000"/>
              </a:lnSpc>
              <a:spcBef>
                <a:spcPts val="105"/>
              </a:spcBef>
            </a:pPr>
            <a:r>
              <a:rPr sz="4400" b="0" spc="270" dirty="0">
                <a:latin typeface="Arial MT"/>
                <a:cs typeface="Arial MT"/>
              </a:rPr>
              <a:t>Indirect</a:t>
            </a:r>
            <a:r>
              <a:rPr sz="4400" b="0" spc="-165" dirty="0">
                <a:latin typeface="Arial MT"/>
                <a:cs typeface="Arial MT"/>
              </a:rPr>
              <a:t> </a:t>
            </a:r>
            <a:r>
              <a:rPr sz="4400" b="0" spc="240" dirty="0">
                <a:latin typeface="Arial MT"/>
                <a:cs typeface="Arial MT"/>
              </a:rPr>
              <a:t>Addressing</a:t>
            </a:r>
            <a:endParaRPr sz="4400" dirty="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57</a:t>
            </a:fld>
            <a:endParaRPr dirty="0"/>
          </a:p>
        </p:txBody>
      </p:sp>
      <p:sp>
        <p:nvSpPr>
          <p:cNvPr id="3" name="object 3"/>
          <p:cNvSpPr txBox="1"/>
          <p:nvPr/>
        </p:nvSpPr>
        <p:spPr>
          <a:xfrm>
            <a:off x="535025" y="1447800"/>
            <a:ext cx="7895590" cy="5221942"/>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800" dirty="0">
                <a:latin typeface="Calibri"/>
                <a:cs typeface="Calibri"/>
              </a:rPr>
              <a:t>Memory</a:t>
            </a:r>
            <a:r>
              <a:rPr sz="2800" spc="-20" dirty="0">
                <a:latin typeface="Calibri"/>
                <a:cs typeface="Calibri"/>
              </a:rPr>
              <a:t> </a:t>
            </a:r>
            <a:r>
              <a:rPr sz="2800" dirty="0">
                <a:latin typeface="Calibri"/>
                <a:cs typeface="Calibri"/>
              </a:rPr>
              <a:t>cell</a:t>
            </a:r>
            <a:r>
              <a:rPr sz="2800" spc="-35" dirty="0">
                <a:latin typeface="Calibri"/>
                <a:cs typeface="Calibri"/>
              </a:rPr>
              <a:t> </a:t>
            </a:r>
            <a:r>
              <a:rPr sz="2800" spc="-10" dirty="0">
                <a:latin typeface="Calibri"/>
                <a:cs typeface="Calibri"/>
              </a:rPr>
              <a:t>pointed</a:t>
            </a:r>
            <a:r>
              <a:rPr sz="2800" spc="5" dirty="0">
                <a:latin typeface="Calibri"/>
                <a:cs typeface="Calibri"/>
              </a:rPr>
              <a:t> </a:t>
            </a:r>
            <a:r>
              <a:rPr sz="2800" spc="-15" dirty="0">
                <a:latin typeface="Calibri"/>
                <a:cs typeface="Calibri"/>
              </a:rPr>
              <a:t>to</a:t>
            </a:r>
            <a:r>
              <a:rPr sz="2800" spc="-35" dirty="0">
                <a:latin typeface="Calibri"/>
                <a:cs typeface="Calibri"/>
              </a:rPr>
              <a:t> </a:t>
            </a:r>
            <a:r>
              <a:rPr sz="2800" spc="-10" dirty="0">
                <a:latin typeface="Calibri"/>
                <a:cs typeface="Calibri"/>
              </a:rPr>
              <a:t>by</a:t>
            </a:r>
            <a:r>
              <a:rPr sz="2800" spc="-5" dirty="0">
                <a:latin typeface="Calibri"/>
                <a:cs typeface="Calibri"/>
              </a:rPr>
              <a:t> address</a:t>
            </a:r>
            <a:r>
              <a:rPr sz="2800" spc="-10" dirty="0">
                <a:latin typeface="Calibri"/>
                <a:cs typeface="Calibri"/>
              </a:rPr>
              <a:t> </a:t>
            </a:r>
            <a:r>
              <a:rPr sz="2800" spc="-5" dirty="0">
                <a:latin typeface="Calibri"/>
                <a:cs typeface="Calibri"/>
              </a:rPr>
              <a:t>field</a:t>
            </a:r>
            <a:r>
              <a:rPr sz="2800" spc="-15" dirty="0">
                <a:latin typeface="Calibri"/>
                <a:cs typeface="Calibri"/>
              </a:rPr>
              <a:t> </a:t>
            </a:r>
            <a:r>
              <a:rPr sz="2800" spc="-10" dirty="0">
                <a:latin typeface="Calibri"/>
                <a:cs typeface="Calibri"/>
              </a:rPr>
              <a:t>contains </a:t>
            </a:r>
            <a:r>
              <a:rPr sz="2800" dirty="0">
                <a:latin typeface="Calibri"/>
                <a:cs typeface="Calibri"/>
              </a:rPr>
              <a:t>the</a:t>
            </a:r>
            <a:r>
              <a:rPr sz="2800" spc="-25" dirty="0">
                <a:latin typeface="Calibri"/>
                <a:cs typeface="Calibri"/>
              </a:rPr>
              <a:t> </a:t>
            </a:r>
            <a:r>
              <a:rPr sz="2800" spc="-5" dirty="0">
                <a:latin typeface="Calibri"/>
                <a:cs typeface="Calibri"/>
              </a:rPr>
              <a:t>address</a:t>
            </a:r>
            <a:endParaRPr sz="2800">
              <a:latin typeface="Calibri"/>
              <a:cs typeface="Calibri"/>
            </a:endParaRPr>
          </a:p>
          <a:p>
            <a:pPr>
              <a:lnSpc>
                <a:spcPct val="100000"/>
              </a:lnSpc>
              <a:spcBef>
                <a:spcPts val="10"/>
              </a:spcBef>
              <a:buChar char="•"/>
            </a:pPr>
            <a:endParaRPr sz="2400">
              <a:latin typeface="Calibri"/>
              <a:cs typeface="Calibri"/>
            </a:endParaRPr>
          </a:p>
          <a:p>
            <a:pPr marL="355600">
              <a:lnSpc>
                <a:spcPct val="100000"/>
              </a:lnSpc>
            </a:pPr>
            <a:r>
              <a:rPr sz="2800" spc="-5" dirty="0">
                <a:latin typeface="Calibri"/>
                <a:cs typeface="Calibri"/>
              </a:rPr>
              <a:t>of</a:t>
            </a:r>
            <a:r>
              <a:rPr sz="2800" spc="-25" dirty="0">
                <a:latin typeface="Calibri"/>
                <a:cs typeface="Calibri"/>
              </a:rPr>
              <a:t> </a:t>
            </a:r>
            <a:r>
              <a:rPr sz="2800" spc="-10" dirty="0">
                <a:latin typeface="Calibri"/>
                <a:cs typeface="Calibri"/>
              </a:rPr>
              <a:t>(pointer</a:t>
            </a:r>
            <a:r>
              <a:rPr sz="2800" spc="-15" dirty="0">
                <a:latin typeface="Calibri"/>
                <a:cs typeface="Calibri"/>
              </a:rPr>
              <a:t> </a:t>
            </a:r>
            <a:r>
              <a:rPr sz="2800" spc="-10" dirty="0">
                <a:latin typeface="Calibri"/>
                <a:cs typeface="Calibri"/>
              </a:rPr>
              <a:t>to)</a:t>
            </a:r>
            <a:r>
              <a:rPr sz="2800" spc="-35" dirty="0">
                <a:latin typeface="Calibri"/>
                <a:cs typeface="Calibri"/>
              </a:rPr>
              <a:t> </a:t>
            </a:r>
            <a:r>
              <a:rPr sz="2800" dirty="0">
                <a:latin typeface="Calibri"/>
                <a:cs typeface="Calibri"/>
              </a:rPr>
              <a:t>the</a:t>
            </a:r>
            <a:r>
              <a:rPr sz="2800" spc="-25" dirty="0">
                <a:latin typeface="Calibri"/>
                <a:cs typeface="Calibri"/>
              </a:rPr>
              <a:t> </a:t>
            </a:r>
            <a:r>
              <a:rPr sz="2800" spc="-10" dirty="0">
                <a:latin typeface="Calibri"/>
                <a:cs typeface="Calibri"/>
              </a:rPr>
              <a:t>operand</a:t>
            </a:r>
            <a:endParaRPr sz="2800">
              <a:latin typeface="Calibri"/>
              <a:cs typeface="Calibri"/>
            </a:endParaRPr>
          </a:p>
          <a:p>
            <a:pPr>
              <a:lnSpc>
                <a:spcPct val="100000"/>
              </a:lnSpc>
              <a:spcBef>
                <a:spcPts val="40"/>
              </a:spcBef>
            </a:pPr>
            <a:endParaRPr sz="3200">
              <a:latin typeface="Calibri"/>
              <a:cs typeface="Calibri"/>
            </a:endParaRPr>
          </a:p>
          <a:p>
            <a:pPr marL="355600" indent="-342900">
              <a:lnSpc>
                <a:spcPct val="100000"/>
              </a:lnSpc>
              <a:buFont typeface="Arial MT"/>
              <a:buChar char="•"/>
              <a:tabLst>
                <a:tab pos="354965" algn="l"/>
                <a:tab pos="355600" algn="l"/>
              </a:tabLst>
            </a:pPr>
            <a:r>
              <a:rPr sz="2800" spc="-10" dirty="0">
                <a:latin typeface="Calibri"/>
                <a:cs typeface="Calibri"/>
              </a:rPr>
              <a:t>EA</a:t>
            </a:r>
            <a:r>
              <a:rPr sz="2800" spc="-55" dirty="0">
                <a:latin typeface="Calibri"/>
                <a:cs typeface="Calibri"/>
              </a:rPr>
              <a:t> </a:t>
            </a:r>
            <a:r>
              <a:rPr sz="2800" dirty="0">
                <a:latin typeface="Calibri"/>
                <a:cs typeface="Calibri"/>
              </a:rPr>
              <a:t>=(A)</a:t>
            </a:r>
            <a:endParaRPr sz="2800">
              <a:latin typeface="Calibri"/>
              <a:cs typeface="Calibri"/>
            </a:endParaRPr>
          </a:p>
          <a:p>
            <a:pPr>
              <a:lnSpc>
                <a:spcPct val="100000"/>
              </a:lnSpc>
              <a:spcBef>
                <a:spcPts val="50"/>
              </a:spcBef>
              <a:buChar char="•"/>
            </a:pPr>
            <a:endParaRPr sz="2800">
              <a:latin typeface="Calibri"/>
              <a:cs typeface="Calibri"/>
            </a:endParaRPr>
          </a:p>
          <a:p>
            <a:pPr marL="756285" lvl="1" indent="-287020">
              <a:lnSpc>
                <a:spcPct val="100000"/>
              </a:lnSpc>
              <a:buFont typeface="Arial MT"/>
              <a:buChar char="–"/>
              <a:tabLst>
                <a:tab pos="756285" algn="l"/>
                <a:tab pos="756920" algn="l"/>
              </a:tabLst>
            </a:pPr>
            <a:r>
              <a:rPr sz="2400" spc="-5" dirty="0">
                <a:latin typeface="Calibri"/>
                <a:cs typeface="Calibri"/>
              </a:rPr>
              <a:t>Look</a:t>
            </a:r>
            <a:r>
              <a:rPr sz="2400" spc="-25" dirty="0">
                <a:latin typeface="Calibri"/>
                <a:cs typeface="Calibri"/>
              </a:rPr>
              <a:t> </a:t>
            </a:r>
            <a:r>
              <a:rPr sz="2400" dirty="0">
                <a:latin typeface="Calibri"/>
                <a:cs typeface="Calibri"/>
              </a:rPr>
              <a:t>in </a:t>
            </a:r>
            <a:r>
              <a:rPr sz="2400" spc="5" dirty="0">
                <a:latin typeface="Calibri"/>
                <a:cs typeface="Calibri"/>
              </a:rPr>
              <a:t>A,</a:t>
            </a:r>
            <a:r>
              <a:rPr sz="2400" dirty="0">
                <a:latin typeface="Calibri"/>
                <a:cs typeface="Calibri"/>
              </a:rPr>
              <a:t> </a:t>
            </a:r>
            <a:r>
              <a:rPr sz="2400" spc="-5" dirty="0">
                <a:latin typeface="Calibri"/>
                <a:cs typeface="Calibri"/>
              </a:rPr>
              <a:t>find address</a:t>
            </a:r>
            <a:r>
              <a:rPr sz="2400" spc="10" dirty="0">
                <a:latin typeface="Calibri"/>
                <a:cs typeface="Calibri"/>
              </a:rPr>
              <a:t> </a:t>
            </a:r>
            <a:r>
              <a:rPr sz="2400" dirty="0">
                <a:latin typeface="Calibri"/>
                <a:cs typeface="Calibri"/>
              </a:rPr>
              <a:t>(A)</a:t>
            </a:r>
            <a:r>
              <a:rPr sz="2400" spc="-5" dirty="0">
                <a:latin typeface="Calibri"/>
                <a:cs typeface="Calibri"/>
              </a:rPr>
              <a:t> </a:t>
            </a:r>
            <a:r>
              <a:rPr sz="2400" dirty="0">
                <a:latin typeface="Calibri"/>
                <a:cs typeface="Calibri"/>
              </a:rPr>
              <a:t>and </a:t>
            </a:r>
            <a:r>
              <a:rPr sz="2400" spc="-5" dirty="0">
                <a:latin typeface="Calibri"/>
                <a:cs typeface="Calibri"/>
              </a:rPr>
              <a:t>look</a:t>
            </a:r>
            <a:r>
              <a:rPr sz="2400" spc="-10" dirty="0">
                <a:latin typeface="Calibri"/>
                <a:cs typeface="Calibri"/>
              </a:rPr>
              <a:t> </a:t>
            </a:r>
            <a:r>
              <a:rPr sz="2400" spc="-5" dirty="0">
                <a:latin typeface="Calibri"/>
                <a:cs typeface="Calibri"/>
              </a:rPr>
              <a:t>there</a:t>
            </a:r>
            <a:r>
              <a:rPr sz="2400" spc="5" dirty="0">
                <a:latin typeface="Calibri"/>
                <a:cs typeface="Calibri"/>
              </a:rPr>
              <a:t> </a:t>
            </a:r>
            <a:r>
              <a:rPr sz="2400" spc="-15" dirty="0">
                <a:latin typeface="Calibri"/>
                <a:cs typeface="Calibri"/>
              </a:rPr>
              <a:t>for </a:t>
            </a:r>
            <a:r>
              <a:rPr sz="2400" spc="-10" dirty="0">
                <a:latin typeface="Calibri"/>
                <a:cs typeface="Calibri"/>
              </a:rPr>
              <a:t>operand</a:t>
            </a:r>
            <a:endParaRPr sz="2400">
              <a:latin typeface="Calibri"/>
              <a:cs typeface="Calibri"/>
            </a:endParaRPr>
          </a:p>
          <a:p>
            <a:pPr lvl="1">
              <a:lnSpc>
                <a:spcPct val="100000"/>
              </a:lnSpc>
              <a:spcBef>
                <a:spcPts val="50"/>
              </a:spcBef>
              <a:buFont typeface="Arial MT"/>
              <a:buChar char="–"/>
            </a:pPr>
            <a:endParaRPr sz="2400">
              <a:latin typeface="Calibri"/>
              <a:cs typeface="Calibri"/>
            </a:endParaRPr>
          </a:p>
          <a:p>
            <a:pPr marL="355600" indent="-342900">
              <a:lnSpc>
                <a:spcPct val="100000"/>
              </a:lnSpc>
              <a:buFont typeface="Arial MT"/>
              <a:buChar char="•"/>
              <a:tabLst>
                <a:tab pos="354965" algn="l"/>
                <a:tab pos="355600" algn="l"/>
              </a:tabLst>
            </a:pPr>
            <a:r>
              <a:rPr sz="2000" spc="5" dirty="0">
                <a:latin typeface="Calibri"/>
                <a:cs typeface="Calibri"/>
              </a:rPr>
              <a:t>e.g.</a:t>
            </a:r>
            <a:r>
              <a:rPr sz="2000" spc="-30" dirty="0">
                <a:latin typeface="Calibri"/>
                <a:cs typeface="Calibri"/>
              </a:rPr>
              <a:t> </a:t>
            </a:r>
            <a:r>
              <a:rPr sz="2000" dirty="0">
                <a:latin typeface="Calibri"/>
                <a:cs typeface="Calibri"/>
              </a:rPr>
              <a:t>ADD</a:t>
            </a:r>
            <a:r>
              <a:rPr sz="2000" spc="-15" dirty="0">
                <a:latin typeface="Calibri"/>
                <a:cs typeface="Calibri"/>
              </a:rPr>
              <a:t> </a:t>
            </a:r>
            <a:r>
              <a:rPr sz="2000" dirty="0">
                <a:latin typeface="Calibri"/>
                <a:cs typeface="Calibri"/>
              </a:rPr>
              <a:t>AX,</a:t>
            </a:r>
            <a:r>
              <a:rPr sz="2000" spc="-15" dirty="0">
                <a:latin typeface="Calibri"/>
                <a:cs typeface="Calibri"/>
              </a:rPr>
              <a:t> </a:t>
            </a:r>
            <a:r>
              <a:rPr sz="2000" spc="-5" dirty="0">
                <a:latin typeface="Calibri"/>
                <a:cs typeface="Calibri"/>
              </a:rPr>
              <a:t>(A)</a:t>
            </a:r>
            <a:endParaRPr sz="2000">
              <a:latin typeface="Calibri"/>
              <a:cs typeface="Calibri"/>
            </a:endParaRPr>
          </a:p>
          <a:p>
            <a:pPr>
              <a:lnSpc>
                <a:spcPct val="100000"/>
              </a:lnSpc>
              <a:spcBef>
                <a:spcPts val="50"/>
              </a:spcBef>
              <a:buChar char="•"/>
            </a:pPr>
            <a:endParaRPr sz="2400">
              <a:latin typeface="Calibri"/>
              <a:cs typeface="Calibri"/>
            </a:endParaRPr>
          </a:p>
          <a:p>
            <a:pPr marL="756285" lvl="1" indent="-287020">
              <a:lnSpc>
                <a:spcPct val="100000"/>
              </a:lnSpc>
              <a:spcBef>
                <a:spcPts val="5"/>
              </a:spcBef>
              <a:buFont typeface="Arial MT"/>
              <a:buChar char="–"/>
              <a:tabLst>
                <a:tab pos="756285" algn="l"/>
                <a:tab pos="756920" algn="l"/>
              </a:tabLst>
            </a:pPr>
            <a:r>
              <a:rPr sz="2400" dirty="0">
                <a:latin typeface="Calibri"/>
                <a:cs typeface="Calibri"/>
              </a:rPr>
              <a:t>Add</a:t>
            </a:r>
            <a:r>
              <a:rPr sz="2400" spc="-20" dirty="0">
                <a:latin typeface="Calibri"/>
                <a:cs typeface="Calibri"/>
              </a:rPr>
              <a:t> </a:t>
            </a:r>
            <a:r>
              <a:rPr sz="2400" spc="-10" dirty="0">
                <a:latin typeface="Calibri"/>
                <a:cs typeface="Calibri"/>
              </a:rPr>
              <a:t>contents</a:t>
            </a:r>
            <a:r>
              <a:rPr sz="2400" dirty="0">
                <a:latin typeface="Calibri"/>
                <a:cs typeface="Calibri"/>
              </a:rPr>
              <a:t> </a:t>
            </a:r>
            <a:r>
              <a:rPr sz="2400" spc="-5" dirty="0">
                <a:latin typeface="Calibri"/>
                <a:cs typeface="Calibri"/>
              </a:rPr>
              <a:t>of </a:t>
            </a:r>
            <a:r>
              <a:rPr sz="2400" dirty="0">
                <a:latin typeface="Calibri"/>
                <a:cs typeface="Calibri"/>
              </a:rPr>
              <a:t>cell</a:t>
            </a:r>
            <a:r>
              <a:rPr sz="2400" spc="5" dirty="0">
                <a:latin typeface="Calibri"/>
                <a:cs typeface="Calibri"/>
              </a:rPr>
              <a:t> </a:t>
            </a:r>
            <a:r>
              <a:rPr sz="2400" spc="-10" dirty="0">
                <a:latin typeface="Calibri"/>
                <a:cs typeface="Calibri"/>
              </a:rPr>
              <a:t>pointed</a:t>
            </a:r>
            <a:r>
              <a:rPr sz="2400" spc="5" dirty="0">
                <a:latin typeface="Calibri"/>
                <a:cs typeface="Calibri"/>
              </a:rPr>
              <a:t> </a:t>
            </a:r>
            <a:r>
              <a:rPr sz="2400" spc="-10" dirty="0">
                <a:latin typeface="Calibri"/>
                <a:cs typeface="Calibri"/>
              </a:rPr>
              <a:t>to </a:t>
            </a:r>
            <a:r>
              <a:rPr sz="2400" spc="-5" dirty="0">
                <a:latin typeface="Calibri"/>
                <a:cs typeface="Calibri"/>
              </a:rPr>
              <a:t>by</a:t>
            </a:r>
            <a:r>
              <a:rPr sz="2400" spc="-10" dirty="0">
                <a:latin typeface="Calibri"/>
                <a:cs typeface="Calibri"/>
              </a:rPr>
              <a:t> contents</a:t>
            </a:r>
            <a:r>
              <a:rPr sz="2400" dirty="0">
                <a:latin typeface="Calibri"/>
                <a:cs typeface="Calibri"/>
              </a:rPr>
              <a:t> </a:t>
            </a:r>
            <a:r>
              <a:rPr sz="2400" spc="-5" dirty="0">
                <a:latin typeface="Calibri"/>
                <a:cs typeface="Calibri"/>
              </a:rPr>
              <a:t>of </a:t>
            </a:r>
            <a:r>
              <a:rPr sz="2400" dirty="0">
                <a:latin typeface="Calibri"/>
                <a:cs typeface="Calibri"/>
              </a:rPr>
              <a:t>A</a:t>
            </a:r>
            <a:r>
              <a:rPr sz="2400" spc="5" dirty="0">
                <a:latin typeface="Calibri"/>
                <a:cs typeface="Calibri"/>
              </a:rPr>
              <a:t> </a:t>
            </a:r>
            <a:r>
              <a:rPr sz="2400" spc="-15" dirty="0">
                <a:latin typeface="Calibri"/>
                <a:cs typeface="Calibri"/>
              </a:rPr>
              <a:t>to</a:t>
            </a:r>
            <a:r>
              <a:rPr sz="2400" spc="-10" dirty="0">
                <a:latin typeface="Calibri"/>
                <a:cs typeface="Calibri"/>
              </a:rPr>
              <a:t> accumulator</a:t>
            </a:r>
            <a:endParaRPr sz="24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6498" y="1121790"/>
            <a:ext cx="767969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Based</a:t>
            </a:r>
            <a:r>
              <a:rPr sz="2000" spc="5" dirty="0">
                <a:latin typeface="Calibri"/>
                <a:cs typeface="Calibri"/>
              </a:rPr>
              <a:t> </a:t>
            </a:r>
            <a:r>
              <a:rPr sz="2000" spc="-5" dirty="0">
                <a:latin typeface="Calibri"/>
                <a:cs typeface="Calibri"/>
              </a:rPr>
              <a:t>on </a:t>
            </a:r>
            <a:r>
              <a:rPr sz="2000" dirty="0">
                <a:latin typeface="Calibri"/>
                <a:cs typeface="Calibri"/>
              </a:rPr>
              <a:t>the</a:t>
            </a:r>
            <a:r>
              <a:rPr sz="2000" spc="10" dirty="0">
                <a:latin typeface="Calibri"/>
                <a:cs typeface="Calibri"/>
              </a:rPr>
              <a:t> </a:t>
            </a:r>
            <a:r>
              <a:rPr sz="2000" spc="-10" dirty="0">
                <a:latin typeface="Calibri"/>
                <a:cs typeface="Calibri"/>
              </a:rPr>
              <a:t>availability</a:t>
            </a:r>
            <a:r>
              <a:rPr sz="2000" spc="25" dirty="0">
                <a:latin typeface="Calibri"/>
                <a:cs typeface="Calibri"/>
              </a:rPr>
              <a:t> </a:t>
            </a:r>
            <a:r>
              <a:rPr sz="2000" spc="-5" dirty="0">
                <a:latin typeface="Calibri"/>
                <a:cs typeface="Calibri"/>
              </a:rPr>
              <a:t>of</a:t>
            </a:r>
            <a:r>
              <a:rPr sz="2000" spc="5" dirty="0">
                <a:latin typeface="Calibri"/>
                <a:cs typeface="Calibri"/>
              </a:rPr>
              <a:t> </a:t>
            </a:r>
            <a:r>
              <a:rPr sz="2000" spc="-20" dirty="0">
                <a:latin typeface="Calibri"/>
                <a:cs typeface="Calibri"/>
              </a:rPr>
              <a:t>Effective</a:t>
            </a:r>
            <a:r>
              <a:rPr sz="2000" spc="25" dirty="0">
                <a:latin typeface="Calibri"/>
                <a:cs typeface="Calibri"/>
              </a:rPr>
              <a:t> </a:t>
            </a:r>
            <a:r>
              <a:rPr sz="2000" spc="-5" dirty="0">
                <a:latin typeface="Calibri"/>
                <a:cs typeface="Calibri"/>
              </a:rPr>
              <a:t>address,</a:t>
            </a:r>
            <a:r>
              <a:rPr sz="2000" spc="15" dirty="0">
                <a:latin typeface="Calibri"/>
                <a:cs typeface="Calibri"/>
              </a:rPr>
              <a:t> </a:t>
            </a:r>
            <a:r>
              <a:rPr sz="2000" spc="-5" dirty="0">
                <a:latin typeface="Calibri"/>
                <a:cs typeface="Calibri"/>
              </a:rPr>
              <a:t>Indirect</a:t>
            </a:r>
            <a:r>
              <a:rPr sz="2000" dirty="0">
                <a:latin typeface="Calibri"/>
                <a:cs typeface="Calibri"/>
              </a:rPr>
              <a:t> mode</a:t>
            </a:r>
            <a:r>
              <a:rPr sz="2000" spc="5" dirty="0">
                <a:latin typeface="Calibri"/>
                <a:cs typeface="Calibri"/>
              </a:rPr>
              <a:t> </a:t>
            </a:r>
            <a:r>
              <a:rPr sz="2000" dirty="0">
                <a:latin typeface="Calibri"/>
                <a:cs typeface="Calibri"/>
              </a:rPr>
              <a:t>is</a:t>
            </a:r>
            <a:r>
              <a:rPr sz="2000" spc="15" dirty="0">
                <a:latin typeface="Calibri"/>
                <a:cs typeface="Calibri"/>
              </a:rPr>
              <a:t> </a:t>
            </a:r>
            <a:r>
              <a:rPr sz="2000" spc="-5" dirty="0">
                <a:latin typeface="Calibri"/>
                <a:cs typeface="Calibri"/>
              </a:rPr>
              <a:t>of</a:t>
            </a:r>
            <a:r>
              <a:rPr sz="2000" spc="5" dirty="0">
                <a:latin typeface="Calibri"/>
                <a:cs typeface="Calibri"/>
              </a:rPr>
              <a:t> </a:t>
            </a:r>
            <a:r>
              <a:rPr sz="2000" spc="-10" dirty="0">
                <a:latin typeface="Calibri"/>
                <a:cs typeface="Calibri"/>
              </a:rPr>
              <a:t>two</a:t>
            </a:r>
            <a:r>
              <a:rPr sz="2000" dirty="0">
                <a:latin typeface="Calibri"/>
                <a:cs typeface="Calibri"/>
              </a:rPr>
              <a:t> kind:</a:t>
            </a:r>
            <a:endParaRPr sz="2000">
              <a:latin typeface="Calibri"/>
              <a:cs typeface="Calibri"/>
            </a:endParaRPr>
          </a:p>
        </p:txBody>
      </p:sp>
      <p:sp>
        <p:nvSpPr>
          <p:cNvPr id="3" name="object 3"/>
          <p:cNvSpPr txBox="1"/>
          <p:nvPr/>
        </p:nvSpPr>
        <p:spPr>
          <a:xfrm>
            <a:off x="535940" y="1958162"/>
            <a:ext cx="8074025" cy="4172585"/>
          </a:xfrm>
          <a:prstGeom prst="rect">
            <a:avLst/>
          </a:prstGeom>
        </p:spPr>
        <p:txBody>
          <a:bodyPr vert="horz" wrap="square" lIns="0" tIns="13335" rIns="0" bIns="0" rtlCol="0">
            <a:spAutoFit/>
          </a:bodyPr>
          <a:lstStyle/>
          <a:p>
            <a:pPr marL="355600" indent="-343535">
              <a:lnSpc>
                <a:spcPct val="100000"/>
              </a:lnSpc>
              <a:spcBef>
                <a:spcPts val="105"/>
              </a:spcBef>
              <a:buFont typeface="Arial MT"/>
              <a:buChar char="•"/>
              <a:tabLst>
                <a:tab pos="355600" algn="l"/>
                <a:tab pos="356235" algn="l"/>
                <a:tab pos="2172335" algn="l"/>
                <a:tab pos="4047490" algn="l"/>
                <a:tab pos="4605020" algn="l"/>
                <a:tab pos="5448300" algn="l"/>
                <a:tab pos="6642734" algn="l"/>
              </a:tabLst>
            </a:pPr>
            <a:r>
              <a:rPr sz="3200" u="heavy" spc="-10" dirty="0">
                <a:uFill>
                  <a:solidFill>
                    <a:srgbClr val="000000"/>
                  </a:solidFill>
                </a:uFill>
                <a:latin typeface="Calibri"/>
                <a:cs typeface="Calibri"/>
              </a:rPr>
              <a:t>REGISTER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dirty="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in the </a:t>
            </a:r>
            <a:r>
              <a:rPr sz="3200" spc="-50" dirty="0">
                <a:latin typeface="Calibri"/>
                <a:cs typeface="Calibri"/>
              </a:rPr>
              <a:t>register, </a:t>
            </a:r>
            <a:r>
              <a:rPr sz="3200" dirty="0">
                <a:latin typeface="Calibri"/>
                <a:cs typeface="Calibri"/>
              </a:rPr>
              <a:t>and </a:t>
            </a:r>
            <a:r>
              <a:rPr sz="3200" spc="-5" dirty="0">
                <a:latin typeface="Calibri"/>
                <a:cs typeface="Calibri"/>
              </a:rPr>
              <a:t>corresponding </a:t>
            </a:r>
            <a:r>
              <a:rPr sz="3200" dirty="0">
                <a:latin typeface="Calibri"/>
                <a:cs typeface="Calibri"/>
              </a:rPr>
              <a:t> </a:t>
            </a:r>
            <a:r>
              <a:rPr sz="3200" spc="-20" dirty="0">
                <a:latin typeface="Calibri"/>
                <a:cs typeface="Calibri"/>
              </a:rPr>
              <a:t>register</a:t>
            </a:r>
            <a:r>
              <a:rPr sz="3200" spc="-15" dirty="0">
                <a:latin typeface="Calibri"/>
                <a:cs typeface="Calibri"/>
              </a:rPr>
              <a:t> </a:t>
            </a:r>
            <a:r>
              <a:rPr sz="3200" spc="-5" dirty="0">
                <a:latin typeface="Calibri"/>
                <a:cs typeface="Calibri"/>
              </a:rPr>
              <a:t>name</a:t>
            </a:r>
            <a:r>
              <a:rPr sz="3200" dirty="0">
                <a:latin typeface="Calibri"/>
                <a:cs typeface="Calibri"/>
              </a:rPr>
              <a:t> 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in</a:t>
            </a:r>
            <a:r>
              <a:rPr sz="3200" spc="5" dirty="0">
                <a:latin typeface="Calibri"/>
                <a:cs typeface="Calibri"/>
              </a:rPr>
              <a:t> </a:t>
            </a:r>
            <a:r>
              <a:rPr sz="3200" dirty="0">
                <a:latin typeface="Calibri"/>
                <a:cs typeface="Calibri"/>
              </a:rPr>
              <a:t>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dirty="0">
              <a:latin typeface="Calibri"/>
              <a:cs typeface="Calibri"/>
            </a:endParaRPr>
          </a:p>
          <a:p>
            <a:pPr>
              <a:lnSpc>
                <a:spcPct val="100000"/>
              </a:lnSpc>
              <a:spcBef>
                <a:spcPts val="5"/>
              </a:spcBef>
            </a:pPr>
            <a:endParaRPr sz="2750" dirty="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dirty="0">
                <a:latin typeface="Calibri"/>
                <a:cs typeface="Calibri"/>
              </a:rPr>
              <a:t> </a:t>
            </a:r>
            <a:r>
              <a:rPr sz="2000" i="1" spc="-10" dirty="0">
                <a:latin typeface="Calibri"/>
                <a:cs typeface="Calibri"/>
              </a:rPr>
              <a:t>one</a:t>
            </a:r>
            <a:r>
              <a:rPr sz="2000" i="1" spc="5" dirty="0">
                <a:latin typeface="Calibri"/>
                <a:cs typeface="Calibri"/>
              </a:rPr>
              <a:t> </a:t>
            </a:r>
            <a:r>
              <a:rPr sz="2000" i="1" spc="-10" dirty="0">
                <a:latin typeface="Calibri"/>
                <a:cs typeface="Calibri"/>
              </a:rPr>
              <a:t>register</a:t>
            </a:r>
            <a:r>
              <a:rPr sz="2000" i="1" spc="15" dirty="0">
                <a:latin typeface="Calibri"/>
                <a:cs typeface="Calibri"/>
              </a:rPr>
              <a:t> </a:t>
            </a:r>
            <a:r>
              <a:rPr sz="2000" i="1" spc="-10" dirty="0">
                <a:latin typeface="Calibri"/>
                <a:cs typeface="Calibri"/>
              </a:rPr>
              <a:t>reference,one</a:t>
            </a:r>
            <a:r>
              <a:rPr sz="2000" i="1" spc="5" dirty="0">
                <a:latin typeface="Calibri"/>
                <a:cs typeface="Calibri"/>
              </a:rPr>
              <a:t> </a:t>
            </a:r>
            <a:r>
              <a:rPr sz="2000" i="1" dirty="0">
                <a:latin typeface="Calibri"/>
                <a:cs typeface="Calibri"/>
              </a:rPr>
              <a:t>memory</a:t>
            </a:r>
            <a:r>
              <a:rPr sz="2000" i="1" spc="20" dirty="0">
                <a:latin typeface="Calibri"/>
                <a:cs typeface="Calibri"/>
              </a:rPr>
              <a:t> </a:t>
            </a:r>
            <a:r>
              <a:rPr sz="2000" i="1" spc="-10" dirty="0">
                <a:latin typeface="Calibri"/>
                <a:cs typeface="Calibri"/>
              </a:rPr>
              <a:t>reference</a:t>
            </a:r>
            <a:r>
              <a:rPr sz="2000" i="1" spc="5" dirty="0">
                <a:latin typeface="Calibri"/>
                <a:cs typeface="Calibri"/>
              </a:rPr>
              <a:t> </a:t>
            </a:r>
            <a:r>
              <a:rPr sz="2000" i="1" spc="-5" dirty="0">
                <a:latin typeface="Calibri"/>
                <a:cs typeface="Calibri"/>
              </a:rPr>
              <a:t>is</a:t>
            </a:r>
            <a:r>
              <a:rPr sz="2000" i="1" spc="15" dirty="0">
                <a:latin typeface="Calibri"/>
                <a:cs typeface="Calibri"/>
              </a:rPr>
              <a:t> </a:t>
            </a:r>
            <a:r>
              <a:rPr sz="2000" i="1" spc="-5" dirty="0">
                <a:latin typeface="Calibri"/>
                <a:cs typeface="Calibri"/>
              </a:rPr>
              <a:t>required</a:t>
            </a:r>
            <a:r>
              <a:rPr sz="2000" i="1" spc="5" dirty="0">
                <a:latin typeface="Calibri"/>
                <a:cs typeface="Calibri"/>
              </a:rPr>
              <a:t> </a:t>
            </a:r>
            <a:r>
              <a:rPr sz="2000" i="1" spc="-10" dirty="0">
                <a:latin typeface="Calibri"/>
                <a:cs typeface="Calibri"/>
              </a:rPr>
              <a:t>to</a:t>
            </a:r>
            <a:r>
              <a:rPr sz="2000" i="1" spc="10" dirty="0">
                <a:latin typeface="Calibri"/>
                <a:cs typeface="Calibri"/>
              </a:rPr>
              <a:t> </a:t>
            </a:r>
            <a:r>
              <a:rPr sz="2000" i="1" spc="-10" dirty="0">
                <a:latin typeface="Calibri"/>
                <a:cs typeface="Calibri"/>
              </a:rPr>
              <a:t>access</a:t>
            </a:r>
            <a:endParaRPr sz="2000" dirty="0">
              <a:latin typeface="Calibri"/>
              <a:cs typeface="Calibri"/>
            </a:endParaRPr>
          </a:p>
        </p:txBody>
      </p:sp>
      <p:sp>
        <p:nvSpPr>
          <p:cNvPr id="4" name="object 4"/>
          <p:cNvSpPr txBox="1"/>
          <p:nvPr/>
        </p:nvSpPr>
        <p:spPr>
          <a:xfrm>
            <a:off x="1279905" y="6409435"/>
            <a:ext cx="958850" cy="330835"/>
          </a:xfrm>
          <a:prstGeom prst="rect">
            <a:avLst/>
          </a:prstGeom>
        </p:spPr>
        <p:txBody>
          <a:bodyPr vert="horz" wrap="square" lIns="0" tIns="12700" rIns="0" bIns="0" rtlCol="0">
            <a:spAutoFit/>
          </a:bodyPr>
          <a:lstStyle/>
          <a:p>
            <a:pPr marL="12700">
              <a:lnSpc>
                <a:spcPct val="100000"/>
              </a:lnSpc>
              <a:spcBef>
                <a:spcPts val="100"/>
              </a:spcBef>
            </a:pPr>
            <a:r>
              <a:rPr sz="2000" i="1" dirty="0">
                <a:latin typeface="Calibri"/>
                <a:cs typeface="Calibri"/>
              </a:rPr>
              <a:t>the</a:t>
            </a:r>
            <a:r>
              <a:rPr sz="2000" i="1" spc="-75" dirty="0">
                <a:latin typeface="Calibri"/>
                <a:cs typeface="Calibri"/>
              </a:rPr>
              <a:t> </a:t>
            </a:r>
            <a:r>
              <a:rPr sz="2000" i="1" spc="-10" dirty="0">
                <a:latin typeface="Calibri"/>
                <a:cs typeface="Calibri"/>
              </a:rPr>
              <a:t>data.</a:t>
            </a:r>
            <a:endParaRPr sz="2000">
              <a:latin typeface="Calibri"/>
              <a:cs typeface="Calibri"/>
            </a:endParaRPr>
          </a:p>
        </p:txBody>
      </p:sp>
      <p:sp>
        <p:nvSpPr>
          <p:cNvPr id="5" name="object 5"/>
          <p:cNvSpPr txBox="1"/>
          <p:nvPr/>
        </p:nvSpPr>
        <p:spPr>
          <a:xfrm>
            <a:off x="535940" y="6431686"/>
            <a:ext cx="1778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Times New Roman"/>
                <a:cs typeface="Times New Roman"/>
              </a:rPr>
              <a:t>44</a:t>
            </a:r>
            <a:endParaRPr sz="12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59</a:t>
            </a:fld>
            <a:endParaRPr dirty="0"/>
          </a:p>
        </p:txBody>
      </p:sp>
      <p:sp>
        <p:nvSpPr>
          <p:cNvPr id="2" name="object 2"/>
          <p:cNvSpPr txBox="1"/>
          <p:nvPr/>
        </p:nvSpPr>
        <p:spPr>
          <a:xfrm>
            <a:off x="495986" y="762000"/>
            <a:ext cx="8073390" cy="417258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 pos="2171065" algn="l"/>
                <a:tab pos="4045585" algn="l"/>
                <a:tab pos="4603750" algn="l"/>
                <a:tab pos="5446395" algn="l"/>
                <a:tab pos="6641465" algn="l"/>
              </a:tabLst>
            </a:pPr>
            <a:r>
              <a:rPr sz="3200" u="heavy" spc="-10" dirty="0">
                <a:uFill>
                  <a:solidFill>
                    <a:srgbClr val="000000"/>
                  </a:solidFill>
                </a:uFill>
                <a:latin typeface="Calibri"/>
                <a:cs typeface="Calibri"/>
              </a:rPr>
              <a:t>MEMORY	</a:t>
            </a:r>
            <a:r>
              <a:rPr sz="3200" u="heavy" spc="-25" dirty="0">
                <a:uFill>
                  <a:solidFill>
                    <a:srgbClr val="000000"/>
                  </a:solidFill>
                </a:uFill>
                <a:latin typeface="Calibri"/>
                <a:cs typeface="Calibri"/>
              </a:rPr>
              <a:t>INDIRECT</a:t>
            </a:r>
            <a:r>
              <a:rPr sz="3200" spc="-25" dirty="0">
                <a:latin typeface="Calibri"/>
                <a:cs typeface="Calibri"/>
              </a:rPr>
              <a:t>:	</a:t>
            </a:r>
            <a:r>
              <a:rPr sz="3200" dirty="0">
                <a:latin typeface="Calibri"/>
                <a:cs typeface="Calibri"/>
              </a:rPr>
              <a:t>In	this	mode	</a:t>
            </a:r>
            <a:r>
              <a:rPr sz="3200" spc="-25" dirty="0">
                <a:latin typeface="Calibri"/>
                <a:cs typeface="Calibri"/>
              </a:rPr>
              <a:t>effective</a:t>
            </a:r>
            <a:endParaRPr sz="3200" dirty="0">
              <a:latin typeface="Calibri"/>
              <a:cs typeface="Calibri"/>
            </a:endParaRPr>
          </a:p>
          <a:p>
            <a:pPr marL="355600" marR="5080" algn="just">
              <a:lnSpc>
                <a:spcPct val="200000"/>
              </a:lnSpc>
            </a:pPr>
            <a:r>
              <a:rPr sz="3200" spc="-5" dirty="0">
                <a:latin typeface="Calibri"/>
                <a:cs typeface="Calibri"/>
              </a:rPr>
              <a:t>address </a:t>
            </a:r>
            <a:r>
              <a:rPr sz="3200" dirty="0">
                <a:latin typeface="Calibri"/>
                <a:cs typeface="Calibri"/>
              </a:rPr>
              <a:t>is </a:t>
            </a:r>
            <a:r>
              <a:rPr sz="3200" spc="-5" dirty="0">
                <a:latin typeface="Calibri"/>
                <a:cs typeface="Calibri"/>
              </a:rPr>
              <a:t>in </a:t>
            </a:r>
            <a:r>
              <a:rPr sz="3200" dirty="0">
                <a:latin typeface="Calibri"/>
                <a:cs typeface="Calibri"/>
              </a:rPr>
              <a:t>the </a:t>
            </a:r>
            <a:r>
              <a:rPr sz="3200" spc="-30" dirty="0">
                <a:latin typeface="Calibri"/>
                <a:cs typeface="Calibri"/>
              </a:rPr>
              <a:t>memory, </a:t>
            </a:r>
            <a:r>
              <a:rPr sz="3200" dirty="0">
                <a:latin typeface="Calibri"/>
                <a:cs typeface="Calibri"/>
              </a:rPr>
              <a:t>and </a:t>
            </a:r>
            <a:r>
              <a:rPr sz="3200" spc="-10" dirty="0">
                <a:latin typeface="Calibri"/>
                <a:cs typeface="Calibri"/>
              </a:rPr>
              <a:t>corresponding </a:t>
            </a:r>
            <a:r>
              <a:rPr sz="3200" spc="-5" dirty="0">
                <a:latin typeface="Calibri"/>
                <a:cs typeface="Calibri"/>
              </a:rPr>
              <a:t> </a:t>
            </a:r>
            <a:r>
              <a:rPr sz="3200" dirty="0">
                <a:latin typeface="Calibri"/>
                <a:cs typeface="Calibri"/>
              </a:rPr>
              <a:t>memory</a:t>
            </a:r>
            <a:r>
              <a:rPr sz="3200" spc="5" dirty="0">
                <a:latin typeface="Calibri"/>
                <a:cs typeface="Calibri"/>
              </a:rPr>
              <a:t> </a:t>
            </a:r>
            <a:r>
              <a:rPr sz="3200" spc="-10" dirty="0">
                <a:latin typeface="Calibri"/>
                <a:cs typeface="Calibri"/>
              </a:rPr>
              <a:t>address</a:t>
            </a:r>
            <a:r>
              <a:rPr sz="3200" spc="-5" dirty="0">
                <a:latin typeface="Calibri"/>
                <a:cs typeface="Calibri"/>
              </a:rPr>
              <a:t> </a:t>
            </a:r>
            <a:r>
              <a:rPr sz="3200" dirty="0">
                <a:latin typeface="Calibri"/>
                <a:cs typeface="Calibri"/>
              </a:rPr>
              <a:t>will</a:t>
            </a:r>
            <a:r>
              <a:rPr sz="3200" spc="5" dirty="0">
                <a:latin typeface="Calibri"/>
                <a:cs typeface="Calibri"/>
              </a:rPr>
              <a:t> </a:t>
            </a:r>
            <a:r>
              <a:rPr sz="3200" spc="-5" dirty="0">
                <a:latin typeface="Calibri"/>
                <a:cs typeface="Calibri"/>
              </a:rPr>
              <a:t>be</a:t>
            </a:r>
            <a:r>
              <a:rPr sz="3200" dirty="0">
                <a:latin typeface="Calibri"/>
                <a:cs typeface="Calibri"/>
              </a:rPr>
              <a:t> </a:t>
            </a:r>
            <a:r>
              <a:rPr sz="3200" spc="-5" dirty="0">
                <a:latin typeface="Calibri"/>
                <a:cs typeface="Calibri"/>
              </a:rPr>
              <a:t>maintained</a:t>
            </a:r>
            <a:r>
              <a:rPr sz="3200" dirty="0">
                <a:latin typeface="Calibri"/>
                <a:cs typeface="Calibri"/>
              </a:rPr>
              <a:t> </a:t>
            </a:r>
            <a:r>
              <a:rPr sz="3200" spc="-5" dirty="0">
                <a:latin typeface="Calibri"/>
                <a:cs typeface="Calibri"/>
              </a:rPr>
              <a:t>in</a:t>
            </a:r>
            <a:r>
              <a:rPr sz="3200" dirty="0">
                <a:latin typeface="Calibri"/>
                <a:cs typeface="Calibri"/>
              </a:rPr>
              <a:t> the </a:t>
            </a:r>
            <a:r>
              <a:rPr sz="3200" spc="5" dirty="0">
                <a:latin typeface="Calibri"/>
                <a:cs typeface="Calibri"/>
              </a:rPr>
              <a:t> </a:t>
            </a:r>
            <a:r>
              <a:rPr sz="3200" spc="-5" dirty="0">
                <a:latin typeface="Calibri"/>
                <a:cs typeface="Calibri"/>
              </a:rPr>
              <a:t>address</a:t>
            </a:r>
            <a:r>
              <a:rPr sz="3200" spc="-10" dirty="0">
                <a:latin typeface="Calibri"/>
                <a:cs typeface="Calibri"/>
              </a:rPr>
              <a:t> </a:t>
            </a:r>
            <a:r>
              <a:rPr sz="3200" spc="-5" dirty="0">
                <a:latin typeface="Calibri"/>
                <a:cs typeface="Calibri"/>
              </a:rPr>
              <a:t>field</a:t>
            </a:r>
            <a:r>
              <a:rPr sz="3200" spc="5" dirty="0">
                <a:latin typeface="Calibri"/>
                <a:cs typeface="Calibri"/>
              </a:rPr>
              <a:t> </a:t>
            </a:r>
            <a:r>
              <a:rPr sz="3200" dirty="0">
                <a:latin typeface="Calibri"/>
                <a:cs typeface="Calibri"/>
              </a:rPr>
              <a:t>of</a:t>
            </a:r>
            <a:r>
              <a:rPr sz="3200" spc="-15" dirty="0">
                <a:latin typeface="Calibri"/>
                <a:cs typeface="Calibri"/>
              </a:rPr>
              <a:t> </a:t>
            </a:r>
            <a:r>
              <a:rPr sz="3200" dirty="0">
                <a:latin typeface="Calibri"/>
                <a:cs typeface="Calibri"/>
              </a:rPr>
              <a:t>an</a:t>
            </a:r>
            <a:r>
              <a:rPr sz="3200" spc="15" dirty="0">
                <a:latin typeface="Calibri"/>
                <a:cs typeface="Calibri"/>
              </a:rPr>
              <a:t> </a:t>
            </a:r>
            <a:r>
              <a:rPr sz="3200" spc="-5" dirty="0">
                <a:latin typeface="Calibri"/>
                <a:cs typeface="Calibri"/>
              </a:rPr>
              <a:t>instruction.</a:t>
            </a:r>
            <a:endParaRPr sz="3200" dirty="0">
              <a:latin typeface="Calibri"/>
              <a:cs typeface="Calibri"/>
            </a:endParaRPr>
          </a:p>
          <a:p>
            <a:pPr>
              <a:lnSpc>
                <a:spcPct val="100000"/>
              </a:lnSpc>
              <a:spcBef>
                <a:spcPts val="5"/>
              </a:spcBef>
            </a:pPr>
            <a:endParaRPr sz="2750" dirty="0">
              <a:latin typeface="Calibri"/>
              <a:cs typeface="Calibri"/>
            </a:endParaRPr>
          </a:p>
          <a:p>
            <a:pPr marL="469900">
              <a:lnSpc>
                <a:spcPct val="100000"/>
              </a:lnSpc>
              <a:tabLst>
                <a:tab pos="756285" algn="l"/>
              </a:tabLst>
            </a:pPr>
            <a:r>
              <a:rPr sz="2000" dirty="0">
                <a:latin typeface="Arial MT"/>
                <a:cs typeface="Arial MT"/>
              </a:rPr>
              <a:t>–	</a:t>
            </a:r>
            <a:r>
              <a:rPr sz="2000" i="1" spc="-5" dirty="0">
                <a:latin typeface="Calibri"/>
                <a:cs typeface="Calibri"/>
              </a:rPr>
              <a:t>Here</a:t>
            </a:r>
            <a:r>
              <a:rPr sz="2000" i="1" spc="-25" dirty="0">
                <a:latin typeface="Calibri"/>
                <a:cs typeface="Calibri"/>
              </a:rPr>
              <a:t> </a:t>
            </a:r>
            <a:r>
              <a:rPr sz="2000" i="1" dirty="0">
                <a:latin typeface="Calibri"/>
                <a:cs typeface="Calibri"/>
              </a:rPr>
              <a:t>two</a:t>
            </a:r>
            <a:r>
              <a:rPr sz="2000" i="1" spc="-10" dirty="0">
                <a:latin typeface="Calibri"/>
                <a:cs typeface="Calibri"/>
              </a:rPr>
              <a:t> </a:t>
            </a:r>
            <a:r>
              <a:rPr sz="2000" i="1" dirty="0">
                <a:latin typeface="Calibri"/>
                <a:cs typeface="Calibri"/>
              </a:rPr>
              <a:t>memory </a:t>
            </a:r>
            <a:r>
              <a:rPr sz="2000" i="1" spc="-5" dirty="0">
                <a:latin typeface="Calibri"/>
                <a:cs typeface="Calibri"/>
              </a:rPr>
              <a:t>reference</a:t>
            </a:r>
            <a:r>
              <a:rPr sz="2000" i="1" spc="-35" dirty="0">
                <a:latin typeface="Calibri"/>
                <a:cs typeface="Calibri"/>
              </a:rPr>
              <a:t> </a:t>
            </a:r>
            <a:r>
              <a:rPr sz="2000" i="1" spc="-5" dirty="0">
                <a:latin typeface="Calibri"/>
                <a:cs typeface="Calibri"/>
              </a:rPr>
              <a:t>is</a:t>
            </a:r>
            <a:r>
              <a:rPr sz="2000" i="1" spc="5" dirty="0">
                <a:latin typeface="Calibri"/>
                <a:cs typeface="Calibri"/>
              </a:rPr>
              <a:t> </a:t>
            </a:r>
            <a:r>
              <a:rPr sz="2000" i="1" dirty="0">
                <a:latin typeface="Calibri"/>
                <a:cs typeface="Calibri"/>
              </a:rPr>
              <a:t>required</a:t>
            </a:r>
            <a:r>
              <a:rPr sz="2000" i="1" spc="-35" dirty="0">
                <a:latin typeface="Calibri"/>
                <a:cs typeface="Calibri"/>
              </a:rPr>
              <a:t> </a:t>
            </a:r>
            <a:r>
              <a:rPr sz="2000" i="1" spc="-10" dirty="0">
                <a:latin typeface="Calibri"/>
                <a:cs typeface="Calibri"/>
              </a:rPr>
              <a:t>to </a:t>
            </a:r>
            <a:r>
              <a:rPr sz="2000" i="1" spc="-5" dirty="0">
                <a:latin typeface="Calibri"/>
                <a:cs typeface="Calibri"/>
              </a:rPr>
              <a:t>access</a:t>
            </a:r>
            <a:r>
              <a:rPr sz="2000" i="1" spc="-10" dirty="0">
                <a:latin typeface="Calibri"/>
                <a:cs typeface="Calibri"/>
              </a:rPr>
              <a:t> </a:t>
            </a:r>
            <a:r>
              <a:rPr sz="2000" i="1" spc="-5" dirty="0">
                <a:latin typeface="Calibri"/>
                <a:cs typeface="Calibri"/>
              </a:rPr>
              <a:t>the</a:t>
            </a:r>
            <a:r>
              <a:rPr sz="2000" i="1" spc="-20" dirty="0">
                <a:latin typeface="Calibri"/>
                <a:cs typeface="Calibri"/>
              </a:rPr>
              <a:t> </a:t>
            </a:r>
            <a:r>
              <a:rPr sz="2000" i="1" spc="-10" dirty="0">
                <a:latin typeface="Calibri"/>
                <a:cs typeface="Calibri"/>
              </a:rPr>
              <a:t>data</a:t>
            </a:r>
            <a:endParaRPr sz="20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2060" y="461594"/>
            <a:ext cx="5123180"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CPU</a:t>
            </a:r>
            <a:r>
              <a:rPr sz="4400" b="0" spc="-35" dirty="0">
                <a:latin typeface="Calibri"/>
                <a:cs typeface="Calibri"/>
              </a:rPr>
              <a:t> </a:t>
            </a:r>
            <a:r>
              <a:rPr sz="4400" b="0" spc="-10" dirty="0">
                <a:latin typeface="Calibri"/>
                <a:cs typeface="Calibri"/>
              </a:rPr>
              <a:t>Internal</a:t>
            </a:r>
            <a:r>
              <a:rPr sz="4400" b="0" spc="-30" dirty="0">
                <a:latin typeface="Calibri"/>
                <a:cs typeface="Calibri"/>
              </a:rPr>
              <a:t> </a:t>
            </a:r>
            <a:r>
              <a:rPr sz="4400" b="0" spc="-5" dirty="0">
                <a:latin typeface="Calibri"/>
                <a:cs typeface="Calibri"/>
              </a:rPr>
              <a:t>Structure</a:t>
            </a:r>
            <a:endParaRPr sz="4400">
              <a:latin typeface="Calibri"/>
              <a:cs typeface="Calibri"/>
            </a:endParaRPr>
          </a:p>
        </p:txBody>
      </p:sp>
      <p:pic>
        <p:nvPicPr>
          <p:cNvPr id="3" name="object 3"/>
          <p:cNvPicPr/>
          <p:nvPr/>
        </p:nvPicPr>
        <p:blipFill>
          <a:blip r:embed="rId2" cstate="print"/>
          <a:stretch>
            <a:fillRect/>
          </a:stretch>
        </p:blipFill>
        <p:spPr>
          <a:xfrm>
            <a:off x="1219200" y="1066736"/>
            <a:ext cx="6858000" cy="568172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5259" y="487502"/>
            <a:ext cx="7996555"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0" dirty="0">
                <a:latin typeface="Arial MT"/>
                <a:cs typeface="Arial MT"/>
              </a:rPr>
              <a:t> </a:t>
            </a:r>
            <a:r>
              <a:rPr sz="4400" b="0" spc="240" dirty="0">
                <a:latin typeface="Arial MT"/>
                <a:cs typeface="Arial MT"/>
              </a:rPr>
              <a:t>Addressing</a:t>
            </a:r>
            <a:r>
              <a:rPr sz="4400" b="0" spc="-135"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60</a:t>
            </a:fld>
            <a:endParaRPr dirty="0"/>
          </a:p>
        </p:txBody>
      </p:sp>
      <p:pic>
        <p:nvPicPr>
          <p:cNvPr id="3" name="object 3"/>
          <p:cNvPicPr/>
          <p:nvPr/>
        </p:nvPicPr>
        <p:blipFill>
          <a:blip r:embed="rId2" cstate="print"/>
          <a:stretch>
            <a:fillRect/>
          </a:stretch>
        </p:blipFill>
        <p:spPr>
          <a:xfrm>
            <a:off x="2124075" y="1557337"/>
            <a:ext cx="4895850" cy="487997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5063" y="990600"/>
            <a:ext cx="8072755" cy="2619375"/>
          </a:xfrm>
          <a:prstGeom prst="rect">
            <a:avLst/>
          </a:prstGeom>
        </p:spPr>
        <p:txBody>
          <a:bodyPr vert="horz" wrap="square" lIns="0" tIns="12700" rIns="0" bIns="0" rtlCol="0">
            <a:spAutoFit/>
          </a:bodyPr>
          <a:lstStyle/>
          <a:p>
            <a:pPr marL="355600" indent="-343535">
              <a:lnSpc>
                <a:spcPct val="100000"/>
              </a:lnSpc>
              <a:spcBef>
                <a:spcPts val="100"/>
              </a:spcBef>
              <a:buFont typeface="Arial MT"/>
              <a:buChar char="•"/>
              <a:tabLst>
                <a:tab pos="355600" algn="l"/>
                <a:tab pos="356235" algn="l"/>
              </a:tabLst>
            </a:pPr>
            <a:r>
              <a:rPr sz="2400" spc="-5" dirty="0">
                <a:latin typeface="Times New Roman" pitchFamily="18" charset="0"/>
                <a:cs typeface="Times New Roman" pitchFamily="18" charset="0"/>
              </a:rPr>
              <a:t>In</a:t>
            </a:r>
            <a:r>
              <a:rPr sz="2400" spc="125" dirty="0">
                <a:latin typeface="Times New Roman" pitchFamily="18" charset="0"/>
                <a:cs typeface="Times New Roman" pitchFamily="18" charset="0"/>
              </a:rPr>
              <a:t> </a:t>
            </a:r>
            <a:r>
              <a:rPr sz="2400" spc="-15" dirty="0">
                <a:latin typeface="Times New Roman" pitchFamily="18" charset="0"/>
                <a:cs typeface="Times New Roman" pitchFamily="18" charset="0"/>
              </a:rPr>
              <a:t>register</a:t>
            </a:r>
            <a:r>
              <a:rPr sz="2400" spc="130" dirty="0">
                <a:latin typeface="Times New Roman" pitchFamily="18" charset="0"/>
                <a:cs typeface="Times New Roman" pitchFamily="18" charset="0"/>
              </a:rPr>
              <a:t> </a:t>
            </a:r>
            <a:r>
              <a:rPr sz="2400" spc="-5" dirty="0">
                <a:latin typeface="Times New Roman" pitchFamily="18" charset="0"/>
                <a:cs typeface="Times New Roman" pitchFamily="18" charset="0"/>
              </a:rPr>
              <a:t>addressing</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the</a:t>
            </a:r>
            <a:r>
              <a:rPr sz="2400" spc="130" dirty="0">
                <a:latin typeface="Times New Roman" pitchFamily="18" charset="0"/>
                <a:cs typeface="Times New Roman" pitchFamily="18" charset="0"/>
              </a:rPr>
              <a:t> </a:t>
            </a:r>
            <a:r>
              <a:rPr sz="2400" spc="-10" dirty="0">
                <a:latin typeface="Times New Roman" pitchFamily="18" charset="0"/>
                <a:cs typeface="Times New Roman" pitchFamily="18" charset="0"/>
              </a:rPr>
              <a:t>operand</a:t>
            </a:r>
            <a:r>
              <a:rPr sz="2400" spc="12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125" dirty="0">
                <a:latin typeface="Times New Roman" pitchFamily="18" charset="0"/>
                <a:cs typeface="Times New Roman" pitchFamily="18" charset="0"/>
              </a:rPr>
              <a:t> </a:t>
            </a:r>
            <a:r>
              <a:rPr sz="2400" spc="-5" dirty="0">
                <a:latin typeface="Times New Roman" pitchFamily="18" charset="0"/>
                <a:cs typeface="Times New Roman" pitchFamily="18" charset="0"/>
              </a:rPr>
              <a:t>placed</a:t>
            </a:r>
            <a:r>
              <a:rPr sz="2400" spc="140"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125" dirty="0">
                <a:latin typeface="Times New Roman" pitchFamily="18" charset="0"/>
                <a:cs typeface="Times New Roman" pitchFamily="18" charset="0"/>
              </a:rPr>
              <a:t> </a:t>
            </a:r>
            <a:r>
              <a:rPr sz="2400" spc="-10" dirty="0">
                <a:latin typeface="Times New Roman" pitchFamily="18" charset="0"/>
                <a:cs typeface="Times New Roman" pitchFamily="18" charset="0"/>
              </a:rPr>
              <a:t>one</a:t>
            </a:r>
            <a:r>
              <a:rPr sz="2400" spc="130"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30" dirty="0">
                <a:latin typeface="Times New Roman" pitchFamily="18" charset="0"/>
                <a:cs typeface="Times New Roman" pitchFamily="18" charset="0"/>
              </a:rPr>
              <a:t> </a:t>
            </a:r>
            <a:r>
              <a:rPr sz="2400" dirty="0">
                <a:latin typeface="Times New Roman" pitchFamily="18" charset="0"/>
                <a:cs typeface="Times New Roman" pitchFamily="18" charset="0"/>
              </a:rPr>
              <a:t>8</a:t>
            </a:r>
            <a:r>
              <a:rPr sz="2400" spc="120"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130" dirty="0">
                <a:latin typeface="Times New Roman" pitchFamily="18" charset="0"/>
                <a:cs typeface="Times New Roman" pitchFamily="18" charset="0"/>
              </a:rPr>
              <a:t> </a:t>
            </a:r>
            <a:r>
              <a:rPr sz="2400" spc="5" dirty="0">
                <a:latin typeface="Times New Roman" pitchFamily="18" charset="0"/>
                <a:cs typeface="Times New Roman" pitchFamily="18" charset="0"/>
              </a:rPr>
              <a:t>or</a:t>
            </a:r>
            <a:endParaRPr sz="2400" dirty="0">
              <a:latin typeface="Times New Roman" pitchFamily="18" charset="0"/>
              <a:cs typeface="Times New Roman" pitchFamily="18" charset="0"/>
            </a:endParaRPr>
          </a:p>
          <a:p>
            <a:pPr>
              <a:lnSpc>
                <a:spcPct val="100000"/>
              </a:lnSpc>
              <a:spcBef>
                <a:spcPts val="10"/>
              </a:spcBef>
              <a:buFont typeface="Arial MT"/>
              <a:buChar char="•"/>
            </a:pPr>
            <a:endParaRPr sz="2350" dirty="0">
              <a:latin typeface="Times New Roman" pitchFamily="18" charset="0"/>
              <a:cs typeface="Times New Roman" pitchFamily="18" charset="0"/>
            </a:endParaRPr>
          </a:p>
          <a:p>
            <a:pPr marL="355600">
              <a:lnSpc>
                <a:spcPct val="100000"/>
              </a:lnSpc>
            </a:pPr>
            <a:r>
              <a:rPr sz="2400" spc="-5" dirty="0">
                <a:latin typeface="Times New Roman" pitchFamily="18" charset="0"/>
                <a:cs typeface="Times New Roman" pitchFamily="18" charset="0"/>
              </a:rPr>
              <a:t>16</a:t>
            </a:r>
            <a:r>
              <a:rPr sz="2400" spc="-20" dirty="0">
                <a:latin typeface="Times New Roman" pitchFamily="18" charset="0"/>
                <a:cs typeface="Times New Roman" pitchFamily="18" charset="0"/>
              </a:rPr>
              <a:t> </a:t>
            </a:r>
            <a:r>
              <a:rPr sz="2400" spc="-5" dirty="0">
                <a:latin typeface="Times New Roman" pitchFamily="18" charset="0"/>
                <a:cs typeface="Times New Roman" pitchFamily="18" charset="0"/>
              </a:rPr>
              <a:t>bit</a:t>
            </a:r>
            <a:r>
              <a:rPr sz="2400" spc="-25" dirty="0">
                <a:latin typeface="Times New Roman" pitchFamily="18" charset="0"/>
                <a:cs typeface="Times New Roman" pitchFamily="18" charset="0"/>
              </a:rPr>
              <a:t> </a:t>
            </a:r>
            <a:r>
              <a:rPr sz="2400" spc="-10" dirty="0">
                <a:latin typeface="Times New Roman" pitchFamily="18" charset="0"/>
                <a:cs typeface="Times New Roman" pitchFamily="18" charset="0"/>
              </a:rPr>
              <a:t>general </a:t>
            </a:r>
            <a:r>
              <a:rPr sz="2400" spc="-5" dirty="0">
                <a:latin typeface="Times New Roman" pitchFamily="18" charset="0"/>
                <a:cs typeface="Times New Roman" pitchFamily="18" charset="0"/>
              </a:rPr>
              <a:t>purpose</a:t>
            </a:r>
            <a:r>
              <a:rPr sz="2400" spc="-15" dirty="0">
                <a:latin typeface="Times New Roman" pitchFamily="18" charset="0"/>
                <a:cs typeface="Times New Roman" pitchFamily="18" charset="0"/>
              </a:rPr>
              <a:t> registers.</a:t>
            </a:r>
            <a:endParaRPr sz="2400" dirty="0">
              <a:latin typeface="Times New Roman" pitchFamily="18" charset="0"/>
              <a:cs typeface="Times New Roman" pitchFamily="18" charset="0"/>
            </a:endParaRPr>
          </a:p>
          <a:p>
            <a:pPr>
              <a:lnSpc>
                <a:spcPct val="100000"/>
              </a:lnSpc>
              <a:spcBef>
                <a:spcPts val="40"/>
              </a:spcBef>
            </a:pPr>
            <a:endParaRPr sz="2800" dirty="0">
              <a:latin typeface="Times New Roman" pitchFamily="18" charset="0"/>
              <a:cs typeface="Times New Roman" pitchFamily="18" charset="0"/>
            </a:endParaRPr>
          </a:p>
          <a:p>
            <a:pPr marL="355600" indent="-343535">
              <a:lnSpc>
                <a:spcPct val="100000"/>
              </a:lnSpc>
              <a:buFont typeface="Arial MT"/>
              <a:buChar char="•"/>
              <a:tabLst>
                <a:tab pos="355600" algn="l"/>
                <a:tab pos="356235" algn="l"/>
              </a:tabLst>
            </a:pPr>
            <a:r>
              <a:rPr sz="2400" spc="-5" dirty="0">
                <a:latin typeface="Times New Roman" pitchFamily="18" charset="0"/>
                <a:cs typeface="Times New Roman" pitchFamily="18" charset="0"/>
              </a:rPr>
              <a:t>The</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data</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in</a:t>
            </a:r>
            <a:r>
              <a:rPr sz="2400" spc="-5" dirty="0">
                <a:latin typeface="Times New Roman" pitchFamily="18" charset="0"/>
                <a:cs typeface="Times New Roman" pitchFamily="18" charset="0"/>
              </a:rPr>
              <a:t> the</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register</a:t>
            </a:r>
            <a:r>
              <a:rPr sz="2400" spc="-10" dirty="0">
                <a:latin typeface="Times New Roman" pitchFamily="18" charset="0"/>
                <a:cs typeface="Times New Roman" pitchFamily="18" charset="0"/>
              </a:rPr>
              <a:t> that</a:t>
            </a:r>
            <a:r>
              <a:rPr sz="2400" spc="-20"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specified</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by </a:t>
            </a:r>
            <a:r>
              <a:rPr sz="2400" spc="-5"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endParaRPr sz="2400" dirty="0">
              <a:latin typeface="Times New Roman" pitchFamily="18" charset="0"/>
              <a:cs typeface="Times New Roman" pitchFamily="18" charset="0"/>
            </a:endParaRPr>
          </a:p>
          <a:p>
            <a:pPr>
              <a:lnSpc>
                <a:spcPct val="100000"/>
              </a:lnSpc>
              <a:spcBef>
                <a:spcPts val="50"/>
              </a:spcBef>
            </a:pPr>
            <a:endParaRPr sz="2450" dirty="0">
              <a:latin typeface="Times New Roman" pitchFamily="18" charset="0"/>
              <a:cs typeface="Times New Roman" pitchFamily="18" charset="0"/>
            </a:endParaRPr>
          </a:p>
          <a:p>
            <a:pPr marL="469900">
              <a:lnSpc>
                <a:spcPct val="100000"/>
              </a:lnSpc>
              <a:tabLst>
                <a:tab pos="756285" algn="l"/>
              </a:tabLst>
            </a:pPr>
            <a:r>
              <a:rPr sz="2000" dirty="0">
                <a:latin typeface="Times New Roman" pitchFamily="18" charset="0"/>
                <a:cs typeface="Times New Roman" pitchFamily="18" charset="0"/>
              </a:rPr>
              <a:t>–	</a:t>
            </a:r>
            <a:r>
              <a:rPr sz="2000" i="1" spc="-5" dirty="0">
                <a:latin typeface="Times New Roman" pitchFamily="18" charset="0"/>
                <a:cs typeface="Times New Roman" pitchFamily="18" charset="0"/>
              </a:rPr>
              <a:t>Here</a:t>
            </a:r>
            <a:r>
              <a:rPr sz="2000" i="1" spc="-20" dirty="0">
                <a:latin typeface="Times New Roman" pitchFamily="18" charset="0"/>
                <a:cs typeface="Times New Roman" pitchFamily="18" charset="0"/>
              </a:rPr>
              <a:t> </a:t>
            </a:r>
            <a:r>
              <a:rPr sz="2000" i="1" spc="-5" dirty="0">
                <a:latin typeface="Times New Roman" pitchFamily="18" charset="0"/>
                <a:cs typeface="Times New Roman" pitchFamily="18" charset="0"/>
              </a:rPr>
              <a:t>one</a:t>
            </a:r>
            <a:r>
              <a:rPr sz="2000" i="1" spc="-10" dirty="0">
                <a:latin typeface="Times New Roman" pitchFamily="18" charset="0"/>
                <a:cs typeface="Times New Roman" pitchFamily="18" charset="0"/>
              </a:rPr>
              <a:t> register</a:t>
            </a:r>
            <a:r>
              <a:rPr sz="2000" i="1" spc="-15" dirty="0">
                <a:latin typeface="Times New Roman" pitchFamily="18" charset="0"/>
                <a:cs typeface="Times New Roman" pitchFamily="18" charset="0"/>
              </a:rPr>
              <a:t> </a:t>
            </a:r>
            <a:r>
              <a:rPr sz="2000" i="1" spc="-5" dirty="0">
                <a:latin typeface="Times New Roman" pitchFamily="18" charset="0"/>
                <a:cs typeface="Times New Roman" pitchFamily="18" charset="0"/>
              </a:rPr>
              <a:t>reference</a:t>
            </a:r>
            <a:r>
              <a:rPr sz="2000" i="1" spc="-15" dirty="0">
                <a:latin typeface="Times New Roman" pitchFamily="18" charset="0"/>
                <a:cs typeface="Times New Roman" pitchFamily="18" charset="0"/>
              </a:rPr>
              <a:t> </a:t>
            </a:r>
            <a:r>
              <a:rPr sz="2000" i="1" spc="-5" dirty="0">
                <a:latin typeface="Times New Roman" pitchFamily="18" charset="0"/>
                <a:cs typeface="Times New Roman" pitchFamily="18" charset="0"/>
              </a:rPr>
              <a:t>is </a:t>
            </a:r>
            <a:r>
              <a:rPr sz="2000" i="1" dirty="0">
                <a:latin typeface="Times New Roman" pitchFamily="18" charset="0"/>
                <a:cs typeface="Times New Roman" pitchFamily="18" charset="0"/>
              </a:rPr>
              <a:t>required</a:t>
            </a:r>
            <a:r>
              <a:rPr sz="2000" i="1" spc="-30" dirty="0">
                <a:latin typeface="Times New Roman" pitchFamily="18" charset="0"/>
                <a:cs typeface="Times New Roman" pitchFamily="18" charset="0"/>
              </a:rPr>
              <a:t> </a:t>
            </a:r>
            <a:r>
              <a:rPr sz="2000" i="1" spc="-15" dirty="0">
                <a:latin typeface="Times New Roman" pitchFamily="18" charset="0"/>
                <a:cs typeface="Times New Roman" pitchFamily="18" charset="0"/>
              </a:rPr>
              <a:t>to</a:t>
            </a:r>
            <a:r>
              <a:rPr sz="2000" i="1" dirty="0">
                <a:latin typeface="Times New Roman" pitchFamily="18" charset="0"/>
                <a:cs typeface="Times New Roman" pitchFamily="18" charset="0"/>
              </a:rPr>
              <a:t> </a:t>
            </a:r>
            <a:r>
              <a:rPr sz="2000" i="1" spc="-10" dirty="0">
                <a:latin typeface="Times New Roman" pitchFamily="18" charset="0"/>
                <a:cs typeface="Times New Roman" pitchFamily="18" charset="0"/>
              </a:rPr>
              <a:t>access</a:t>
            </a:r>
            <a:r>
              <a:rPr sz="2000" i="1" dirty="0">
                <a:latin typeface="Times New Roman" pitchFamily="18" charset="0"/>
                <a:cs typeface="Times New Roman" pitchFamily="18" charset="0"/>
              </a:rPr>
              <a:t> the</a:t>
            </a:r>
            <a:r>
              <a:rPr sz="2000" i="1" spc="-10" dirty="0">
                <a:latin typeface="Times New Roman" pitchFamily="18" charset="0"/>
                <a:cs typeface="Times New Roman" pitchFamily="18" charset="0"/>
              </a:rPr>
              <a:t> data.</a:t>
            </a:r>
            <a:endParaRPr sz="2000" dirty="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609600" y="4238298"/>
            <a:ext cx="7629775" cy="101441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2011" y="487502"/>
            <a:ext cx="692530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45" dirty="0">
                <a:latin typeface="Arial MT"/>
                <a:cs typeface="Arial MT"/>
              </a:rPr>
              <a:t> </a:t>
            </a:r>
            <a:r>
              <a:rPr sz="4400" b="0" spc="240" dirty="0">
                <a:latin typeface="Arial MT"/>
                <a:cs typeface="Arial MT"/>
              </a:rPr>
              <a:t>Addressing</a:t>
            </a:r>
            <a:r>
              <a:rPr sz="4400" b="0" spc="-125" dirty="0">
                <a:latin typeface="Arial MT"/>
                <a:cs typeface="Arial MT"/>
              </a:rPr>
              <a:t> </a:t>
            </a:r>
            <a:r>
              <a:rPr sz="4400" b="0" spc="105" dirty="0">
                <a:latin typeface="Arial MT"/>
                <a:cs typeface="Arial MT"/>
              </a:rPr>
              <a:t>(1/2)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62</a:t>
            </a:fld>
            <a:endParaRPr dirty="0"/>
          </a:p>
        </p:txBody>
      </p:sp>
      <p:sp>
        <p:nvSpPr>
          <p:cNvPr id="3" name="object 3"/>
          <p:cNvSpPr txBox="1"/>
          <p:nvPr/>
        </p:nvSpPr>
        <p:spPr>
          <a:xfrm>
            <a:off x="535025" y="1739010"/>
            <a:ext cx="6495415" cy="434340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10" dirty="0">
                <a:latin typeface="Calibri"/>
                <a:cs typeface="Calibri"/>
              </a:rPr>
              <a:t>Operand</a:t>
            </a:r>
            <a:r>
              <a:rPr sz="2400" spc="-15" dirty="0">
                <a:latin typeface="Calibri"/>
                <a:cs typeface="Calibri"/>
              </a:rPr>
              <a:t> </a:t>
            </a:r>
            <a:r>
              <a:rPr sz="2400" dirty="0">
                <a:latin typeface="Calibri"/>
                <a:cs typeface="Calibri"/>
              </a:rPr>
              <a:t>is</a:t>
            </a:r>
            <a:r>
              <a:rPr sz="2400" spc="-5" dirty="0">
                <a:latin typeface="Calibri"/>
                <a:cs typeface="Calibri"/>
              </a:rPr>
              <a:t> held</a:t>
            </a:r>
            <a:r>
              <a:rPr sz="2400" spc="-10"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register </a:t>
            </a:r>
            <a:r>
              <a:rPr sz="2400" spc="-5" dirty="0">
                <a:latin typeface="Calibri"/>
                <a:cs typeface="Calibri"/>
              </a:rPr>
              <a:t>named</a:t>
            </a:r>
            <a:r>
              <a:rPr sz="2400" spc="-25" dirty="0">
                <a:latin typeface="Calibri"/>
                <a:cs typeface="Calibri"/>
              </a:rPr>
              <a:t> </a:t>
            </a:r>
            <a:r>
              <a:rPr sz="2400" dirty="0">
                <a:latin typeface="Calibri"/>
                <a:cs typeface="Calibri"/>
              </a:rPr>
              <a:t>in</a:t>
            </a:r>
            <a:r>
              <a:rPr sz="2400" spc="-5" dirty="0">
                <a:latin typeface="Calibri"/>
                <a:cs typeface="Calibri"/>
              </a:rPr>
              <a:t> address filed</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10" dirty="0">
                <a:latin typeface="Calibri"/>
                <a:cs typeface="Calibri"/>
              </a:rPr>
              <a:t>EA</a:t>
            </a:r>
            <a:r>
              <a:rPr sz="2400" spc="-45"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R</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10" dirty="0">
                <a:latin typeface="Calibri"/>
                <a:cs typeface="Calibri"/>
              </a:rPr>
              <a:t>Limited</a:t>
            </a:r>
            <a:r>
              <a:rPr sz="2400" spc="-20" dirty="0">
                <a:latin typeface="Calibri"/>
                <a:cs typeface="Calibri"/>
              </a:rPr>
              <a:t> </a:t>
            </a:r>
            <a:r>
              <a:rPr sz="2400" spc="-5" dirty="0">
                <a:latin typeface="Calibri"/>
                <a:cs typeface="Calibri"/>
              </a:rPr>
              <a:t>number</a:t>
            </a:r>
            <a:r>
              <a:rPr sz="2400" spc="-10" dirty="0">
                <a:latin typeface="Calibri"/>
                <a:cs typeface="Calibri"/>
              </a:rPr>
              <a:t> </a:t>
            </a:r>
            <a:r>
              <a:rPr sz="2400" spc="-5" dirty="0">
                <a:latin typeface="Calibri"/>
                <a:cs typeface="Calibri"/>
              </a:rPr>
              <a:t>of</a:t>
            </a:r>
            <a:r>
              <a:rPr sz="2400" spc="-20" dirty="0">
                <a:latin typeface="Calibri"/>
                <a:cs typeface="Calibri"/>
              </a:rPr>
              <a:t> </a:t>
            </a:r>
            <a:r>
              <a:rPr sz="2400" spc="-15" dirty="0">
                <a:latin typeface="Calibri"/>
                <a:cs typeface="Calibri"/>
              </a:rPr>
              <a:t>registers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latin typeface="Calibri"/>
                <a:cs typeface="Calibri"/>
              </a:rPr>
              <a:t>Very</a:t>
            </a:r>
            <a:r>
              <a:rPr sz="2400" spc="-15" dirty="0">
                <a:latin typeface="Calibri"/>
                <a:cs typeface="Calibri"/>
              </a:rPr>
              <a:t> </a:t>
            </a:r>
            <a:r>
              <a:rPr sz="2400" spc="-5" dirty="0">
                <a:latin typeface="Calibri"/>
                <a:cs typeface="Calibri"/>
              </a:rPr>
              <a:t>small</a:t>
            </a:r>
            <a:r>
              <a:rPr sz="2400" spc="-30" dirty="0">
                <a:latin typeface="Calibri"/>
                <a:cs typeface="Calibri"/>
              </a:rPr>
              <a:t> </a:t>
            </a:r>
            <a:r>
              <a:rPr sz="2400" spc="-5" dirty="0">
                <a:latin typeface="Calibri"/>
                <a:cs typeface="Calibri"/>
              </a:rPr>
              <a:t>address</a:t>
            </a:r>
            <a:r>
              <a:rPr sz="2400" spc="-15" dirty="0">
                <a:latin typeface="Calibri"/>
                <a:cs typeface="Calibri"/>
              </a:rPr>
              <a:t> </a:t>
            </a:r>
            <a:r>
              <a:rPr sz="2400" spc="-5" dirty="0">
                <a:latin typeface="Calibri"/>
                <a:cs typeface="Calibri"/>
              </a:rPr>
              <a:t>field</a:t>
            </a:r>
            <a:r>
              <a:rPr sz="2400" spc="-15" dirty="0">
                <a:latin typeface="Calibri"/>
                <a:cs typeface="Calibri"/>
              </a:rPr>
              <a:t> </a:t>
            </a:r>
            <a:r>
              <a:rPr sz="2400" spc="-5" dirty="0">
                <a:latin typeface="Calibri"/>
                <a:cs typeface="Calibri"/>
              </a:rPr>
              <a:t>needed</a:t>
            </a:r>
            <a:endParaRPr sz="2400">
              <a:latin typeface="Calibri"/>
              <a:cs typeface="Calibri"/>
            </a:endParaRPr>
          </a:p>
          <a:p>
            <a:pPr marL="756285" lvl="1" indent="-287020">
              <a:lnSpc>
                <a:spcPct val="100000"/>
              </a:lnSpc>
              <a:spcBef>
                <a:spcPts val="1780"/>
              </a:spcBef>
              <a:buFont typeface="Arial MT"/>
              <a:buChar char="–"/>
              <a:tabLst>
                <a:tab pos="756285" algn="l"/>
                <a:tab pos="756920" algn="l"/>
              </a:tabLst>
            </a:pPr>
            <a:r>
              <a:rPr sz="2000" spc="-5" dirty="0">
                <a:latin typeface="Calibri"/>
                <a:cs typeface="Calibri"/>
              </a:rPr>
              <a:t>Shorter</a:t>
            </a:r>
            <a:r>
              <a:rPr sz="2000" spc="-25" dirty="0">
                <a:latin typeface="Calibri"/>
                <a:cs typeface="Calibri"/>
              </a:rPr>
              <a:t> </a:t>
            </a:r>
            <a:r>
              <a:rPr sz="2000" spc="-5" dirty="0">
                <a:latin typeface="Calibri"/>
                <a:cs typeface="Calibri"/>
              </a:rPr>
              <a:t>instructions</a:t>
            </a:r>
            <a:endParaRPr sz="2000">
              <a:latin typeface="Calibri"/>
              <a:cs typeface="Calibri"/>
            </a:endParaRPr>
          </a:p>
          <a:p>
            <a:pPr marL="756285" lvl="1" indent="-287020">
              <a:lnSpc>
                <a:spcPct val="100000"/>
              </a:lnSpc>
              <a:spcBef>
                <a:spcPts val="1685"/>
              </a:spcBef>
              <a:buFont typeface="Arial MT"/>
              <a:buChar char="–"/>
              <a:tabLst>
                <a:tab pos="756285" algn="l"/>
                <a:tab pos="756920" algn="l"/>
              </a:tabLst>
            </a:pPr>
            <a:r>
              <a:rPr sz="2000" spc="-20" dirty="0">
                <a:latin typeface="Calibri"/>
                <a:cs typeface="Calibri"/>
              </a:rPr>
              <a:t>Faster</a:t>
            </a:r>
            <a:r>
              <a:rPr sz="2000" dirty="0">
                <a:latin typeface="Calibri"/>
                <a:cs typeface="Calibri"/>
              </a:rPr>
              <a:t> </a:t>
            </a:r>
            <a:r>
              <a:rPr sz="2000" spc="-5" dirty="0">
                <a:latin typeface="Calibri"/>
                <a:cs typeface="Calibri"/>
              </a:rPr>
              <a:t>instruction</a:t>
            </a:r>
            <a:r>
              <a:rPr sz="2000" dirty="0">
                <a:latin typeface="Calibri"/>
                <a:cs typeface="Calibri"/>
              </a:rPr>
              <a:t> </a:t>
            </a:r>
            <a:r>
              <a:rPr sz="2000" spc="-20" dirty="0">
                <a:latin typeface="Calibri"/>
                <a:cs typeface="Calibri"/>
              </a:rPr>
              <a:t>fetch</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spc="-5" dirty="0">
                <a:latin typeface="Calibri"/>
                <a:cs typeface="Calibri"/>
              </a:rPr>
              <a:t>MOV</a:t>
            </a:r>
            <a:r>
              <a:rPr sz="2000" spc="-45" dirty="0">
                <a:latin typeface="Calibri"/>
                <a:cs typeface="Calibri"/>
              </a:rPr>
              <a:t> </a:t>
            </a:r>
            <a:r>
              <a:rPr sz="2000" dirty="0">
                <a:latin typeface="Calibri"/>
                <a:cs typeface="Calibri"/>
              </a:rPr>
              <a:t>AX,</a:t>
            </a:r>
            <a:r>
              <a:rPr sz="2000" spc="-20" dirty="0">
                <a:latin typeface="Calibri"/>
                <a:cs typeface="Calibri"/>
              </a:rPr>
              <a:t> </a:t>
            </a:r>
            <a:r>
              <a:rPr sz="2000" spc="-30" dirty="0">
                <a:latin typeface="Calibri"/>
                <a:cs typeface="Calibri"/>
              </a:rPr>
              <a:t>BX</a:t>
            </a:r>
            <a:endParaRPr sz="2000">
              <a:latin typeface="Calibri"/>
              <a:cs typeface="Calibri"/>
            </a:endParaRPr>
          </a:p>
          <a:p>
            <a:pPr marL="756285" lvl="1" indent="-287020">
              <a:lnSpc>
                <a:spcPct val="100000"/>
              </a:lnSpc>
              <a:spcBef>
                <a:spcPts val="1680"/>
              </a:spcBef>
              <a:buFont typeface="Arial MT"/>
              <a:buChar char="–"/>
              <a:tabLst>
                <a:tab pos="756285" algn="l"/>
                <a:tab pos="756920" algn="l"/>
              </a:tabLst>
            </a:pPr>
            <a:r>
              <a:rPr sz="2000" dirty="0">
                <a:latin typeface="Calibri"/>
                <a:cs typeface="Calibri"/>
              </a:rPr>
              <a:t>ADD</a:t>
            </a:r>
            <a:r>
              <a:rPr sz="2000" spc="-45" dirty="0">
                <a:latin typeface="Calibri"/>
                <a:cs typeface="Calibri"/>
              </a:rPr>
              <a:t> </a:t>
            </a:r>
            <a:r>
              <a:rPr sz="2000" dirty="0">
                <a:latin typeface="Calibri"/>
                <a:cs typeface="Calibri"/>
              </a:rPr>
              <a:t>AX,</a:t>
            </a:r>
            <a:r>
              <a:rPr sz="2000" spc="-40" dirty="0">
                <a:latin typeface="Calibri"/>
                <a:cs typeface="Calibri"/>
              </a:rPr>
              <a:t> </a:t>
            </a:r>
            <a:r>
              <a:rPr sz="2000" spc="-25" dirty="0">
                <a:latin typeface="Calibri"/>
                <a:cs typeface="Calibri"/>
              </a:rPr>
              <a:t>BX</a:t>
            </a:r>
            <a:endParaRPr sz="2000">
              <a:latin typeface="Calibri"/>
              <a:cs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1402" y="487502"/>
            <a:ext cx="6918959" cy="697230"/>
          </a:xfrm>
          <a:prstGeom prst="rect">
            <a:avLst/>
          </a:prstGeom>
        </p:spPr>
        <p:txBody>
          <a:bodyPr vert="horz" wrap="square" lIns="0" tIns="13335" rIns="0" bIns="0" rtlCol="0">
            <a:spAutoFit/>
          </a:bodyPr>
          <a:lstStyle/>
          <a:p>
            <a:pPr marL="12700">
              <a:lnSpc>
                <a:spcPct val="100000"/>
              </a:lnSpc>
              <a:spcBef>
                <a:spcPts val="105"/>
              </a:spcBef>
            </a:pPr>
            <a:r>
              <a:rPr sz="4400" b="0" spc="204" dirty="0">
                <a:latin typeface="Arial MT"/>
                <a:cs typeface="Arial MT"/>
              </a:rPr>
              <a:t>Register</a:t>
            </a:r>
            <a:r>
              <a:rPr sz="4400" b="0" spc="-155" dirty="0">
                <a:latin typeface="Arial MT"/>
                <a:cs typeface="Arial MT"/>
              </a:rPr>
              <a:t> </a:t>
            </a:r>
            <a:r>
              <a:rPr sz="4400" b="0" spc="240" dirty="0">
                <a:latin typeface="Arial MT"/>
                <a:cs typeface="Arial MT"/>
              </a:rPr>
              <a:t>Addressing</a:t>
            </a:r>
            <a:r>
              <a:rPr sz="4400" b="0" spc="-155" dirty="0">
                <a:latin typeface="Arial MT"/>
                <a:cs typeface="Arial MT"/>
              </a:rPr>
              <a:t> </a:t>
            </a:r>
            <a:r>
              <a:rPr sz="4400" b="0" spc="105" dirty="0">
                <a:latin typeface="Arial MT"/>
                <a:cs typeface="Arial MT"/>
              </a:rPr>
              <a:t>(2/2)</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63</a:t>
            </a:fld>
            <a:endParaRPr dirty="0"/>
          </a:p>
        </p:txBody>
      </p:sp>
      <p:sp>
        <p:nvSpPr>
          <p:cNvPr id="3" name="object 3"/>
          <p:cNvSpPr txBox="1"/>
          <p:nvPr/>
        </p:nvSpPr>
        <p:spPr>
          <a:xfrm>
            <a:off x="598119" y="1740230"/>
            <a:ext cx="6735445" cy="341119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dirty="0">
                <a:solidFill>
                  <a:srgbClr val="FF0000"/>
                </a:solidFill>
                <a:latin typeface="Calibri"/>
                <a:cs typeface="Calibri"/>
              </a:rPr>
              <a:t>No</a:t>
            </a:r>
            <a:r>
              <a:rPr sz="2400" spc="-50" dirty="0">
                <a:solidFill>
                  <a:srgbClr val="FF0000"/>
                </a:solidFill>
                <a:latin typeface="Calibri"/>
                <a:cs typeface="Calibri"/>
              </a:rPr>
              <a:t> </a:t>
            </a:r>
            <a:r>
              <a:rPr sz="2400" dirty="0">
                <a:solidFill>
                  <a:srgbClr val="FF0000"/>
                </a:solidFill>
                <a:latin typeface="Calibri"/>
                <a:cs typeface="Calibri"/>
              </a:rPr>
              <a:t>memory</a:t>
            </a:r>
            <a:r>
              <a:rPr sz="2400" spc="-60" dirty="0">
                <a:solidFill>
                  <a:srgbClr val="FF0000"/>
                </a:solidFill>
                <a:latin typeface="Calibri"/>
                <a:cs typeface="Calibri"/>
              </a:rPr>
              <a:t> </a:t>
            </a:r>
            <a:r>
              <a:rPr sz="2400" dirty="0">
                <a:solidFill>
                  <a:srgbClr val="FF0000"/>
                </a:solidFill>
                <a:latin typeface="Calibri"/>
                <a:cs typeface="Calibri"/>
              </a:rPr>
              <a:t>access</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spc="-30" dirty="0">
                <a:solidFill>
                  <a:srgbClr val="FF0000"/>
                </a:solidFill>
                <a:latin typeface="Calibri"/>
                <a:cs typeface="Calibri"/>
              </a:rPr>
              <a:t>Very</a:t>
            </a:r>
            <a:r>
              <a:rPr sz="2400" spc="-40" dirty="0">
                <a:solidFill>
                  <a:srgbClr val="FF0000"/>
                </a:solidFill>
                <a:latin typeface="Calibri"/>
                <a:cs typeface="Calibri"/>
              </a:rPr>
              <a:t> </a:t>
            </a:r>
            <a:r>
              <a:rPr sz="2400" spc="-20" dirty="0">
                <a:solidFill>
                  <a:srgbClr val="FF0000"/>
                </a:solidFill>
                <a:latin typeface="Calibri"/>
                <a:cs typeface="Calibri"/>
              </a:rPr>
              <a:t>fast</a:t>
            </a:r>
            <a:r>
              <a:rPr sz="2400" spc="-45" dirty="0">
                <a:solidFill>
                  <a:srgbClr val="FF0000"/>
                </a:solidFill>
                <a:latin typeface="Calibri"/>
                <a:cs typeface="Calibri"/>
              </a:rPr>
              <a:t> </a:t>
            </a:r>
            <a:r>
              <a:rPr sz="2400" spc="-15" dirty="0">
                <a:solidFill>
                  <a:srgbClr val="FF0000"/>
                </a:solidFill>
                <a:latin typeface="Calibri"/>
                <a:cs typeface="Calibri"/>
              </a:rPr>
              <a:t>execution</a:t>
            </a:r>
            <a:endParaRPr sz="2400">
              <a:latin typeface="Calibri"/>
              <a:cs typeface="Calibri"/>
            </a:endParaRPr>
          </a:p>
          <a:p>
            <a:pPr marL="355600" indent="-342900">
              <a:lnSpc>
                <a:spcPct val="100000"/>
              </a:lnSpc>
              <a:spcBef>
                <a:spcPts val="2020"/>
              </a:spcBef>
              <a:buFont typeface="Arial MT"/>
              <a:buChar char="•"/>
              <a:tabLst>
                <a:tab pos="354965" algn="l"/>
                <a:tab pos="355600" algn="l"/>
              </a:tabLst>
            </a:pPr>
            <a:r>
              <a:rPr sz="2400" spc="-30" dirty="0">
                <a:solidFill>
                  <a:srgbClr val="FF0000"/>
                </a:solidFill>
                <a:latin typeface="Calibri"/>
                <a:cs typeface="Calibri"/>
              </a:rPr>
              <a:t>Very</a:t>
            </a:r>
            <a:r>
              <a:rPr sz="2400" spc="-20" dirty="0">
                <a:solidFill>
                  <a:srgbClr val="FF0000"/>
                </a:solidFill>
                <a:latin typeface="Calibri"/>
                <a:cs typeface="Calibri"/>
              </a:rPr>
              <a:t> </a:t>
            </a:r>
            <a:r>
              <a:rPr sz="2400" spc="-5" dirty="0">
                <a:solidFill>
                  <a:srgbClr val="FF0000"/>
                </a:solidFill>
                <a:latin typeface="Calibri"/>
                <a:cs typeface="Calibri"/>
              </a:rPr>
              <a:t>limited</a:t>
            </a:r>
            <a:r>
              <a:rPr sz="2400" spc="-40" dirty="0">
                <a:solidFill>
                  <a:srgbClr val="FF0000"/>
                </a:solidFill>
                <a:latin typeface="Calibri"/>
                <a:cs typeface="Calibri"/>
              </a:rPr>
              <a:t> </a:t>
            </a:r>
            <a:r>
              <a:rPr sz="2400" spc="-5" dirty="0">
                <a:solidFill>
                  <a:srgbClr val="FF0000"/>
                </a:solidFill>
                <a:latin typeface="Calibri"/>
                <a:cs typeface="Calibri"/>
              </a:rPr>
              <a:t>address</a:t>
            </a:r>
            <a:r>
              <a:rPr sz="2400" spc="-10" dirty="0">
                <a:solidFill>
                  <a:srgbClr val="FF0000"/>
                </a:solidFill>
                <a:latin typeface="Calibri"/>
                <a:cs typeface="Calibri"/>
              </a:rPr>
              <a:t> </a:t>
            </a:r>
            <a:r>
              <a:rPr sz="2400" spc="-5" dirty="0">
                <a:solidFill>
                  <a:srgbClr val="FF0000"/>
                </a:solidFill>
                <a:latin typeface="Calibri"/>
                <a:cs typeface="Calibri"/>
              </a:rPr>
              <a:t>space</a:t>
            </a:r>
            <a:endParaRPr sz="2400">
              <a:latin typeface="Calibri"/>
              <a:cs typeface="Calibri"/>
            </a:endParaRPr>
          </a:p>
          <a:p>
            <a:pPr marL="355600" indent="-342900">
              <a:lnSpc>
                <a:spcPct val="100000"/>
              </a:lnSpc>
              <a:spcBef>
                <a:spcPts val="2014"/>
              </a:spcBef>
              <a:buFont typeface="Arial MT"/>
              <a:buChar char="•"/>
              <a:tabLst>
                <a:tab pos="354965" algn="l"/>
                <a:tab pos="355600" algn="l"/>
              </a:tabLst>
            </a:pPr>
            <a:r>
              <a:rPr sz="2400" dirty="0">
                <a:latin typeface="Calibri"/>
                <a:cs typeface="Calibri"/>
              </a:rPr>
              <a:t>Multiple</a:t>
            </a:r>
            <a:r>
              <a:rPr sz="2400" spc="-25" dirty="0">
                <a:latin typeface="Calibri"/>
                <a:cs typeface="Calibri"/>
              </a:rPr>
              <a:t> </a:t>
            </a:r>
            <a:r>
              <a:rPr sz="2400" spc="-15" dirty="0">
                <a:latin typeface="Calibri"/>
                <a:cs typeface="Calibri"/>
              </a:rPr>
              <a:t>registers</a:t>
            </a:r>
            <a:r>
              <a:rPr sz="2400" spc="-30" dirty="0">
                <a:latin typeface="Calibri"/>
                <a:cs typeface="Calibri"/>
              </a:rPr>
              <a:t> </a:t>
            </a:r>
            <a:r>
              <a:rPr sz="2400" spc="-5" dirty="0">
                <a:latin typeface="Calibri"/>
                <a:cs typeface="Calibri"/>
              </a:rPr>
              <a:t>helps</a:t>
            </a:r>
            <a:r>
              <a:rPr sz="2400" spc="-25" dirty="0">
                <a:latin typeface="Calibri"/>
                <a:cs typeface="Calibri"/>
              </a:rPr>
              <a:t> </a:t>
            </a:r>
            <a:r>
              <a:rPr sz="2400" spc="-10" dirty="0">
                <a:latin typeface="Calibri"/>
                <a:cs typeface="Calibri"/>
              </a:rPr>
              <a:t>performance</a:t>
            </a:r>
            <a:endParaRPr sz="2400">
              <a:latin typeface="Calibri"/>
              <a:cs typeface="Calibri"/>
            </a:endParaRPr>
          </a:p>
          <a:p>
            <a:pPr marL="756285" lvl="1" indent="-287020">
              <a:lnSpc>
                <a:spcPct val="100000"/>
              </a:lnSpc>
              <a:spcBef>
                <a:spcPts val="1785"/>
              </a:spcBef>
              <a:buFont typeface="Arial MT"/>
              <a:buChar char="–"/>
              <a:tabLst>
                <a:tab pos="756285" algn="l"/>
                <a:tab pos="756920" algn="l"/>
              </a:tabLst>
            </a:pPr>
            <a:r>
              <a:rPr sz="2000" spc="-10" dirty="0">
                <a:latin typeface="Calibri"/>
                <a:cs typeface="Calibri"/>
              </a:rPr>
              <a:t>Requires</a:t>
            </a:r>
            <a:r>
              <a:rPr sz="2000" dirty="0">
                <a:latin typeface="Calibri"/>
                <a:cs typeface="Calibri"/>
              </a:rPr>
              <a:t> </a:t>
            </a:r>
            <a:r>
              <a:rPr sz="2000" spc="-5" dirty="0">
                <a:latin typeface="Calibri"/>
                <a:cs typeface="Calibri"/>
              </a:rPr>
              <a:t>good</a:t>
            </a:r>
            <a:r>
              <a:rPr sz="2000" spc="-30" dirty="0">
                <a:latin typeface="Calibri"/>
                <a:cs typeface="Calibri"/>
              </a:rPr>
              <a:t> </a:t>
            </a:r>
            <a:r>
              <a:rPr sz="2000" spc="-5" dirty="0">
                <a:latin typeface="Calibri"/>
                <a:cs typeface="Calibri"/>
              </a:rPr>
              <a:t>assembly</a:t>
            </a:r>
            <a:r>
              <a:rPr sz="2000" spc="20" dirty="0">
                <a:latin typeface="Calibri"/>
                <a:cs typeface="Calibri"/>
              </a:rPr>
              <a:t> </a:t>
            </a:r>
            <a:r>
              <a:rPr sz="2000" spc="-10" dirty="0">
                <a:latin typeface="Calibri"/>
                <a:cs typeface="Calibri"/>
              </a:rPr>
              <a:t>programming</a:t>
            </a:r>
            <a:r>
              <a:rPr sz="2000" spc="-15" dirty="0">
                <a:latin typeface="Calibri"/>
                <a:cs typeface="Calibri"/>
              </a:rPr>
              <a:t> </a:t>
            </a:r>
            <a:r>
              <a:rPr sz="2000" spc="-5" dirty="0">
                <a:latin typeface="Calibri"/>
                <a:cs typeface="Calibri"/>
              </a:rPr>
              <a:t>or</a:t>
            </a:r>
            <a:r>
              <a:rPr sz="2000" spc="-10" dirty="0">
                <a:latin typeface="Calibri"/>
                <a:cs typeface="Calibri"/>
              </a:rPr>
              <a:t> </a:t>
            </a:r>
            <a:r>
              <a:rPr sz="2000" spc="-5" dirty="0">
                <a:latin typeface="Calibri"/>
                <a:cs typeface="Calibri"/>
              </a:rPr>
              <a:t>compiler</a:t>
            </a:r>
            <a:r>
              <a:rPr sz="2000" spc="5" dirty="0">
                <a:latin typeface="Calibri"/>
                <a:cs typeface="Calibri"/>
              </a:rPr>
              <a:t> </a:t>
            </a:r>
            <a:r>
              <a:rPr sz="2000" spc="-5" dirty="0">
                <a:latin typeface="Calibri"/>
                <a:cs typeface="Calibri"/>
              </a:rPr>
              <a:t>writing</a:t>
            </a:r>
            <a:endParaRPr sz="2000">
              <a:latin typeface="Calibri"/>
              <a:cs typeface="Calibri"/>
            </a:endParaRPr>
          </a:p>
          <a:p>
            <a:pPr marL="355600" indent="-342900">
              <a:lnSpc>
                <a:spcPct val="100000"/>
              </a:lnSpc>
              <a:spcBef>
                <a:spcPts val="1864"/>
              </a:spcBef>
              <a:buFont typeface="Arial MT"/>
              <a:buChar char="•"/>
              <a:tabLst>
                <a:tab pos="354965" algn="l"/>
                <a:tab pos="355600" algn="l"/>
              </a:tabLst>
            </a:pPr>
            <a:r>
              <a:rPr lang="en-US" sz="2400" spc="-55" dirty="0">
                <a:latin typeface="Calibri"/>
                <a:cs typeface="Calibri"/>
              </a:rPr>
              <a:t>Similar to </a:t>
            </a:r>
            <a:r>
              <a:rPr sz="2400" spc="-10">
                <a:latin typeface="Calibri"/>
                <a:cs typeface="Calibri"/>
              </a:rPr>
              <a:t>Direct</a:t>
            </a:r>
            <a:r>
              <a:rPr sz="2400" spc="-35">
                <a:latin typeface="Calibri"/>
                <a:cs typeface="Calibri"/>
              </a:rPr>
              <a:t> </a:t>
            </a:r>
            <a:r>
              <a:rPr sz="2400" spc="-5" dirty="0">
                <a:latin typeface="Calibri"/>
                <a:cs typeface="Calibri"/>
              </a:rPr>
              <a:t>addressing</a:t>
            </a:r>
            <a:endParaRPr sz="24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9183" y="574675"/>
            <a:ext cx="7688580" cy="528320"/>
          </a:xfrm>
          <a:prstGeom prst="rect">
            <a:avLst/>
          </a:prstGeom>
        </p:spPr>
        <p:txBody>
          <a:bodyPr vert="horz" wrap="square" lIns="0" tIns="12700" rIns="0" bIns="0" rtlCol="0">
            <a:spAutoFit/>
          </a:bodyPr>
          <a:lstStyle/>
          <a:p>
            <a:pPr marL="12700">
              <a:lnSpc>
                <a:spcPct val="100000"/>
              </a:lnSpc>
              <a:spcBef>
                <a:spcPts val="100"/>
              </a:spcBef>
            </a:pPr>
            <a:r>
              <a:rPr sz="3300" b="0" spc="150" dirty="0">
                <a:latin typeface="Arial MT"/>
                <a:cs typeface="Arial MT"/>
              </a:rPr>
              <a:t>Register</a:t>
            </a:r>
            <a:r>
              <a:rPr sz="3300" b="0" spc="-95" dirty="0">
                <a:latin typeface="Arial MT"/>
                <a:cs typeface="Arial MT"/>
              </a:rPr>
              <a:t> </a:t>
            </a:r>
            <a:r>
              <a:rPr sz="3300" b="0" spc="200" dirty="0">
                <a:latin typeface="Arial MT"/>
                <a:cs typeface="Arial MT"/>
              </a:rPr>
              <a:t>Indirect</a:t>
            </a:r>
            <a:r>
              <a:rPr sz="3300" b="0" spc="-95" dirty="0">
                <a:latin typeface="Arial MT"/>
                <a:cs typeface="Arial MT"/>
              </a:rPr>
              <a:t> </a:t>
            </a:r>
            <a:r>
              <a:rPr sz="3300" b="0" spc="180" dirty="0">
                <a:latin typeface="Arial MT"/>
                <a:cs typeface="Arial MT"/>
              </a:rPr>
              <a:t>Addressing</a:t>
            </a:r>
            <a:r>
              <a:rPr sz="3300" b="0" spc="-100" dirty="0">
                <a:latin typeface="Arial MT"/>
                <a:cs typeface="Arial MT"/>
              </a:rPr>
              <a:t> </a:t>
            </a:r>
            <a:r>
              <a:rPr sz="3300" b="0" spc="145" dirty="0">
                <a:latin typeface="Arial MT"/>
                <a:cs typeface="Arial MT"/>
              </a:rPr>
              <a:t>Diagram</a:t>
            </a:r>
            <a:endParaRPr sz="33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64</a:t>
            </a:fld>
            <a:endParaRPr dirty="0"/>
          </a:p>
        </p:txBody>
      </p:sp>
      <p:pic>
        <p:nvPicPr>
          <p:cNvPr id="3" name="object 3"/>
          <p:cNvPicPr/>
          <p:nvPr/>
        </p:nvPicPr>
        <p:blipFill>
          <a:blip r:embed="rId2" cstate="print"/>
          <a:stretch>
            <a:fillRect/>
          </a:stretch>
        </p:blipFill>
        <p:spPr>
          <a:xfrm>
            <a:off x="2051050" y="1773301"/>
            <a:ext cx="4580001" cy="4608449"/>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557228"/>
            <a:ext cx="7952740" cy="2825115"/>
          </a:xfrm>
          <a:prstGeom prst="rect">
            <a:avLst/>
          </a:prstGeom>
        </p:spPr>
        <p:txBody>
          <a:bodyPr vert="horz" wrap="square" lIns="0" tIns="195580" rIns="0" bIns="0" rtlCol="0">
            <a:spAutoFit/>
          </a:bodyPr>
          <a:lstStyle/>
          <a:p>
            <a:pPr marL="424180" indent="-412115">
              <a:lnSpc>
                <a:spcPct val="100000"/>
              </a:lnSpc>
              <a:spcBef>
                <a:spcPts val="1540"/>
              </a:spcBef>
              <a:buFont typeface="Arial MT"/>
              <a:buChar char="•"/>
              <a:tabLst>
                <a:tab pos="424180" algn="l"/>
                <a:tab pos="424815" algn="l"/>
              </a:tabLst>
            </a:pPr>
            <a:r>
              <a:rPr sz="2400" dirty="0">
                <a:latin typeface="Calibri"/>
                <a:cs typeface="Calibri"/>
              </a:rPr>
              <a:t>In</a:t>
            </a:r>
            <a:r>
              <a:rPr sz="2400" spc="-10" dirty="0">
                <a:latin typeface="Calibri"/>
                <a:cs typeface="Calibri"/>
              </a:rPr>
              <a:t> </a:t>
            </a:r>
            <a:r>
              <a:rPr sz="2400" dirty="0">
                <a:latin typeface="Calibri"/>
                <a:cs typeface="Calibri"/>
              </a:rPr>
              <a:t>this</a:t>
            </a:r>
            <a:r>
              <a:rPr sz="2400" spc="-25" dirty="0">
                <a:latin typeface="Calibri"/>
                <a:cs typeface="Calibri"/>
              </a:rPr>
              <a:t> </a:t>
            </a:r>
            <a:r>
              <a:rPr sz="2400" spc="-5" dirty="0">
                <a:latin typeface="Calibri"/>
                <a:cs typeface="Calibri"/>
              </a:rPr>
              <a:t>addressing </a:t>
            </a:r>
            <a:r>
              <a:rPr sz="2400" dirty="0">
                <a:latin typeface="Calibri"/>
                <a:cs typeface="Calibri"/>
              </a:rPr>
              <a:t>the</a:t>
            </a:r>
            <a:r>
              <a:rPr sz="2400" spc="-15" dirty="0">
                <a:latin typeface="Calibri"/>
                <a:cs typeface="Calibri"/>
              </a:rPr>
              <a:t> </a:t>
            </a:r>
            <a:r>
              <a:rPr sz="2400" spc="-25" dirty="0">
                <a:latin typeface="Calibri"/>
                <a:cs typeface="Calibri"/>
              </a:rPr>
              <a:t>operand’s</a:t>
            </a:r>
            <a:r>
              <a:rPr sz="2400" spc="-5" dirty="0">
                <a:latin typeface="Calibri"/>
                <a:cs typeface="Calibri"/>
              </a:rPr>
              <a:t> </a:t>
            </a:r>
            <a:r>
              <a:rPr sz="2400" spc="-20" dirty="0">
                <a:latin typeface="Calibri"/>
                <a:cs typeface="Calibri"/>
              </a:rPr>
              <a:t>offset</a:t>
            </a:r>
            <a:r>
              <a:rPr sz="2400" spc="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placed</a:t>
            </a:r>
            <a:r>
              <a:rPr sz="2400" spc="-20" dirty="0">
                <a:latin typeface="Calibri"/>
                <a:cs typeface="Calibri"/>
              </a:rPr>
              <a:t> </a:t>
            </a:r>
            <a:r>
              <a:rPr sz="2400" dirty="0">
                <a:latin typeface="Calibri"/>
                <a:cs typeface="Calibri"/>
              </a:rPr>
              <a:t>in </a:t>
            </a:r>
            <a:r>
              <a:rPr sz="2400" spc="-20" dirty="0">
                <a:latin typeface="Calibri"/>
                <a:cs typeface="Calibri"/>
              </a:rPr>
              <a:t>any</a:t>
            </a:r>
            <a:r>
              <a:rPr sz="2400" dirty="0">
                <a:latin typeface="Calibri"/>
                <a:cs typeface="Calibri"/>
              </a:rPr>
              <a:t> </a:t>
            </a:r>
            <a:r>
              <a:rPr sz="2400" spc="-5" dirty="0">
                <a:latin typeface="Calibri"/>
                <a:cs typeface="Calibri"/>
              </a:rPr>
              <a:t>one </a:t>
            </a:r>
            <a:r>
              <a:rPr sz="2400" spc="-10" dirty="0">
                <a:latin typeface="Calibri"/>
                <a:cs typeface="Calibri"/>
              </a:rPr>
              <a:t>of</a:t>
            </a:r>
            <a:endParaRPr sz="2400">
              <a:latin typeface="Calibri"/>
              <a:cs typeface="Calibri"/>
            </a:endParaRPr>
          </a:p>
          <a:p>
            <a:pPr marL="355600">
              <a:lnSpc>
                <a:spcPct val="100000"/>
              </a:lnSpc>
              <a:spcBef>
                <a:spcPts val="1440"/>
              </a:spcBef>
            </a:pPr>
            <a:r>
              <a:rPr sz="2400" dirty="0">
                <a:latin typeface="Calibri"/>
                <a:cs typeface="Calibri"/>
              </a:rPr>
              <a:t>the</a:t>
            </a:r>
            <a:r>
              <a:rPr sz="2400" spc="-5" dirty="0">
                <a:latin typeface="Calibri"/>
                <a:cs typeface="Calibri"/>
              </a:rPr>
              <a:t> </a:t>
            </a:r>
            <a:r>
              <a:rPr sz="2400" spc="-15" dirty="0">
                <a:latin typeface="Calibri"/>
                <a:cs typeface="Calibri"/>
              </a:rPr>
              <a:t>registers</a:t>
            </a:r>
            <a:r>
              <a:rPr sz="2400" spc="-30" dirty="0">
                <a:latin typeface="Calibri"/>
                <a:cs typeface="Calibri"/>
              </a:rPr>
              <a:t> </a:t>
            </a:r>
            <a:r>
              <a:rPr sz="2400" b="1" spc="-35" dirty="0">
                <a:latin typeface="Calibri"/>
                <a:cs typeface="Calibri"/>
              </a:rPr>
              <a:t>BX,BP,SI,DI</a:t>
            </a:r>
            <a:r>
              <a:rPr sz="2400" b="1" spc="-40" dirty="0">
                <a:latin typeface="Calibri"/>
                <a:cs typeface="Calibri"/>
              </a:rPr>
              <a:t> </a:t>
            </a:r>
            <a:r>
              <a:rPr sz="2400" b="1" dirty="0">
                <a:latin typeface="Calibri"/>
                <a:cs typeface="Calibri"/>
              </a:rPr>
              <a:t>as</a:t>
            </a:r>
            <a:r>
              <a:rPr sz="2400" b="1" spc="-5" dirty="0">
                <a:latin typeface="Calibri"/>
                <a:cs typeface="Calibri"/>
              </a:rPr>
              <a:t> specified</a:t>
            </a:r>
            <a:r>
              <a:rPr sz="2400" b="1" spc="-10" dirty="0">
                <a:latin typeface="Calibri"/>
                <a:cs typeface="Calibri"/>
              </a:rPr>
              <a:t> </a:t>
            </a:r>
            <a:r>
              <a:rPr sz="2400" b="1" dirty="0">
                <a:latin typeface="Calibri"/>
                <a:cs typeface="Calibri"/>
              </a:rPr>
              <a:t>in the</a:t>
            </a:r>
            <a:r>
              <a:rPr sz="2400" b="1" spc="-20" dirty="0">
                <a:latin typeface="Calibri"/>
                <a:cs typeface="Calibri"/>
              </a:rPr>
              <a:t> </a:t>
            </a:r>
            <a:r>
              <a:rPr sz="2400" b="1" spc="-5" dirty="0">
                <a:latin typeface="Calibri"/>
                <a:cs typeface="Calibri"/>
              </a:rPr>
              <a:t>instruction</a:t>
            </a:r>
            <a:r>
              <a:rPr sz="2400" spc="-5" dirty="0">
                <a:latin typeface="Calibri"/>
                <a:cs typeface="Calibri"/>
              </a:rPr>
              <a:t>.</a:t>
            </a:r>
            <a:endParaRPr sz="2400">
              <a:latin typeface="Calibri"/>
              <a:cs typeface="Calibri"/>
            </a:endParaRPr>
          </a:p>
          <a:p>
            <a:pPr marL="355600" marR="140970" indent="-343535">
              <a:lnSpc>
                <a:spcPct val="150000"/>
              </a:lnSpc>
              <a:spcBef>
                <a:spcPts val="580"/>
              </a:spcBef>
              <a:buFont typeface="Arial MT"/>
              <a:buChar char="•"/>
              <a:tabLst>
                <a:tab pos="355600" algn="l"/>
                <a:tab pos="356235" algn="l"/>
              </a:tabLst>
            </a:pPr>
            <a:r>
              <a:rPr sz="2400" spc="-5" dirty="0">
                <a:latin typeface="Calibri"/>
                <a:cs typeface="Calibri"/>
              </a:rPr>
              <a:t>The </a:t>
            </a:r>
            <a:r>
              <a:rPr sz="2400" spc="-15" dirty="0">
                <a:latin typeface="Calibri"/>
                <a:cs typeface="Calibri"/>
              </a:rPr>
              <a:t>effective </a:t>
            </a:r>
            <a:r>
              <a:rPr sz="2400" spc="-5" dirty="0">
                <a:latin typeface="Calibri"/>
                <a:cs typeface="Calibri"/>
              </a:rPr>
              <a:t>address of </a:t>
            </a:r>
            <a:r>
              <a:rPr sz="2400" dirty="0">
                <a:latin typeface="Calibri"/>
                <a:cs typeface="Calibri"/>
              </a:rPr>
              <a:t>the </a:t>
            </a:r>
            <a:r>
              <a:rPr sz="2400" spc="-15" dirty="0">
                <a:latin typeface="Calibri"/>
                <a:cs typeface="Calibri"/>
              </a:rPr>
              <a:t>data </a:t>
            </a:r>
            <a:r>
              <a:rPr sz="2400" dirty="0">
                <a:latin typeface="Calibri"/>
                <a:cs typeface="Calibri"/>
              </a:rPr>
              <a:t>is in the </a:t>
            </a:r>
            <a:r>
              <a:rPr sz="2400" spc="-5" dirty="0">
                <a:latin typeface="Calibri"/>
                <a:cs typeface="Calibri"/>
              </a:rPr>
              <a:t>base </a:t>
            </a:r>
            <a:r>
              <a:rPr sz="2400" spc="-15" dirty="0">
                <a:latin typeface="Calibri"/>
                <a:cs typeface="Calibri"/>
              </a:rPr>
              <a:t>register </a:t>
            </a:r>
            <a:r>
              <a:rPr sz="2400" spc="-5" dirty="0">
                <a:latin typeface="Calibri"/>
                <a:cs typeface="Calibri"/>
              </a:rPr>
              <a:t>or </a:t>
            </a:r>
            <a:r>
              <a:rPr sz="2400" dirty="0">
                <a:latin typeface="Calibri"/>
                <a:cs typeface="Calibri"/>
              </a:rPr>
              <a:t>an </a:t>
            </a:r>
            <a:r>
              <a:rPr sz="2400" spc="-530" dirty="0">
                <a:latin typeface="Calibri"/>
                <a:cs typeface="Calibri"/>
              </a:rPr>
              <a:t> </a:t>
            </a:r>
            <a:r>
              <a:rPr sz="2400" spc="-10" dirty="0">
                <a:latin typeface="Calibri"/>
                <a:cs typeface="Calibri"/>
              </a:rPr>
              <a:t>index</a:t>
            </a:r>
            <a:r>
              <a:rPr sz="2400" spc="-15" dirty="0">
                <a:latin typeface="Calibri"/>
                <a:cs typeface="Calibri"/>
              </a:rPr>
              <a:t> register</a:t>
            </a:r>
            <a:r>
              <a:rPr sz="2400" spc="-10" dirty="0">
                <a:latin typeface="Calibri"/>
                <a:cs typeface="Calibri"/>
              </a:rPr>
              <a:t> that</a:t>
            </a:r>
            <a:r>
              <a:rPr sz="2400" spc="-15" dirty="0">
                <a:latin typeface="Calibri"/>
                <a:cs typeface="Calibri"/>
              </a:rPr>
              <a:t> </a:t>
            </a:r>
            <a:r>
              <a:rPr sz="2400" dirty="0">
                <a:latin typeface="Calibri"/>
                <a:cs typeface="Calibri"/>
              </a:rPr>
              <a:t>is </a:t>
            </a:r>
            <a:r>
              <a:rPr sz="2400" spc="-5" dirty="0">
                <a:latin typeface="Calibri"/>
                <a:cs typeface="Calibri"/>
              </a:rPr>
              <a:t>specified</a:t>
            </a:r>
            <a:r>
              <a:rPr sz="2400" spc="5" dirty="0">
                <a:latin typeface="Calibri"/>
                <a:cs typeface="Calibri"/>
              </a:rPr>
              <a:t> </a:t>
            </a:r>
            <a:r>
              <a:rPr sz="2400" spc="-10" dirty="0">
                <a:latin typeface="Calibri"/>
                <a:cs typeface="Calibri"/>
              </a:rPr>
              <a:t>by</a:t>
            </a:r>
            <a:r>
              <a:rPr sz="2400" dirty="0">
                <a:latin typeface="Calibri"/>
                <a:cs typeface="Calibri"/>
              </a:rPr>
              <a:t> the</a:t>
            </a:r>
            <a:r>
              <a:rPr sz="2400" spc="-10" dirty="0">
                <a:latin typeface="Calibri"/>
                <a:cs typeface="Calibri"/>
              </a:rPr>
              <a:t> </a:t>
            </a:r>
            <a:r>
              <a:rPr sz="2400" spc="-5" dirty="0">
                <a:latin typeface="Calibri"/>
                <a:cs typeface="Calibri"/>
              </a:rPr>
              <a:t>instruction.</a:t>
            </a:r>
            <a:endParaRPr sz="2400">
              <a:latin typeface="Calibri"/>
              <a:cs typeface="Calibri"/>
            </a:endParaRPr>
          </a:p>
          <a:p>
            <a:pPr marL="469900">
              <a:lnSpc>
                <a:spcPct val="100000"/>
              </a:lnSpc>
              <a:spcBef>
                <a:spcPts val="1780"/>
              </a:spcBef>
              <a:tabLst>
                <a:tab pos="756285" algn="l"/>
              </a:tabLst>
            </a:pPr>
            <a:r>
              <a:rPr sz="2000" dirty="0">
                <a:latin typeface="Arial MT"/>
                <a:cs typeface="Arial MT"/>
              </a:rPr>
              <a:t>–	</a:t>
            </a:r>
            <a:r>
              <a:rPr sz="2000" i="1" spc="-5" dirty="0">
                <a:latin typeface="Calibri"/>
                <a:cs typeface="Calibri"/>
              </a:rPr>
              <a:t>Here</a:t>
            </a:r>
            <a:r>
              <a:rPr sz="2000" i="1" spc="-20" dirty="0">
                <a:latin typeface="Calibri"/>
                <a:cs typeface="Calibri"/>
              </a:rPr>
              <a:t> </a:t>
            </a:r>
            <a:r>
              <a:rPr sz="2000" i="1" dirty="0">
                <a:latin typeface="Calibri"/>
                <a:cs typeface="Calibri"/>
              </a:rPr>
              <a:t>two</a:t>
            </a:r>
            <a:r>
              <a:rPr sz="2000" i="1" spc="-10" dirty="0">
                <a:latin typeface="Calibri"/>
                <a:cs typeface="Calibri"/>
              </a:rPr>
              <a:t> register </a:t>
            </a:r>
            <a:r>
              <a:rPr sz="2000" i="1" spc="-5" dirty="0">
                <a:latin typeface="Calibri"/>
                <a:cs typeface="Calibri"/>
              </a:rPr>
              <a:t>reference</a:t>
            </a:r>
            <a:r>
              <a:rPr sz="2000" i="1" spc="-25" dirty="0">
                <a:latin typeface="Calibri"/>
                <a:cs typeface="Calibri"/>
              </a:rPr>
              <a:t> </a:t>
            </a:r>
            <a:r>
              <a:rPr sz="2000" i="1" dirty="0">
                <a:latin typeface="Calibri"/>
                <a:cs typeface="Calibri"/>
              </a:rPr>
              <a:t>is required</a:t>
            </a:r>
            <a:r>
              <a:rPr sz="2000" i="1" spc="-30" dirty="0">
                <a:latin typeface="Calibri"/>
                <a:cs typeface="Calibri"/>
              </a:rPr>
              <a:t> </a:t>
            </a:r>
            <a:r>
              <a:rPr sz="2000" i="1" spc="-15" dirty="0">
                <a:latin typeface="Calibri"/>
                <a:cs typeface="Calibri"/>
              </a:rPr>
              <a:t>to</a:t>
            </a:r>
            <a:r>
              <a:rPr sz="2000" i="1" spc="5" dirty="0">
                <a:latin typeface="Calibri"/>
                <a:cs typeface="Calibri"/>
              </a:rPr>
              <a:t> </a:t>
            </a:r>
            <a:r>
              <a:rPr sz="2000" i="1" spc="-10" dirty="0">
                <a:latin typeface="Calibri"/>
                <a:cs typeface="Calibri"/>
              </a:rPr>
              <a:t>access</a:t>
            </a:r>
            <a:r>
              <a:rPr sz="2000" i="1" spc="-20" dirty="0">
                <a:latin typeface="Calibri"/>
                <a:cs typeface="Calibri"/>
              </a:rPr>
              <a:t> </a:t>
            </a:r>
            <a:r>
              <a:rPr sz="2000" i="1" dirty="0">
                <a:latin typeface="Calibri"/>
                <a:cs typeface="Calibri"/>
              </a:rPr>
              <a:t>the </a:t>
            </a:r>
            <a:r>
              <a:rPr sz="2000" i="1" spc="-10" dirty="0">
                <a:latin typeface="Calibri"/>
                <a:cs typeface="Calibri"/>
              </a:rPr>
              <a:t>data.</a:t>
            </a:r>
            <a:endParaRPr sz="2000">
              <a:latin typeface="Calibri"/>
              <a:cs typeface="Calibri"/>
            </a:endParaRPr>
          </a:p>
        </p:txBody>
      </p:sp>
      <p:pic>
        <p:nvPicPr>
          <p:cNvPr id="3" name="object 3"/>
          <p:cNvPicPr/>
          <p:nvPr/>
        </p:nvPicPr>
        <p:blipFill>
          <a:blip r:embed="rId2" cstate="print"/>
          <a:stretch>
            <a:fillRect/>
          </a:stretch>
        </p:blipFill>
        <p:spPr>
          <a:xfrm>
            <a:off x="28575" y="5373687"/>
            <a:ext cx="9097899" cy="1008062"/>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52447" y="49225"/>
            <a:ext cx="6038215" cy="543560"/>
          </a:xfrm>
          <a:prstGeom prst="rect">
            <a:avLst/>
          </a:prstGeom>
        </p:spPr>
        <p:txBody>
          <a:bodyPr vert="horz" wrap="square" lIns="0" tIns="12065" rIns="0" bIns="0" rtlCol="0">
            <a:spAutoFit/>
          </a:bodyPr>
          <a:lstStyle/>
          <a:p>
            <a:pPr marL="12700">
              <a:lnSpc>
                <a:spcPct val="100000"/>
              </a:lnSpc>
              <a:spcBef>
                <a:spcPts val="95"/>
              </a:spcBef>
            </a:pPr>
            <a:r>
              <a:rPr sz="3400" b="0" spc="155" dirty="0">
                <a:latin typeface="Arial MT"/>
                <a:cs typeface="Arial MT"/>
              </a:rPr>
              <a:t>Register</a:t>
            </a:r>
            <a:r>
              <a:rPr sz="3400" b="0" spc="-110" dirty="0">
                <a:latin typeface="Arial MT"/>
                <a:cs typeface="Arial MT"/>
              </a:rPr>
              <a:t> </a:t>
            </a:r>
            <a:r>
              <a:rPr sz="3400" b="0" spc="204" dirty="0">
                <a:latin typeface="Arial MT"/>
                <a:cs typeface="Arial MT"/>
              </a:rPr>
              <a:t>Indirect</a:t>
            </a:r>
            <a:r>
              <a:rPr sz="3400" b="0" spc="-120" dirty="0">
                <a:latin typeface="Arial MT"/>
                <a:cs typeface="Arial MT"/>
              </a:rPr>
              <a:t> </a:t>
            </a:r>
            <a:r>
              <a:rPr sz="3400" b="0" spc="185" dirty="0">
                <a:latin typeface="Arial MT"/>
                <a:cs typeface="Arial MT"/>
              </a:rPr>
              <a:t>Addressing</a:t>
            </a:r>
            <a:endParaRPr sz="3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66</a:t>
            </a:fld>
            <a:endParaRPr dirty="0"/>
          </a:p>
        </p:txBody>
      </p:sp>
      <p:sp>
        <p:nvSpPr>
          <p:cNvPr id="3" name="object 3"/>
          <p:cNvSpPr txBox="1"/>
          <p:nvPr/>
        </p:nvSpPr>
        <p:spPr>
          <a:xfrm>
            <a:off x="458927" y="993470"/>
            <a:ext cx="7973059" cy="5001895"/>
          </a:xfrm>
          <a:prstGeom prst="rect">
            <a:avLst/>
          </a:prstGeom>
        </p:spPr>
        <p:txBody>
          <a:bodyPr vert="horz" wrap="square" lIns="0" tIns="12065" rIns="0" bIns="0" rtlCol="0">
            <a:spAutoFit/>
          </a:bodyPr>
          <a:lstStyle/>
          <a:p>
            <a:pPr marL="63500">
              <a:lnSpc>
                <a:spcPct val="100000"/>
              </a:lnSpc>
              <a:spcBef>
                <a:spcPts val="95"/>
              </a:spcBef>
            </a:pPr>
            <a:r>
              <a:rPr sz="2800" spc="-20" dirty="0">
                <a:latin typeface="Calibri"/>
                <a:cs typeface="Calibri"/>
              </a:rPr>
              <a:t>MOV</a:t>
            </a:r>
            <a:r>
              <a:rPr sz="2800" spc="-5" dirty="0">
                <a:latin typeface="Calibri"/>
                <a:cs typeface="Calibri"/>
              </a:rPr>
              <a:t> AX,</a:t>
            </a:r>
            <a:r>
              <a:rPr sz="2800" spc="-15" dirty="0">
                <a:latin typeface="Calibri"/>
                <a:cs typeface="Calibri"/>
              </a:rPr>
              <a:t> </a:t>
            </a:r>
            <a:r>
              <a:rPr sz="2800" spc="-25" dirty="0">
                <a:latin typeface="Calibri"/>
                <a:cs typeface="Calibri"/>
              </a:rPr>
              <a:t>[BX]</a:t>
            </a:r>
            <a:endParaRPr sz="2800" dirty="0">
              <a:latin typeface="Calibri"/>
              <a:cs typeface="Calibri"/>
            </a:endParaRPr>
          </a:p>
          <a:p>
            <a:pPr marL="63500" marR="17780">
              <a:lnSpc>
                <a:spcPct val="150000"/>
              </a:lnSpc>
              <a:spcBef>
                <a:spcPts val="690"/>
              </a:spcBef>
            </a:pPr>
            <a:r>
              <a:rPr sz="1800" spc="-10" dirty="0">
                <a:solidFill>
                  <a:srgbClr val="FF0000"/>
                </a:solidFill>
                <a:latin typeface="Calibri"/>
                <a:cs typeface="Calibri"/>
              </a:rPr>
              <a:t>(move</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contents</a:t>
            </a:r>
            <a:r>
              <a:rPr sz="1800" dirty="0">
                <a:solidFill>
                  <a:srgbClr val="FF0000"/>
                </a:solidFill>
                <a:latin typeface="Calibri"/>
                <a:cs typeface="Calibri"/>
              </a:rPr>
              <a:t> </a:t>
            </a:r>
            <a:r>
              <a:rPr sz="1800" spc="-5" dirty="0">
                <a:solidFill>
                  <a:srgbClr val="FF0000"/>
                </a:solidFill>
                <a:latin typeface="Calibri"/>
                <a:cs typeface="Calibri"/>
              </a:rPr>
              <a:t>of</a:t>
            </a:r>
            <a:r>
              <a:rPr sz="1800" spc="10" dirty="0">
                <a:solidFill>
                  <a:srgbClr val="FF0000"/>
                </a:solidFill>
                <a:latin typeface="Calibri"/>
                <a:cs typeface="Calibri"/>
              </a:rPr>
              <a:t> </a:t>
            </a:r>
            <a:r>
              <a:rPr sz="1800" dirty="0">
                <a:solidFill>
                  <a:srgbClr val="FF0000"/>
                </a:solidFill>
                <a:latin typeface="Calibri"/>
                <a:cs typeface="Calibri"/>
              </a:rPr>
              <a:t>memory</a:t>
            </a:r>
            <a:r>
              <a:rPr sz="1800" spc="-10" dirty="0">
                <a:solidFill>
                  <a:srgbClr val="FF0000"/>
                </a:solidFill>
                <a:latin typeface="Calibri"/>
                <a:cs typeface="Calibri"/>
              </a:rPr>
              <a:t> location</a:t>
            </a:r>
            <a:r>
              <a:rPr sz="1800" spc="20" dirty="0">
                <a:solidFill>
                  <a:srgbClr val="FF0000"/>
                </a:solidFill>
                <a:latin typeface="Calibri"/>
                <a:cs typeface="Calibri"/>
              </a:rPr>
              <a:t> </a:t>
            </a:r>
            <a:r>
              <a:rPr sz="1800" dirty="0">
                <a:solidFill>
                  <a:srgbClr val="FF0000"/>
                </a:solidFill>
                <a:latin typeface="Calibri"/>
                <a:cs typeface="Calibri"/>
              </a:rPr>
              <a:t>s </a:t>
            </a:r>
            <a:r>
              <a:rPr sz="1800" spc="-5" dirty="0">
                <a:solidFill>
                  <a:srgbClr val="FF0000"/>
                </a:solidFill>
                <a:latin typeface="Calibri"/>
                <a:cs typeface="Calibri"/>
              </a:rPr>
              <a:t>addressed</a:t>
            </a:r>
            <a:r>
              <a:rPr sz="1800" spc="-10" dirty="0">
                <a:solidFill>
                  <a:srgbClr val="FF0000"/>
                </a:solidFill>
                <a:latin typeface="Calibri"/>
                <a:cs typeface="Calibri"/>
              </a:rPr>
              <a:t> </a:t>
            </a:r>
            <a:r>
              <a:rPr sz="1800" spc="-5" dirty="0">
                <a:solidFill>
                  <a:srgbClr val="FF0000"/>
                </a:solidFill>
                <a:latin typeface="Calibri"/>
                <a:cs typeface="Calibri"/>
              </a:rPr>
              <a:t>by</a:t>
            </a:r>
            <a:r>
              <a:rPr sz="1800" spc="10"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a:t>
            </a:r>
            <a:r>
              <a:rPr sz="1800" spc="10" dirty="0">
                <a:solidFill>
                  <a:srgbClr val="FF0000"/>
                </a:solidFill>
                <a:latin typeface="Calibri"/>
                <a:cs typeface="Calibri"/>
              </a:rPr>
              <a:t> </a:t>
            </a:r>
            <a:r>
              <a:rPr sz="1800" spc="-20" dirty="0">
                <a:solidFill>
                  <a:srgbClr val="FF0000"/>
                </a:solidFill>
                <a:latin typeface="Calibri"/>
                <a:cs typeface="Calibri"/>
              </a:rPr>
              <a:t>BX</a:t>
            </a:r>
            <a:r>
              <a:rPr sz="1800" spc="-5" dirty="0">
                <a:solidFill>
                  <a:srgbClr val="FF0000"/>
                </a:solidFill>
                <a:latin typeface="Calibri"/>
                <a:cs typeface="Calibri"/>
              </a:rPr>
              <a:t> </a:t>
            </a:r>
            <a:r>
              <a:rPr sz="1800" spc="-10" dirty="0">
                <a:solidFill>
                  <a:srgbClr val="FF0000"/>
                </a:solidFill>
                <a:latin typeface="Calibri"/>
                <a:cs typeface="Calibri"/>
              </a:rPr>
              <a:t>to</a:t>
            </a:r>
            <a:r>
              <a:rPr sz="1800" spc="-5" dirty="0">
                <a:solidFill>
                  <a:srgbClr val="FF0000"/>
                </a:solidFill>
                <a:latin typeface="Calibri"/>
                <a:cs typeface="Calibri"/>
              </a:rPr>
              <a:t> </a:t>
            </a:r>
            <a:r>
              <a:rPr sz="1800" dirty="0">
                <a:solidFill>
                  <a:srgbClr val="FF0000"/>
                </a:solidFill>
                <a:latin typeface="Calibri"/>
                <a:cs typeface="Calibri"/>
              </a:rPr>
              <a:t>the </a:t>
            </a:r>
            <a:r>
              <a:rPr sz="1800" spc="-10" dirty="0">
                <a:solidFill>
                  <a:srgbClr val="FF0000"/>
                </a:solidFill>
                <a:latin typeface="Calibri"/>
                <a:cs typeface="Calibri"/>
              </a:rPr>
              <a:t>register </a:t>
            </a:r>
            <a:r>
              <a:rPr sz="1800" spc="-395" dirty="0">
                <a:solidFill>
                  <a:srgbClr val="FF0000"/>
                </a:solidFill>
                <a:latin typeface="Calibri"/>
                <a:cs typeface="Calibri"/>
              </a:rPr>
              <a:t> </a:t>
            </a:r>
            <a:r>
              <a:rPr sz="1800" dirty="0">
                <a:solidFill>
                  <a:srgbClr val="FF0000"/>
                </a:solidFill>
                <a:latin typeface="Calibri"/>
                <a:cs typeface="Calibri"/>
              </a:rPr>
              <a:t>AX)</a:t>
            </a:r>
            <a:endParaRPr sz="1800" dirty="0">
              <a:latin typeface="Calibri"/>
              <a:cs typeface="Calibri"/>
            </a:endParaRPr>
          </a:p>
          <a:p>
            <a:pPr marL="63500" marR="5997575">
              <a:lnSpc>
                <a:spcPct val="150000"/>
              </a:lnSpc>
              <a:spcBef>
                <a:spcPts val="420"/>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[DI] </a:t>
            </a:r>
            <a:r>
              <a:rPr sz="2800" spc="-620" dirty="0">
                <a:latin typeface="Calibri"/>
                <a:cs typeface="Calibri"/>
              </a:rPr>
              <a:t> </a:t>
            </a:r>
            <a:r>
              <a:rPr sz="2800" spc="-5" dirty="0">
                <a:latin typeface="Calibri"/>
                <a:cs typeface="Calibri"/>
              </a:rPr>
              <a:t>ADD </a:t>
            </a:r>
            <a:r>
              <a:rPr sz="2800" spc="5" dirty="0">
                <a:latin typeface="Calibri"/>
                <a:cs typeface="Calibri"/>
              </a:rPr>
              <a:t>AL,</a:t>
            </a:r>
            <a:r>
              <a:rPr sz="2800" spc="-15" dirty="0">
                <a:latin typeface="Calibri"/>
                <a:cs typeface="Calibri"/>
              </a:rPr>
              <a:t> </a:t>
            </a:r>
            <a:r>
              <a:rPr sz="2800" spc="-25" dirty="0">
                <a:latin typeface="Calibri"/>
                <a:cs typeface="Calibri"/>
              </a:rPr>
              <a:t>[BX]</a:t>
            </a:r>
            <a:endParaRPr sz="2800" dirty="0">
              <a:latin typeface="Calibri"/>
              <a:cs typeface="Calibri"/>
            </a:endParaRPr>
          </a:p>
          <a:p>
            <a:pPr marL="63500">
              <a:lnSpc>
                <a:spcPct val="100000"/>
              </a:lnSpc>
              <a:spcBef>
                <a:spcPts val="2355"/>
              </a:spcBef>
            </a:pPr>
            <a:r>
              <a:rPr sz="2800" spc="-20" dirty="0">
                <a:latin typeface="Calibri"/>
                <a:cs typeface="Calibri"/>
              </a:rPr>
              <a:t>MOV</a:t>
            </a:r>
            <a:r>
              <a:rPr sz="2800" spc="-15" dirty="0">
                <a:latin typeface="Calibri"/>
                <a:cs typeface="Calibri"/>
              </a:rPr>
              <a:t> </a:t>
            </a:r>
            <a:r>
              <a:rPr sz="2800" spc="-5" dirty="0">
                <a:latin typeface="Calibri"/>
                <a:cs typeface="Calibri"/>
              </a:rPr>
              <a:t>AX,</a:t>
            </a:r>
            <a:r>
              <a:rPr sz="2800" spc="-35" dirty="0">
                <a:latin typeface="Calibri"/>
                <a:cs typeface="Calibri"/>
              </a:rPr>
              <a:t> </a:t>
            </a:r>
            <a:r>
              <a:rPr sz="2800" spc="-5" dirty="0">
                <a:latin typeface="Calibri"/>
                <a:cs typeface="Calibri"/>
              </a:rPr>
              <a:t>[SI]</a:t>
            </a:r>
            <a:endParaRPr sz="2800" dirty="0">
              <a:latin typeface="Calibri"/>
              <a:cs typeface="Calibri"/>
            </a:endParaRPr>
          </a:p>
          <a:p>
            <a:pPr marL="406400" indent="-342900">
              <a:lnSpc>
                <a:spcPct val="100000"/>
              </a:lnSpc>
              <a:spcBef>
                <a:spcPts val="1880"/>
              </a:spcBef>
              <a:buFont typeface="Arial MT"/>
              <a:buChar char="•"/>
              <a:tabLst>
                <a:tab pos="405765" algn="l"/>
                <a:tab pos="406400" algn="l"/>
              </a:tabLst>
            </a:pPr>
            <a:r>
              <a:rPr sz="2000" spc="-5" dirty="0">
                <a:latin typeface="Calibri"/>
                <a:cs typeface="Calibri"/>
              </a:rPr>
              <a:t>Operand</a:t>
            </a:r>
            <a:r>
              <a:rPr sz="2000" spc="-20"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memory</a:t>
            </a:r>
            <a:r>
              <a:rPr sz="2000" spc="-5" dirty="0">
                <a:latin typeface="Calibri"/>
                <a:cs typeface="Calibri"/>
              </a:rPr>
              <a:t> </a:t>
            </a:r>
            <a:r>
              <a:rPr sz="2000" dirty="0">
                <a:latin typeface="Calibri"/>
                <a:cs typeface="Calibri"/>
              </a:rPr>
              <a:t>cell</a:t>
            </a:r>
            <a:r>
              <a:rPr sz="2000" spc="5" dirty="0">
                <a:latin typeface="Calibri"/>
                <a:cs typeface="Calibri"/>
              </a:rPr>
              <a:t> </a:t>
            </a:r>
            <a:r>
              <a:rPr sz="2000" spc="-10" dirty="0">
                <a:latin typeface="Calibri"/>
                <a:cs typeface="Calibri"/>
              </a:rPr>
              <a:t>pointed </a:t>
            </a:r>
            <a:r>
              <a:rPr sz="2000" spc="-15" dirty="0">
                <a:latin typeface="Calibri"/>
                <a:cs typeface="Calibri"/>
              </a:rPr>
              <a:t>to</a:t>
            </a:r>
            <a:r>
              <a:rPr sz="2000" spc="-5" dirty="0">
                <a:latin typeface="Calibri"/>
                <a:cs typeface="Calibri"/>
              </a:rPr>
              <a:t> by</a:t>
            </a:r>
            <a:r>
              <a:rPr sz="2000" spc="-30" dirty="0">
                <a:latin typeface="Calibri"/>
                <a:cs typeface="Calibri"/>
              </a:rPr>
              <a:t> </a:t>
            </a:r>
            <a:r>
              <a:rPr sz="2000" spc="-10" dirty="0">
                <a:latin typeface="Calibri"/>
                <a:cs typeface="Calibri"/>
              </a:rPr>
              <a:t>contents</a:t>
            </a:r>
            <a:r>
              <a:rPr sz="2000" dirty="0">
                <a:latin typeface="Calibri"/>
                <a:cs typeface="Calibri"/>
              </a:rPr>
              <a:t> </a:t>
            </a:r>
            <a:r>
              <a:rPr sz="2000" spc="-5" dirty="0">
                <a:latin typeface="Calibri"/>
                <a:cs typeface="Calibri"/>
              </a:rPr>
              <a:t>of</a:t>
            </a:r>
            <a:r>
              <a:rPr sz="2000" spc="-10" dirty="0">
                <a:latin typeface="Calibri"/>
                <a:cs typeface="Calibri"/>
              </a:rPr>
              <a:t> register</a:t>
            </a:r>
            <a:r>
              <a:rPr sz="2000" spc="15" dirty="0">
                <a:latin typeface="Calibri"/>
                <a:cs typeface="Calibri"/>
              </a:rPr>
              <a:t> </a:t>
            </a:r>
            <a:r>
              <a:rPr sz="2000" dirty="0">
                <a:latin typeface="Calibri"/>
                <a:cs typeface="Calibri"/>
              </a:rPr>
              <a:t>R</a:t>
            </a:r>
          </a:p>
          <a:p>
            <a:pPr marL="406400" indent="-342900">
              <a:lnSpc>
                <a:spcPct val="100000"/>
              </a:lnSpc>
              <a:spcBef>
                <a:spcPts val="1680"/>
              </a:spcBef>
              <a:buFont typeface="Arial MT"/>
              <a:buChar char="•"/>
              <a:tabLst>
                <a:tab pos="405765" algn="l"/>
                <a:tab pos="406400" algn="l"/>
              </a:tabLst>
            </a:pPr>
            <a:r>
              <a:rPr sz="2000" spc="-10" dirty="0">
                <a:latin typeface="Calibri"/>
                <a:cs typeface="Calibri"/>
              </a:rPr>
              <a:t>Large</a:t>
            </a:r>
            <a:r>
              <a:rPr sz="2000" spc="-20" dirty="0">
                <a:latin typeface="Calibri"/>
                <a:cs typeface="Calibri"/>
              </a:rPr>
              <a:t> </a:t>
            </a:r>
            <a:r>
              <a:rPr sz="2000" spc="-5" dirty="0">
                <a:latin typeface="Calibri"/>
                <a:cs typeface="Calibri"/>
              </a:rPr>
              <a:t>address</a:t>
            </a:r>
            <a:r>
              <a:rPr sz="2000" spc="-20" dirty="0">
                <a:latin typeface="Calibri"/>
                <a:cs typeface="Calibri"/>
              </a:rPr>
              <a:t> </a:t>
            </a:r>
            <a:r>
              <a:rPr sz="2000" spc="-5" dirty="0">
                <a:latin typeface="Calibri"/>
                <a:cs typeface="Calibri"/>
              </a:rPr>
              <a:t>space</a:t>
            </a:r>
            <a:r>
              <a:rPr sz="2000" spc="-10" dirty="0">
                <a:latin typeface="Calibri"/>
                <a:cs typeface="Calibri"/>
              </a:rPr>
              <a:t> </a:t>
            </a:r>
            <a:r>
              <a:rPr sz="2000" spc="5" dirty="0">
                <a:latin typeface="Calibri"/>
                <a:cs typeface="Calibri"/>
              </a:rPr>
              <a:t>(2</a:t>
            </a:r>
            <a:r>
              <a:rPr sz="1950" spc="7" baseline="25641" dirty="0">
                <a:latin typeface="Calibri"/>
                <a:cs typeface="Calibri"/>
              </a:rPr>
              <a:t>n</a:t>
            </a:r>
            <a:r>
              <a:rPr sz="2000" spc="5" dirty="0">
                <a:latin typeface="Calibri"/>
                <a:cs typeface="Calibri"/>
              </a:rPr>
              <a:t>)</a:t>
            </a:r>
            <a:endParaRPr sz="2000" dirty="0">
              <a:latin typeface="Calibri"/>
              <a:cs typeface="Calibri"/>
            </a:endParaRPr>
          </a:p>
          <a:p>
            <a:pPr marL="406400" indent="-342900">
              <a:lnSpc>
                <a:spcPct val="100000"/>
              </a:lnSpc>
              <a:spcBef>
                <a:spcPts val="1680"/>
              </a:spcBef>
              <a:buFont typeface="Arial MT"/>
              <a:buChar char="•"/>
              <a:tabLst>
                <a:tab pos="405765" algn="l"/>
                <a:tab pos="406400" algn="l"/>
              </a:tabLst>
            </a:pPr>
            <a:r>
              <a:rPr sz="2000" dirty="0">
                <a:latin typeface="Calibri"/>
                <a:cs typeface="Calibri"/>
              </a:rPr>
              <a:t>One</a:t>
            </a:r>
            <a:r>
              <a:rPr sz="2000" spc="-10" dirty="0">
                <a:latin typeface="Calibri"/>
                <a:cs typeface="Calibri"/>
              </a:rPr>
              <a:t> </a:t>
            </a:r>
            <a:r>
              <a:rPr sz="2000" spc="-20" dirty="0">
                <a:latin typeface="Calibri"/>
                <a:cs typeface="Calibri"/>
              </a:rPr>
              <a:t>fewer</a:t>
            </a:r>
            <a:r>
              <a:rPr sz="2000" spc="5" dirty="0">
                <a:latin typeface="Calibri"/>
                <a:cs typeface="Calibri"/>
              </a:rPr>
              <a:t> </a:t>
            </a:r>
            <a:r>
              <a:rPr sz="2000" spc="-5" dirty="0">
                <a:latin typeface="Calibri"/>
                <a:cs typeface="Calibri"/>
              </a:rPr>
              <a:t>memory</a:t>
            </a:r>
            <a:r>
              <a:rPr sz="2000" spc="5" dirty="0">
                <a:latin typeface="Calibri"/>
                <a:cs typeface="Calibri"/>
              </a:rPr>
              <a:t> </a:t>
            </a:r>
            <a:r>
              <a:rPr sz="2000" dirty="0">
                <a:latin typeface="Calibri"/>
                <a:cs typeface="Calibri"/>
              </a:rPr>
              <a:t>access</a:t>
            </a:r>
            <a:r>
              <a:rPr sz="2000" spc="5" dirty="0">
                <a:latin typeface="Calibri"/>
                <a:cs typeface="Calibri"/>
              </a:rPr>
              <a:t> </a:t>
            </a:r>
            <a:r>
              <a:rPr sz="2000" dirty="0">
                <a:latin typeface="Calibri"/>
                <a:cs typeface="Calibri"/>
              </a:rPr>
              <a:t>than </a:t>
            </a:r>
            <a:r>
              <a:rPr sz="2000" spc="-5" dirty="0">
                <a:latin typeface="Calibri"/>
                <a:cs typeface="Calibri"/>
              </a:rPr>
              <a:t>indirect</a:t>
            </a:r>
            <a:r>
              <a:rPr sz="2000" spc="10" dirty="0">
                <a:latin typeface="Calibri"/>
                <a:cs typeface="Calibri"/>
              </a:rPr>
              <a:t> </a:t>
            </a:r>
            <a:r>
              <a:rPr sz="2000" spc="-5" dirty="0">
                <a:latin typeface="Calibri"/>
                <a:cs typeface="Calibri"/>
              </a:rPr>
              <a:t>addressing</a:t>
            </a:r>
            <a:endParaRPr sz="2000" dirty="0">
              <a:latin typeface="Calibri"/>
              <a:cs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8933688" cy="4800600"/>
          </a:xfrm>
        </p:spPr>
        <p:txBody>
          <a:bodyPr>
            <a:normAutofit/>
          </a:bodyPr>
          <a:lstStyle/>
          <a:p>
            <a:pPr algn="just"/>
            <a:r>
              <a:rPr lang="en-US" sz="2400" dirty="0">
                <a:solidFill>
                  <a:srgbClr val="FF0000"/>
                </a:solidFill>
                <a:latin typeface="Times New Roman" pitchFamily="18" charset="0"/>
                <a:cs typeface="Times New Roman" pitchFamily="18" charset="0"/>
              </a:rPr>
              <a:t>the address space limitation (limited range of addresses) of the address field is overcome by having that field refer to a </a:t>
            </a:r>
            <a:r>
              <a:rPr lang="en-US" sz="2400" dirty="0" err="1">
                <a:solidFill>
                  <a:srgbClr val="FF0000"/>
                </a:solidFill>
                <a:latin typeface="Times New Roman" pitchFamily="18" charset="0"/>
                <a:cs typeface="Times New Roman" pitchFamily="18" charset="0"/>
              </a:rPr>
              <a:t>wordlength</a:t>
            </a:r>
            <a:r>
              <a:rPr lang="en-US" sz="2400" dirty="0">
                <a:solidFill>
                  <a:srgbClr val="FF0000"/>
                </a:solidFill>
                <a:latin typeface="Times New Roman" pitchFamily="18" charset="0"/>
                <a:cs typeface="Times New Roman" pitchFamily="18" charset="0"/>
              </a:rPr>
              <a:t> location containing an address. </a:t>
            </a:r>
          </a:p>
          <a:p>
            <a:pPr algn="just"/>
            <a:r>
              <a:rPr lang="en-US" sz="2400" dirty="0">
                <a:solidFill>
                  <a:srgbClr val="FF0000"/>
                </a:solidFill>
                <a:latin typeface="Times New Roman" pitchFamily="18" charset="0"/>
                <a:cs typeface="Times New Roman" pitchFamily="18" charset="0"/>
              </a:rPr>
              <a:t>In addition, register indirect addressing uses one less memory reference than indirect addressing.</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2353945" marR="5080" indent="-2341245">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 </a:t>
            </a:r>
            <a:r>
              <a:rPr sz="4400" b="0" spc="-1210" dirty="0">
                <a:latin typeface="Arial MT"/>
                <a:cs typeface="Arial MT"/>
              </a:rPr>
              <a:t> </a:t>
            </a:r>
            <a:r>
              <a:rPr sz="4400" b="0" spc="195" dirty="0">
                <a:latin typeface="Arial MT"/>
                <a:cs typeface="Arial MT"/>
              </a:rPr>
              <a:t>Diagram</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68</a:t>
            </a:fld>
            <a:endParaRPr dirty="0"/>
          </a:p>
        </p:txBody>
      </p:sp>
      <p:pic>
        <p:nvPicPr>
          <p:cNvPr id="3" name="object 3"/>
          <p:cNvPicPr/>
          <p:nvPr/>
        </p:nvPicPr>
        <p:blipFill>
          <a:blip r:embed="rId2" cstate="print"/>
          <a:stretch>
            <a:fillRect/>
          </a:stretch>
        </p:blipFill>
        <p:spPr>
          <a:xfrm>
            <a:off x="2124075" y="1773237"/>
            <a:ext cx="4449826" cy="44640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2388" y="487502"/>
            <a:ext cx="7000875" cy="697230"/>
          </a:xfrm>
          <a:prstGeom prst="rect">
            <a:avLst/>
          </a:prstGeom>
        </p:spPr>
        <p:txBody>
          <a:bodyPr vert="horz" wrap="square" lIns="0" tIns="13335" rIns="0" bIns="0" rtlCol="0">
            <a:spAutoFit/>
          </a:bodyPr>
          <a:lstStyle/>
          <a:p>
            <a:pPr marL="12700">
              <a:lnSpc>
                <a:spcPct val="100000"/>
              </a:lnSpc>
              <a:spcBef>
                <a:spcPts val="105"/>
              </a:spcBef>
            </a:pPr>
            <a:r>
              <a:rPr sz="4400" b="0" spc="220" dirty="0">
                <a:latin typeface="Arial MT"/>
                <a:cs typeface="Arial MT"/>
              </a:rPr>
              <a:t>Displacement</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69</a:t>
            </a:fld>
            <a:endParaRPr dirty="0"/>
          </a:p>
        </p:txBody>
      </p:sp>
      <p:sp>
        <p:nvSpPr>
          <p:cNvPr id="3" name="object 3"/>
          <p:cNvSpPr txBox="1"/>
          <p:nvPr/>
        </p:nvSpPr>
        <p:spPr>
          <a:xfrm>
            <a:off x="535024" y="1371600"/>
            <a:ext cx="8075575" cy="5231560"/>
          </a:xfrm>
          <a:prstGeom prst="rect">
            <a:avLst/>
          </a:prstGeom>
        </p:spPr>
        <p:txBody>
          <a:bodyPr vert="horz" wrap="square" lIns="0" tIns="12065" rIns="0" bIns="0" rtlCol="0">
            <a:spAutoFit/>
          </a:bodyPr>
          <a:lstStyle/>
          <a:p>
            <a:pPr>
              <a:lnSpc>
                <a:spcPct val="100000"/>
              </a:lnSpc>
              <a:spcBef>
                <a:spcPts val="15"/>
              </a:spcBef>
              <a:buChar char="•"/>
            </a:pPr>
            <a:endParaRPr sz="1750">
              <a:latin typeface="Calibri"/>
              <a:cs typeface="Calibri"/>
            </a:endParaRPr>
          </a:p>
          <a:p>
            <a:pPr marL="355600" indent="-342900">
              <a:lnSpc>
                <a:spcPct val="100000"/>
              </a:lnSpc>
              <a:spcBef>
                <a:spcPts val="5"/>
              </a:spcBef>
              <a:buFont typeface="Arial MT"/>
              <a:buChar char="•"/>
              <a:tabLst>
                <a:tab pos="354965" algn="l"/>
                <a:tab pos="355600" algn="l"/>
              </a:tabLst>
            </a:pPr>
            <a:r>
              <a:rPr lang="en-US" sz="2800" spc="-5" dirty="0">
                <a:latin typeface="Calibri"/>
                <a:cs typeface="Calibri"/>
              </a:rPr>
              <a:t>Combination of </a:t>
            </a:r>
            <a:r>
              <a:rPr sz="2800">
                <a:latin typeface="Calibri"/>
                <a:cs typeface="Calibri"/>
              </a:rPr>
              <a:t> </a:t>
            </a:r>
            <a:r>
              <a:rPr sz="2800" spc="-15" dirty="0">
                <a:latin typeface="Calibri"/>
                <a:cs typeface="Calibri"/>
              </a:rPr>
              <a:t>direct</a:t>
            </a:r>
            <a:r>
              <a:rPr sz="2800" spc="20" dirty="0">
                <a:latin typeface="Calibri"/>
                <a:cs typeface="Calibri"/>
              </a:rPr>
              <a:t> </a:t>
            </a:r>
            <a:r>
              <a:rPr sz="2800" spc="-5" dirty="0">
                <a:latin typeface="Calibri"/>
                <a:cs typeface="Calibri"/>
              </a:rPr>
              <a:t>and</a:t>
            </a:r>
            <a:r>
              <a:rPr sz="2800" spc="20" dirty="0">
                <a:latin typeface="Calibri"/>
                <a:cs typeface="Calibri"/>
              </a:rPr>
              <a:t> </a:t>
            </a:r>
            <a:r>
              <a:rPr sz="2800" spc="-20">
                <a:latin typeface="Calibri"/>
                <a:cs typeface="Calibri"/>
              </a:rPr>
              <a:t>register</a:t>
            </a:r>
            <a:r>
              <a:rPr sz="2800" spc="5">
                <a:latin typeface="Calibri"/>
                <a:cs typeface="Calibri"/>
              </a:rPr>
              <a:t> </a:t>
            </a:r>
            <a:r>
              <a:rPr sz="2800" spc="-15">
                <a:latin typeface="Calibri"/>
                <a:cs typeface="Calibri"/>
              </a:rPr>
              <a:t>indirect</a:t>
            </a:r>
            <a:endParaRPr lang="en-US" sz="2800" spc="-15" dirty="0">
              <a:latin typeface="Calibri"/>
              <a:cs typeface="Calibri"/>
            </a:endParaRPr>
          </a:p>
          <a:p>
            <a:pPr marL="355600" indent="-342900">
              <a:lnSpc>
                <a:spcPct val="100000"/>
              </a:lnSpc>
              <a:spcBef>
                <a:spcPts val="95"/>
              </a:spcBef>
              <a:buFont typeface="Arial MT"/>
              <a:buChar char="•"/>
              <a:tabLst>
                <a:tab pos="354965" algn="l"/>
                <a:tab pos="355600" algn="l"/>
              </a:tabLst>
            </a:pPr>
            <a:r>
              <a:rPr lang="en-US" sz="3600" spc="-15" dirty="0">
                <a:latin typeface="Calibri"/>
                <a:cs typeface="Calibri"/>
              </a:rPr>
              <a:t>EA </a:t>
            </a:r>
            <a:r>
              <a:rPr lang="en-US" sz="3600" spc="-5" dirty="0">
                <a:latin typeface="Calibri"/>
                <a:cs typeface="Calibri"/>
              </a:rPr>
              <a:t>=</a:t>
            </a:r>
            <a:r>
              <a:rPr lang="en-US" sz="3600" spc="-15" dirty="0">
                <a:latin typeface="Calibri"/>
                <a:cs typeface="Calibri"/>
              </a:rPr>
              <a:t> </a:t>
            </a:r>
            <a:r>
              <a:rPr lang="en-US" sz="3600" spc="-5" dirty="0">
                <a:latin typeface="Calibri"/>
                <a:cs typeface="Calibri"/>
              </a:rPr>
              <a:t>A</a:t>
            </a:r>
            <a:r>
              <a:rPr lang="en-US" sz="3600" dirty="0">
                <a:latin typeface="Calibri"/>
                <a:cs typeface="Calibri"/>
              </a:rPr>
              <a:t> </a:t>
            </a:r>
            <a:r>
              <a:rPr lang="en-US" sz="3600" spc="-5" dirty="0">
                <a:latin typeface="Calibri"/>
                <a:cs typeface="Calibri"/>
              </a:rPr>
              <a:t>+ (R)</a:t>
            </a:r>
            <a:endParaRPr lang="en-US" sz="3600" dirty="0">
              <a:latin typeface="Calibri"/>
              <a:cs typeface="Calibri"/>
            </a:endParaRPr>
          </a:p>
          <a:p>
            <a:pPr marL="355600" indent="-342900">
              <a:lnSpc>
                <a:spcPct val="100000"/>
              </a:lnSpc>
              <a:spcBef>
                <a:spcPts val="1880"/>
              </a:spcBef>
              <a:buFont typeface="Arial MT"/>
              <a:buChar char="•"/>
              <a:tabLst>
                <a:tab pos="354965" algn="l"/>
                <a:tab pos="355600" algn="l"/>
              </a:tabLst>
            </a:pPr>
            <a:r>
              <a:rPr lang="en-US" sz="2800" spc="-20" dirty="0">
                <a:latin typeface="Calibri"/>
                <a:cs typeface="Calibri"/>
              </a:rPr>
              <a:t>Effective</a:t>
            </a:r>
            <a:r>
              <a:rPr lang="en-US" sz="2800" dirty="0">
                <a:latin typeface="Calibri"/>
                <a:cs typeface="Calibri"/>
              </a:rPr>
              <a:t> </a:t>
            </a:r>
            <a:r>
              <a:rPr lang="en-US" sz="2800" spc="-10" dirty="0">
                <a:latin typeface="Calibri"/>
                <a:cs typeface="Calibri"/>
              </a:rPr>
              <a:t>address=start</a:t>
            </a:r>
            <a:r>
              <a:rPr lang="en-US" sz="2800" spc="35" dirty="0">
                <a:latin typeface="Calibri"/>
                <a:cs typeface="Calibri"/>
              </a:rPr>
              <a:t> </a:t>
            </a:r>
            <a:r>
              <a:rPr lang="en-US" sz="2800" spc="-5" dirty="0">
                <a:latin typeface="Calibri"/>
                <a:cs typeface="Calibri"/>
              </a:rPr>
              <a:t>address </a:t>
            </a:r>
            <a:r>
              <a:rPr lang="en-US" sz="2800" dirty="0">
                <a:latin typeface="Calibri"/>
                <a:cs typeface="Calibri"/>
              </a:rPr>
              <a:t>+</a:t>
            </a:r>
            <a:r>
              <a:rPr lang="en-US" sz="2800" spc="5" dirty="0">
                <a:latin typeface="Calibri"/>
                <a:cs typeface="Calibri"/>
              </a:rPr>
              <a:t> </a:t>
            </a:r>
            <a:r>
              <a:rPr lang="en-US" sz="2800" spc="-5" dirty="0">
                <a:latin typeface="Calibri"/>
                <a:cs typeface="Calibri"/>
              </a:rPr>
              <a:t>displacement</a:t>
            </a:r>
            <a:endParaRPr lang="en-US" sz="2800" dirty="0">
              <a:latin typeface="Calibri"/>
              <a:cs typeface="Calibri"/>
            </a:endParaRPr>
          </a:p>
          <a:p>
            <a:pPr marL="355600" indent="-342900">
              <a:lnSpc>
                <a:spcPct val="100000"/>
              </a:lnSpc>
              <a:spcBef>
                <a:spcPts val="1680"/>
              </a:spcBef>
              <a:buFont typeface="Arial MT"/>
              <a:buChar char="•"/>
              <a:tabLst>
                <a:tab pos="354965" algn="l"/>
                <a:tab pos="355600" algn="l"/>
              </a:tabLst>
            </a:pPr>
            <a:r>
              <a:rPr lang="en-US" sz="2800" spc="-20" dirty="0">
                <a:latin typeface="Calibri"/>
                <a:cs typeface="Calibri"/>
              </a:rPr>
              <a:t>Effective</a:t>
            </a:r>
            <a:r>
              <a:rPr lang="en-US" sz="2800" dirty="0">
                <a:latin typeface="Calibri"/>
                <a:cs typeface="Calibri"/>
              </a:rPr>
              <a:t> </a:t>
            </a:r>
            <a:r>
              <a:rPr lang="en-US" sz="2800" spc="-10" dirty="0">
                <a:latin typeface="Calibri"/>
                <a:cs typeface="Calibri"/>
              </a:rPr>
              <a:t>address=Offset</a:t>
            </a:r>
            <a:r>
              <a:rPr lang="en-US" sz="2800" spc="30" dirty="0">
                <a:latin typeface="Calibri"/>
                <a:cs typeface="Calibri"/>
              </a:rPr>
              <a:t> </a:t>
            </a:r>
            <a:r>
              <a:rPr lang="en-US" sz="2800" dirty="0">
                <a:latin typeface="Calibri"/>
                <a:cs typeface="Calibri"/>
              </a:rPr>
              <a:t>+</a:t>
            </a:r>
            <a:r>
              <a:rPr lang="en-US" sz="2800" spc="5" dirty="0">
                <a:latin typeface="Calibri"/>
                <a:cs typeface="Calibri"/>
              </a:rPr>
              <a:t> </a:t>
            </a:r>
            <a:r>
              <a:rPr lang="en-US" sz="2800" spc="-5" dirty="0">
                <a:latin typeface="Calibri"/>
                <a:cs typeface="Calibri"/>
              </a:rPr>
              <a:t>(Segment</a:t>
            </a:r>
            <a:r>
              <a:rPr lang="en-US" sz="2800" spc="5" dirty="0">
                <a:latin typeface="Calibri"/>
                <a:cs typeface="Calibri"/>
              </a:rPr>
              <a:t> </a:t>
            </a:r>
            <a:r>
              <a:rPr lang="en-US" sz="2800" spc="-10" dirty="0">
                <a:latin typeface="Calibri"/>
                <a:cs typeface="Calibri"/>
              </a:rPr>
              <a:t>Register)</a:t>
            </a:r>
            <a:endParaRPr sz="2800">
              <a:latin typeface="Calibri"/>
              <a:cs typeface="Calibri"/>
            </a:endParaRPr>
          </a:p>
          <a:p>
            <a:pPr marL="355600" indent="-342900">
              <a:lnSpc>
                <a:spcPct val="100000"/>
              </a:lnSpc>
              <a:spcBef>
                <a:spcPts val="2350"/>
              </a:spcBef>
              <a:buFont typeface="Arial MT"/>
              <a:buChar char="•"/>
              <a:tabLst>
                <a:tab pos="354965" algn="l"/>
                <a:tab pos="355600" algn="l"/>
              </a:tabLst>
            </a:pPr>
            <a:r>
              <a:rPr sz="2800" spc="-10" dirty="0">
                <a:latin typeface="Calibri"/>
                <a:cs typeface="Calibri"/>
              </a:rPr>
              <a:t>Address</a:t>
            </a:r>
            <a:r>
              <a:rPr sz="2800" spc="20" dirty="0">
                <a:latin typeface="Calibri"/>
                <a:cs typeface="Calibri"/>
              </a:rPr>
              <a:t> </a:t>
            </a:r>
            <a:r>
              <a:rPr sz="2800" spc="-10" dirty="0">
                <a:latin typeface="Calibri"/>
                <a:cs typeface="Calibri"/>
              </a:rPr>
              <a:t>field</a:t>
            </a:r>
            <a:r>
              <a:rPr sz="2800" spc="-5" dirty="0">
                <a:latin typeface="Calibri"/>
                <a:cs typeface="Calibri"/>
              </a:rPr>
              <a:t> </a:t>
            </a:r>
            <a:r>
              <a:rPr sz="2800" spc="-10" dirty="0">
                <a:latin typeface="Calibri"/>
                <a:cs typeface="Calibri"/>
              </a:rPr>
              <a:t>hold</a:t>
            </a:r>
            <a:r>
              <a:rPr sz="2800" spc="5" dirty="0">
                <a:latin typeface="Calibri"/>
                <a:cs typeface="Calibri"/>
              </a:rPr>
              <a:t> </a:t>
            </a:r>
            <a:r>
              <a:rPr sz="2800" spc="-10" dirty="0">
                <a:latin typeface="Calibri"/>
                <a:cs typeface="Calibri"/>
              </a:rPr>
              <a:t>two</a:t>
            </a:r>
            <a:r>
              <a:rPr sz="2800" spc="-15" dirty="0">
                <a:latin typeface="Calibri"/>
                <a:cs typeface="Calibri"/>
              </a:rPr>
              <a:t> </a:t>
            </a:r>
            <a:r>
              <a:rPr sz="2800" spc="-10" dirty="0">
                <a:latin typeface="Calibri"/>
                <a:cs typeface="Calibri"/>
              </a:rPr>
              <a:t>values</a:t>
            </a:r>
            <a:endParaRPr sz="2800">
              <a:latin typeface="Calibri"/>
              <a:cs typeface="Calibri"/>
            </a:endParaRPr>
          </a:p>
          <a:p>
            <a:pPr marL="756285" lvl="1" indent="-287020">
              <a:lnSpc>
                <a:spcPct val="100000"/>
              </a:lnSpc>
              <a:spcBef>
                <a:spcPts val="2120"/>
              </a:spcBef>
              <a:buFont typeface="Arial MT"/>
              <a:buChar char="–"/>
              <a:tabLst>
                <a:tab pos="756920" algn="l"/>
              </a:tabLst>
            </a:pPr>
            <a:r>
              <a:rPr sz="2400" dirty="0">
                <a:latin typeface="Calibri"/>
                <a:cs typeface="Calibri"/>
              </a:rPr>
              <a:t>A</a:t>
            </a:r>
            <a:r>
              <a:rPr sz="2400" spc="-35"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base</a:t>
            </a:r>
            <a:r>
              <a:rPr sz="2400" spc="-25" dirty="0">
                <a:latin typeface="Calibri"/>
                <a:cs typeface="Calibri"/>
              </a:rPr>
              <a:t> </a:t>
            </a:r>
            <a:r>
              <a:rPr sz="2400" spc="-10" dirty="0">
                <a:latin typeface="Calibri"/>
                <a:cs typeface="Calibri"/>
              </a:rPr>
              <a:t>value</a:t>
            </a:r>
            <a:endParaRPr sz="2400">
              <a:latin typeface="Calibri"/>
              <a:cs typeface="Calibri"/>
            </a:endParaRPr>
          </a:p>
          <a:p>
            <a:pPr marL="756285" lvl="1" indent="-287020">
              <a:lnSpc>
                <a:spcPct val="100000"/>
              </a:lnSpc>
              <a:spcBef>
                <a:spcPts val="2014"/>
              </a:spcBef>
              <a:buFont typeface="Arial MT"/>
              <a:buChar char="–"/>
              <a:tabLst>
                <a:tab pos="756920" algn="l"/>
              </a:tabLst>
            </a:pPr>
            <a:r>
              <a:rPr sz="2400" dirty="0">
                <a:latin typeface="Calibri"/>
                <a:cs typeface="Calibri"/>
              </a:rPr>
              <a:t>R</a:t>
            </a:r>
            <a:r>
              <a:rPr sz="2400" spc="-20" dirty="0">
                <a:latin typeface="Calibri"/>
                <a:cs typeface="Calibri"/>
              </a:rPr>
              <a:t> </a:t>
            </a:r>
            <a:r>
              <a:rPr sz="2400" dirty="0">
                <a:latin typeface="Calibri"/>
                <a:cs typeface="Calibri"/>
              </a:rPr>
              <a:t>=</a:t>
            </a:r>
            <a:r>
              <a:rPr sz="2400" spc="-10" dirty="0">
                <a:latin typeface="Calibri"/>
                <a:cs typeface="Calibri"/>
              </a:rPr>
              <a:t> </a:t>
            </a:r>
            <a:r>
              <a:rPr sz="2400" spc="-15" dirty="0">
                <a:latin typeface="Calibri"/>
                <a:cs typeface="Calibri"/>
              </a:rPr>
              <a:t>register </a:t>
            </a:r>
            <a:r>
              <a:rPr sz="2400" spc="-10" dirty="0">
                <a:latin typeface="Calibri"/>
                <a:cs typeface="Calibri"/>
              </a:rPr>
              <a:t>that</a:t>
            </a:r>
            <a:r>
              <a:rPr sz="2400" spc="-25" dirty="0">
                <a:latin typeface="Calibri"/>
                <a:cs typeface="Calibri"/>
              </a:rPr>
              <a:t> </a:t>
            </a:r>
            <a:r>
              <a:rPr sz="2400" spc="-5" dirty="0">
                <a:latin typeface="Calibri"/>
                <a:cs typeface="Calibri"/>
              </a:rPr>
              <a:t>holds</a:t>
            </a:r>
            <a:r>
              <a:rPr sz="2400" spc="-20" dirty="0">
                <a:latin typeface="Calibri"/>
                <a:cs typeface="Calibri"/>
              </a:rPr>
              <a:t> </a:t>
            </a:r>
            <a:r>
              <a:rPr sz="2400" spc="-5" dirty="0">
                <a:latin typeface="Calibri"/>
                <a:cs typeface="Calibri"/>
              </a:rPr>
              <a:t>displacement</a:t>
            </a:r>
            <a:endParaRPr sz="2400">
              <a:latin typeface="Calibri"/>
              <a:cs typeface="Calibri"/>
            </a:endParaRPr>
          </a:p>
          <a:p>
            <a:pPr marL="756285" lvl="1" indent="-287020">
              <a:lnSpc>
                <a:spcPct val="100000"/>
              </a:lnSpc>
              <a:spcBef>
                <a:spcPts val="2020"/>
              </a:spcBef>
              <a:buFont typeface="Arial MT"/>
              <a:buChar char="–"/>
              <a:tabLst>
                <a:tab pos="756920" algn="l"/>
              </a:tabLst>
            </a:pPr>
            <a:r>
              <a:rPr sz="2400" spc="-5" dirty="0">
                <a:latin typeface="Calibri"/>
                <a:cs typeface="Calibri"/>
              </a:rPr>
              <a:t>or</a:t>
            </a:r>
            <a:r>
              <a:rPr sz="2400" spc="-30" dirty="0">
                <a:latin typeface="Calibri"/>
                <a:cs typeface="Calibri"/>
              </a:rPr>
              <a:t> </a:t>
            </a:r>
            <a:r>
              <a:rPr sz="2400" spc="-5" dirty="0">
                <a:latin typeface="Calibri"/>
                <a:cs typeface="Calibri"/>
              </a:rPr>
              <a:t>vice</a:t>
            </a:r>
            <a:r>
              <a:rPr sz="2400" spc="-35" dirty="0">
                <a:latin typeface="Calibri"/>
                <a:cs typeface="Calibri"/>
              </a:rPr>
              <a:t> </a:t>
            </a:r>
            <a:r>
              <a:rPr sz="2400" spc="-15" dirty="0">
                <a:latin typeface="Calibri"/>
                <a:cs typeface="Calibri"/>
              </a:rPr>
              <a:t>versa</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76200" y="1447800"/>
            <a:ext cx="8857488" cy="4800600"/>
          </a:xfrm>
        </p:spPr>
        <p:txBody>
          <a:bodyPr>
            <a:normAutofit/>
          </a:bodyPr>
          <a:lstStyle/>
          <a:p>
            <a:pPr algn="just"/>
            <a:r>
              <a:rPr lang="en-US" sz="2400" dirty="0">
                <a:latin typeface="Times New Roman" panose="02020603050405020304" pitchFamily="18" charset="0"/>
                <a:cs typeface="Times New Roman" panose="02020603050405020304" pitchFamily="18" charset="0"/>
              </a:rPr>
              <a:t>The data transfer and logic control paths are indicated, including an element labeled internal processor bus. </a:t>
            </a:r>
          </a:p>
          <a:p>
            <a:pPr algn="just"/>
            <a:r>
              <a:rPr lang="en-US" sz="2400" dirty="0">
                <a:latin typeface="Times New Roman" panose="02020603050405020304" pitchFamily="18" charset="0"/>
                <a:cs typeface="Times New Roman" panose="02020603050405020304" pitchFamily="18" charset="0"/>
              </a:rPr>
              <a:t>This element is needed to </a:t>
            </a:r>
            <a:r>
              <a:rPr lang="en-US" sz="2400" dirty="0">
                <a:solidFill>
                  <a:srgbClr val="FF0000"/>
                </a:solidFill>
                <a:latin typeface="Times New Roman" panose="02020603050405020304" pitchFamily="18" charset="0"/>
                <a:cs typeface="Times New Roman" panose="02020603050405020304" pitchFamily="18" charset="0"/>
              </a:rPr>
              <a:t>transfer data between the various registers and the ALU</a:t>
            </a:r>
            <a:r>
              <a:rPr lang="en-US" sz="2400" dirty="0">
                <a:latin typeface="Times New Roman" panose="02020603050405020304" pitchFamily="18" charset="0"/>
                <a:cs typeface="Times New Roman" panose="02020603050405020304" pitchFamily="18" charset="0"/>
              </a:rPr>
              <a:t> because the ALU in fact operates only on data in the internal processor memory.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053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705088" cy="4800600"/>
          </a:xfrm>
        </p:spPr>
        <p:txBody>
          <a:bodyPr>
            <a:normAutofit/>
          </a:bodyPr>
          <a:lstStyle/>
          <a:p>
            <a:pPr algn="just"/>
            <a:r>
              <a:rPr lang="en-US" sz="2400" dirty="0">
                <a:latin typeface="Times New Roman" pitchFamily="18" charset="0"/>
                <a:cs typeface="Times New Roman" pitchFamily="18" charset="0"/>
              </a:rPr>
              <a:t>The value contained in one address field is used directly. (A)</a:t>
            </a:r>
          </a:p>
          <a:p>
            <a:pPr algn="just"/>
            <a:r>
              <a:rPr lang="en-US" sz="2400" dirty="0">
                <a:latin typeface="Times New Roman" pitchFamily="18" charset="0"/>
                <a:cs typeface="Times New Roman" pitchFamily="18" charset="0"/>
              </a:rPr>
              <a:t>The other address field, or an implicit reference based on </a:t>
            </a:r>
            <a:r>
              <a:rPr lang="en-US" sz="2400" dirty="0" err="1">
                <a:latin typeface="Times New Roman" pitchFamily="18" charset="0"/>
                <a:cs typeface="Times New Roman" pitchFamily="18" charset="0"/>
              </a:rPr>
              <a:t>opcode</a:t>
            </a:r>
            <a:r>
              <a:rPr lang="en-US" sz="2400" dirty="0">
                <a:latin typeface="Times New Roman" pitchFamily="18" charset="0"/>
                <a:cs typeface="Times New Roman" pitchFamily="18" charset="0"/>
              </a:rPr>
              <a:t>, refers to a register whose contents are added to A to produce the effective address.</a:t>
            </a:r>
          </a:p>
          <a:p>
            <a:pPr algn="just"/>
            <a:endParaRPr lang="en-US" sz="2400" dirty="0">
              <a:latin typeface="Times New Roman" pitchFamily="18" charset="0"/>
              <a:cs typeface="Times New Roman" pitchFamily="18" charset="0"/>
            </a:endParaRPr>
          </a:p>
          <a:p>
            <a:pPr algn="just"/>
            <a:r>
              <a:rPr lang="en-US" sz="2400" spc="-15" dirty="0">
                <a:latin typeface="Calibri"/>
                <a:cs typeface="Calibri"/>
              </a:rPr>
              <a:t>EA </a:t>
            </a:r>
            <a:r>
              <a:rPr lang="en-US" sz="2400" spc="-5" dirty="0">
                <a:latin typeface="Calibri"/>
                <a:cs typeface="Calibri"/>
              </a:rPr>
              <a:t>=</a:t>
            </a:r>
            <a:r>
              <a:rPr lang="en-US" sz="2400" spc="-15" dirty="0">
                <a:latin typeface="Calibri"/>
                <a:cs typeface="Calibri"/>
              </a:rPr>
              <a:t> </a:t>
            </a:r>
            <a:r>
              <a:rPr lang="en-US" sz="2400" spc="-5" dirty="0">
                <a:latin typeface="Calibri"/>
                <a:cs typeface="Calibri"/>
              </a:rPr>
              <a:t>A</a:t>
            </a:r>
            <a:r>
              <a:rPr lang="en-US" sz="2400" dirty="0">
                <a:latin typeface="Calibri"/>
                <a:cs typeface="Calibri"/>
              </a:rPr>
              <a:t> </a:t>
            </a:r>
            <a:r>
              <a:rPr lang="en-US" sz="2400" spc="-5" dirty="0">
                <a:latin typeface="Calibri"/>
                <a:cs typeface="Calibri"/>
              </a:rPr>
              <a:t>+ (R)</a:t>
            </a:r>
            <a:endParaRPr lang="en-US" sz="2400" dirty="0">
              <a:latin typeface="Calibri"/>
              <a:cs typeface="Calibri"/>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400288" cy="2971800"/>
          </a:xfrm>
        </p:spPr>
        <p:txBody>
          <a:bodyPr/>
          <a:lstStyle/>
          <a:p>
            <a:r>
              <a:rPr lang="en-US" dirty="0">
                <a:latin typeface="Times New Roman" pitchFamily="18" charset="0"/>
                <a:cs typeface="Times New Roman" pitchFamily="18" charset="0"/>
              </a:rPr>
              <a:t> Three of the most common uses of displacement addressing:</a:t>
            </a:r>
          </a:p>
          <a:p>
            <a:r>
              <a:rPr lang="en-US" dirty="0">
                <a:latin typeface="Times New Roman" pitchFamily="18" charset="0"/>
                <a:cs typeface="Times New Roman" pitchFamily="18" charset="0"/>
              </a:rPr>
              <a:t> Relative addressing</a:t>
            </a:r>
          </a:p>
          <a:p>
            <a:r>
              <a:rPr lang="en-US" dirty="0">
                <a:latin typeface="Times New Roman" pitchFamily="18" charset="0"/>
                <a:cs typeface="Times New Roman" pitchFamily="18" charset="0"/>
              </a:rPr>
              <a:t> Base-register addressing</a:t>
            </a:r>
          </a:p>
          <a:p>
            <a:r>
              <a:rPr lang="en-US" dirty="0">
                <a:latin typeface="Times New Roman" pitchFamily="18" charset="0"/>
                <a:cs typeface="Times New Roman" pitchFamily="18" charset="0"/>
              </a:rPr>
              <a:t> Indexing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a:t>
            </a:r>
          </a:p>
        </p:txBody>
      </p:sp>
      <p:sp>
        <p:nvSpPr>
          <p:cNvPr id="3" name="Content Placeholder 2"/>
          <p:cNvSpPr>
            <a:spLocks noGrp="1"/>
          </p:cNvSpPr>
          <p:nvPr>
            <p:ph idx="1"/>
          </p:nvPr>
        </p:nvSpPr>
        <p:spPr>
          <a:xfrm>
            <a:off x="609600" y="1447800"/>
            <a:ext cx="8324088" cy="4800600"/>
          </a:xfrm>
        </p:spPr>
        <p:txBody>
          <a:bodyPr>
            <a:normAutofit/>
          </a:bodyPr>
          <a:lstStyle/>
          <a:p>
            <a:pPr algn="just"/>
            <a:r>
              <a:rPr lang="en-US" sz="2400" dirty="0">
                <a:latin typeface="Times New Roman" pitchFamily="18" charset="0"/>
                <a:cs typeface="Times New Roman" pitchFamily="18" charset="0"/>
              </a:rPr>
              <a:t>PC-relative addressing,</a:t>
            </a:r>
          </a:p>
          <a:p>
            <a:pPr algn="just"/>
            <a:r>
              <a:rPr lang="en-US" sz="2400" dirty="0">
                <a:latin typeface="Times New Roman" pitchFamily="18" charset="0"/>
                <a:cs typeface="Times New Roman" pitchFamily="18" charset="0"/>
              </a:rPr>
              <a:t>the implicitly referenced register is the program counter (PC).</a:t>
            </a:r>
          </a:p>
          <a:p>
            <a:pPr algn="just"/>
            <a:r>
              <a:rPr lang="en-US" sz="2400" dirty="0">
                <a:latin typeface="Times New Roman" pitchFamily="18" charset="0"/>
                <a:cs typeface="Times New Roman" pitchFamily="18" charset="0"/>
              </a:rPr>
              <a:t> That is, the next instruction address is added to the address field to produce the EA.</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2952" y="487502"/>
            <a:ext cx="7122159" cy="697230"/>
          </a:xfrm>
          <a:prstGeom prst="rect">
            <a:avLst/>
          </a:prstGeom>
        </p:spPr>
        <p:txBody>
          <a:bodyPr vert="horz" wrap="square" lIns="0" tIns="13335" rIns="0" bIns="0" rtlCol="0">
            <a:spAutoFit/>
          </a:bodyPr>
          <a:lstStyle/>
          <a:p>
            <a:pPr marL="12700">
              <a:lnSpc>
                <a:spcPct val="100000"/>
              </a:lnSpc>
              <a:spcBef>
                <a:spcPts val="105"/>
              </a:spcBef>
            </a:pPr>
            <a:r>
              <a:rPr sz="4400" b="0" spc="185" dirty="0">
                <a:latin typeface="Arial MT"/>
                <a:cs typeface="Arial MT"/>
              </a:rPr>
              <a:t>Base-Register</a:t>
            </a:r>
            <a:r>
              <a:rPr sz="4400" b="0" spc="-20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73</a:t>
            </a:fld>
            <a:endParaRPr dirty="0"/>
          </a:p>
        </p:txBody>
      </p:sp>
      <p:sp>
        <p:nvSpPr>
          <p:cNvPr id="3" name="object 3"/>
          <p:cNvSpPr txBox="1"/>
          <p:nvPr/>
        </p:nvSpPr>
        <p:spPr>
          <a:xfrm>
            <a:off x="535025" y="1555876"/>
            <a:ext cx="8073390" cy="4611519"/>
          </a:xfrm>
          <a:prstGeom prst="rect">
            <a:avLst/>
          </a:prstGeom>
        </p:spPr>
        <p:txBody>
          <a:bodyPr vert="horz" wrap="square" lIns="0" tIns="12700" rIns="0" bIns="0" rtlCol="0">
            <a:spAutoFit/>
          </a:bodyPr>
          <a:lstStyle/>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sz="2400" dirty="0">
                <a:latin typeface="Times New Roman" pitchFamily="18" charset="0"/>
                <a:cs typeface="Times New Roman" pitchFamily="18" charset="0"/>
              </a:rPr>
              <a:t>Base	</a:t>
            </a:r>
            <a:r>
              <a:rPr sz="2400" spc="-35" dirty="0">
                <a:latin typeface="Times New Roman" pitchFamily="18" charset="0"/>
                <a:cs typeface="Times New Roman" pitchFamily="18" charset="0"/>
              </a:rPr>
              <a:t>r</a:t>
            </a:r>
            <a:r>
              <a:rPr sz="2400" dirty="0">
                <a:latin typeface="Times New Roman" pitchFamily="18" charset="0"/>
                <a:cs typeface="Times New Roman" pitchFamily="18" charset="0"/>
              </a:rPr>
              <a:t>egi</a:t>
            </a:r>
            <a:r>
              <a:rPr sz="2400" spc="-35" dirty="0">
                <a:latin typeface="Times New Roman" pitchFamily="18" charset="0"/>
                <a:cs typeface="Times New Roman" pitchFamily="18" charset="0"/>
              </a:rPr>
              <a:t>s</a:t>
            </a:r>
            <a:r>
              <a:rPr sz="2400" spc="-40" dirty="0">
                <a:latin typeface="Times New Roman" pitchFamily="18" charset="0"/>
                <a:cs typeface="Times New Roman" pitchFamily="18" charset="0"/>
              </a:rPr>
              <a:t>t</a:t>
            </a:r>
            <a:r>
              <a:rPr sz="2400" dirty="0">
                <a:latin typeface="Times New Roman" pitchFamily="18" charset="0"/>
                <a:cs typeface="Times New Roman" pitchFamily="18" charset="0"/>
              </a:rPr>
              <a:t>er	add</a:t>
            </a:r>
            <a:r>
              <a:rPr sz="2400" spc="-35" dirty="0">
                <a:latin typeface="Times New Roman" pitchFamily="18" charset="0"/>
                <a:cs typeface="Times New Roman" pitchFamily="18" charset="0"/>
              </a:rPr>
              <a:t>r</a:t>
            </a:r>
            <a:r>
              <a:rPr sz="2400" dirty="0">
                <a:latin typeface="Times New Roman" pitchFamily="18" charset="0"/>
                <a:cs typeface="Times New Roman" pitchFamily="18" charset="0"/>
              </a:rPr>
              <a:t>essing	mode	is	</a:t>
            </a:r>
            <a:r>
              <a:rPr sz="2400" spc="-5" dirty="0">
                <a:latin typeface="Times New Roman" pitchFamily="18" charset="0"/>
                <a:cs typeface="Times New Roman" pitchFamily="18" charset="0"/>
              </a:rPr>
              <a:t>use</a:t>
            </a:r>
            <a:r>
              <a:rPr sz="2400" dirty="0">
                <a:latin typeface="Times New Roman" pitchFamily="18" charset="0"/>
                <a:cs typeface="Times New Roman" pitchFamily="18" charset="0"/>
              </a:rPr>
              <a:t>d	</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o	impl</a:t>
            </a:r>
            <a:r>
              <a:rPr sz="2400" spc="5" dirty="0">
                <a:latin typeface="Times New Roman" pitchFamily="18" charset="0"/>
                <a:cs typeface="Times New Roman" pitchFamily="18" charset="0"/>
              </a:rPr>
              <a:t>e</a:t>
            </a:r>
            <a:r>
              <a:rPr sz="2400" dirty="0">
                <a:latin typeface="Times New Roman" pitchFamily="18" charset="0"/>
                <a:cs typeface="Times New Roman" pitchFamily="18" charset="0"/>
              </a:rPr>
              <a:t>me</a:t>
            </a:r>
            <a:r>
              <a:rPr sz="2400" spc="-20" dirty="0">
                <a:latin typeface="Times New Roman" pitchFamily="18" charset="0"/>
                <a:cs typeface="Times New Roman" pitchFamily="18" charset="0"/>
              </a:rPr>
              <a:t>n</a:t>
            </a:r>
            <a:r>
              <a:rPr sz="2400" dirty="0">
                <a:latin typeface="Times New Roman" pitchFamily="18" charset="0"/>
                <a:cs typeface="Times New Roman" pitchFamily="18" charset="0"/>
              </a:rPr>
              <a:t>t	</a:t>
            </a:r>
            <a:r>
              <a:rPr sz="2400" spc="-15" dirty="0">
                <a:solidFill>
                  <a:srgbClr val="FF0000"/>
                </a:solidFill>
                <a:latin typeface="Times New Roman" pitchFamily="18" charset="0"/>
                <a:cs typeface="Times New Roman" pitchFamily="18" charset="0"/>
              </a:rPr>
              <a:t>i</a:t>
            </a:r>
            <a:r>
              <a:rPr sz="2400" spc="-25" dirty="0">
                <a:solidFill>
                  <a:srgbClr val="FF0000"/>
                </a:solidFill>
                <a:latin typeface="Times New Roman" pitchFamily="18" charset="0"/>
                <a:cs typeface="Times New Roman" pitchFamily="18" charset="0"/>
              </a:rPr>
              <a:t>nt</a:t>
            </a:r>
            <a:r>
              <a:rPr sz="2400" dirty="0">
                <a:solidFill>
                  <a:srgbClr val="FF0000"/>
                </a:solidFill>
                <a:latin typeface="Times New Roman" pitchFamily="18" charset="0"/>
                <a:cs typeface="Times New Roman" pitchFamily="18" charset="0"/>
              </a:rPr>
              <a:t>er  </a:t>
            </a:r>
            <a:r>
              <a:rPr sz="2400" spc="-10" dirty="0">
                <a:solidFill>
                  <a:srgbClr val="FF0000"/>
                </a:solidFill>
                <a:latin typeface="Times New Roman" pitchFamily="18" charset="0"/>
                <a:cs typeface="Times New Roman" pitchFamily="18" charset="0"/>
              </a:rPr>
              <a:t>segment</a:t>
            </a:r>
            <a:r>
              <a:rPr sz="2400" spc="-15" dirty="0">
                <a:solidFill>
                  <a:srgbClr val="FF0000"/>
                </a:solidFill>
                <a:latin typeface="Times New Roman" pitchFamily="18" charset="0"/>
                <a:cs typeface="Times New Roman" pitchFamily="18" charset="0"/>
              </a:rPr>
              <a:t> </a:t>
            </a:r>
            <a:r>
              <a:rPr sz="2400" spc="-20" dirty="0">
                <a:solidFill>
                  <a:srgbClr val="FF0000"/>
                </a:solidFill>
                <a:latin typeface="Times New Roman" pitchFamily="18" charset="0"/>
                <a:cs typeface="Times New Roman" pitchFamily="18" charset="0"/>
              </a:rPr>
              <a:t>transfer</a:t>
            </a:r>
            <a:r>
              <a:rPr sz="2400" spc="5"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of </a:t>
            </a:r>
            <a:r>
              <a:rPr sz="2400" spc="-15" dirty="0">
                <a:solidFill>
                  <a:srgbClr val="FF0000"/>
                </a:solidFill>
                <a:latin typeface="Times New Roman" pitchFamily="18" charset="0"/>
                <a:cs typeface="Times New Roman" pitchFamily="18" charset="0"/>
              </a:rPr>
              <a:t>control.</a:t>
            </a:r>
            <a:endParaRPr lang="en-US" sz="2400" spc="-15" dirty="0">
              <a:solidFill>
                <a:srgbClr val="FF0000"/>
              </a:solidFill>
              <a:latin typeface="Times New Roman" pitchFamily="18" charset="0"/>
              <a:cs typeface="Times New Roman" pitchFamily="18" charset="0"/>
            </a:endParaRPr>
          </a:p>
          <a:p>
            <a:pPr marL="355600" marR="5080" indent="-342900">
              <a:lnSpc>
                <a:spcPct val="150100"/>
              </a:lnSpc>
              <a:spcBef>
                <a:spcPts val="100"/>
              </a:spcBef>
              <a:buFont typeface="Arial MT"/>
              <a:buChar char="•"/>
              <a:tabLst>
                <a:tab pos="354965" algn="l"/>
                <a:tab pos="355600" algn="l"/>
                <a:tab pos="1083945" algn="l"/>
                <a:tab pos="2167890" algn="l"/>
                <a:tab pos="3644900" algn="l"/>
                <a:tab pos="4505960" algn="l"/>
                <a:tab pos="4839970" algn="l"/>
                <a:tab pos="5575935" algn="l"/>
                <a:tab pos="5979795" algn="l"/>
                <a:tab pos="7477125" algn="l"/>
              </a:tabLst>
            </a:pPr>
            <a:r>
              <a:rPr lang="en-US" sz="2400" dirty="0">
                <a:latin typeface="Times New Roman" pitchFamily="18" charset="0"/>
                <a:cs typeface="Times New Roman" pitchFamily="18" charset="0"/>
              </a:rPr>
              <a:t>The referenced register contains a main memory address, and the address field contains a displacement</a:t>
            </a:r>
            <a:endParaRPr sz="2400" dirty="0">
              <a:latin typeface="Times New Roman" pitchFamily="18" charset="0"/>
              <a:cs typeface="Times New Roman" pitchFamily="18" charset="0"/>
            </a:endParaRPr>
          </a:p>
          <a:p>
            <a:pPr marL="355600" marR="5080" indent="-342900">
              <a:lnSpc>
                <a:spcPct val="150100"/>
              </a:lnSpc>
              <a:spcBef>
                <a:spcPts val="570"/>
              </a:spcBef>
              <a:buFont typeface="Arial MT"/>
              <a:buChar char="•"/>
              <a:tabLst>
                <a:tab pos="354965" algn="l"/>
                <a:tab pos="355600" algn="l"/>
                <a:tab pos="732155" algn="l"/>
                <a:tab pos="1323340" algn="l"/>
                <a:tab pos="2179955" algn="l"/>
                <a:tab pos="3387090" algn="l"/>
                <a:tab pos="4486275" algn="l"/>
                <a:tab pos="4817110" algn="l"/>
                <a:tab pos="6063615" algn="l"/>
                <a:tab pos="6501130" algn="l"/>
                <a:tab pos="7481570" algn="l"/>
              </a:tabLst>
            </a:pPr>
            <a:r>
              <a:rPr sz="2400" spc="-5" dirty="0">
                <a:latin typeface="Times New Roman" pitchFamily="18" charset="0"/>
                <a:cs typeface="Times New Roman" pitchFamily="18" charset="0"/>
              </a:rPr>
              <a:t>I</a:t>
            </a:r>
            <a:r>
              <a:rPr sz="2400" dirty="0">
                <a:latin typeface="Times New Roman" pitchFamily="18" charset="0"/>
                <a:cs typeface="Times New Roman" pitchFamily="18" charset="0"/>
              </a:rPr>
              <a:t>n	this	mode	</a:t>
            </a:r>
            <a:r>
              <a:rPr sz="2400" spc="-20" dirty="0">
                <a:latin typeface="Times New Roman" pitchFamily="18" charset="0"/>
                <a:cs typeface="Times New Roman" pitchFamily="18" charset="0"/>
              </a:rPr>
              <a:t>e</a:t>
            </a:r>
            <a:r>
              <a:rPr sz="2400" spc="-25" dirty="0">
                <a:latin typeface="Times New Roman" pitchFamily="18" charset="0"/>
                <a:cs typeface="Times New Roman" pitchFamily="18" charset="0"/>
              </a:rPr>
              <a:t>f</a:t>
            </a:r>
            <a:r>
              <a:rPr sz="2400" spc="-65" dirty="0">
                <a:latin typeface="Times New Roman" pitchFamily="18" charset="0"/>
                <a:cs typeface="Times New Roman" pitchFamily="18" charset="0"/>
              </a:rPr>
              <a:t>f</a:t>
            </a:r>
            <a:r>
              <a:rPr sz="2400" dirty="0">
                <a:latin typeface="Times New Roman" pitchFamily="18" charset="0"/>
                <a:cs typeface="Times New Roman" pitchFamily="18" charset="0"/>
              </a:rPr>
              <a:t>e</a:t>
            </a:r>
            <a:r>
              <a:rPr sz="2400" spc="5" dirty="0">
                <a:latin typeface="Times New Roman" pitchFamily="18" charset="0"/>
                <a:cs typeface="Times New Roman" pitchFamily="18" charset="0"/>
              </a:rPr>
              <a:t>c</a:t>
            </a:r>
            <a:r>
              <a:rPr sz="2400" dirty="0">
                <a:latin typeface="Times New Roman" pitchFamily="18" charset="0"/>
                <a:cs typeface="Times New Roman" pitchFamily="18" charset="0"/>
              </a:rPr>
              <a:t>ti</a:t>
            </a:r>
            <a:r>
              <a:rPr sz="2400" spc="-30" dirty="0">
                <a:latin typeface="Times New Roman" pitchFamily="18" charset="0"/>
                <a:cs typeface="Times New Roman" pitchFamily="18" charset="0"/>
              </a:rPr>
              <a:t>v</a:t>
            </a:r>
            <a:r>
              <a:rPr sz="2400" dirty="0">
                <a:latin typeface="Times New Roman" pitchFamily="18" charset="0"/>
                <a:cs typeface="Times New Roman" pitchFamily="18" charset="0"/>
              </a:rPr>
              <a:t>e	add</a:t>
            </a:r>
            <a:r>
              <a:rPr sz="2400" spc="-35" dirty="0">
                <a:latin typeface="Times New Roman" pitchFamily="18" charset="0"/>
                <a:cs typeface="Times New Roman" pitchFamily="18" charset="0"/>
              </a:rPr>
              <a:t>r</a:t>
            </a:r>
            <a:r>
              <a:rPr sz="2400" dirty="0">
                <a:latin typeface="Times New Roman" pitchFamily="18" charset="0"/>
                <a:cs typeface="Times New Roman" pitchFamily="18" charset="0"/>
              </a:rPr>
              <a:t>ess	is	</a:t>
            </a:r>
            <a:r>
              <a:rPr sz="2400" spc="-5" dirty="0">
                <a:latin typeface="Times New Roman" pitchFamily="18" charset="0"/>
                <a:cs typeface="Times New Roman" pitchFamily="18" charset="0"/>
              </a:rPr>
              <a:t>o</a:t>
            </a:r>
            <a:r>
              <a:rPr sz="2400" spc="-20" dirty="0">
                <a:latin typeface="Times New Roman" pitchFamily="18" charset="0"/>
                <a:cs typeface="Times New Roman" pitchFamily="18" charset="0"/>
              </a:rPr>
              <a:t>b</a:t>
            </a:r>
            <a:r>
              <a:rPr sz="2400" spc="-25" dirty="0">
                <a:latin typeface="Times New Roman" pitchFamily="18" charset="0"/>
                <a:cs typeface="Times New Roman" pitchFamily="18" charset="0"/>
              </a:rPr>
              <a:t>t</a:t>
            </a:r>
            <a:r>
              <a:rPr sz="2400" dirty="0">
                <a:latin typeface="Times New Roman" pitchFamily="18" charset="0"/>
                <a:cs typeface="Times New Roman" pitchFamily="18" charset="0"/>
              </a:rPr>
              <a:t>ained	</a:t>
            </a:r>
            <a:r>
              <a:rPr sz="2400" spc="-15" dirty="0">
                <a:latin typeface="Times New Roman" pitchFamily="18" charset="0"/>
                <a:cs typeface="Times New Roman" pitchFamily="18" charset="0"/>
              </a:rPr>
              <a:t>b</a:t>
            </a:r>
            <a:r>
              <a:rPr sz="2400" dirty="0">
                <a:latin typeface="Times New Roman" pitchFamily="18" charset="0"/>
                <a:cs typeface="Times New Roman" pitchFamily="18" charset="0"/>
              </a:rPr>
              <a:t>y	adding	</a:t>
            </a:r>
            <a:r>
              <a:rPr sz="2400" spc="-5" dirty="0">
                <a:latin typeface="Times New Roman" pitchFamily="18" charset="0"/>
                <a:cs typeface="Times New Roman" pitchFamily="18" charset="0"/>
              </a:rPr>
              <a:t>ba</a:t>
            </a:r>
            <a:r>
              <a:rPr sz="2400" spc="5" dirty="0">
                <a:latin typeface="Times New Roman" pitchFamily="18" charset="0"/>
                <a:cs typeface="Times New Roman" pitchFamily="18" charset="0"/>
              </a:rPr>
              <a:t>s</a:t>
            </a:r>
            <a:r>
              <a:rPr sz="2400" dirty="0">
                <a:latin typeface="Times New Roman" pitchFamily="18" charset="0"/>
                <a:cs typeface="Times New Roman" pitchFamily="18" charset="0"/>
              </a:rPr>
              <a:t>e  </a:t>
            </a:r>
            <a:r>
              <a:rPr sz="2400" spc="-15" dirty="0">
                <a:latin typeface="Times New Roman" pitchFamily="18" charset="0"/>
                <a:cs typeface="Times New Roman" pitchFamily="18" charset="0"/>
              </a:rPr>
              <a:t>register</a:t>
            </a:r>
            <a:r>
              <a:rPr sz="2400" spc="-10" dirty="0">
                <a:latin typeface="Times New Roman" pitchFamily="18" charset="0"/>
                <a:cs typeface="Times New Roman" pitchFamily="18" charset="0"/>
              </a:rPr>
              <a:t> value</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address</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field</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value.</a:t>
            </a:r>
            <a:endParaRPr sz="2400" dirty="0">
              <a:latin typeface="Times New Roman" pitchFamily="18" charset="0"/>
              <a:cs typeface="Times New Roman" pitchFamily="18" charset="0"/>
            </a:endParaRPr>
          </a:p>
          <a:p>
            <a:pPr>
              <a:lnSpc>
                <a:spcPct val="100000"/>
              </a:lnSpc>
              <a:spcBef>
                <a:spcPts val="45"/>
              </a:spcBef>
              <a:buFont typeface="Arial MT"/>
              <a:buChar char="•"/>
            </a:pPr>
            <a:endParaRPr sz="2500" dirty="0">
              <a:latin typeface="Times New Roman" pitchFamily="18" charset="0"/>
              <a:cs typeface="Times New Roman" pitchFamily="18" charset="0"/>
            </a:endParaRPr>
          </a:p>
          <a:p>
            <a:pPr marL="355600" indent="-342900">
              <a:lnSpc>
                <a:spcPct val="100000"/>
              </a:lnSpc>
              <a:buFont typeface="Arial MT"/>
              <a:buChar char="•"/>
              <a:tabLst>
                <a:tab pos="354965" algn="l"/>
                <a:tab pos="355600" algn="l"/>
              </a:tabLst>
            </a:pPr>
            <a:r>
              <a:rPr sz="2400" spc="-10" dirty="0">
                <a:latin typeface="Times New Roman" pitchFamily="18" charset="0"/>
                <a:cs typeface="Times New Roman" pitchFamily="18" charset="0"/>
              </a:rPr>
              <a:t>EA=</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Base</a:t>
            </a:r>
            <a:r>
              <a:rPr sz="2400" spc="-15" dirty="0">
                <a:latin typeface="Times New Roman" pitchFamily="18" charset="0"/>
                <a:cs typeface="Times New Roman" pitchFamily="18" charset="0"/>
              </a:rPr>
              <a:t> register</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a:t>
            </a:r>
            <a:r>
              <a:rPr sz="2400" spc="-5" dirty="0">
                <a:latin typeface="Times New Roman" pitchFamily="18" charset="0"/>
                <a:cs typeface="Times New Roman" pitchFamily="18" charset="0"/>
              </a:rPr>
              <a:t> Address</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field</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value.</a:t>
            </a:r>
            <a:endParaRPr sz="2400" dirty="0">
              <a:latin typeface="Times New Roman" pitchFamily="18" charset="0"/>
              <a:cs typeface="Times New Roman" pitchFamily="18" charset="0"/>
            </a:endParaRPr>
          </a:p>
          <a:p>
            <a:pPr>
              <a:lnSpc>
                <a:spcPct val="100000"/>
              </a:lnSpc>
              <a:spcBef>
                <a:spcPts val="40"/>
              </a:spcBef>
            </a:pPr>
            <a:endParaRPr sz="2800"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304800"/>
            <a:ext cx="5428615" cy="697230"/>
          </a:xfrm>
          <a:prstGeom prst="rect">
            <a:avLst/>
          </a:prstGeom>
        </p:spPr>
        <p:txBody>
          <a:bodyPr vert="horz" wrap="square" lIns="0" tIns="13335" rIns="0" bIns="0" rtlCol="0">
            <a:spAutoFit/>
          </a:bodyPr>
          <a:lstStyle/>
          <a:p>
            <a:pPr marL="12700">
              <a:lnSpc>
                <a:spcPct val="100000"/>
              </a:lnSpc>
              <a:spcBef>
                <a:spcPts val="105"/>
              </a:spcBef>
            </a:pPr>
            <a:r>
              <a:rPr sz="4400" b="0" spc="180" dirty="0">
                <a:latin typeface="Arial MT"/>
                <a:cs typeface="Arial MT"/>
              </a:rPr>
              <a:t>Indexed</a:t>
            </a:r>
            <a:r>
              <a:rPr sz="4400" b="0" spc="-15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10"/>
              </a:lnSpc>
            </a:pPr>
            <a:fld id="{81D60167-4931-47E6-BA6A-407CBD079E47}" type="slidenum">
              <a:rPr dirty="0"/>
              <a:pPr marL="38100">
                <a:lnSpc>
                  <a:spcPts val="1410"/>
                </a:lnSpc>
              </a:pPr>
              <a:t>74</a:t>
            </a:fld>
            <a:endParaRPr dirty="0"/>
          </a:p>
        </p:txBody>
      </p:sp>
      <p:sp>
        <p:nvSpPr>
          <p:cNvPr id="3" name="object 3"/>
          <p:cNvSpPr txBox="1"/>
          <p:nvPr/>
        </p:nvSpPr>
        <p:spPr>
          <a:xfrm>
            <a:off x="457200" y="990601"/>
            <a:ext cx="8534400" cy="4321055"/>
          </a:xfrm>
          <a:prstGeom prst="rect">
            <a:avLst/>
          </a:prstGeom>
        </p:spPr>
        <p:txBody>
          <a:bodyPr vert="horz" wrap="square" lIns="0" tIns="12065" rIns="0" bIns="0" rtlCol="0">
            <a:spAutoFit/>
          </a:bodyPr>
          <a:lstStyle/>
          <a:p>
            <a:pPr>
              <a:buFont typeface="Arial" pitchFamily="34" charset="0"/>
              <a:buChar char="•"/>
            </a:pPr>
            <a:r>
              <a:rPr lang="en-US" sz="2800" dirty="0">
                <a:latin typeface="Times New Roman" pitchFamily="18" charset="0"/>
                <a:cs typeface="Times New Roman" pitchFamily="18" charset="0"/>
              </a:rPr>
              <a:t>The address field references a main memory address, and the referenced register contains a positive displacement from that address. </a:t>
            </a:r>
          </a:p>
          <a:p>
            <a:pPr>
              <a:buFont typeface="Arial" pitchFamily="34" charset="0"/>
              <a:buChar char="•"/>
            </a:pPr>
            <a:r>
              <a:rPr sz="2800" spc="-10" dirty="0">
                <a:latin typeface="Times New Roman" pitchFamily="18" charset="0"/>
                <a:cs typeface="Times New Roman" pitchFamily="18" charset="0"/>
              </a:rPr>
              <a:t>The</a:t>
            </a:r>
            <a:r>
              <a:rPr sz="2800" spc="-5" dirty="0">
                <a:latin typeface="Times New Roman" pitchFamily="18" charset="0"/>
                <a:cs typeface="Times New Roman" pitchFamily="18" charset="0"/>
              </a:rPr>
              <a:t> </a:t>
            </a:r>
            <a:r>
              <a:rPr sz="2800" spc="-35" dirty="0">
                <a:latin typeface="Times New Roman" pitchFamily="18" charset="0"/>
                <a:cs typeface="Times New Roman" pitchFamily="18" charset="0"/>
              </a:rPr>
              <a:t>operand’s</a:t>
            </a:r>
            <a:r>
              <a:rPr sz="2800" spc="35" dirty="0">
                <a:latin typeface="Times New Roman" pitchFamily="18" charset="0"/>
                <a:cs typeface="Times New Roman" pitchFamily="18" charset="0"/>
              </a:rPr>
              <a:t> </a:t>
            </a:r>
            <a:r>
              <a:rPr sz="2800" spc="-20" dirty="0">
                <a:latin typeface="Times New Roman" pitchFamily="18" charset="0"/>
                <a:cs typeface="Times New Roman" pitchFamily="18" charset="0"/>
              </a:rPr>
              <a:t>offset</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is</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the</a:t>
            </a:r>
            <a:r>
              <a:rPr sz="2800" spc="5" dirty="0">
                <a:latin typeface="Times New Roman" pitchFamily="18" charset="0"/>
                <a:cs typeface="Times New Roman" pitchFamily="18" charset="0"/>
              </a:rPr>
              <a:t> </a:t>
            </a:r>
            <a:r>
              <a:rPr sz="2800" spc="-10" dirty="0">
                <a:latin typeface="Times New Roman" pitchFamily="18" charset="0"/>
                <a:cs typeface="Times New Roman" pitchFamily="18" charset="0"/>
              </a:rPr>
              <a:t>sum</a:t>
            </a:r>
            <a:r>
              <a:rPr sz="2800" spc="20"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the</a:t>
            </a:r>
            <a:r>
              <a:rPr sz="2800" dirty="0">
                <a:latin typeface="Times New Roman" pitchFamily="18" charset="0"/>
                <a:cs typeface="Times New Roman" pitchFamily="18" charset="0"/>
              </a:rPr>
              <a:t> </a:t>
            </a:r>
            <a:r>
              <a:rPr sz="2800" spc="-20" dirty="0">
                <a:latin typeface="Times New Roman" pitchFamily="18" charset="0"/>
                <a:cs typeface="Times New Roman" pitchFamily="18" charset="0"/>
              </a:rPr>
              <a:t>content</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of</a:t>
            </a:r>
            <a:r>
              <a:rPr sz="2800" dirty="0">
                <a:latin typeface="Times New Roman" pitchFamily="18" charset="0"/>
                <a:cs typeface="Times New Roman" pitchFamily="18" charset="0"/>
              </a:rPr>
              <a:t> an</a:t>
            </a:r>
            <a:r>
              <a:rPr lang="en-US" sz="2800" dirty="0">
                <a:latin typeface="Times New Roman" pitchFamily="18" charset="0"/>
                <a:cs typeface="Times New Roman" pitchFamily="18" charset="0"/>
              </a:rPr>
              <a:t> </a:t>
            </a:r>
            <a:r>
              <a:rPr sz="2800" spc="-20" dirty="0">
                <a:latin typeface="Times New Roman" pitchFamily="18" charset="0"/>
                <a:cs typeface="Times New Roman" pitchFamily="18" charset="0"/>
              </a:rPr>
              <a:t>index</a:t>
            </a:r>
            <a:r>
              <a:rPr sz="2800" spc="20" dirty="0">
                <a:latin typeface="Times New Roman" pitchFamily="18" charset="0"/>
                <a:cs typeface="Times New Roman" pitchFamily="18" charset="0"/>
              </a:rPr>
              <a:t> </a:t>
            </a:r>
            <a:r>
              <a:rPr sz="2800" spc="-20" dirty="0">
                <a:latin typeface="Times New Roman" pitchFamily="18" charset="0"/>
                <a:cs typeface="Times New Roman" pitchFamily="18" charset="0"/>
              </a:rPr>
              <a:t>register</a:t>
            </a:r>
            <a:r>
              <a:rPr sz="2800" dirty="0">
                <a:latin typeface="Times New Roman" pitchFamily="18" charset="0"/>
                <a:cs typeface="Times New Roman" pitchFamily="18" charset="0"/>
              </a:rPr>
              <a:t> </a:t>
            </a:r>
            <a:r>
              <a:rPr sz="2800" spc="-5" dirty="0">
                <a:latin typeface="Times New Roman" pitchFamily="18" charset="0"/>
                <a:cs typeface="Times New Roman" pitchFamily="18" charset="0"/>
              </a:rPr>
              <a:t>SI </a:t>
            </a:r>
            <a:r>
              <a:rPr sz="2800" dirty="0">
                <a:latin typeface="Times New Roman" pitchFamily="18" charset="0"/>
                <a:cs typeface="Times New Roman" pitchFamily="18" charset="0"/>
              </a:rPr>
              <a:t>or </a:t>
            </a:r>
            <a:r>
              <a:rPr sz="2800" spc="-5" dirty="0">
                <a:latin typeface="Times New Roman" pitchFamily="18" charset="0"/>
                <a:cs typeface="Times New Roman" pitchFamily="18" charset="0"/>
              </a:rPr>
              <a:t>DI and</a:t>
            </a:r>
            <a:r>
              <a:rPr sz="2800" spc="10" dirty="0">
                <a:latin typeface="Times New Roman" pitchFamily="18" charset="0"/>
                <a:cs typeface="Times New Roman" pitchFamily="18" charset="0"/>
              </a:rPr>
              <a:t> </a:t>
            </a:r>
            <a:r>
              <a:rPr sz="2800" spc="-5" dirty="0">
                <a:latin typeface="Times New Roman" pitchFamily="18" charset="0"/>
                <a:cs typeface="Times New Roman" pitchFamily="18" charset="0"/>
              </a:rPr>
              <a:t>an 8</a:t>
            </a:r>
            <a:r>
              <a:rPr sz="2800" spc="15" dirty="0">
                <a:latin typeface="Times New Roman" pitchFamily="18" charset="0"/>
                <a:cs typeface="Times New Roman" pitchFamily="18" charset="0"/>
              </a:rPr>
              <a:t> </a:t>
            </a:r>
            <a:r>
              <a:rPr sz="2800" spc="-10" dirty="0">
                <a:latin typeface="Times New Roman" pitchFamily="18" charset="0"/>
                <a:cs typeface="Times New Roman" pitchFamily="18" charset="0"/>
              </a:rPr>
              <a:t>bit</a:t>
            </a:r>
            <a:r>
              <a:rPr sz="2800" spc="20" dirty="0">
                <a:latin typeface="Times New Roman" pitchFamily="18" charset="0"/>
                <a:cs typeface="Times New Roman" pitchFamily="18" charset="0"/>
              </a:rPr>
              <a:t> </a:t>
            </a:r>
            <a:r>
              <a:rPr sz="2800" spc="-5" dirty="0">
                <a:latin typeface="Times New Roman" pitchFamily="18" charset="0"/>
                <a:cs typeface="Times New Roman" pitchFamily="18" charset="0"/>
              </a:rPr>
              <a:t>or 16</a:t>
            </a:r>
            <a:r>
              <a:rPr sz="2800" spc="10" dirty="0">
                <a:latin typeface="Times New Roman" pitchFamily="18" charset="0"/>
                <a:cs typeface="Times New Roman" pitchFamily="18" charset="0"/>
              </a:rPr>
              <a:t> </a:t>
            </a:r>
            <a:r>
              <a:rPr sz="2800" spc="-10" dirty="0">
                <a:latin typeface="Times New Roman" pitchFamily="18" charset="0"/>
                <a:cs typeface="Times New Roman" pitchFamily="18" charset="0"/>
              </a:rPr>
              <a:t>bit </a:t>
            </a:r>
            <a:r>
              <a:rPr sz="2800" spc="-620" dirty="0">
                <a:latin typeface="Times New Roman" pitchFamily="18" charset="0"/>
                <a:cs typeface="Times New Roman" pitchFamily="18" charset="0"/>
              </a:rPr>
              <a:t> </a:t>
            </a:r>
            <a:r>
              <a:rPr sz="2800" spc="-10" dirty="0">
                <a:latin typeface="Times New Roman" pitchFamily="18" charset="0"/>
                <a:cs typeface="Times New Roman" pitchFamily="18" charset="0"/>
              </a:rPr>
              <a:t>displacement.</a:t>
            </a:r>
            <a:endParaRPr lang="en-US" sz="2800" spc="-10" dirty="0">
              <a:latin typeface="Times New Roman" pitchFamily="18" charset="0"/>
              <a:cs typeface="Times New Roman" pitchFamily="18" charset="0"/>
            </a:endParaRPr>
          </a:p>
          <a:p>
            <a:pPr algn="ctr">
              <a:buFont typeface="Arial" pitchFamily="34" charset="0"/>
              <a:buChar char="•"/>
            </a:pPr>
            <a:r>
              <a:rPr sz="2800" spc="-20" dirty="0">
                <a:latin typeface="Times New Roman" pitchFamily="18" charset="0"/>
                <a:cs typeface="Times New Roman" pitchFamily="18" charset="0"/>
              </a:rPr>
              <a:t>MOV</a:t>
            </a:r>
            <a:r>
              <a:rPr sz="2800" spc="5" dirty="0">
                <a:latin typeface="Times New Roman" pitchFamily="18" charset="0"/>
                <a:cs typeface="Times New Roman" pitchFamily="18" charset="0"/>
              </a:rPr>
              <a:t> </a:t>
            </a:r>
            <a:r>
              <a:rPr sz="2800" spc="-5" dirty="0">
                <a:latin typeface="Times New Roman" pitchFamily="18" charset="0"/>
                <a:cs typeface="Times New Roman" pitchFamily="18" charset="0"/>
              </a:rPr>
              <a:t>AX,</a:t>
            </a:r>
            <a:r>
              <a:rPr sz="2800" spc="-15" dirty="0">
                <a:latin typeface="Times New Roman" pitchFamily="18" charset="0"/>
                <a:cs typeface="Times New Roman" pitchFamily="18" charset="0"/>
              </a:rPr>
              <a:t> </a:t>
            </a:r>
            <a:r>
              <a:rPr sz="2800" spc="-5" dirty="0">
                <a:latin typeface="Times New Roman" pitchFamily="18" charset="0"/>
                <a:cs typeface="Times New Roman" pitchFamily="18" charset="0"/>
              </a:rPr>
              <a:t>[SI </a:t>
            </a:r>
            <a:r>
              <a:rPr sz="2800" spc="-10" dirty="0">
                <a:latin typeface="Times New Roman" pitchFamily="18" charset="0"/>
                <a:cs typeface="Times New Roman" pitchFamily="18" charset="0"/>
              </a:rPr>
              <a:t>+05]</a:t>
            </a:r>
            <a:endParaRPr lang="en-US" sz="2800" spc="-10" dirty="0">
              <a:latin typeface="Times New Roman" pitchFamily="18" charset="0"/>
              <a:cs typeface="Times New Roman" pitchFamily="18" charset="0"/>
            </a:endParaRPr>
          </a:p>
          <a:p>
            <a:pPr>
              <a:buFont typeface="Arial" pitchFamily="34" charset="0"/>
              <a:buChar char="•"/>
            </a:pPr>
            <a:r>
              <a:rPr lang="en-US" sz="2800" dirty="0">
                <a:latin typeface="Times New Roman" pitchFamily="18" charset="0"/>
                <a:cs typeface="Times New Roman" pitchFamily="18" charset="0"/>
              </a:rPr>
              <a:t>efficient mechanism for performing iterative operations</a:t>
            </a:r>
          </a:p>
          <a:p>
            <a:pPr>
              <a:buFont typeface="Arial" pitchFamily="34" charset="0"/>
              <a:buChar char="•"/>
            </a:pPr>
            <a:r>
              <a:rPr lang="en-US" sz="2800" dirty="0">
                <a:latin typeface="Times New Roman" pitchFamily="18" charset="0"/>
                <a:cs typeface="Times New Roman" pitchFamily="18" charset="0"/>
              </a:rPr>
              <a:t>Auto indexing-typical INC/DEC</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sz="28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l="43338" t="44792" r="34993" b="42708"/>
          <a:stretch>
            <a:fillRect/>
          </a:stretch>
        </p:blipFill>
        <p:spPr bwMode="auto">
          <a:xfrm>
            <a:off x="3048000" y="4495800"/>
            <a:ext cx="2819400" cy="91440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3882" y="212801"/>
            <a:ext cx="4810125" cy="697230"/>
          </a:xfrm>
          <a:prstGeom prst="rect">
            <a:avLst/>
          </a:prstGeom>
        </p:spPr>
        <p:txBody>
          <a:bodyPr vert="horz" wrap="square" lIns="0" tIns="13335" rIns="0" bIns="0" rtlCol="0">
            <a:spAutoFit/>
          </a:bodyPr>
          <a:lstStyle/>
          <a:p>
            <a:pPr marL="12700">
              <a:lnSpc>
                <a:spcPct val="100000"/>
              </a:lnSpc>
              <a:spcBef>
                <a:spcPts val="105"/>
              </a:spcBef>
            </a:pPr>
            <a:r>
              <a:rPr sz="4400" b="0" spc="215" dirty="0">
                <a:latin typeface="Arial MT"/>
                <a:cs typeface="Arial MT"/>
              </a:rPr>
              <a:t>Stack</a:t>
            </a:r>
            <a:r>
              <a:rPr sz="4400" b="0" spc="-180" dirty="0">
                <a:latin typeface="Arial MT"/>
                <a:cs typeface="Arial MT"/>
              </a:rPr>
              <a:t> </a:t>
            </a:r>
            <a:r>
              <a:rPr sz="4400" b="0" spc="240" dirty="0">
                <a:latin typeface="Arial MT"/>
                <a:cs typeface="Arial MT"/>
              </a:rPr>
              <a:t>Addressing</a:t>
            </a:r>
            <a:endParaRPr sz="4400">
              <a:latin typeface="Arial MT"/>
              <a:cs typeface="Arial MT"/>
            </a:endParaRPr>
          </a:p>
        </p:txBody>
      </p:sp>
      <p:sp>
        <p:nvSpPr>
          <p:cNvPr id="3" name="object 3"/>
          <p:cNvSpPr txBox="1"/>
          <p:nvPr/>
        </p:nvSpPr>
        <p:spPr>
          <a:xfrm>
            <a:off x="535025" y="1005967"/>
            <a:ext cx="8304175" cy="4233851"/>
          </a:xfrm>
          <a:prstGeom prst="rect">
            <a:avLst/>
          </a:prstGeom>
        </p:spPr>
        <p:txBody>
          <a:bodyPr vert="horz" wrap="square" lIns="0" tIns="85725" rIns="0" bIns="0" rtlCol="0">
            <a:spAutoFit/>
          </a:bodyPr>
          <a:lstStyle/>
          <a:p>
            <a:pPr>
              <a:buFont typeface="Arial" pitchFamily="34" charset="0"/>
              <a:buChar char="•"/>
            </a:pPr>
            <a:r>
              <a:rPr lang="en-US" sz="2400" dirty="0">
                <a:latin typeface="Times New Roman" pitchFamily="18" charset="0"/>
                <a:cs typeface="Times New Roman" pitchFamily="18" charset="0"/>
              </a:rPr>
              <a:t>stack is a linear array of locations. It is sometimes referred to as a </a:t>
            </a:r>
            <a:r>
              <a:rPr lang="en-US" sz="2400" i="1" dirty="0">
                <a:latin typeface="Times New Roman" pitchFamily="18" charset="0"/>
                <a:cs typeface="Times New Roman" pitchFamily="18" charset="0"/>
              </a:rPr>
              <a:t>pushdown list or last-in-first-out queue</a:t>
            </a:r>
          </a:p>
          <a:p>
            <a:pPr>
              <a:buFont typeface="Arial" pitchFamily="34" charset="0"/>
              <a:buChar char="•"/>
            </a:pPr>
            <a:r>
              <a:rPr lang="en-US" sz="2400" dirty="0">
                <a:latin typeface="Times New Roman" pitchFamily="18" charset="0"/>
                <a:cs typeface="Times New Roman" pitchFamily="18" charset="0"/>
              </a:rPr>
              <a:t>stack  pointer whose value is the address of the top of the stack.</a:t>
            </a:r>
          </a:p>
          <a:p>
            <a:pPr>
              <a:buFont typeface="Arial" pitchFamily="34" charset="0"/>
              <a:buChar char="•"/>
            </a:pPr>
            <a:r>
              <a:rPr lang="en-US" sz="2400" dirty="0">
                <a:latin typeface="Times New Roman" pitchFamily="18" charset="0"/>
                <a:cs typeface="Times New Roman" pitchFamily="18" charset="0"/>
              </a:rPr>
              <a:t>form of implied addressing ()</a:t>
            </a:r>
            <a:r>
              <a:rPr lang="en-US" sz="2400" dirty="0"/>
              <a:t> instructions that comprise only an </a:t>
            </a:r>
            <a:r>
              <a:rPr lang="en-US" sz="2400" dirty="0" err="1"/>
              <a:t>opcode</a:t>
            </a:r>
            <a:r>
              <a:rPr lang="en-US" sz="2400" dirty="0"/>
              <a:t> without an operand</a:t>
            </a:r>
          </a:p>
          <a:p>
            <a:endParaRPr lang="en-US" sz="2400" i="1" dirty="0">
              <a:latin typeface="Times New Roman" pitchFamily="18" charset="0"/>
              <a:cs typeface="Times New Roman" pitchFamily="18" charset="0"/>
            </a:endParaRPr>
          </a:p>
          <a:p>
            <a:r>
              <a:rPr sz="2400" spc="-10" dirty="0">
                <a:latin typeface="Times New Roman" pitchFamily="18" charset="0"/>
                <a:cs typeface="Times New Roman" pitchFamily="18" charset="0"/>
              </a:rPr>
              <a:t>Operand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(implicitly)</a:t>
            </a:r>
            <a:r>
              <a:rPr sz="2400" spc="-45" dirty="0">
                <a:latin typeface="Times New Roman" pitchFamily="18" charset="0"/>
                <a:cs typeface="Times New Roman" pitchFamily="18" charset="0"/>
              </a:rPr>
              <a:t> </a:t>
            </a:r>
            <a:r>
              <a:rPr sz="2400" spc="-5" dirty="0">
                <a:latin typeface="Times New Roman" pitchFamily="18" charset="0"/>
                <a:cs typeface="Times New Roman" pitchFamily="18" charset="0"/>
              </a:rPr>
              <a:t>on</a:t>
            </a:r>
            <a:r>
              <a:rPr sz="2400" spc="-10" dirty="0">
                <a:latin typeface="Times New Roman" pitchFamily="18" charset="0"/>
                <a:cs typeface="Times New Roman" pitchFamily="18" charset="0"/>
              </a:rPr>
              <a:t> </a:t>
            </a:r>
            <a:r>
              <a:rPr sz="2400" spc="-15" dirty="0">
                <a:latin typeface="Times New Roman" pitchFamily="18" charset="0"/>
                <a:cs typeface="Times New Roman" pitchFamily="18" charset="0"/>
              </a:rPr>
              <a:t>top</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of</a:t>
            </a:r>
            <a:r>
              <a:rPr sz="2400" dirty="0">
                <a:latin typeface="Times New Roman" pitchFamily="18" charset="0"/>
                <a:cs typeface="Times New Roman" pitchFamily="18" charset="0"/>
              </a:rPr>
              <a:t> </a:t>
            </a:r>
            <a:r>
              <a:rPr sz="2400" spc="-15" dirty="0">
                <a:latin typeface="Times New Roman" pitchFamily="18" charset="0"/>
                <a:cs typeface="Times New Roman" pitchFamily="18" charset="0"/>
              </a:rPr>
              <a:t>stack</a:t>
            </a:r>
            <a:endParaRPr sz="2400" dirty="0">
              <a:latin typeface="Times New Roman" pitchFamily="18" charset="0"/>
              <a:cs typeface="Times New Roman" pitchFamily="18" charset="0"/>
            </a:endParaRPr>
          </a:p>
          <a:p>
            <a:pPr marL="355600" indent="-342900">
              <a:lnSpc>
                <a:spcPct val="100000"/>
              </a:lnSpc>
              <a:spcBef>
                <a:spcPts val="575"/>
              </a:spcBef>
              <a:buFont typeface="Arial MT"/>
              <a:buChar char="•"/>
              <a:tabLst>
                <a:tab pos="354965" algn="l"/>
                <a:tab pos="355600" algn="l"/>
              </a:tabLst>
            </a:pPr>
            <a:r>
              <a:rPr sz="2400" spc="5" dirty="0">
                <a:latin typeface="Times New Roman" pitchFamily="18" charset="0"/>
                <a:cs typeface="Times New Roman" pitchFamily="18" charset="0"/>
              </a:rPr>
              <a:t>e.g.</a:t>
            </a:r>
            <a:endParaRPr sz="2400" dirty="0">
              <a:latin typeface="Times New Roman" pitchFamily="18" charset="0"/>
              <a:cs typeface="Times New Roman" pitchFamily="18" charset="0"/>
            </a:endParaRPr>
          </a:p>
          <a:p>
            <a:pPr marL="469900">
              <a:lnSpc>
                <a:spcPct val="100000"/>
              </a:lnSpc>
              <a:spcBef>
                <a:spcPts val="509"/>
              </a:spcBef>
              <a:tabLst>
                <a:tab pos="756285" algn="l"/>
                <a:tab pos="1841500" algn="l"/>
              </a:tabLst>
            </a:pPr>
            <a:r>
              <a:rPr sz="2000" dirty="0">
                <a:latin typeface="Times New Roman" pitchFamily="18" charset="0"/>
                <a:cs typeface="Times New Roman" pitchFamily="18" charset="0"/>
              </a:rPr>
              <a:t>–	ADD	</a:t>
            </a:r>
            <a:r>
              <a:rPr sz="2000" spc="-15" dirty="0">
                <a:latin typeface="Times New Roman" pitchFamily="18" charset="0"/>
                <a:cs typeface="Times New Roman" pitchFamily="18" charset="0"/>
              </a:rPr>
              <a:t>Pop</a:t>
            </a:r>
            <a:r>
              <a:rPr sz="2000" spc="-10" dirty="0">
                <a:latin typeface="Times New Roman" pitchFamily="18" charset="0"/>
                <a:cs typeface="Times New Roman" pitchFamily="18" charset="0"/>
              </a:rPr>
              <a:t> top two items</a:t>
            </a:r>
            <a:r>
              <a:rPr sz="2000" spc="20" dirty="0">
                <a:latin typeface="Times New Roman" pitchFamily="18" charset="0"/>
                <a:cs typeface="Times New Roman" pitchFamily="18" charset="0"/>
              </a:rPr>
              <a:t> </a:t>
            </a:r>
            <a:r>
              <a:rPr sz="2000" spc="-15" dirty="0">
                <a:latin typeface="Times New Roman" pitchFamily="18" charset="0"/>
                <a:cs typeface="Times New Roman" pitchFamily="18" charset="0"/>
              </a:rPr>
              <a:t>from</a:t>
            </a:r>
            <a:r>
              <a:rPr sz="2000" spc="-10" dirty="0">
                <a:latin typeface="Times New Roman" pitchFamily="18" charset="0"/>
                <a:cs typeface="Times New Roman" pitchFamily="18" charset="0"/>
              </a:rPr>
              <a:t> stack</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20" dirty="0">
                <a:latin typeface="Times New Roman" pitchFamily="18" charset="0"/>
                <a:cs typeface="Times New Roman" pitchFamily="18" charset="0"/>
              </a:rPr>
              <a:t> </a:t>
            </a:r>
            <a:r>
              <a:rPr sz="2000" dirty="0">
                <a:latin typeface="Times New Roman" pitchFamily="18" charset="0"/>
                <a:cs typeface="Times New Roman" pitchFamily="18" charset="0"/>
              </a:rPr>
              <a:t>add </a:t>
            </a:r>
            <a:r>
              <a:rPr sz="2000" spc="-5" dirty="0">
                <a:latin typeface="Times New Roman" pitchFamily="18" charset="0"/>
                <a:cs typeface="Times New Roman" pitchFamily="18" charset="0"/>
              </a:rPr>
              <a:t>and</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push</a:t>
            </a:r>
            <a:endParaRPr lang="en-US" sz="2000" spc="-5" dirty="0">
              <a:latin typeface="Times New Roman" pitchFamily="18" charset="0"/>
              <a:cs typeface="Times New Roman" pitchFamily="18" charset="0"/>
            </a:endParaRPr>
          </a:p>
          <a:p>
            <a:pPr marL="469900">
              <a:lnSpc>
                <a:spcPct val="100000"/>
              </a:lnSpc>
              <a:spcBef>
                <a:spcPts val="509"/>
              </a:spcBef>
              <a:tabLst>
                <a:tab pos="756285" algn="l"/>
                <a:tab pos="1841500" algn="l"/>
              </a:tabLst>
            </a:pPr>
            <a:r>
              <a:rPr lang="en-US" sz="2000" spc="-5" dirty="0">
                <a:latin typeface="Times New Roman" pitchFamily="18" charset="0"/>
                <a:cs typeface="Times New Roman" pitchFamily="18" charset="0"/>
              </a:rPr>
              <a:t>-PUSH AX</a:t>
            </a:r>
          </a:p>
          <a:p>
            <a:pPr marL="469900">
              <a:lnSpc>
                <a:spcPct val="100000"/>
              </a:lnSpc>
              <a:spcBef>
                <a:spcPts val="509"/>
              </a:spcBef>
              <a:tabLst>
                <a:tab pos="756285" algn="l"/>
                <a:tab pos="1841500" algn="l"/>
              </a:tabLst>
            </a:pPr>
            <a:r>
              <a:rPr lang="en-US" sz="2000" spc="-5" dirty="0">
                <a:latin typeface="Times New Roman" pitchFamily="18" charset="0"/>
                <a:cs typeface="Times New Roman" pitchFamily="18" charset="0"/>
              </a:rPr>
              <a:t>POP AX</a:t>
            </a:r>
            <a:endParaRPr sz="2000" dirty="0">
              <a:latin typeface="Times New Roman" pitchFamily="18" charset="0"/>
              <a:cs typeface="Times New Roman" pitchFamily="18" charset="0"/>
            </a:endParaRPr>
          </a:p>
        </p:txBody>
      </p:sp>
      <p:sp>
        <p:nvSpPr>
          <p:cNvPr id="5" name="object 5"/>
          <p:cNvSpPr txBox="1"/>
          <p:nvPr/>
        </p:nvSpPr>
        <p:spPr>
          <a:xfrm>
            <a:off x="8430259" y="6448280"/>
            <a:ext cx="177800" cy="194310"/>
          </a:xfrm>
          <a:prstGeom prst="rect">
            <a:avLst/>
          </a:prstGeom>
        </p:spPr>
        <p:txBody>
          <a:bodyPr vert="horz" wrap="square" lIns="0" tIns="0" rIns="0" bIns="0" rtlCol="0">
            <a:spAutoFit/>
          </a:bodyPr>
          <a:lstStyle/>
          <a:p>
            <a:pPr marL="12700">
              <a:lnSpc>
                <a:spcPts val="1410"/>
              </a:lnSpc>
            </a:pPr>
            <a:r>
              <a:rPr sz="1200" dirty="0">
                <a:solidFill>
                  <a:srgbClr val="888888"/>
                </a:solidFill>
                <a:latin typeface="Times New Roman"/>
                <a:cs typeface="Times New Roman"/>
              </a:rPr>
              <a:t>59</a:t>
            </a:r>
            <a:endParaRPr sz="12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No memory reference</a:t>
            </a:r>
          </a:p>
        </p:txBody>
      </p:sp>
      <p:pic>
        <p:nvPicPr>
          <p:cNvPr id="4" name="object 4"/>
          <p:cNvPicPr/>
          <p:nvPr/>
        </p:nvPicPr>
        <p:blipFill>
          <a:blip r:embed="rId2" cstate="print"/>
          <a:stretch>
            <a:fillRect/>
          </a:stretch>
        </p:blipFill>
        <p:spPr>
          <a:xfrm>
            <a:off x="4572000" y="3124200"/>
            <a:ext cx="3451225" cy="23114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l="17443" t="22590" r="16511" b="36446"/>
          <a:stretch>
            <a:fillRect/>
          </a:stretch>
        </p:blipFill>
        <p:spPr bwMode="auto">
          <a:xfrm>
            <a:off x="609600" y="2514600"/>
            <a:ext cx="7924800" cy="25908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4267" y="2824429"/>
            <a:ext cx="380619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5" dirty="0">
                <a:latin typeface="Calibri"/>
                <a:cs typeface="Calibri"/>
              </a:rPr>
              <a:t> </a:t>
            </a:r>
            <a:r>
              <a:rPr sz="4400" b="0" spc="-15" dirty="0">
                <a:latin typeface="Calibri"/>
                <a:cs typeface="Calibri"/>
              </a:rPr>
              <a:t>Cycle</a:t>
            </a:r>
            <a:endParaRPr sz="44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00" y="228600"/>
            <a:ext cx="3808729"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50" dirty="0">
                <a:latin typeface="Calibri"/>
                <a:cs typeface="Calibri"/>
              </a:rPr>
              <a:t> </a:t>
            </a:r>
            <a:r>
              <a:rPr sz="4400" b="0" spc="-10" dirty="0">
                <a:latin typeface="Calibri"/>
                <a:cs typeface="Calibri"/>
              </a:rPr>
              <a:t>Cycle</a:t>
            </a:r>
            <a:endParaRPr sz="4400">
              <a:latin typeface="Calibri"/>
              <a:cs typeface="Calibri"/>
            </a:endParaRPr>
          </a:p>
        </p:txBody>
      </p:sp>
      <p:sp>
        <p:nvSpPr>
          <p:cNvPr id="3" name="object 3"/>
          <p:cNvSpPr txBox="1"/>
          <p:nvPr/>
        </p:nvSpPr>
        <p:spPr>
          <a:xfrm>
            <a:off x="535940" y="1507044"/>
            <a:ext cx="2110740" cy="1640839"/>
          </a:xfrm>
          <a:prstGeom prst="rect">
            <a:avLst/>
          </a:prstGeom>
        </p:spPr>
        <p:txBody>
          <a:bodyPr vert="horz" wrap="square" lIns="0" tIns="113664" rIns="0" bIns="0" rtlCol="0">
            <a:spAutoFit/>
          </a:bodyPr>
          <a:lstStyle/>
          <a:p>
            <a:pPr marL="355600" indent="-343535">
              <a:lnSpc>
                <a:spcPct val="100000"/>
              </a:lnSpc>
              <a:spcBef>
                <a:spcPts val="894"/>
              </a:spcBef>
              <a:buFont typeface="Arial MT"/>
              <a:buChar char="•"/>
              <a:tabLst>
                <a:tab pos="355600" algn="l"/>
                <a:tab pos="356235" algn="l"/>
              </a:tabLst>
            </a:pPr>
            <a:r>
              <a:rPr sz="3200" spc="-55" dirty="0">
                <a:latin typeface="Calibri"/>
                <a:cs typeface="Calibri"/>
              </a:rPr>
              <a:t>Two</a:t>
            </a:r>
            <a:r>
              <a:rPr sz="3200" spc="-80" dirty="0">
                <a:latin typeface="Calibri"/>
                <a:cs typeface="Calibri"/>
              </a:rPr>
              <a:t> </a:t>
            </a:r>
            <a:r>
              <a:rPr sz="3200" spc="-20" dirty="0">
                <a:latin typeface="Calibri"/>
                <a:cs typeface="Calibri"/>
              </a:rPr>
              <a:t>steps:</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20" dirty="0">
                <a:latin typeface="Calibri"/>
                <a:cs typeface="Calibri"/>
              </a:rPr>
              <a:t>Fetch</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20" dirty="0">
                <a:latin typeface="Calibri"/>
                <a:cs typeface="Calibri"/>
              </a:rPr>
              <a:t>Execute</a:t>
            </a:r>
            <a:endParaRPr sz="2800">
              <a:latin typeface="Calibri"/>
              <a:cs typeface="Calibri"/>
            </a:endParaRPr>
          </a:p>
        </p:txBody>
      </p:sp>
      <p:pic>
        <p:nvPicPr>
          <p:cNvPr id="4" name="object 4"/>
          <p:cNvPicPr/>
          <p:nvPr/>
        </p:nvPicPr>
        <p:blipFill>
          <a:blip r:embed="rId2" cstate="print"/>
          <a:stretch>
            <a:fillRect/>
          </a:stretch>
        </p:blipFill>
        <p:spPr>
          <a:xfrm>
            <a:off x="0" y="3095625"/>
            <a:ext cx="9142411" cy="2271649"/>
          </a:xfrm>
          <a:prstGeom prst="rect">
            <a:avLst/>
          </a:prstGeom>
        </p:spPr>
      </p:pic>
      <p:sp>
        <p:nvSpPr>
          <p:cNvPr id="5" name="TextBox 4"/>
          <p:cNvSpPr txBox="1"/>
          <p:nvPr/>
        </p:nvSpPr>
        <p:spPr>
          <a:xfrm>
            <a:off x="3276600" y="990600"/>
            <a:ext cx="5334000" cy="1938992"/>
          </a:xfrm>
          <a:prstGeom prst="rect">
            <a:avLst/>
          </a:prstGeom>
          <a:noFill/>
        </p:spPr>
        <p:txBody>
          <a:bodyPr wrap="square" rtlCol="0">
            <a:spAutoFit/>
          </a:bodyPr>
          <a:lstStyle/>
          <a:p>
            <a:pPr algn="just">
              <a:buFont typeface="Arial" pitchFamily="34" charset="0"/>
              <a:buChar char="•"/>
            </a:pPr>
            <a:r>
              <a:rPr lang="en-US" sz="2000" dirty="0">
                <a:latin typeface="Times New Roman" pitchFamily="18" charset="0"/>
                <a:cs typeface="Times New Roman" pitchFamily="18" charset="0"/>
              </a:rPr>
              <a:t>The processor reads ( </a:t>
            </a:r>
            <a:r>
              <a:rPr lang="en-US" sz="2000" i="1" dirty="0">
                <a:latin typeface="Times New Roman" pitchFamily="18" charset="0"/>
                <a:cs typeface="Times New Roman" pitchFamily="18" charset="0"/>
              </a:rPr>
              <a:t>fetches) instructions from memory one at </a:t>
            </a:r>
            <a:r>
              <a:rPr lang="en-US" sz="2000" dirty="0">
                <a:latin typeface="Times New Roman" pitchFamily="18" charset="0"/>
                <a:cs typeface="Times New Roman" pitchFamily="18" charset="0"/>
              </a:rPr>
              <a:t>a time and executes each instruction. </a:t>
            </a:r>
          </a:p>
          <a:p>
            <a:pPr algn="just">
              <a:buFont typeface="Arial" pitchFamily="34" charset="0"/>
              <a:buChar char="•"/>
            </a:pPr>
            <a:r>
              <a:rPr lang="en-US" sz="2000" dirty="0">
                <a:latin typeface="Times New Roman" pitchFamily="18" charset="0"/>
                <a:cs typeface="Times New Roman" pitchFamily="18" charset="0"/>
              </a:rPr>
              <a:t>Program execution consists of repeating the</a:t>
            </a:r>
          </a:p>
          <a:p>
            <a:pPr algn="just"/>
            <a:r>
              <a:rPr lang="en-US" sz="2000" dirty="0">
                <a:latin typeface="Times New Roman" pitchFamily="18" charset="0"/>
                <a:cs typeface="Times New Roman" pitchFamily="18" charset="0"/>
              </a:rPr>
              <a:t>process of instruction fetch and instruction execution</a:t>
            </a:r>
          </a:p>
        </p:txBody>
      </p:sp>
      <p:sp>
        <p:nvSpPr>
          <p:cNvPr id="6" name="TextBox 5"/>
          <p:cNvSpPr txBox="1"/>
          <p:nvPr/>
        </p:nvSpPr>
        <p:spPr>
          <a:xfrm>
            <a:off x="381000" y="5715000"/>
            <a:ext cx="8534400" cy="400110"/>
          </a:xfrm>
          <a:prstGeom prst="rect">
            <a:avLst/>
          </a:prstGeom>
          <a:noFill/>
        </p:spPr>
        <p:txBody>
          <a:bodyPr wrap="square" rtlCol="0">
            <a:spAutoFit/>
          </a:bodyPr>
          <a:lstStyle/>
          <a:p>
            <a:r>
              <a:rPr lang="en-US" sz="2000" dirty="0">
                <a:latin typeface="Times New Roman" pitchFamily="18" charset="0"/>
                <a:cs typeface="Times New Roman" pitchFamily="18" charset="0"/>
              </a:rPr>
              <a:t>The processing required for a single instruction is called an </a:t>
            </a:r>
            <a:r>
              <a:rPr lang="en-US" sz="2000" i="1" dirty="0">
                <a:latin typeface="Times New Roman" pitchFamily="18" charset="0"/>
                <a:cs typeface="Times New Roman" pitchFamily="18" charset="0"/>
              </a:rPr>
              <a:t>instruction cycle</a:t>
            </a:r>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0"/>
            <a:ext cx="3429000" cy="697230"/>
          </a:xfrm>
          <a:prstGeom prst="rect">
            <a:avLst/>
          </a:prstGeom>
        </p:spPr>
        <p:txBody>
          <a:bodyPr vert="horz" wrap="square" lIns="0" tIns="13335" rIns="0" bIns="0" rtlCol="0">
            <a:spAutoFit/>
          </a:bodyPr>
          <a:lstStyle/>
          <a:p>
            <a:pPr marL="12700">
              <a:lnSpc>
                <a:spcPct val="100000"/>
              </a:lnSpc>
              <a:spcBef>
                <a:spcPts val="105"/>
              </a:spcBef>
            </a:pPr>
            <a:r>
              <a:rPr sz="4400" b="0" spc="-75" dirty="0">
                <a:latin typeface="Calibri"/>
                <a:cs typeface="Calibri"/>
              </a:rPr>
              <a:t>R</a:t>
            </a:r>
            <a:r>
              <a:rPr sz="4400" b="0" dirty="0">
                <a:latin typeface="Calibri"/>
                <a:cs typeface="Calibri"/>
              </a:rPr>
              <a:t>egi</a:t>
            </a:r>
            <a:r>
              <a:rPr sz="4400" b="0" spc="-45" dirty="0">
                <a:latin typeface="Calibri"/>
                <a:cs typeface="Calibri"/>
              </a:rPr>
              <a:t>s</a:t>
            </a:r>
            <a:r>
              <a:rPr sz="4400" b="0" spc="-50" dirty="0">
                <a:latin typeface="Calibri"/>
                <a:cs typeface="Calibri"/>
              </a:rPr>
              <a:t>t</a:t>
            </a:r>
            <a:r>
              <a:rPr sz="4400" b="0" dirty="0">
                <a:latin typeface="Calibri"/>
                <a:cs typeface="Calibri"/>
              </a:rPr>
              <a:t>e</a:t>
            </a:r>
            <a:r>
              <a:rPr sz="4400" b="0" spc="-70" dirty="0">
                <a:latin typeface="Calibri"/>
                <a:cs typeface="Calibri"/>
              </a:rPr>
              <a:t>r</a:t>
            </a:r>
            <a:r>
              <a:rPr sz="4400" b="0" dirty="0">
                <a:latin typeface="Calibri"/>
                <a:cs typeface="Calibri"/>
              </a:rPr>
              <a:t>s</a:t>
            </a:r>
            <a:endParaRPr sz="4400" dirty="0">
              <a:latin typeface="Calibri"/>
              <a:cs typeface="Calibri"/>
            </a:endParaRPr>
          </a:p>
        </p:txBody>
      </p:sp>
      <p:sp>
        <p:nvSpPr>
          <p:cNvPr id="3" name="object 3"/>
          <p:cNvSpPr txBox="1"/>
          <p:nvPr/>
        </p:nvSpPr>
        <p:spPr>
          <a:xfrm>
            <a:off x="228600" y="838200"/>
            <a:ext cx="8610600" cy="5163593"/>
          </a:xfrm>
          <a:prstGeom prst="rect">
            <a:avLst/>
          </a:prstGeom>
        </p:spPr>
        <p:txBody>
          <a:bodyPr vert="horz" wrap="square" lIns="0" tIns="13335" rIns="0" bIns="0" rtlCol="0">
            <a:spAutoFit/>
          </a:bodyPr>
          <a:lstStyle/>
          <a:p>
            <a:pPr marL="355600" marR="1667510" indent="-342900" algn="just">
              <a:lnSpc>
                <a:spcPct val="100000"/>
              </a:lnSpc>
              <a:spcBef>
                <a:spcPts val="105"/>
              </a:spcBef>
              <a:buFont typeface="Arial MT"/>
              <a:buChar char="•"/>
              <a:tabLst>
                <a:tab pos="354965" algn="l"/>
                <a:tab pos="355600" algn="l"/>
              </a:tabLst>
            </a:pPr>
            <a:r>
              <a:rPr sz="2400" spc="-5" dirty="0">
                <a:latin typeface="Times New Roman" pitchFamily="18" charset="0"/>
                <a:cs typeface="Times New Roman" pitchFamily="18" charset="0"/>
              </a:rPr>
              <a:t>CPU</a:t>
            </a:r>
            <a:r>
              <a:rPr sz="2400" spc="-20" dirty="0">
                <a:latin typeface="Times New Roman" pitchFamily="18" charset="0"/>
                <a:cs typeface="Times New Roman" pitchFamily="18" charset="0"/>
              </a:rPr>
              <a:t> </a:t>
            </a:r>
            <a:r>
              <a:rPr sz="2400" spc="-15" dirty="0">
                <a:latin typeface="Times New Roman" pitchFamily="18" charset="0"/>
                <a:cs typeface="Times New Roman" pitchFamily="18" charset="0"/>
              </a:rPr>
              <a:t>must</a:t>
            </a:r>
            <a:r>
              <a:rPr sz="2400" spc="20" dirty="0">
                <a:latin typeface="Times New Roman" pitchFamily="18" charset="0"/>
                <a:cs typeface="Times New Roman" pitchFamily="18" charset="0"/>
              </a:rPr>
              <a:t> </a:t>
            </a:r>
            <a:r>
              <a:rPr sz="2400" spc="-25" dirty="0">
                <a:latin typeface="Times New Roman" pitchFamily="18" charset="0"/>
                <a:cs typeface="Times New Roman" pitchFamily="18" charset="0"/>
              </a:rPr>
              <a:t>have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some</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working</a:t>
            </a:r>
            <a:r>
              <a:rPr sz="2400" spc="-5" dirty="0">
                <a:latin typeface="Times New Roman" pitchFamily="18" charset="0"/>
                <a:cs typeface="Times New Roman" pitchFamily="18" charset="0"/>
              </a:rPr>
              <a:t> space </a:t>
            </a:r>
            <a:r>
              <a:rPr sz="2400" spc="-705" dirty="0">
                <a:latin typeface="Times New Roman" pitchFamily="18" charset="0"/>
                <a:cs typeface="Times New Roman" pitchFamily="18" charset="0"/>
              </a:rPr>
              <a:t> </a:t>
            </a:r>
            <a:r>
              <a:rPr sz="2400" spc="-10" dirty="0">
                <a:latin typeface="Times New Roman" pitchFamily="18" charset="0"/>
                <a:cs typeface="Times New Roman" pitchFamily="18" charset="0"/>
              </a:rPr>
              <a:t>(temporary</a:t>
            </a:r>
            <a:r>
              <a:rPr sz="2400" spc="-5" dirty="0">
                <a:latin typeface="Times New Roman" pitchFamily="18" charset="0"/>
                <a:cs typeface="Times New Roman" pitchFamily="18" charset="0"/>
              </a:rPr>
              <a:t> </a:t>
            </a:r>
            <a:r>
              <a:rPr sz="2400" spc="-20" dirty="0">
                <a:latin typeface="Times New Roman" pitchFamily="18" charset="0"/>
                <a:cs typeface="Times New Roman" pitchFamily="18" charset="0"/>
              </a:rPr>
              <a:t>storage)</a:t>
            </a:r>
            <a:r>
              <a:rPr lang="en-US" sz="2400" spc="-20" dirty="0">
                <a:latin typeface="Times New Roman" pitchFamily="18" charset="0"/>
                <a:cs typeface="Times New Roman" pitchFamily="18" charset="0"/>
              </a:rPr>
              <a:t>-</a:t>
            </a:r>
            <a:r>
              <a:rPr sz="2400" spc="-5" dirty="0">
                <a:latin typeface="Times New Roman" pitchFamily="18" charset="0"/>
                <a:cs typeface="Times New Roman" pitchFamily="18" charset="0"/>
              </a:rPr>
              <a:t>Called</a:t>
            </a:r>
            <a:r>
              <a:rPr sz="2400" spc="-25" dirty="0">
                <a:latin typeface="Times New Roman" pitchFamily="18" charset="0"/>
                <a:cs typeface="Times New Roman" pitchFamily="18" charset="0"/>
              </a:rPr>
              <a:t> </a:t>
            </a:r>
            <a:r>
              <a:rPr sz="2400" spc="-20" dirty="0">
                <a:solidFill>
                  <a:srgbClr val="FF0000"/>
                </a:solidFill>
                <a:latin typeface="Times New Roman" pitchFamily="18" charset="0"/>
                <a:cs typeface="Times New Roman" pitchFamily="18" charset="0"/>
              </a:rPr>
              <a:t>registers</a:t>
            </a:r>
            <a:endParaRPr sz="2400" dirty="0">
              <a:solidFill>
                <a:srgbClr val="FF0000"/>
              </a:solidFill>
              <a:latin typeface="Times New Roman" pitchFamily="18" charset="0"/>
              <a:cs typeface="Times New Roman" pitchFamily="18" charset="0"/>
            </a:endParaRPr>
          </a:p>
          <a:p>
            <a:pPr marL="355600" marR="508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Number and </a:t>
            </a:r>
            <a:r>
              <a:rPr sz="2400" spc="-5" dirty="0">
                <a:latin typeface="Times New Roman" pitchFamily="18" charset="0"/>
                <a:cs typeface="Times New Roman" pitchFamily="18" charset="0"/>
              </a:rPr>
              <a:t>function </a:t>
            </a:r>
            <a:r>
              <a:rPr sz="2400" spc="-10" dirty="0">
                <a:latin typeface="Times New Roman" pitchFamily="18" charset="0"/>
                <a:cs typeface="Times New Roman" pitchFamily="18" charset="0"/>
              </a:rPr>
              <a:t>vary </a:t>
            </a:r>
            <a:r>
              <a:rPr sz="2400" spc="-5" dirty="0">
                <a:latin typeface="Times New Roman" pitchFamily="18" charset="0"/>
                <a:cs typeface="Times New Roman" pitchFamily="18" charset="0"/>
              </a:rPr>
              <a:t>between </a:t>
            </a:r>
            <a:r>
              <a:rPr sz="2400" spc="-10" dirty="0">
                <a:latin typeface="Times New Roman" pitchFamily="18" charset="0"/>
                <a:cs typeface="Times New Roman" pitchFamily="18" charset="0"/>
              </a:rPr>
              <a:t>processor </a:t>
            </a:r>
            <a:r>
              <a:rPr sz="2400" spc="-710" dirty="0">
                <a:latin typeface="Times New Roman" pitchFamily="18" charset="0"/>
                <a:cs typeface="Times New Roman" pitchFamily="18" charset="0"/>
              </a:rPr>
              <a:t> </a:t>
            </a:r>
            <a:r>
              <a:rPr sz="2400" spc="-5" dirty="0">
                <a:latin typeface="Times New Roman" pitchFamily="18" charset="0"/>
                <a:cs typeface="Times New Roman" pitchFamily="18" charset="0"/>
              </a:rPr>
              <a:t>designs</a:t>
            </a:r>
            <a:endParaRPr sz="2400" dirty="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400" dirty="0">
                <a:latin typeface="Times New Roman" pitchFamily="18" charset="0"/>
                <a:cs typeface="Times New Roman" pitchFamily="18" charset="0"/>
              </a:rPr>
              <a:t>One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15"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major</a:t>
            </a:r>
            <a:r>
              <a:rPr sz="2400" spc="-5" dirty="0">
                <a:latin typeface="Times New Roman" pitchFamily="18" charset="0"/>
                <a:cs typeface="Times New Roman" pitchFamily="18" charset="0"/>
              </a:rPr>
              <a:t> design decisions</a:t>
            </a:r>
            <a:endParaRPr sz="2400" dirty="0">
              <a:latin typeface="Times New Roman" pitchFamily="18" charset="0"/>
              <a:cs typeface="Times New Roman" pitchFamily="18" charset="0"/>
            </a:endParaRPr>
          </a:p>
          <a:p>
            <a:pPr marL="355600" indent="-342900" algn="just">
              <a:lnSpc>
                <a:spcPct val="100000"/>
              </a:lnSpc>
              <a:spcBef>
                <a:spcPts val="765"/>
              </a:spcBef>
              <a:buFont typeface="Arial MT"/>
              <a:buChar char="•"/>
              <a:tabLst>
                <a:tab pos="354965" algn="l"/>
                <a:tab pos="355600" algn="l"/>
              </a:tabLst>
            </a:pPr>
            <a:r>
              <a:rPr sz="2400" spc="-100" dirty="0">
                <a:latin typeface="Times New Roman" pitchFamily="18" charset="0"/>
                <a:cs typeface="Times New Roman" pitchFamily="18" charset="0"/>
              </a:rPr>
              <a:t>Top</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level</a:t>
            </a:r>
            <a:r>
              <a:rPr sz="2400" spc="-5" dirty="0">
                <a:latin typeface="Times New Roman" pitchFamily="18" charset="0"/>
                <a:cs typeface="Times New Roman" pitchFamily="18" charset="0"/>
              </a:rPr>
              <a:t> of</a:t>
            </a:r>
            <a:r>
              <a:rPr sz="2400" spc="-15" dirty="0">
                <a:latin typeface="Times New Roman" pitchFamily="18" charset="0"/>
                <a:cs typeface="Times New Roman" pitchFamily="18" charset="0"/>
              </a:rPr>
              <a:t> </a:t>
            </a:r>
            <a:r>
              <a:rPr sz="2400" spc="-5" dirty="0">
                <a:latin typeface="Times New Roman" pitchFamily="18" charset="0"/>
                <a:cs typeface="Times New Roman" pitchFamily="18" charset="0"/>
              </a:rPr>
              <a:t>memory </a:t>
            </a:r>
            <a:r>
              <a:rPr sz="2400" spc="-20" dirty="0">
                <a:latin typeface="Times New Roman" pitchFamily="18" charset="0"/>
                <a:cs typeface="Times New Roman" pitchFamily="18" charset="0"/>
              </a:rPr>
              <a:t>hierarchy</a:t>
            </a:r>
            <a:endParaRPr lang="en-US" sz="2400" spc="-20" dirty="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lang="en-US" sz="2400" dirty="0">
                <a:latin typeface="Times New Roman" pitchFamily="18" charset="0"/>
                <a:cs typeface="Times New Roman" pitchFamily="18" charset="0"/>
              </a:rPr>
              <a:t>The registers in the processor perform two roles:</a:t>
            </a:r>
          </a:p>
          <a:p>
            <a:pPr marL="355600" indent="-342900" algn="just">
              <a:spcBef>
                <a:spcPts val="765"/>
              </a:spcBef>
              <a:buFont typeface="Arial MT"/>
              <a:buChar char="•"/>
              <a:tabLst>
                <a:tab pos="354965" algn="l"/>
                <a:tab pos="355600" algn="l"/>
              </a:tabLst>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User-visible registers</a:t>
            </a:r>
            <a:r>
              <a:rPr lang="en-US" sz="2400" dirty="0">
                <a:latin typeface="Times New Roman" pitchFamily="18" charset="0"/>
                <a:cs typeface="Times New Roman" pitchFamily="18" charset="0"/>
              </a:rPr>
              <a:t>: Enable the machine- or assembly language programmer to </a:t>
            </a:r>
            <a:r>
              <a:rPr lang="en-US" sz="2400" dirty="0">
                <a:solidFill>
                  <a:srgbClr val="FF0000"/>
                </a:solidFill>
                <a:latin typeface="Times New Roman" pitchFamily="18" charset="0"/>
                <a:cs typeface="Times New Roman" pitchFamily="18" charset="0"/>
              </a:rPr>
              <a:t>minimize main memory references </a:t>
            </a:r>
            <a:r>
              <a:rPr lang="en-US" sz="2400" dirty="0">
                <a:latin typeface="Times New Roman" pitchFamily="18" charset="0"/>
                <a:cs typeface="Times New Roman" pitchFamily="18" charset="0"/>
              </a:rPr>
              <a:t>by optimizing use of registers.</a:t>
            </a:r>
          </a:p>
          <a:p>
            <a:pPr marL="355600" indent="-342900" algn="just">
              <a:spcBef>
                <a:spcPts val="765"/>
              </a:spcBef>
              <a:buFont typeface="Arial MT"/>
              <a:buChar char="•"/>
              <a:tabLst>
                <a:tab pos="354965" algn="l"/>
                <a:tab pos="355600" algn="l"/>
              </a:tabLst>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Control and status registers</a:t>
            </a:r>
            <a:r>
              <a:rPr lang="en-US" sz="2400" dirty="0">
                <a:latin typeface="Times New Roman" pitchFamily="18" charset="0"/>
                <a:cs typeface="Times New Roman" pitchFamily="18" charset="0"/>
              </a:rPr>
              <a:t>: Used by the control unit </a:t>
            </a:r>
            <a:r>
              <a:rPr lang="en-US" sz="2400" dirty="0">
                <a:solidFill>
                  <a:srgbClr val="FF0000"/>
                </a:solidFill>
                <a:latin typeface="Times New Roman" pitchFamily="18" charset="0"/>
                <a:cs typeface="Times New Roman" pitchFamily="18" charset="0"/>
              </a:rPr>
              <a:t>to control the operation of the processor</a:t>
            </a:r>
            <a:r>
              <a:rPr lang="en-US" sz="2400" dirty="0">
                <a:latin typeface="Times New Roman" pitchFamily="18" charset="0"/>
                <a:cs typeface="Times New Roman" pitchFamily="18" charset="0"/>
              </a:rPr>
              <a:t> and by privileged, operating system programs to control the execution of programs.</a:t>
            </a:r>
            <a:endParaRPr sz="2400" dirty="0">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879080" cy="381000"/>
          </a:xfrm>
        </p:spPr>
        <p:txBody>
          <a:bodyPr>
            <a:normAutofit fontScale="90000"/>
          </a:bodyPr>
          <a:lstStyle/>
          <a:p>
            <a:endParaRPr lang="en-US" dirty="0"/>
          </a:p>
        </p:txBody>
      </p:sp>
      <p:sp>
        <p:nvSpPr>
          <p:cNvPr id="3" name="Content Placeholder 2"/>
          <p:cNvSpPr>
            <a:spLocks noGrp="1"/>
          </p:cNvSpPr>
          <p:nvPr>
            <p:ph idx="1"/>
          </p:nvPr>
        </p:nvSpPr>
        <p:spPr>
          <a:xfrm>
            <a:off x="228600" y="609600"/>
            <a:ext cx="8705088" cy="5638800"/>
          </a:xfrm>
        </p:spPr>
        <p:txBody>
          <a:bodyPr>
            <a:normAutofit/>
          </a:bodyPr>
          <a:lstStyle/>
          <a:p>
            <a:pPr algn="just"/>
            <a:r>
              <a:rPr lang="en-US" sz="2400" dirty="0">
                <a:latin typeface="Times New Roman" pitchFamily="18" charset="0"/>
                <a:cs typeface="Times New Roman" pitchFamily="18" charset="0"/>
              </a:rPr>
              <a:t>At the beginning of each instruction cycle the processor fetches an instruction from memory. </a:t>
            </a:r>
          </a:p>
          <a:p>
            <a:pPr algn="just"/>
            <a:r>
              <a:rPr lang="en-US" sz="2400" dirty="0">
                <a:latin typeface="Times New Roman" pitchFamily="18" charset="0"/>
                <a:cs typeface="Times New Roman" pitchFamily="18" charset="0"/>
              </a:rPr>
              <a:t>Program counter (PC) -holds the address of the instruction to be fetched next</a:t>
            </a:r>
          </a:p>
          <a:p>
            <a:pPr algn="just"/>
            <a:r>
              <a:rPr lang="en-US" sz="2400" dirty="0">
                <a:latin typeface="Times New Roman" pitchFamily="18" charset="0"/>
                <a:cs typeface="Times New Roman" pitchFamily="18" charset="0"/>
              </a:rPr>
              <a:t>The fetched instruction is loaded into a register in the processor known as the instruction register (IR). </a:t>
            </a:r>
          </a:p>
          <a:p>
            <a:pPr algn="just"/>
            <a:r>
              <a:rPr lang="en-US" sz="2400" dirty="0">
                <a:latin typeface="Times New Roman" pitchFamily="18" charset="0"/>
                <a:cs typeface="Times New Roman" pitchFamily="18" charset="0"/>
              </a:rPr>
              <a:t>The instruction contains bits that </a:t>
            </a:r>
            <a:r>
              <a:rPr lang="en-US" sz="2400" b="1" dirty="0">
                <a:latin typeface="Times New Roman" pitchFamily="18" charset="0"/>
                <a:cs typeface="Times New Roman" pitchFamily="18" charset="0"/>
              </a:rPr>
              <a:t>specify the action the processor </a:t>
            </a:r>
            <a:r>
              <a:rPr lang="en-US" sz="2400" dirty="0">
                <a:latin typeface="Times New Roman" pitchFamily="18" charset="0"/>
                <a:cs typeface="Times New Roman" pitchFamily="18" charset="0"/>
              </a:rPr>
              <a:t>is to take. </a:t>
            </a:r>
          </a:p>
          <a:p>
            <a:pPr algn="just"/>
            <a:r>
              <a:rPr lang="en-US" sz="2400" dirty="0">
                <a:latin typeface="Times New Roman" pitchFamily="18" charset="0"/>
                <a:cs typeface="Times New Roman" pitchFamily="18" charset="0"/>
              </a:rPr>
              <a:t>The processor </a:t>
            </a:r>
            <a:r>
              <a:rPr lang="en-US" sz="2400" b="1" dirty="0">
                <a:latin typeface="Times New Roman" pitchFamily="18" charset="0"/>
                <a:cs typeface="Times New Roman" pitchFamily="18" charset="0"/>
              </a:rPr>
              <a:t>interprets the instruction </a:t>
            </a:r>
            <a:r>
              <a:rPr lang="en-US" sz="2400" dirty="0">
                <a:latin typeface="Times New Roman" pitchFamily="18" charset="0"/>
                <a:cs typeface="Times New Roman" pitchFamily="18" charset="0"/>
              </a:rPr>
              <a:t>and </a:t>
            </a:r>
            <a:r>
              <a:rPr lang="en-US" sz="2400" b="1" dirty="0">
                <a:latin typeface="Times New Roman" pitchFamily="18" charset="0"/>
                <a:cs typeface="Times New Roman" pitchFamily="18" charset="0"/>
              </a:rPr>
              <a:t>performs the required action</a:t>
            </a:r>
          </a:p>
          <a:p>
            <a:pPr algn="just"/>
            <a:endParaRPr lang="en-US" sz="2400" b="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185" y="568197"/>
            <a:ext cx="3885565" cy="696595"/>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50" dirty="0"/>
              <a:t> </a:t>
            </a:r>
            <a:r>
              <a:rPr sz="4400" spc="-20" dirty="0"/>
              <a:t>Cycle</a:t>
            </a:r>
            <a:endParaRPr sz="4400"/>
          </a:p>
        </p:txBody>
      </p:sp>
      <p:sp>
        <p:nvSpPr>
          <p:cNvPr id="3" name="object 3"/>
          <p:cNvSpPr txBox="1">
            <a:spLocks noGrp="1"/>
          </p:cNvSpPr>
          <p:nvPr>
            <p:ph idx="1"/>
          </p:nvPr>
        </p:nvSpPr>
        <p:spPr>
          <a:xfrm>
            <a:off x="152400" y="1447800"/>
            <a:ext cx="8781288" cy="5299528"/>
          </a:xfrm>
          <a:prstGeom prst="rect">
            <a:avLst/>
          </a:prstGeom>
        </p:spPr>
        <p:txBody>
          <a:bodyPr vert="horz" wrap="square" lIns="0" tIns="13335" rIns="0" bIns="0" rtlCol="0">
            <a:spAutoFit/>
          </a:bodyPr>
          <a:lstStyle/>
          <a:p>
            <a:pPr marL="355600" marR="5080" indent="-343535">
              <a:lnSpc>
                <a:spcPct val="150000"/>
              </a:lnSpc>
              <a:spcBef>
                <a:spcPts val="105"/>
              </a:spcBef>
              <a:buFont typeface="Arial MT"/>
              <a:buChar char="•"/>
              <a:tabLst>
                <a:tab pos="355600" algn="l"/>
                <a:tab pos="356235" algn="l"/>
                <a:tab pos="2578100" algn="l"/>
              </a:tabLst>
            </a:pPr>
            <a:r>
              <a:rPr spc="-5" dirty="0"/>
              <a:t>It</a:t>
            </a:r>
            <a:r>
              <a:rPr spc="245" dirty="0"/>
              <a:t> </a:t>
            </a:r>
            <a:r>
              <a:rPr spc="-10" dirty="0"/>
              <a:t>is</a:t>
            </a:r>
            <a:r>
              <a:rPr spc="250" dirty="0"/>
              <a:t> </a:t>
            </a:r>
            <a:r>
              <a:rPr spc="-5" dirty="0"/>
              <a:t>the</a:t>
            </a:r>
            <a:r>
              <a:rPr spc="250" dirty="0"/>
              <a:t> </a:t>
            </a:r>
            <a:r>
              <a:rPr spc="-5" dirty="0"/>
              <a:t>time</a:t>
            </a:r>
            <a:r>
              <a:rPr spc="254" dirty="0"/>
              <a:t> </a:t>
            </a:r>
            <a:r>
              <a:rPr spc="-10" dirty="0"/>
              <a:t>in</a:t>
            </a:r>
            <a:r>
              <a:rPr spc="245" dirty="0"/>
              <a:t> </a:t>
            </a:r>
            <a:r>
              <a:rPr spc="-5" dirty="0"/>
              <a:t>which</a:t>
            </a:r>
            <a:r>
              <a:rPr spc="260" dirty="0"/>
              <a:t> </a:t>
            </a:r>
            <a:r>
              <a:rPr spc="-5" dirty="0"/>
              <a:t>a</a:t>
            </a:r>
            <a:r>
              <a:rPr spc="254" dirty="0"/>
              <a:t> </a:t>
            </a:r>
            <a:r>
              <a:rPr spc="-5" dirty="0"/>
              <a:t>single</a:t>
            </a:r>
            <a:r>
              <a:rPr spc="260" dirty="0"/>
              <a:t> </a:t>
            </a:r>
            <a:r>
              <a:rPr spc="-5" dirty="0"/>
              <a:t>instruction</a:t>
            </a:r>
            <a:r>
              <a:rPr spc="250" dirty="0"/>
              <a:t> </a:t>
            </a:r>
            <a:r>
              <a:rPr dirty="0"/>
              <a:t>is</a:t>
            </a:r>
            <a:r>
              <a:rPr spc="250" dirty="0"/>
              <a:t> </a:t>
            </a:r>
            <a:r>
              <a:rPr spc="-20" dirty="0"/>
              <a:t>fetched </a:t>
            </a:r>
            <a:r>
              <a:rPr spc="-620" dirty="0"/>
              <a:t> </a:t>
            </a:r>
            <a:r>
              <a:rPr spc="-20" dirty="0"/>
              <a:t>from</a:t>
            </a:r>
            <a:r>
              <a:rPr spc="30" dirty="0"/>
              <a:t> </a:t>
            </a:r>
            <a:r>
              <a:rPr spc="-35" dirty="0"/>
              <a:t>memory,	</a:t>
            </a:r>
            <a:r>
              <a:rPr spc="-10" dirty="0"/>
              <a:t>decoded,</a:t>
            </a:r>
            <a:r>
              <a:rPr spc="25" dirty="0"/>
              <a:t> </a:t>
            </a:r>
            <a:r>
              <a:rPr spc="-5" dirty="0"/>
              <a:t>and</a:t>
            </a:r>
            <a:r>
              <a:rPr spc="20" dirty="0"/>
              <a:t> </a:t>
            </a:r>
            <a:r>
              <a:rPr spc="-25" dirty="0"/>
              <a:t>executed</a:t>
            </a:r>
          </a:p>
          <a:p>
            <a:pPr marL="355600" indent="-343535">
              <a:lnSpc>
                <a:spcPct val="100000"/>
              </a:lnSpc>
              <a:spcBef>
                <a:spcPts val="2350"/>
              </a:spcBef>
              <a:buFont typeface="Arial MT"/>
              <a:buChar char="•"/>
              <a:tabLst>
                <a:tab pos="355600" algn="l"/>
                <a:tab pos="356235" algn="l"/>
              </a:tabLst>
            </a:pPr>
            <a:r>
              <a:rPr spc="-5" dirty="0"/>
              <a:t>An</a:t>
            </a:r>
            <a:r>
              <a:rPr dirty="0"/>
              <a:t> </a:t>
            </a:r>
            <a:r>
              <a:rPr b="1" spc="-5" dirty="0">
                <a:latin typeface="Calibri"/>
                <a:cs typeface="Calibri"/>
              </a:rPr>
              <a:t>Instruction</a:t>
            </a:r>
            <a:r>
              <a:rPr b="1" spc="15" dirty="0">
                <a:latin typeface="Calibri"/>
                <a:cs typeface="Calibri"/>
              </a:rPr>
              <a:t> </a:t>
            </a:r>
            <a:r>
              <a:rPr b="1" spc="-15" dirty="0">
                <a:latin typeface="Calibri"/>
                <a:cs typeface="Calibri"/>
              </a:rPr>
              <a:t>Cycle</a:t>
            </a:r>
            <a:r>
              <a:rPr b="1" spc="35" dirty="0">
                <a:latin typeface="Calibri"/>
                <a:cs typeface="Calibri"/>
              </a:rPr>
              <a:t> </a:t>
            </a:r>
            <a:r>
              <a:rPr spc="-15" dirty="0"/>
              <a:t>requires</a:t>
            </a:r>
            <a:r>
              <a:rPr spc="10" dirty="0"/>
              <a:t> </a:t>
            </a:r>
            <a:r>
              <a:rPr spc="-5" dirty="0"/>
              <a:t>the</a:t>
            </a:r>
            <a:r>
              <a:rPr dirty="0"/>
              <a:t> </a:t>
            </a:r>
            <a:r>
              <a:rPr spc="-15" dirty="0"/>
              <a:t>following</a:t>
            </a:r>
            <a:r>
              <a:rPr spc="5" dirty="0"/>
              <a:t> </a:t>
            </a:r>
            <a:r>
              <a:rPr spc="-10" dirty="0"/>
              <a:t>subcycle:</a:t>
            </a:r>
          </a:p>
          <a:p>
            <a:pPr marL="756285" lvl="1" indent="-287020">
              <a:lnSpc>
                <a:spcPct val="100000"/>
              </a:lnSpc>
              <a:spcBef>
                <a:spcPts val="2120"/>
              </a:spcBef>
              <a:buFont typeface="Arial MT"/>
              <a:buChar char="–"/>
              <a:tabLst>
                <a:tab pos="756920" algn="l"/>
              </a:tabLst>
            </a:pPr>
            <a:r>
              <a:rPr sz="2400" b="1" spc="-15" dirty="0">
                <a:latin typeface="Calibri"/>
                <a:cs typeface="Calibri"/>
              </a:rPr>
              <a:t>FETCH</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10" dirty="0">
                <a:latin typeface="Calibri"/>
                <a:cs typeface="Calibri"/>
              </a:rPr>
              <a:t>EXECUTE</a:t>
            </a:r>
            <a:endParaRPr sz="2400">
              <a:latin typeface="Calibri"/>
              <a:cs typeface="Calibri"/>
            </a:endParaRPr>
          </a:p>
          <a:p>
            <a:pPr marL="756285" lvl="1" indent="-287020">
              <a:lnSpc>
                <a:spcPct val="100000"/>
              </a:lnSpc>
              <a:spcBef>
                <a:spcPts val="2020"/>
              </a:spcBef>
              <a:buFont typeface="Arial MT"/>
              <a:buChar char="–"/>
              <a:tabLst>
                <a:tab pos="756920" algn="l"/>
              </a:tabLst>
            </a:pPr>
            <a:r>
              <a:rPr sz="2400" b="1" spc="-5" dirty="0">
                <a:solidFill>
                  <a:srgbClr val="FF0000"/>
                </a:solidFill>
                <a:latin typeface="Calibri"/>
                <a:cs typeface="Calibri"/>
              </a:rPr>
              <a:t>INDIRECT</a:t>
            </a:r>
            <a:endParaRPr sz="2400">
              <a:latin typeface="Calibri"/>
              <a:cs typeface="Calibri"/>
            </a:endParaRPr>
          </a:p>
          <a:p>
            <a:pPr marL="756285" lvl="1" indent="-287020">
              <a:lnSpc>
                <a:spcPct val="100000"/>
              </a:lnSpc>
              <a:spcBef>
                <a:spcPts val="2014"/>
              </a:spcBef>
              <a:buFont typeface="Arial MT"/>
              <a:buChar char="–"/>
              <a:tabLst>
                <a:tab pos="756920" algn="l"/>
              </a:tabLst>
            </a:pPr>
            <a:r>
              <a:rPr sz="2400" b="1" spc="-5" dirty="0">
                <a:solidFill>
                  <a:srgbClr val="00AF50"/>
                </a:solidFill>
                <a:latin typeface="Calibri"/>
                <a:cs typeface="Calibri"/>
              </a:rPr>
              <a:t>INTERRUPT</a:t>
            </a:r>
            <a:endParaRPr sz="24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l="25572" t="23795" r="20576" b="16566"/>
          <a:stretch>
            <a:fillRect/>
          </a:stretch>
        </p:blipFill>
        <p:spPr bwMode="auto">
          <a:xfrm>
            <a:off x="1524000" y="1981200"/>
            <a:ext cx="6477000" cy="35814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1694" y="186893"/>
            <a:ext cx="3881754" cy="697230"/>
          </a:xfrm>
          <a:prstGeom prst="rect">
            <a:avLst/>
          </a:prstGeom>
        </p:spPr>
        <p:txBody>
          <a:bodyPr vert="horz" wrap="square" lIns="0" tIns="13335" rIns="0" bIns="0" rtlCol="0">
            <a:spAutoFit/>
          </a:bodyPr>
          <a:lstStyle/>
          <a:p>
            <a:pPr marL="12700">
              <a:lnSpc>
                <a:spcPct val="100000"/>
              </a:lnSpc>
              <a:spcBef>
                <a:spcPts val="105"/>
              </a:spcBef>
            </a:pPr>
            <a:r>
              <a:rPr sz="4400" spc="-5" dirty="0"/>
              <a:t>Instruction</a:t>
            </a:r>
            <a:r>
              <a:rPr sz="4400" spc="-100" dirty="0"/>
              <a:t> </a:t>
            </a:r>
            <a:r>
              <a:rPr sz="4400" spc="-15" dirty="0"/>
              <a:t>Cycle</a:t>
            </a:r>
            <a:endParaRPr sz="4400"/>
          </a:p>
        </p:txBody>
      </p:sp>
      <p:sp>
        <p:nvSpPr>
          <p:cNvPr id="3" name="object 3"/>
          <p:cNvSpPr txBox="1"/>
          <p:nvPr/>
        </p:nvSpPr>
        <p:spPr>
          <a:xfrm>
            <a:off x="111048" y="976122"/>
            <a:ext cx="8134350" cy="5678170"/>
          </a:xfrm>
          <a:prstGeom prst="rect">
            <a:avLst/>
          </a:prstGeom>
        </p:spPr>
        <p:txBody>
          <a:bodyPr vert="horz" wrap="square" lIns="0" tIns="12065" rIns="0" bIns="0" rtlCol="0">
            <a:spAutoFit/>
          </a:bodyPr>
          <a:lstStyle/>
          <a:p>
            <a:pPr marL="355600" indent="-343535">
              <a:lnSpc>
                <a:spcPct val="100000"/>
              </a:lnSpc>
              <a:spcBef>
                <a:spcPts val="95"/>
              </a:spcBef>
              <a:buClr>
                <a:srgbClr val="0000FF"/>
              </a:buClr>
              <a:buSzPct val="80357"/>
              <a:buFont typeface="Wingdings"/>
              <a:buChar char=""/>
              <a:tabLst>
                <a:tab pos="355600" algn="l"/>
                <a:tab pos="356235" algn="l"/>
              </a:tabLst>
            </a:pPr>
            <a:r>
              <a:rPr sz="2800" b="1" spc="-25" dirty="0">
                <a:latin typeface="Calibri"/>
                <a:cs typeface="Calibri"/>
              </a:rPr>
              <a:t>Fetch</a:t>
            </a:r>
            <a:endParaRPr sz="2800">
              <a:latin typeface="Calibri"/>
              <a:cs typeface="Calibri"/>
            </a:endParaRPr>
          </a:p>
          <a:p>
            <a:pPr marL="355600">
              <a:lnSpc>
                <a:spcPct val="100000"/>
              </a:lnSpc>
              <a:spcBef>
                <a:spcPts val="2115"/>
              </a:spcBef>
            </a:pPr>
            <a:r>
              <a:rPr sz="2400" spc="-10" dirty="0">
                <a:latin typeface="Calibri"/>
                <a:cs typeface="Calibri"/>
              </a:rPr>
              <a:t>Read</a:t>
            </a:r>
            <a:r>
              <a:rPr sz="2400" spc="-25" dirty="0">
                <a:latin typeface="Calibri"/>
                <a:cs typeface="Calibri"/>
              </a:rPr>
              <a:t> </a:t>
            </a:r>
            <a:r>
              <a:rPr sz="2400" spc="-10" dirty="0">
                <a:latin typeface="Calibri"/>
                <a:cs typeface="Calibri"/>
              </a:rPr>
              <a:t>next</a:t>
            </a:r>
            <a:r>
              <a:rPr sz="2400" spc="-30" dirty="0">
                <a:latin typeface="Calibri"/>
                <a:cs typeface="Calibri"/>
              </a:rPr>
              <a:t> </a:t>
            </a:r>
            <a:r>
              <a:rPr sz="2400" spc="-5" dirty="0">
                <a:latin typeface="Calibri"/>
                <a:cs typeface="Calibri"/>
              </a:rPr>
              <a:t>instruction</a:t>
            </a:r>
            <a:r>
              <a:rPr sz="2400" spc="-20" dirty="0">
                <a:latin typeface="Calibri"/>
                <a:cs typeface="Calibri"/>
              </a:rPr>
              <a:t> </a:t>
            </a:r>
            <a:r>
              <a:rPr sz="2400" spc="-15" dirty="0">
                <a:latin typeface="Calibri"/>
                <a:cs typeface="Calibri"/>
              </a:rPr>
              <a:t>from</a:t>
            </a:r>
            <a:r>
              <a:rPr sz="2400" spc="-20" dirty="0">
                <a:latin typeface="Calibri"/>
                <a:cs typeface="Calibri"/>
              </a:rPr>
              <a:t> </a:t>
            </a:r>
            <a:r>
              <a:rPr sz="2400" dirty="0">
                <a:latin typeface="Calibri"/>
                <a:cs typeface="Calibri"/>
              </a:rPr>
              <a:t>memory</a:t>
            </a:r>
            <a:r>
              <a:rPr sz="2400" spc="-15" dirty="0">
                <a:latin typeface="Calibri"/>
                <a:cs typeface="Calibri"/>
              </a:rPr>
              <a:t> into</a:t>
            </a:r>
            <a:r>
              <a:rPr sz="2400" spc="-25" dirty="0">
                <a:latin typeface="Calibri"/>
                <a:cs typeface="Calibri"/>
              </a:rPr>
              <a:t> </a:t>
            </a:r>
            <a:r>
              <a:rPr sz="2400" dirty="0">
                <a:latin typeface="Calibri"/>
                <a:cs typeface="Calibri"/>
              </a:rPr>
              <a:t>the </a:t>
            </a:r>
            <a:r>
              <a:rPr sz="2400" spc="-10" dirty="0">
                <a:latin typeface="Calibri"/>
                <a:cs typeface="Calibri"/>
              </a:rPr>
              <a:t>processor</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10" dirty="0">
                <a:latin typeface="Calibri"/>
                <a:cs typeface="Calibri"/>
              </a:rPr>
              <a:t>Indirect</a:t>
            </a:r>
            <a:r>
              <a:rPr sz="2800" b="1" spc="10" dirty="0">
                <a:latin typeface="Calibri"/>
                <a:cs typeface="Calibri"/>
              </a:rPr>
              <a:t> </a:t>
            </a:r>
            <a:r>
              <a:rPr sz="2800" b="1" spc="-15" dirty="0">
                <a:latin typeface="Calibri"/>
                <a:cs typeface="Calibri"/>
              </a:rPr>
              <a:t>Cycle</a:t>
            </a:r>
            <a:r>
              <a:rPr sz="2800" b="1" spc="20" dirty="0">
                <a:latin typeface="Calibri"/>
                <a:cs typeface="Calibri"/>
              </a:rPr>
              <a:t> </a:t>
            </a:r>
            <a:r>
              <a:rPr sz="2800" b="1" spc="-5" dirty="0">
                <a:latin typeface="Calibri"/>
                <a:cs typeface="Calibri"/>
              </a:rPr>
              <a:t>(Decode</a:t>
            </a:r>
            <a:r>
              <a:rPr sz="2800" b="1" spc="-10" dirty="0">
                <a:latin typeface="Calibri"/>
                <a:cs typeface="Calibri"/>
              </a:rPr>
              <a:t> </a:t>
            </a:r>
            <a:r>
              <a:rPr sz="2800" b="1" spc="-15" dirty="0">
                <a:latin typeface="Calibri"/>
                <a:cs typeface="Calibri"/>
              </a:rPr>
              <a:t>Cycle)</a:t>
            </a:r>
            <a:endParaRPr sz="2800">
              <a:latin typeface="Calibri"/>
              <a:cs typeface="Calibri"/>
            </a:endParaRPr>
          </a:p>
          <a:p>
            <a:pPr marL="355600" marR="5080">
              <a:lnSpc>
                <a:spcPct val="150000"/>
              </a:lnSpc>
              <a:spcBef>
                <a:spcPts val="680"/>
              </a:spcBef>
            </a:pPr>
            <a:r>
              <a:rPr sz="2400" spc="-20" dirty="0">
                <a:latin typeface="Calibri"/>
                <a:cs typeface="Calibri"/>
              </a:rPr>
              <a:t>May</a:t>
            </a:r>
            <a:r>
              <a:rPr sz="2400" spc="-15" dirty="0">
                <a:latin typeface="Calibri"/>
                <a:cs typeface="Calibri"/>
              </a:rPr>
              <a:t> </a:t>
            </a:r>
            <a:r>
              <a:rPr sz="2400" spc="-10" dirty="0">
                <a:latin typeface="Calibri"/>
                <a:cs typeface="Calibri"/>
              </a:rPr>
              <a:t>require</a:t>
            </a:r>
            <a:r>
              <a:rPr sz="2400" spc="10" dirty="0">
                <a:latin typeface="Calibri"/>
                <a:cs typeface="Calibri"/>
              </a:rPr>
              <a:t> </a:t>
            </a:r>
            <a:r>
              <a:rPr sz="2400" dirty="0">
                <a:latin typeface="Calibri"/>
                <a:cs typeface="Calibri"/>
              </a:rPr>
              <a:t>memory</a:t>
            </a:r>
            <a:r>
              <a:rPr sz="2400" spc="-25" dirty="0">
                <a:latin typeface="Calibri"/>
                <a:cs typeface="Calibri"/>
              </a:rPr>
              <a:t> </a:t>
            </a:r>
            <a:r>
              <a:rPr sz="2400" dirty="0">
                <a:latin typeface="Calibri"/>
                <a:cs typeface="Calibri"/>
              </a:rPr>
              <a:t>access</a:t>
            </a:r>
            <a:r>
              <a:rPr sz="2400" spc="-20" dirty="0">
                <a:latin typeface="Calibri"/>
                <a:cs typeface="Calibri"/>
              </a:rPr>
              <a:t> </a:t>
            </a:r>
            <a:r>
              <a:rPr sz="2400" spc="-15" dirty="0">
                <a:latin typeface="Calibri"/>
                <a:cs typeface="Calibri"/>
              </a:rPr>
              <a:t>to</a:t>
            </a:r>
            <a:r>
              <a:rPr sz="2400" spc="-30" dirty="0">
                <a:latin typeface="Calibri"/>
                <a:cs typeface="Calibri"/>
              </a:rPr>
              <a:t> </a:t>
            </a:r>
            <a:r>
              <a:rPr sz="2400" spc="-20" dirty="0">
                <a:latin typeface="Calibri"/>
                <a:cs typeface="Calibri"/>
              </a:rPr>
              <a:t>fetch</a:t>
            </a:r>
            <a:r>
              <a:rPr sz="2400" spc="-10" dirty="0">
                <a:latin typeface="Calibri"/>
                <a:cs typeface="Calibri"/>
              </a:rPr>
              <a:t> operands, </a:t>
            </a:r>
            <a:r>
              <a:rPr sz="2400" spc="-20" dirty="0">
                <a:latin typeface="Calibri"/>
                <a:cs typeface="Calibri"/>
              </a:rPr>
              <a:t>therefore</a:t>
            </a:r>
            <a:r>
              <a:rPr sz="2400" spc="10" dirty="0">
                <a:latin typeface="Calibri"/>
                <a:cs typeface="Calibri"/>
              </a:rPr>
              <a:t> </a:t>
            </a:r>
            <a:r>
              <a:rPr sz="2400" spc="-10" dirty="0">
                <a:latin typeface="Calibri"/>
                <a:cs typeface="Calibri"/>
              </a:rPr>
              <a:t>more </a:t>
            </a:r>
            <a:r>
              <a:rPr sz="2400" spc="-530" dirty="0">
                <a:latin typeface="Calibri"/>
                <a:cs typeface="Calibri"/>
              </a:rPr>
              <a:t> </a:t>
            </a:r>
            <a:r>
              <a:rPr sz="2400" dirty="0">
                <a:latin typeface="Calibri"/>
                <a:cs typeface="Calibri"/>
              </a:rPr>
              <a:t>memory</a:t>
            </a:r>
            <a:r>
              <a:rPr sz="2400" spc="-25" dirty="0">
                <a:latin typeface="Calibri"/>
                <a:cs typeface="Calibri"/>
              </a:rPr>
              <a:t> </a:t>
            </a:r>
            <a:r>
              <a:rPr sz="2400" spc="-5" dirty="0">
                <a:latin typeface="Calibri"/>
                <a:cs typeface="Calibri"/>
              </a:rPr>
              <a:t>accesses.</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spcBef>
                <a:spcPts val="5"/>
              </a:spcBef>
              <a:buClr>
                <a:srgbClr val="0000FF"/>
              </a:buClr>
              <a:buSzPct val="80357"/>
              <a:buFont typeface="Wingdings"/>
              <a:buChar char=""/>
              <a:tabLst>
                <a:tab pos="355600" algn="l"/>
                <a:tab pos="356235" algn="l"/>
              </a:tabLst>
            </a:pPr>
            <a:r>
              <a:rPr sz="2800" b="1" spc="-15" dirty="0">
                <a:latin typeface="Calibri"/>
                <a:cs typeface="Calibri"/>
              </a:rPr>
              <a:t>Interrupt</a:t>
            </a:r>
            <a:endParaRPr sz="2800">
              <a:latin typeface="Calibri"/>
              <a:cs typeface="Calibri"/>
            </a:endParaRPr>
          </a:p>
          <a:p>
            <a:pPr marL="355600">
              <a:lnSpc>
                <a:spcPct val="100000"/>
              </a:lnSpc>
              <a:spcBef>
                <a:spcPts val="2115"/>
              </a:spcBef>
            </a:pPr>
            <a:r>
              <a:rPr sz="2400" spc="-20" dirty="0">
                <a:latin typeface="Calibri"/>
                <a:cs typeface="Calibri"/>
              </a:rPr>
              <a:t>Save</a:t>
            </a:r>
            <a:r>
              <a:rPr sz="2400" spc="-5" dirty="0">
                <a:latin typeface="Calibri"/>
                <a:cs typeface="Calibri"/>
              </a:rPr>
              <a:t> </a:t>
            </a:r>
            <a:r>
              <a:rPr sz="2400" spc="-10" dirty="0">
                <a:latin typeface="Calibri"/>
                <a:cs typeface="Calibri"/>
              </a:rPr>
              <a:t>current</a:t>
            </a:r>
            <a:r>
              <a:rPr sz="2400" spc="-15" dirty="0">
                <a:latin typeface="Calibri"/>
                <a:cs typeface="Calibri"/>
              </a:rPr>
              <a:t> </a:t>
            </a:r>
            <a:r>
              <a:rPr sz="2400" spc="-5" dirty="0">
                <a:latin typeface="Calibri"/>
                <a:cs typeface="Calibri"/>
              </a:rPr>
              <a:t>instruction</a:t>
            </a:r>
            <a:r>
              <a:rPr sz="2400" spc="-2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service</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interrupt</a:t>
            </a:r>
            <a:endParaRPr sz="2400">
              <a:latin typeface="Calibri"/>
              <a:cs typeface="Calibri"/>
            </a:endParaRPr>
          </a:p>
          <a:p>
            <a:pPr>
              <a:lnSpc>
                <a:spcPct val="100000"/>
              </a:lnSpc>
              <a:spcBef>
                <a:spcPts val="55"/>
              </a:spcBef>
            </a:pPr>
            <a:endParaRPr sz="1800">
              <a:latin typeface="Calibri"/>
              <a:cs typeface="Calibri"/>
            </a:endParaRPr>
          </a:p>
          <a:p>
            <a:pPr marL="355600" indent="-343535">
              <a:lnSpc>
                <a:spcPct val="100000"/>
              </a:lnSpc>
              <a:buClr>
                <a:srgbClr val="0000FF"/>
              </a:buClr>
              <a:buSzPct val="80357"/>
              <a:buFont typeface="Wingdings"/>
              <a:buChar char=""/>
              <a:tabLst>
                <a:tab pos="355600" algn="l"/>
                <a:tab pos="356235" algn="l"/>
              </a:tabLst>
            </a:pPr>
            <a:r>
              <a:rPr sz="2800" b="1" spc="-20" dirty="0">
                <a:latin typeface="Calibri"/>
                <a:cs typeface="Calibri"/>
              </a:rPr>
              <a:t>Execute</a:t>
            </a:r>
            <a:endParaRPr sz="2800">
              <a:latin typeface="Calibri"/>
              <a:cs typeface="Calibri"/>
            </a:endParaRPr>
          </a:p>
          <a:p>
            <a:pPr marL="355600">
              <a:lnSpc>
                <a:spcPct val="100000"/>
              </a:lnSpc>
              <a:spcBef>
                <a:spcPts val="2120"/>
              </a:spcBef>
            </a:pPr>
            <a:r>
              <a:rPr sz="2400" spc="-10" dirty="0">
                <a:latin typeface="Calibri"/>
                <a:cs typeface="Calibri"/>
              </a:rPr>
              <a:t>Interpret</a:t>
            </a:r>
            <a:r>
              <a:rPr sz="2400" spc="-3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opcode</a:t>
            </a:r>
            <a:r>
              <a:rPr sz="2400" spc="-15" dirty="0">
                <a:latin typeface="Calibri"/>
                <a:cs typeface="Calibri"/>
              </a:rPr>
              <a:t> </a:t>
            </a:r>
            <a:r>
              <a:rPr sz="2400" dirty="0">
                <a:latin typeface="Calibri"/>
                <a:cs typeface="Calibri"/>
              </a:rPr>
              <a:t>and</a:t>
            </a:r>
            <a:r>
              <a:rPr sz="2400" spc="-10" dirty="0">
                <a:latin typeface="Calibri"/>
                <a:cs typeface="Calibri"/>
              </a:rPr>
              <a:t> perform</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indicated</a:t>
            </a:r>
            <a:r>
              <a:rPr sz="2400" spc="-15" dirty="0">
                <a:latin typeface="Calibri"/>
                <a:cs typeface="Calibri"/>
              </a:rPr>
              <a:t> </a:t>
            </a:r>
            <a:r>
              <a:rPr sz="2400" spc="-10" dirty="0">
                <a:latin typeface="Calibri"/>
                <a:cs typeface="Calibri"/>
              </a:rPr>
              <a:t>operation</a:t>
            </a:r>
            <a:endParaRPr sz="24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1066800"/>
            <a:ext cx="8260080" cy="4800600"/>
          </a:xfrm>
        </p:spPr>
        <p:txBody>
          <a:bodyPr>
            <a:normAutofit/>
          </a:bodyPr>
          <a:lstStyle/>
          <a:p>
            <a:pPr algn="just"/>
            <a:r>
              <a:rPr lang="en-US" sz="2400" dirty="0">
                <a:latin typeface="Times New Roman" pitchFamily="18" charset="0"/>
                <a:cs typeface="Times New Roman" pitchFamily="18" charset="0"/>
              </a:rPr>
              <a:t>all computers provide a mechanism by which other modules (I/O, memory) may interrupt the normal processing of the processor</a:t>
            </a:r>
          </a:p>
          <a:p>
            <a:pPr algn="just"/>
            <a:r>
              <a:rPr lang="en-US" sz="2400" dirty="0">
                <a:latin typeface="Times New Roman" pitchFamily="18" charset="0"/>
                <a:cs typeface="Times New Roman" pitchFamily="18" charset="0"/>
              </a:rPr>
              <a:t>To accommodate interrupts, an </a:t>
            </a:r>
            <a:r>
              <a:rPr lang="en-US" sz="2400" dirty="0">
                <a:solidFill>
                  <a:srgbClr val="FF0000"/>
                </a:solidFill>
                <a:latin typeface="Times New Roman" pitchFamily="18" charset="0"/>
                <a:cs typeface="Times New Roman" pitchFamily="18" charset="0"/>
              </a:rPr>
              <a:t>interrupt cycle </a:t>
            </a:r>
            <a:r>
              <a:rPr lang="en-US" sz="2400" dirty="0">
                <a:latin typeface="Times New Roman" pitchFamily="18" charset="0"/>
                <a:cs typeface="Times New Roman" pitchFamily="18" charset="0"/>
              </a:rPr>
              <a:t>is added to the instruction cycle</a:t>
            </a:r>
          </a:p>
          <a:p>
            <a:pPr algn="just"/>
            <a:r>
              <a:rPr lang="en-US" sz="2400" dirty="0">
                <a:latin typeface="Times New Roman" pitchFamily="18" charset="0"/>
                <a:cs typeface="Times New Roman" pitchFamily="18" charset="0"/>
              </a:rPr>
              <a:t>In the interrupt cycle, the processor checks to see if any interrupts have occurred, indicated by the presence of an interrupt signal. </a:t>
            </a:r>
          </a:p>
          <a:p>
            <a:pPr algn="just"/>
            <a:r>
              <a:rPr lang="en-US" sz="2400" dirty="0">
                <a:latin typeface="Times New Roman" pitchFamily="18" charset="0"/>
                <a:cs typeface="Times New Roman" pitchFamily="18" charset="0"/>
              </a:rPr>
              <a:t>If no interrupts are pending, the processor proceeds to the fetch cycle and fetches the next instruction of the current program</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563562"/>
          </a:xfrm>
        </p:spPr>
        <p:txBody>
          <a:bodyPr>
            <a:normAutofit fontScale="90000"/>
          </a:bodyPr>
          <a:lstStyle/>
          <a:p>
            <a:endParaRPr lang="en-US" dirty="0"/>
          </a:p>
        </p:txBody>
      </p:sp>
      <p:sp>
        <p:nvSpPr>
          <p:cNvPr id="3" name="Content Placeholder 2"/>
          <p:cNvSpPr>
            <a:spLocks noGrp="1"/>
          </p:cNvSpPr>
          <p:nvPr>
            <p:ph idx="1"/>
          </p:nvPr>
        </p:nvSpPr>
        <p:spPr>
          <a:xfrm>
            <a:off x="228600" y="990600"/>
            <a:ext cx="8260080" cy="4800600"/>
          </a:xfrm>
        </p:spPr>
        <p:txBody>
          <a:bodyPr>
            <a:normAutofit/>
          </a:bodyPr>
          <a:lstStyle/>
          <a:p>
            <a:pPr algn="just"/>
            <a:r>
              <a:rPr lang="en-US" sz="2400" dirty="0">
                <a:latin typeface="Times New Roman" pitchFamily="18" charset="0"/>
                <a:cs typeface="Times New Roman" pitchFamily="18" charset="0"/>
              </a:rPr>
              <a:t>If an interrupt is pending, the processor does the following:</a:t>
            </a:r>
          </a:p>
          <a:p>
            <a:pPr algn="just"/>
            <a:r>
              <a:rPr lang="en-US" sz="2400" dirty="0">
                <a:latin typeface="Times New Roman" pitchFamily="18" charset="0"/>
                <a:cs typeface="Times New Roman" pitchFamily="18" charset="0"/>
              </a:rPr>
              <a:t>It suspends execution of the current program being executed and saves its context. This means saving the address of the next instruction to be executed </a:t>
            </a:r>
          </a:p>
          <a:p>
            <a:pPr algn="just"/>
            <a:r>
              <a:rPr lang="en-US" sz="2400" dirty="0">
                <a:latin typeface="Times New Roman" pitchFamily="18" charset="0"/>
                <a:cs typeface="Times New Roman" pitchFamily="18" charset="0"/>
              </a:rPr>
              <a:t> It sets the program counter to the starting address of an interrupt handler routine.</a:t>
            </a:r>
          </a:p>
          <a:p>
            <a:pPr algn="just"/>
            <a:r>
              <a:rPr lang="en-US" sz="2400" dirty="0">
                <a:latin typeface="Times New Roman" pitchFamily="18" charset="0"/>
                <a:cs typeface="Times New Roman" pitchFamily="18" charset="0"/>
              </a:rPr>
              <a:t>The processor now proceeds to the fetch cycle and fetches the first instruction in the interrupt handler program, which will service the interrupt</a:t>
            </a:r>
          </a:p>
          <a:p>
            <a:pPr algn="just"/>
            <a:r>
              <a:rPr lang="en-US" sz="2400" dirty="0">
                <a:latin typeface="Times New Roman" pitchFamily="18" charset="0"/>
                <a:cs typeface="Times New Roman" pitchFamily="18" charset="0"/>
              </a:rPr>
              <a:t>When the interrupt handler routine is completed, the processor can resume execution of the user program at the point of interruption.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1090" y="461594"/>
            <a:ext cx="7343140"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with</a:t>
            </a:r>
            <a:r>
              <a:rPr sz="4400" b="0" dirty="0">
                <a:latin typeface="Calibri"/>
                <a:cs typeface="Calibri"/>
              </a:rPr>
              <a:t> </a:t>
            </a:r>
            <a:r>
              <a:rPr sz="4400" b="0" spc="-10" dirty="0">
                <a:latin typeface="Calibri"/>
                <a:cs typeface="Calibri"/>
              </a:rPr>
              <a:t>Interrupts</a:t>
            </a:r>
            <a:endParaRPr sz="4400">
              <a:latin typeface="Calibri"/>
              <a:cs typeface="Calibri"/>
            </a:endParaRPr>
          </a:p>
        </p:txBody>
      </p:sp>
      <p:pic>
        <p:nvPicPr>
          <p:cNvPr id="3" name="object 3"/>
          <p:cNvPicPr/>
          <p:nvPr/>
        </p:nvPicPr>
        <p:blipFill>
          <a:blip r:embed="rId2" cstate="print"/>
          <a:stretch>
            <a:fillRect/>
          </a:stretch>
        </p:blipFill>
        <p:spPr>
          <a:xfrm>
            <a:off x="457200" y="2000250"/>
            <a:ext cx="8305800" cy="3343275"/>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5485" y="568197"/>
            <a:ext cx="3810000" cy="696595"/>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40" dirty="0">
                <a:latin typeface="Calibri"/>
                <a:cs typeface="Calibri"/>
              </a:rPr>
              <a:t> </a:t>
            </a:r>
            <a:r>
              <a:rPr sz="4400" b="0" spc="-10" dirty="0">
                <a:latin typeface="Calibri"/>
                <a:cs typeface="Calibri"/>
              </a:rPr>
              <a:t>Cycle</a:t>
            </a:r>
            <a:endParaRPr sz="4400">
              <a:latin typeface="Calibri"/>
              <a:cs typeface="Calibri"/>
            </a:endParaRPr>
          </a:p>
        </p:txBody>
      </p:sp>
      <p:pic>
        <p:nvPicPr>
          <p:cNvPr id="3" name="object 3"/>
          <p:cNvPicPr/>
          <p:nvPr/>
        </p:nvPicPr>
        <p:blipFill>
          <a:blip r:embed="rId2" cstate="print"/>
          <a:stretch>
            <a:fillRect/>
          </a:stretch>
        </p:blipFill>
        <p:spPr>
          <a:xfrm>
            <a:off x="1143000" y="1600200"/>
            <a:ext cx="6691542" cy="4265427"/>
          </a:xfrm>
          <a:prstGeom prst="rect">
            <a:avLst/>
          </a:prstGeom>
        </p:spPr>
      </p:pic>
      <p:sp>
        <p:nvSpPr>
          <p:cNvPr id="4" name="object 4"/>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5" name="object 5"/>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6" name="object 6"/>
          <p:cNvSpPr/>
          <p:nvPr/>
        </p:nvSpPr>
        <p:spPr>
          <a:xfrm>
            <a:off x="838200" y="1600199"/>
            <a:ext cx="7162800" cy="4343400"/>
          </a:xfrm>
          <a:custGeom>
            <a:avLst/>
            <a:gdLst/>
            <a:ahLst/>
            <a:cxnLst/>
            <a:rect l="l" t="t" r="r" b="b"/>
            <a:pathLst>
              <a:path w="7162800" h="4343400">
                <a:moveTo>
                  <a:pt x="2819400" y="76200"/>
                </a:moveTo>
                <a:lnTo>
                  <a:pt x="0" y="76200"/>
                </a:lnTo>
                <a:lnTo>
                  <a:pt x="0" y="4191000"/>
                </a:lnTo>
                <a:lnTo>
                  <a:pt x="2819400" y="4191000"/>
                </a:lnTo>
                <a:lnTo>
                  <a:pt x="2819400" y="76200"/>
                </a:lnTo>
                <a:close/>
              </a:path>
              <a:path w="7162800" h="4343400">
                <a:moveTo>
                  <a:pt x="7162800" y="0"/>
                </a:moveTo>
                <a:lnTo>
                  <a:pt x="4343400" y="0"/>
                </a:lnTo>
                <a:lnTo>
                  <a:pt x="4343400" y="4343400"/>
                </a:lnTo>
                <a:lnTo>
                  <a:pt x="7162800" y="4343400"/>
                </a:lnTo>
                <a:lnTo>
                  <a:pt x="7162800" y="0"/>
                </a:lnTo>
                <a:close/>
              </a:path>
            </a:pathLst>
          </a:custGeom>
          <a:solidFill>
            <a:srgbClr val="FFFFFF"/>
          </a:solidFill>
        </p:spPr>
        <p:txBody>
          <a:bodyPr wrap="square" lIns="0" tIns="0" rIns="0" bIns="0" rtlCol="0"/>
          <a:lstStyle/>
          <a:p>
            <a:endParaRPr/>
          </a:p>
        </p:txBody>
      </p:sp>
      <p:sp>
        <p:nvSpPr>
          <p:cNvPr id="7" name="object 7"/>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8" name="object 8"/>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9" name="object 9"/>
          <p:cNvSpPr txBox="1"/>
          <p:nvPr/>
        </p:nvSpPr>
        <p:spPr>
          <a:xfrm>
            <a:off x="6535166" y="3536229"/>
            <a:ext cx="949325"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Ind</a:t>
            </a:r>
            <a:r>
              <a:rPr sz="2400" spc="5" dirty="0">
                <a:latin typeface="Times New Roman"/>
                <a:cs typeface="Times New Roman"/>
              </a:rPr>
              <a:t>i</a:t>
            </a:r>
            <a:r>
              <a:rPr sz="2400" dirty="0">
                <a:latin typeface="Times New Roman"/>
                <a:cs typeface="Times New Roman"/>
              </a:rPr>
              <a:t>rect</a:t>
            </a:r>
            <a:endParaRPr sz="2400">
              <a:latin typeface="Times New Roman"/>
              <a:cs typeface="Times New Roman"/>
            </a:endParaRPr>
          </a:p>
        </p:txBody>
      </p:sp>
      <p:sp>
        <p:nvSpPr>
          <p:cNvPr id="10" name="object 10"/>
          <p:cNvSpPr txBox="1"/>
          <p:nvPr/>
        </p:nvSpPr>
        <p:spPr>
          <a:xfrm>
            <a:off x="4081271" y="1859304"/>
            <a:ext cx="678180" cy="338455"/>
          </a:xfrm>
          <a:prstGeom prst="rect">
            <a:avLst/>
          </a:prstGeom>
        </p:spPr>
        <p:txBody>
          <a:bodyPr vert="horz" wrap="square" lIns="0" tIns="0" rIns="0" bIns="0" rtlCol="0">
            <a:spAutoFit/>
          </a:bodyPr>
          <a:lstStyle/>
          <a:p>
            <a:pPr>
              <a:lnSpc>
                <a:spcPts val="2620"/>
              </a:lnSpc>
            </a:pPr>
            <a:r>
              <a:rPr sz="2400" dirty="0">
                <a:latin typeface="Times New Roman"/>
                <a:cs typeface="Times New Roman"/>
              </a:rPr>
              <a:t>Fetch</a:t>
            </a:r>
            <a:endParaRPr sz="2400">
              <a:latin typeface="Times New Roman"/>
              <a:cs typeface="Times New Roman"/>
            </a:endParaRPr>
          </a:p>
        </p:txBody>
      </p:sp>
      <p:sp>
        <p:nvSpPr>
          <p:cNvPr id="11" name="object 11"/>
          <p:cNvSpPr txBox="1"/>
          <p:nvPr/>
        </p:nvSpPr>
        <p:spPr>
          <a:xfrm>
            <a:off x="3928871" y="5213010"/>
            <a:ext cx="982344"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Execu</a:t>
            </a:r>
            <a:r>
              <a:rPr sz="2400" spc="5" dirty="0">
                <a:latin typeface="Times New Roman"/>
                <a:cs typeface="Times New Roman"/>
              </a:rPr>
              <a:t>t</a:t>
            </a:r>
            <a:r>
              <a:rPr sz="2400" dirty="0">
                <a:latin typeface="Times New Roman"/>
                <a:cs typeface="Times New Roman"/>
              </a:rPr>
              <a:t>e</a:t>
            </a:r>
            <a:endParaRPr sz="2400">
              <a:latin typeface="Times New Roman"/>
              <a:cs typeface="Times New Roman"/>
            </a:endParaRPr>
          </a:p>
        </p:txBody>
      </p:sp>
      <p:sp>
        <p:nvSpPr>
          <p:cNvPr id="12" name="object 12"/>
          <p:cNvSpPr txBox="1"/>
          <p:nvPr/>
        </p:nvSpPr>
        <p:spPr>
          <a:xfrm>
            <a:off x="1407541" y="3536229"/>
            <a:ext cx="1068070" cy="337820"/>
          </a:xfrm>
          <a:prstGeom prst="rect">
            <a:avLst/>
          </a:prstGeom>
        </p:spPr>
        <p:txBody>
          <a:bodyPr vert="horz" wrap="square" lIns="0" tIns="0" rIns="0" bIns="0" rtlCol="0">
            <a:spAutoFit/>
          </a:bodyPr>
          <a:lstStyle/>
          <a:p>
            <a:pPr>
              <a:lnSpc>
                <a:spcPts val="2620"/>
              </a:lnSpc>
            </a:pPr>
            <a:r>
              <a:rPr sz="2400" dirty="0">
                <a:latin typeface="Times New Roman"/>
                <a:cs typeface="Times New Roman"/>
              </a:rPr>
              <a:t>In</a:t>
            </a:r>
            <a:r>
              <a:rPr sz="2400" spc="5" dirty="0">
                <a:latin typeface="Times New Roman"/>
                <a:cs typeface="Times New Roman"/>
              </a:rPr>
              <a:t>t</a:t>
            </a:r>
            <a:r>
              <a:rPr sz="2400" dirty="0">
                <a:latin typeface="Times New Roman"/>
                <a:cs typeface="Times New Roman"/>
              </a:rPr>
              <a:t>e</a:t>
            </a:r>
            <a:r>
              <a:rPr sz="2400" spc="5" dirty="0">
                <a:latin typeface="Times New Roman"/>
                <a:cs typeface="Times New Roman"/>
              </a:rPr>
              <a:t>r</a:t>
            </a:r>
            <a:r>
              <a:rPr sz="2400" dirty="0">
                <a:latin typeface="Times New Roman"/>
                <a:cs typeface="Times New Roman"/>
              </a:rPr>
              <a:t>rupt</a:t>
            </a:r>
            <a:endParaRPr sz="2400">
              <a:latin typeface="Times New Roman"/>
              <a:cs typeface="Times New Roman"/>
            </a:endParaRPr>
          </a:p>
        </p:txBody>
      </p:sp>
      <p:graphicFrame>
        <p:nvGraphicFramePr>
          <p:cNvPr id="13" name="object 13"/>
          <p:cNvGraphicFramePr>
            <a:graphicFrameLocks noGrp="1"/>
          </p:cNvGraphicFramePr>
          <p:nvPr/>
        </p:nvGraphicFramePr>
        <p:xfrm>
          <a:off x="3652837" y="1595437"/>
          <a:ext cx="1524000" cy="4191000"/>
        </p:xfrm>
        <a:graphic>
          <a:graphicData uri="http://schemas.openxmlformats.org/drawingml/2006/table">
            <a:tbl>
              <a:tblPr firstRow="1" bandRow="1">
                <a:tableStyleId>{2D5ABB26-0587-4C30-8999-92F81FD0307C}</a:tableStyleId>
              </a:tblPr>
              <a:tblGrid>
                <a:gridCol w="1524000">
                  <a:extLst>
                    <a:ext uri="{9D8B030D-6E8A-4147-A177-3AD203B41FA5}">
                      <a16:colId xmlns:a16="http://schemas.microsoft.com/office/drawing/2014/main" val="20000"/>
                    </a:ext>
                  </a:extLst>
                </a:gridCol>
              </a:tblGrid>
              <a:tr h="838200">
                <a:tc>
                  <a:txBody>
                    <a:bodyPr/>
                    <a:lstStyle/>
                    <a:p>
                      <a:pPr marL="635" algn="ctr">
                        <a:lnSpc>
                          <a:spcPct val="100000"/>
                        </a:lnSpc>
                        <a:spcBef>
                          <a:spcPts val="1780"/>
                        </a:spcBef>
                      </a:pPr>
                      <a:r>
                        <a:rPr sz="2400" dirty="0">
                          <a:latin typeface="Times New Roman"/>
                          <a:cs typeface="Times New Roman"/>
                        </a:rPr>
                        <a:t>Fetch</a:t>
                      </a:r>
                      <a:endParaRPr sz="2400">
                        <a:latin typeface="Times New Roman"/>
                        <a:cs typeface="Times New Roman"/>
                      </a:endParaRPr>
                    </a:p>
                  </a:txBody>
                  <a:tcPr marL="0" marR="0" marT="22606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514600">
                <a:tc>
                  <a:txBody>
                    <a:bodyPr/>
                    <a:lstStyle/>
                    <a:p>
                      <a:pPr>
                        <a:lnSpc>
                          <a:spcPct val="100000"/>
                        </a:lnSpc>
                      </a:pPr>
                      <a:endParaRPr sz="3100">
                        <a:latin typeface="Times New Roman"/>
                        <a:cs typeface="Times New Roman"/>
                      </a:endParaRPr>
                    </a:p>
                  </a:txBody>
                  <a:tcPr marL="0" marR="0" marT="0" marB="0">
                    <a:lnT w="9525">
                      <a:solidFill>
                        <a:srgbClr val="000000"/>
                      </a:solidFill>
                      <a:prstDash val="solid"/>
                    </a:lnT>
                  </a:tcPr>
                </a:tc>
                <a:extLst>
                  <a:ext uri="{0D108BD9-81ED-4DB2-BD59-A6C34878D82A}">
                    <a16:rowId xmlns:a16="http://schemas.microsoft.com/office/drawing/2014/main" val="10001"/>
                  </a:ext>
                </a:extLst>
              </a:tr>
              <a:tr h="838200">
                <a:tc>
                  <a:txBody>
                    <a:bodyPr/>
                    <a:lstStyle/>
                    <a:p>
                      <a:pPr marL="635" algn="ctr">
                        <a:lnSpc>
                          <a:spcPct val="100000"/>
                        </a:lnSpc>
                        <a:spcBef>
                          <a:spcPts val="1785"/>
                        </a:spcBef>
                      </a:pPr>
                      <a:r>
                        <a:rPr sz="2400" dirty="0">
                          <a:latin typeface="Times New Roman"/>
                          <a:cs typeface="Times New Roman"/>
                        </a:rPr>
                        <a:t>Execute</a:t>
                      </a:r>
                      <a:endParaRPr sz="2400">
                        <a:latin typeface="Times New Roman"/>
                        <a:cs typeface="Times New Roman"/>
                      </a:endParaRPr>
                    </a:p>
                  </a:txBody>
                  <a:tcPr marL="0" marR="0" marT="226695" marB="0"/>
                </a:tc>
                <a:extLst>
                  <a:ext uri="{0D108BD9-81ED-4DB2-BD59-A6C34878D82A}">
                    <a16:rowId xmlns:a16="http://schemas.microsoft.com/office/drawing/2014/main" val="10002"/>
                  </a:ext>
                </a:extLst>
              </a:tr>
            </a:tbl>
          </a:graphicData>
        </a:graphic>
      </p:graphicFrame>
      <p:grpSp>
        <p:nvGrpSpPr>
          <p:cNvPr id="14" name="object 14"/>
          <p:cNvGrpSpPr/>
          <p:nvPr/>
        </p:nvGrpSpPr>
        <p:grpSpPr>
          <a:xfrm>
            <a:off x="1889886" y="1600200"/>
            <a:ext cx="6263640" cy="4196080"/>
            <a:chOff x="1889886" y="1600200"/>
            <a:chExt cx="6263640" cy="4196080"/>
          </a:xfrm>
        </p:grpSpPr>
        <p:sp>
          <p:nvSpPr>
            <p:cNvPr id="15" name="object 15"/>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333333"/>
            </a:solidFill>
          </p:spPr>
          <p:txBody>
            <a:bodyPr wrap="square" lIns="0" tIns="0" rIns="0" bIns="0" rtlCol="0"/>
            <a:lstStyle/>
            <a:p>
              <a:endParaRPr/>
            </a:p>
          </p:txBody>
        </p:sp>
        <p:sp>
          <p:nvSpPr>
            <p:cNvPr id="16" name="object 16"/>
            <p:cNvSpPr/>
            <p:nvPr/>
          </p:nvSpPr>
          <p:spPr>
            <a:xfrm>
              <a:off x="5181600" y="1600200"/>
              <a:ext cx="2971800" cy="4191000"/>
            </a:xfrm>
            <a:custGeom>
              <a:avLst/>
              <a:gdLst/>
              <a:ahLst/>
              <a:cxnLst/>
              <a:rect l="l" t="t" r="r" b="b"/>
              <a:pathLst>
                <a:path w="2971800" h="4191000">
                  <a:moveTo>
                    <a:pt x="2971800" y="0"/>
                  </a:moveTo>
                  <a:lnTo>
                    <a:pt x="0" y="0"/>
                  </a:lnTo>
                  <a:lnTo>
                    <a:pt x="0" y="4191000"/>
                  </a:lnTo>
                  <a:lnTo>
                    <a:pt x="2971800" y="4191000"/>
                  </a:lnTo>
                  <a:lnTo>
                    <a:pt x="2971800" y="0"/>
                  </a:lnTo>
                  <a:close/>
                </a:path>
              </a:pathLst>
            </a:custGeom>
            <a:solidFill>
              <a:srgbClr val="FFFFFF"/>
            </a:solidFill>
          </p:spPr>
          <p:txBody>
            <a:bodyPr wrap="square" lIns="0" tIns="0" rIns="0" bIns="0" rtlCol="0"/>
            <a:lstStyle/>
            <a:p>
              <a:endParaRPr/>
            </a:p>
          </p:txBody>
        </p:sp>
        <p:sp>
          <p:nvSpPr>
            <p:cNvPr id="17" name="object 17"/>
            <p:cNvSpPr/>
            <p:nvPr/>
          </p:nvSpPr>
          <p:spPr>
            <a:xfrm>
              <a:off x="3657600" y="1600199"/>
              <a:ext cx="1524000" cy="4191000"/>
            </a:xfrm>
            <a:custGeom>
              <a:avLst/>
              <a:gdLst/>
              <a:ahLst/>
              <a:cxnLst/>
              <a:rect l="l" t="t" r="r" b="b"/>
              <a:pathLst>
                <a:path w="1524000" h="4191000">
                  <a:moveTo>
                    <a:pt x="1524000" y="3352800"/>
                  </a:moveTo>
                  <a:lnTo>
                    <a:pt x="0" y="3352800"/>
                  </a:lnTo>
                  <a:lnTo>
                    <a:pt x="0" y="4191000"/>
                  </a:lnTo>
                  <a:lnTo>
                    <a:pt x="1524000" y="4191000"/>
                  </a:lnTo>
                  <a:lnTo>
                    <a:pt x="1524000" y="3352800"/>
                  </a:lnTo>
                  <a:close/>
                </a:path>
                <a:path w="1524000" h="4191000">
                  <a:moveTo>
                    <a:pt x="1524000" y="0"/>
                  </a:moveTo>
                  <a:lnTo>
                    <a:pt x="0" y="0"/>
                  </a:lnTo>
                  <a:lnTo>
                    <a:pt x="0" y="838200"/>
                  </a:lnTo>
                  <a:lnTo>
                    <a:pt x="1524000" y="838200"/>
                  </a:lnTo>
                  <a:lnTo>
                    <a:pt x="1524000" y="0"/>
                  </a:lnTo>
                  <a:close/>
                </a:path>
              </a:pathLst>
            </a:custGeom>
            <a:solidFill>
              <a:srgbClr val="99CC00"/>
            </a:solidFill>
          </p:spPr>
          <p:txBody>
            <a:bodyPr wrap="square" lIns="0" tIns="0" rIns="0" bIns="0" rtlCol="0"/>
            <a:lstStyle/>
            <a:p>
              <a:endParaRPr/>
            </a:p>
          </p:txBody>
        </p:sp>
        <p:sp>
          <p:nvSpPr>
            <p:cNvPr id="18" name="object 18"/>
            <p:cNvSpPr/>
            <p:nvPr/>
          </p:nvSpPr>
          <p:spPr>
            <a:xfrm>
              <a:off x="3657600" y="4953000"/>
              <a:ext cx="1524000" cy="838200"/>
            </a:xfrm>
            <a:custGeom>
              <a:avLst/>
              <a:gdLst/>
              <a:ahLst/>
              <a:cxnLst/>
              <a:rect l="l" t="t" r="r" b="b"/>
              <a:pathLst>
                <a:path w="1524000" h="838200">
                  <a:moveTo>
                    <a:pt x="0" y="838200"/>
                  </a:moveTo>
                  <a:lnTo>
                    <a:pt x="1524000" y="838200"/>
                  </a:lnTo>
                  <a:lnTo>
                    <a:pt x="1524000" y="0"/>
                  </a:lnTo>
                  <a:lnTo>
                    <a:pt x="0" y="0"/>
                  </a:lnTo>
                  <a:lnTo>
                    <a:pt x="0" y="838200"/>
                  </a:lnTo>
                  <a:close/>
                </a:path>
              </a:pathLst>
            </a:custGeom>
            <a:ln w="9525">
              <a:solidFill>
                <a:srgbClr val="000000"/>
              </a:solidFill>
            </a:ln>
          </p:spPr>
          <p:txBody>
            <a:bodyPr wrap="square" lIns="0" tIns="0" rIns="0" bIns="0" rtlCol="0"/>
            <a:lstStyle/>
            <a:p>
              <a:endParaRPr/>
            </a:p>
          </p:txBody>
        </p:sp>
      </p:grpSp>
      <p:sp>
        <p:nvSpPr>
          <p:cNvPr id="19" name="object 19"/>
          <p:cNvSpPr/>
          <p:nvPr/>
        </p:nvSpPr>
        <p:spPr>
          <a:xfrm>
            <a:off x="5167122" y="2036571"/>
            <a:ext cx="1781810" cy="3297554"/>
          </a:xfrm>
          <a:custGeom>
            <a:avLst/>
            <a:gdLst/>
            <a:ahLst/>
            <a:cxnLst/>
            <a:rect l="l" t="t" r="r" b="b"/>
            <a:pathLst>
              <a:path w="1781809" h="3297554">
                <a:moveTo>
                  <a:pt x="1767078" y="1240028"/>
                </a:moveTo>
                <a:lnTo>
                  <a:pt x="1707210" y="1130300"/>
                </a:lnTo>
                <a:lnTo>
                  <a:pt x="1631061" y="990727"/>
                </a:lnTo>
                <a:lnTo>
                  <a:pt x="1573072" y="1074115"/>
                </a:lnTo>
                <a:lnTo>
                  <a:pt x="28956" y="0"/>
                </a:lnTo>
                <a:lnTo>
                  <a:pt x="0" y="41656"/>
                </a:lnTo>
                <a:lnTo>
                  <a:pt x="1544066" y="1115822"/>
                </a:lnTo>
                <a:lnTo>
                  <a:pt x="1486027" y="1199261"/>
                </a:lnTo>
                <a:lnTo>
                  <a:pt x="1767078" y="1240028"/>
                </a:lnTo>
                <a:close/>
              </a:path>
              <a:path w="1781809" h="3297554">
                <a:moveTo>
                  <a:pt x="1781556" y="2099056"/>
                </a:moveTo>
                <a:lnTo>
                  <a:pt x="1752600" y="2057400"/>
                </a:lnTo>
                <a:lnTo>
                  <a:pt x="208470" y="3131515"/>
                </a:lnTo>
                <a:lnTo>
                  <a:pt x="150495" y="3048127"/>
                </a:lnTo>
                <a:lnTo>
                  <a:pt x="14478" y="3297428"/>
                </a:lnTo>
                <a:lnTo>
                  <a:pt x="295529" y="3256661"/>
                </a:lnTo>
                <a:lnTo>
                  <a:pt x="247561" y="3187712"/>
                </a:lnTo>
                <a:lnTo>
                  <a:pt x="237477" y="3173222"/>
                </a:lnTo>
                <a:lnTo>
                  <a:pt x="1781556" y="2099056"/>
                </a:lnTo>
                <a:close/>
              </a:path>
            </a:pathLst>
          </a:custGeom>
          <a:solidFill>
            <a:srgbClr val="99CC00"/>
          </a:solidFill>
        </p:spPr>
        <p:txBody>
          <a:bodyPr wrap="square" lIns="0" tIns="0" rIns="0" bIns="0" rtlCol="0"/>
          <a:lstStyle/>
          <a:p>
            <a:endParaRPr/>
          </a:p>
        </p:txBody>
      </p:sp>
      <p:sp>
        <p:nvSpPr>
          <p:cNvPr id="20" name="object 20"/>
          <p:cNvSpPr txBox="1"/>
          <p:nvPr/>
        </p:nvSpPr>
        <p:spPr>
          <a:xfrm>
            <a:off x="61722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324485">
              <a:lnSpc>
                <a:spcPct val="100000"/>
              </a:lnSpc>
              <a:spcBef>
                <a:spcPts val="1780"/>
              </a:spcBef>
            </a:pPr>
            <a:r>
              <a:rPr sz="2400" dirty="0">
                <a:latin typeface="Times New Roman"/>
                <a:cs typeface="Times New Roman"/>
              </a:rPr>
              <a:t>Indirect</a:t>
            </a:r>
            <a:endParaRPr sz="2400">
              <a:latin typeface="Times New Roman"/>
              <a:cs typeface="Times New Roman"/>
            </a:endParaRPr>
          </a:p>
        </p:txBody>
      </p:sp>
      <p:sp>
        <p:nvSpPr>
          <p:cNvPr id="21" name="object 21"/>
          <p:cNvSpPr/>
          <p:nvPr/>
        </p:nvSpPr>
        <p:spPr>
          <a:xfrm>
            <a:off x="1889887" y="1981199"/>
            <a:ext cx="1782445" cy="3373754"/>
          </a:xfrm>
          <a:custGeom>
            <a:avLst/>
            <a:gdLst/>
            <a:ahLst/>
            <a:cxnLst/>
            <a:rect l="l" t="t" r="r" b="b"/>
            <a:pathLst>
              <a:path w="1782445" h="3373754">
                <a:moveTo>
                  <a:pt x="1767713" y="0"/>
                </a:moveTo>
                <a:lnTo>
                  <a:pt x="1487932" y="48895"/>
                </a:lnTo>
                <a:lnTo>
                  <a:pt x="1548333" y="130594"/>
                </a:lnTo>
                <a:lnTo>
                  <a:pt x="0" y="1274953"/>
                </a:lnTo>
                <a:lnTo>
                  <a:pt x="30226" y="1315847"/>
                </a:lnTo>
                <a:lnTo>
                  <a:pt x="1578521" y="171424"/>
                </a:lnTo>
                <a:lnTo>
                  <a:pt x="1638935" y="253111"/>
                </a:lnTo>
                <a:lnTo>
                  <a:pt x="1708975" y="115443"/>
                </a:lnTo>
                <a:lnTo>
                  <a:pt x="1767713" y="0"/>
                </a:lnTo>
                <a:close/>
              </a:path>
              <a:path w="1782445" h="3373754">
                <a:moveTo>
                  <a:pt x="1782191" y="3331972"/>
                </a:moveTo>
                <a:lnTo>
                  <a:pt x="238112" y="2257818"/>
                </a:lnTo>
                <a:lnTo>
                  <a:pt x="248196" y="2243328"/>
                </a:lnTo>
                <a:lnTo>
                  <a:pt x="296164" y="2174367"/>
                </a:lnTo>
                <a:lnTo>
                  <a:pt x="15113" y="2133600"/>
                </a:lnTo>
                <a:lnTo>
                  <a:pt x="151130" y="2382901"/>
                </a:lnTo>
                <a:lnTo>
                  <a:pt x="209105" y="2299525"/>
                </a:lnTo>
                <a:lnTo>
                  <a:pt x="1753235" y="3373628"/>
                </a:lnTo>
                <a:lnTo>
                  <a:pt x="1782191" y="3331972"/>
                </a:lnTo>
                <a:close/>
              </a:path>
            </a:pathLst>
          </a:custGeom>
          <a:solidFill>
            <a:srgbClr val="99CC00"/>
          </a:solidFill>
        </p:spPr>
        <p:txBody>
          <a:bodyPr wrap="square" lIns="0" tIns="0" rIns="0" bIns="0" rtlCol="0"/>
          <a:lstStyle/>
          <a:p>
            <a:endParaRPr/>
          </a:p>
        </p:txBody>
      </p:sp>
      <p:sp>
        <p:nvSpPr>
          <p:cNvPr id="22" name="object 22"/>
          <p:cNvSpPr txBox="1"/>
          <p:nvPr/>
        </p:nvSpPr>
        <p:spPr>
          <a:xfrm>
            <a:off x="1143000" y="3276600"/>
            <a:ext cx="1600200" cy="838200"/>
          </a:xfrm>
          <a:prstGeom prst="rect">
            <a:avLst/>
          </a:prstGeom>
          <a:solidFill>
            <a:srgbClr val="99CC00"/>
          </a:solidFill>
          <a:ln w="9525">
            <a:solidFill>
              <a:srgbClr val="000000"/>
            </a:solidFill>
          </a:ln>
        </p:spPr>
        <p:txBody>
          <a:bodyPr vert="horz" wrap="square" lIns="0" tIns="226060" rIns="0" bIns="0" rtlCol="0">
            <a:spAutoFit/>
          </a:bodyPr>
          <a:lstStyle/>
          <a:p>
            <a:pPr marL="264160">
              <a:lnSpc>
                <a:spcPct val="100000"/>
              </a:lnSpc>
              <a:spcBef>
                <a:spcPts val="1780"/>
              </a:spcBef>
            </a:pPr>
            <a:r>
              <a:rPr sz="2400" dirty="0">
                <a:latin typeface="Times New Roman"/>
                <a:cs typeface="Times New Roman"/>
              </a:rPr>
              <a:t>Interrupt</a:t>
            </a:r>
            <a:endParaRPr sz="2400">
              <a:latin typeface="Times New Roman"/>
              <a:cs typeface="Times New Roman"/>
            </a:endParaRPr>
          </a:p>
        </p:txBody>
      </p:sp>
      <p:sp>
        <p:nvSpPr>
          <p:cNvPr id="23" name="object 23"/>
          <p:cNvSpPr/>
          <p:nvPr/>
        </p:nvSpPr>
        <p:spPr>
          <a:xfrm>
            <a:off x="3657600" y="2438400"/>
            <a:ext cx="1524000" cy="2514600"/>
          </a:xfrm>
          <a:custGeom>
            <a:avLst/>
            <a:gdLst/>
            <a:ahLst/>
            <a:cxnLst/>
            <a:rect l="l" t="t" r="r" b="b"/>
            <a:pathLst>
              <a:path w="1524000" h="2514600">
                <a:moveTo>
                  <a:pt x="1524000" y="0"/>
                </a:moveTo>
                <a:lnTo>
                  <a:pt x="0" y="0"/>
                </a:lnTo>
                <a:lnTo>
                  <a:pt x="0" y="2514600"/>
                </a:lnTo>
                <a:lnTo>
                  <a:pt x="1524000" y="2514600"/>
                </a:lnTo>
                <a:lnTo>
                  <a:pt x="1524000" y="0"/>
                </a:lnTo>
                <a:close/>
              </a:path>
            </a:pathLst>
          </a:custGeom>
          <a:solidFill>
            <a:srgbClr val="FFFFFF"/>
          </a:solidFill>
        </p:spPr>
        <p:txBody>
          <a:bodyPr wrap="square" lIns="0" tIns="0" rIns="0" bIns="0" rtlCol="0"/>
          <a:lstStyle/>
          <a:p>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9540" y="0"/>
            <a:ext cx="712279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 </a:t>
            </a:r>
            <a:r>
              <a:rPr sz="4400" b="0" spc="-15" dirty="0">
                <a:latin typeface="Calibri"/>
                <a:cs typeface="Calibri"/>
              </a:rPr>
              <a:t>Cycle</a:t>
            </a:r>
            <a:r>
              <a:rPr sz="4400" b="0" spc="-5" dirty="0">
                <a:latin typeface="Calibri"/>
                <a:cs typeface="Calibri"/>
              </a:rPr>
              <a:t> </a:t>
            </a:r>
            <a:r>
              <a:rPr sz="4400" b="0" spc="-30"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pic>
        <p:nvPicPr>
          <p:cNvPr id="3" name="object 3"/>
          <p:cNvPicPr/>
          <p:nvPr/>
        </p:nvPicPr>
        <p:blipFill>
          <a:blip r:embed="rId2" cstate="print"/>
          <a:stretch>
            <a:fillRect/>
          </a:stretch>
        </p:blipFill>
        <p:spPr>
          <a:xfrm>
            <a:off x="26987" y="633412"/>
            <a:ext cx="8982075" cy="622458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0818" y="461594"/>
            <a:ext cx="7130415" cy="697230"/>
          </a:xfrm>
          <a:prstGeom prst="rect">
            <a:avLst/>
          </a:prstGeom>
        </p:spPr>
        <p:txBody>
          <a:bodyPr vert="horz" wrap="square" lIns="0" tIns="13335" rIns="0" bIns="0" rtlCol="0">
            <a:spAutoFit/>
          </a:bodyPr>
          <a:lstStyle/>
          <a:p>
            <a:pPr marL="12700">
              <a:lnSpc>
                <a:spcPct val="100000"/>
              </a:lnSpc>
              <a:spcBef>
                <a:spcPts val="105"/>
              </a:spcBef>
            </a:pPr>
            <a:r>
              <a:rPr sz="4400" b="0" spc="-5" dirty="0">
                <a:latin typeface="Calibri"/>
                <a:cs typeface="Calibri"/>
              </a:rPr>
              <a:t>Instruction</a:t>
            </a:r>
            <a:r>
              <a:rPr sz="4400" b="0" spc="-10" dirty="0">
                <a:latin typeface="Calibri"/>
                <a:cs typeface="Calibri"/>
              </a:rPr>
              <a:t> Cycle</a:t>
            </a:r>
            <a:r>
              <a:rPr sz="4400" b="0" spc="-5" dirty="0">
                <a:latin typeface="Calibri"/>
                <a:cs typeface="Calibri"/>
              </a:rPr>
              <a:t> </a:t>
            </a:r>
            <a:r>
              <a:rPr sz="4400" b="0" spc="-25" dirty="0">
                <a:latin typeface="Calibri"/>
                <a:cs typeface="Calibri"/>
              </a:rPr>
              <a:t>State</a:t>
            </a:r>
            <a:r>
              <a:rPr sz="4400" b="0" dirty="0">
                <a:latin typeface="Calibri"/>
                <a:cs typeface="Calibri"/>
              </a:rPr>
              <a:t> </a:t>
            </a:r>
            <a:r>
              <a:rPr sz="4400" b="0" spc="-15" dirty="0">
                <a:latin typeface="Calibri"/>
                <a:cs typeface="Calibri"/>
              </a:rPr>
              <a:t>Diagram</a:t>
            </a:r>
            <a:endParaRPr sz="4400">
              <a:latin typeface="Calibri"/>
              <a:cs typeface="Calibri"/>
            </a:endParaRPr>
          </a:p>
        </p:txBody>
      </p:sp>
      <p:sp>
        <p:nvSpPr>
          <p:cNvPr id="3" name="object 3"/>
          <p:cNvSpPr txBox="1">
            <a:spLocks noGrp="1"/>
          </p:cNvSpPr>
          <p:nvPr>
            <p:ph idx="1"/>
          </p:nvPr>
        </p:nvSpPr>
        <p:spPr>
          <a:xfrm>
            <a:off x="228600" y="1447800"/>
            <a:ext cx="8705088" cy="4362318"/>
          </a:xfrm>
          <a:prstGeom prst="rect">
            <a:avLst/>
          </a:prstGeom>
        </p:spPr>
        <p:txBody>
          <a:bodyPr vert="horz" wrap="square" lIns="0" tIns="200249" rIns="0" bIns="0" rtlCol="0">
            <a:spAutoFit/>
          </a:bodyPr>
          <a:lstStyle/>
          <a:p>
            <a:pPr marL="355600" indent="-343535" algn="just">
              <a:lnSpc>
                <a:spcPct val="100000"/>
              </a:lnSpc>
              <a:spcBef>
                <a:spcPts val="95"/>
              </a:spcBef>
              <a:buFont typeface="Arial MT"/>
              <a:buChar char="•"/>
              <a:tabLst>
                <a:tab pos="355600" algn="l"/>
                <a:tab pos="356235" algn="l"/>
              </a:tabLst>
            </a:pPr>
            <a:r>
              <a:rPr sz="2200" spc="-5" dirty="0">
                <a:latin typeface="Times New Roman" pitchFamily="18" charset="0"/>
                <a:cs typeface="Times New Roman" pitchFamily="18" charset="0"/>
              </a:rPr>
              <a:t>This</a:t>
            </a:r>
            <a:r>
              <a:rPr sz="2200" spc="5" dirty="0">
                <a:latin typeface="Times New Roman" pitchFamily="18" charset="0"/>
                <a:cs typeface="Times New Roman" pitchFamily="18" charset="0"/>
              </a:rPr>
              <a:t> </a:t>
            </a:r>
            <a:r>
              <a:rPr sz="2200" spc="-15" dirty="0">
                <a:latin typeface="Times New Roman" pitchFamily="18" charset="0"/>
                <a:cs typeface="Times New Roman" pitchFamily="18" charset="0"/>
              </a:rPr>
              <a:t>illustrates</a:t>
            </a:r>
            <a:r>
              <a:rPr sz="2200" spc="-5" dirty="0">
                <a:latin typeface="Times New Roman" pitchFamily="18" charset="0"/>
                <a:cs typeface="Times New Roman" pitchFamily="18" charset="0"/>
              </a:rPr>
              <a:t> </a:t>
            </a:r>
            <a:r>
              <a:rPr sz="2200" spc="-10" dirty="0">
                <a:latin typeface="Times New Roman" pitchFamily="18" charset="0"/>
                <a:cs typeface="Times New Roman" pitchFamily="18" charset="0"/>
              </a:rPr>
              <a:t>more</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correctly</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10" dirty="0">
                <a:latin typeface="Times New Roman" pitchFamily="18" charset="0"/>
                <a:cs typeface="Times New Roman" pitchFamily="18" charset="0"/>
              </a:rPr>
              <a:t> </a:t>
            </a:r>
            <a:r>
              <a:rPr sz="2200" spc="-15" dirty="0">
                <a:latin typeface="Times New Roman" pitchFamily="18" charset="0"/>
                <a:cs typeface="Times New Roman" pitchFamily="18" charset="0"/>
              </a:rPr>
              <a:t>nature</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of</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instruction</a:t>
            </a:r>
            <a:r>
              <a:rPr sz="2200" spc="-25" dirty="0">
                <a:latin typeface="Times New Roman" pitchFamily="18" charset="0"/>
                <a:cs typeface="Times New Roman" pitchFamily="18" charset="0"/>
              </a:rPr>
              <a:t> </a:t>
            </a:r>
            <a:r>
              <a:rPr sz="2200" spc="-10" dirty="0">
                <a:latin typeface="Times New Roman" pitchFamily="18" charset="0"/>
                <a:cs typeface="Times New Roman" pitchFamily="18" charset="0"/>
              </a:rPr>
              <a:t>cycle.</a:t>
            </a:r>
            <a:endParaRPr sz="2200">
              <a:latin typeface="Times New Roman" pitchFamily="18" charset="0"/>
              <a:cs typeface="Times New Roman" pitchFamily="18" charset="0"/>
            </a:endParaRPr>
          </a:p>
          <a:p>
            <a:pPr marL="355600" marR="5080" indent="-343535" algn="just">
              <a:lnSpc>
                <a:spcPct val="150000"/>
              </a:lnSpc>
              <a:spcBef>
                <a:spcPts val="530"/>
              </a:spcBef>
              <a:buFont typeface="Arial MT"/>
              <a:buChar char="•"/>
              <a:tabLst>
                <a:tab pos="355600" algn="l"/>
                <a:tab pos="356235" algn="l"/>
                <a:tab pos="1096010" algn="l"/>
                <a:tab pos="1529080" algn="l"/>
                <a:tab pos="2903855" algn="l"/>
                <a:tab pos="3230245" algn="l"/>
                <a:tab pos="4306570" algn="l"/>
                <a:tab pos="4728210" algn="l"/>
                <a:tab pos="5832475" algn="l"/>
                <a:tab pos="7051675" algn="l"/>
                <a:tab pos="7774305" algn="l"/>
              </a:tabLst>
            </a:pPr>
            <a:r>
              <a:rPr sz="2200" spc="-10" dirty="0">
                <a:latin typeface="Times New Roman" pitchFamily="18" charset="0"/>
                <a:cs typeface="Times New Roman" pitchFamily="18" charset="0"/>
              </a:rPr>
              <a:t>On</a:t>
            </a:r>
            <a:r>
              <a:rPr sz="2200" spc="-15" dirty="0">
                <a:latin typeface="Times New Roman" pitchFamily="18" charset="0"/>
                <a:cs typeface="Times New Roman" pitchFamily="18" charset="0"/>
              </a:rPr>
              <a:t>c</a:t>
            </a:r>
            <a:r>
              <a:rPr sz="2200" spc="-5" dirty="0">
                <a:latin typeface="Times New Roman" pitchFamily="18" charset="0"/>
                <a:cs typeface="Times New Roman" pitchFamily="18" charset="0"/>
              </a:rPr>
              <a:t>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an</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25" dirty="0">
                <a:latin typeface="Times New Roman" pitchFamily="18" charset="0"/>
                <a:cs typeface="Times New Roman" pitchFamily="18" charset="0"/>
              </a:rPr>
              <a:t>s</a:t>
            </a:r>
            <a:r>
              <a:rPr sz="2200" spc="-5" dirty="0">
                <a:latin typeface="Times New Roman" pitchFamily="18" charset="0"/>
                <a:cs typeface="Times New Roman" pitchFamily="18" charset="0"/>
              </a:rPr>
              <a:t>tru</a:t>
            </a:r>
            <a:r>
              <a:rPr sz="2200" spc="-15" dirty="0">
                <a:latin typeface="Times New Roman" pitchFamily="18" charset="0"/>
                <a:cs typeface="Times New Roman" pitchFamily="18" charset="0"/>
              </a:rPr>
              <a:t>c</a:t>
            </a:r>
            <a:r>
              <a:rPr sz="2200" spc="-5" dirty="0">
                <a:latin typeface="Times New Roman" pitchFamily="18" charset="0"/>
                <a:cs typeface="Times New Roman" pitchFamily="18" charset="0"/>
              </a:rPr>
              <a:t>tion</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dirty="0">
                <a:latin typeface="Times New Roman" pitchFamily="18" charset="0"/>
                <a:cs typeface="Times New Roman" pitchFamily="18" charset="0"/>
              </a:rPr>
              <a:t>	</a:t>
            </a:r>
            <a:r>
              <a:rPr sz="2200" spc="-65" dirty="0">
                <a:latin typeface="Times New Roman" pitchFamily="18" charset="0"/>
                <a:cs typeface="Times New Roman" pitchFamily="18" charset="0"/>
              </a:rPr>
              <a:t>f</a:t>
            </a:r>
            <a:r>
              <a:rPr sz="2200" spc="-20" dirty="0">
                <a:latin typeface="Times New Roman" pitchFamily="18" charset="0"/>
                <a:cs typeface="Times New Roman" pitchFamily="18" charset="0"/>
              </a:rPr>
              <a:t>e</a:t>
            </a:r>
            <a:r>
              <a:rPr sz="2200" spc="-35" dirty="0">
                <a:latin typeface="Times New Roman" pitchFamily="18" charset="0"/>
                <a:cs typeface="Times New Roman" pitchFamily="18" charset="0"/>
              </a:rPr>
              <a:t>t</a:t>
            </a:r>
            <a:r>
              <a:rPr sz="2200" spc="-5" dirty="0">
                <a:latin typeface="Times New Roman" pitchFamily="18" charset="0"/>
                <a:cs typeface="Times New Roman" pitchFamily="18" charset="0"/>
              </a:rPr>
              <a:t>ch</a:t>
            </a:r>
            <a:r>
              <a:rPr sz="2200" spc="-15" dirty="0">
                <a:latin typeface="Times New Roman" pitchFamily="18" charset="0"/>
                <a:cs typeface="Times New Roman" pitchFamily="18" charset="0"/>
              </a:rPr>
              <a:t>e</a:t>
            </a:r>
            <a:r>
              <a:rPr sz="2200" spc="-10" dirty="0">
                <a:latin typeface="Times New Roman" pitchFamily="18" charset="0"/>
                <a:cs typeface="Times New Roman" pitchFamily="18" charset="0"/>
              </a:rPr>
              <a:t>d</a:t>
            </a:r>
            <a:r>
              <a:rPr sz="2200" spc="-5"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its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o</a:t>
            </a:r>
            <a:r>
              <a:rPr sz="2200" spc="-10" dirty="0">
                <a:latin typeface="Times New Roman" pitchFamily="18" charset="0"/>
                <a:cs typeface="Times New Roman" pitchFamily="18" charset="0"/>
              </a:rPr>
              <a:t>pe</a:t>
            </a:r>
            <a:r>
              <a:rPr sz="2200" spc="-55" dirty="0">
                <a:latin typeface="Times New Roman" pitchFamily="18" charset="0"/>
                <a:cs typeface="Times New Roman" pitchFamily="18" charset="0"/>
              </a:rPr>
              <a:t>r</a:t>
            </a:r>
            <a:r>
              <a:rPr sz="2200" spc="-5" dirty="0">
                <a:latin typeface="Times New Roman" pitchFamily="18" charset="0"/>
                <a:cs typeface="Times New Roman" pitchFamily="18" charset="0"/>
              </a:rPr>
              <a:t>and</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specifie</a:t>
            </a:r>
            <a:r>
              <a:rPr sz="2200" spc="-45" dirty="0">
                <a:latin typeface="Times New Roman" pitchFamily="18" charset="0"/>
                <a:cs typeface="Times New Roman" pitchFamily="18" charset="0"/>
              </a:rPr>
              <a:t>r</a:t>
            </a:r>
            <a:r>
              <a:rPr sz="2200" spc="-5" dirty="0">
                <a:latin typeface="Times New Roman" pitchFamily="18" charset="0"/>
                <a:cs typeface="Times New Roman" pitchFamily="18" charset="0"/>
              </a:rPr>
              <a:t>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mu</a:t>
            </a:r>
            <a:r>
              <a:rPr sz="2200" spc="-30" dirty="0">
                <a:latin typeface="Times New Roman" pitchFamily="18" charset="0"/>
                <a:cs typeface="Times New Roman" pitchFamily="18" charset="0"/>
              </a:rPr>
              <a:t>s</a:t>
            </a:r>
            <a:r>
              <a:rPr sz="2200" spc="-5" dirty="0">
                <a:latin typeface="Times New Roman" pitchFamily="18" charset="0"/>
                <a:cs typeface="Times New Roman" pitchFamily="18" charset="0"/>
              </a:rPr>
              <a:t>t</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be  identified.</a:t>
            </a:r>
            <a:endParaRPr sz="2200">
              <a:latin typeface="Times New Roman" pitchFamily="18" charset="0"/>
              <a:cs typeface="Times New Roman" pitchFamily="18" charset="0"/>
            </a:endParaRPr>
          </a:p>
          <a:p>
            <a:pPr marL="355600" marR="5715" indent="-343535" algn="just">
              <a:lnSpc>
                <a:spcPct val="150000"/>
              </a:lnSpc>
              <a:spcBef>
                <a:spcPts val="530"/>
              </a:spcBef>
              <a:buFont typeface="Arial MT"/>
              <a:buChar char="•"/>
              <a:tabLst>
                <a:tab pos="355600" algn="l"/>
                <a:tab pos="356235" algn="l"/>
              </a:tabLst>
            </a:pPr>
            <a:r>
              <a:rPr sz="2200" spc="-15" dirty="0">
                <a:latin typeface="Times New Roman" pitchFamily="18" charset="0"/>
                <a:cs typeface="Times New Roman" pitchFamily="18" charset="0"/>
              </a:rPr>
              <a:t>Each</a:t>
            </a:r>
            <a:r>
              <a:rPr sz="2200" spc="390" dirty="0">
                <a:latin typeface="Times New Roman" pitchFamily="18" charset="0"/>
                <a:cs typeface="Times New Roman" pitchFamily="18" charset="0"/>
              </a:rPr>
              <a:t> </a:t>
            </a:r>
            <a:r>
              <a:rPr sz="2200" spc="-5" dirty="0">
                <a:latin typeface="Times New Roman" pitchFamily="18" charset="0"/>
                <a:cs typeface="Times New Roman" pitchFamily="18" charset="0"/>
              </a:rPr>
              <a:t>input</a:t>
            </a:r>
            <a:r>
              <a:rPr sz="2200" spc="385" dirty="0">
                <a:latin typeface="Times New Roman" pitchFamily="18" charset="0"/>
                <a:cs typeface="Times New Roman" pitchFamily="18" charset="0"/>
              </a:rPr>
              <a:t> </a:t>
            </a:r>
            <a:r>
              <a:rPr sz="2200" spc="-15" dirty="0">
                <a:latin typeface="Times New Roman" pitchFamily="18" charset="0"/>
                <a:cs typeface="Times New Roman" pitchFamily="18" charset="0"/>
              </a:rPr>
              <a:t>operand</a:t>
            </a:r>
            <a:r>
              <a:rPr sz="2200" spc="405"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395" dirty="0">
                <a:latin typeface="Times New Roman" pitchFamily="18" charset="0"/>
                <a:cs typeface="Times New Roman" pitchFamily="18" charset="0"/>
              </a:rPr>
              <a:t> </a:t>
            </a:r>
            <a:r>
              <a:rPr sz="2200" dirty="0">
                <a:latin typeface="Times New Roman" pitchFamily="18" charset="0"/>
                <a:cs typeface="Times New Roman" pitchFamily="18" charset="0"/>
              </a:rPr>
              <a:t>memory</a:t>
            </a:r>
            <a:r>
              <a:rPr sz="2200" spc="405"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spc="400" dirty="0">
                <a:latin typeface="Times New Roman" pitchFamily="18" charset="0"/>
                <a:cs typeface="Times New Roman" pitchFamily="18" charset="0"/>
              </a:rPr>
              <a:t> </a:t>
            </a:r>
            <a:r>
              <a:rPr sz="2200" spc="-5" dirty="0">
                <a:latin typeface="Times New Roman" pitchFamily="18" charset="0"/>
                <a:cs typeface="Times New Roman" pitchFamily="18" charset="0"/>
              </a:rPr>
              <a:t>then</a:t>
            </a:r>
            <a:r>
              <a:rPr sz="2200" spc="400" dirty="0">
                <a:latin typeface="Times New Roman" pitchFamily="18" charset="0"/>
                <a:cs typeface="Times New Roman" pitchFamily="18" charset="0"/>
              </a:rPr>
              <a:t> </a:t>
            </a:r>
            <a:r>
              <a:rPr sz="2200" spc="-20" dirty="0">
                <a:latin typeface="Times New Roman" pitchFamily="18" charset="0"/>
                <a:cs typeface="Times New Roman" pitchFamily="18" charset="0"/>
              </a:rPr>
              <a:t>fetched,</a:t>
            </a:r>
            <a:r>
              <a:rPr sz="2200" spc="395" dirty="0">
                <a:latin typeface="Times New Roman" pitchFamily="18" charset="0"/>
                <a:cs typeface="Times New Roman" pitchFamily="18" charset="0"/>
              </a:rPr>
              <a:t> </a:t>
            </a:r>
            <a:r>
              <a:rPr sz="2200" spc="-5" dirty="0">
                <a:latin typeface="Times New Roman" pitchFamily="18" charset="0"/>
                <a:cs typeface="Times New Roman" pitchFamily="18" charset="0"/>
              </a:rPr>
              <a:t>and</a:t>
            </a:r>
            <a:r>
              <a:rPr sz="2200" spc="395" dirty="0">
                <a:latin typeface="Times New Roman" pitchFamily="18" charset="0"/>
                <a:cs typeface="Times New Roman" pitchFamily="18" charset="0"/>
              </a:rPr>
              <a:t> </a:t>
            </a:r>
            <a:r>
              <a:rPr sz="2200" spc="-5" dirty="0">
                <a:latin typeface="Times New Roman" pitchFamily="18" charset="0"/>
                <a:cs typeface="Times New Roman" pitchFamily="18" charset="0"/>
              </a:rPr>
              <a:t>this</a:t>
            </a:r>
            <a:r>
              <a:rPr sz="2200" spc="395" dirty="0">
                <a:latin typeface="Times New Roman" pitchFamily="18" charset="0"/>
                <a:cs typeface="Times New Roman" pitchFamily="18" charset="0"/>
              </a:rPr>
              <a:t> </a:t>
            </a:r>
            <a:r>
              <a:rPr sz="2200" spc="-10" dirty="0">
                <a:latin typeface="Times New Roman" pitchFamily="18" charset="0"/>
                <a:cs typeface="Times New Roman" pitchFamily="18" charset="0"/>
              </a:rPr>
              <a:t>process </a:t>
            </a:r>
            <a:r>
              <a:rPr sz="2200" spc="-480" dirty="0">
                <a:latin typeface="Times New Roman" pitchFamily="18" charset="0"/>
                <a:cs typeface="Times New Roman" pitchFamily="18" charset="0"/>
              </a:rPr>
              <a:t> </a:t>
            </a:r>
            <a:r>
              <a:rPr sz="2200" spc="-15" dirty="0">
                <a:latin typeface="Times New Roman" pitchFamily="18" charset="0"/>
                <a:cs typeface="Times New Roman" pitchFamily="18" charset="0"/>
              </a:rPr>
              <a:t>may</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require</a:t>
            </a:r>
            <a:r>
              <a:rPr sz="2200" spc="-15" dirty="0">
                <a:latin typeface="Times New Roman" pitchFamily="18" charset="0"/>
                <a:cs typeface="Times New Roman" pitchFamily="18" charset="0"/>
              </a:rPr>
              <a:t> </a:t>
            </a:r>
            <a:r>
              <a:rPr sz="2200" spc="-10" dirty="0">
                <a:latin typeface="Times New Roman" pitchFamily="18" charset="0"/>
                <a:cs typeface="Times New Roman" pitchFamily="18" charset="0"/>
              </a:rPr>
              <a:t>indirect</a:t>
            </a:r>
            <a:r>
              <a:rPr sz="2200" spc="-20" dirty="0">
                <a:latin typeface="Times New Roman" pitchFamily="18" charset="0"/>
                <a:cs typeface="Times New Roman" pitchFamily="18" charset="0"/>
              </a:rPr>
              <a:t> </a:t>
            </a:r>
            <a:r>
              <a:rPr sz="2200" spc="-5" dirty="0">
                <a:latin typeface="Times New Roman" pitchFamily="18" charset="0"/>
                <a:cs typeface="Times New Roman" pitchFamily="18" charset="0"/>
              </a:rPr>
              <a:t>addressing.</a:t>
            </a:r>
            <a:endParaRPr sz="2200">
              <a:latin typeface="Times New Roman" pitchFamily="18" charset="0"/>
              <a:cs typeface="Times New Roman" pitchFamily="18" charset="0"/>
            </a:endParaRPr>
          </a:p>
          <a:p>
            <a:pPr marL="355600" indent="-343535" algn="just">
              <a:lnSpc>
                <a:spcPct val="100000"/>
              </a:lnSpc>
              <a:spcBef>
                <a:spcPts val="1850"/>
              </a:spcBef>
              <a:buFont typeface="Arial MT"/>
              <a:buChar char="•"/>
              <a:tabLst>
                <a:tab pos="355600" algn="l"/>
                <a:tab pos="356235" algn="l"/>
              </a:tabLst>
            </a:pPr>
            <a:r>
              <a:rPr sz="2200" spc="-15" dirty="0">
                <a:latin typeface="Times New Roman" pitchFamily="18" charset="0"/>
                <a:cs typeface="Times New Roman" pitchFamily="18" charset="0"/>
              </a:rPr>
              <a:t>Register-based</a:t>
            </a:r>
            <a:r>
              <a:rPr sz="2200" spc="35" dirty="0">
                <a:latin typeface="Times New Roman" pitchFamily="18" charset="0"/>
                <a:cs typeface="Times New Roman" pitchFamily="18" charset="0"/>
              </a:rPr>
              <a:t> </a:t>
            </a:r>
            <a:r>
              <a:rPr sz="2200" spc="-10" dirty="0">
                <a:latin typeface="Times New Roman" pitchFamily="18" charset="0"/>
                <a:cs typeface="Times New Roman" pitchFamily="18" charset="0"/>
              </a:rPr>
              <a:t>operands</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need</a:t>
            </a:r>
            <a:r>
              <a:rPr sz="2200" spc="5" dirty="0">
                <a:latin typeface="Times New Roman" pitchFamily="18" charset="0"/>
                <a:cs typeface="Times New Roman" pitchFamily="18" charset="0"/>
              </a:rPr>
              <a:t> </a:t>
            </a:r>
            <a:r>
              <a:rPr sz="2200" spc="-5" dirty="0">
                <a:latin typeface="Times New Roman" pitchFamily="18" charset="0"/>
                <a:cs typeface="Times New Roman" pitchFamily="18" charset="0"/>
              </a:rPr>
              <a:t>not</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be</a:t>
            </a:r>
            <a:r>
              <a:rPr sz="2200" dirty="0">
                <a:latin typeface="Times New Roman" pitchFamily="18" charset="0"/>
                <a:cs typeface="Times New Roman" pitchFamily="18" charset="0"/>
              </a:rPr>
              <a:t> </a:t>
            </a:r>
            <a:r>
              <a:rPr sz="2200" spc="-20" dirty="0">
                <a:latin typeface="Times New Roman" pitchFamily="18" charset="0"/>
                <a:cs typeface="Times New Roman" pitchFamily="18" charset="0"/>
              </a:rPr>
              <a:t>fetched.</a:t>
            </a:r>
            <a:endParaRPr sz="2200">
              <a:latin typeface="Times New Roman" pitchFamily="18" charset="0"/>
              <a:cs typeface="Times New Roman" pitchFamily="18" charset="0"/>
            </a:endParaRPr>
          </a:p>
          <a:p>
            <a:pPr marL="355600" marR="7620" indent="-343535" algn="just">
              <a:lnSpc>
                <a:spcPct val="150100"/>
              </a:lnSpc>
              <a:spcBef>
                <a:spcPts val="525"/>
              </a:spcBef>
              <a:buFont typeface="Arial MT"/>
              <a:buChar char="•"/>
              <a:tabLst>
                <a:tab pos="355600" algn="l"/>
                <a:tab pos="356235" algn="l"/>
              </a:tabLst>
            </a:pPr>
            <a:r>
              <a:rPr sz="2200" spc="-10" dirty="0">
                <a:latin typeface="Times New Roman" pitchFamily="18" charset="0"/>
                <a:cs typeface="Times New Roman" pitchFamily="18" charset="0"/>
              </a:rPr>
              <a:t>Once</a:t>
            </a:r>
            <a:r>
              <a:rPr sz="2200" spc="235"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spc="225" dirty="0">
                <a:latin typeface="Times New Roman" pitchFamily="18" charset="0"/>
                <a:cs typeface="Times New Roman" pitchFamily="18" charset="0"/>
              </a:rPr>
              <a:t> </a:t>
            </a:r>
            <a:r>
              <a:rPr sz="2200" spc="-10" dirty="0">
                <a:latin typeface="Times New Roman" pitchFamily="18" charset="0"/>
                <a:cs typeface="Times New Roman" pitchFamily="18" charset="0"/>
              </a:rPr>
              <a:t>opcode</a:t>
            </a:r>
            <a:r>
              <a:rPr sz="2200" spc="235" dirty="0">
                <a:latin typeface="Times New Roman" pitchFamily="18" charset="0"/>
                <a:cs typeface="Times New Roman" pitchFamily="18" charset="0"/>
              </a:rPr>
              <a:t> </a:t>
            </a:r>
            <a:r>
              <a:rPr sz="2200" spc="-5" dirty="0">
                <a:latin typeface="Times New Roman" pitchFamily="18" charset="0"/>
                <a:cs typeface="Times New Roman" pitchFamily="18" charset="0"/>
              </a:rPr>
              <a:t>is</a:t>
            </a:r>
            <a:r>
              <a:rPr sz="2200" spc="245" dirty="0">
                <a:latin typeface="Times New Roman" pitchFamily="18" charset="0"/>
                <a:cs typeface="Times New Roman" pitchFamily="18" charset="0"/>
              </a:rPr>
              <a:t> </a:t>
            </a:r>
            <a:r>
              <a:rPr sz="2200" spc="-20" dirty="0">
                <a:latin typeface="Times New Roman" pitchFamily="18" charset="0"/>
                <a:cs typeface="Times New Roman" pitchFamily="18" charset="0"/>
              </a:rPr>
              <a:t>executed,</a:t>
            </a:r>
            <a:r>
              <a:rPr sz="2200" spc="225" dirty="0">
                <a:latin typeface="Times New Roman" pitchFamily="18" charset="0"/>
                <a:cs typeface="Times New Roman" pitchFamily="18" charset="0"/>
              </a:rPr>
              <a:t> </a:t>
            </a:r>
            <a:r>
              <a:rPr sz="2200" spc="-5" dirty="0">
                <a:latin typeface="Times New Roman" pitchFamily="18" charset="0"/>
                <a:cs typeface="Times New Roman" pitchFamily="18" charset="0"/>
              </a:rPr>
              <a:t>a</a:t>
            </a:r>
            <a:r>
              <a:rPr sz="2200" spc="229" dirty="0">
                <a:latin typeface="Times New Roman" pitchFamily="18" charset="0"/>
                <a:cs typeface="Times New Roman" pitchFamily="18" charset="0"/>
              </a:rPr>
              <a:t> </a:t>
            </a:r>
            <a:r>
              <a:rPr sz="2200" spc="-10" dirty="0">
                <a:latin typeface="Times New Roman" pitchFamily="18" charset="0"/>
                <a:cs typeface="Times New Roman" pitchFamily="18" charset="0"/>
              </a:rPr>
              <a:t>similar</a:t>
            </a:r>
            <a:r>
              <a:rPr sz="2200" spc="240" dirty="0">
                <a:latin typeface="Times New Roman" pitchFamily="18" charset="0"/>
                <a:cs typeface="Times New Roman" pitchFamily="18" charset="0"/>
              </a:rPr>
              <a:t> </a:t>
            </a:r>
            <a:r>
              <a:rPr sz="2200" spc="-10" dirty="0">
                <a:latin typeface="Times New Roman" pitchFamily="18" charset="0"/>
                <a:cs typeface="Times New Roman" pitchFamily="18" charset="0"/>
              </a:rPr>
              <a:t>process</a:t>
            </a:r>
            <a:r>
              <a:rPr sz="2200" spc="235" dirty="0">
                <a:latin typeface="Times New Roman" pitchFamily="18" charset="0"/>
                <a:cs typeface="Times New Roman" pitchFamily="18" charset="0"/>
              </a:rPr>
              <a:t> </a:t>
            </a:r>
            <a:r>
              <a:rPr sz="2200" spc="-15" dirty="0">
                <a:latin typeface="Times New Roman" pitchFamily="18" charset="0"/>
                <a:cs typeface="Times New Roman" pitchFamily="18" charset="0"/>
              </a:rPr>
              <a:t>may</a:t>
            </a:r>
            <a:r>
              <a:rPr sz="2200" spc="240" dirty="0">
                <a:latin typeface="Times New Roman" pitchFamily="18" charset="0"/>
                <a:cs typeface="Times New Roman" pitchFamily="18" charset="0"/>
              </a:rPr>
              <a:t> </a:t>
            </a:r>
            <a:r>
              <a:rPr sz="2200" spc="-5" dirty="0">
                <a:latin typeface="Times New Roman" pitchFamily="18" charset="0"/>
                <a:cs typeface="Times New Roman" pitchFamily="18" charset="0"/>
              </a:rPr>
              <a:t>be</a:t>
            </a:r>
            <a:r>
              <a:rPr sz="2200" spc="229" dirty="0">
                <a:latin typeface="Times New Roman" pitchFamily="18" charset="0"/>
                <a:cs typeface="Times New Roman" pitchFamily="18" charset="0"/>
              </a:rPr>
              <a:t> </a:t>
            </a:r>
            <a:r>
              <a:rPr sz="2200" spc="-5" dirty="0">
                <a:latin typeface="Times New Roman" pitchFamily="18" charset="0"/>
                <a:cs typeface="Times New Roman" pitchFamily="18" charset="0"/>
              </a:rPr>
              <a:t>needed</a:t>
            </a:r>
            <a:r>
              <a:rPr sz="2200" spc="240" dirty="0">
                <a:latin typeface="Times New Roman" pitchFamily="18" charset="0"/>
                <a:cs typeface="Times New Roman" pitchFamily="18" charset="0"/>
              </a:rPr>
              <a:t> </a:t>
            </a:r>
            <a:r>
              <a:rPr sz="2200" spc="-35" dirty="0">
                <a:latin typeface="Times New Roman" pitchFamily="18" charset="0"/>
                <a:cs typeface="Times New Roman" pitchFamily="18" charset="0"/>
              </a:rPr>
              <a:t>to </a:t>
            </a:r>
            <a:r>
              <a:rPr sz="2200" spc="-484" dirty="0">
                <a:latin typeface="Times New Roman" pitchFamily="18" charset="0"/>
                <a:cs typeface="Times New Roman" pitchFamily="18" charset="0"/>
              </a:rPr>
              <a:t> </a:t>
            </a:r>
            <a:r>
              <a:rPr sz="2200" spc="-20" dirty="0">
                <a:latin typeface="Times New Roman" pitchFamily="18" charset="0"/>
                <a:cs typeface="Times New Roman" pitchFamily="18" charset="0"/>
              </a:rPr>
              <a:t>store</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the</a:t>
            </a:r>
            <a:r>
              <a:rPr sz="2200" dirty="0">
                <a:latin typeface="Times New Roman" pitchFamily="18" charset="0"/>
                <a:cs typeface="Times New Roman" pitchFamily="18" charset="0"/>
              </a:rPr>
              <a:t> </a:t>
            </a:r>
            <a:r>
              <a:rPr sz="2200" spc="-10" dirty="0">
                <a:latin typeface="Times New Roman" pitchFamily="18" charset="0"/>
                <a:cs typeface="Times New Roman" pitchFamily="18" charset="0"/>
              </a:rPr>
              <a:t>result</a:t>
            </a:r>
            <a:r>
              <a:rPr sz="2200" dirty="0">
                <a:latin typeface="Times New Roman" pitchFamily="18" charset="0"/>
                <a:cs typeface="Times New Roman" pitchFamily="18" charset="0"/>
              </a:rPr>
              <a:t> </a:t>
            </a:r>
            <a:r>
              <a:rPr sz="2200" spc="-5" dirty="0">
                <a:latin typeface="Times New Roman" pitchFamily="18" charset="0"/>
                <a:cs typeface="Times New Roman" pitchFamily="18" charset="0"/>
              </a:rPr>
              <a:t>in</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main</a:t>
            </a:r>
            <a:r>
              <a:rPr sz="2200" spc="-10" dirty="0">
                <a:latin typeface="Times New Roman" pitchFamily="18" charset="0"/>
                <a:cs typeface="Times New Roman" pitchFamily="18" charset="0"/>
              </a:rPr>
              <a:t> </a:t>
            </a:r>
            <a:r>
              <a:rPr sz="2200" spc="-25" dirty="0">
                <a:latin typeface="Times New Roman" pitchFamily="18" charset="0"/>
                <a:cs typeface="Times New Roman" pitchFamily="18" charset="0"/>
              </a:rPr>
              <a:t>memory.</a:t>
            </a:r>
            <a:endParaRPr sz="220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0"/>
            <a:ext cx="4868545" cy="697230"/>
          </a:xfrm>
          <a:prstGeom prst="rect">
            <a:avLst/>
          </a:prstGeom>
        </p:spPr>
        <p:txBody>
          <a:bodyPr vert="horz" wrap="square" lIns="0" tIns="13335" rIns="0" bIns="0" rtlCol="0">
            <a:spAutoFit/>
          </a:bodyPr>
          <a:lstStyle/>
          <a:p>
            <a:pPr marL="12700">
              <a:lnSpc>
                <a:spcPct val="100000"/>
              </a:lnSpc>
              <a:spcBef>
                <a:spcPts val="105"/>
              </a:spcBef>
            </a:pPr>
            <a:r>
              <a:rPr sz="4400" b="0" dirty="0">
                <a:latin typeface="Calibri"/>
                <a:cs typeface="Calibri"/>
              </a:rPr>
              <a:t>User</a:t>
            </a:r>
            <a:r>
              <a:rPr sz="4400" b="0" spc="-25" dirty="0">
                <a:latin typeface="Calibri"/>
                <a:cs typeface="Calibri"/>
              </a:rPr>
              <a:t> </a:t>
            </a:r>
            <a:r>
              <a:rPr sz="4400" b="0" spc="-5" dirty="0">
                <a:latin typeface="Calibri"/>
                <a:cs typeface="Calibri"/>
              </a:rPr>
              <a:t>Visible</a:t>
            </a:r>
            <a:r>
              <a:rPr sz="4400" b="0" spc="-30" dirty="0">
                <a:latin typeface="Calibri"/>
                <a:cs typeface="Calibri"/>
              </a:rPr>
              <a:t> </a:t>
            </a:r>
            <a:r>
              <a:rPr sz="4400" b="0" spc="-25" dirty="0">
                <a:latin typeface="Calibri"/>
                <a:cs typeface="Calibri"/>
              </a:rPr>
              <a:t>Registers</a:t>
            </a:r>
            <a:endParaRPr sz="4400">
              <a:latin typeface="Calibri"/>
              <a:cs typeface="Calibri"/>
            </a:endParaRPr>
          </a:p>
        </p:txBody>
      </p:sp>
      <p:sp>
        <p:nvSpPr>
          <p:cNvPr id="3" name="object 3"/>
          <p:cNvSpPr txBox="1"/>
          <p:nvPr/>
        </p:nvSpPr>
        <p:spPr>
          <a:xfrm>
            <a:off x="533400" y="1678377"/>
            <a:ext cx="7772400" cy="4523033"/>
          </a:xfrm>
          <a:prstGeom prst="rect">
            <a:avLst/>
          </a:prstGeom>
        </p:spPr>
        <p:txBody>
          <a:bodyPr vert="horz" wrap="square" lIns="0" tIns="110490" rIns="0" bIns="0" rtlCol="0">
            <a:spAutoFit/>
          </a:bodyPr>
          <a:lstStyle/>
          <a:p>
            <a:pPr marL="355600" indent="-342900" algn="just">
              <a:lnSpc>
                <a:spcPct val="100000"/>
              </a:lnSpc>
              <a:spcBef>
                <a:spcPts val="870"/>
              </a:spcBef>
              <a:buFont typeface="Arial MT"/>
              <a:buChar char="•"/>
              <a:tabLst>
                <a:tab pos="354965" algn="l"/>
                <a:tab pos="355600" algn="l"/>
              </a:tabLst>
            </a:pPr>
            <a:r>
              <a:rPr sz="2000" spc="-10" dirty="0">
                <a:latin typeface="Times New Roman" pitchFamily="18" charset="0"/>
                <a:cs typeface="Times New Roman" pitchFamily="18" charset="0"/>
              </a:rPr>
              <a:t>General</a:t>
            </a:r>
            <a:r>
              <a:rPr sz="2000" spc="-75" dirty="0">
                <a:latin typeface="Times New Roman" pitchFamily="18" charset="0"/>
                <a:cs typeface="Times New Roman" pitchFamily="18" charset="0"/>
              </a:rPr>
              <a:t> </a:t>
            </a:r>
            <a:r>
              <a:rPr sz="2000" dirty="0">
                <a:latin typeface="Times New Roman" pitchFamily="18" charset="0"/>
                <a:cs typeface="Times New Roman" pitchFamily="18" charset="0"/>
              </a:rPr>
              <a:t>Purpose</a:t>
            </a:r>
            <a:r>
              <a:rPr lang="en-US" sz="2000" dirty="0">
                <a:latin typeface="Times New Roman" pitchFamily="18" charset="0"/>
                <a:cs typeface="Times New Roman" pitchFamily="18" charset="0"/>
              </a:rPr>
              <a:t>-can be assigned to a variety of functions by the programmer</a:t>
            </a:r>
            <a:endParaRPr sz="2000" dirty="0">
              <a:latin typeface="Times New Roman" pitchFamily="18" charset="0"/>
              <a:cs typeface="Times New Roman" pitchFamily="18" charset="0"/>
            </a:endParaRPr>
          </a:p>
          <a:p>
            <a:pPr marL="355600" indent="-342900" algn="just">
              <a:spcBef>
                <a:spcPts val="770"/>
              </a:spcBef>
              <a:buFont typeface="Arial MT"/>
              <a:buChar char="•"/>
              <a:tabLst>
                <a:tab pos="354965" algn="l"/>
                <a:tab pos="355600" algn="l"/>
              </a:tabLst>
            </a:pPr>
            <a:r>
              <a:rPr sz="2000" spc="-20" dirty="0">
                <a:latin typeface="Times New Roman" pitchFamily="18" charset="0"/>
                <a:cs typeface="Times New Roman" pitchFamily="18" charset="0"/>
              </a:rPr>
              <a:t>Data</a:t>
            </a:r>
            <a:r>
              <a:rPr lang="en-US" sz="2000" spc="-20" dirty="0">
                <a:latin typeface="Times New Roman" pitchFamily="18" charset="0"/>
                <a:cs typeface="Times New Roman" pitchFamily="18" charset="0"/>
              </a:rPr>
              <a:t>-used only to hold data and cannot be employed in the calculation of an operand address</a:t>
            </a:r>
            <a:endParaRPr sz="2000" dirty="0">
              <a:latin typeface="Times New Roman" pitchFamily="18" charset="0"/>
              <a:cs typeface="Times New Roman" pitchFamily="18" charset="0"/>
            </a:endParaRPr>
          </a:p>
          <a:p>
            <a:pPr marL="355600" indent="-342900" algn="just">
              <a:spcBef>
                <a:spcPts val="765"/>
              </a:spcBef>
              <a:buFont typeface="Arial MT"/>
              <a:buChar char="•"/>
              <a:tabLst>
                <a:tab pos="354965" algn="l"/>
                <a:tab pos="355600" algn="l"/>
              </a:tabLst>
            </a:pPr>
            <a:r>
              <a:rPr sz="2000" spc="-10" dirty="0">
                <a:latin typeface="Times New Roman" pitchFamily="18" charset="0"/>
                <a:cs typeface="Times New Roman" pitchFamily="18" charset="0"/>
              </a:rPr>
              <a:t>Address</a:t>
            </a:r>
            <a:r>
              <a:rPr lang="en-US" sz="2000" spc="-10" dirty="0">
                <a:latin typeface="Times New Roman" pitchFamily="18" charset="0"/>
                <a:cs typeface="Times New Roman" pitchFamily="18" charset="0"/>
              </a:rPr>
              <a:t>-somewhat general purpose, or they may be devoted to a particular addressing mode.</a:t>
            </a:r>
          </a:p>
          <a:p>
            <a:pPr marL="812800" lvl="1" indent="-342900" algn="just">
              <a:spcBef>
                <a:spcPts val="765"/>
              </a:spcBef>
              <a:buFont typeface="Arial MT"/>
              <a:buChar char="•"/>
              <a:tabLst>
                <a:tab pos="354965" algn="l"/>
                <a:tab pos="355600" algn="l"/>
              </a:tabLst>
            </a:pPr>
            <a:r>
              <a:rPr lang="en-US" sz="2000" dirty="0">
                <a:latin typeface="Times New Roman" pitchFamily="18" charset="0"/>
                <a:cs typeface="Times New Roman" pitchFamily="18" charset="0"/>
              </a:rPr>
              <a:t>Segment pointers: In a machine with segmented addressing, a segment register holds the address of the base of the segment.</a:t>
            </a:r>
          </a:p>
          <a:p>
            <a:pPr lvl="2">
              <a:buFont typeface="Arial" pitchFamily="34" charset="0"/>
              <a:buChar char="•"/>
            </a:pPr>
            <a:r>
              <a:rPr lang="en-US" sz="2000" spc="-10" dirty="0">
                <a:latin typeface="Times New Roman" pitchFamily="18" charset="0"/>
                <a:cs typeface="Times New Roman" pitchFamily="18" charset="0"/>
              </a:rPr>
              <a:t>Index registers: These are used for indexed addressing and may be auto indexed.</a:t>
            </a:r>
          </a:p>
          <a:p>
            <a:pPr lvl="2">
              <a:buFont typeface="Arial" pitchFamily="34" charset="0"/>
              <a:buChar char="•"/>
            </a:pPr>
            <a:r>
              <a:rPr lang="en-US" sz="2000" spc="-10" dirty="0">
                <a:latin typeface="Times New Roman" pitchFamily="18" charset="0"/>
                <a:cs typeface="Times New Roman" pitchFamily="18" charset="0"/>
              </a:rPr>
              <a:t>Stack pointer-there is a dedicated register that points to the top of the stack.</a:t>
            </a:r>
            <a:endParaRPr sz="2000" dirty="0">
              <a:latin typeface="Times New Roman" pitchFamily="18" charset="0"/>
              <a:cs typeface="Times New Roman" pitchFamily="18" charset="0"/>
            </a:endParaRPr>
          </a:p>
          <a:p>
            <a:pPr marL="355600" indent="-342900" algn="just">
              <a:lnSpc>
                <a:spcPct val="100000"/>
              </a:lnSpc>
              <a:spcBef>
                <a:spcPts val="770"/>
              </a:spcBef>
              <a:buFont typeface="Arial MT"/>
              <a:buChar char="•"/>
              <a:tabLst>
                <a:tab pos="354965" algn="l"/>
                <a:tab pos="355600" algn="l"/>
              </a:tabLst>
            </a:pPr>
            <a:r>
              <a:rPr sz="2000" spc="-5" dirty="0">
                <a:latin typeface="Times New Roman" pitchFamily="18" charset="0"/>
                <a:cs typeface="Times New Roman" pitchFamily="18" charset="0"/>
              </a:rPr>
              <a:t>Condition</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Codes</a:t>
            </a:r>
            <a:r>
              <a:rPr lang="en-US" sz="2000" spc="-5" dirty="0">
                <a:latin typeface="Times New Roman" pitchFamily="18" charset="0"/>
                <a:cs typeface="Times New Roman" pitchFamily="18" charset="0"/>
              </a:rPr>
              <a:t>- (Refer next slides)</a:t>
            </a:r>
            <a:endParaRPr sz="2000" dirty="0">
              <a:latin typeface="Times New Roman" pitchFamily="18" charset="0"/>
              <a:cs typeface="Times New Roman" pitchFamily="18" charset="0"/>
            </a:endParaRPr>
          </a:p>
        </p:txBody>
      </p:sp>
      <p:sp>
        <p:nvSpPr>
          <p:cNvPr id="4" name="TextBox 3"/>
          <p:cNvSpPr txBox="1"/>
          <p:nvPr/>
        </p:nvSpPr>
        <p:spPr>
          <a:xfrm>
            <a:off x="533400" y="762000"/>
            <a:ext cx="8077200" cy="830997"/>
          </a:xfrm>
          <a:prstGeom prst="rect">
            <a:avLst/>
          </a:prstGeom>
          <a:noFill/>
        </p:spPr>
        <p:txBody>
          <a:bodyPr wrap="square" rtlCol="0">
            <a:spAutoFit/>
          </a:bodyPr>
          <a:lstStyle/>
          <a:p>
            <a:pPr>
              <a:buFont typeface="Arial" pitchFamily="34" charset="0"/>
              <a:buChar char="•"/>
            </a:pPr>
            <a:r>
              <a:rPr lang="en-US" sz="2400" dirty="0">
                <a:latin typeface="Times New Roman" pitchFamily="18" charset="0"/>
                <a:cs typeface="Times New Roman" pitchFamily="18" charset="0"/>
              </a:rPr>
              <a:t> may be referenced by means of the machine language that the processor executes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52688" cy="487362"/>
          </a:xfrm>
        </p:spPr>
        <p:txBody>
          <a:bodyPr>
            <a:normAutofit fontScale="90000"/>
          </a:bodyPr>
          <a:lstStyle/>
          <a:p>
            <a:endParaRPr lang="en-US" dirty="0"/>
          </a:p>
        </p:txBody>
      </p:sp>
      <p:sp>
        <p:nvSpPr>
          <p:cNvPr id="3" name="Content Placeholder 2"/>
          <p:cNvSpPr>
            <a:spLocks noGrp="1"/>
          </p:cNvSpPr>
          <p:nvPr>
            <p:ph idx="1"/>
          </p:nvPr>
        </p:nvSpPr>
        <p:spPr>
          <a:xfrm>
            <a:off x="304800" y="685800"/>
            <a:ext cx="8552688" cy="5105400"/>
          </a:xfrm>
        </p:spPr>
        <p:txBody>
          <a:bodyPr>
            <a:normAutofit fontScale="92500" lnSpcReduction="10000"/>
          </a:bodyPr>
          <a:lstStyle/>
          <a:p>
            <a:pPr algn="just"/>
            <a:r>
              <a:rPr lang="en-US" sz="2400" b="1" dirty="0">
                <a:latin typeface="Times New Roman" pitchFamily="18" charset="0"/>
                <a:cs typeface="Times New Roman" pitchFamily="18" charset="0"/>
              </a:rPr>
              <a:t>Instruction address calculation (</a:t>
            </a:r>
            <a:r>
              <a:rPr lang="en-US" sz="2400" b="1" dirty="0" err="1">
                <a:latin typeface="Times New Roman" pitchFamily="18" charset="0"/>
                <a:cs typeface="Times New Roman" pitchFamily="18" charset="0"/>
              </a:rPr>
              <a:t>iac</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Determine the address of the next instruction</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to be executed</a:t>
            </a:r>
          </a:p>
          <a:p>
            <a:pPr algn="just"/>
            <a:r>
              <a:rPr lang="en-US" sz="2400" b="1" dirty="0">
                <a:latin typeface="Times New Roman" pitchFamily="18" charset="0"/>
                <a:cs typeface="Times New Roman" pitchFamily="18" charset="0"/>
              </a:rPr>
              <a:t>Instruction fetch (if): </a:t>
            </a:r>
            <a:r>
              <a:rPr lang="en-US" sz="2400" dirty="0">
                <a:latin typeface="Times New Roman" pitchFamily="18" charset="0"/>
                <a:cs typeface="Times New Roman" pitchFamily="18" charset="0"/>
              </a:rPr>
              <a:t>Read instruction from its memory location into the processor.</a:t>
            </a:r>
          </a:p>
          <a:p>
            <a:pPr algn="just"/>
            <a:r>
              <a:rPr lang="en-US" sz="2400" b="1" dirty="0">
                <a:latin typeface="Times New Roman" pitchFamily="18" charset="0"/>
                <a:cs typeface="Times New Roman" pitchFamily="18" charset="0"/>
              </a:rPr>
              <a:t>Instruction operation decoding (</a:t>
            </a:r>
            <a:r>
              <a:rPr lang="en-US" sz="2400" b="1" dirty="0" err="1">
                <a:latin typeface="Times New Roman" pitchFamily="18" charset="0"/>
                <a:cs typeface="Times New Roman" pitchFamily="18" charset="0"/>
              </a:rPr>
              <a:t>iod</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Analyze instruction to determine type of operation to be performed and operand(s) to be used.</a:t>
            </a:r>
          </a:p>
          <a:p>
            <a:pPr algn="just"/>
            <a:r>
              <a:rPr lang="en-US" sz="2400" b="1" dirty="0">
                <a:latin typeface="Times New Roman" pitchFamily="18" charset="0"/>
                <a:cs typeface="Times New Roman" pitchFamily="18" charset="0"/>
              </a:rPr>
              <a:t>Operand address calculation (</a:t>
            </a:r>
            <a:r>
              <a:rPr lang="en-US" sz="2400" b="1" dirty="0" err="1">
                <a:latin typeface="Times New Roman" pitchFamily="18" charset="0"/>
                <a:cs typeface="Times New Roman" pitchFamily="18" charset="0"/>
              </a:rPr>
              <a:t>oac</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If the operation involves reference to an operand in memory or available via I/O, then determine the address of the operand</a:t>
            </a:r>
          </a:p>
          <a:p>
            <a:pPr algn="just"/>
            <a:r>
              <a:rPr lang="en-US" sz="2400" b="1" dirty="0">
                <a:latin typeface="Times New Roman" pitchFamily="18" charset="0"/>
                <a:cs typeface="Times New Roman" pitchFamily="18" charset="0"/>
              </a:rPr>
              <a:t>Operand fetch (of): </a:t>
            </a:r>
            <a:r>
              <a:rPr lang="en-US" sz="2400" dirty="0">
                <a:latin typeface="Times New Roman" pitchFamily="18" charset="0"/>
                <a:cs typeface="Times New Roman" pitchFamily="18" charset="0"/>
              </a:rPr>
              <a:t>Fetch the operand from memory or read it in from I/O.</a:t>
            </a:r>
          </a:p>
          <a:p>
            <a:pPr algn="just"/>
            <a:r>
              <a:rPr lang="en-US" sz="2400" b="1" dirty="0">
                <a:latin typeface="Times New Roman" pitchFamily="18" charset="0"/>
                <a:cs typeface="Times New Roman" pitchFamily="18" charset="0"/>
              </a:rPr>
              <a:t>Data operation (do): </a:t>
            </a:r>
            <a:r>
              <a:rPr lang="en-US" sz="2400" dirty="0">
                <a:latin typeface="Times New Roman" pitchFamily="18" charset="0"/>
                <a:cs typeface="Times New Roman" pitchFamily="18" charset="0"/>
              </a:rPr>
              <a:t>Perform the operation indicated in the instruction.</a:t>
            </a:r>
          </a:p>
          <a:p>
            <a:pPr algn="just"/>
            <a:r>
              <a:rPr lang="en-US" sz="2400" b="1" dirty="0">
                <a:latin typeface="Times New Roman" pitchFamily="18" charset="0"/>
                <a:cs typeface="Times New Roman" pitchFamily="18" charset="0"/>
              </a:rPr>
              <a:t>Operand store (</a:t>
            </a:r>
            <a:r>
              <a:rPr lang="en-US" sz="2400" b="1" dirty="0" err="1">
                <a:latin typeface="Times New Roman" pitchFamily="18" charset="0"/>
                <a:cs typeface="Times New Roman" pitchFamily="18" charset="0"/>
              </a:rPr>
              <a:t>os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Write the result into memory or out to I/O.</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705088" cy="4800600"/>
          </a:xfrm>
        </p:spPr>
        <p:txBody>
          <a:bodyPr>
            <a:normAutofit/>
          </a:bodyPr>
          <a:lstStyle/>
          <a:p>
            <a:pPr algn="just"/>
            <a:r>
              <a:rPr lang="en-US" sz="2400" dirty="0">
                <a:latin typeface="Times New Roman" pitchFamily="18" charset="0"/>
                <a:cs typeface="Times New Roman" pitchFamily="18" charset="0"/>
              </a:rPr>
              <a:t>Each instruction is executed during an instruction cycle made up of shorter </a:t>
            </a:r>
            <a:r>
              <a:rPr lang="en-US" sz="2400" dirty="0" err="1">
                <a:latin typeface="Times New Roman" pitchFamily="18" charset="0"/>
                <a:cs typeface="Times New Roman" pitchFamily="18" charset="0"/>
              </a:rPr>
              <a:t>subcycles</a:t>
            </a:r>
            <a:r>
              <a:rPr lang="en-US" sz="2400" dirty="0">
                <a:latin typeface="Times New Roman" pitchFamily="18" charset="0"/>
                <a:cs typeface="Times New Roman" pitchFamily="18" charset="0"/>
              </a:rPr>
              <a:t> (e.g., fetch, indirect, execute, interrupt). </a:t>
            </a:r>
          </a:p>
          <a:p>
            <a:pPr algn="just"/>
            <a:r>
              <a:rPr lang="en-US" sz="2400" dirty="0">
                <a:latin typeface="Times New Roman" pitchFamily="18" charset="0"/>
                <a:cs typeface="Times New Roman" pitchFamily="18" charset="0"/>
              </a:rPr>
              <a:t>The execution of each </a:t>
            </a:r>
            <a:r>
              <a:rPr lang="en-US" sz="2400" dirty="0" err="1">
                <a:latin typeface="Times New Roman" pitchFamily="18" charset="0"/>
                <a:cs typeface="Times New Roman" pitchFamily="18" charset="0"/>
              </a:rPr>
              <a:t>subcycle</a:t>
            </a:r>
            <a:r>
              <a:rPr lang="en-US" sz="2400" dirty="0">
                <a:latin typeface="Times New Roman" pitchFamily="18" charset="0"/>
                <a:cs typeface="Times New Roman" pitchFamily="18" charset="0"/>
              </a:rPr>
              <a:t> involves one or more shorter operations, that is, micro- operations.</a:t>
            </a:r>
          </a:p>
          <a:p>
            <a:pPr algn="just"/>
            <a:r>
              <a:rPr lang="en-US" sz="2400" dirty="0">
                <a:latin typeface="Times New Roman" pitchFamily="18" charset="0"/>
                <a:cs typeface="Times New Roman" pitchFamily="18" charset="0"/>
              </a:rPr>
              <a:t>Micro-operations are the functional, or atomic, operations of a processor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0"/>
            <a:ext cx="5638800" cy="689932"/>
          </a:xfrm>
          <a:prstGeom prst="rect">
            <a:avLst/>
          </a:prstGeom>
        </p:spPr>
        <p:txBody>
          <a:bodyPr vert="horz" wrap="square" lIns="0" tIns="12700" rIns="0" bIns="0" rtlCol="0">
            <a:spAutoFit/>
          </a:bodyPr>
          <a:lstStyle/>
          <a:p>
            <a:pPr marL="12700">
              <a:lnSpc>
                <a:spcPct val="100000"/>
              </a:lnSpc>
              <a:spcBef>
                <a:spcPts val="100"/>
              </a:spcBef>
            </a:pPr>
            <a:r>
              <a:rPr lang="en-US" sz="4400" spc="-25" dirty="0">
                <a:latin typeface="Calibri"/>
                <a:cs typeface="Calibri"/>
              </a:rPr>
              <a:t>Fetch</a:t>
            </a:r>
            <a:r>
              <a:rPr lang="en-US" sz="4400" spc="-80" dirty="0">
                <a:latin typeface="Calibri"/>
                <a:cs typeface="Calibri"/>
              </a:rPr>
              <a:t> </a:t>
            </a:r>
            <a:r>
              <a:rPr lang="en-US" sz="4400" spc="-15" dirty="0">
                <a:latin typeface="Calibri"/>
                <a:cs typeface="Calibri"/>
              </a:rPr>
              <a:t>Cycle-</a:t>
            </a:r>
            <a:r>
              <a:rPr sz="4400" b="0" spc="-75">
                <a:solidFill>
                  <a:srgbClr val="11478A"/>
                </a:solidFill>
                <a:latin typeface="Calibri"/>
                <a:cs typeface="Calibri"/>
              </a:rPr>
              <a:t>R</a:t>
            </a:r>
            <a:r>
              <a:rPr sz="4400" b="0">
                <a:solidFill>
                  <a:srgbClr val="11478A"/>
                </a:solidFill>
                <a:latin typeface="Calibri"/>
                <a:cs typeface="Calibri"/>
              </a:rPr>
              <a:t>egi</a:t>
            </a:r>
            <a:r>
              <a:rPr sz="4400" b="0" spc="-30">
                <a:solidFill>
                  <a:srgbClr val="11478A"/>
                </a:solidFill>
                <a:latin typeface="Calibri"/>
                <a:cs typeface="Calibri"/>
              </a:rPr>
              <a:t>s</a:t>
            </a:r>
            <a:r>
              <a:rPr sz="4400" b="0" spc="-45">
                <a:solidFill>
                  <a:srgbClr val="11478A"/>
                </a:solidFill>
                <a:latin typeface="Calibri"/>
                <a:cs typeface="Calibri"/>
              </a:rPr>
              <a:t>t</a:t>
            </a:r>
            <a:r>
              <a:rPr sz="4400" b="0">
                <a:solidFill>
                  <a:srgbClr val="11478A"/>
                </a:solidFill>
                <a:latin typeface="Calibri"/>
                <a:cs typeface="Calibri"/>
              </a:rPr>
              <a:t>e</a:t>
            </a:r>
            <a:r>
              <a:rPr sz="4400" b="0" spc="-65">
                <a:solidFill>
                  <a:srgbClr val="11478A"/>
                </a:solidFill>
                <a:latin typeface="Calibri"/>
                <a:cs typeface="Calibri"/>
              </a:rPr>
              <a:t>r</a:t>
            </a:r>
            <a:r>
              <a:rPr sz="4400" b="0">
                <a:solidFill>
                  <a:srgbClr val="11478A"/>
                </a:solidFill>
                <a:latin typeface="Calibri"/>
                <a:cs typeface="Calibri"/>
              </a:rPr>
              <a:t>s</a:t>
            </a:r>
            <a:endParaRPr sz="4400">
              <a:latin typeface="Calibri"/>
              <a:cs typeface="Calibri"/>
            </a:endParaRPr>
          </a:p>
        </p:txBody>
      </p:sp>
      <p:sp>
        <p:nvSpPr>
          <p:cNvPr id="3" name="object 3"/>
          <p:cNvSpPr txBox="1"/>
          <p:nvPr/>
        </p:nvSpPr>
        <p:spPr>
          <a:xfrm>
            <a:off x="329590" y="760603"/>
            <a:ext cx="7438390" cy="5379720"/>
          </a:xfrm>
          <a:prstGeom prst="rect">
            <a:avLst/>
          </a:prstGeom>
        </p:spPr>
        <p:txBody>
          <a:bodyPr vert="horz" wrap="square" lIns="0" tIns="12700" rIns="0" bIns="0" rtlCol="0">
            <a:spAutoFit/>
          </a:bodyPr>
          <a:lstStyle/>
          <a:p>
            <a:pPr marL="355600" indent="-342900" algn="just">
              <a:lnSpc>
                <a:spcPct val="100000"/>
              </a:lnSpc>
              <a:spcBef>
                <a:spcPts val="100"/>
              </a:spcBef>
              <a:buFont typeface="Arial MT"/>
              <a:buChar char="•"/>
              <a:tabLst>
                <a:tab pos="354965" algn="l"/>
                <a:tab pos="355600" algn="l"/>
              </a:tabLst>
            </a:pPr>
            <a:r>
              <a:rPr sz="2000" b="1" dirty="0">
                <a:solidFill>
                  <a:srgbClr val="FF0000"/>
                </a:solidFill>
                <a:latin typeface="Times New Roman" pitchFamily="18" charset="0"/>
                <a:cs typeface="Times New Roman" pitchFamily="18" charset="0"/>
              </a:rPr>
              <a:t>Memory</a:t>
            </a:r>
            <a:r>
              <a:rPr sz="2000" b="1" spc="-40" dirty="0">
                <a:solidFill>
                  <a:srgbClr val="FF0000"/>
                </a:solidFill>
                <a:latin typeface="Times New Roman" pitchFamily="18" charset="0"/>
                <a:cs typeface="Times New Roman" pitchFamily="18" charset="0"/>
              </a:rPr>
              <a:t> </a:t>
            </a:r>
            <a:r>
              <a:rPr sz="2000" b="1" spc="-10" dirty="0">
                <a:solidFill>
                  <a:srgbClr val="FF0000"/>
                </a:solidFill>
                <a:latin typeface="Times New Roman" pitchFamily="18" charset="0"/>
                <a:cs typeface="Times New Roman" pitchFamily="18" charset="0"/>
              </a:rPr>
              <a:t>Address </a:t>
            </a:r>
            <a:r>
              <a:rPr sz="2000" b="1" spc="-15" dirty="0">
                <a:solidFill>
                  <a:srgbClr val="FF0000"/>
                </a:solidFill>
                <a:latin typeface="Times New Roman" pitchFamily="18" charset="0"/>
                <a:cs typeface="Times New Roman" pitchFamily="18" charset="0"/>
              </a:rPr>
              <a:t>Register </a:t>
            </a:r>
            <a:r>
              <a:rPr sz="2000" b="1" dirty="0">
                <a:solidFill>
                  <a:srgbClr val="FF0000"/>
                </a:solidFill>
                <a:latin typeface="Times New Roman" pitchFamily="18" charset="0"/>
                <a:cs typeface="Times New Roman" pitchFamily="18" charset="0"/>
              </a:rPr>
              <a:t>(MAR)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Connected</a:t>
            </a:r>
            <a:r>
              <a:rPr sz="2000" spc="-35"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1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bus</a:t>
            </a:r>
            <a:endParaRPr sz="2000">
              <a:latin typeface="Times New Roman" pitchFamily="18" charset="0"/>
              <a:cs typeface="Times New Roman" pitchFamily="18" charset="0"/>
            </a:endParaRPr>
          </a:p>
          <a:p>
            <a:pPr marL="756285" lvl="1" indent="-287020" algn="just">
              <a:lnSpc>
                <a:spcPct val="100000"/>
              </a:lnSpc>
              <a:spcBef>
                <a:spcPts val="1680"/>
              </a:spcBef>
              <a:buFont typeface="Arial MT"/>
              <a:buChar char="–"/>
              <a:tabLst>
                <a:tab pos="756285" algn="l"/>
                <a:tab pos="756920" algn="l"/>
              </a:tabLst>
            </a:pPr>
            <a:r>
              <a:rPr sz="2000" dirty="0">
                <a:latin typeface="Times New Roman" pitchFamily="18" charset="0"/>
                <a:cs typeface="Times New Roman" pitchFamily="18" charset="0"/>
              </a:rPr>
              <a:t>Specifies</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for </a:t>
            </a:r>
            <a:r>
              <a:rPr sz="2000" spc="-10" dirty="0">
                <a:latin typeface="Times New Roman" pitchFamily="18" charset="0"/>
                <a:cs typeface="Times New Roman" pitchFamily="18" charset="0"/>
              </a:rPr>
              <a:t>read </a:t>
            </a:r>
            <a:r>
              <a:rPr sz="2000" spc="-5" dirty="0">
                <a:latin typeface="Times New Roman" pitchFamily="18" charset="0"/>
                <a:cs typeface="Times New Roman" pitchFamily="18" charset="0"/>
              </a:rPr>
              <a:t>or </a:t>
            </a:r>
            <a:r>
              <a:rPr sz="2000" spc="-10" dirty="0">
                <a:latin typeface="Times New Roman" pitchFamily="18" charset="0"/>
                <a:cs typeface="Times New Roman" pitchFamily="18" charset="0"/>
              </a:rPr>
              <a:t>write</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op</a:t>
            </a:r>
            <a:endParaRPr sz="2000">
              <a:latin typeface="Times New Roman" pitchFamily="18" charset="0"/>
              <a:cs typeface="Times New Roman" pitchFamily="18" charset="0"/>
            </a:endParaRPr>
          </a:p>
          <a:p>
            <a:pPr marL="355600" indent="-342900" algn="just">
              <a:lnSpc>
                <a:spcPct val="100000"/>
              </a:lnSpc>
              <a:spcBef>
                <a:spcPts val="1920"/>
              </a:spcBef>
              <a:buFont typeface="Arial MT"/>
              <a:buChar char="•"/>
              <a:tabLst>
                <a:tab pos="354965" algn="l"/>
                <a:tab pos="355600" algn="l"/>
              </a:tabLst>
            </a:pPr>
            <a:r>
              <a:rPr sz="2000" b="1" dirty="0">
                <a:solidFill>
                  <a:srgbClr val="FF0000"/>
                </a:solidFill>
                <a:latin typeface="Times New Roman" pitchFamily="18" charset="0"/>
                <a:cs typeface="Times New Roman" pitchFamily="18" charset="0"/>
              </a:rPr>
              <a:t>Memory</a:t>
            </a:r>
            <a:r>
              <a:rPr sz="2000" b="1" spc="-40"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Buffer</a:t>
            </a:r>
            <a:r>
              <a:rPr sz="2000" b="1" spc="-5"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Register </a:t>
            </a:r>
            <a:r>
              <a:rPr sz="2000" b="1" dirty="0">
                <a:solidFill>
                  <a:srgbClr val="FF0000"/>
                </a:solidFill>
                <a:latin typeface="Times New Roman" pitchFamily="18" charset="0"/>
                <a:cs typeface="Times New Roman" pitchFamily="18" charset="0"/>
              </a:rPr>
              <a:t>(MBR)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Connected</a:t>
            </a:r>
            <a:r>
              <a:rPr sz="2000" spc="-30" dirty="0">
                <a:latin typeface="Times New Roman" pitchFamily="18" charset="0"/>
                <a:cs typeface="Times New Roman" pitchFamily="18" charset="0"/>
              </a:rPr>
              <a:t> </a:t>
            </a:r>
            <a:r>
              <a:rPr sz="2000" spc="-15" dirty="0">
                <a:latin typeface="Times New Roman" pitchFamily="18" charset="0"/>
                <a:cs typeface="Times New Roman" pitchFamily="18" charset="0"/>
              </a:rPr>
              <a:t>to data</a:t>
            </a:r>
            <a:r>
              <a:rPr sz="2000" spc="-10" dirty="0">
                <a:latin typeface="Times New Roman" pitchFamily="18" charset="0"/>
                <a:cs typeface="Times New Roman" pitchFamily="18" charset="0"/>
              </a:rPr>
              <a:t> </a:t>
            </a:r>
            <a:r>
              <a:rPr sz="2000" dirty="0">
                <a:latin typeface="Times New Roman" pitchFamily="18" charset="0"/>
                <a:cs typeface="Times New Roman" pitchFamily="18" charset="0"/>
              </a:rPr>
              <a:t>bus</a:t>
            </a:r>
            <a:endParaRPr sz="2000">
              <a:latin typeface="Times New Roman" pitchFamily="18" charset="0"/>
              <a:cs typeface="Times New Roman" pitchFamily="18" charset="0"/>
            </a:endParaRPr>
          </a:p>
          <a:p>
            <a:pPr marL="756285" lvl="1" indent="-287020" algn="just">
              <a:lnSpc>
                <a:spcPct val="100000"/>
              </a:lnSpc>
              <a:spcBef>
                <a:spcPts val="1680"/>
              </a:spcBef>
              <a:buFont typeface="Arial MT"/>
              <a:buChar char="–"/>
              <a:tabLst>
                <a:tab pos="756285" algn="l"/>
                <a:tab pos="756920" algn="l"/>
              </a:tabLst>
            </a:pPr>
            <a:r>
              <a:rPr sz="2000" spc="-5" dirty="0">
                <a:latin typeface="Times New Roman" pitchFamily="18" charset="0"/>
                <a:cs typeface="Times New Roman" pitchFamily="18" charset="0"/>
              </a:rPr>
              <a:t>Holds </a:t>
            </a:r>
            <a:r>
              <a:rPr sz="2000" spc="-15" dirty="0">
                <a:latin typeface="Times New Roman" pitchFamily="18" charset="0"/>
                <a:cs typeface="Times New Roman" pitchFamily="18" charset="0"/>
              </a:rPr>
              <a:t>data</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to</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write</a:t>
            </a:r>
            <a:r>
              <a:rPr sz="2000" spc="-5" dirty="0">
                <a:latin typeface="Times New Roman" pitchFamily="18" charset="0"/>
                <a:cs typeface="Times New Roman" pitchFamily="18" charset="0"/>
              </a:rPr>
              <a:t> or </a:t>
            </a:r>
            <a:r>
              <a:rPr sz="2000" spc="-10" dirty="0">
                <a:latin typeface="Times New Roman" pitchFamily="18" charset="0"/>
                <a:cs typeface="Times New Roman" pitchFamily="18" charset="0"/>
              </a:rPr>
              <a:t>last</a:t>
            </a:r>
            <a:r>
              <a:rPr sz="2000" spc="10" dirty="0">
                <a:latin typeface="Times New Roman" pitchFamily="18" charset="0"/>
                <a:cs typeface="Times New Roman" pitchFamily="18" charset="0"/>
              </a:rPr>
              <a:t> </a:t>
            </a:r>
            <a:r>
              <a:rPr sz="2000" spc="-15" dirty="0">
                <a:latin typeface="Times New Roman" pitchFamily="18" charset="0"/>
                <a:cs typeface="Times New Roman" pitchFamily="18" charset="0"/>
              </a:rPr>
              <a:t>data</a:t>
            </a:r>
            <a:r>
              <a:rPr sz="2000" spc="-5" dirty="0">
                <a:latin typeface="Times New Roman" pitchFamily="18" charset="0"/>
                <a:cs typeface="Times New Roman" pitchFamily="18" charset="0"/>
              </a:rPr>
              <a:t> read</a:t>
            </a:r>
            <a:endParaRPr sz="2000">
              <a:latin typeface="Times New Roman" pitchFamily="18" charset="0"/>
              <a:cs typeface="Times New Roman" pitchFamily="18" charset="0"/>
            </a:endParaRPr>
          </a:p>
          <a:p>
            <a:pPr marL="355600" indent="-342900" algn="just">
              <a:lnSpc>
                <a:spcPct val="100000"/>
              </a:lnSpc>
              <a:spcBef>
                <a:spcPts val="1914"/>
              </a:spcBef>
              <a:buFont typeface="Arial MT"/>
              <a:buChar char="•"/>
              <a:tabLst>
                <a:tab pos="354965" algn="l"/>
                <a:tab pos="355600" algn="l"/>
              </a:tabLst>
            </a:pPr>
            <a:r>
              <a:rPr sz="2000" b="1" spc="-15" dirty="0">
                <a:solidFill>
                  <a:srgbClr val="FF0000"/>
                </a:solidFill>
                <a:latin typeface="Times New Roman" pitchFamily="18" charset="0"/>
                <a:cs typeface="Times New Roman" pitchFamily="18" charset="0"/>
              </a:rPr>
              <a:t>Program</a:t>
            </a:r>
            <a:r>
              <a:rPr sz="2000" b="1" spc="-45" dirty="0">
                <a:solidFill>
                  <a:srgbClr val="FF0000"/>
                </a:solidFill>
                <a:latin typeface="Times New Roman" pitchFamily="18" charset="0"/>
                <a:cs typeface="Times New Roman" pitchFamily="18" charset="0"/>
              </a:rPr>
              <a:t> </a:t>
            </a:r>
            <a:r>
              <a:rPr sz="2000" b="1" spc="-15" dirty="0">
                <a:solidFill>
                  <a:srgbClr val="FF0000"/>
                </a:solidFill>
                <a:latin typeface="Times New Roman" pitchFamily="18" charset="0"/>
                <a:cs typeface="Times New Roman" pitchFamily="18" charset="0"/>
              </a:rPr>
              <a:t>Counter</a:t>
            </a:r>
            <a:r>
              <a:rPr sz="2000" b="1" spc="-10" dirty="0">
                <a:solidFill>
                  <a:srgbClr val="FF0000"/>
                </a:solidFill>
                <a:latin typeface="Times New Roman" pitchFamily="18" charset="0"/>
                <a:cs typeface="Times New Roman" pitchFamily="18" charset="0"/>
              </a:rPr>
              <a:t> </a:t>
            </a:r>
            <a:r>
              <a:rPr sz="2000" b="1" spc="-5" dirty="0">
                <a:solidFill>
                  <a:srgbClr val="FF0000"/>
                </a:solidFill>
                <a:latin typeface="Times New Roman" pitchFamily="18" charset="0"/>
                <a:cs typeface="Times New Roman" pitchFamily="18" charset="0"/>
              </a:rPr>
              <a:t>(PC)</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Holds</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address</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of</a:t>
            </a:r>
            <a:r>
              <a:rPr sz="2000" dirty="0">
                <a:latin typeface="Times New Roman" pitchFamily="18" charset="0"/>
                <a:cs typeface="Times New Roman" pitchFamily="18" charset="0"/>
              </a:rPr>
              <a:t> </a:t>
            </a:r>
            <a:r>
              <a:rPr sz="2000" spc="-15" dirty="0">
                <a:latin typeface="Times New Roman" pitchFamily="18" charset="0"/>
                <a:cs typeface="Times New Roman" pitchFamily="18" charset="0"/>
              </a:rPr>
              <a:t>next</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to</a:t>
            </a:r>
            <a:r>
              <a:rPr sz="2000" spc="-10" dirty="0">
                <a:latin typeface="Times New Roman" pitchFamily="18" charset="0"/>
                <a:cs typeface="Times New Roman" pitchFamily="18" charset="0"/>
              </a:rPr>
              <a:t> </a:t>
            </a:r>
            <a:r>
              <a:rPr sz="2000" spc="-5" dirty="0">
                <a:latin typeface="Times New Roman" pitchFamily="18" charset="0"/>
                <a:cs typeface="Times New Roman" pitchFamily="18" charset="0"/>
              </a:rPr>
              <a:t>be</a:t>
            </a:r>
            <a:r>
              <a:rPr sz="2000" dirty="0">
                <a:latin typeface="Times New Roman" pitchFamily="18" charset="0"/>
                <a:cs typeface="Times New Roman" pitchFamily="18" charset="0"/>
              </a:rPr>
              <a:t> </a:t>
            </a:r>
            <a:r>
              <a:rPr sz="2000" spc="-10" dirty="0">
                <a:latin typeface="Times New Roman" pitchFamily="18" charset="0"/>
                <a:cs typeface="Times New Roman" pitchFamily="18" charset="0"/>
              </a:rPr>
              <a:t>fetched</a:t>
            </a:r>
            <a:endParaRPr sz="2000">
              <a:latin typeface="Times New Roman" pitchFamily="18" charset="0"/>
              <a:cs typeface="Times New Roman" pitchFamily="18" charset="0"/>
            </a:endParaRPr>
          </a:p>
          <a:p>
            <a:pPr marL="355600" indent="-342900" algn="just">
              <a:lnSpc>
                <a:spcPct val="100000"/>
              </a:lnSpc>
              <a:spcBef>
                <a:spcPts val="1920"/>
              </a:spcBef>
              <a:buFont typeface="Arial MT"/>
              <a:buChar char="•"/>
              <a:tabLst>
                <a:tab pos="354965" algn="l"/>
                <a:tab pos="355600" algn="l"/>
              </a:tabLst>
            </a:pPr>
            <a:r>
              <a:rPr sz="2000" b="1" spc="-10" dirty="0">
                <a:solidFill>
                  <a:srgbClr val="FF0000"/>
                </a:solidFill>
                <a:latin typeface="Times New Roman" pitchFamily="18" charset="0"/>
                <a:cs typeface="Times New Roman" pitchFamily="18" charset="0"/>
              </a:rPr>
              <a:t>Instruction</a:t>
            </a:r>
            <a:r>
              <a:rPr sz="2000" b="1" spc="-15" dirty="0">
                <a:solidFill>
                  <a:srgbClr val="FF0000"/>
                </a:solidFill>
                <a:latin typeface="Times New Roman" pitchFamily="18" charset="0"/>
                <a:cs typeface="Times New Roman" pitchFamily="18" charset="0"/>
              </a:rPr>
              <a:t> Register</a:t>
            </a:r>
            <a:r>
              <a:rPr sz="2000" b="1" spc="-25" dirty="0">
                <a:solidFill>
                  <a:srgbClr val="FF0000"/>
                </a:solidFill>
                <a:latin typeface="Times New Roman" pitchFamily="18" charset="0"/>
                <a:cs typeface="Times New Roman" pitchFamily="18" charset="0"/>
              </a:rPr>
              <a:t> </a:t>
            </a:r>
            <a:r>
              <a:rPr sz="2000" b="1" spc="-5" dirty="0">
                <a:solidFill>
                  <a:srgbClr val="FF0000"/>
                </a:solidFill>
                <a:latin typeface="Times New Roman" pitchFamily="18" charset="0"/>
                <a:cs typeface="Times New Roman" pitchFamily="18" charset="0"/>
              </a:rPr>
              <a:t>(IR)</a:t>
            </a:r>
            <a:endParaRPr sz="2000">
              <a:latin typeface="Times New Roman" pitchFamily="18" charset="0"/>
              <a:cs typeface="Times New Roman" pitchFamily="18" charset="0"/>
            </a:endParaRPr>
          </a:p>
          <a:p>
            <a:pPr marL="756285" lvl="1" indent="-287020" algn="just">
              <a:lnSpc>
                <a:spcPct val="100000"/>
              </a:lnSpc>
              <a:spcBef>
                <a:spcPts val="1780"/>
              </a:spcBef>
              <a:buFont typeface="Arial MT"/>
              <a:buChar char="–"/>
              <a:tabLst>
                <a:tab pos="756285" algn="l"/>
                <a:tab pos="756920" algn="l"/>
              </a:tabLst>
            </a:pPr>
            <a:r>
              <a:rPr sz="2000" spc="-5" dirty="0">
                <a:latin typeface="Times New Roman" pitchFamily="18" charset="0"/>
                <a:cs typeface="Times New Roman" pitchFamily="18" charset="0"/>
              </a:rPr>
              <a:t>Holds</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last</a:t>
            </a:r>
            <a:r>
              <a:rPr sz="2000" spc="2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10" dirty="0">
                <a:latin typeface="Times New Roman" pitchFamily="18" charset="0"/>
                <a:cs typeface="Times New Roman" pitchFamily="18" charset="0"/>
              </a:rPr>
              <a:t>fetched/current</a:t>
            </a:r>
            <a:r>
              <a:rPr sz="2000" dirty="0">
                <a:latin typeface="Times New Roman" pitchFamily="18" charset="0"/>
                <a:cs typeface="Times New Roman" pitchFamily="18" charset="0"/>
              </a:rPr>
              <a:t> </a:t>
            </a:r>
            <a:r>
              <a:rPr sz="2000" spc="-5" dirty="0">
                <a:latin typeface="Times New Roman" pitchFamily="18" charset="0"/>
                <a:cs typeface="Times New Roman" pitchFamily="18" charset="0"/>
              </a:rPr>
              <a:t>instruction</a:t>
            </a:r>
            <a:r>
              <a:rPr sz="2000" spc="5" dirty="0">
                <a:latin typeface="Times New Roman" pitchFamily="18" charset="0"/>
                <a:cs typeface="Times New Roman" pitchFamily="18" charset="0"/>
              </a:rPr>
              <a:t> </a:t>
            </a:r>
            <a:r>
              <a:rPr sz="2000" spc="-5" dirty="0">
                <a:latin typeface="Times New Roman" pitchFamily="18" charset="0"/>
                <a:cs typeface="Times New Roman" pitchFamily="18" charset="0"/>
              </a:rPr>
              <a:t>being</a:t>
            </a:r>
            <a:r>
              <a:rPr sz="2000" spc="5" dirty="0">
                <a:latin typeface="Times New Roman" pitchFamily="18" charset="0"/>
                <a:cs typeface="Times New Roman" pitchFamily="18" charset="0"/>
              </a:rPr>
              <a:t> </a:t>
            </a:r>
            <a:r>
              <a:rPr sz="2000" spc="-15" dirty="0">
                <a:latin typeface="Times New Roman" pitchFamily="18" charset="0"/>
                <a:cs typeface="Times New Roman" pitchFamily="18" charset="0"/>
              </a:rPr>
              <a:t>executed</a:t>
            </a:r>
            <a:endParaRPr sz="2000">
              <a:latin typeface="Times New Roman" pitchFamily="18" charset="0"/>
              <a:cs typeface="Times New Roman"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4982" y="461594"/>
            <a:ext cx="2576830"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80" dirty="0">
                <a:latin typeface="Calibri"/>
                <a:cs typeface="Calibri"/>
              </a:rPr>
              <a:t> </a:t>
            </a:r>
            <a:r>
              <a:rPr sz="4400" b="0" spc="-15" dirty="0">
                <a:latin typeface="Calibri"/>
                <a:cs typeface="Calibri"/>
              </a:rPr>
              <a:t>Cycle</a:t>
            </a:r>
            <a:endParaRPr sz="4400">
              <a:latin typeface="Calibri"/>
              <a:cs typeface="Calibri"/>
            </a:endParaRPr>
          </a:p>
        </p:txBody>
      </p:sp>
      <p:sp>
        <p:nvSpPr>
          <p:cNvPr id="3" name="object 3"/>
          <p:cNvSpPr txBox="1"/>
          <p:nvPr/>
        </p:nvSpPr>
        <p:spPr>
          <a:xfrm>
            <a:off x="535940" y="1183391"/>
            <a:ext cx="7825105" cy="4307840"/>
          </a:xfrm>
          <a:prstGeom prst="rect">
            <a:avLst/>
          </a:prstGeom>
        </p:spPr>
        <p:txBody>
          <a:bodyPr vert="horz" wrap="square" lIns="0" tIns="180340" rIns="0" bIns="0" rtlCol="0">
            <a:spAutoFit/>
          </a:bodyPr>
          <a:lstStyle/>
          <a:p>
            <a:pPr marL="355600" indent="-343535">
              <a:lnSpc>
                <a:spcPct val="100000"/>
              </a:lnSpc>
              <a:spcBef>
                <a:spcPts val="1420"/>
              </a:spcBef>
              <a:buFont typeface="Arial MT"/>
              <a:buChar char="•"/>
              <a:tabLst>
                <a:tab pos="355600" algn="l"/>
                <a:tab pos="356235" algn="l"/>
              </a:tabLst>
            </a:pPr>
            <a:r>
              <a:rPr sz="2200" b="1" spc="-15" dirty="0">
                <a:latin typeface="Calibri"/>
                <a:cs typeface="Calibri"/>
              </a:rPr>
              <a:t>Program</a:t>
            </a:r>
            <a:r>
              <a:rPr sz="2200" b="1" spc="40" dirty="0">
                <a:latin typeface="Calibri"/>
                <a:cs typeface="Calibri"/>
              </a:rPr>
              <a:t> </a:t>
            </a:r>
            <a:r>
              <a:rPr sz="2200" b="1" spc="-15" dirty="0">
                <a:latin typeface="Calibri"/>
                <a:cs typeface="Calibri"/>
              </a:rPr>
              <a:t>Counter</a:t>
            </a:r>
            <a:r>
              <a:rPr sz="2200" b="1" spc="25" dirty="0">
                <a:latin typeface="Calibri"/>
                <a:cs typeface="Calibri"/>
              </a:rPr>
              <a:t> </a:t>
            </a:r>
            <a:r>
              <a:rPr sz="2200" b="1" spc="-5" dirty="0">
                <a:latin typeface="Calibri"/>
                <a:cs typeface="Calibri"/>
              </a:rPr>
              <a:t>(PC)</a:t>
            </a:r>
            <a:r>
              <a:rPr sz="2200" b="1" spc="15" dirty="0">
                <a:latin typeface="Calibri"/>
                <a:cs typeface="Calibri"/>
              </a:rPr>
              <a:t> </a:t>
            </a:r>
            <a:r>
              <a:rPr sz="2200" spc="-10" dirty="0">
                <a:latin typeface="Calibri"/>
                <a:cs typeface="Calibri"/>
              </a:rPr>
              <a:t>holds</a:t>
            </a:r>
            <a:r>
              <a:rPr sz="2200" dirty="0">
                <a:latin typeface="Calibri"/>
                <a:cs typeface="Calibri"/>
              </a:rPr>
              <a:t> </a:t>
            </a:r>
            <a:r>
              <a:rPr sz="2200" spc="-10" dirty="0">
                <a:latin typeface="Calibri"/>
                <a:cs typeface="Calibri"/>
              </a:rPr>
              <a:t>address </a:t>
            </a:r>
            <a:r>
              <a:rPr sz="2200" spc="-5" dirty="0">
                <a:latin typeface="Calibri"/>
                <a:cs typeface="Calibri"/>
              </a:rPr>
              <a:t>of</a:t>
            </a:r>
            <a:r>
              <a:rPr sz="2200" spc="5" dirty="0">
                <a:latin typeface="Calibri"/>
                <a:cs typeface="Calibri"/>
              </a:rPr>
              <a:t> </a:t>
            </a:r>
            <a:r>
              <a:rPr sz="2200" spc="-15" dirty="0">
                <a:latin typeface="Calibri"/>
                <a:cs typeface="Calibri"/>
              </a:rPr>
              <a:t>next</a:t>
            </a:r>
            <a:r>
              <a:rPr sz="2200" dirty="0">
                <a:latin typeface="Calibri"/>
                <a:cs typeface="Calibri"/>
              </a:rPr>
              <a:t> </a:t>
            </a:r>
            <a:r>
              <a:rPr sz="2200" spc="-5" dirty="0">
                <a:latin typeface="Calibri"/>
                <a:cs typeface="Calibri"/>
              </a:rPr>
              <a:t>instruction </a:t>
            </a:r>
            <a:r>
              <a:rPr sz="2200" spc="-20" dirty="0">
                <a:latin typeface="Calibri"/>
                <a:cs typeface="Calibri"/>
              </a:rPr>
              <a:t>to</a:t>
            </a:r>
            <a:r>
              <a:rPr sz="2200" spc="5" dirty="0">
                <a:latin typeface="Calibri"/>
                <a:cs typeface="Calibri"/>
              </a:rPr>
              <a:t> </a:t>
            </a:r>
            <a:r>
              <a:rPr sz="2200" spc="-10" dirty="0">
                <a:latin typeface="Calibri"/>
                <a:cs typeface="Calibri"/>
              </a:rPr>
              <a:t>be</a:t>
            </a:r>
            <a:endParaRPr sz="2200">
              <a:latin typeface="Calibri"/>
              <a:cs typeface="Calibri"/>
            </a:endParaRPr>
          </a:p>
          <a:p>
            <a:pPr marL="355600">
              <a:lnSpc>
                <a:spcPct val="100000"/>
              </a:lnSpc>
              <a:spcBef>
                <a:spcPts val="1320"/>
              </a:spcBef>
            </a:pPr>
            <a:r>
              <a:rPr sz="2200" spc="-20" dirty="0">
                <a:latin typeface="Calibri"/>
                <a:cs typeface="Calibri"/>
              </a:rPr>
              <a:t>fetched</a:t>
            </a:r>
            <a:endParaRPr sz="2200">
              <a:latin typeface="Calibri"/>
              <a:cs typeface="Calibri"/>
            </a:endParaRPr>
          </a:p>
          <a:p>
            <a:pPr marL="355600" marR="5080" indent="-343535">
              <a:lnSpc>
                <a:spcPct val="150100"/>
              </a:lnSpc>
              <a:spcBef>
                <a:spcPts val="525"/>
              </a:spcBef>
              <a:buFont typeface="Arial MT"/>
              <a:buChar char="•"/>
              <a:tabLst>
                <a:tab pos="355600" algn="l"/>
                <a:tab pos="356235" algn="l"/>
              </a:tabLst>
            </a:pPr>
            <a:r>
              <a:rPr sz="2200" spc="-5" dirty="0">
                <a:latin typeface="Calibri"/>
                <a:cs typeface="Calibri"/>
              </a:rPr>
              <a:t>Processor </a:t>
            </a:r>
            <a:r>
              <a:rPr sz="2200" spc="-20" dirty="0">
                <a:latin typeface="Calibri"/>
                <a:cs typeface="Calibri"/>
              </a:rPr>
              <a:t>fetches</a:t>
            </a:r>
            <a:r>
              <a:rPr sz="2200" spc="30" dirty="0">
                <a:latin typeface="Calibri"/>
                <a:cs typeface="Calibri"/>
              </a:rPr>
              <a:t> </a:t>
            </a:r>
            <a:r>
              <a:rPr sz="2200" spc="-5" dirty="0">
                <a:latin typeface="Calibri"/>
                <a:cs typeface="Calibri"/>
              </a:rPr>
              <a:t>instruction</a:t>
            </a:r>
            <a:r>
              <a:rPr sz="2200" spc="-20" dirty="0">
                <a:latin typeface="Calibri"/>
                <a:cs typeface="Calibri"/>
              </a:rPr>
              <a:t> </a:t>
            </a:r>
            <a:r>
              <a:rPr sz="2200" spc="-15" dirty="0">
                <a:latin typeface="Calibri"/>
                <a:cs typeface="Calibri"/>
              </a:rPr>
              <a:t>from</a:t>
            </a:r>
            <a:r>
              <a:rPr sz="2200" spc="15" dirty="0">
                <a:latin typeface="Calibri"/>
                <a:cs typeface="Calibri"/>
              </a:rPr>
              <a:t> </a:t>
            </a:r>
            <a:r>
              <a:rPr sz="2200" spc="-5" dirty="0">
                <a:latin typeface="Calibri"/>
                <a:cs typeface="Calibri"/>
              </a:rPr>
              <a:t>memory</a:t>
            </a:r>
            <a:r>
              <a:rPr sz="2200" spc="20" dirty="0">
                <a:latin typeface="Calibri"/>
                <a:cs typeface="Calibri"/>
              </a:rPr>
              <a:t> </a:t>
            </a:r>
            <a:r>
              <a:rPr sz="2200" spc="-10" dirty="0">
                <a:latin typeface="Calibri"/>
                <a:cs typeface="Calibri"/>
              </a:rPr>
              <a:t>location</a:t>
            </a:r>
            <a:r>
              <a:rPr sz="2200" spc="5" dirty="0">
                <a:latin typeface="Calibri"/>
                <a:cs typeface="Calibri"/>
              </a:rPr>
              <a:t> </a:t>
            </a:r>
            <a:r>
              <a:rPr sz="2200" spc="-15" dirty="0">
                <a:latin typeface="Calibri"/>
                <a:cs typeface="Calibri"/>
              </a:rPr>
              <a:t>pointed</a:t>
            </a:r>
            <a:r>
              <a:rPr sz="2200" dirty="0">
                <a:latin typeface="Calibri"/>
                <a:cs typeface="Calibri"/>
              </a:rPr>
              <a:t> </a:t>
            </a:r>
            <a:r>
              <a:rPr sz="2200" spc="-15" dirty="0">
                <a:latin typeface="Calibri"/>
                <a:cs typeface="Calibri"/>
              </a:rPr>
              <a:t>to</a:t>
            </a:r>
            <a:r>
              <a:rPr sz="2200" dirty="0">
                <a:latin typeface="Calibri"/>
                <a:cs typeface="Calibri"/>
              </a:rPr>
              <a:t> </a:t>
            </a:r>
            <a:r>
              <a:rPr sz="2200" spc="-10" dirty="0">
                <a:latin typeface="Calibri"/>
                <a:cs typeface="Calibri"/>
              </a:rPr>
              <a:t>by </a:t>
            </a:r>
            <a:r>
              <a:rPr sz="2200" spc="-480" dirty="0">
                <a:latin typeface="Calibri"/>
                <a:cs typeface="Calibri"/>
              </a:rPr>
              <a:t> </a:t>
            </a:r>
            <a:r>
              <a:rPr sz="2200" dirty="0">
                <a:latin typeface="Calibri"/>
                <a:cs typeface="Calibri"/>
              </a:rPr>
              <a:t>PC</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10" dirty="0">
                <a:latin typeface="Calibri"/>
                <a:cs typeface="Calibri"/>
              </a:rPr>
              <a:t>Increment</a:t>
            </a:r>
            <a:r>
              <a:rPr sz="2200" spc="-30" dirty="0">
                <a:latin typeface="Calibri"/>
                <a:cs typeface="Calibri"/>
              </a:rPr>
              <a:t> </a:t>
            </a:r>
            <a:r>
              <a:rPr sz="2200" spc="-5" dirty="0">
                <a:latin typeface="Calibri"/>
                <a:cs typeface="Calibri"/>
              </a:rPr>
              <a:t>PC</a:t>
            </a:r>
            <a:endParaRPr sz="2200">
              <a:latin typeface="Calibri"/>
              <a:cs typeface="Calibri"/>
            </a:endParaRPr>
          </a:p>
          <a:p>
            <a:pPr marL="469900">
              <a:lnSpc>
                <a:spcPct val="100000"/>
              </a:lnSpc>
              <a:spcBef>
                <a:spcPts val="1670"/>
              </a:spcBef>
              <a:tabLst>
                <a:tab pos="756285" algn="l"/>
              </a:tabLst>
            </a:pPr>
            <a:r>
              <a:rPr sz="1900" spc="-5" dirty="0">
                <a:latin typeface="Arial MT"/>
                <a:cs typeface="Arial MT"/>
              </a:rPr>
              <a:t>–	</a:t>
            </a:r>
            <a:r>
              <a:rPr sz="1900" spc="-5" dirty="0">
                <a:latin typeface="Calibri"/>
                <a:cs typeface="Calibri"/>
              </a:rPr>
              <a:t>Unless</a:t>
            </a:r>
            <a:r>
              <a:rPr sz="1900" spc="-20" dirty="0">
                <a:latin typeface="Calibri"/>
                <a:cs typeface="Calibri"/>
              </a:rPr>
              <a:t> </a:t>
            </a:r>
            <a:r>
              <a:rPr sz="1900" spc="-15" dirty="0">
                <a:latin typeface="Calibri"/>
                <a:cs typeface="Calibri"/>
              </a:rPr>
              <a:t>told</a:t>
            </a:r>
            <a:r>
              <a:rPr sz="1900" spc="-5" dirty="0">
                <a:latin typeface="Calibri"/>
                <a:cs typeface="Calibri"/>
              </a:rPr>
              <a:t> otherwise</a:t>
            </a:r>
            <a:endParaRPr sz="1900">
              <a:latin typeface="Calibri"/>
              <a:cs typeface="Calibri"/>
            </a:endParaRPr>
          </a:p>
          <a:p>
            <a:pPr marL="355600" indent="-343535">
              <a:lnSpc>
                <a:spcPct val="100000"/>
              </a:lnSpc>
              <a:spcBef>
                <a:spcPts val="1775"/>
              </a:spcBef>
              <a:buFont typeface="Arial MT"/>
              <a:buChar char="•"/>
              <a:tabLst>
                <a:tab pos="355600" algn="l"/>
                <a:tab pos="356235" algn="l"/>
              </a:tabLst>
            </a:pPr>
            <a:r>
              <a:rPr sz="2200" spc="-5" dirty="0">
                <a:latin typeface="Calibri"/>
                <a:cs typeface="Calibri"/>
              </a:rPr>
              <a:t>Instruction</a:t>
            </a:r>
            <a:r>
              <a:rPr sz="2200" spc="-20" dirty="0">
                <a:latin typeface="Calibri"/>
                <a:cs typeface="Calibri"/>
              </a:rPr>
              <a:t> </a:t>
            </a:r>
            <a:r>
              <a:rPr sz="2200" spc="-5" dirty="0">
                <a:latin typeface="Calibri"/>
                <a:cs typeface="Calibri"/>
              </a:rPr>
              <a:t>loaded</a:t>
            </a:r>
            <a:r>
              <a:rPr sz="2200" spc="-15" dirty="0">
                <a:latin typeface="Calibri"/>
                <a:cs typeface="Calibri"/>
              </a:rPr>
              <a:t> </a:t>
            </a:r>
            <a:r>
              <a:rPr sz="2200" spc="-20" dirty="0">
                <a:latin typeface="Calibri"/>
                <a:cs typeface="Calibri"/>
              </a:rPr>
              <a:t>into</a:t>
            </a:r>
            <a:r>
              <a:rPr sz="2200" dirty="0">
                <a:latin typeface="Calibri"/>
                <a:cs typeface="Calibri"/>
              </a:rPr>
              <a:t> </a:t>
            </a:r>
            <a:r>
              <a:rPr sz="2200" spc="-5" dirty="0">
                <a:latin typeface="Calibri"/>
                <a:cs typeface="Calibri"/>
              </a:rPr>
              <a:t>Instruction</a:t>
            </a:r>
            <a:r>
              <a:rPr sz="2200" spc="-15" dirty="0">
                <a:latin typeface="Calibri"/>
                <a:cs typeface="Calibri"/>
              </a:rPr>
              <a:t> Register</a:t>
            </a:r>
            <a:r>
              <a:rPr sz="2200" spc="20" dirty="0">
                <a:latin typeface="Calibri"/>
                <a:cs typeface="Calibri"/>
              </a:rPr>
              <a:t> </a:t>
            </a:r>
            <a:r>
              <a:rPr sz="2200" spc="-5" dirty="0">
                <a:latin typeface="Calibri"/>
                <a:cs typeface="Calibri"/>
              </a:rPr>
              <a:t>(IR)</a:t>
            </a:r>
            <a:endParaRPr sz="2200">
              <a:latin typeface="Calibri"/>
              <a:cs typeface="Calibri"/>
            </a:endParaRPr>
          </a:p>
          <a:p>
            <a:pPr marL="355600" indent="-343535">
              <a:lnSpc>
                <a:spcPct val="100000"/>
              </a:lnSpc>
              <a:spcBef>
                <a:spcPts val="1850"/>
              </a:spcBef>
              <a:buFont typeface="Arial MT"/>
              <a:buChar char="•"/>
              <a:tabLst>
                <a:tab pos="355600" algn="l"/>
                <a:tab pos="356235" algn="l"/>
              </a:tabLst>
            </a:pPr>
            <a:r>
              <a:rPr sz="2200" spc="-5" dirty="0">
                <a:latin typeface="Calibri"/>
                <a:cs typeface="Calibri"/>
              </a:rPr>
              <a:t>Processor </a:t>
            </a:r>
            <a:r>
              <a:rPr sz="2200" spc="-15" dirty="0">
                <a:latin typeface="Calibri"/>
                <a:cs typeface="Calibri"/>
              </a:rPr>
              <a:t>interprets</a:t>
            </a:r>
            <a:r>
              <a:rPr sz="2200" spc="5" dirty="0">
                <a:latin typeface="Calibri"/>
                <a:cs typeface="Calibri"/>
              </a:rPr>
              <a:t> </a:t>
            </a:r>
            <a:r>
              <a:rPr sz="2200" spc="-5" dirty="0">
                <a:latin typeface="Calibri"/>
                <a:cs typeface="Calibri"/>
              </a:rPr>
              <a:t>instruction and </a:t>
            </a:r>
            <a:r>
              <a:rPr sz="2200" spc="-10" dirty="0">
                <a:latin typeface="Calibri"/>
                <a:cs typeface="Calibri"/>
              </a:rPr>
              <a:t>performs</a:t>
            </a:r>
            <a:r>
              <a:rPr sz="2200" spc="5" dirty="0">
                <a:latin typeface="Calibri"/>
                <a:cs typeface="Calibri"/>
              </a:rPr>
              <a:t> </a:t>
            </a:r>
            <a:r>
              <a:rPr sz="2200" spc="-10" dirty="0">
                <a:latin typeface="Calibri"/>
                <a:cs typeface="Calibri"/>
              </a:rPr>
              <a:t>required</a:t>
            </a:r>
            <a:r>
              <a:rPr sz="2200" spc="-25" dirty="0">
                <a:latin typeface="Calibri"/>
                <a:cs typeface="Calibri"/>
              </a:rPr>
              <a:t> </a:t>
            </a:r>
            <a:r>
              <a:rPr sz="2200" spc="-5" dirty="0">
                <a:latin typeface="Calibri"/>
                <a:cs typeface="Calibri"/>
              </a:rPr>
              <a:t>actions</a:t>
            </a:r>
            <a:endParaRPr sz="22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9590" y="267411"/>
            <a:ext cx="8119109" cy="1613903"/>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b="1" spc="-5" dirty="0">
                <a:latin typeface="Calibri"/>
                <a:cs typeface="Calibri"/>
              </a:rPr>
              <a:t>The</a:t>
            </a:r>
            <a:r>
              <a:rPr sz="3200" b="1" spc="-25" dirty="0">
                <a:latin typeface="Calibri"/>
                <a:cs typeface="Calibri"/>
              </a:rPr>
              <a:t> Fetch</a:t>
            </a:r>
            <a:r>
              <a:rPr sz="3200" b="1" spc="-30" dirty="0">
                <a:latin typeface="Calibri"/>
                <a:cs typeface="Calibri"/>
              </a:rPr>
              <a:t> </a:t>
            </a:r>
            <a:r>
              <a:rPr sz="3200" b="1" spc="-15" dirty="0">
                <a:latin typeface="Calibri"/>
                <a:cs typeface="Calibri"/>
              </a:rPr>
              <a:t>Cycle</a:t>
            </a:r>
            <a:r>
              <a:rPr sz="3200" b="1" dirty="0">
                <a:latin typeface="Calibri"/>
                <a:cs typeface="Calibri"/>
              </a:rPr>
              <a:t> –</a:t>
            </a:r>
            <a:endParaRPr sz="3200">
              <a:latin typeface="Calibri"/>
              <a:cs typeface="Calibri"/>
            </a:endParaRPr>
          </a:p>
          <a:p>
            <a:pPr marL="355600" marR="5080" algn="just">
              <a:lnSpc>
                <a:spcPct val="100000"/>
              </a:lnSpc>
            </a:pPr>
            <a:r>
              <a:rPr lang="en-US" sz="2400" spc="-45" dirty="0">
                <a:latin typeface="Times New Roman" pitchFamily="18" charset="0"/>
                <a:cs typeface="Times New Roman" pitchFamily="18" charset="0"/>
              </a:rPr>
              <a:t>-</a:t>
            </a:r>
            <a:r>
              <a:rPr sz="2400" spc="-45">
                <a:latin typeface="Times New Roman" pitchFamily="18" charset="0"/>
                <a:cs typeface="Times New Roman" pitchFamily="18" charset="0"/>
              </a:rPr>
              <a:t>At</a:t>
            </a:r>
            <a:r>
              <a:rPr sz="2400" spc="-5">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beginning</a:t>
            </a:r>
            <a:r>
              <a:rPr sz="2400" spc="45" dirty="0">
                <a:latin typeface="Times New Roman" pitchFamily="18" charset="0"/>
                <a:cs typeface="Times New Roman" pitchFamily="18" charset="0"/>
              </a:rPr>
              <a:t> </a:t>
            </a:r>
            <a:r>
              <a:rPr sz="2400" spc="-5" dirty="0">
                <a:latin typeface="Times New Roman" pitchFamily="18" charset="0"/>
                <a:cs typeface="Times New Roman" pitchFamily="18" charset="0"/>
              </a:rPr>
              <a:t>of</a:t>
            </a:r>
            <a:r>
              <a:rPr sz="2400" spc="-10" dirty="0">
                <a:latin typeface="Times New Roman" pitchFamily="18" charset="0"/>
                <a:cs typeface="Times New Roman" pitchFamily="18" charset="0"/>
              </a:rPr>
              <a:t> </a:t>
            </a:r>
            <a:r>
              <a:rPr sz="2400" spc="-5" dirty="0">
                <a:latin typeface="Times New Roman" pitchFamily="18" charset="0"/>
                <a:cs typeface="Times New Roman" pitchFamily="18" charset="0"/>
              </a:rPr>
              <a:t>the </a:t>
            </a:r>
            <a:r>
              <a:rPr sz="2400" spc="-30" dirty="0">
                <a:latin typeface="Times New Roman" pitchFamily="18" charset="0"/>
                <a:cs typeface="Times New Roman" pitchFamily="18" charset="0"/>
              </a:rPr>
              <a:t>fetch</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cycle,</a:t>
            </a:r>
            <a:r>
              <a:rPr sz="2400" spc="-30" dirty="0">
                <a:latin typeface="Times New Roman" pitchFamily="18" charset="0"/>
                <a:cs typeface="Times New Roman" pitchFamily="18" charset="0"/>
              </a:rPr>
              <a:t> </a:t>
            </a:r>
            <a:r>
              <a:rPr sz="2400" dirty="0">
                <a:latin typeface="Times New Roman" pitchFamily="18" charset="0"/>
                <a:cs typeface="Times New Roman" pitchFamily="18" charset="0"/>
              </a:rPr>
              <a:t>the</a:t>
            </a:r>
            <a:r>
              <a:rPr sz="2400" spc="-5" dirty="0">
                <a:latin typeface="Times New Roman" pitchFamily="18" charset="0"/>
                <a:cs typeface="Times New Roman" pitchFamily="18" charset="0"/>
              </a:rPr>
              <a:t> address </a:t>
            </a:r>
            <a:r>
              <a:rPr sz="2400" spc="-705" dirty="0">
                <a:latin typeface="Times New Roman" pitchFamily="18" charset="0"/>
                <a:cs typeface="Times New Roman" pitchFamily="18" charset="0"/>
              </a:rPr>
              <a:t> </a:t>
            </a:r>
            <a:r>
              <a:rPr sz="2400" dirty="0">
                <a:latin typeface="Times New Roman" pitchFamily="18" charset="0"/>
                <a:cs typeface="Times New Roman" pitchFamily="18" charset="0"/>
              </a:rPr>
              <a:t>of</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the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next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a:t>
            </a:r>
            <a:r>
              <a:rPr sz="2400" spc="20" dirty="0">
                <a:latin typeface="Times New Roman" pitchFamily="18" charset="0"/>
                <a:cs typeface="Times New Roman" pitchFamily="18" charset="0"/>
              </a:rPr>
              <a:t> </a:t>
            </a:r>
            <a:r>
              <a:rPr sz="2400" spc="-20" dirty="0">
                <a:latin typeface="Times New Roman" pitchFamily="18" charset="0"/>
                <a:cs typeface="Times New Roman" pitchFamily="18" charset="0"/>
              </a:rPr>
              <a:t>to</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be </a:t>
            </a:r>
            <a:r>
              <a:rPr sz="2400" spc="-25" dirty="0">
                <a:latin typeface="Times New Roman" pitchFamily="18" charset="0"/>
                <a:cs typeface="Times New Roman" pitchFamily="18" charset="0"/>
              </a:rPr>
              <a:t>executed</a:t>
            </a:r>
            <a:r>
              <a:rPr sz="2400" dirty="0">
                <a:latin typeface="Times New Roman" pitchFamily="18" charset="0"/>
                <a:cs typeface="Times New Roman" pitchFamily="18" charset="0"/>
              </a:rPr>
              <a:t> </a:t>
            </a:r>
            <a:r>
              <a:rPr sz="2400" spc="-10">
                <a:latin typeface="Times New Roman" pitchFamily="18" charset="0"/>
                <a:cs typeface="Times New Roman" pitchFamily="18" charset="0"/>
              </a:rPr>
              <a:t>is</a:t>
            </a:r>
            <a:r>
              <a:rPr sz="2400">
                <a:latin typeface="Times New Roman" pitchFamily="18" charset="0"/>
                <a:cs typeface="Times New Roman" pitchFamily="18" charset="0"/>
              </a:rPr>
              <a:t> in</a:t>
            </a:r>
            <a:r>
              <a:rPr lang="en-US" sz="2400" dirty="0">
                <a:latin typeface="Times New Roman" pitchFamily="18" charset="0"/>
                <a:cs typeface="Times New Roman" pitchFamily="18" charset="0"/>
              </a:rPr>
              <a:t> </a:t>
            </a:r>
            <a:r>
              <a:rPr sz="2400">
                <a:latin typeface="Times New Roman" pitchFamily="18" charset="0"/>
                <a:cs typeface="Times New Roman" pitchFamily="18" charset="0"/>
              </a:rPr>
              <a:t>the</a:t>
            </a:r>
            <a:r>
              <a:rPr sz="2400" spc="-25">
                <a:latin typeface="Times New Roman" pitchFamily="18" charset="0"/>
                <a:cs typeface="Times New Roman" pitchFamily="18" charset="0"/>
              </a:rPr>
              <a:t> </a:t>
            </a:r>
            <a:r>
              <a:rPr sz="2400" i="1" dirty="0">
                <a:latin typeface="Times New Roman" pitchFamily="18" charset="0"/>
                <a:cs typeface="Times New Roman" pitchFamily="18" charset="0"/>
              </a:rPr>
              <a:t>Program</a:t>
            </a:r>
            <a:r>
              <a:rPr sz="2400" i="1" spc="-20" dirty="0">
                <a:latin typeface="Times New Roman" pitchFamily="18" charset="0"/>
                <a:cs typeface="Times New Roman" pitchFamily="18" charset="0"/>
              </a:rPr>
              <a:t> </a:t>
            </a:r>
            <a:r>
              <a:rPr sz="2400" i="1" spc="-10">
                <a:latin typeface="Times New Roman" pitchFamily="18" charset="0"/>
                <a:cs typeface="Times New Roman" pitchFamily="18" charset="0"/>
              </a:rPr>
              <a:t>Counter</a:t>
            </a:r>
            <a:r>
              <a:rPr sz="2400" spc="-10">
                <a:latin typeface="Times New Roman" pitchFamily="18" charset="0"/>
                <a:cs typeface="Times New Roman" pitchFamily="18" charset="0"/>
              </a:rPr>
              <a:t>(PC).</a:t>
            </a:r>
            <a:endParaRPr lang="en-US" sz="2400" spc="-10" dirty="0">
              <a:latin typeface="Times New Roman" pitchFamily="18" charset="0"/>
              <a:cs typeface="Times New Roman" pitchFamily="18" charset="0"/>
            </a:endParaRPr>
          </a:p>
          <a:p>
            <a:pPr marL="355600" marR="5080" algn="just"/>
            <a:r>
              <a:rPr lang="en-US" sz="2400" dirty="0">
                <a:latin typeface="Times New Roman" pitchFamily="18" charset="0"/>
                <a:cs typeface="Times New Roman" pitchFamily="18" charset="0"/>
              </a:rPr>
              <a:t>-address is 1100100</a:t>
            </a:r>
            <a:endParaRPr sz="2400">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2447925" y="2873375"/>
            <a:ext cx="3533775" cy="220980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8400" y="191846"/>
            <a:ext cx="4495800" cy="673902"/>
          </a:xfrm>
          <a:prstGeom prst="rect">
            <a:avLst/>
          </a:prstGeom>
        </p:spPr>
        <p:txBody>
          <a:bodyPr vert="horz" wrap="square" lIns="0" tIns="12065" rIns="0" bIns="0" rtlCol="0">
            <a:spAutoFit/>
          </a:bodyPr>
          <a:lstStyle/>
          <a:p>
            <a:pPr marL="12700">
              <a:lnSpc>
                <a:spcPct val="100000"/>
              </a:lnSpc>
              <a:spcBef>
                <a:spcPts val="95"/>
              </a:spcBef>
            </a:pPr>
            <a:r>
              <a:rPr b="0" spc="-15" dirty="0">
                <a:latin typeface="Calibri"/>
                <a:cs typeface="Calibri"/>
              </a:rPr>
              <a:t>Step</a:t>
            </a:r>
            <a:r>
              <a:rPr b="0" spc="-80" dirty="0">
                <a:latin typeface="Calibri"/>
                <a:cs typeface="Calibri"/>
              </a:rPr>
              <a:t> </a:t>
            </a:r>
            <a:r>
              <a:rPr b="0" spc="-5" dirty="0">
                <a:latin typeface="Calibri"/>
                <a:cs typeface="Calibri"/>
              </a:rPr>
              <a:t>1:</a:t>
            </a:r>
          </a:p>
        </p:txBody>
      </p:sp>
      <p:sp>
        <p:nvSpPr>
          <p:cNvPr id="3" name="object 3"/>
          <p:cNvSpPr txBox="1">
            <a:spLocks noGrp="1"/>
          </p:cNvSpPr>
          <p:nvPr>
            <p:ph idx="1"/>
          </p:nvPr>
        </p:nvSpPr>
        <p:spPr>
          <a:xfrm>
            <a:off x="533400" y="1447800"/>
            <a:ext cx="8400288" cy="1187089"/>
          </a:xfrm>
          <a:prstGeom prst="rect">
            <a:avLst/>
          </a:prstGeom>
        </p:spPr>
        <p:txBody>
          <a:bodyPr vert="horz" wrap="square" lIns="0" tIns="78328" rIns="0" bIns="0" rtlCol="0">
            <a:spAutoFit/>
          </a:bodyPr>
          <a:lstStyle/>
          <a:p>
            <a:pPr marL="355600" marR="5080" indent="-343535" algn="just">
              <a:lnSpc>
                <a:spcPct val="100000"/>
              </a:lnSpc>
              <a:spcBef>
                <a:spcPts val="95"/>
              </a:spcBef>
              <a:buFont typeface="Arial MT"/>
              <a:buChar char="•"/>
              <a:tabLst>
                <a:tab pos="356235" algn="l"/>
              </a:tabLst>
            </a:pPr>
            <a:r>
              <a:rPr sz="2400" spc="-5" dirty="0">
                <a:latin typeface="Times New Roman" pitchFamily="18" charset="0"/>
                <a:cs typeface="Times New Roman" pitchFamily="18" charset="0"/>
              </a:rPr>
              <a:t>The </a:t>
            </a:r>
            <a:r>
              <a:rPr sz="2400" spc="-10" dirty="0">
                <a:solidFill>
                  <a:srgbClr val="FF0000"/>
                </a:solidFill>
                <a:latin typeface="Times New Roman" pitchFamily="18" charset="0"/>
                <a:cs typeface="Times New Roman" pitchFamily="18" charset="0"/>
              </a:rPr>
              <a:t>address in </a:t>
            </a:r>
            <a:r>
              <a:rPr sz="2400" spc="-5" dirty="0">
                <a:solidFill>
                  <a:srgbClr val="FF0000"/>
                </a:solidFill>
                <a:latin typeface="Times New Roman" pitchFamily="18" charset="0"/>
                <a:cs typeface="Times New Roman" pitchFamily="18" charset="0"/>
              </a:rPr>
              <a:t>the </a:t>
            </a:r>
            <a:r>
              <a:rPr sz="2400" spc="-20" dirty="0">
                <a:solidFill>
                  <a:srgbClr val="FF0000"/>
                </a:solidFill>
                <a:latin typeface="Times New Roman" pitchFamily="18" charset="0"/>
                <a:cs typeface="Times New Roman" pitchFamily="18" charset="0"/>
              </a:rPr>
              <a:t>program </a:t>
            </a:r>
            <a:r>
              <a:rPr sz="2400" spc="-15" dirty="0">
                <a:solidFill>
                  <a:srgbClr val="FF0000"/>
                </a:solidFill>
                <a:latin typeface="Times New Roman" pitchFamily="18" charset="0"/>
                <a:cs typeface="Times New Roman" pitchFamily="18" charset="0"/>
              </a:rPr>
              <a:t>counter </a:t>
            </a:r>
            <a:r>
              <a:rPr sz="2400" spc="-10" dirty="0">
                <a:solidFill>
                  <a:srgbClr val="FF0000"/>
                </a:solidFill>
                <a:latin typeface="Times New Roman" pitchFamily="18" charset="0"/>
                <a:cs typeface="Times New Roman" pitchFamily="18" charset="0"/>
              </a:rPr>
              <a:t>is moved </a:t>
            </a:r>
            <a:r>
              <a:rPr sz="2400" spc="-20" dirty="0">
                <a:solidFill>
                  <a:srgbClr val="FF0000"/>
                </a:solidFill>
                <a:latin typeface="Times New Roman" pitchFamily="18" charset="0"/>
                <a:cs typeface="Times New Roman" pitchFamily="18" charset="0"/>
              </a:rPr>
              <a:t>to </a:t>
            </a:r>
            <a:r>
              <a:rPr sz="2400" spc="-5" dirty="0">
                <a:solidFill>
                  <a:srgbClr val="FF0000"/>
                </a:solidFill>
                <a:latin typeface="Times New Roman" pitchFamily="18" charset="0"/>
                <a:cs typeface="Times New Roman" pitchFamily="18" charset="0"/>
              </a:rPr>
              <a:t>the </a:t>
            </a:r>
            <a:r>
              <a:rPr sz="240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memory</a:t>
            </a:r>
            <a:r>
              <a:rPr sz="240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address</a:t>
            </a:r>
            <a:r>
              <a:rPr sz="2400" spc="-5"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register(MAR</a:t>
            </a:r>
            <a:r>
              <a:rPr sz="2400" spc="-10" dirty="0">
                <a:latin typeface="Times New Roman" pitchFamily="18" charset="0"/>
                <a:cs typeface="Times New Roman" pitchFamily="18" charset="0"/>
              </a:rPr>
              <a:t>),</a:t>
            </a:r>
            <a:r>
              <a:rPr sz="2400" spc="-5" dirty="0">
                <a:latin typeface="Times New Roman" pitchFamily="18" charset="0"/>
                <a:cs typeface="Times New Roman" pitchFamily="18" charset="0"/>
              </a:rPr>
              <a:t> as</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this</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is</a:t>
            </a:r>
            <a:r>
              <a:rPr sz="2400" spc="-5" dirty="0">
                <a:latin typeface="Times New Roman" pitchFamily="18" charset="0"/>
                <a:cs typeface="Times New Roman" pitchFamily="18" charset="0"/>
              </a:rPr>
              <a:t> the</a:t>
            </a:r>
            <a:r>
              <a:rPr sz="2400" dirty="0">
                <a:latin typeface="Times New Roman" pitchFamily="18" charset="0"/>
                <a:cs typeface="Times New Roman" pitchFamily="18" charset="0"/>
              </a:rPr>
              <a:t> </a:t>
            </a:r>
            <a:r>
              <a:rPr sz="2400" spc="-5" dirty="0">
                <a:latin typeface="Times New Roman" pitchFamily="18" charset="0"/>
                <a:cs typeface="Times New Roman" pitchFamily="18" charset="0"/>
              </a:rPr>
              <a:t>only </a:t>
            </a:r>
            <a:r>
              <a:rPr sz="2400" spc="-620" dirty="0">
                <a:latin typeface="Times New Roman" pitchFamily="18" charset="0"/>
                <a:cs typeface="Times New Roman" pitchFamily="18" charset="0"/>
              </a:rPr>
              <a:t> </a:t>
            </a:r>
            <a:r>
              <a:rPr sz="2400" spc="-20" dirty="0">
                <a:latin typeface="Times New Roman" pitchFamily="18" charset="0"/>
                <a:cs typeface="Times New Roman" pitchFamily="18" charset="0"/>
              </a:rPr>
              <a:t>register </a:t>
            </a:r>
            <a:r>
              <a:rPr sz="2400" spc="-5" dirty="0">
                <a:latin typeface="Times New Roman" pitchFamily="18" charset="0"/>
                <a:cs typeface="Times New Roman" pitchFamily="18" charset="0"/>
              </a:rPr>
              <a:t>which </a:t>
            </a:r>
            <a:r>
              <a:rPr sz="2400" dirty="0">
                <a:latin typeface="Times New Roman" pitchFamily="18" charset="0"/>
                <a:cs typeface="Times New Roman" pitchFamily="18" charset="0"/>
              </a:rPr>
              <a:t>is </a:t>
            </a:r>
            <a:r>
              <a:rPr sz="2400" spc="-10" dirty="0">
                <a:latin typeface="Times New Roman" pitchFamily="18" charset="0"/>
                <a:cs typeface="Times New Roman" pitchFamily="18" charset="0"/>
              </a:rPr>
              <a:t>connected </a:t>
            </a:r>
            <a:r>
              <a:rPr sz="2400" spc="-15" dirty="0">
                <a:latin typeface="Times New Roman" pitchFamily="18" charset="0"/>
                <a:cs typeface="Times New Roman" pitchFamily="18" charset="0"/>
              </a:rPr>
              <a:t>to </a:t>
            </a:r>
            <a:r>
              <a:rPr sz="2400" spc="-10" dirty="0">
                <a:latin typeface="Times New Roman" pitchFamily="18" charset="0"/>
                <a:cs typeface="Times New Roman" pitchFamily="18" charset="0"/>
              </a:rPr>
              <a:t>address lines </a:t>
            </a:r>
            <a:r>
              <a:rPr sz="2400" spc="-5" dirty="0">
                <a:latin typeface="Times New Roman" pitchFamily="18" charset="0"/>
                <a:cs typeface="Times New Roman" pitchFamily="18" charset="0"/>
              </a:rPr>
              <a:t>of the </a:t>
            </a:r>
            <a:r>
              <a:rPr sz="2400" dirty="0">
                <a:latin typeface="Times New Roman" pitchFamily="18" charset="0"/>
                <a:cs typeface="Times New Roman" pitchFamily="18" charset="0"/>
              </a:rPr>
              <a:t> </a:t>
            </a:r>
            <a:r>
              <a:rPr sz="2400" spc="-30" dirty="0">
                <a:latin typeface="Times New Roman" pitchFamily="18" charset="0"/>
                <a:cs typeface="Times New Roman" pitchFamily="18" charset="0"/>
              </a:rPr>
              <a:t>system</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bus.</a:t>
            </a:r>
          </a:p>
        </p:txBody>
      </p:sp>
      <p:pic>
        <p:nvPicPr>
          <p:cNvPr id="4" name="object 4"/>
          <p:cNvPicPr/>
          <p:nvPr/>
        </p:nvPicPr>
        <p:blipFill>
          <a:blip r:embed="rId2" cstate="print"/>
          <a:stretch>
            <a:fillRect/>
          </a:stretch>
        </p:blipFill>
        <p:spPr>
          <a:xfrm>
            <a:off x="3200400" y="3810000"/>
            <a:ext cx="3533775" cy="210502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5361" y="15620"/>
            <a:ext cx="1597025" cy="696595"/>
          </a:xfrm>
          <a:prstGeom prst="rect">
            <a:avLst/>
          </a:prstGeom>
        </p:spPr>
        <p:txBody>
          <a:bodyPr vert="horz" wrap="square" lIns="0" tIns="12700" rIns="0" bIns="0" rtlCol="0">
            <a:spAutoFit/>
          </a:bodyPr>
          <a:lstStyle/>
          <a:p>
            <a:pPr marL="12700">
              <a:lnSpc>
                <a:spcPct val="100000"/>
              </a:lnSpc>
              <a:spcBef>
                <a:spcPts val="100"/>
              </a:spcBef>
            </a:pPr>
            <a:r>
              <a:rPr sz="4400" b="0" spc="-15" dirty="0">
                <a:latin typeface="Calibri"/>
                <a:cs typeface="Calibri"/>
              </a:rPr>
              <a:t>Step</a:t>
            </a:r>
            <a:r>
              <a:rPr sz="4400" b="0" spc="-75" dirty="0">
                <a:latin typeface="Calibri"/>
                <a:cs typeface="Calibri"/>
              </a:rPr>
              <a:t> </a:t>
            </a:r>
            <a:r>
              <a:rPr sz="4400" b="0" dirty="0">
                <a:latin typeface="Calibri"/>
                <a:cs typeface="Calibri"/>
              </a:rPr>
              <a:t>2:</a:t>
            </a:r>
            <a:endParaRPr sz="4400">
              <a:latin typeface="Calibri"/>
              <a:cs typeface="Calibri"/>
            </a:endParaRPr>
          </a:p>
        </p:txBody>
      </p:sp>
      <p:sp>
        <p:nvSpPr>
          <p:cNvPr id="3" name="object 3"/>
          <p:cNvSpPr txBox="1"/>
          <p:nvPr/>
        </p:nvSpPr>
        <p:spPr>
          <a:xfrm>
            <a:off x="228600" y="994664"/>
            <a:ext cx="8763000" cy="266001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400" spc="-5" dirty="0">
                <a:latin typeface="Times New Roman" pitchFamily="18" charset="0"/>
                <a:cs typeface="Times New Roman" pitchFamily="18" charset="0"/>
              </a:rPr>
              <a:t>The</a:t>
            </a:r>
            <a:r>
              <a:rPr sz="2400"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dirty="0">
                <a:latin typeface="Times New Roman" pitchFamily="18" charset="0"/>
                <a:cs typeface="Times New Roman" pitchFamily="18" charset="0"/>
              </a:rPr>
              <a:t> in</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MAR</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is</a:t>
            </a:r>
            <a:r>
              <a:rPr sz="2400" b="1" spc="5" dirty="0">
                <a:latin typeface="Times New Roman" pitchFamily="18" charset="0"/>
                <a:cs typeface="Times New Roman" pitchFamily="18" charset="0"/>
              </a:rPr>
              <a:t> </a:t>
            </a:r>
            <a:r>
              <a:rPr sz="2400" b="1" spc="-5" dirty="0">
                <a:latin typeface="Times New Roman" pitchFamily="18" charset="0"/>
                <a:cs typeface="Times New Roman" pitchFamily="18" charset="0"/>
              </a:rPr>
              <a:t>placed</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on</a:t>
            </a:r>
            <a:r>
              <a:rPr sz="2400" b="1" dirty="0">
                <a:latin typeface="Times New Roman" pitchFamily="18" charset="0"/>
                <a:cs typeface="Times New Roman" pitchFamily="18" charset="0"/>
              </a:rPr>
              <a:t> the</a:t>
            </a:r>
            <a:r>
              <a:rPr sz="2400" b="1" spc="5" dirty="0">
                <a:latin typeface="Times New Roman" pitchFamily="18" charset="0"/>
                <a:cs typeface="Times New Roman" pitchFamily="18" charset="0"/>
              </a:rPr>
              <a:t> </a:t>
            </a:r>
            <a:r>
              <a:rPr sz="2400" b="1" spc="-5" dirty="0">
                <a:latin typeface="Times New Roman" pitchFamily="18" charset="0"/>
                <a:cs typeface="Times New Roman" pitchFamily="18" charset="0"/>
              </a:rPr>
              <a:t>address</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bus</a:t>
            </a:r>
            <a:r>
              <a:rPr sz="2400" spc="-5" dirty="0">
                <a:latin typeface="Times New Roman" pitchFamily="18" charset="0"/>
                <a:cs typeface="Times New Roman" pitchFamily="18" charset="0"/>
              </a:rPr>
              <a:t>,</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now</a:t>
            </a:r>
            <a:r>
              <a:rPr sz="2400" spc="-5" dirty="0">
                <a:latin typeface="Times New Roman" pitchFamily="18" charset="0"/>
                <a:cs typeface="Times New Roman" pitchFamily="18" charset="0"/>
              </a:rPr>
              <a:t> the </a:t>
            </a:r>
            <a:r>
              <a:rPr sz="2400" spc="-530" dirty="0">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control </a:t>
            </a:r>
            <a:r>
              <a:rPr sz="2400" spc="-5" dirty="0">
                <a:solidFill>
                  <a:srgbClr val="FF0000"/>
                </a:solidFill>
                <a:latin typeface="Times New Roman" pitchFamily="18" charset="0"/>
                <a:cs typeface="Times New Roman" pitchFamily="18" charset="0"/>
              </a:rPr>
              <a:t>unit </a:t>
            </a:r>
            <a:r>
              <a:rPr sz="2400" dirty="0">
                <a:solidFill>
                  <a:srgbClr val="FF0000"/>
                </a:solidFill>
                <a:latin typeface="Times New Roman" pitchFamily="18" charset="0"/>
                <a:cs typeface="Times New Roman" pitchFamily="18" charset="0"/>
              </a:rPr>
              <a:t>issues a </a:t>
            </a:r>
            <a:r>
              <a:rPr sz="2400" spc="-10" dirty="0">
                <a:solidFill>
                  <a:srgbClr val="FF0000"/>
                </a:solidFill>
                <a:latin typeface="Times New Roman" pitchFamily="18" charset="0"/>
                <a:cs typeface="Times New Roman" pitchFamily="18" charset="0"/>
              </a:rPr>
              <a:t>READ command </a:t>
            </a:r>
            <a:r>
              <a:rPr sz="2400" spc="-5" dirty="0">
                <a:solidFill>
                  <a:srgbClr val="FF0000"/>
                </a:solidFill>
                <a:latin typeface="Times New Roman" pitchFamily="18" charset="0"/>
                <a:cs typeface="Times New Roman" pitchFamily="18" charset="0"/>
              </a:rPr>
              <a:t>on </a:t>
            </a:r>
            <a:r>
              <a:rPr sz="2400" dirty="0">
                <a:solidFill>
                  <a:srgbClr val="FF0000"/>
                </a:solidFill>
                <a:latin typeface="Times New Roman" pitchFamily="18" charset="0"/>
                <a:cs typeface="Times New Roman" pitchFamily="18" charset="0"/>
              </a:rPr>
              <a:t>the </a:t>
            </a:r>
            <a:r>
              <a:rPr sz="2400" spc="-15" dirty="0">
                <a:solidFill>
                  <a:srgbClr val="FF0000"/>
                </a:solidFill>
                <a:latin typeface="Times New Roman" pitchFamily="18" charset="0"/>
                <a:cs typeface="Times New Roman" pitchFamily="18" charset="0"/>
              </a:rPr>
              <a:t>control </a:t>
            </a:r>
            <a:r>
              <a:rPr sz="2400" spc="-5" dirty="0">
                <a:solidFill>
                  <a:srgbClr val="FF0000"/>
                </a:solidFill>
                <a:latin typeface="Times New Roman" pitchFamily="18" charset="0"/>
                <a:cs typeface="Times New Roman" pitchFamily="18" charset="0"/>
              </a:rPr>
              <a:t>bus, </a:t>
            </a:r>
            <a:r>
              <a:rPr sz="2400" dirty="0">
                <a:solidFill>
                  <a:srgbClr val="FF0000"/>
                </a:solidFill>
                <a:latin typeface="Times New Roman" pitchFamily="18" charset="0"/>
                <a:cs typeface="Times New Roman" pitchFamily="18" charset="0"/>
              </a:rPr>
              <a:t>and the </a:t>
            </a:r>
            <a:r>
              <a:rPr sz="2400" spc="-530" dirty="0">
                <a:solidFill>
                  <a:srgbClr val="FF0000"/>
                </a:solidFill>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result</a:t>
            </a:r>
            <a:r>
              <a:rPr sz="2400" spc="-5" dirty="0">
                <a:solidFill>
                  <a:srgbClr val="FF0000"/>
                </a:solidFill>
                <a:latin typeface="Times New Roman" pitchFamily="18" charset="0"/>
                <a:cs typeface="Times New Roman" pitchFamily="18" charset="0"/>
              </a:rPr>
              <a:t> appears</a:t>
            </a:r>
            <a:r>
              <a:rPr sz="240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on</a:t>
            </a:r>
            <a:r>
              <a:rPr sz="2400" dirty="0">
                <a:solidFill>
                  <a:srgbClr val="FF0000"/>
                </a:solidFill>
                <a:latin typeface="Times New Roman" pitchFamily="18" charset="0"/>
                <a:cs typeface="Times New Roman" pitchFamily="18" charset="0"/>
              </a:rPr>
              <a:t> the</a:t>
            </a:r>
            <a:r>
              <a:rPr sz="2400" spc="5" dirty="0">
                <a:solidFill>
                  <a:srgbClr val="FF0000"/>
                </a:solidFill>
                <a:latin typeface="Times New Roman" pitchFamily="18" charset="0"/>
                <a:cs typeface="Times New Roman" pitchFamily="18" charset="0"/>
              </a:rPr>
              <a:t> </a:t>
            </a:r>
            <a:r>
              <a:rPr sz="2400" spc="-15" dirty="0">
                <a:solidFill>
                  <a:srgbClr val="FF0000"/>
                </a:solidFill>
                <a:latin typeface="Times New Roman" pitchFamily="18" charset="0"/>
                <a:cs typeface="Times New Roman" pitchFamily="18" charset="0"/>
              </a:rPr>
              <a:t>data</a:t>
            </a:r>
            <a:r>
              <a:rPr sz="2400" spc="-10" dirty="0">
                <a:solidFill>
                  <a:srgbClr val="FF0000"/>
                </a:solidFill>
                <a:latin typeface="Times New Roman" pitchFamily="18" charset="0"/>
                <a:cs typeface="Times New Roman" pitchFamily="18" charset="0"/>
              </a:rPr>
              <a:t> </a:t>
            </a:r>
            <a:r>
              <a:rPr sz="2400" spc="-5" dirty="0">
                <a:solidFill>
                  <a:srgbClr val="FF0000"/>
                </a:solidFill>
                <a:latin typeface="Times New Roman" pitchFamily="18" charset="0"/>
                <a:cs typeface="Times New Roman" pitchFamily="18" charset="0"/>
              </a:rPr>
              <a:t>bus</a:t>
            </a:r>
            <a:r>
              <a:rPr sz="2400" dirty="0">
                <a:solidFill>
                  <a:srgbClr val="FF0000"/>
                </a:solidFill>
                <a:latin typeface="Times New Roman" pitchFamily="18" charset="0"/>
                <a:cs typeface="Times New Roman" pitchFamily="18" charset="0"/>
              </a:rPr>
              <a:t> </a:t>
            </a:r>
            <a:r>
              <a:rPr sz="2400" dirty="0">
                <a:latin typeface="Times New Roman" pitchFamily="18" charset="0"/>
                <a:cs typeface="Times New Roman" pitchFamily="18" charset="0"/>
              </a:rPr>
              <a:t>and</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is</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then</a:t>
            </a:r>
            <a:r>
              <a:rPr sz="2400" spc="5" dirty="0">
                <a:latin typeface="Times New Roman" pitchFamily="18" charset="0"/>
                <a:cs typeface="Times New Roman" pitchFamily="18" charset="0"/>
              </a:rPr>
              <a:t> </a:t>
            </a:r>
            <a:r>
              <a:rPr sz="2400" spc="-10" dirty="0">
                <a:solidFill>
                  <a:srgbClr val="FF0000"/>
                </a:solidFill>
                <a:latin typeface="Times New Roman" pitchFamily="18" charset="0"/>
                <a:cs typeface="Times New Roman" pitchFamily="18" charset="0"/>
              </a:rPr>
              <a:t>copied</a:t>
            </a:r>
            <a:r>
              <a:rPr sz="2400" spc="-5" dirty="0">
                <a:latin typeface="Times New Roman" pitchFamily="18" charset="0"/>
                <a:cs typeface="Times New Roman" pitchFamily="18" charset="0"/>
              </a:rPr>
              <a:t> </a:t>
            </a:r>
            <a:r>
              <a:rPr sz="2400" spc="-15" dirty="0">
                <a:latin typeface="Times New Roman" pitchFamily="18" charset="0"/>
                <a:cs typeface="Times New Roman" pitchFamily="18" charset="0"/>
              </a:rPr>
              <a:t>into</a:t>
            </a:r>
            <a:r>
              <a:rPr sz="2400" spc="-10"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 dirty="0">
                <a:latin typeface="Times New Roman" pitchFamily="18" charset="0"/>
                <a:cs typeface="Times New Roman" pitchFamily="18" charset="0"/>
              </a:rPr>
              <a:t> </a:t>
            </a:r>
            <a:r>
              <a:rPr sz="2400" dirty="0">
                <a:latin typeface="Times New Roman" pitchFamily="18" charset="0"/>
                <a:cs typeface="Times New Roman" pitchFamily="18" charset="0"/>
              </a:rPr>
              <a:t>memory</a:t>
            </a:r>
            <a:r>
              <a:rPr sz="2400" spc="-20" dirty="0">
                <a:latin typeface="Times New Roman" pitchFamily="18" charset="0"/>
                <a:cs typeface="Times New Roman" pitchFamily="18" charset="0"/>
              </a:rPr>
              <a:t> buffer</a:t>
            </a:r>
            <a:r>
              <a:rPr sz="2400" spc="10" dirty="0">
                <a:latin typeface="Times New Roman" pitchFamily="18" charset="0"/>
                <a:cs typeface="Times New Roman" pitchFamily="18" charset="0"/>
              </a:rPr>
              <a:t> </a:t>
            </a:r>
            <a:r>
              <a:rPr sz="2400" spc="-10" dirty="0">
                <a:latin typeface="Times New Roman" pitchFamily="18" charset="0"/>
                <a:cs typeface="Times New Roman" pitchFamily="18" charset="0"/>
              </a:rPr>
              <a:t>register</a:t>
            </a:r>
            <a:r>
              <a:rPr sz="2400" spc="-10" dirty="0">
                <a:solidFill>
                  <a:srgbClr val="FF0000"/>
                </a:solidFill>
                <a:latin typeface="Times New Roman" pitchFamily="18" charset="0"/>
                <a:cs typeface="Times New Roman" pitchFamily="18" charset="0"/>
              </a:rPr>
              <a:t>(MBR).</a:t>
            </a:r>
            <a:endParaRPr sz="2400">
              <a:solidFill>
                <a:srgbClr val="FF0000"/>
              </a:solidFill>
              <a:latin typeface="Times New Roman" pitchFamily="18" charset="0"/>
              <a:cs typeface="Times New Roman" pitchFamily="18" charset="0"/>
            </a:endParaRPr>
          </a:p>
          <a:p>
            <a:pPr marL="355600" marR="6350" indent="-342900" algn="just">
              <a:lnSpc>
                <a:spcPct val="100000"/>
              </a:lnSpc>
              <a:spcBef>
                <a:spcPts val="575"/>
              </a:spcBef>
              <a:buFont typeface="Arial MT"/>
              <a:buChar char="•"/>
              <a:tabLst>
                <a:tab pos="355600" algn="l"/>
              </a:tabLst>
            </a:pPr>
            <a:r>
              <a:rPr sz="2400" b="1" spc="-15" dirty="0">
                <a:latin typeface="Times New Roman" pitchFamily="18" charset="0"/>
                <a:cs typeface="Times New Roman" pitchFamily="18" charset="0"/>
              </a:rPr>
              <a:t>Program</a:t>
            </a:r>
            <a:r>
              <a:rPr sz="2400" b="1" spc="420" dirty="0">
                <a:latin typeface="Times New Roman" pitchFamily="18" charset="0"/>
                <a:cs typeface="Times New Roman" pitchFamily="18" charset="0"/>
              </a:rPr>
              <a:t> </a:t>
            </a:r>
            <a:r>
              <a:rPr sz="2400" b="1" spc="-15" dirty="0">
                <a:latin typeface="Times New Roman" pitchFamily="18" charset="0"/>
                <a:cs typeface="Times New Roman" pitchFamily="18" charset="0"/>
              </a:rPr>
              <a:t>counter</a:t>
            </a:r>
            <a:r>
              <a:rPr sz="2400" b="1" spc="430" dirty="0">
                <a:latin typeface="Times New Roman" pitchFamily="18" charset="0"/>
                <a:cs typeface="Times New Roman" pitchFamily="18" charset="0"/>
              </a:rPr>
              <a:t> </a:t>
            </a:r>
            <a:r>
              <a:rPr sz="2400" b="1" dirty="0">
                <a:latin typeface="Times New Roman" pitchFamily="18" charset="0"/>
                <a:cs typeface="Times New Roman" pitchFamily="18" charset="0"/>
              </a:rPr>
              <a:t>is</a:t>
            </a:r>
            <a:r>
              <a:rPr sz="2400" b="1" spc="409" dirty="0">
                <a:latin typeface="Times New Roman" pitchFamily="18" charset="0"/>
                <a:cs typeface="Times New Roman" pitchFamily="18" charset="0"/>
              </a:rPr>
              <a:t> </a:t>
            </a:r>
            <a:r>
              <a:rPr sz="2400" b="1" spc="-10" dirty="0">
                <a:latin typeface="Times New Roman" pitchFamily="18" charset="0"/>
                <a:cs typeface="Times New Roman" pitchFamily="18" charset="0"/>
              </a:rPr>
              <a:t>incremented</a:t>
            </a:r>
            <a:r>
              <a:rPr sz="2400" b="1" spc="425" dirty="0">
                <a:latin typeface="Times New Roman" pitchFamily="18" charset="0"/>
                <a:cs typeface="Times New Roman" pitchFamily="18" charset="0"/>
              </a:rPr>
              <a:t> </a:t>
            </a:r>
            <a:r>
              <a:rPr sz="2400" b="1" spc="-15" dirty="0">
                <a:latin typeface="Times New Roman" pitchFamily="18" charset="0"/>
                <a:cs typeface="Times New Roman" pitchFamily="18" charset="0"/>
              </a:rPr>
              <a:t>by</a:t>
            </a:r>
            <a:r>
              <a:rPr sz="2400" b="1" spc="430" dirty="0">
                <a:latin typeface="Times New Roman" pitchFamily="18" charset="0"/>
                <a:cs typeface="Times New Roman" pitchFamily="18" charset="0"/>
              </a:rPr>
              <a:t> </a:t>
            </a:r>
            <a:r>
              <a:rPr sz="2400" b="1" spc="-5" dirty="0">
                <a:latin typeface="Times New Roman" pitchFamily="18" charset="0"/>
                <a:cs typeface="Times New Roman" pitchFamily="18" charset="0"/>
              </a:rPr>
              <a:t>one</a:t>
            </a:r>
            <a:r>
              <a:rPr sz="2400" spc="-5" dirty="0">
                <a:latin typeface="Times New Roman" pitchFamily="18" charset="0"/>
                <a:cs typeface="Times New Roman" pitchFamily="18" charset="0"/>
              </a:rPr>
              <a:t>,</a:t>
            </a:r>
            <a:r>
              <a:rPr sz="2400" spc="42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405" dirty="0">
                <a:latin typeface="Times New Roman" pitchFamily="18" charset="0"/>
                <a:cs typeface="Times New Roman" pitchFamily="18" charset="0"/>
              </a:rPr>
              <a:t> </a:t>
            </a:r>
            <a:r>
              <a:rPr sz="2400" spc="-15" dirty="0">
                <a:latin typeface="Times New Roman" pitchFamily="18" charset="0"/>
                <a:cs typeface="Times New Roman" pitchFamily="18" charset="0"/>
              </a:rPr>
              <a:t>get</a:t>
            </a:r>
            <a:r>
              <a:rPr sz="2400" spc="420" dirty="0">
                <a:latin typeface="Times New Roman" pitchFamily="18" charset="0"/>
                <a:cs typeface="Times New Roman" pitchFamily="18" charset="0"/>
              </a:rPr>
              <a:t> </a:t>
            </a:r>
            <a:r>
              <a:rPr sz="2400" spc="-10" dirty="0">
                <a:latin typeface="Times New Roman" pitchFamily="18" charset="0"/>
                <a:cs typeface="Times New Roman" pitchFamily="18" charset="0"/>
              </a:rPr>
              <a:t>ready</a:t>
            </a:r>
            <a:r>
              <a:rPr sz="2400" spc="425" dirty="0">
                <a:latin typeface="Times New Roman" pitchFamily="18" charset="0"/>
                <a:cs typeface="Times New Roman" pitchFamily="18" charset="0"/>
              </a:rPr>
              <a:t> </a:t>
            </a:r>
            <a:r>
              <a:rPr sz="2400" spc="-20" dirty="0">
                <a:latin typeface="Times New Roman" pitchFamily="18" charset="0"/>
                <a:cs typeface="Times New Roman" pitchFamily="18" charset="0"/>
              </a:rPr>
              <a:t>for</a:t>
            </a:r>
            <a:r>
              <a:rPr sz="2400" spc="415" dirty="0">
                <a:latin typeface="Times New Roman" pitchFamily="18" charset="0"/>
                <a:cs typeface="Times New Roman" pitchFamily="18" charset="0"/>
              </a:rPr>
              <a:t> </a:t>
            </a:r>
            <a:r>
              <a:rPr sz="2400" dirty="0">
                <a:latin typeface="Times New Roman" pitchFamily="18" charset="0"/>
                <a:cs typeface="Times New Roman" pitchFamily="18" charset="0"/>
              </a:rPr>
              <a:t>the </a:t>
            </a:r>
            <a:r>
              <a:rPr sz="2400" spc="-530" dirty="0">
                <a:latin typeface="Times New Roman" pitchFamily="18" charset="0"/>
                <a:cs typeface="Times New Roman" pitchFamily="18" charset="0"/>
              </a:rPr>
              <a:t> </a:t>
            </a:r>
            <a:r>
              <a:rPr sz="2400" spc="-10" dirty="0">
                <a:latin typeface="Times New Roman" pitchFamily="18" charset="0"/>
                <a:cs typeface="Times New Roman" pitchFamily="18" charset="0"/>
              </a:rPr>
              <a:t>next</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instruction.(These</a:t>
            </a:r>
            <a:r>
              <a:rPr sz="2400" spc="-5" dirty="0">
                <a:latin typeface="Times New Roman" pitchFamily="18" charset="0"/>
                <a:cs typeface="Times New Roman" pitchFamily="18" charset="0"/>
              </a:rPr>
              <a:t> </a:t>
            </a:r>
            <a:r>
              <a:rPr sz="2400" spc="-10" dirty="0">
                <a:latin typeface="Times New Roman" pitchFamily="18" charset="0"/>
                <a:cs typeface="Times New Roman" pitchFamily="18" charset="0"/>
              </a:rPr>
              <a:t>two</a:t>
            </a:r>
            <a:r>
              <a:rPr sz="2400" spc="-5" dirty="0">
                <a:latin typeface="Times New Roman" pitchFamily="18" charset="0"/>
                <a:cs typeface="Times New Roman" pitchFamily="18" charset="0"/>
              </a:rPr>
              <a:t> action</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can</a:t>
            </a:r>
            <a:r>
              <a:rPr sz="2400" spc="-5" dirty="0">
                <a:latin typeface="Times New Roman" pitchFamily="18" charset="0"/>
                <a:cs typeface="Times New Roman" pitchFamily="18" charset="0"/>
              </a:rPr>
              <a:t> be</a:t>
            </a:r>
            <a:r>
              <a:rPr sz="2400" dirty="0">
                <a:latin typeface="Times New Roman" pitchFamily="18" charset="0"/>
                <a:cs typeface="Times New Roman" pitchFamily="18" charset="0"/>
              </a:rPr>
              <a:t> </a:t>
            </a:r>
            <a:r>
              <a:rPr sz="2400" spc="-10" dirty="0">
                <a:latin typeface="Times New Roman" pitchFamily="18" charset="0"/>
                <a:cs typeface="Times New Roman" pitchFamily="18" charset="0"/>
              </a:rPr>
              <a:t>performed </a:t>
            </a:r>
            <a:r>
              <a:rPr sz="2400" spc="-5" dirty="0">
                <a:latin typeface="Times New Roman" pitchFamily="18" charset="0"/>
                <a:cs typeface="Times New Roman" pitchFamily="18" charset="0"/>
              </a:rPr>
              <a:t> simultaneously</a:t>
            </a:r>
            <a:r>
              <a:rPr sz="2400" spc="-25" dirty="0">
                <a:latin typeface="Times New Roman" pitchFamily="18" charset="0"/>
                <a:cs typeface="Times New Roman" pitchFamily="18" charset="0"/>
              </a:rPr>
              <a:t> </a:t>
            </a:r>
            <a:r>
              <a:rPr sz="2400" spc="-15" dirty="0">
                <a:latin typeface="Times New Roman" pitchFamily="18" charset="0"/>
                <a:cs typeface="Times New Roman" pitchFamily="18" charset="0"/>
              </a:rPr>
              <a:t>to</a:t>
            </a:r>
            <a:r>
              <a:rPr sz="2400" spc="-10" dirty="0">
                <a:latin typeface="Times New Roman" pitchFamily="18" charset="0"/>
                <a:cs typeface="Times New Roman" pitchFamily="18" charset="0"/>
              </a:rPr>
              <a:t> </a:t>
            </a:r>
            <a:r>
              <a:rPr sz="2400" spc="-20" dirty="0">
                <a:latin typeface="Times New Roman" pitchFamily="18" charset="0"/>
                <a:cs typeface="Times New Roman" pitchFamily="18" charset="0"/>
              </a:rPr>
              <a:t>save</a:t>
            </a:r>
            <a:r>
              <a:rPr sz="2400" dirty="0">
                <a:latin typeface="Times New Roman" pitchFamily="18" charset="0"/>
                <a:cs typeface="Times New Roman" pitchFamily="18" charset="0"/>
              </a:rPr>
              <a:t> time)</a:t>
            </a:r>
            <a:endParaRPr sz="2400">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733326" y="4048361"/>
            <a:ext cx="3732982" cy="2223551"/>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185" y="461594"/>
            <a:ext cx="1597660" cy="697230"/>
          </a:xfrm>
          <a:prstGeom prst="rect">
            <a:avLst/>
          </a:prstGeom>
        </p:spPr>
        <p:txBody>
          <a:bodyPr vert="horz" wrap="square" lIns="0" tIns="13335" rIns="0" bIns="0" rtlCol="0">
            <a:spAutoFit/>
          </a:bodyPr>
          <a:lstStyle/>
          <a:p>
            <a:pPr marL="12700">
              <a:lnSpc>
                <a:spcPct val="100000"/>
              </a:lnSpc>
              <a:spcBef>
                <a:spcPts val="105"/>
              </a:spcBef>
            </a:pPr>
            <a:r>
              <a:rPr sz="4400" b="0" spc="-15" dirty="0">
                <a:latin typeface="Calibri"/>
                <a:cs typeface="Calibri"/>
              </a:rPr>
              <a:t>Step</a:t>
            </a:r>
            <a:r>
              <a:rPr sz="4400" b="0" spc="-70" dirty="0">
                <a:latin typeface="Calibri"/>
                <a:cs typeface="Calibri"/>
              </a:rPr>
              <a:t> </a:t>
            </a:r>
            <a:r>
              <a:rPr sz="4400" b="0" dirty="0">
                <a:latin typeface="Calibri"/>
                <a:cs typeface="Calibri"/>
              </a:rPr>
              <a:t>3:</a:t>
            </a:r>
            <a:endParaRPr sz="4400">
              <a:latin typeface="Calibri"/>
              <a:cs typeface="Calibri"/>
            </a:endParaRPr>
          </a:p>
        </p:txBody>
      </p:sp>
      <p:sp>
        <p:nvSpPr>
          <p:cNvPr id="3" name="object 3"/>
          <p:cNvSpPr txBox="1"/>
          <p:nvPr/>
        </p:nvSpPr>
        <p:spPr>
          <a:xfrm>
            <a:off x="535940" y="1607642"/>
            <a:ext cx="8227060" cy="382797"/>
          </a:xfrm>
          <a:prstGeom prst="rect">
            <a:avLst/>
          </a:prstGeom>
        </p:spPr>
        <p:txBody>
          <a:bodyPr vert="horz" wrap="square" lIns="0" tIns="13335" rIns="0" bIns="0" rtlCol="0">
            <a:spAutoFit/>
          </a:bodyPr>
          <a:lstStyle/>
          <a:p>
            <a:pPr marL="355600" marR="5080" indent="-343535" algn="just">
              <a:lnSpc>
                <a:spcPct val="100000"/>
              </a:lnSpc>
              <a:spcBef>
                <a:spcPts val="105"/>
              </a:spcBef>
              <a:buFont typeface="Arial MT"/>
              <a:buChar char="•"/>
              <a:tabLst>
                <a:tab pos="355600" algn="l"/>
                <a:tab pos="356235" algn="l"/>
              </a:tabLst>
            </a:pPr>
            <a:r>
              <a:rPr sz="2400" spc="-5" dirty="0">
                <a:latin typeface="Times New Roman" pitchFamily="18" charset="0"/>
                <a:cs typeface="Times New Roman" pitchFamily="18" charset="0"/>
              </a:rPr>
              <a:t>The </a:t>
            </a:r>
            <a:r>
              <a:rPr sz="2400" spc="-20" dirty="0">
                <a:latin typeface="Times New Roman" pitchFamily="18" charset="0"/>
                <a:cs typeface="Times New Roman" pitchFamily="18" charset="0"/>
              </a:rPr>
              <a:t>content </a:t>
            </a:r>
            <a:r>
              <a:rPr sz="2400" dirty="0">
                <a:latin typeface="Times New Roman" pitchFamily="18" charset="0"/>
                <a:cs typeface="Times New Roman" pitchFamily="18" charset="0"/>
              </a:rPr>
              <a:t>of </a:t>
            </a:r>
            <a:r>
              <a:rPr sz="2400" spc="-10" dirty="0">
                <a:latin typeface="Times New Roman" pitchFamily="18" charset="0"/>
                <a:cs typeface="Times New Roman" pitchFamily="18" charset="0"/>
              </a:rPr>
              <a:t>the </a:t>
            </a:r>
            <a:r>
              <a:rPr sz="2400" dirty="0">
                <a:latin typeface="Times New Roman" pitchFamily="18" charset="0"/>
                <a:cs typeface="Times New Roman" pitchFamily="18" charset="0"/>
              </a:rPr>
              <a:t>MBR is </a:t>
            </a:r>
            <a:r>
              <a:rPr sz="2400" spc="-5" dirty="0">
                <a:latin typeface="Times New Roman" pitchFamily="18" charset="0"/>
                <a:cs typeface="Times New Roman" pitchFamily="18" charset="0"/>
              </a:rPr>
              <a:t>moved </a:t>
            </a:r>
            <a:r>
              <a:rPr sz="2400" spc="-20" dirty="0">
                <a:latin typeface="Times New Roman" pitchFamily="18" charset="0"/>
                <a:cs typeface="Times New Roman" pitchFamily="18" charset="0"/>
              </a:rPr>
              <a:t>to </a:t>
            </a:r>
            <a:r>
              <a:rPr sz="2400" dirty="0">
                <a:latin typeface="Times New Roman" pitchFamily="18" charset="0"/>
                <a:cs typeface="Times New Roman" pitchFamily="18" charset="0"/>
              </a:rPr>
              <a:t>the </a:t>
            </a:r>
            <a:r>
              <a:rPr sz="2400" spc="-710" dirty="0">
                <a:latin typeface="Times New Roman" pitchFamily="18" charset="0"/>
                <a:cs typeface="Times New Roman" pitchFamily="18" charset="0"/>
              </a:rPr>
              <a:t> </a:t>
            </a:r>
            <a:r>
              <a:rPr sz="2400" spc="-5" dirty="0">
                <a:latin typeface="Times New Roman" pitchFamily="18" charset="0"/>
                <a:cs typeface="Times New Roman" pitchFamily="18" charset="0"/>
              </a:rPr>
              <a:t>instruction</a:t>
            </a:r>
            <a:r>
              <a:rPr sz="2400" spc="15" dirty="0">
                <a:latin typeface="Times New Roman" pitchFamily="18" charset="0"/>
                <a:cs typeface="Times New Roman" pitchFamily="18" charset="0"/>
              </a:rPr>
              <a:t> </a:t>
            </a:r>
            <a:r>
              <a:rPr sz="2400" spc="-10" dirty="0">
                <a:latin typeface="Times New Roman" pitchFamily="18" charset="0"/>
                <a:cs typeface="Times New Roman" pitchFamily="18" charset="0"/>
              </a:rPr>
              <a:t>register(IR)</a:t>
            </a:r>
            <a:endParaRPr sz="2400">
              <a:latin typeface="Times New Roman" pitchFamily="18" charset="0"/>
              <a:cs typeface="Times New Roman" pitchFamily="18" charset="0"/>
            </a:endParaRPr>
          </a:p>
        </p:txBody>
      </p:sp>
      <p:grpSp>
        <p:nvGrpSpPr>
          <p:cNvPr id="4" name="object 4"/>
          <p:cNvGrpSpPr/>
          <p:nvPr/>
        </p:nvGrpSpPr>
        <p:grpSpPr>
          <a:xfrm>
            <a:off x="1447800" y="2286000"/>
            <a:ext cx="6019800" cy="3140075"/>
            <a:chOff x="2585510" y="3345259"/>
            <a:chExt cx="4046854" cy="2530475"/>
          </a:xfrm>
        </p:grpSpPr>
        <p:pic>
          <p:nvPicPr>
            <p:cNvPr id="5" name="object 5"/>
            <p:cNvPicPr/>
            <p:nvPr/>
          </p:nvPicPr>
          <p:blipFill>
            <a:blip r:embed="rId2" cstate="print"/>
            <a:stretch>
              <a:fillRect/>
            </a:stretch>
          </p:blipFill>
          <p:spPr>
            <a:xfrm>
              <a:off x="2585510" y="3345259"/>
              <a:ext cx="4046629" cy="2409571"/>
            </a:xfrm>
            <a:prstGeom prst="rect">
              <a:avLst/>
            </a:prstGeom>
          </p:spPr>
        </p:pic>
        <p:sp>
          <p:nvSpPr>
            <p:cNvPr id="6" name="object 6"/>
            <p:cNvSpPr/>
            <p:nvPr/>
          </p:nvSpPr>
          <p:spPr>
            <a:xfrm>
              <a:off x="4211700" y="5516562"/>
              <a:ext cx="1584325" cy="346075"/>
            </a:xfrm>
            <a:custGeom>
              <a:avLst/>
              <a:gdLst/>
              <a:ahLst/>
              <a:cxnLst/>
              <a:rect l="l" t="t" r="r" b="b"/>
              <a:pathLst>
                <a:path w="1584325" h="346075">
                  <a:moveTo>
                    <a:pt x="1584325" y="0"/>
                  </a:moveTo>
                  <a:lnTo>
                    <a:pt x="0" y="0"/>
                  </a:lnTo>
                  <a:lnTo>
                    <a:pt x="0" y="346075"/>
                  </a:lnTo>
                  <a:lnTo>
                    <a:pt x="1584325" y="346075"/>
                  </a:lnTo>
                  <a:lnTo>
                    <a:pt x="1584325" y="0"/>
                  </a:lnTo>
                  <a:close/>
                </a:path>
              </a:pathLst>
            </a:custGeom>
            <a:solidFill>
              <a:srgbClr val="FFFFFF"/>
            </a:solidFill>
          </p:spPr>
          <p:txBody>
            <a:bodyPr wrap="square" lIns="0" tIns="0" rIns="0" bIns="0" rtlCol="0"/>
            <a:lstStyle/>
            <a:p>
              <a:endParaRPr/>
            </a:p>
          </p:txBody>
        </p:sp>
        <p:sp>
          <p:nvSpPr>
            <p:cNvPr id="7" name="object 7"/>
            <p:cNvSpPr/>
            <p:nvPr/>
          </p:nvSpPr>
          <p:spPr>
            <a:xfrm>
              <a:off x="4211700" y="5516562"/>
              <a:ext cx="1584325" cy="346075"/>
            </a:xfrm>
            <a:custGeom>
              <a:avLst/>
              <a:gdLst/>
              <a:ahLst/>
              <a:cxnLst/>
              <a:rect l="l" t="t" r="r" b="b"/>
              <a:pathLst>
                <a:path w="1584325" h="346075">
                  <a:moveTo>
                    <a:pt x="0" y="346075"/>
                  </a:moveTo>
                  <a:lnTo>
                    <a:pt x="1584325" y="346075"/>
                  </a:lnTo>
                  <a:lnTo>
                    <a:pt x="1584325" y="0"/>
                  </a:lnTo>
                  <a:lnTo>
                    <a:pt x="0" y="0"/>
                  </a:lnTo>
                  <a:lnTo>
                    <a:pt x="0" y="346075"/>
                  </a:lnTo>
                  <a:close/>
                </a:path>
              </a:pathLst>
            </a:custGeom>
            <a:ln w="25400">
              <a:solidFill>
                <a:srgbClr val="FFFFFF"/>
              </a:solidFill>
            </a:ln>
          </p:spPr>
          <p:txBody>
            <a:bodyPr wrap="square" lIns="0" tIns="0" rIns="0" bIns="0" rtlCol="0"/>
            <a:lstStyle/>
            <a:p>
              <a:endParaRPr/>
            </a:p>
          </p:txBody>
        </p:sp>
      </p:grpSp>
      <p:sp>
        <p:nvSpPr>
          <p:cNvPr id="8" name="object 8"/>
          <p:cNvSpPr txBox="1"/>
          <p:nvPr/>
        </p:nvSpPr>
        <p:spPr>
          <a:xfrm>
            <a:off x="3986276" y="5886399"/>
            <a:ext cx="174307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THIRD</a:t>
            </a:r>
            <a:r>
              <a:rPr sz="2400" spc="-65" dirty="0">
                <a:latin typeface="Times New Roman"/>
                <a:cs typeface="Times New Roman"/>
              </a:rPr>
              <a:t> </a:t>
            </a:r>
            <a:r>
              <a:rPr sz="2400" spc="-5" dirty="0">
                <a:latin typeface="Times New Roman"/>
                <a:cs typeface="Times New Roman"/>
              </a:rPr>
              <a:t>STEP</a:t>
            </a:r>
            <a:endParaRPr sz="240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5716" y="461594"/>
            <a:ext cx="6058535" cy="697230"/>
          </a:xfrm>
          <a:prstGeom prst="rect">
            <a:avLst/>
          </a:prstGeom>
        </p:spPr>
        <p:txBody>
          <a:bodyPr vert="horz" wrap="square" lIns="0" tIns="13335" rIns="0" bIns="0" rtlCol="0">
            <a:spAutoFit/>
          </a:bodyPr>
          <a:lstStyle/>
          <a:p>
            <a:pPr marL="12700">
              <a:lnSpc>
                <a:spcPct val="100000"/>
              </a:lnSpc>
              <a:spcBef>
                <a:spcPts val="105"/>
              </a:spcBef>
            </a:pPr>
            <a:r>
              <a:rPr sz="4400" b="0" spc="-25" dirty="0">
                <a:latin typeface="Calibri"/>
                <a:cs typeface="Calibri"/>
              </a:rPr>
              <a:t>Fetch</a:t>
            </a:r>
            <a:r>
              <a:rPr sz="4400" b="0" spc="-35" dirty="0">
                <a:latin typeface="Calibri"/>
                <a:cs typeface="Calibri"/>
              </a:rPr>
              <a:t> </a:t>
            </a:r>
            <a:r>
              <a:rPr sz="4400" b="0" dirty="0">
                <a:latin typeface="Calibri"/>
                <a:cs typeface="Calibri"/>
              </a:rPr>
              <a:t>Sequence</a:t>
            </a:r>
            <a:r>
              <a:rPr sz="4400" b="0" spc="-35" dirty="0">
                <a:latin typeface="Calibri"/>
                <a:cs typeface="Calibri"/>
              </a:rPr>
              <a:t> </a:t>
            </a:r>
            <a:r>
              <a:rPr sz="4400" b="0" spc="-10" dirty="0">
                <a:latin typeface="Calibri"/>
                <a:cs typeface="Calibri"/>
              </a:rPr>
              <a:t>(symbolic)</a:t>
            </a:r>
            <a:endParaRPr sz="4400">
              <a:latin typeface="Calibri"/>
              <a:cs typeface="Calibri"/>
            </a:endParaRPr>
          </a:p>
        </p:txBody>
      </p:sp>
      <p:pic>
        <p:nvPicPr>
          <p:cNvPr id="3" name="object 3"/>
          <p:cNvPicPr/>
          <p:nvPr/>
        </p:nvPicPr>
        <p:blipFill>
          <a:blip r:embed="rId2" cstate="print"/>
          <a:stretch>
            <a:fillRect/>
          </a:stretch>
        </p:blipFill>
        <p:spPr>
          <a:xfrm>
            <a:off x="685800" y="1371600"/>
            <a:ext cx="6639834" cy="2590800"/>
          </a:xfrm>
          <a:prstGeom prst="rect">
            <a:avLst/>
          </a:prstGeom>
        </p:spPr>
      </p:pic>
      <p:sp>
        <p:nvSpPr>
          <p:cNvPr id="4" name="TextBox 3"/>
          <p:cNvSpPr txBox="1"/>
          <p:nvPr/>
        </p:nvSpPr>
        <p:spPr>
          <a:xfrm>
            <a:off x="304800" y="4343400"/>
            <a:ext cx="8458200" cy="3046988"/>
          </a:xfrm>
          <a:prstGeom prst="rect">
            <a:avLst/>
          </a:prstGeom>
          <a:noFill/>
        </p:spPr>
        <p:txBody>
          <a:bodyPr wrap="square" rtlCol="0">
            <a:spAutoFit/>
          </a:bodyPr>
          <a:lstStyle/>
          <a:p>
            <a:pPr algn="just">
              <a:buFont typeface="Arial" pitchFamily="34" charset="0"/>
              <a:buChar char="•"/>
            </a:pPr>
            <a:r>
              <a:rPr lang="en-US" sz="2400" dirty="0">
                <a:latin typeface="Times New Roman" pitchFamily="18" charset="0"/>
                <a:cs typeface="Times New Roman" pitchFamily="18" charset="0"/>
              </a:rPr>
              <a:t>three steps and four micro-operations</a:t>
            </a:r>
          </a:p>
          <a:p>
            <a:pPr algn="just">
              <a:buFont typeface="Arial" pitchFamily="34" charset="0"/>
              <a:buChar char="•"/>
            </a:pPr>
            <a:r>
              <a:rPr lang="en-US" sz="2400" dirty="0">
                <a:latin typeface="Times New Roman" pitchFamily="18" charset="0"/>
                <a:cs typeface="Times New Roman" pitchFamily="18" charset="0"/>
              </a:rPr>
              <a:t>Each micro-operation involves the </a:t>
            </a:r>
            <a:r>
              <a:rPr lang="en-US" sz="2400" b="1" dirty="0">
                <a:latin typeface="Times New Roman" pitchFamily="18" charset="0"/>
                <a:cs typeface="Times New Roman" pitchFamily="18" charset="0"/>
              </a:rPr>
              <a:t>movement of data into or out of a register-no interference-saves time</a:t>
            </a:r>
          </a:p>
          <a:p>
            <a:pPr algn="just">
              <a:buFont typeface="Arial" pitchFamily="34" charset="0"/>
              <a:buChar char="•"/>
            </a:pPr>
            <a:r>
              <a:rPr lang="fr-FR" sz="2400" dirty="0"/>
              <a:t>(t1, t2, t3) </a:t>
            </a:r>
            <a:r>
              <a:rPr lang="fr-FR" sz="2400" dirty="0" err="1"/>
              <a:t>represents</a:t>
            </a:r>
            <a:r>
              <a:rPr lang="fr-FR" sz="2400" dirty="0"/>
              <a:t> successive time </a:t>
            </a:r>
            <a:r>
              <a:rPr lang="fr-FR" sz="2400" dirty="0" err="1"/>
              <a:t>units</a:t>
            </a:r>
            <a:endParaRPr lang="fr-FR" sz="2400" dirty="0"/>
          </a:p>
          <a:p>
            <a:pPr algn="just">
              <a:buFont typeface="Arial" pitchFamily="34" charset="0"/>
              <a:buChar char="•"/>
            </a:pPr>
            <a:r>
              <a:rPr lang="fr-FR" sz="2400" b="1" dirty="0">
                <a:latin typeface="Times New Roman" pitchFamily="18" charset="0"/>
                <a:cs typeface="Times New Roman" pitchFamily="18" charset="0"/>
              </a:rPr>
              <a:t>I –</a:t>
            </a:r>
            <a:r>
              <a:rPr lang="fr-FR" sz="2400" dirty="0">
                <a:latin typeface="Times New Roman" pitchFamily="18" charset="0"/>
                <a:cs typeface="Times New Roman" pitchFamily="18" charset="0"/>
              </a:rPr>
              <a:t>instruction </a:t>
            </a:r>
            <a:r>
              <a:rPr lang="fr-FR" sz="2400" dirty="0" err="1">
                <a:latin typeface="Times New Roman" pitchFamily="18" charset="0"/>
                <a:cs typeface="Times New Roman" pitchFamily="18" charset="0"/>
              </a:rPr>
              <a:t>length</a:t>
            </a:r>
            <a:endParaRPr lang="en-US" sz="2400" dirty="0">
              <a:latin typeface="Times New Roman" pitchFamily="18" charset="0"/>
              <a:cs typeface="Times New Roman" pitchFamily="18" charset="0"/>
            </a:endParaRPr>
          </a:p>
          <a:p>
            <a:pPr algn="just">
              <a:buFont typeface="Arial" pitchFamily="34" charset="0"/>
              <a:buChar char="•"/>
            </a:pPr>
            <a:endParaRPr lang="en-US" sz="2400" b="1" dirty="0">
              <a:latin typeface="Times New Roman" pitchFamily="18" charset="0"/>
              <a:cs typeface="Times New Roman" pitchFamily="18" charset="0"/>
            </a:endParaRPr>
          </a:p>
          <a:p>
            <a:pPr algn="just">
              <a:buFont typeface="Arial" pitchFamily="34" charset="0"/>
              <a:buChar char="•"/>
            </a:pPr>
            <a:endParaRPr lang="en-US" sz="2400" b="1" dirty="0">
              <a:latin typeface="Times New Roman" pitchFamily="18" charset="0"/>
              <a:cs typeface="Times New Roman" pitchFamily="18" charset="0"/>
            </a:endParaRPr>
          </a:p>
          <a:p>
            <a:pPr algn="just">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61594"/>
            <a:ext cx="8001000" cy="444352"/>
          </a:xfrm>
          <a:prstGeom prst="rect">
            <a:avLst/>
          </a:prstGeom>
        </p:spPr>
        <p:txBody>
          <a:bodyPr vert="horz" wrap="square" lIns="0" tIns="13335" rIns="0" bIns="0" rtlCol="0">
            <a:spAutoFit/>
          </a:bodyPr>
          <a:lstStyle/>
          <a:p>
            <a:pPr marL="12700" algn="ctr">
              <a:lnSpc>
                <a:spcPct val="100000"/>
              </a:lnSpc>
              <a:spcBef>
                <a:spcPts val="105"/>
              </a:spcBef>
            </a:pPr>
            <a:r>
              <a:rPr sz="2800" b="1" spc="-10">
                <a:latin typeface="Times New Roman" pitchFamily="18" charset="0"/>
                <a:cs typeface="Times New Roman" pitchFamily="18" charset="0"/>
              </a:rPr>
              <a:t>Indirect</a:t>
            </a:r>
            <a:r>
              <a:rPr sz="2800" b="1" spc="-60">
                <a:latin typeface="Times New Roman" pitchFamily="18" charset="0"/>
                <a:cs typeface="Times New Roman" pitchFamily="18" charset="0"/>
              </a:rPr>
              <a:t> </a:t>
            </a:r>
            <a:r>
              <a:rPr sz="2800" b="1" spc="-10">
                <a:latin typeface="Times New Roman" pitchFamily="18" charset="0"/>
                <a:cs typeface="Times New Roman" pitchFamily="18" charset="0"/>
              </a:rPr>
              <a:t>Cycle</a:t>
            </a:r>
            <a:r>
              <a:rPr lang="en-US" sz="2800" b="1" spc="-10" dirty="0">
                <a:latin typeface="Times New Roman" pitchFamily="18" charset="0"/>
                <a:cs typeface="Times New Roman" pitchFamily="18" charset="0"/>
              </a:rPr>
              <a:t>-</a:t>
            </a:r>
            <a:r>
              <a:rPr lang="en-US" sz="2800" b="1" dirty="0">
                <a:latin typeface="Times New Roman" pitchFamily="18" charset="0"/>
                <a:cs typeface="Times New Roman" pitchFamily="18" charset="0"/>
              </a:rPr>
              <a:t>fetch source operands</a:t>
            </a:r>
            <a:endParaRPr sz="2800" b="1">
              <a:latin typeface="Times New Roman" pitchFamily="18" charset="0"/>
              <a:cs typeface="Times New Roman" pitchFamily="18" charset="0"/>
            </a:endParaRPr>
          </a:p>
        </p:txBody>
      </p:sp>
      <p:pic>
        <p:nvPicPr>
          <p:cNvPr id="3" name="object 3"/>
          <p:cNvPicPr/>
          <p:nvPr/>
        </p:nvPicPr>
        <p:blipFill>
          <a:blip r:embed="rId2" cstate="print"/>
          <a:stretch>
            <a:fillRect/>
          </a:stretch>
        </p:blipFill>
        <p:spPr>
          <a:xfrm>
            <a:off x="389466" y="2078475"/>
            <a:ext cx="8381999" cy="290260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6342</TotalTime>
  <Words>8807</Words>
  <Application>Microsoft Office PowerPoint</Application>
  <PresentationFormat>On-screen Show (4:3)</PresentationFormat>
  <Paragraphs>971</Paragraphs>
  <Slides>169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169</vt:i4>
      </vt:variant>
    </vt:vector>
  </HeadingPairs>
  <TitlesOfParts>
    <vt:vector size="181" baseType="lpstr">
      <vt:lpstr>Arial</vt:lpstr>
      <vt:lpstr>Arial MT</vt:lpstr>
      <vt:lpstr>Calibri</vt:lpstr>
      <vt:lpstr>Cambria</vt:lpstr>
      <vt:lpstr>Gill Sans MT</vt:lpstr>
      <vt:lpstr>Microsoft Sans Serif</vt:lpstr>
      <vt:lpstr>Segoe UI Symbol</vt:lpstr>
      <vt:lpstr>Times New Roman</vt:lpstr>
      <vt:lpstr>Verdana</vt:lpstr>
      <vt:lpstr>Wingdings</vt:lpstr>
      <vt:lpstr>Wingdings 2</vt:lpstr>
      <vt:lpstr>Solstice</vt:lpstr>
      <vt:lpstr>PowerPoint Presentation</vt:lpstr>
      <vt:lpstr>PowerPoint Presentation</vt:lpstr>
      <vt:lpstr>CPU Structure</vt:lpstr>
      <vt:lpstr>CPU With Systems Bus</vt:lpstr>
      <vt:lpstr>PowerPoint Presentation</vt:lpstr>
      <vt:lpstr>CPU Internal Structure</vt:lpstr>
      <vt:lpstr>PowerPoint Presentation</vt:lpstr>
      <vt:lpstr>Registers</vt:lpstr>
      <vt:lpstr>User Visible Registers</vt:lpstr>
      <vt:lpstr>Example Register Organizations</vt:lpstr>
      <vt:lpstr>PowerPoint Presentation</vt:lpstr>
      <vt:lpstr>PowerPoint Presentation</vt:lpstr>
      <vt:lpstr>PowerPoint Presentation</vt:lpstr>
      <vt:lpstr>General Purpose Registers</vt:lpstr>
      <vt:lpstr>PowerPoint Presentation</vt:lpstr>
      <vt:lpstr>How big?</vt:lpstr>
      <vt:lpstr>Condition Code Registers(Flag Reg)</vt:lpstr>
      <vt:lpstr>ADV vs DISADV of Condition Code</vt:lpstr>
      <vt:lpstr>Control &amp; Status Registers</vt:lpstr>
      <vt:lpstr>PowerPoint Presentation</vt:lpstr>
      <vt:lpstr>Program Status Word</vt:lpstr>
      <vt:lpstr>PowerPoint Presentation</vt:lpstr>
      <vt:lpstr>PowerPoint Presentation</vt:lpstr>
      <vt:lpstr>General Registers</vt:lpstr>
      <vt:lpstr>Pointer Registers</vt:lpstr>
      <vt:lpstr> </vt:lpstr>
      <vt:lpstr>Index Registers</vt:lpstr>
      <vt:lpstr>Control Registers</vt:lpstr>
      <vt:lpstr>FLAG REGISTER 8086</vt:lpstr>
      <vt:lpstr>PowerPoint Presentation</vt:lpstr>
      <vt:lpstr>PowerPoint Presentation</vt:lpstr>
      <vt:lpstr>PowerPoint Presentation</vt:lpstr>
      <vt:lpstr>PowerPoint Presentation</vt:lpstr>
      <vt:lpstr>Segment Registers</vt:lpstr>
      <vt:lpstr>INSTRUCTION FORMAT (PENTIUM)</vt:lpstr>
      <vt:lpstr>Instruction Formats</vt:lpstr>
      <vt:lpstr>Instruction Length</vt:lpstr>
      <vt:lpstr>Allocation of Bits</vt:lpstr>
      <vt:lpstr>PowerPoint Presentation</vt:lpstr>
      <vt:lpstr>Pentium Instruction Format</vt:lpstr>
      <vt:lpstr>PowerPoint Presentation</vt:lpstr>
      <vt:lpstr>PENTIUM INSTRUCTION FORMAT</vt:lpstr>
      <vt:lpstr>PENTIUM INSTRUCTION FORMAT</vt:lpstr>
      <vt:lpstr>PowerPoint Presentation</vt:lpstr>
      <vt:lpstr>William Stallings  Computer Organization  and Architecture 6th Edition</vt:lpstr>
      <vt:lpstr>Addressing modes</vt:lpstr>
      <vt:lpstr>Addressing Modes</vt:lpstr>
      <vt:lpstr>PowerPoint Presentation</vt:lpstr>
      <vt:lpstr>Immediate Addressing</vt:lpstr>
      <vt:lpstr>MOV AX, 2000</vt:lpstr>
      <vt:lpstr>Direct(M) Addressing  Diagram</vt:lpstr>
      <vt:lpstr>Direct Addressing</vt:lpstr>
      <vt:lpstr>PowerPoint Presentation</vt:lpstr>
      <vt:lpstr>PowerPoint Presentation</vt:lpstr>
      <vt:lpstr>Indirect Addressing Diagram</vt:lpstr>
      <vt:lpstr>PowerPoint Presentation</vt:lpstr>
      <vt:lpstr>Indirect Addressing</vt:lpstr>
      <vt:lpstr>PowerPoint Presentation</vt:lpstr>
      <vt:lpstr>PowerPoint Presentation</vt:lpstr>
      <vt:lpstr>Register Addressing Diagram</vt:lpstr>
      <vt:lpstr>PowerPoint Presentation</vt:lpstr>
      <vt:lpstr>Register Addressing (1/2)</vt:lpstr>
      <vt:lpstr>Register Addressing (2/2)</vt:lpstr>
      <vt:lpstr>Register Indirect Addressing Diagram</vt:lpstr>
      <vt:lpstr>PowerPoint Presentation</vt:lpstr>
      <vt:lpstr>Register Indirect Addressing</vt:lpstr>
      <vt:lpstr>PowerPoint Presentation</vt:lpstr>
      <vt:lpstr>Displacement Addressing  Diagram</vt:lpstr>
      <vt:lpstr>Displacement Addressing</vt:lpstr>
      <vt:lpstr>PowerPoint Presentation</vt:lpstr>
      <vt:lpstr>PowerPoint Presentation</vt:lpstr>
      <vt:lpstr>Relative addressing</vt:lpstr>
      <vt:lpstr>Base-Register Addressing</vt:lpstr>
      <vt:lpstr>Indexed Addressing</vt:lpstr>
      <vt:lpstr>Stack Addressing</vt:lpstr>
      <vt:lpstr>PowerPoint Presentation</vt:lpstr>
      <vt:lpstr>PowerPoint Presentation</vt:lpstr>
      <vt:lpstr>Instruction Cycle</vt:lpstr>
      <vt:lpstr>Instruction Cycle</vt:lpstr>
      <vt:lpstr>PowerPoint Presentation</vt:lpstr>
      <vt:lpstr>Instruction Cycle</vt:lpstr>
      <vt:lpstr>PowerPoint Presentation</vt:lpstr>
      <vt:lpstr>Instruction Cycle</vt:lpstr>
      <vt:lpstr>PowerPoint Presentation</vt:lpstr>
      <vt:lpstr>PowerPoint Presentation</vt:lpstr>
      <vt:lpstr>Instruction Cycle with Interrupts</vt:lpstr>
      <vt:lpstr>Instruction Cycle</vt:lpstr>
      <vt:lpstr>Instruction Cycle State Diagram</vt:lpstr>
      <vt:lpstr>Instruction Cycle State Diagram</vt:lpstr>
      <vt:lpstr>PowerPoint Presentation</vt:lpstr>
      <vt:lpstr>PowerPoint Presentation</vt:lpstr>
      <vt:lpstr>Fetch Cycle-Registers</vt:lpstr>
      <vt:lpstr>Fetch Cycle</vt:lpstr>
      <vt:lpstr>PowerPoint Presentation</vt:lpstr>
      <vt:lpstr>Step 1:</vt:lpstr>
      <vt:lpstr>Step 2:</vt:lpstr>
      <vt:lpstr>Step 3:</vt:lpstr>
      <vt:lpstr>Fetch Sequence (symbolic)</vt:lpstr>
      <vt:lpstr>Indirect Cycle-fetch source operands</vt:lpstr>
      <vt:lpstr>PowerPoint Presentation</vt:lpstr>
      <vt:lpstr>Interrupt Cycle</vt:lpstr>
      <vt:lpstr>PowerPoint Presentation</vt:lpstr>
      <vt:lpstr>PowerPoint Presentation</vt:lpstr>
      <vt:lpstr>Execute Cycle (ADD)</vt:lpstr>
      <vt:lpstr>Micro-Operations</vt:lpstr>
      <vt:lpstr>Constituent Elements of  Program Execution</vt:lpstr>
      <vt:lpstr>Categories of Micro-operation</vt:lpstr>
      <vt:lpstr>William Stallings  Computer Organization  and Architecture</vt:lpstr>
      <vt:lpstr>PowerPoint Presentation</vt:lpstr>
      <vt:lpstr>Functional Requirements(of Control  Unit)</vt:lpstr>
      <vt:lpstr>Registers</vt:lpstr>
      <vt:lpstr>Model of Control Unit</vt:lpstr>
      <vt:lpstr>Functions of Control Unit</vt:lpstr>
      <vt:lpstr>PowerPoint Presentation</vt:lpstr>
      <vt:lpstr>PowerPoint Presentation</vt:lpstr>
      <vt:lpstr>PowerPoint Presentation</vt:lpstr>
      <vt:lpstr>Control Signals( input )</vt:lpstr>
      <vt:lpstr>Control Signals - output</vt:lpstr>
      <vt:lpstr>Control Unit Implementation</vt:lpstr>
      <vt:lpstr>Control Unit Organization- How can we use the concept of microprogramming to implement a control unit?</vt:lpstr>
      <vt:lpstr>Micro-programmed Control   William Stallings  Computer Organization  and Architecture 8th Edition</vt:lpstr>
      <vt:lpstr>PowerPoint Presentation</vt:lpstr>
      <vt:lpstr>Implementation</vt:lpstr>
      <vt:lpstr>Functioning of Micro programmed</vt:lpstr>
      <vt:lpstr>PowerPoint Presentation</vt:lpstr>
      <vt:lpstr>Micro programmed Control Unit Functions</vt:lpstr>
      <vt:lpstr>Next Address Decision</vt:lpstr>
      <vt:lpstr>PowerPoint Presentation</vt:lpstr>
      <vt:lpstr>Advantages and Disadvantages of  Microprogramming</vt:lpstr>
      <vt:lpstr>Tasks Done By Microprogrammed  Control Unit</vt:lpstr>
      <vt:lpstr>Micro Instruction Sequencing-Design Considerations</vt:lpstr>
      <vt:lpstr>Sequencing Techniques</vt:lpstr>
      <vt:lpstr>PowerPoint Presentation</vt:lpstr>
      <vt:lpstr>Address Generation</vt:lpstr>
      <vt:lpstr>PowerPoint Presentation</vt:lpstr>
      <vt:lpstr>Microinstruction execution</vt:lpstr>
      <vt:lpstr>Figure 16.10 Control Unit Organization</vt:lpstr>
      <vt:lpstr>Micro-instruction Types</vt:lpstr>
      <vt:lpstr>Typical Microinstruction Formats</vt:lpstr>
      <vt:lpstr>Horizontal microinstruction</vt:lpstr>
      <vt:lpstr>PowerPoint Presentation</vt:lpstr>
      <vt:lpstr>Horizontal Micro-programming</vt:lpstr>
      <vt:lpstr>Applications of Microprogramming-https://www.geeksforgeeks.org/applications-of-microprogrammed-control-unit/</vt:lpstr>
      <vt:lpstr>William Stallings  Computer Organization  and AChracphtietre1c3ture 7th Edition</vt:lpstr>
      <vt:lpstr>Introduction</vt:lpstr>
      <vt:lpstr>PowerPoint Presentation</vt:lpstr>
      <vt:lpstr>RISC-Reduced Instruction Set  Computer</vt:lpstr>
      <vt:lpstr>CISC-Complex Instruction Set  Computer</vt:lpstr>
      <vt:lpstr>CISC processor features</vt:lpstr>
      <vt:lpstr>CISC processor features</vt:lpstr>
      <vt:lpstr>RISC processor features</vt:lpstr>
      <vt:lpstr>RISC processor features</vt:lpstr>
      <vt:lpstr>PowerPoint Presentation</vt:lpstr>
      <vt:lpstr>PowerPoint Presentation</vt:lpstr>
      <vt:lpstr>Pipelining</vt:lpstr>
      <vt:lpstr>Principles of RISCs Pipeline </vt:lpstr>
      <vt:lpstr>PowerPoint Presentation</vt:lpstr>
      <vt:lpstr>PIPELINING-Ex Laundry Analogy</vt:lpstr>
      <vt:lpstr>PowerPoint Presentation</vt:lpstr>
      <vt:lpstr>Problems with pipeline</vt:lpstr>
      <vt:lpstr>PowerPoint Presentation</vt:lpstr>
      <vt:lpstr>RISC Pipelining</vt:lpstr>
      <vt:lpstr>PowerPoint Presentation</vt:lpstr>
      <vt:lpstr>PowerPoint Presentation</vt:lpstr>
      <vt:lpstr>PowerPoint Presentation</vt:lpstr>
      <vt:lpstr>PowerPoint Presentation</vt:lpstr>
      <vt:lpstr>RISC Architecture</vt:lpstr>
      <vt:lpstr>PowerPoint Presentation</vt:lpstr>
      <vt:lpstr>CISC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 Microprogrammed Control</dc:title>
  <dc:creator>Adrian J Pullin</dc:creator>
  <cp:lastModifiedBy>Om Thanage</cp:lastModifiedBy>
  <cp:revision>108</cp:revision>
  <dcterms:created xsi:type="dcterms:W3CDTF">2023-08-21T11:06:01Z</dcterms:created>
  <dcterms:modified xsi:type="dcterms:W3CDTF">2024-09-25T15:31:12Z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2022-10-06T00:00:00Z</vt:filetime>
  </property>
  <property fmtid="{D5CDD505-2E9C-101B-9397-08002B2CF9AE}" pid="3" name="Creator">
    <vt:lpwstr>Microsoft® PowerPoint® 2010</vt:lpwstr>
  </property>
  <property fmtid="{D5CDD505-2E9C-101B-9397-08002B2CF9AE}" pid="4" name="LastSaved">
    <vt:filetime>2023-08-21T00:00:00Z</vt:filetime>
  </property>
</Properties>
</file>