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C0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C0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C0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C0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3153" y="278638"/>
            <a:ext cx="5917692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C0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6063" y="818134"/>
            <a:ext cx="5794375" cy="3227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7683" y="62306"/>
            <a:ext cx="4900930" cy="8947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364615" marR="5080" indent="-1352550">
              <a:lnSpc>
                <a:spcPts val="3240"/>
              </a:lnSpc>
              <a:spcBef>
                <a:spcPts val="509"/>
              </a:spcBef>
            </a:pPr>
            <a:r>
              <a:rPr sz="3000" spc="110" dirty="0"/>
              <a:t>Computer</a:t>
            </a:r>
            <a:r>
              <a:rPr sz="3000" spc="-30" dirty="0"/>
              <a:t> </a:t>
            </a:r>
            <a:r>
              <a:rPr sz="3000" spc="65" dirty="0"/>
              <a:t>Organization</a:t>
            </a:r>
            <a:r>
              <a:rPr sz="3000" spc="-5" dirty="0"/>
              <a:t> </a:t>
            </a:r>
            <a:r>
              <a:rPr sz="3000" spc="-25" dirty="0"/>
              <a:t>and </a:t>
            </a:r>
            <a:r>
              <a:rPr sz="3000" spc="85" dirty="0"/>
              <a:t>Architecture</a:t>
            </a:r>
            <a:endParaRPr sz="3000"/>
          </a:p>
        </p:txBody>
      </p:sp>
      <p:grpSp>
        <p:nvGrpSpPr>
          <p:cNvPr id="4" name="object 4"/>
          <p:cNvGrpSpPr/>
          <p:nvPr/>
        </p:nvGrpSpPr>
        <p:grpSpPr>
          <a:xfrm>
            <a:off x="453" y="0"/>
            <a:ext cx="2574290" cy="5143500"/>
            <a:chOff x="453" y="0"/>
            <a:chExt cx="2574290" cy="5143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" y="1651"/>
              <a:ext cx="425221" cy="51418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665" y="0"/>
              <a:ext cx="157264" cy="40805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557" y="4371733"/>
              <a:ext cx="1954986" cy="49791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26476" y="4373117"/>
            <a:ext cx="651509" cy="485609"/>
          </a:xfrm>
          <a:prstGeom prst="rect">
            <a:avLst/>
          </a:prstGeom>
        </p:spPr>
      </p:pic>
      <p:sp>
        <p:nvSpPr>
          <p:cNvPr id="9" name="object 3"/>
          <p:cNvSpPr txBox="1"/>
          <p:nvPr/>
        </p:nvSpPr>
        <p:spPr>
          <a:xfrm>
            <a:off x="3724593" y="1423038"/>
            <a:ext cx="1694814" cy="229742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>
            <a:defPPr>
              <a:defRPr kern="0"/>
            </a:defPPr>
          </a:lstStyle>
          <a:p>
            <a:pPr marL="273685" marR="265430" indent="245110">
              <a:lnSpc>
                <a:spcPts val="2480"/>
              </a:lnSpc>
              <a:spcBef>
                <a:spcPts val="415"/>
              </a:spcBef>
            </a:pPr>
            <a:r>
              <a:rPr sz="2300" dirty="0">
                <a:solidFill>
                  <a:srgbClr val="262626"/>
                </a:solidFill>
                <a:latin typeface="Trebuchet MS"/>
                <a:cs typeface="Trebuchet MS"/>
              </a:rPr>
              <a:t>Div</a:t>
            </a:r>
            <a:r>
              <a:rPr sz="2300" spc="-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300" spc="-50" dirty="0">
                <a:solidFill>
                  <a:srgbClr val="262626"/>
                </a:solidFill>
                <a:latin typeface="Trebuchet MS"/>
                <a:cs typeface="Trebuchet MS"/>
              </a:rPr>
              <a:t>C </a:t>
            </a:r>
            <a:r>
              <a:rPr sz="2300" dirty="0">
                <a:solidFill>
                  <a:srgbClr val="262626"/>
                </a:solidFill>
                <a:latin typeface="Trebuchet MS"/>
                <a:cs typeface="Trebuchet MS"/>
              </a:rPr>
              <a:t>SY</a:t>
            </a:r>
            <a:r>
              <a:rPr sz="2300" spc="-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300" spc="-20" dirty="0">
                <a:solidFill>
                  <a:srgbClr val="262626"/>
                </a:solidFill>
                <a:latin typeface="Trebuchet MS"/>
                <a:cs typeface="Trebuchet MS"/>
              </a:rPr>
              <a:t>COMP</a:t>
            </a:r>
            <a:endParaRPr sz="2300" dirty="0">
              <a:latin typeface="Trebuchet MS"/>
              <a:cs typeface="Trebuchet MS"/>
            </a:endParaRPr>
          </a:p>
          <a:p>
            <a:pPr marL="394335">
              <a:lnSpc>
                <a:spcPts val="2450"/>
              </a:lnSpc>
            </a:pPr>
            <a:r>
              <a:rPr sz="2300" spc="70" dirty="0">
                <a:solidFill>
                  <a:srgbClr val="262626"/>
                </a:solidFill>
                <a:latin typeface="Trebuchet MS"/>
                <a:cs typeface="Trebuchet MS"/>
              </a:rPr>
              <a:t>Sem</a:t>
            </a:r>
            <a:r>
              <a:rPr sz="2300" spc="-8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300" spc="-25" dirty="0">
                <a:solidFill>
                  <a:srgbClr val="262626"/>
                </a:solidFill>
                <a:latin typeface="Trebuchet MS"/>
                <a:cs typeface="Trebuchet MS"/>
              </a:rPr>
              <a:t>III</a:t>
            </a:r>
            <a:endParaRPr sz="2300" dirty="0">
              <a:latin typeface="Trebuchet MS"/>
              <a:cs typeface="Trebuchet MS"/>
            </a:endParaRPr>
          </a:p>
          <a:p>
            <a:pPr marL="172720" marR="5080" indent="-160655" algn="ctr">
              <a:lnSpc>
                <a:spcPts val="2480"/>
              </a:lnSpc>
              <a:spcBef>
                <a:spcPts val="2525"/>
              </a:spcBef>
            </a:pPr>
            <a:r>
              <a:rPr lang="en-US" sz="2300" spc="-40" dirty="0" err="1" smtClean="0">
                <a:solidFill>
                  <a:srgbClr val="262626"/>
                </a:solidFill>
                <a:latin typeface="Trebuchet MS"/>
                <a:cs typeface="Trebuchet MS"/>
              </a:rPr>
              <a:t>Sn</a:t>
            </a:r>
            <a:r>
              <a:rPr sz="2300" spc="-10" dirty="0" err="1" smtClean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lang="en-US" sz="2300" spc="-10" dirty="0" err="1" smtClean="0">
                <a:solidFill>
                  <a:srgbClr val="262626"/>
                </a:solidFill>
                <a:latin typeface="Trebuchet MS"/>
                <a:cs typeface="Trebuchet MS"/>
              </a:rPr>
              <a:t>hal</a:t>
            </a:r>
            <a:r>
              <a:rPr lang="en-US" sz="2300" spc="-10" dirty="0" smtClean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</a:p>
          <a:p>
            <a:pPr marL="172720" marR="5080" indent="-160655" algn="ctr">
              <a:lnSpc>
                <a:spcPts val="2480"/>
              </a:lnSpc>
              <a:spcBef>
                <a:spcPts val="2525"/>
              </a:spcBef>
            </a:pPr>
            <a:r>
              <a:rPr sz="2300" spc="-120" dirty="0" smtClean="0">
                <a:solidFill>
                  <a:srgbClr val="262626"/>
                </a:solidFill>
                <a:latin typeface="Trebuchet MS"/>
                <a:cs typeface="Trebuchet MS"/>
              </a:rPr>
              <a:t>AY</a:t>
            </a:r>
            <a:r>
              <a:rPr sz="2300" spc="-35" dirty="0" smtClean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300" spc="-95" dirty="0" smtClean="0">
                <a:solidFill>
                  <a:srgbClr val="262626"/>
                </a:solidFill>
                <a:latin typeface="Trebuchet MS"/>
                <a:cs typeface="Trebuchet MS"/>
              </a:rPr>
              <a:t>202</a:t>
            </a:r>
            <a:r>
              <a:rPr lang="en-US" sz="2300" spc="-95" dirty="0" smtClean="0">
                <a:solidFill>
                  <a:srgbClr val="262626"/>
                </a:solidFill>
                <a:latin typeface="Trebuchet MS"/>
                <a:cs typeface="Trebuchet MS"/>
              </a:rPr>
              <a:t>4</a:t>
            </a:r>
            <a:r>
              <a:rPr sz="2300" spc="-95" dirty="0" smtClean="0">
                <a:solidFill>
                  <a:srgbClr val="262626"/>
                </a:solidFill>
                <a:latin typeface="Trebuchet MS"/>
                <a:cs typeface="Trebuchet MS"/>
              </a:rPr>
              <a:t>-</a:t>
            </a:r>
            <a:r>
              <a:rPr sz="2300" spc="-25" dirty="0" smtClean="0">
                <a:solidFill>
                  <a:srgbClr val="262626"/>
                </a:solidFill>
                <a:latin typeface="Trebuchet MS"/>
                <a:cs typeface="Trebuchet MS"/>
              </a:rPr>
              <a:t>2</a:t>
            </a:r>
            <a:r>
              <a:rPr lang="en-US" sz="2300" spc="-25" dirty="0" smtClean="0">
                <a:solidFill>
                  <a:srgbClr val="262626"/>
                </a:solidFill>
                <a:latin typeface="Trebuchet MS"/>
                <a:cs typeface="Trebuchet MS"/>
              </a:rPr>
              <a:t>5</a:t>
            </a:r>
            <a:endParaRPr sz="23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Computer</a:t>
            </a:r>
            <a:r>
              <a:rPr spc="95" dirty="0"/>
              <a:t> </a:t>
            </a:r>
            <a:r>
              <a:rPr dirty="0"/>
              <a:t>Evolution</a:t>
            </a:r>
            <a:r>
              <a:rPr spc="125" dirty="0"/>
              <a:t> </a:t>
            </a:r>
            <a:r>
              <a:rPr dirty="0"/>
              <a:t>and</a:t>
            </a:r>
            <a:r>
              <a:rPr spc="85" dirty="0"/>
              <a:t> </a:t>
            </a:r>
            <a:r>
              <a:rPr spc="-10" dirty="0"/>
              <a:t>Performance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11"/>
            <a:ext cx="9144000" cy="1062990"/>
            <a:chOff x="0" y="4080611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0"/>
              <a:ext cx="9144000" cy="2738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2"/>
              <a:ext cx="6966232" cy="1323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268" y="4207891"/>
              <a:ext cx="726300" cy="54150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48" y="4080611"/>
              <a:ext cx="2365698" cy="60857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indent="-29845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11150" algn="l"/>
              </a:tabLst>
            </a:pPr>
            <a:r>
              <a:rPr spc="-25" dirty="0"/>
              <a:t>Harvard</a:t>
            </a:r>
            <a:r>
              <a:rPr spc="-114" dirty="0"/>
              <a:t> </a:t>
            </a:r>
            <a:r>
              <a:rPr spc="-10" dirty="0"/>
              <a:t>Architecture</a:t>
            </a:r>
          </a:p>
          <a:p>
            <a:pPr marL="311150" indent="-298450">
              <a:lnSpc>
                <a:spcPct val="100000"/>
              </a:lnSpc>
              <a:buFont typeface="Tahoma"/>
              <a:buChar char="●"/>
              <a:tabLst>
                <a:tab pos="311150" algn="l"/>
              </a:tabLst>
            </a:pPr>
            <a:r>
              <a:rPr spc="-10" dirty="0"/>
              <a:t>VLSI</a:t>
            </a:r>
            <a:r>
              <a:rPr spc="-95" dirty="0"/>
              <a:t> </a:t>
            </a:r>
            <a:r>
              <a:rPr spc="-20" dirty="0"/>
              <a:t>technology</a:t>
            </a:r>
            <a:r>
              <a:rPr spc="-85" dirty="0"/>
              <a:t> </a:t>
            </a:r>
            <a:r>
              <a:rPr spc="-20" dirty="0"/>
              <a:t>Developments</a:t>
            </a:r>
            <a:r>
              <a:rPr spc="-105" dirty="0"/>
              <a:t> </a:t>
            </a:r>
            <a:r>
              <a:rPr spc="-275" dirty="0"/>
              <a:t>:</a:t>
            </a:r>
            <a:r>
              <a:rPr spc="-95" dirty="0"/>
              <a:t> </a:t>
            </a:r>
            <a:r>
              <a:rPr spc="-25" dirty="0"/>
              <a:t>Moore’s</a:t>
            </a:r>
            <a:r>
              <a:rPr spc="-105" dirty="0"/>
              <a:t> </a:t>
            </a:r>
            <a:r>
              <a:rPr spc="-25" dirty="0"/>
              <a:t>Law</a:t>
            </a:r>
          </a:p>
          <a:p>
            <a:pPr marL="654050" lvl="1" indent="-298450">
              <a:lnSpc>
                <a:spcPct val="100000"/>
              </a:lnSpc>
              <a:buFont typeface="Tahoma"/>
              <a:buChar char="○"/>
              <a:tabLst>
                <a:tab pos="654050" algn="l"/>
              </a:tabLst>
            </a:pPr>
            <a:r>
              <a:rPr sz="2100" dirty="0">
                <a:latin typeface="Trebuchet MS"/>
                <a:cs typeface="Trebuchet MS"/>
              </a:rPr>
              <a:t>Which</a:t>
            </a:r>
            <a:r>
              <a:rPr sz="2100" spc="-2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is</a:t>
            </a:r>
            <a:r>
              <a:rPr sz="2100" spc="-1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the</a:t>
            </a:r>
            <a:r>
              <a:rPr sz="2100" spc="-3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smallest</a:t>
            </a:r>
            <a:r>
              <a:rPr sz="2100" spc="-10" dirty="0">
                <a:latin typeface="Trebuchet MS"/>
                <a:cs typeface="Trebuchet MS"/>
              </a:rPr>
              <a:t> element?</a:t>
            </a:r>
            <a:endParaRPr sz="2100">
              <a:latin typeface="Trebuchet MS"/>
              <a:cs typeface="Trebuchet MS"/>
            </a:endParaRPr>
          </a:p>
          <a:p>
            <a:pPr marL="311150" indent="-298450">
              <a:lnSpc>
                <a:spcPct val="100000"/>
              </a:lnSpc>
              <a:buFont typeface="Tahoma"/>
              <a:buChar char="●"/>
              <a:tabLst>
                <a:tab pos="311150" algn="l"/>
              </a:tabLst>
            </a:pPr>
            <a:r>
              <a:rPr spc="-40" dirty="0"/>
              <a:t>Concept</a:t>
            </a:r>
            <a:r>
              <a:rPr spc="-120" dirty="0"/>
              <a:t> </a:t>
            </a:r>
            <a:r>
              <a:rPr dirty="0"/>
              <a:t>of</a:t>
            </a:r>
            <a:r>
              <a:rPr spc="-120" dirty="0"/>
              <a:t> </a:t>
            </a:r>
            <a:r>
              <a:rPr spc="-25" dirty="0"/>
              <a:t>family</a:t>
            </a:r>
            <a:r>
              <a:rPr spc="-110" dirty="0"/>
              <a:t> </a:t>
            </a:r>
            <a:r>
              <a:rPr dirty="0"/>
              <a:t>of</a:t>
            </a:r>
            <a:r>
              <a:rPr spc="-120" dirty="0"/>
              <a:t> </a:t>
            </a:r>
            <a:r>
              <a:rPr spc="-10" dirty="0"/>
              <a:t>processors</a:t>
            </a:r>
          </a:p>
          <a:p>
            <a:pPr marL="654050" lvl="1" indent="-298450">
              <a:lnSpc>
                <a:spcPct val="100000"/>
              </a:lnSpc>
              <a:buFont typeface="Tahoma"/>
              <a:buChar char="○"/>
              <a:tabLst>
                <a:tab pos="654050" algn="l"/>
              </a:tabLst>
            </a:pPr>
            <a:r>
              <a:rPr sz="2100" dirty="0">
                <a:latin typeface="Trebuchet MS"/>
                <a:cs typeface="Trebuchet MS"/>
              </a:rPr>
              <a:t>Similar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or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identical</a:t>
            </a:r>
            <a:r>
              <a:rPr sz="2100" spc="2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instruction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set:</a:t>
            </a:r>
            <a:endParaRPr sz="2100">
              <a:latin typeface="Trebuchet MS"/>
              <a:cs typeface="Trebuchet MS"/>
            </a:endParaRPr>
          </a:p>
          <a:p>
            <a:pPr marL="654050" lvl="1" indent="-298450">
              <a:lnSpc>
                <a:spcPct val="100000"/>
              </a:lnSpc>
              <a:buFont typeface="Tahoma"/>
              <a:buChar char="○"/>
              <a:tabLst>
                <a:tab pos="654050" algn="l"/>
              </a:tabLst>
            </a:pPr>
            <a:r>
              <a:rPr sz="2100" dirty="0">
                <a:latin typeface="Trebuchet MS"/>
                <a:cs typeface="Trebuchet MS"/>
              </a:rPr>
              <a:t>Similar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or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identical</a:t>
            </a:r>
            <a:r>
              <a:rPr sz="2100" spc="3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operating</a:t>
            </a:r>
            <a:r>
              <a:rPr sz="2100" spc="3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system:</a:t>
            </a:r>
            <a:endParaRPr sz="2100">
              <a:latin typeface="Trebuchet MS"/>
              <a:cs typeface="Trebuchet MS"/>
            </a:endParaRPr>
          </a:p>
          <a:p>
            <a:pPr marL="654050" lvl="1" indent="-298450">
              <a:lnSpc>
                <a:spcPct val="100000"/>
              </a:lnSpc>
              <a:spcBef>
                <a:spcPts val="5"/>
              </a:spcBef>
              <a:buFont typeface="Tahoma"/>
              <a:buChar char="○"/>
              <a:tabLst>
                <a:tab pos="654050" algn="l"/>
              </a:tabLst>
            </a:pPr>
            <a:r>
              <a:rPr sz="2100" dirty="0">
                <a:latin typeface="Trebuchet MS"/>
                <a:cs typeface="Trebuchet MS"/>
              </a:rPr>
              <a:t>Increasing</a:t>
            </a:r>
            <a:r>
              <a:rPr sz="2100" spc="22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speed:</a:t>
            </a:r>
            <a:endParaRPr sz="2100">
              <a:latin typeface="Trebuchet MS"/>
              <a:cs typeface="Trebuchet MS"/>
            </a:endParaRPr>
          </a:p>
          <a:p>
            <a:pPr marL="654050" lvl="1" indent="-298450">
              <a:lnSpc>
                <a:spcPct val="100000"/>
              </a:lnSpc>
              <a:buFont typeface="Tahoma"/>
              <a:buChar char="○"/>
              <a:tabLst>
                <a:tab pos="654050" algn="l"/>
              </a:tabLst>
            </a:pPr>
            <a:r>
              <a:rPr sz="2100" dirty="0">
                <a:latin typeface="Trebuchet MS"/>
                <a:cs typeface="Trebuchet MS"/>
              </a:rPr>
              <a:t>Increasing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number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of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I/O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ports:</a:t>
            </a:r>
            <a:endParaRPr sz="2100">
              <a:latin typeface="Trebuchet MS"/>
              <a:cs typeface="Trebuchet MS"/>
            </a:endParaRPr>
          </a:p>
          <a:p>
            <a:pPr marL="654050" lvl="1" indent="-298450">
              <a:lnSpc>
                <a:spcPct val="100000"/>
              </a:lnSpc>
              <a:buFont typeface="Tahoma"/>
              <a:buChar char="○"/>
              <a:tabLst>
                <a:tab pos="654050" algn="l"/>
              </a:tabLst>
            </a:pPr>
            <a:r>
              <a:rPr sz="2100" dirty="0">
                <a:latin typeface="Trebuchet MS"/>
                <a:cs typeface="Trebuchet MS"/>
              </a:rPr>
              <a:t>Increasing</a:t>
            </a:r>
            <a:r>
              <a:rPr sz="2100" spc="19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memory</a:t>
            </a:r>
            <a:r>
              <a:rPr sz="2100" spc="19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size:</a:t>
            </a:r>
            <a:endParaRPr sz="2100">
              <a:latin typeface="Trebuchet MS"/>
              <a:cs typeface="Trebuchet MS"/>
            </a:endParaRPr>
          </a:p>
          <a:p>
            <a:pPr marL="654050" lvl="1" indent="-298450">
              <a:lnSpc>
                <a:spcPct val="100000"/>
              </a:lnSpc>
              <a:buFont typeface="Tahoma"/>
              <a:buChar char="○"/>
              <a:tabLst>
                <a:tab pos="654050" algn="l"/>
              </a:tabLst>
            </a:pPr>
            <a:r>
              <a:rPr sz="2100" dirty="0">
                <a:latin typeface="Trebuchet MS"/>
                <a:cs typeface="Trebuchet MS"/>
              </a:rPr>
              <a:t>Increasing</a:t>
            </a:r>
            <a:r>
              <a:rPr sz="2100" spc="26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cost: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Computer</a:t>
            </a:r>
            <a:r>
              <a:rPr spc="95" dirty="0"/>
              <a:t> </a:t>
            </a:r>
            <a:r>
              <a:rPr dirty="0"/>
              <a:t>Evolution</a:t>
            </a:r>
            <a:r>
              <a:rPr spc="125" dirty="0"/>
              <a:t> </a:t>
            </a:r>
            <a:r>
              <a:rPr dirty="0"/>
              <a:t>and</a:t>
            </a:r>
            <a:r>
              <a:rPr spc="85" dirty="0"/>
              <a:t> </a:t>
            </a:r>
            <a:r>
              <a:rPr spc="-10" dirty="0"/>
              <a:t>Performance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11"/>
            <a:ext cx="9144000" cy="1062990"/>
            <a:chOff x="0" y="4080611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0"/>
              <a:ext cx="9144000" cy="2738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2"/>
              <a:ext cx="6966232" cy="1323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268" y="4207891"/>
              <a:ext cx="726300" cy="54150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48" y="4080611"/>
              <a:ext cx="2365698" cy="608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66063" y="818134"/>
            <a:ext cx="514540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indent="-29845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11150" algn="l"/>
              </a:tabLst>
            </a:pPr>
            <a:r>
              <a:rPr sz="2100" spc="20" dirty="0">
                <a:latin typeface="Trebuchet MS"/>
                <a:cs typeface="Trebuchet MS"/>
              </a:rPr>
              <a:t>Which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20" dirty="0">
                <a:latin typeface="Trebuchet MS"/>
                <a:cs typeface="Trebuchet MS"/>
              </a:rPr>
              <a:t>companies</a:t>
            </a:r>
            <a:r>
              <a:rPr sz="2100" spc="30" dirty="0">
                <a:latin typeface="Trebuchet MS"/>
                <a:cs typeface="Trebuchet MS"/>
              </a:rPr>
              <a:t> </a:t>
            </a:r>
            <a:r>
              <a:rPr sz="2100" spc="20" dirty="0">
                <a:latin typeface="Trebuchet MS"/>
                <a:cs typeface="Trebuchet MS"/>
              </a:rPr>
              <a:t>for</a:t>
            </a:r>
            <a:r>
              <a:rPr sz="2100" spc="35" dirty="0">
                <a:latin typeface="Trebuchet MS"/>
                <a:cs typeface="Trebuchet MS"/>
              </a:rPr>
              <a:t> </a:t>
            </a:r>
            <a:r>
              <a:rPr sz="2100" spc="20" dirty="0">
                <a:latin typeface="Trebuchet MS"/>
                <a:cs typeface="Trebuchet MS"/>
              </a:rPr>
              <a:t>microprocessors</a:t>
            </a:r>
            <a:r>
              <a:rPr sz="2100" spc="25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?</a:t>
            </a:r>
            <a:endParaRPr sz="2100">
              <a:latin typeface="Trebuchet MS"/>
              <a:cs typeface="Trebuchet MS"/>
            </a:endParaRPr>
          </a:p>
          <a:p>
            <a:pPr marL="311150" indent="-298450">
              <a:lnSpc>
                <a:spcPct val="100000"/>
              </a:lnSpc>
              <a:buFont typeface="Tahoma"/>
              <a:buChar char="●"/>
              <a:tabLst>
                <a:tab pos="311150" algn="l"/>
              </a:tabLst>
            </a:pPr>
            <a:r>
              <a:rPr sz="2100" dirty="0">
                <a:latin typeface="Trebuchet MS"/>
                <a:cs typeface="Trebuchet MS"/>
              </a:rPr>
              <a:t>Are</a:t>
            </a:r>
            <a:r>
              <a:rPr sz="2100" spc="-3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embedded</a:t>
            </a:r>
            <a:r>
              <a:rPr sz="2100" spc="-20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systems</a:t>
            </a:r>
            <a:r>
              <a:rPr sz="2100" spc="-2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a</a:t>
            </a:r>
            <a:r>
              <a:rPr sz="2100" spc="-10" dirty="0">
                <a:latin typeface="Trebuchet MS"/>
                <a:cs typeface="Trebuchet MS"/>
              </a:rPr>
              <a:t> computer?</a:t>
            </a:r>
            <a:endParaRPr sz="2100">
              <a:latin typeface="Trebuchet MS"/>
              <a:cs typeface="Trebuchet MS"/>
            </a:endParaRPr>
          </a:p>
          <a:p>
            <a:pPr marL="311150" indent="-298450">
              <a:lnSpc>
                <a:spcPct val="100000"/>
              </a:lnSpc>
              <a:buFont typeface="Tahoma"/>
              <a:buChar char="●"/>
              <a:tabLst>
                <a:tab pos="311150" algn="l"/>
              </a:tabLst>
            </a:pPr>
            <a:r>
              <a:rPr sz="2100" dirty="0">
                <a:latin typeface="Trebuchet MS"/>
                <a:cs typeface="Trebuchet MS"/>
              </a:rPr>
              <a:t>RISC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and</a:t>
            </a:r>
            <a:r>
              <a:rPr sz="2100" spc="-3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CISC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?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880" y="152780"/>
            <a:ext cx="64795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Computer</a:t>
            </a:r>
            <a:r>
              <a:rPr spc="20" dirty="0"/>
              <a:t> </a:t>
            </a:r>
            <a:r>
              <a:rPr spc="65" dirty="0"/>
              <a:t>Organization </a:t>
            </a:r>
            <a:r>
              <a:rPr dirty="0"/>
              <a:t>and</a:t>
            </a:r>
            <a:r>
              <a:rPr spc="15" dirty="0"/>
              <a:t> </a:t>
            </a:r>
            <a:r>
              <a:rPr spc="70"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11"/>
            <a:ext cx="9144000" cy="1062990"/>
            <a:chOff x="0" y="4080611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0"/>
              <a:ext cx="9144000" cy="2738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2"/>
              <a:ext cx="6966232" cy="1323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268" y="4207891"/>
              <a:ext cx="726300" cy="54150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48" y="4080611"/>
              <a:ext cx="2365698" cy="608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09955" y="571626"/>
            <a:ext cx="7696834" cy="3405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95"/>
              </a:lnSpc>
              <a:spcBef>
                <a:spcPts val="105"/>
              </a:spcBef>
            </a:pPr>
            <a:r>
              <a:rPr sz="2000" b="1" spc="-25" dirty="0">
                <a:solidFill>
                  <a:srgbClr val="252525"/>
                </a:solidFill>
                <a:latin typeface="Trebuchet MS"/>
                <a:cs typeface="Trebuchet MS"/>
              </a:rPr>
              <a:t>Course</a:t>
            </a:r>
            <a:r>
              <a:rPr sz="2000" b="1" spc="-1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252525"/>
                </a:solidFill>
                <a:latin typeface="Trebuchet MS"/>
                <a:cs typeface="Trebuchet MS"/>
              </a:rPr>
              <a:t>Outcomes</a:t>
            </a:r>
            <a:endParaRPr sz="2000">
              <a:latin typeface="Trebuchet MS"/>
              <a:cs typeface="Trebuchet MS"/>
            </a:endParaRPr>
          </a:p>
          <a:p>
            <a:pPr marL="12700" marR="7620">
              <a:lnSpc>
                <a:spcPts val="1960"/>
              </a:lnSpc>
              <a:spcBef>
                <a:spcPts val="125"/>
              </a:spcBef>
            </a:pPr>
            <a:r>
              <a:rPr sz="1800" spc="-35" dirty="0">
                <a:solidFill>
                  <a:srgbClr val="252525"/>
                </a:solidFill>
                <a:latin typeface="Trebuchet MS"/>
                <a:cs typeface="Trebuchet MS"/>
              </a:rPr>
              <a:t>At</a:t>
            </a:r>
            <a:r>
              <a:rPr sz="1800" spc="-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sz="1800" spc="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end</a:t>
            </a:r>
            <a:r>
              <a:rPr sz="1800" spc="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sz="1800" spc="-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successful</a:t>
            </a:r>
            <a:r>
              <a:rPr sz="1800" spc="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completion of</a:t>
            </a:r>
            <a:r>
              <a:rPr sz="1800" spc="-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sz="1800" spc="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course</a:t>
            </a:r>
            <a:r>
              <a:rPr sz="1800" spc="-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sz="1800" spc="-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student</a:t>
            </a:r>
            <a:r>
              <a:rPr sz="18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will</a:t>
            </a:r>
            <a:r>
              <a:rPr sz="1800" spc="-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be </a:t>
            </a:r>
            <a:r>
              <a:rPr sz="1800" spc="-20" dirty="0">
                <a:solidFill>
                  <a:srgbClr val="252525"/>
                </a:solidFill>
                <a:latin typeface="Trebuchet MS"/>
                <a:cs typeface="Trebuchet MS"/>
              </a:rPr>
              <a:t>able </a:t>
            </a:r>
            <a:r>
              <a:rPr sz="1800" spc="-25" dirty="0">
                <a:solidFill>
                  <a:srgbClr val="252525"/>
                </a:solidFill>
                <a:latin typeface="Trebuchet MS"/>
                <a:cs typeface="Trebuchet MS"/>
              </a:rPr>
              <a:t>to</a:t>
            </a:r>
            <a:endParaRPr sz="1800">
              <a:latin typeface="Trebuchet MS"/>
              <a:cs typeface="Trebuchet MS"/>
            </a:endParaRPr>
          </a:p>
          <a:p>
            <a:pPr marL="12700" marR="672465">
              <a:lnSpc>
                <a:spcPct val="88900"/>
              </a:lnSpc>
              <a:spcBef>
                <a:spcPts val="35"/>
              </a:spcBef>
            </a:pPr>
            <a:r>
              <a:rPr sz="2000" b="1" dirty="0">
                <a:solidFill>
                  <a:srgbClr val="252525"/>
                </a:solidFill>
                <a:latin typeface="Arial"/>
                <a:cs typeface="Arial"/>
              </a:rPr>
              <a:t>CO</a:t>
            </a:r>
            <a:r>
              <a:rPr sz="2000" b="1" spc="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52525"/>
                </a:solidFill>
                <a:latin typeface="Arial"/>
                <a:cs typeface="Arial"/>
              </a:rPr>
              <a:t>1.</a:t>
            </a:r>
            <a:r>
              <a:rPr sz="2000" b="1" spc="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Describe and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define</a:t>
            </a:r>
            <a:r>
              <a:rPr sz="1800" spc="-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structure</a:t>
            </a:r>
            <a:r>
              <a:rPr sz="1800" spc="-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sz="1800" spc="-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computer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with</a:t>
            </a:r>
            <a:r>
              <a:rPr sz="1800" spc="-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252525"/>
                </a:solidFill>
                <a:latin typeface="Trebuchet MS"/>
                <a:cs typeface="Trebuchet MS"/>
              </a:rPr>
              <a:t>buses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structure</a:t>
            </a:r>
            <a:r>
              <a:rPr sz="1800" spc="-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sz="1800" spc="-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detail</a:t>
            </a:r>
            <a:r>
              <a:rPr sz="1800" spc="-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working</a:t>
            </a:r>
            <a:r>
              <a:rPr sz="1800" spc="-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sz="1800" spc="-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the arithmetic</a:t>
            </a:r>
            <a:r>
              <a:rPr sz="1800" spc="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logic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unit</a:t>
            </a:r>
            <a:r>
              <a:rPr sz="1800" spc="-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sz="1800" spc="-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its</a:t>
            </a:r>
            <a:r>
              <a:rPr sz="1800" spc="-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252525"/>
                </a:solidFill>
                <a:latin typeface="Trebuchet MS"/>
                <a:cs typeface="Trebuchet MS"/>
              </a:rPr>
              <a:t>sub </a:t>
            </a:r>
            <a:r>
              <a:rPr sz="1800" spc="35" dirty="0">
                <a:solidFill>
                  <a:srgbClr val="252525"/>
                </a:solidFill>
                <a:latin typeface="Trebuchet MS"/>
                <a:cs typeface="Trebuchet MS"/>
              </a:rPr>
              <a:t>modules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050"/>
              </a:lnSpc>
            </a:pPr>
            <a:r>
              <a:rPr sz="2000" b="1" spc="-60" dirty="0">
                <a:solidFill>
                  <a:srgbClr val="252525"/>
                </a:solidFill>
                <a:latin typeface="Trebuchet MS"/>
                <a:cs typeface="Trebuchet MS"/>
              </a:rPr>
              <a:t>CO</a:t>
            </a:r>
            <a:r>
              <a:rPr sz="2000" b="1" spc="-9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b="1" spc="-210" dirty="0">
                <a:solidFill>
                  <a:srgbClr val="252525"/>
                </a:solidFill>
                <a:latin typeface="Trebuchet MS"/>
                <a:cs typeface="Trebuchet MS"/>
              </a:rPr>
              <a:t>2.</a:t>
            </a:r>
            <a:r>
              <a:rPr sz="2000" b="1" spc="-5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Understand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Central</a:t>
            </a:r>
            <a:r>
              <a:rPr sz="1800" spc="-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252525"/>
                </a:solidFill>
                <a:latin typeface="Trebuchet MS"/>
                <a:cs typeface="Trebuchet MS"/>
              </a:rPr>
              <a:t>processing</a:t>
            </a:r>
            <a:r>
              <a:rPr sz="1800" spc="-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unit</a:t>
            </a:r>
            <a:r>
              <a:rPr sz="1800" spc="-5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with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252525"/>
                </a:solidFill>
                <a:latin typeface="Trebuchet MS"/>
                <a:cs typeface="Trebuchet MS"/>
              </a:rPr>
              <a:t>addressing</a:t>
            </a:r>
            <a:r>
              <a:rPr sz="1800" spc="-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252525"/>
                </a:solidFill>
                <a:latin typeface="Trebuchet MS"/>
                <a:cs typeface="Trebuchet MS"/>
              </a:rPr>
              <a:t>modes</a:t>
            </a:r>
            <a:r>
              <a:rPr sz="1800" spc="-6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055"/>
              </a:lnSpc>
            </a:pP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working</a:t>
            </a:r>
            <a:r>
              <a:rPr sz="1800" spc="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of control unit in</a:t>
            </a:r>
            <a:r>
              <a:rPr sz="18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Trebuchet MS"/>
                <a:cs typeface="Trebuchet MS"/>
              </a:rPr>
              <a:t>depth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2000" b="1" spc="-60" dirty="0">
                <a:solidFill>
                  <a:srgbClr val="252525"/>
                </a:solidFill>
                <a:latin typeface="Trebuchet MS"/>
                <a:cs typeface="Trebuchet MS"/>
              </a:rPr>
              <a:t>CO</a:t>
            </a:r>
            <a:r>
              <a:rPr sz="2000" b="1" spc="-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b="1" spc="-210" dirty="0">
                <a:solidFill>
                  <a:srgbClr val="252525"/>
                </a:solidFill>
                <a:latin typeface="Trebuchet MS"/>
                <a:cs typeface="Trebuchet MS"/>
              </a:rPr>
              <a:t>3.</a:t>
            </a:r>
            <a:r>
              <a:rPr sz="2000" b="1" spc="-6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Learn</a:t>
            </a:r>
            <a:r>
              <a:rPr sz="18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and evaluate</a:t>
            </a:r>
            <a:r>
              <a:rPr sz="1800" spc="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memory</a:t>
            </a:r>
            <a:r>
              <a:rPr sz="18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organization</a:t>
            </a:r>
            <a:r>
              <a:rPr sz="1800" spc="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and cache</a:t>
            </a:r>
            <a:r>
              <a:rPr sz="1800" spc="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Trebuchet MS"/>
                <a:cs typeface="Trebuchet MS"/>
              </a:rPr>
              <a:t>structure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295"/>
              </a:lnSpc>
              <a:spcBef>
                <a:spcPts val="1705"/>
              </a:spcBef>
            </a:pPr>
            <a:r>
              <a:rPr sz="2000" b="1" spc="-55" dirty="0">
                <a:solidFill>
                  <a:srgbClr val="252525"/>
                </a:solidFill>
                <a:latin typeface="Trebuchet MS"/>
                <a:cs typeface="Trebuchet MS"/>
              </a:rPr>
              <a:t>CO</a:t>
            </a:r>
            <a:r>
              <a:rPr sz="2000" b="1" spc="-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b="1" spc="-150" dirty="0">
                <a:solidFill>
                  <a:srgbClr val="252525"/>
                </a:solidFill>
                <a:latin typeface="Trebuchet MS"/>
                <a:cs typeface="Trebuchet MS"/>
              </a:rPr>
              <a:t>4</a:t>
            </a:r>
            <a:r>
              <a:rPr sz="1800" spc="-150" dirty="0">
                <a:solidFill>
                  <a:srgbClr val="252525"/>
                </a:solidFill>
                <a:latin typeface="Trebuchet MS"/>
                <a:cs typeface="Trebuchet MS"/>
              </a:rPr>
              <a:t>.</a:t>
            </a:r>
            <a:r>
              <a:rPr sz="1800" spc="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Summarize</a:t>
            </a:r>
            <a:r>
              <a:rPr sz="1800" spc="5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Input</a:t>
            </a:r>
            <a:r>
              <a:rPr sz="1800" spc="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output</a:t>
            </a:r>
            <a:r>
              <a:rPr sz="1800" spc="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techniques</a:t>
            </a:r>
            <a:r>
              <a:rPr sz="1800" spc="6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sz="18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Trebuchet MS"/>
                <a:cs typeface="Trebuchet MS"/>
              </a:rPr>
              <a:t>multiprocessor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055"/>
              </a:lnSpc>
            </a:pPr>
            <a:r>
              <a:rPr sz="1800" spc="-10" dirty="0">
                <a:solidFill>
                  <a:srgbClr val="252525"/>
                </a:solidFill>
                <a:latin typeface="Trebuchet MS"/>
                <a:cs typeface="Trebuchet MS"/>
              </a:rPr>
              <a:t>configurations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591" y="152780"/>
            <a:ext cx="14554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Module</a:t>
            </a:r>
            <a:r>
              <a:rPr spc="-30" dirty="0"/>
              <a:t> </a:t>
            </a:r>
            <a:r>
              <a:rPr spc="-745" dirty="0"/>
              <a:t>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11"/>
            <a:ext cx="9144000" cy="1062990"/>
            <a:chOff x="0" y="4080611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0"/>
              <a:ext cx="9144000" cy="2738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2"/>
              <a:ext cx="6966232" cy="1323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268" y="4207891"/>
              <a:ext cx="726300" cy="54150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48" y="4080611"/>
              <a:ext cx="2365698" cy="608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01090" y="736803"/>
            <a:ext cx="6503034" cy="2294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95"/>
              </a:lnSpc>
              <a:spcBef>
                <a:spcPts val="100"/>
              </a:spcBef>
            </a:pPr>
            <a:r>
              <a:rPr sz="2100" b="1" spc="-40" dirty="0">
                <a:solidFill>
                  <a:srgbClr val="252525"/>
                </a:solidFill>
                <a:latin typeface="Trebuchet MS"/>
                <a:cs typeface="Trebuchet MS"/>
              </a:rPr>
              <a:t>Structure</a:t>
            </a:r>
            <a:r>
              <a:rPr sz="2100" b="1" spc="-1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sz="2100" b="1" spc="-10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sz="2100" b="1" spc="-9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100" b="1" spc="-40" dirty="0">
                <a:solidFill>
                  <a:srgbClr val="252525"/>
                </a:solidFill>
                <a:latin typeface="Trebuchet MS"/>
                <a:cs typeface="Trebuchet MS"/>
              </a:rPr>
              <a:t>Computer</a:t>
            </a:r>
            <a:r>
              <a:rPr sz="2100" b="1" spc="-9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100" b="1" spc="-10" dirty="0">
                <a:solidFill>
                  <a:srgbClr val="252525"/>
                </a:solidFill>
                <a:latin typeface="Trebuchet MS"/>
                <a:cs typeface="Trebuchet MS"/>
              </a:rPr>
              <a:t>System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ts val="2275"/>
              </a:lnSpc>
            </a:pPr>
            <a:r>
              <a:rPr sz="2100" b="1" spc="-285" dirty="0">
                <a:solidFill>
                  <a:srgbClr val="252525"/>
                </a:solidFill>
                <a:latin typeface="Trebuchet MS"/>
                <a:cs typeface="Trebuchet MS"/>
              </a:rPr>
              <a:t>1.1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89900"/>
              </a:lnSpc>
              <a:spcBef>
                <a:spcPts val="125"/>
              </a:spcBef>
            </a:pPr>
            <a:r>
              <a:rPr sz="2000" dirty="0">
                <a:solidFill>
                  <a:srgbClr val="252525"/>
                </a:solidFill>
                <a:latin typeface="Trebuchet MS"/>
                <a:cs typeface="Trebuchet MS"/>
              </a:rPr>
              <a:t>Introduction</a:t>
            </a:r>
            <a:r>
              <a:rPr sz="20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52525"/>
                </a:solidFill>
                <a:latin typeface="Trebuchet MS"/>
                <a:cs typeface="Trebuchet MS"/>
              </a:rPr>
              <a:t>of computer</a:t>
            </a:r>
            <a:r>
              <a:rPr sz="2000" spc="-5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252525"/>
                </a:solidFill>
                <a:latin typeface="Trebuchet MS"/>
                <a:cs typeface="Trebuchet MS"/>
              </a:rPr>
              <a:t>system</a:t>
            </a:r>
            <a:r>
              <a:rPr sz="2000" spc="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sz="2000" spc="-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52525"/>
                </a:solidFill>
                <a:latin typeface="Trebuchet MS"/>
                <a:cs typeface="Trebuchet MS"/>
              </a:rPr>
              <a:t>its</a:t>
            </a:r>
            <a:r>
              <a:rPr sz="2000" spc="-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90" dirty="0">
                <a:solidFill>
                  <a:srgbClr val="252525"/>
                </a:solidFill>
                <a:latin typeface="Trebuchet MS"/>
                <a:cs typeface="Trebuchet MS"/>
              </a:rPr>
              <a:t>sub</a:t>
            </a:r>
            <a:r>
              <a:rPr sz="200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rebuchet MS"/>
                <a:cs typeface="Trebuchet MS"/>
              </a:rPr>
              <a:t>modules, </a:t>
            </a:r>
            <a:r>
              <a:rPr sz="2000" dirty="0">
                <a:solidFill>
                  <a:srgbClr val="252525"/>
                </a:solidFill>
                <a:latin typeface="Trebuchet MS"/>
                <a:cs typeface="Trebuchet MS"/>
              </a:rPr>
              <a:t>Basic</a:t>
            </a:r>
            <a:r>
              <a:rPr sz="2000" spc="6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52525"/>
                </a:solidFill>
                <a:latin typeface="Trebuchet MS"/>
                <a:cs typeface="Trebuchet MS"/>
              </a:rPr>
              <a:t>organization</a:t>
            </a:r>
            <a:r>
              <a:rPr sz="2000" spc="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sz="2000" spc="6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52525"/>
                </a:solidFill>
                <a:latin typeface="Trebuchet MS"/>
                <a:cs typeface="Trebuchet MS"/>
              </a:rPr>
              <a:t>computer</a:t>
            </a:r>
            <a:r>
              <a:rPr sz="2000" spc="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sz="2000" spc="5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52525"/>
                </a:solidFill>
                <a:latin typeface="Trebuchet MS"/>
                <a:cs typeface="Trebuchet MS"/>
              </a:rPr>
              <a:t>block</a:t>
            </a:r>
            <a:r>
              <a:rPr sz="2000" spc="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rebuchet MS"/>
                <a:cs typeface="Trebuchet MS"/>
              </a:rPr>
              <a:t>level </a:t>
            </a:r>
            <a:r>
              <a:rPr sz="2000" dirty="0">
                <a:solidFill>
                  <a:srgbClr val="252525"/>
                </a:solidFill>
                <a:latin typeface="Trebuchet MS"/>
                <a:cs typeface="Trebuchet MS"/>
              </a:rPr>
              <a:t>description</a:t>
            </a:r>
            <a:r>
              <a:rPr sz="2000" spc="-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sz="2000" spc="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sz="2000" spc="5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52525"/>
                </a:solidFill>
                <a:latin typeface="Trebuchet MS"/>
                <a:cs typeface="Trebuchet MS"/>
              </a:rPr>
              <a:t>functional</a:t>
            </a:r>
            <a:r>
              <a:rPr sz="2000" spc="-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rebuchet MS"/>
                <a:cs typeface="Trebuchet MS"/>
              </a:rPr>
              <a:t>units.</a:t>
            </a:r>
            <a:r>
              <a:rPr sz="2000" spc="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52525"/>
                </a:solidFill>
                <a:latin typeface="Trebuchet MS"/>
                <a:cs typeface="Trebuchet MS"/>
              </a:rPr>
              <a:t>Von</a:t>
            </a:r>
            <a:r>
              <a:rPr sz="2000" spc="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52525"/>
                </a:solidFill>
                <a:latin typeface="Trebuchet MS"/>
                <a:cs typeface="Trebuchet MS"/>
              </a:rPr>
              <a:t>Neumann</a:t>
            </a:r>
            <a:r>
              <a:rPr sz="2000" spc="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rebuchet MS"/>
                <a:cs typeface="Trebuchet MS"/>
              </a:rPr>
              <a:t>model </a:t>
            </a:r>
            <a:r>
              <a:rPr sz="2100" b="1" spc="-25" dirty="0">
                <a:solidFill>
                  <a:srgbClr val="252525"/>
                </a:solidFill>
                <a:latin typeface="Trebuchet MS"/>
                <a:cs typeface="Trebuchet MS"/>
              </a:rPr>
              <a:t>1.2</a:t>
            </a:r>
            <a:endParaRPr sz="2100">
              <a:latin typeface="Trebuchet MS"/>
              <a:cs typeface="Trebuchet MS"/>
            </a:endParaRPr>
          </a:p>
          <a:p>
            <a:pPr marL="12700" marR="391795">
              <a:lnSpc>
                <a:spcPts val="2160"/>
              </a:lnSpc>
              <a:spcBef>
                <a:spcPts val="35"/>
              </a:spcBef>
            </a:pPr>
            <a:r>
              <a:rPr sz="2000" dirty="0">
                <a:solidFill>
                  <a:srgbClr val="252525"/>
                </a:solidFill>
                <a:latin typeface="Trebuchet MS"/>
                <a:cs typeface="Trebuchet MS"/>
              </a:rPr>
              <a:t>Introduction</a:t>
            </a:r>
            <a:r>
              <a:rPr sz="2000" spc="-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52525"/>
                </a:solidFill>
                <a:latin typeface="Trebuchet MS"/>
                <a:cs typeface="Trebuchet MS"/>
              </a:rPr>
              <a:t>to</a:t>
            </a:r>
            <a:r>
              <a:rPr sz="2000" spc="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52525"/>
                </a:solidFill>
                <a:latin typeface="Trebuchet MS"/>
                <a:cs typeface="Trebuchet MS"/>
              </a:rPr>
              <a:t>buses,</a:t>
            </a:r>
            <a:r>
              <a:rPr sz="2000" spc="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90" dirty="0">
                <a:solidFill>
                  <a:srgbClr val="252525"/>
                </a:solidFill>
                <a:latin typeface="Trebuchet MS"/>
                <a:cs typeface="Trebuchet MS"/>
              </a:rPr>
              <a:t>bus</a:t>
            </a:r>
            <a:r>
              <a:rPr sz="2000" spc="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rebuchet MS"/>
                <a:cs typeface="Trebuchet MS"/>
              </a:rPr>
              <a:t>types, </a:t>
            </a:r>
            <a:r>
              <a:rPr sz="2000" spc="65" dirty="0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sz="2000" spc="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52525"/>
                </a:solidFill>
                <a:latin typeface="Trebuchet MS"/>
                <a:cs typeface="Trebuchet MS"/>
              </a:rPr>
              <a:t>connection</a:t>
            </a:r>
            <a:r>
              <a:rPr sz="2000" spc="-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rebuchet MS"/>
                <a:cs typeface="Trebuchet MS"/>
              </a:rPr>
              <a:t>I/O </a:t>
            </a:r>
            <a:r>
              <a:rPr sz="2000" dirty="0">
                <a:solidFill>
                  <a:srgbClr val="252525"/>
                </a:solidFill>
                <a:latin typeface="Trebuchet MS"/>
                <a:cs typeface="Trebuchet MS"/>
              </a:rPr>
              <a:t>devices</a:t>
            </a:r>
            <a:r>
              <a:rPr sz="2000" spc="-8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52525"/>
                </a:solidFill>
                <a:latin typeface="Trebuchet MS"/>
                <a:cs typeface="Trebuchet MS"/>
              </a:rPr>
              <a:t>to</a:t>
            </a:r>
            <a:r>
              <a:rPr sz="2000" spc="-7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52525"/>
                </a:solidFill>
                <a:latin typeface="Trebuchet MS"/>
                <a:cs typeface="Trebuchet MS"/>
              </a:rPr>
              <a:t>CPU</a:t>
            </a:r>
            <a:r>
              <a:rPr sz="2000" spc="-7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sz="2000" spc="-6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rebuchet MS"/>
                <a:cs typeface="Trebuchet MS"/>
              </a:rPr>
              <a:t>memory,</a:t>
            </a:r>
            <a:r>
              <a:rPr sz="2000" spc="-10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52525"/>
                </a:solidFill>
                <a:latin typeface="Trebuchet MS"/>
                <a:cs typeface="Trebuchet MS"/>
              </a:rPr>
              <a:t>PCI</a:t>
            </a:r>
            <a:r>
              <a:rPr sz="2000" spc="-6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sz="2000" spc="-7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252525"/>
                </a:solidFill>
                <a:latin typeface="Trebuchet MS"/>
                <a:cs typeface="Trebuchet MS"/>
              </a:rPr>
              <a:t>SCSI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Computer</a:t>
            </a:r>
            <a:r>
              <a:rPr spc="95" dirty="0"/>
              <a:t> </a:t>
            </a:r>
            <a:r>
              <a:rPr dirty="0"/>
              <a:t>Evolution</a:t>
            </a:r>
            <a:r>
              <a:rPr spc="125" dirty="0"/>
              <a:t> </a:t>
            </a:r>
            <a:r>
              <a:rPr dirty="0"/>
              <a:t>and</a:t>
            </a:r>
            <a:r>
              <a:rPr spc="85" dirty="0"/>
              <a:t> </a:t>
            </a:r>
            <a:r>
              <a:rPr spc="-10" dirty="0"/>
              <a:t>Performance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11"/>
            <a:ext cx="9144000" cy="1062990"/>
            <a:chOff x="0" y="4080611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0"/>
              <a:ext cx="9144000" cy="2738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2"/>
              <a:ext cx="6966232" cy="1323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268" y="4207891"/>
              <a:ext cx="726300" cy="54150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48" y="4080611"/>
              <a:ext cx="2365698" cy="608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72159" y="751713"/>
            <a:ext cx="7743825" cy="2846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0"/>
              </a:spcBef>
            </a:pPr>
            <a:r>
              <a:rPr sz="2100" b="1" spc="-25" dirty="0">
                <a:latin typeface="Trebuchet MS"/>
                <a:cs typeface="Trebuchet MS"/>
              </a:rPr>
              <a:t>Generations</a:t>
            </a:r>
            <a:r>
              <a:rPr sz="2100" b="1" spc="-130" dirty="0">
                <a:latin typeface="Trebuchet MS"/>
                <a:cs typeface="Trebuchet MS"/>
              </a:rPr>
              <a:t> </a:t>
            </a:r>
            <a:r>
              <a:rPr sz="2100" b="1" dirty="0">
                <a:latin typeface="Trebuchet MS"/>
                <a:cs typeface="Trebuchet MS"/>
              </a:rPr>
              <a:t>of</a:t>
            </a:r>
            <a:r>
              <a:rPr sz="2100" b="1" spc="-90" dirty="0">
                <a:latin typeface="Trebuchet MS"/>
                <a:cs typeface="Trebuchet MS"/>
              </a:rPr>
              <a:t> </a:t>
            </a:r>
            <a:r>
              <a:rPr sz="2100" b="1" spc="-10" dirty="0">
                <a:latin typeface="Trebuchet MS"/>
                <a:cs typeface="Trebuchet MS"/>
              </a:rPr>
              <a:t>Computer</a:t>
            </a:r>
            <a:endParaRPr sz="2100">
              <a:latin typeface="Trebuchet MS"/>
              <a:cs typeface="Trebuchet MS"/>
            </a:endParaRPr>
          </a:p>
          <a:p>
            <a:pPr marL="305435" indent="-292735">
              <a:lnSpc>
                <a:spcPct val="100000"/>
              </a:lnSpc>
              <a:spcBef>
                <a:spcPts val="15"/>
              </a:spcBef>
              <a:buSzPct val="111111"/>
              <a:buFont typeface="Tahoma"/>
              <a:buChar char="●"/>
              <a:tabLst>
                <a:tab pos="305435" algn="l"/>
              </a:tabLst>
            </a:pPr>
            <a:r>
              <a:rPr sz="1800" dirty="0">
                <a:latin typeface="Trebuchet MS"/>
                <a:cs typeface="Trebuchet MS"/>
              </a:rPr>
              <a:t>Vacuum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tube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-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1946-</a:t>
            </a:r>
            <a:r>
              <a:rPr sz="1800" spc="-20" dirty="0">
                <a:latin typeface="Trebuchet MS"/>
                <a:cs typeface="Trebuchet MS"/>
              </a:rPr>
              <a:t>1957</a:t>
            </a:r>
            <a:endParaRPr sz="1800">
              <a:latin typeface="Trebuchet MS"/>
              <a:cs typeface="Trebuchet MS"/>
            </a:endParaRPr>
          </a:p>
          <a:p>
            <a:pPr marL="305435" indent="-292735">
              <a:lnSpc>
                <a:spcPct val="100000"/>
              </a:lnSpc>
              <a:buSzPct val="111111"/>
              <a:buFont typeface="Tahoma"/>
              <a:buChar char="●"/>
              <a:tabLst>
                <a:tab pos="305435" algn="l"/>
              </a:tabLst>
            </a:pPr>
            <a:r>
              <a:rPr sz="1800" dirty="0">
                <a:latin typeface="Trebuchet MS"/>
                <a:cs typeface="Trebuchet MS"/>
              </a:rPr>
              <a:t>Transistor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-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1958-</a:t>
            </a:r>
            <a:r>
              <a:rPr sz="1800" spc="-20" dirty="0">
                <a:latin typeface="Trebuchet MS"/>
                <a:cs typeface="Trebuchet MS"/>
              </a:rPr>
              <a:t>1964</a:t>
            </a:r>
            <a:endParaRPr sz="1800">
              <a:latin typeface="Trebuchet MS"/>
              <a:cs typeface="Trebuchet MS"/>
            </a:endParaRPr>
          </a:p>
          <a:p>
            <a:pPr marL="305435" indent="-292735">
              <a:lnSpc>
                <a:spcPct val="100000"/>
              </a:lnSpc>
              <a:buSzPct val="111111"/>
              <a:buFont typeface="Tahoma"/>
              <a:buChar char="●"/>
              <a:tabLst>
                <a:tab pos="305435" algn="l"/>
              </a:tabLst>
            </a:pPr>
            <a:r>
              <a:rPr sz="1800" dirty="0">
                <a:latin typeface="Trebuchet MS"/>
                <a:cs typeface="Trebuchet MS"/>
              </a:rPr>
              <a:t>Small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scale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integration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-</a:t>
            </a:r>
            <a:r>
              <a:rPr sz="1800" spc="-35" dirty="0">
                <a:latin typeface="Trebuchet MS"/>
                <a:cs typeface="Trebuchet MS"/>
              </a:rPr>
              <a:t> 1965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270" dirty="0">
                <a:latin typeface="Trebuchet MS"/>
                <a:cs typeface="Trebuchet MS"/>
              </a:rPr>
              <a:t>–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Up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100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devices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on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20" dirty="0">
                <a:latin typeface="Trebuchet MS"/>
                <a:cs typeface="Trebuchet MS"/>
              </a:rPr>
              <a:t> chip</a:t>
            </a:r>
            <a:endParaRPr sz="1800">
              <a:latin typeface="Trebuchet MS"/>
              <a:cs typeface="Trebuchet MS"/>
            </a:endParaRPr>
          </a:p>
          <a:p>
            <a:pPr marL="305435" indent="-292735">
              <a:lnSpc>
                <a:spcPct val="100000"/>
              </a:lnSpc>
              <a:buSzPct val="111111"/>
              <a:buFont typeface="Tahoma"/>
              <a:buChar char="●"/>
              <a:tabLst>
                <a:tab pos="305435" algn="l"/>
              </a:tabLst>
            </a:pPr>
            <a:r>
              <a:rPr sz="1800" dirty="0">
                <a:latin typeface="Trebuchet MS"/>
                <a:cs typeface="Trebuchet MS"/>
              </a:rPr>
              <a:t>Medium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scale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integration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-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1971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270" dirty="0">
                <a:latin typeface="Trebuchet MS"/>
                <a:cs typeface="Trebuchet MS"/>
              </a:rPr>
              <a:t>–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100-3,000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devices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on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chip</a:t>
            </a:r>
            <a:endParaRPr sz="1800">
              <a:latin typeface="Trebuchet MS"/>
              <a:cs typeface="Trebuchet MS"/>
            </a:endParaRPr>
          </a:p>
          <a:p>
            <a:pPr marL="305435" indent="-292735">
              <a:lnSpc>
                <a:spcPct val="100000"/>
              </a:lnSpc>
              <a:buSzPct val="111111"/>
              <a:buFont typeface="Tahoma"/>
              <a:buChar char="●"/>
              <a:tabLst>
                <a:tab pos="305435" algn="l"/>
              </a:tabLst>
            </a:pPr>
            <a:r>
              <a:rPr sz="1800" dirty="0">
                <a:latin typeface="Trebuchet MS"/>
                <a:cs typeface="Trebuchet MS"/>
              </a:rPr>
              <a:t>Large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scale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integration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-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1971-</a:t>
            </a:r>
            <a:r>
              <a:rPr sz="1800" spc="-105" dirty="0">
                <a:latin typeface="Trebuchet MS"/>
                <a:cs typeface="Trebuchet MS"/>
              </a:rPr>
              <a:t>1977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270" dirty="0">
                <a:latin typeface="Trebuchet MS"/>
                <a:cs typeface="Trebuchet MS"/>
              </a:rPr>
              <a:t>–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3,000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-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100,000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devices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on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chip</a:t>
            </a:r>
            <a:endParaRPr sz="1800">
              <a:latin typeface="Trebuchet MS"/>
              <a:cs typeface="Trebuchet MS"/>
            </a:endParaRPr>
          </a:p>
          <a:p>
            <a:pPr marL="305435" marR="775970" indent="-293370">
              <a:lnSpc>
                <a:spcPct val="100000"/>
              </a:lnSpc>
              <a:buSzPct val="111111"/>
              <a:buFont typeface="Tahoma"/>
              <a:buChar char="●"/>
              <a:tabLst>
                <a:tab pos="305435" algn="l"/>
              </a:tabLst>
            </a:pPr>
            <a:r>
              <a:rPr sz="1800" dirty="0">
                <a:latin typeface="Trebuchet MS"/>
                <a:cs typeface="Trebuchet MS"/>
              </a:rPr>
              <a:t>Very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large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scale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integration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-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1978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-</a:t>
            </a:r>
            <a:r>
              <a:rPr sz="1800" spc="-60" dirty="0">
                <a:latin typeface="Trebuchet MS"/>
                <a:cs typeface="Trebuchet MS"/>
              </a:rPr>
              <a:t>1991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270" dirty="0">
                <a:latin typeface="Trebuchet MS"/>
                <a:cs typeface="Trebuchet MS"/>
              </a:rPr>
              <a:t>–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100,000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-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100,000,000 </a:t>
            </a:r>
            <a:r>
              <a:rPr sz="1800" dirty="0">
                <a:latin typeface="Trebuchet MS"/>
                <a:cs typeface="Trebuchet MS"/>
              </a:rPr>
              <a:t>devices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on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chip</a:t>
            </a:r>
            <a:endParaRPr sz="1800">
              <a:latin typeface="Trebuchet MS"/>
              <a:cs typeface="Trebuchet MS"/>
            </a:endParaRPr>
          </a:p>
          <a:p>
            <a:pPr marL="305435" indent="-292735">
              <a:lnSpc>
                <a:spcPts val="2155"/>
              </a:lnSpc>
              <a:buSzPct val="111111"/>
              <a:buFont typeface="Tahoma"/>
              <a:buChar char="●"/>
              <a:tabLst>
                <a:tab pos="305435" algn="l"/>
              </a:tabLst>
            </a:pPr>
            <a:r>
              <a:rPr sz="1800" dirty="0">
                <a:latin typeface="Trebuchet MS"/>
                <a:cs typeface="Trebuchet MS"/>
              </a:rPr>
              <a:t>Ultra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large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scale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integration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270" dirty="0">
                <a:latin typeface="Trebuchet MS"/>
                <a:cs typeface="Trebuchet MS"/>
              </a:rPr>
              <a:t>–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1991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Over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100,000,000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devices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on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chip</a:t>
            </a:r>
            <a:endParaRPr sz="1800">
              <a:latin typeface="Trebuchet MS"/>
              <a:cs typeface="Trebuchet MS"/>
            </a:endParaRPr>
          </a:p>
          <a:p>
            <a:pPr marL="305435" indent="-292735">
              <a:lnSpc>
                <a:spcPts val="2395"/>
              </a:lnSpc>
              <a:buFont typeface="Tahoma"/>
              <a:buChar char="●"/>
              <a:tabLst>
                <a:tab pos="305435" algn="l"/>
              </a:tabLst>
            </a:pPr>
            <a:r>
              <a:rPr sz="2000" dirty="0">
                <a:latin typeface="Trebuchet MS"/>
                <a:cs typeface="Trebuchet MS"/>
              </a:rPr>
              <a:t>2020-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2.6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Trillion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devices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on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chip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(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165" dirty="0">
                <a:latin typeface="Trebuchet MS"/>
                <a:cs typeface="Trebuchet MS"/>
              </a:rPr>
              <a:t>1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trillion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10^12)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Computer</a:t>
            </a:r>
            <a:r>
              <a:rPr spc="95" dirty="0"/>
              <a:t> </a:t>
            </a:r>
            <a:r>
              <a:rPr dirty="0"/>
              <a:t>Evolution</a:t>
            </a:r>
            <a:r>
              <a:rPr spc="125" dirty="0"/>
              <a:t> </a:t>
            </a:r>
            <a:r>
              <a:rPr dirty="0"/>
              <a:t>and</a:t>
            </a:r>
            <a:r>
              <a:rPr spc="85" dirty="0"/>
              <a:t> </a:t>
            </a:r>
            <a:r>
              <a:rPr spc="-10" dirty="0"/>
              <a:t>Performance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11"/>
            <a:ext cx="9144000" cy="1062990"/>
            <a:chOff x="0" y="4080611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0"/>
              <a:ext cx="9144000" cy="2738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2"/>
              <a:ext cx="6966232" cy="1323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268" y="4207891"/>
              <a:ext cx="726300" cy="54150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48" y="4080611"/>
              <a:ext cx="2365698" cy="608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21868" y="818134"/>
            <a:ext cx="6922134" cy="290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100" b="1" spc="-45" dirty="0">
                <a:latin typeface="Trebuchet MS"/>
                <a:cs typeface="Trebuchet MS"/>
              </a:rPr>
              <a:t>Von</a:t>
            </a:r>
            <a:r>
              <a:rPr sz="2100" b="1" spc="-114" dirty="0">
                <a:latin typeface="Trebuchet MS"/>
                <a:cs typeface="Trebuchet MS"/>
              </a:rPr>
              <a:t> </a:t>
            </a:r>
            <a:r>
              <a:rPr sz="2100" b="1" spc="-10" dirty="0">
                <a:latin typeface="Trebuchet MS"/>
                <a:cs typeface="Trebuchet MS"/>
              </a:rPr>
              <a:t>Neumann</a:t>
            </a:r>
            <a:endParaRPr sz="2100">
              <a:latin typeface="Trebuchet MS"/>
              <a:cs typeface="Trebuchet MS"/>
            </a:endParaRPr>
          </a:p>
          <a:p>
            <a:pPr marL="167640" indent="-154940">
              <a:lnSpc>
                <a:spcPct val="100000"/>
              </a:lnSpc>
              <a:buFont typeface="Trebuchet MS"/>
              <a:buChar char="•"/>
              <a:tabLst>
                <a:tab pos="167640" algn="l"/>
              </a:tabLst>
            </a:pPr>
            <a:r>
              <a:rPr sz="2100" spc="50" dirty="0">
                <a:latin typeface="Trebuchet MS"/>
                <a:cs typeface="Trebuchet MS"/>
              </a:rPr>
              <a:t>Stored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Program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concept</a:t>
            </a:r>
            <a:endParaRPr sz="2100">
              <a:latin typeface="Trebuchet MS"/>
              <a:cs typeface="Trebuchet MS"/>
            </a:endParaRPr>
          </a:p>
          <a:p>
            <a:pPr marL="168275" indent="-155575">
              <a:lnSpc>
                <a:spcPct val="100000"/>
              </a:lnSpc>
              <a:buChar char="•"/>
              <a:tabLst>
                <a:tab pos="168275" algn="l"/>
              </a:tabLst>
            </a:pPr>
            <a:r>
              <a:rPr sz="2100" spc="55" dirty="0">
                <a:latin typeface="Trebuchet MS"/>
                <a:cs typeface="Trebuchet MS"/>
              </a:rPr>
              <a:t>Main</a:t>
            </a:r>
            <a:r>
              <a:rPr sz="2100" spc="-1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memory</a:t>
            </a:r>
            <a:r>
              <a:rPr sz="2100" spc="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storing</a:t>
            </a:r>
            <a:r>
              <a:rPr sz="2100" spc="-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programs</a:t>
            </a:r>
            <a:r>
              <a:rPr sz="2100" spc="5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and</a:t>
            </a:r>
            <a:r>
              <a:rPr sz="2100" spc="10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data</a:t>
            </a:r>
            <a:endParaRPr sz="2100">
              <a:latin typeface="Trebuchet MS"/>
              <a:cs typeface="Trebuchet MS"/>
            </a:endParaRPr>
          </a:p>
          <a:p>
            <a:pPr marL="168275" indent="-155575">
              <a:lnSpc>
                <a:spcPct val="100000"/>
              </a:lnSpc>
              <a:buChar char="•"/>
              <a:tabLst>
                <a:tab pos="168275" algn="l"/>
              </a:tabLst>
            </a:pPr>
            <a:r>
              <a:rPr sz="2100" dirty="0">
                <a:latin typeface="Trebuchet MS"/>
                <a:cs typeface="Trebuchet MS"/>
              </a:rPr>
              <a:t>ALU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operations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on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binary</a:t>
            </a:r>
            <a:r>
              <a:rPr sz="2100" spc="65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data</a:t>
            </a:r>
            <a:endParaRPr sz="2100">
              <a:latin typeface="Trebuchet MS"/>
              <a:cs typeface="Trebuchet MS"/>
            </a:endParaRPr>
          </a:p>
          <a:p>
            <a:pPr marL="12700" marR="5080" indent="155575">
              <a:lnSpc>
                <a:spcPct val="100000"/>
              </a:lnSpc>
              <a:buChar char="•"/>
              <a:tabLst>
                <a:tab pos="168275" algn="l"/>
              </a:tabLst>
            </a:pPr>
            <a:r>
              <a:rPr sz="2100" dirty="0">
                <a:latin typeface="Trebuchet MS"/>
                <a:cs typeface="Trebuchet MS"/>
              </a:rPr>
              <a:t>Control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unit</a:t>
            </a:r>
            <a:r>
              <a:rPr sz="2100" spc="7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interpreting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instructions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from</a:t>
            </a:r>
            <a:r>
              <a:rPr sz="2100" spc="6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memory</a:t>
            </a:r>
            <a:r>
              <a:rPr sz="2100" spc="65" dirty="0">
                <a:latin typeface="Trebuchet MS"/>
                <a:cs typeface="Trebuchet MS"/>
              </a:rPr>
              <a:t> </a:t>
            </a:r>
            <a:r>
              <a:rPr sz="2100" spc="30" dirty="0">
                <a:latin typeface="Trebuchet MS"/>
                <a:cs typeface="Trebuchet MS"/>
              </a:rPr>
              <a:t>and </a:t>
            </a:r>
            <a:r>
              <a:rPr sz="2100" spc="-10" dirty="0">
                <a:latin typeface="Trebuchet MS"/>
                <a:cs typeface="Trebuchet MS"/>
              </a:rPr>
              <a:t>executing</a:t>
            </a:r>
            <a:endParaRPr sz="2100">
              <a:latin typeface="Trebuchet MS"/>
              <a:cs typeface="Trebuchet MS"/>
            </a:endParaRPr>
          </a:p>
          <a:p>
            <a:pPr marL="167640" indent="-154940">
              <a:lnSpc>
                <a:spcPct val="100000"/>
              </a:lnSpc>
              <a:spcBef>
                <a:spcPts val="5"/>
              </a:spcBef>
              <a:buChar char="•"/>
              <a:tabLst>
                <a:tab pos="167640" algn="l"/>
              </a:tabLst>
            </a:pPr>
            <a:r>
              <a:rPr sz="2100" dirty="0">
                <a:latin typeface="Trebuchet MS"/>
                <a:cs typeface="Trebuchet MS"/>
              </a:rPr>
              <a:t>Input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and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output</a:t>
            </a:r>
            <a:r>
              <a:rPr sz="2100" spc="3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equipment</a:t>
            </a:r>
            <a:r>
              <a:rPr sz="2100" spc="3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operated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by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control</a:t>
            </a:r>
            <a:r>
              <a:rPr sz="2100" spc="35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unit</a:t>
            </a:r>
            <a:endParaRPr sz="2100">
              <a:latin typeface="Trebuchet MS"/>
              <a:cs typeface="Trebuchet MS"/>
            </a:endParaRPr>
          </a:p>
          <a:p>
            <a:pPr marL="168275" indent="-155575">
              <a:lnSpc>
                <a:spcPct val="100000"/>
              </a:lnSpc>
              <a:buChar char="•"/>
              <a:tabLst>
                <a:tab pos="168275" algn="l"/>
              </a:tabLst>
            </a:pPr>
            <a:r>
              <a:rPr sz="2100" dirty="0">
                <a:latin typeface="Trebuchet MS"/>
                <a:cs typeface="Trebuchet MS"/>
              </a:rPr>
              <a:t>Princeton</a:t>
            </a:r>
            <a:r>
              <a:rPr sz="2100" spc="-2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Institute</a:t>
            </a:r>
            <a:r>
              <a:rPr sz="2100" spc="-3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for</a:t>
            </a:r>
            <a:r>
              <a:rPr sz="2100" spc="-3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Advanced</a:t>
            </a:r>
            <a:r>
              <a:rPr sz="2100" spc="-10" dirty="0">
                <a:latin typeface="Trebuchet MS"/>
                <a:cs typeface="Trebuchet MS"/>
              </a:rPr>
              <a:t> </a:t>
            </a:r>
            <a:r>
              <a:rPr sz="2100" spc="50" dirty="0">
                <a:latin typeface="Trebuchet MS"/>
                <a:cs typeface="Trebuchet MS"/>
              </a:rPr>
              <a:t>Studies</a:t>
            </a:r>
            <a:r>
              <a:rPr sz="2100" spc="-25" dirty="0">
                <a:latin typeface="Trebuchet MS"/>
                <a:cs typeface="Trebuchet MS"/>
              </a:rPr>
              <a:t> </a:t>
            </a:r>
            <a:r>
              <a:rPr sz="2100" spc="310" dirty="0">
                <a:latin typeface="Trebuchet MS"/>
                <a:cs typeface="Trebuchet MS"/>
              </a:rPr>
              <a:t>–</a:t>
            </a:r>
            <a:r>
              <a:rPr sz="2100" spc="-15" dirty="0">
                <a:latin typeface="Trebuchet MS"/>
                <a:cs typeface="Trebuchet MS"/>
              </a:rPr>
              <a:t> </a:t>
            </a:r>
            <a:r>
              <a:rPr sz="2100" spc="30" dirty="0">
                <a:latin typeface="Trebuchet MS"/>
                <a:cs typeface="Trebuchet MS"/>
              </a:rPr>
              <a:t>IAS</a:t>
            </a:r>
            <a:endParaRPr sz="2100">
              <a:latin typeface="Trebuchet MS"/>
              <a:cs typeface="Trebuchet MS"/>
            </a:endParaRPr>
          </a:p>
          <a:p>
            <a:pPr marL="168275" indent="-155575">
              <a:lnSpc>
                <a:spcPct val="100000"/>
              </a:lnSpc>
              <a:buChar char="•"/>
              <a:tabLst>
                <a:tab pos="168275" algn="l"/>
              </a:tabLst>
            </a:pPr>
            <a:r>
              <a:rPr sz="2100" dirty="0">
                <a:latin typeface="Trebuchet MS"/>
                <a:cs typeface="Trebuchet MS"/>
              </a:rPr>
              <a:t>Completed</a:t>
            </a:r>
            <a:r>
              <a:rPr sz="2100" spc="30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1952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Computer</a:t>
            </a:r>
            <a:r>
              <a:rPr spc="95" dirty="0"/>
              <a:t> </a:t>
            </a:r>
            <a:r>
              <a:rPr dirty="0"/>
              <a:t>Evolution</a:t>
            </a:r>
            <a:r>
              <a:rPr spc="125" dirty="0"/>
              <a:t> </a:t>
            </a:r>
            <a:r>
              <a:rPr dirty="0"/>
              <a:t>and</a:t>
            </a:r>
            <a:r>
              <a:rPr spc="85" dirty="0"/>
              <a:t> </a:t>
            </a:r>
            <a:r>
              <a:rPr spc="-10" dirty="0"/>
              <a:t>Performance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773493"/>
            <a:ext cx="9144000" cy="4370070"/>
            <a:chOff x="0" y="773493"/>
            <a:chExt cx="9144000" cy="43700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0"/>
              <a:ext cx="9144000" cy="2738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2"/>
              <a:ext cx="6966232" cy="1323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268" y="4207890"/>
              <a:ext cx="726300" cy="54150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48" y="4080611"/>
              <a:ext cx="2365698" cy="60857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16125" y="773493"/>
              <a:ext cx="5111750" cy="35965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527" y="444753"/>
            <a:ext cx="1882139" cy="8077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701040" marR="5080" indent="-688975">
              <a:lnSpc>
                <a:spcPts val="2920"/>
              </a:lnSpc>
              <a:spcBef>
                <a:spcPts val="459"/>
              </a:spcBef>
            </a:pPr>
            <a:r>
              <a:rPr dirty="0"/>
              <a:t>Structure</a:t>
            </a:r>
            <a:r>
              <a:rPr spc="335" dirty="0"/>
              <a:t> </a:t>
            </a:r>
            <a:r>
              <a:rPr spc="40" dirty="0"/>
              <a:t>of </a:t>
            </a:r>
            <a:r>
              <a:rPr spc="-25" dirty="0"/>
              <a:t>IAS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"/>
            <a:ext cx="9144000" cy="5143500"/>
            <a:chOff x="0" y="38"/>
            <a:chExt cx="9144000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49"/>
              <a:ext cx="9144000" cy="2738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2"/>
              <a:ext cx="6966232" cy="1323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268" y="4207890"/>
              <a:ext cx="726300" cy="54150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48" y="4080611"/>
              <a:ext cx="2365698" cy="60857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6635" y="38"/>
              <a:ext cx="4449953" cy="44537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8258" y="278638"/>
            <a:ext cx="197103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IAS</a:t>
            </a:r>
            <a:r>
              <a:rPr spc="-95" dirty="0"/>
              <a:t> </a:t>
            </a:r>
            <a:r>
              <a:rPr spc="-10" dirty="0"/>
              <a:t>Registers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11"/>
            <a:ext cx="9144000" cy="1062990"/>
            <a:chOff x="0" y="4080611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0"/>
              <a:ext cx="9144000" cy="2738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2"/>
              <a:ext cx="6966232" cy="1323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268" y="4207891"/>
              <a:ext cx="726300" cy="54150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48" y="4080611"/>
              <a:ext cx="2365698" cy="608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46303" y="727642"/>
            <a:ext cx="8013065" cy="33032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72415" marR="5080" indent="-272415" algn="r">
              <a:lnSpc>
                <a:spcPct val="100000"/>
              </a:lnSpc>
              <a:spcBef>
                <a:spcPts val="400"/>
              </a:spcBef>
              <a:buFont typeface="Tahoma"/>
              <a:buChar char="●"/>
              <a:tabLst>
                <a:tab pos="272415" algn="l"/>
              </a:tabLst>
            </a:pPr>
            <a:r>
              <a:rPr sz="1700" b="1" spc="-10" dirty="0">
                <a:latin typeface="Trebuchet MS"/>
                <a:cs typeface="Trebuchet MS"/>
              </a:rPr>
              <a:t>Memory</a:t>
            </a:r>
            <a:r>
              <a:rPr sz="1700" b="1" spc="-55" dirty="0">
                <a:latin typeface="Trebuchet MS"/>
                <a:cs typeface="Trebuchet MS"/>
              </a:rPr>
              <a:t> </a:t>
            </a:r>
            <a:r>
              <a:rPr sz="1700" b="1" spc="-20" dirty="0">
                <a:latin typeface="Trebuchet MS"/>
                <a:cs typeface="Trebuchet MS"/>
              </a:rPr>
              <a:t>buffer</a:t>
            </a:r>
            <a:r>
              <a:rPr sz="1700" b="1" spc="-40" dirty="0">
                <a:latin typeface="Trebuchet MS"/>
                <a:cs typeface="Trebuchet MS"/>
              </a:rPr>
              <a:t> </a:t>
            </a:r>
            <a:r>
              <a:rPr sz="1700" b="1" spc="-20" dirty="0">
                <a:latin typeface="Trebuchet MS"/>
                <a:cs typeface="Trebuchet MS"/>
              </a:rPr>
              <a:t>register</a:t>
            </a:r>
            <a:r>
              <a:rPr sz="1700" b="1" spc="-40" dirty="0">
                <a:latin typeface="Trebuchet MS"/>
                <a:cs typeface="Trebuchet MS"/>
              </a:rPr>
              <a:t> </a:t>
            </a:r>
            <a:r>
              <a:rPr sz="1700" b="1" spc="-45" dirty="0">
                <a:latin typeface="Trebuchet MS"/>
                <a:cs typeface="Trebuchet MS"/>
              </a:rPr>
              <a:t>(MBR):</a:t>
            </a:r>
            <a:r>
              <a:rPr sz="1700" b="1" spc="-1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Contains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a</a:t>
            </a:r>
            <a:r>
              <a:rPr sz="1700" spc="1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word</a:t>
            </a:r>
            <a:r>
              <a:rPr sz="1700" spc="-1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to</a:t>
            </a:r>
            <a:r>
              <a:rPr sz="1700" spc="-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be</a:t>
            </a:r>
            <a:r>
              <a:rPr sz="1700" spc="1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stored</a:t>
            </a:r>
            <a:r>
              <a:rPr sz="1700" spc="-1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in</a:t>
            </a:r>
            <a:r>
              <a:rPr sz="1700" spc="1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memory</a:t>
            </a:r>
            <a:r>
              <a:rPr sz="1700" spc="-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or</a:t>
            </a:r>
            <a:r>
              <a:rPr sz="1700" spc="5" dirty="0">
                <a:latin typeface="Trebuchet MS"/>
                <a:cs typeface="Trebuchet MS"/>
              </a:rPr>
              <a:t> </a:t>
            </a:r>
            <a:r>
              <a:rPr sz="1700" spc="-20" dirty="0">
                <a:latin typeface="Trebuchet MS"/>
                <a:cs typeface="Trebuchet MS"/>
              </a:rPr>
              <a:t>sent</a:t>
            </a:r>
            <a:endParaRPr sz="1700">
              <a:latin typeface="Trebuchet MS"/>
              <a:cs typeface="Trebuchet MS"/>
            </a:endParaRPr>
          </a:p>
          <a:p>
            <a:pPr marR="60960" algn="r">
              <a:lnSpc>
                <a:spcPct val="100000"/>
              </a:lnSpc>
              <a:spcBef>
                <a:spcPts val="300"/>
              </a:spcBef>
            </a:pPr>
            <a:r>
              <a:rPr sz="1700" dirty="0">
                <a:latin typeface="Trebuchet MS"/>
                <a:cs typeface="Trebuchet MS"/>
              </a:rPr>
              <a:t>to</a:t>
            </a:r>
            <a:r>
              <a:rPr sz="1700" spc="-4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the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I/O</a:t>
            </a:r>
            <a:r>
              <a:rPr sz="1700" spc="-35" dirty="0">
                <a:latin typeface="Trebuchet MS"/>
                <a:cs typeface="Trebuchet MS"/>
              </a:rPr>
              <a:t> unit,</a:t>
            </a:r>
            <a:r>
              <a:rPr sz="1700" spc="-6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or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50" dirty="0">
                <a:latin typeface="Trebuchet MS"/>
                <a:cs typeface="Trebuchet MS"/>
              </a:rPr>
              <a:t>is</a:t>
            </a:r>
            <a:r>
              <a:rPr sz="1700" spc="-50" dirty="0">
                <a:latin typeface="Trebuchet MS"/>
                <a:cs typeface="Trebuchet MS"/>
              </a:rPr>
              <a:t> </a:t>
            </a:r>
            <a:r>
              <a:rPr sz="1700" spc="60" dirty="0">
                <a:latin typeface="Trebuchet MS"/>
                <a:cs typeface="Trebuchet MS"/>
              </a:rPr>
              <a:t>used</a:t>
            </a:r>
            <a:r>
              <a:rPr sz="1700" spc="-5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to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receive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a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word</a:t>
            </a:r>
            <a:r>
              <a:rPr sz="1700" spc="-6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from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memory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or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from</a:t>
            </a:r>
            <a:r>
              <a:rPr sz="1700" spc="-5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the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I/O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unit.</a:t>
            </a:r>
            <a:endParaRPr sz="1700">
              <a:latin typeface="Trebuchet MS"/>
              <a:cs typeface="Trebuchet MS"/>
            </a:endParaRPr>
          </a:p>
          <a:p>
            <a:pPr marL="285115" marR="125730" indent="-273050">
              <a:lnSpc>
                <a:spcPct val="114700"/>
              </a:lnSpc>
              <a:spcBef>
                <a:spcPts val="10"/>
              </a:spcBef>
              <a:buFont typeface="Tahoma"/>
              <a:buChar char="●"/>
              <a:tabLst>
                <a:tab pos="285115" algn="l"/>
              </a:tabLst>
            </a:pPr>
            <a:r>
              <a:rPr sz="1700" b="1" spc="-20" dirty="0">
                <a:latin typeface="Trebuchet MS"/>
                <a:cs typeface="Trebuchet MS"/>
              </a:rPr>
              <a:t>Memory</a:t>
            </a:r>
            <a:r>
              <a:rPr sz="1700" b="1" spc="-75" dirty="0">
                <a:latin typeface="Trebuchet MS"/>
                <a:cs typeface="Trebuchet MS"/>
              </a:rPr>
              <a:t> </a:t>
            </a:r>
            <a:r>
              <a:rPr sz="1700" b="1" dirty="0">
                <a:latin typeface="Trebuchet MS"/>
                <a:cs typeface="Trebuchet MS"/>
              </a:rPr>
              <a:t>address</a:t>
            </a:r>
            <a:r>
              <a:rPr sz="1700" b="1" spc="-25" dirty="0">
                <a:latin typeface="Trebuchet MS"/>
                <a:cs typeface="Trebuchet MS"/>
              </a:rPr>
              <a:t> </a:t>
            </a:r>
            <a:r>
              <a:rPr sz="1700" b="1" spc="-10" dirty="0">
                <a:latin typeface="Trebuchet MS"/>
                <a:cs typeface="Trebuchet MS"/>
              </a:rPr>
              <a:t>register</a:t>
            </a:r>
            <a:r>
              <a:rPr sz="1700" b="1" spc="-45" dirty="0">
                <a:latin typeface="Trebuchet MS"/>
                <a:cs typeface="Trebuchet MS"/>
              </a:rPr>
              <a:t> </a:t>
            </a:r>
            <a:r>
              <a:rPr sz="1700" b="1" spc="-65" dirty="0">
                <a:latin typeface="Trebuchet MS"/>
                <a:cs typeface="Trebuchet MS"/>
              </a:rPr>
              <a:t>(MAR):</a:t>
            </a:r>
            <a:r>
              <a:rPr sz="1700" b="1" spc="-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Specifies</a:t>
            </a:r>
            <a:r>
              <a:rPr sz="1700" spc="-4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the</a:t>
            </a:r>
            <a:r>
              <a:rPr sz="1700" spc="-15" dirty="0">
                <a:latin typeface="Trebuchet MS"/>
                <a:cs typeface="Trebuchet MS"/>
              </a:rPr>
              <a:t> </a:t>
            </a:r>
            <a:r>
              <a:rPr sz="1700" spc="60" dirty="0">
                <a:latin typeface="Trebuchet MS"/>
                <a:cs typeface="Trebuchet MS"/>
              </a:rPr>
              <a:t>address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in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memory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of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the</a:t>
            </a:r>
            <a:r>
              <a:rPr sz="1700" spc="-15" dirty="0">
                <a:latin typeface="Trebuchet MS"/>
                <a:cs typeface="Trebuchet MS"/>
              </a:rPr>
              <a:t> </a:t>
            </a:r>
            <a:r>
              <a:rPr sz="1700" spc="-20" dirty="0">
                <a:latin typeface="Trebuchet MS"/>
                <a:cs typeface="Trebuchet MS"/>
              </a:rPr>
              <a:t>word </a:t>
            </a:r>
            <a:r>
              <a:rPr sz="1700" dirty="0">
                <a:latin typeface="Trebuchet MS"/>
                <a:cs typeface="Trebuchet MS"/>
              </a:rPr>
              <a:t>to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be</a:t>
            </a:r>
            <a:r>
              <a:rPr sz="1700" spc="-20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written</a:t>
            </a:r>
            <a:r>
              <a:rPr sz="1700" spc="-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from</a:t>
            </a:r>
            <a:r>
              <a:rPr sz="1700" spc="-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or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read</a:t>
            </a:r>
            <a:r>
              <a:rPr sz="1700" spc="-4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into</a:t>
            </a:r>
            <a:r>
              <a:rPr sz="1700" spc="-4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the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20" dirty="0">
                <a:latin typeface="Trebuchet MS"/>
                <a:cs typeface="Trebuchet MS"/>
              </a:rPr>
              <a:t>MBR.</a:t>
            </a:r>
            <a:endParaRPr sz="1700">
              <a:latin typeface="Trebuchet MS"/>
              <a:cs typeface="Trebuchet MS"/>
            </a:endParaRPr>
          </a:p>
          <a:p>
            <a:pPr marL="285115" indent="-272415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285115" algn="l"/>
              </a:tabLst>
            </a:pPr>
            <a:r>
              <a:rPr sz="1700" b="1" spc="-20" dirty="0">
                <a:latin typeface="Trebuchet MS"/>
                <a:cs typeface="Trebuchet MS"/>
              </a:rPr>
              <a:t>Instruction</a:t>
            </a:r>
            <a:r>
              <a:rPr sz="1700" b="1" spc="-40" dirty="0">
                <a:latin typeface="Trebuchet MS"/>
                <a:cs typeface="Trebuchet MS"/>
              </a:rPr>
              <a:t> </a:t>
            </a:r>
            <a:r>
              <a:rPr sz="1700" b="1" spc="-10" dirty="0">
                <a:latin typeface="Trebuchet MS"/>
                <a:cs typeface="Trebuchet MS"/>
              </a:rPr>
              <a:t>register</a:t>
            </a:r>
            <a:r>
              <a:rPr sz="1700" b="1" spc="5" dirty="0">
                <a:latin typeface="Trebuchet MS"/>
                <a:cs typeface="Trebuchet MS"/>
              </a:rPr>
              <a:t> </a:t>
            </a:r>
            <a:r>
              <a:rPr sz="1700" b="1" spc="-70" dirty="0">
                <a:latin typeface="Trebuchet MS"/>
                <a:cs typeface="Trebuchet MS"/>
              </a:rPr>
              <a:t>(IR):</a:t>
            </a:r>
            <a:r>
              <a:rPr sz="1700" b="1" spc="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Contains the</a:t>
            </a:r>
            <a:r>
              <a:rPr sz="1700" spc="45" dirty="0">
                <a:latin typeface="Trebuchet MS"/>
                <a:cs typeface="Trebuchet MS"/>
              </a:rPr>
              <a:t> </a:t>
            </a:r>
            <a:r>
              <a:rPr sz="1700" spc="70" dirty="0">
                <a:latin typeface="Trebuchet MS"/>
                <a:cs typeface="Trebuchet MS"/>
              </a:rPr>
              <a:t>8-</a:t>
            </a:r>
            <a:r>
              <a:rPr sz="1700" dirty="0">
                <a:latin typeface="Trebuchet MS"/>
                <a:cs typeface="Trebuchet MS"/>
              </a:rPr>
              <a:t>bit</a:t>
            </a:r>
            <a:r>
              <a:rPr sz="1700" spc="1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opcode</a:t>
            </a:r>
            <a:r>
              <a:rPr sz="1700" spc="1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instruction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being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executed.</a:t>
            </a:r>
            <a:endParaRPr sz="1700">
              <a:latin typeface="Trebuchet MS"/>
              <a:cs typeface="Trebuchet MS"/>
            </a:endParaRPr>
          </a:p>
          <a:p>
            <a:pPr marL="285115" marR="121920" indent="-273050">
              <a:lnSpc>
                <a:spcPts val="2350"/>
              </a:lnSpc>
              <a:spcBef>
                <a:spcPts val="120"/>
              </a:spcBef>
              <a:buFont typeface="Tahoma"/>
              <a:buChar char="●"/>
              <a:tabLst>
                <a:tab pos="285115" algn="l"/>
              </a:tabLst>
            </a:pPr>
            <a:r>
              <a:rPr sz="1700" b="1" spc="-20" dirty="0">
                <a:latin typeface="Trebuchet MS"/>
                <a:cs typeface="Trebuchet MS"/>
              </a:rPr>
              <a:t>Instruction</a:t>
            </a:r>
            <a:r>
              <a:rPr sz="1700" b="1" spc="-85" dirty="0">
                <a:latin typeface="Trebuchet MS"/>
                <a:cs typeface="Trebuchet MS"/>
              </a:rPr>
              <a:t> </a:t>
            </a:r>
            <a:r>
              <a:rPr sz="1700" b="1" spc="-30" dirty="0">
                <a:latin typeface="Trebuchet MS"/>
                <a:cs typeface="Trebuchet MS"/>
              </a:rPr>
              <a:t>buffer</a:t>
            </a:r>
            <a:r>
              <a:rPr sz="1700" b="1" spc="-70" dirty="0">
                <a:latin typeface="Trebuchet MS"/>
                <a:cs typeface="Trebuchet MS"/>
              </a:rPr>
              <a:t> </a:t>
            </a:r>
            <a:r>
              <a:rPr sz="1700" b="1" spc="-10" dirty="0">
                <a:latin typeface="Trebuchet MS"/>
                <a:cs typeface="Trebuchet MS"/>
              </a:rPr>
              <a:t>register</a:t>
            </a:r>
            <a:r>
              <a:rPr sz="1700" b="1" spc="-45" dirty="0">
                <a:latin typeface="Trebuchet MS"/>
                <a:cs typeface="Trebuchet MS"/>
              </a:rPr>
              <a:t> </a:t>
            </a:r>
            <a:r>
              <a:rPr sz="1700" b="1" spc="-55" dirty="0">
                <a:latin typeface="Trebuchet MS"/>
                <a:cs typeface="Trebuchet MS"/>
              </a:rPr>
              <a:t>(IBR):</a:t>
            </a:r>
            <a:r>
              <a:rPr sz="1700" b="1" spc="-3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Employed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to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50" dirty="0">
                <a:latin typeface="Trebuchet MS"/>
                <a:cs typeface="Trebuchet MS"/>
              </a:rPr>
              <a:t>hold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temporarily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the</a:t>
            </a:r>
            <a:r>
              <a:rPr sz="1700" spc="-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right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40" dirty="0">
                <a:latin typeface="Trebuchet MS"/>
                <a:cs typeface="Trebuchet MS"/>
              </a:rPr>
              <a:t>hand </a:t>
            </a:r>
            <a:r>
              <a:rPr sz="1700" dirty="0">
                <a:latin typeface="Trebuchet MS"/>
                <a:cs typeface="Trebuchet MS"/>
              </a:rPr>
              <a:t>instruction</a:t>
            </a:r>
            <a:r>
              <a:rPr sz="1700" spc="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from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a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word</a:t>
            </a:r>
            <a:r>
              <a:rPr sz="1700" spc="-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in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memory.</a:t>
            </a:r>
            <a:endParaRPr sz="1700">
              <a:latin typeface="Trebuchet MS"/>
              <a:cs typeface="Trebuchet MS"/>
            </a:endParaRPr>
          </a:p>
          <a:p>
            <a:pPr marL="285115" indent="-272415">
              <a:lnSpc>
                <a:spcPct val="100000"/>
              </a:lnSpc>
              <a:spcBef>
                <a:spcPts val="175"/>
              </a:spcBef>
              <a:buFont typeface="Tahoma"/>
              <a:buChar char="●"/>
              <a:tabLst>
                <a:tab pos="285115" algn="l"/>
              </a:tabLst>
            </a:pPr>
            <a:r>
              <a:rPr sz="1700" b="1" dirty="0">
                <a:latin typeface="Trebuchet MS"/>
                <a:cs typeface="Trebuchet MS"/>
              </a:rPr>
              <a:t>Program</a:t>
            </a:r>
            <a:r>
              <a:rPr sz="1700" b="1" spc="-30" dirty="0">
                <a:latin typeface="Trebuchet MS"/>
                <a:cs typeface="Trebuchet MS"/>
              </a:rPr>
              <a:t> </a:t>
            </a:r>
            <a:r>
              <a:rPr sz="1700" b="1" spc="-40" dirty="0">
                <a:latin typeface="Trebuchet MS"/>
                <a:cs typeface="Trebuchet MS"/>
              </a:rPr>
              <a:t>counter</a:t>
            </a:r>
            <a:r>
              <a:rPr sz="1700" b="1" spc="-65" dirty="0">
                <a:latin typeface="Trebuchet MS"/>
                <a:cs typeface="Trebuchet MS"/>
              </a:rPr>
              <a:t> </a:t>
            </a:r>
            <a:r>
              <a:rPr sz="1700" b="1" spc="-90" dirty="0">
                <a:latin typeface="Trebuchet MS"/>
                <a:cs typeface="Trebuchet MS"/>
              </a:rPr>
              <a:t>(PC):</a:t>
            </a:r>
            <a:r>
              <a:rPr sz="1700" b="1" spc="-1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Contains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the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55" dirty="0">
                <a:latin typeface="Trebuchet MS"/>
                <a:cs typeface="Trebuchet MS"/>
              </a:rPr>
              <a:t>address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of</a:t>
            </a:r>
            <a:r>
              <a:rPr sz="1700" spc="-1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the</a:t>
            </a:r>
            <a:r>
              <a:rPr sz="1700" spc="-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next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instruction</a:t>
            </a:r>
            <a:r>
              <a:rPr sz="1700" spc="-6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pair</a:t>
            </a:r>
            <a:r>
              <a:rPr sz="1700" spc="-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to</a:t>
            </a:r>
            <a:r>
              <a:rPr sz="1700" spc="-15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be</a:t>
            </a:r>
            <a:endParaRPr sz="1700">
              <a:latin typeface="Trebuchet MS"/>
              <a:cs typeface="Trebuchet MS"/>
            </a:endParaRPr>
          </a:p>
          <a:p>
            <a:pPr marL="285115">
              <a:lnSpc>
                <a:spcPct val="100000"/>
              </a:lnSpc>
              <a:spcBef>
                <a:spcPts val="315"/>
              </a:spcBef>
            </a:pPr>
            <a:r>
              <a:rPr sz="1700" dirty="0">
                <a:latin typeface="Trebuchet MS"/>
                <a:cs typeface="Trebuchet MS"/>
              </a:rPr>
              <a:t>fetched</a:t>
            </a:r>
            <a:r>
              <a:rPr sz="1700" spc="-5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from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memory.</a:t>
            </a:r>
            <a:endParaRPr sz="1700">
              <a:latin typeface="Trebuchet MS"/>
              <a:cs typeface="Trebuchet MS"/>
            </a:endParaRPr>
          </a:p>
          <a:p>
            <a:pPr marL="285115" marR="127635" indent="-273050">
              <a:lnSpc>
                <a:spcPts val="2350"/>
              </a:lnSpc>
              <a:spcBef>
                <a:spcPts val="90"/>
              </a:spcBef>
              <a:buFont typeface="Tahoma"/>
              <a:buChar char="●"/>
              <a:tabLst>
                <a:tab pos="285115" algn="l"/>
              </a:tabLst>
            </a:pPr>
            <a:r>
              <a:rPr sz="1700" b="1" spc="-35" dirty="0">
                <a:latin typeface="Trebuchet MS"/>
                <a:cs typeface="Trebuchet MS"/>
              </a:rPr>
              <a:t>Accumulator</a:t>
            </a:r>
            <a:r>
              <a:rPr sz="1700" b="1" spc="-85" dirty="0">
                <a:latin typeface="Trebuchet MS"/>
                <a:cs typeface="Trebuchet MS"/>
              </a:rPr>
              <a:t> (AC)</a:t>
            </a:r>
            <a:r>
              <a:rPr sz="1700" b="1" spc="-65" dirty="0">
                <a:latin typeface="Trebuchet MS"/>
                <a:cs typeface="Trebuchet MS"/>
              </a:rPr>
              <a:t> </a:t>
            </a:r>
            <a:r>
              <a:rPr sz="1700" b="1" dirty="0">
                <a:latin typeface="Trebuchet MS"/>
                <a:cs typeface="Trebuchet MS"/>
              </a:rPr>
              <a:t>and</a:t>
            </a:r>
            <a:r>
              <a:rPr sz="1700" b="1" spc="-60" dirty="0">
                <a:latin typeface="Trebuchet MS"/>
                <a:cs typeface="Trebuchet MS"/>
              </a:rPr>
              <a:t> </a:t>
            </a:r>
            <a:r>
              <a:rPr sz="1700" b="1" spc="-25" dirty="0">
                <a:latin typeface="Trebuchet MS"/>
                <a:cs typeface="Trebuchet MS"/>
              </a:rPr>
              <a:t>multiplier</a:t>
            </a:r>
            <a:r>
              <a:rPr sz="1700" b="1" spc="-95" dirty="0">
                <a:latin typeface="Trebuchet MS"/>
                <a:cs typeface="Trebuchet MS"/>
              </a:rPr>
              <a:t> </a:t>
            </a:r>
            <a:r>
              <a:rPr sz="1700" b="1" spc="-20" dirty="0">
                <a:latin typeface="Trebuchet MS"/>
                <a:cs typeface="Trebuchet MS"/>
              </a:rPr>
              <a:t>quotient</a:t>
            </a:r>
            <a:r>
              <a:rPr sz="1700" b="1" spc="-80" dirty="0">
                <a:latin typeface="Trebuchet MS"/>
                <a:cs typeface="Trebuchet MS"/>
              </a:rPr>
              <a:t> </a:t>
            </a:r>
            <a:r>
              <a:rPr sz="1700" b="1" spc="-70" dirty="0">
                <a:latin typeface="Trebuchet MS"/>
                <a:cs typeface="Trebuchet MS"/>
              </a:rPr>
              <a:t>(MQ):</a:t>
            </a:r>
            <a:r>
              <a:rPr sz="1700" b="1" spc="-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Employed</a:t>
            </a:r>
            <a:r>
              <a:rPr sz="1700" spc="-5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to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50" dirty="0">
                <a:latin typeface="Trebuchet MS"/>
                <a:cs typeface="Trebuchet MS"/>
              </a:rPr>
              <a:t>hold</a:t>
            </a:r>
            <a:r>
              <a:rPr sz="1700" spc="-55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temporarily </a:t>
            </a:r>
            <a:r>
              <a:rPr sz="1700" spc="50" dirty="0">
                <a:latin typeface="Trebuchet MS"/>
                <a:cs typeface="Trebuchet MS"/>
              </a:rPr>
              <a:t>operands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50" dirty="0">
                <a:latin typeface="Trebuchet MS"/>
                <a:cs typeface="Trebuchet MS"/>
              </a:rPr>
              <a:t>and</a:t>
            </a:r>
            <a:r>
              <a:rPr sz="1700" spc="-6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results</a:t>
            </a:r>
            <a:r>
              <a:rPr sz="1700" spc="-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of</a:t>
            </a:r>
            <a:r>
              <a:rPr sz="1700" spc="-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ALU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operations.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4022" y="278638"/>
            <a:ext cx="27019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Operations</a:t>
            </a:r>
            <a:r>
              <a:rPr spc="25" dirty="0"/>
              <a:t> </a:t>
            </a:r>
            <a:r>
              <a:rPr dirty="0"/>
              <a:t>in </a:t>
            </a:r>
            <a:r>
              <a:rPr spc="-85" dirty="0"/>
              <a:t>IAS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11"/>
            <a:ext cx="9144000" cy="1062990"/>
            <a:chOff x="0" y="4080611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0"/>
              <a:ext cx="9144000" cy="2738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2"/>
              <a:ext cx="6966232" cy="1323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268" y="4207891"/>
              <a:ext cx="726300" cy="54150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48" y="4080611"/>
              <a:ext cx="2365698" cy="608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85876" y="819658"/>
            <a:ext cx="763841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marR="718820" indent="-279400" algn="just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291465" algn="l"/>
              </a:tabLst>
            </a:pPr>
            <a:r>
              <a:rPr sz="1800" b="1" dirty="0">
                <a:latin typeface="Trebuchet MS"/>
                <a:cs typeface="Trebuchet MS"/>
              </a:rPr>
              <a:t>Data</a:t>
            </a:r>
            <a:r>
              <a:rPr sz="1800" b="1" spc="-45" dirty="0">
                <a:latin typeface="Trebuchet MS"/>
                <a:cs typeface="Trebuchet MS"/>
              </a:rPr>
              <a:t> transfer:</a:t>
            </a:r>
            <a:r>
              <a:rPr sz="1800" b="1" spc="-2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Move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data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between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memory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ALU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registers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or </a:t>
            </a:r>
            <a:r>
              <a:rPr sz="1800" dirty="0">
                <a:latin typeface="Trebuchet MS"/>
                <a:cs typeface="Trebuchet MS"/>
              </a:rPr>
              <a:t>between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two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ALU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registers.</a:t>
            </a:r>
            <a:endParaRPr sz="1800">
              <a:latin typeface="Trebuchet MS"/>
              <a:cs typeface="Trebuchet MS"/>
            </a:endParaRPr>
          </a:p>
          <a:p>
            <a:pPr marL="291465" marR="5080" indent="-279400" algn="just">
              <a:lnSpc>
                <a:spcPct val="100000"/>
              </a:lnSpc>
              <a:buFont typeface="Tahoma"/>
              <a:buChar char="●"/>
              <a:tabLst>
                <a:tab pos="291465" algn="l"/>
              </a:tabLst>
            </a:pPr>
            <a:r>
              <a:rPr sz="1800" b="1" spc="-20" dirty="0">
                <a:latin typeface="Trebuchet MS"/>
                <a:cs typeface="Trebuchet MS"/>
              </a:rPr>
              <a:t>Unconditional</a:t>
            </a:r>
            <a:r>
              <a:rPr sz="1800" b="1" spc="-70" dirty="0">
                <a:latin typeface="Trebuchet MS"/>
                <a:cs typeface="Trebuchet MS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branch:</a:t>
            </a:r>
            <a:r>
              <a:rPr sz="1800" b="1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Normally,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control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unit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executes</a:t>
            </a:r>
            <a:r>
              <a:rPr sz="1800" spc="-10" dirty="0">
                <a:latin typeface="Trebuchet MS"/>
                <a:cs typeface="Trebuchet MS"/>
              </a:rPr>
              <a:t> instructions </a:t>
            </a:r>
            <a:r>
              <a:rPr sz="1800" dirty="0">
                <a:latin typeface="Trebuchet MS"/>
                <a:cs typeface="Trebuchet MS"/>
              </a:rPr>
              <a:t>in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sequence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from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memory.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This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sequence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changed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branch </a:t>
            </a:r>
            <a:r>
              <a:rPr sz="1800" dirty="0">
                <a:latin typeface="Trebuchet MS"/>
                <a:cs typeface="Trebuchet MS"/>
              </a:rPr>
              <a:t>instruction,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which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facilitates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repetitive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operations.</a:t>
            </a:r>
            <a:endParaRPr sz="1800">
              <a:latin typeface="Trebuchet MS"/>
              <a:cs typeface="Trebuchet MS"/>
            </a:endParaRPr>
          </a:p>
          <a:p>
            <a:pPr marL="291465" marR="984250" indent="-279400" algn="just">
              <a:lnSpc>
                <a:spcPct val="100000"/>
              </a:lnSpc>
              <a:buFont typeface="Tahoma"/>
              <a:buChar char="●"/>
              <a:tabLst>
                <a:tab pos="291465" algn="l"/>
              </a:tabLst>
            </a:pPr>
            <a:r>
              <a:rPr sz="1800" b="1" spc="-10" dirty="0">
                <a:latin typeface="Trebuchet MS"/>
                <a:cs typeface="Trebuchet MS"/>
              </a:rPr>
              <a:t>Conditional</a:t>
            </a:r>
            <a:r>
              <a:rPr sz="1800" b="1" spc="-15" dirty="0">
                <a:latin typeface="Trebuchet MS"/>
                <a:cs typeface="Trebuchet MS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branch:</a:t>
            </a:r>
            <a:r>
              <a:rPr sz="1800" b="1" spc="-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The</a:t>
            </a:r>
            <a:r>
              <a:rPr sz="1800" dirty="0">
                <a:latin typeface="Trebuchet MS"/>
                <a:cs typeface="Trebuchet MS"/>
              </a:rPr>
              <a:t> branch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made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dependent </a:t>
            </a:r>
            <a:r>
              <a:rPr sz="1800" spc="65" dirty="0">
                <a:latin typeface="Trebuchet MS"/>
                <a:cs typeface="Trebuchet MS"/>
              </a:rPr>
              <a:t>on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a </a:t>
            </a:r>
            <a:r>
              <a:rPr sz="1800" dirty="0">
                <a:latin typeface="Trebuchet MS"/>
                <a:cs typeface="Trebuchet MS"/>
              </a:rPr>
              <a:t>condition,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thus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allowing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decision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points.</a:t>
            </a:r>
            <a:endParaRPr sz="1800">
              <a:latin typeface="Trebuchet MS"/>
              <a:cs typeface="Trebuchet MS"/>
            </a:endParaRPr>
          </a:p>
          <a:p>
            <a:pPr marL="290830" indent="-278130" algn="just">
              <a:lnSpc>
                <a:spcPct val="100000"/>
              </a:lnSpc>
              <a:spcBef>
                <a:spcPts val="5"/>
              </a:spcBef>
              <a:buFont typeface="Tahoma"/>
              <a:buChar char="●"/>
              <a:tabLst>
                <a:tab pos="290830" algn="l"/>
              </a:tabLst>
            </a:pPr>
            <a:r>
              <a:rPr sz="1800" b="1" spc="-60" dirty="0">
                <a:latin typeface="Trebuchet MS"/>
                <a:cs typeface="Trebuchet MS"/>
              </a:rPr>
              <a:t>Arithmetic:</a:t>
            </a:r>
            <a:r>
              <a:rPr sz="1800" b="1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Operations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performed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ALU.</a:t>
            </a:r>
            <a:endParaRPr sz="1800">
              <a:latin typeface="Trebuchet MS"/>
              <a:cs typeface="Trebuchet MS"/>
            </a:endParaRPr>
          </a:p>
          <a:p>
            <a:pPr marL="291465" marR="396875" indent="-279400">
              <a:lnSpc>
                <a:spcPct val="100000"/>
              </a:lnSpc>
              <a:buFont typeface="Tahoma"/>
              <a:buChar char="●"/>
              <a:tabLst>
                <a:tab pos="291465" algn="l"/>
              </a:tabLst>
            </a:pPr>
            <a:r>
              <a:rPr sz="1800" b="1" dirty="0">
                <a:latin typeface="Trebuchet MS"/>
                <a:cs typeface="Trebuchet MS"/>
              </a:rPr>
              <a:t>Address</a:t>
            </a:r>
            <a:r>
              <a:rPr sz="1800" b="1" spc="-70" dirty="0">
                <a:latin typeface="Trebuchet MS"/>
                <a:cs typeface="Trebuchet MS"/>
              </a:rPr>
              <a:t> </a:t>
            </a:r>
            <a:r>
              <a:rPr sz="1800" b="1" spc="-45" dirty="0">
                <a:latin typeface="Trebuchet MS"/>
                <a:cs typeface="Trebuchet MS"/>
              </a:rPr>
              <a:t>modify:</a:t>
            </a:r>
            <a:r>
              <a:rPr sz="1800" b="1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Permits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addresses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computed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ALU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and </a:t>
            </a:r>
            <a:r>
              <a:rPr sz="1800" dirty="0">
                <a:latin typeface="Trebuchet MS"/>
                <a:cs typeface="Trebuchet MS"/>
              </a:rPr>
              <a:t>then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inserted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into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instructions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stored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memory.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This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allows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a </a:t>
            </a:r>
            <a:r>
              <a:rPr sz="1800" dirty="0">
                <a:latin typeface="Trebuchet MS"/>
                <a:cs typeface="Trebuchet MS"/>
              </a:rPr>
              <a:t>program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considerable</a:t>
            </a:r>
            <a:r>
              <a:rPr sz="1800" spc="15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addressing</a:t>
            </a:r>
            <a:r>
              <a:rPr sz="1800" spc="1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flexibility.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610</Words>
  <Application>Microsoft Office PowerPoint</Application>
  <PresentationFormat>On-screen Show (16:9)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Computer Organization and Architecture</vt:lpstr>
      <vt:lpstr>Computer Organization and Architecture</vt:lpstr>
      <vt:lpstr>Module 1</vt:lpstr>
      <vt:lpstr>Computer Evolution and Performance</vt:lpstr>
      <vt:lpstr>Computer Evolution and Performance</vt:lpstr>
      <vt:lpstr>Computer Evolution and Performance</vt:lpstr>
      <vt:lpstr>Structure of IAS</vt:lpstr>
      <vt:lpstr>IAS Registers</vt:lpstr>
      <vt:lpstr>Operations in IAS</vt:lpstr>
      <vt:lpstr>Computer Evolution and Performance</vt:lpstr>
      <vt:lpstr>Computer Evolution and Performance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</dc:title>
  <dc:creator>Arati Phadke</dc:creator>
  <cp:lastModifiedBy>SNS</cp:lastModifiedBy>
  <cp:revision>1</cp:revision>
  <dcterms:created xsi:type="dcterms:W3CDTF">2024-07-22T10:45:58Z</dcterms:created>
  <dcterms:modified xsi:type="dcterms:W3CDTF">2024-07-22T10:47:16Z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2023-07-18T00:00:00Z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2024-07-22T00:00:00Z</vt:filetime>
  </property>
  <property fmtid="{D5CDD505-2E9C-101B-9397-08002B2CF9AE}" pid="5" name="Producer">
    <vt:lpwstr>Microsoft® PowerPoint® 2010</vt:lpwstr>
  </property>
</Properties>
</file>