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7825" y="141553"/>
            <a:ext cx="6068348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439" y="980088"/>
            <a:ext cx="7753120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378" y="282263"/>
            <a:ext cx="7898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25" dirty="0"/>
              <a:t>Computer</a:t>
            </a:r>
            <a:r>
              <a:rPr sz="3300" spc="-55" dirty="0"/>
              <a:t> </a:t>
            </a:r>
            <a:r>
              <a:rPr sz="3300" spc="80" dirty="0"/>
              <a:t>Organization</a:t>
            </a:r>
            <a:r>
              <a:rPr sz="3300" spc="-55" dirty="0"/>
              <a:t> </a:t>
            </a:r>
            <a:r>
              <a:rPr sz="3300" spc="55" dirty="0"/>
              <a:t>and</a:t>
            </a:r>
            <a:r>
              <a:rPr sz="3300" spc="-55" dirty="0"/>
              <a:t> </a:t>
            </a:r>
            <a:r>
              <a:rPr sz="3300" spc="100" dirty="0"/>
              <a:t>Architecture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725200" y="1345368"/>
            <a:ext cx="1694814" cy="166648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73685" marR="265430" indent="245110">
              <a:lnSpc>
                <a:spcPts val="2480"/>
              </a:lnSpc>
              <a:spcBef>
                <a:spcPts val="415"/>
              </a:spcBef>
            </a:pPr>
            <a:r>
              <a:rPr sz="2300" spc="20" dirty="0">
                <a:solidFill>
                  <a:srgbClr val="262626"/>
                </a:solidFill>
                <a:latin typeface="Trebuchet MS"/>
                <a:cs typeface="Trebuchet MS"/>
              </a:rPr>
              <a:t>Div </a:t>
            </a:r>
            <a:r>
              <a:rPr sz="2300" spc="-90" dirty="0">
                <a:solidFill>
                  <a:srgbClr val="262626"/>
                </a:solidFill>
                <a:latin typeface="Trebuchet MS"/>
                <a:cs typeface="Trebuchet MS"/>
              </a:rPr>
              <a:t>C </a:t>
            </a:r>
            <a:r>
              <a:rPr sz="23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262626"/>
                </a:solidFill>
                <a:latin typeface="Trebuchet MS"/>
                <a:cs typeface="Trebuchet MS"/>
              </a:rPr>
              <a:t>SY</a:t>
            </a:r>
            <a:r>
              <a:rPr sz="2300" spc="-1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25" dirty="0">
                <a:solidFill>
                  <a:srgbClr val="262626"/>
                </a:solidFill>
                <a:latin typeface="Trebuchet MS"/>
                <a:cs typeface="Trebuchet MS"/>
              </a:rPr>
              <a:t>COMP</a:t>
            </a:r>
            <a:endParaRPr sz="2300" dirty="0">
              <a:latin typeface="Trebuchet MS"/>
              <a:cs typeface="Trebuchet MS"/>
            </a:endParaRPr>
          </a:p>
          <a:p>
            <a:pPr marL="394335">
              <a:lnSpc>
                <a:spcPts val="2450"/>
              </a:lnSpc>
            </a:pPr>
            <a:r>
              <a:rPr sz="2300" spc="65" dirty="0">
                <a:solidFill>
                  <a:srgbClr val="262626"/>
                </a:solidFill>
                <a:latin typeface="Trebuchet MS"/>
                <a:cs typeface="Trebuchet MS"/>
              </a:rPr>
              <a:t>Sem</a:t>
            </a:r>
            <a:r>
              <a:rPr sz="2300" spc="-1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35" dirty="0">
                <a:solidFill>
                  <a:srgbClr val="262626"/>
                </a:solidFill>
                <a:latin typeface="Trebuchet MS"/>
                <a:cs typeface="Trebuchet MS"/>
              </a:rPr>
              <a:t>III</a:t>
            </a: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rebuchet MS"/>
              <a:cs typeface="Trebuchet MS"/>
            </a:endParaRPr>
          </a:p>
          <a:p>
            <a:pPr marL="172720" marR="5080" indent="-160655" algn="ctr">
              <a:lnSpc>
                <a:spcPts val="2480"/>
              </a:lnSpc>
            </a:pPr>
            <a:r>
              <a:rPr sz="2300" spc="-155" dirty="0" smtClean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300" spc="-50" dirty="0" smtClean="0">
                <a:solidFill>
                  <a:srgbClr val="262626"/>
                </a:solidFill>
                <a:latin typeface="Trebuchet MS"/>
                <a:cs typeface="Trebuchet MS"/>
              </a:rPr>
              <a:t>Y</a:t>
            </a:r>
            <a:r>
              <a:rPr sz="2300" spc="-85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sz="2300" spc="-30" dirty="0" smtClean="0">
                <a:solidFill>
                  <a:srgbClr val="262626"/>
                </a:solidFill>
                <a:latin typeface="Trebuchet MS"/>
                <a:cs typeface="Trebuchet MS"/>
              </a:rPr>
              <a:t>0</a:t>
            </a:r>
            <a:r>
              <a:rPr sz="2300" spc="-130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lang="en-US" sz="2300" spc="-130" dirty="0" smtClean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2300" spc="-60" dirty="0" smtClean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300" spc="-70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lang="en-US" sz="2300" spc="-70" dirty="0" smtClean="0">
                <a:solidFill>
                  <a:srgbClr val="262626"/>
                </a:solidFill>
                <a:latin typeface="Trebuchet MS"/>
                <a:cs typeface="Trebuchet MS"/>
              </a:rPr>
              <a:t>5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3" y="0"/>
            <a:ext cx="582930" cy="5143500"/>
            <a:chOff x="453" y="0"/>
            <a:chExt cx="582930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" y="1664"/>
              <a:ext cx="425218" cy="51418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72" y="0"/>
              <a:ext cx="157257" cy="40805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6430" y="4373116"/>
            <a:ext cx="651511" cy="4856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609" y="4371737"/>
            <a:ext cx="1944996" cy="497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001" y="151958"/>
            <a:ext cx="44164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5" dirty="0"/>
              <a:t>Bus</a:t>
            </a:r>
            <a:r>
              <a:rPr sz="2700" spc="-70" dirty="0"/>
              <a:t> </a:t>
            </a:r>
            <a:r>
              <a:rPr sz="2700" spc="50" dirty="0"/>
              <a:t>Interconnection</a:t>
            </a:r>
            <a:r>
              <a:rPr sz="2700" spc="-65" dirty="0"/>
              <a:t> </a:t>
            </a:r>
            <a:r>
              <a:rPr sz="2700" spc="5" dirty="0"/>
              <a:t>Scheme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775875"/>
            <a:ext cx="9143998" cy="4367624"/>
            <a:chOff x="0" y="775875"/>
            <a:chExt cx="9143998" cy="436762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050" y="775875"/>
              <a:ext cx="6465225" cy="3591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79" y="59851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117" y="566365"/>
            <a:ext cx="74860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35" dirty="0">
                <a:latin typeface="Trebuchet MS"/>
                <a:cs typeface="Trebuchet MS"/>
              </a:rPr>
              <a:t>Single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20" dirty="0">
                <a:latin typeface="Trebuchet MS"/>
                <a:cs typeface="Trebuchet MS"/>
              </a:rPr>
              <a:t>Lots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devices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one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leads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20" dirty="0">
                <a:latin typeface="Trebuchet MS"/>
                <a:cs typeface="Trebuchet MS"/>
              </a:rPr>
              <a:t>Propagation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delays</a:t>
            </a:r>
            <a:endParaRPr sz="2000">
              <a:latin typeface="Trebuchet MS"/>
              <a:cs typeface="Trebuchet MS"/>
            </a:endParaRPr>
          </a:p>
          <a:p>
            <a:pPr marL="673735" marR="334010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35" dirty="0">
                <a:latin typeface="Trebuchet MS"/>
                <a:cs typeface="Trebuchet MS"/>
              </a:rPr>
              <a:t>Long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paths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mean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that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co-ordination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use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can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adversely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affect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performance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20" dirty="0">
                <a:latin typeface="Trebuchet MS"/>
                <a:cs typeface="Trebuchet MS"/>
              </a:rPr>
              <a:t>If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aggregate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transfer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approaches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capacity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70" dirty="0">
                <a:latin typeface="Trebuchet MS"/>
                <a:cs typeface="Trebuchet MS"/>
              </a:rPr>
              <a:t>Most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systems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use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multiple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buses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overcome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these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problems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10" dirty="0">
                <a:latin typeface="Trebuchet MS"/>
                <a:cs typeface="Trebuchet MS"/>
              </a:rPr>
              <a:t>Dedicated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05" dirty="0">
                <a:latin typeface="Trebuchet MS"/>
                <a:cs typeface="Trebuchet MS"/>
              </a:rPr>
              <a:t>–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Separate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&amp;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address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lines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u="heavy" spc="15" dirty="0">
                <a:uFill>
                  <a:solidFill>
                    <a:srgbClr val="FF5400"/>
                  </a:solidFill>
                </a:uFill>
                <a:latin typeface="Trebuchet MS"/>
                <a:cs typeface="Trebuchet MS"/>
              </a:rPr>
              <a:t>Multiplexed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05" dirty="0">
                <a:latin typeface="Trebuchet MS"/>
                <a:cs typeface="Trebuchet MS"/>
              </a:rPr>
              <a:t>–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Shared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lines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4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valid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or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valid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line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5" dirty="0">
                <a:latin typeface="Trebuchet MS"/>
                <a:cs typeface="Trebuchet MS"/>
              </a:rPr>
              <a:t>Advantage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fewer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lines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  <a:tab pos="2469515" algn="l"/>
              </a:tabLst>
            </a:pPr>
            <a:r>
              <a:rPr sz="2000" spc="60" dirty="0">
                <a:latin typeface="Trebuchet MS"/>
                <a:cs typeface="Trebuchet MS"/>
              </a:rPr>
              <a:t>Di</a:t>
            </a:r>
            <a:r>
              <a:rPr sz="2000" spc="35" dirty="0">
                <a:latin typeface="Trebuchet MS"/>
                <a:cs typeface="Trebuchet MS"/>
              </a:rPr>
              <a:t>s</a:t>
            </a:r>
            <a:r>
              <a:rPr sz="2000" spc="40" dirty="0">
                <a:latin typeface="Trebuchet MS"/>
                <a:cs typeface="Trebuchet MS"/>
              </a:rPr>
              <a:t>ad</a:t>
            </a:r>
            <a:r>
              <a:rPr sz="2000" spc="5" dirty="0">
                <a:latin typeface="Trebuchet MS"/>
                <a:cs typeface="Trebuchet MS"/>
              </a:rPr>
              <a:t>v</a:t>
            </a:r>
            <a:r>
              <a:rPr sz="2000" spc="15" dirty="0">
                <a:latin typeface="Trebuchet MS"/>
                <a:cs typeface="Trebuchet MS"/>
              </a:rPr>
              <a:t>an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g</a:t>
            </a:r>
            <a:r>
              <a:rPr sz="2000" spc="60" dirty="0">
                <a:latin typeface="Trebuchet MS"/>
                <a:cs typeface="Trebuchet MS"/>
              </a:rPr>
              <a:t>es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Mo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c</a:t>
            </a:r>
            <a:r>
              <a:rPr sz="2000" spc="60" dirty="0">
                <a:latin typeface="Trebuchet MS"/>
                <a:cs typeface="Trebuchet MS"/>
              </a:rPr>
              <a:t>omp</a:t>
            </a:r>
            <a:r>
              <a:rPr sz="2000" spc="15" dirty="0">
                <a:latin typeface="Trebuchet MS"/>
                <a:cs typeface="Trebuchet MS"/>
              </a:rPr>
              <a:t>l</a:t>
            </a:r>
            <a:r>
              <a:rPr sz="2000" spc="-25" dirty="0">
                <a:latin typeface="Trebuchet MS"/>
                <a:cs typeface="Trebuchet MS"/>
              </a:rPr>
              <a:t>e</a:t>
            </a:r>
            <a:r>
              <a:rPr sz="2000" spc="-35" dirty="0">
                <a:latin typeface="Trebuchet MS"/>
                <a:cs typeface="Trebuchet MS"/>
              </a:rPr>
              <a:t>x</a:t>
            </a:r>
            <a:r>
              <a:rPr sz="2000" spc="-75" dirty="0">
                <a:latin typeface="Trebuchet MS"/>
                <a:cs typeface="Trebuchet MS"/>
              </a:rPr>
              <a:t> c</a:t>
            </a:r>
            <a:r>
              <a:rPr sz="2000" spc="25" dirty="0">
                <a:latin typeface="Trebuchet MS"/>
                <a:cs typeface="Trebuchet MS"/>
              </a:rPr>
              <a:t>ont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45" dirty="0">
                <a:latin typeface="Trebuchet MS"/>
                <a:cs typeface="Trebuchet MS"/>
              </a:rPr>
              <a:t>ol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59588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20" dirty="0">
                <a:latin typeface="Trebuchet MS"/>
                <a:cs typeface="Trebuchet MS"/>
              </a:rPr>
              <a:t>Multiple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Masters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/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Controllers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20" dirty="0">
                <a:latin typeface="Trebuchet MS"/>
                <a:cs typeface="Trebuchet MS"/>
              </a:rPr>
              <a:t>Only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one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module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may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one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time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-20" dirty="0">
                <a:latin typeface="Trebuchet MS"/>
                <a:cs typeface="Trebuchet MS"/>
              </a:rPr>
              <a:t>Centralized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35" dirty="0">
                <a:latin typeface="Trebuchet MS"/>
                <a:cs typeface="Trebuchet MS"/>
              </a:rPr>
              <a:t>Single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hardware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device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controlling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  <a:p>
            <a:pPr marL="1016635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  <a:tab pos="1017269" algn="l"/>
              </a:tabLst>
            </a:pP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Controller</a:t>
            </a:r>
            <a:endParaRPr sz="2000">
              <a:latin typeface="Trebuchet MS"/>
              <a:cs typeface="Trebuchet MS"/>
            </a:endParaRPr>
          </a:p>
          <a:p>
            <a:pPr marL="1016635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  <a:tab pos="1017269" algn="l"/>
              </a:tabLst>
            </a:pPr>
            <a:r>
              <a:rPr sz="2000" spc="-15" dirty="0">
                <a:latin typeface="Trebuchet MS"/>
                <a:cs typeface="Trebuchet MS"/>
              </a:rPr>
              <a:t>Arbiter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45" dirty="0">
                <a:latin typeface="Trebuchet MS"/>
                <a:cs typeface="Trebuchet MS"/>
              </a:rPr>
              <a:t>May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be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CPU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or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separate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20" dirty="0">
                <a:latin typeface="Trebuchet MS"/>
                <a:cs typeface="Trebuchet MS"/>
              </a:rPr>
              <a:t>Distributed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Arbitration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10" dirty="0">
                <a:latin typeface="Trebuchet MS"/>
                <a:cs typeface="Trebuchet MS"/>
              </a:rPr>
              <a:t>Each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module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may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claim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logic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modules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4643" y="36195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73958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dirty="0">
                <a:latin typeface="Trebuchet MS"/>
                <a:cs typeface="Trebuchet MS"/>
              </a:rPr>
              <a:t>PCI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45" dirty="0">
                <a:latin typeface="Trebuchet MS"/>
                <a:cs typeface="Trebuchet MS"/>
              </a:rPr>
              <a:t>SCSI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80" dirty="0">
                <a:latin typeface="Trebuchet MS"/>
                <a:cs typeface="Trebuchet MS"/>
              </a:rPr>
              <a:t>Busses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Before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that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55" dirty="0">
                <a:latin typeface="Trebuchet MS"/>
                <a:cs typeface="Trebuchet MS"/>
              </a:rPr>
              <a:t>I</a:t>
            </a:r>
            <a:r>
              <a:rPr sz="2000" spc="90" dirty="0">
                <a:latin typeface="Trebuchet MS"/>
                <a:cs typeface="Trebuchet MS"/>
              </a:rPr>
              <a:t>S</a:t>
            </a:r>
            <a:r>
              <a:rPr sz="2000" spc="-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8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bit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16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40" dirty="0">
                <a:latin typeface="Trebuchet MS"/>
                <a:cs typeface="Trebuchet MS"/>
              </a:rPr>
              <a:t>ha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ac</a:t>
            </a:r>
            <a:r>
              <a:rPr sz="2000" spc="-50" dirty="0">
                <a:latin typeface="Trebuchet MS"/>
                <a:cs typeface="Trebuchet MS"/>
              </a:rPr>
              <a:t>t</a:t>
            </a:r>
            <a:r>
              <a:rPr sz="2000" spc="15" dirty="0">
                <a:latin typeface="Trebuchet MS"/>
                <a:cs typeface="Trebuchet MS"/>
              </a:rPr>
              <a:t>eristics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p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r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l</a:t>
            </a:r>
            <a:r>
              <a:rPr sz="2000" spc="-15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el/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seri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254" dirty="0">
                <a:latin typeface="Trebuchet MS"/>
                <a:cs typeface="Trebuchet MS"/>
              </a:rPr>
              <a:t>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s</a:t>
            </a:r>
            <a:r>
              <a:rPr sz="2000" spc="20" dirty="0">
                <a:latin typeface="Trebuchet MS"/>
                <a:cs typeface="Trebuchet MS"/>
              </a:rPr>
              <a:t>ynch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90" dirty="0">
                <a:latin typeface="Trebuchet MS"/>
                <a:cs typeface="Trebuchet MS"/>
              </a:rPr>
              <a:t>onous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/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a</a:t>
            </a:r>
            <a:r>
              <a:rPr sz="2000" spc="85" dirty="0">
                <a:latin typeface="Trebuchet MS"/>
                <a:cs typeface="Trebuchet MS"/>
              </a:rPr>
              <a:t>s</a:t>
            </a:r>
            <a:r>
              <a:rPr sz="2000" spc="20" dirty="0">
                <a:latin typeface="Trebuchet MS"/>
                <a:cs typeface="Trebuchet MS"/>
              </a:rPr>
              <a:t>ynch</a:t>
            </a:r>
            <a:r>
              <a:rPr sz="2000" spc="-45" dirty="0">
                <a:latin typeface="Trebuchet MS"/>
                <a:cs typeface="Trebuchet MS"/>
              </a:rPr>
              <a:t>r</a:t>
            </a:r>
            <a:r>
              <a:rPr sz="2000" spc="90" dirty="0">
                <a:latin typeface="Trebuchet MS"/>
                <a:cs typeface="Trebuchet MS"/>
              </a:rPr>
              <a:t>onous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45" dirty="0">
                <a:latin typeface="Trebuchet MS"/>
                <a:cs typeface="Trebuchet MS"/>
              </a:rPr>
              <a:t>Meaning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b="1" spc="20" dirty="0">
                <a:latin typeface="Trebuchet MS"/>
                <a:cs typeface="Trebuchet MS"/>
              </a:rPr>
              <a:t>Standards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Protocols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359" y="170145"/>
            <a:ext cx="64668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/>
              <a:t>Computer</a:t>
            </a:r>
            <a:r>
              <a:rPr sz="2700" spc="-50" dirty="0"/>
              <a:t> </a:t>
            </a:r>
            <a:r>
              <a:rPr sz="2700" spc="65" dirty="0"/>
              <a:t>Organization</a:t>
            </a:r>
            <a:r>
              <a:rPr sz="2700" spc="-45" dirty="0"/>
              <a:t> </a:t>
            </a:r>
            <a:r>
              <a:rPr sz="2700" spc="45" dirty="0"/>
              <a:t>and</a:t>
            </a:r>
            <a:r>
              <a:rPr sz="2700" spc="-40" dirty="0"/>
              <a:t> </a:t>
            </a:r>
            <a:r>
              <a:rPr sz="2700" spc="80" dirty="0"/>
              <a:t>Architecture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7893" y="578349"/>
            <a:ext cx="766381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000" b="1" spc="-20" dirty="0">
                <a:solidFill>
                  <a:srgbClr val="262626"/>
                </a:solidFill>
                <a:latin typeface="Trebuchet MS"/>
                <a:cs typeface="Trebuchet MS"/>
              </a:rPr>
              <a:t>ou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r</a:t>
            </a:r>
            <a:r>
              <a:rPr sz="2000" b="1" spc="25" dirty="0">
                <a:solidFill>
                  <a:srgbClr val="262626"/>
                </a:solidFill>
                <a:latin typeface="Trebuchet MS"/>
                <a:cs typeface="Trebuchet MS"/>
              </a:rPr>
              <a:t>se</a:t>
            </a:r>
            <a:r>
              <a:rPr sz="2000" b="1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Ou</a:t>
            </a:r>
            <a:r>
              <a:rPr sz="2000" b="1" spc="-55" dirty="0">
                <a:solidFill>
                  <a:srgbClr val="262626"/>
                </a:solidFill>
                <a:latin typeface="Trebuchet MS"/>
                <a:cs typeface="Trebuchet MS"/>
              </a:rPr>
              <a:t>t</a:t>
            </a:r>
            <a:r>
              <a:rPr sz="2000" b="1" spc="-110" dirty="0">
                <a:solidFill>
                  <a:srgbClr val="262626"/>
                </a:solidFill>
                <a:latin typeface="Trebuchet MS"/>
                <a:cs typeface="Trebuchet MS"/>
              </a:rPr>
              <a:t>c</a:t>
            </a:r>
            <a:r>
              <a:rPr sz="2000" b="1" spc="15" dirty="0">
                <a:solidFill>
                  <a:srgbClr val="262626"/>
                </a:solidFill>
                <a:latin typeface="Trebuchet MS"/>
                <a:cs typeface="Trebuchet MS"/>
              </a:rPr>
              <a:t>omes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939"/>
              </a:lnSpc>
              <a:spcBef>
                <a:spcPts val="140"/>
              </a:spcBef>
            </a:pP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At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end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successful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completion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course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student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will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able </a:t>
            </a:r>
            <a:r>
              <a:rPr sz="1800" spc="-5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25"/>
              </a:lnSpc>
            </a:pPr>
            <a:r>
              <a:rPr sz="2000" b="1" spc="-5" dirty="0">
                <a:solidFill>
                  <a:srgbClr val="262626"/>
                </a:solidFill>
                <a:latin typeface="Arial"/>
                <a:cs typeface="Arial"/>
              </a:rPr>
              <a:t>CO 1.</a:t>
            </a:r>
            <a:r>
              <a:rPr sz="200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Describe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deﬁne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262626"/>
                </a:solidFill>
                <a:latin typeface="Trebuchet MS"/>
                <a:cs typeface="Trebuchet MS"/>
              </a:rPr>
              <a:t>buses</a:t>
            </a:r>
            <a:endParaRPr sz="1800">
              <a:latin typeface="Trebuchet MS"/>
              <a:cs typeface="Trebuchet MS"/>
            </a:endParaRPr>
          </a:p>
          <a:p>
            <a:pPr marL="12700" marR="66992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detail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logic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its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sub </a:t>
            </a:r>
            <a:r>
              <a:rPr sz="1800" spc="-5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2626"/>
                </a:solidFill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 marL="12700" marR="40640">
              <a:lnSpc>
                <a:spcPts val="1989"/>
              </a:lnSpc>
              <a:spcBef>
                <a:spcPts val="140"/>
              </a:spcBef>
            </a:pP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1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200" dirty="0">
                <a:solidFill>
                  <a:srgbClr val="262626"/>
                </a:solidFill>
                <a:latin typeface="Trebuchet MS"/>
                <a:cs typeface="Trebuchet MS"/>
              </a:rPr>
              <a:t>2.</a:t>
            </a:r>
            <a:r>
              <a:rPr sz="2000" b="1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Understand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Central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processing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addressing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rebuchet MS"/>
                <a:cs typeface="Trebuchet MS"/>
              </a:rPr>
              <a:t>modes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sz="1800" spc="-5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62626"/>
                </a:solidFill>
                <a:latin typeface="Trebuchet MS"/>
                <a:cs typeface="Trebuchet MS"/>
              </a:rPr>
              <a:t>control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sz="18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depth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1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95" dirty="0">
                <a:solidFill>
                  <a:srgbClr val="262626"/>
                </a:solidFill>
                <a:latin typeface="Trebuchet MS"/>
                <a:cs typeface="Trebuchet MS"/>
              </a:rPr>
              <a:t>3.</a:t>
            </a:r>
            <a:r>
              <a:rPr sz="2000" b="1" spc="-1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Learn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62626"/>
                </a:solidFill>
                <a:latin typeface="Trebuchet MS"/>
                <a:cs typeface="Trebuchet MS"/>
              </a:rPr>
              <a:t>evaluate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memory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62626"/>
                </a:solidFill>
                <a:latin typeface="Trebuchet MS"/>
                <a:cs typeface="Trebuchet MS"/>
              </a:rPr>
              <a:t>organization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cache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  <a:p>
            <a:pPr marL="12700" marR="1204595">
              <a:lnSpc>
                <a:spcPts val="1989"/>
              </a:lnSpc>
              <a:spcBef>
                <a:spcPts val="2110"/>
              </a:spcBef>
            </a:pP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1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40" dirty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1800" spc="-140" dirty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Summarize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Input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output</a:t>
            </a:r>
            <a:r>
              <a:rPr sz="18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techniques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multiprocessor </a:t>
            </a:r>
            <a:r>
              <a:rPr sz="1800" spc="-5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conﬁgurations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4" y="170145"/>
            <a:ext cx="14547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70" dirty="0"/>
              <a:t>Module</a:t>
            </a:r>
            <a:r>
              <a:rPr sz="2700" spc="-105" dirty="0"/>
              <a:t> </a:t>
            </a:r>
            <a:r>
              <a:rPr sz="2700" spc="-680" dirty="0"/>
              <a:t>1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9187" y="743507"/>
            <a:ext cx="6510020" cy="22936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2615565">
              <a:lnSpc>
                <a:spcPts val="2270"/>
              </a:lnSpc>
              <a:spcBef>
                <a:spcPts val="384"/>
              </a:spcBef>
            </a:pPr>
            <a:r>
              <a:rPr sz="2100" b="1" spc="-35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2100" b="1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100" b="1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3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2100" b="1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4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2100" b="1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62626"/>
                </a:solidFill>
                <a:latin typeface="Trebuchet MS"/>
                <a:cs typeface="Trebuchet MS"/>
              </a:rPr>
              <a:t>System </a:t>
            </a:r>
            <a:r>
              <a:rPr sz="2100" b="1" spc="-6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330" dirty="0">
                <a:solidFill>
                  <a:srgbClr val="262626"/>
                </a:solidFill>
                <a:latin typeface="Trebuchet MS"/>
                <a:cs typeface="Trebuchet MS"/>
              </a:rPr>
              <a:t>1.1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005"/>
              </a:lnSpc>
            </a:pP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Introduction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20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system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its</a:t>
            </a:r>
            <a:r>
              <a:rPr sz="20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262626"/>
                </a:solidFill>
                <a:latin typeface="Trebuchet MS"/>
                <a:cs typeface="Trebuchet MS"/>
              </a:rPr>
              <a:t>sub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modules,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89900"/>
              </a:lnSpc>
              <a:spcBef>
                <a:spcPts val="120"/>
              </a:spcBef>
            </a:pPr>
            <a:r>
              <a:rPr sz="2000" spc="35" dirty="0">
                <a:solidFill>
                  <a:srgbClr val="262626"/>
                </a:solidFill>
                <a:latin typeface="Trebuchet MS"/>
                <a:cs typeface="Trebuchet MS"/>
              </a:rPr>
              <a:t>Basic 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organization </a:t>
            </a:r>
            <a:r>
              <a:rPr sz="2000" spc="10" dirty="0">
                <a:solidFill>
                  <a:srgbClr val="262626"/>
                </a:solidFill>
                <a:latin typeface="Trebuchet MS"/>
                <a:cs typeface="Trebuchet MS"/>
              </a:rPr>
              <a:t>of computer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sz="2000" spc="25" dirty="0">
                <a:solidFill>
                  <a:srgbClr val="262626"/>
                </a:solidFill>
                <a:latin typeface="Trebuchet MS"/>
                <a:cs typeface="Trebuchet MS"/>
              </a:rPr>
              <a:t>block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level 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262626"/>
                </a:solidFill>
                <a:latin typeface="Trebuchet MS"/>
                <a:cs typeface="Trebuchet MS"/>
              </a:rPr>
              <a:t>description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functional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units.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Von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Neumann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262626"/>
                </a:solidFill>
                <a:latin typeface="Trebuchet MS"/>
                <a:cs typeface="Trebuchet MS"/>
              </a:rPr>
              <a:t>model </a:t>
            </a:r>
            <a:r>
              <a:rPr sz="2000" spc="-5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225" dirty="0">
                <a:solidFill>
                  <a:srgbClr val="262626"/>
                </a:solidFill>
                <a:latin typeface="Trebuchet MS"/>
                <a:cs typeface="Trebuchet MS"/>
              </a:rPr>
              <a:t>1.2</a:t>
            </a:r>
            <a:endParaRPr sz="2100">
              <a:latin typeface="Trebuchet MS"/>
              <a:cs typeface="Trebuchet MS"/>
            </a:endParaRPr>
          </a:p>
          <a:p>
            <a:pPr marL="12700" marR="408940">
              <a:lnSpc>
                <a:spcPts val="2160"/>
              </a:lnSpc>
              <a:spcBef>
                <a:spcPts val="35"/>
              </a:spcBef>
            </a:pP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Introduction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buses,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262626"/>
                </a:solidFill>
                <a:latin typeface="Trebuchet MS"/>
                <a:cs typeface="Trebuchet MS"/>
              </a:rPr>
              <a:t>bus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types,</a:t>
            </a:r>
            <a:r>
              <a:rPr sz="2000" spc="-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62626"/>
                </a:solidFill>
                <a:latin typeface="Trebuchet MS"/>
                <a:cs typeface="Trebuchet MS"/>
              </a:rPr>
              <a:t>connection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I/O </a:t>
            </a:r>
            <a:r>
              <a:rPr sz="2000" spc="-59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devices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62626"/>
                </a:solidFill>
                <a:latin typeface="Trebuchet MS"/>
                <a:cs typeface="Trebuchet MS"/>
              </a:rPr>
              <a:t>CPU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memory,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PCI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262626"/>
                </a:solidFill>
                <a:latin typeface="Trebuchet MS"/>
                <a:cs typeface="Trebuchet MS"/>
              </a:rPr>
              <a:t>SCSI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996315" marR="5080" indent="-984250">
              <a:lnSpc>
                <a:spcPts val="2700"/>
              </a:lnSpc>
              <a:spcBef>
                <a:spcPts val="439"/>
              </a:spcBef>
            </a:pPr>
            <a:r>
              <a:rPr spc="50" dirty="0"/>
              <a:t>Introduction</a:t>
            </a:r>
            <a:r>
              <a:rPr spc="-40" dirty="0"/>
              <a:t> </a:t>
            </a:r>
            <a:r>
              <a:rPr spc="130" dirty="0"/>
              <a:t>to</a:t>
            </a:r>
            <a:r>
              <a:rPr spc="-40" dirty="0"/>
              <a:t> </a:t>
            </a:r>
            <a:r>
              <a:rPr spc="-100" dirty="0"/>
              <a:t>buses,</a:t>
            </a:r>
            <a:r>
              <a:rPr spc="-40" dirty="0"/>
              <a:t> </a:t>
            </a:r>
            <a:r>
              <a:rPr spc="40" dirty="0"/>
              <a:t>and</a:t>
            </a:r>
            <a:r>
              <a:rPr spc="-35" dirty="0"/>
              <a:t> </a:t>
            </a:r>
            <a:r>
              <a:rPr spc="70" dirty="0"/>
              <a:t>connection</a:t>
            </a:r>
            <a:r>
              <a:rPr spc="-40" dirty="0"/>
              <a:t> </a:t>
            </a:r>
            <a:r>
              <a:rPr spc="30" dirty="0"/>
              <a:t>I/O </a:t>
            </a:r>
            <a:r>
              <a:rPr spc="-765" dirty="0"/>
              <a:t> </a:t>
            </a:r>
            <a:r>
              <a:rPr spc="5" dirty="0"/>
              <a:t>devices</a:t>
            </a:r>
            <a:r>
              <a:rPr spc="-40" dirty="0"/>
              <a:t> </a:t>
            </a:r>
            <a:r>
              <a:rPr spc="130" dirty="0"/>
              <a:t>to</a:t>
            </a:r>
            <a:r>
              <a:rPr spc="-45" dirty="0"/>
              <a:t> </a:t>
            </a:r>
            <a:r>
              <a:rPr spc="70" dirty="0"/>
              <a:t>CPU</a:t>
            </a:r>
            <a:r>
              <a:rPr spc="-40" dirty="0"/>
              <a:t> </a:t>
            </a:r>
            <a:r>
              <a:rPr spc="40" dirty="0"/>
              <a:t>and</a:t>
            </a:r>
            <a:r>
              <a:rPr spc="-40" dirty="0"/>
              <a:t> </a:t>
            </a:r>
            <a:r>
              <a:rPr spc="8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</a:t>
            </a:r>
            <a:r>
              <a:rPr spc="-135" dirty="0"/>
              <a:t> </a:t>
            </a:r>
            <a:r>
              <a:rPr spc="35" dirty="0"/>
              <a:t>is</a:t>
            </a:r>
            <a:r>
              <a:rPr spc="-135" dirty="0"/>
              <a:t> </a:t>
            </a:r>
            <a:r>
              <a:rPr spc="30" dirty="0"/>
              <a:t>a</a:t>
            </a:r>
            <a:r>
              <a:rPr spc="-135" dirty="0"/>
              <a:t> </a:t>
            </a:r>
            <a:r>
              <a:rPr spc="40" dirty="0"/>
              <a:t>Bu</a:t>
            </a:r>
            <a:r>
              <a:rPr spc="-35" dirty="0"/>
              <a:t>s</a:t>
            </a:r>
            <a:r>
              <a:rPr spc="90" dirty="0"/>
              <a:t>?</a:t>
            </a:r>
          </a:p>
          <a:p>
            <a:pPr marL="494030" indent="-3822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94030" algn="l"/>
                <a:tab pos="494665" algn="l"/>
              </a:tabLst>
            </a:pPr>
            <a:r>
              <a:rPr sz="2000" b="0" spc="-35" dirty="0">
                <a:latin typeface="Trebuchet MS"/>
                <a:cs typeface="Trebuchet MS"/>
              </a:rPr>
              <a:t>A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25" dirty="0">
                <a:latin typeface="Trebuchet MS"/>
                <a:cs typeface="Trebuchet MS"/>
              </a:rPr>
              <a:t>communication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pathway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15" dirty="0">
                <a:latin typeface="Trebuchet MS"/>
                <a:cs typeface="Trebuchet MS"/>
              </a:rPr>
              <a:t>connecting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-15" dirty="0">
                <a:latin typeface="Trebuchet MS"/>
                <a:cs typeface="Trebuchet MS"/>
              </a:rPr>
              <a:t>two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40" dirty="0">
                <a:latin typeface="Trebuchet MS"/>
                <a:cs typeface="Trebuchet MS"/>
              </a:rPr>
              <a:t>or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20" dirty="0">
                <a:latin typeface="Trebuchet MS"/>
                <a:cs typeface="Trebuchet MS"/>
              </a:rPr>
              <a:t>more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15" dirty="0">
                <a:latin typeface="Trebuchet MS"/>
                <a:cs typeface="Trebuchet MS"/>
              </a:rPr>
              <a:t>devices</a:t>
            </a:r>
            <a:endParaRPr sz="2000">
              <a:latin typeface="Trebuchet MS"/>
              <a:cs typeface="Trebuchet MS"/>
            </a:endParaRPr>
          </a:p>
          <a:p>
            <a:pPr marL="494030" marR="202565" indent="-382270">
              <a:lnSpc>
                <a:spcPct val="100000"/>
              </a:lnSpc>
              <a:buFont typeface="Tahoma"/>
              <a:buChar char="●"/>
              <a:tabLst>
                <a:tab pos="494030" algn="l"/>
                <a:tab pos="494665" algn="l"/>
              </a:tabLst>
            </a:pPr>
            <a:r>
              <a:rPr sz="2000" b="0" spc="5" dirty="0">
                <a:latin typeface="Trebuchet MS"/>
                <a:cs typeface="Trebuchet MS"/>
              </a:rPr>
              <a:t>Data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20" dirty="0">
                <a:latin typeface="Trebuchet MS"/>
                <a:cs typeface="Trebuchet MS"/>
              </a:rPr>
              <a:t>connection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between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-60" dirty="0">
                <a:latin typeface="Trebuchet MS"/>
                <a:cs typeface="Trebuchet MS"/>
              </a:rPr>
              <a:t>2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40" dirty="0">
                <a:latin typeface="Trebuchet MS"/>
                <a:cs typeface="Trebuchet MS"/>
              </a:rPr>
              <a:t>or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20" dirty="0">
                <a:latin typeface="Trebuchet MS"/>
                <a:cs typeface="Trebuchet MS"/>
              </a:rPr>
              <a:t>more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15" dirty="0">
                <a:latin typeface="Trebuchet MS"/>
                <a:cs typeface="Trebuchet MS"/>
              </a:rPr>
              <a:t>devices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10" dirty="0">
                <a:latin typeface="Trebuchet MS"/>
                <a:cs typeface="Trebuchet MS"/>
              </a:rPr>
              <a:t>connected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-5" dirty="0">
                <a:latin typeface="Trebuchet MS"/>
                <a:cs typeface="Trebuchet MS"/>
              </a:rPr>
              <a:t>to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the </a:t>
            </a:r>
            <a:r>
              <a:rPr sz="2000" b="0" spc="-590" dirty="0">
                <a:latin typeface="Trebuchet MS"/>
                <a:cs typeface="Trebuchet MS"/>
              </a:rPr>
              <a:t> </a:t>
            </a:r>
            <a:r>
              <a:rPr sz="2000" b="0" spc="10" dirty="0">
                <a:latin typeface="Trebuchet MS"/>
                <a:cs typeface="Trebuchet MS"/>
              </a:rPr>
              <a:t>computer</a:t>
            </a:r>
            <a:endParaRPr sz="2000">
              <a:latin typeface="Trebuchet MS"/>
              <a:cs typeface="Trebuchet MS"/>
            </a:endParaRPr>
          </a:p>
          <a:p>
            <a:pPr marL="494030" indent="-382270">
              <a:lnSpc>
                <a:spcPct val="100000"/>
              </a:lnSpc>
              <a:buFont typeface="Tahoma"/>
              <a:buChar char="●"/>
              <a:tabLst>
                <a:tab pos="494030" algn="l"/>
                <a:tab pos="494665" algn="l"/>
              </a:tabLst>
            </a:pPr>
            <a:r>
              <a:rPr sz="2000" b="0" spc="25" dirty="0">
                <a:latin typeface="Trebuchet MS"/>
                <a:cs typeface="Trebuchet MS"/>
              </a:rPr>
              <a:t>Usually</a:t>
            </a:r>
            <a:r>
              <a:rPr sz="2000" b="0" spc="-80" dirty="0">
                <a:latin typeface="Trebuchet MS"/>
                <a:cs typeface="Trebuchet MS"/>
              </a:rPr>
              <a:t> </a:t>
            </a:r>
            <a:r>
              <a:rPr sz="2000" b="0" spc="20" dirty="0">
                <a:latin typeface="Trebuchet MS"/>
                <a:cs typeface="Trebuchet MS"/>
              </a:rPr>
              <a:t>broadcast</a:t>
            </a:r>
            <a:r>
              <a:rPr sz="2000" b="0" spc="-80" dirty="0">
                <a:latin typeface="Trebuchet MS"/>
                <a:cs typeface="Trebuchet MS"/>
              </a:rPr>
              <a:t> </a:t>
            </a:r>
            <a:r>
              <a:rPr sz="2000" b="0" spc="-60" dirty="0">
                <a:latin typeface="Trebuchet MS"/>
                <a:cs typeface="Trebuchet MS"/>
              </a:rPr>
              <a:t>,Often</a:t>
            </a:r>
            <a:r>
              <a:rPr sz="2000" b="0" spc="-80" dirty="0">
                <a:latin typeface="Trebuchet MS"/>
                <a:cs typeface="Trebuchet MS"/>
              </a:rPr>
              <a:t> </a:t>
            </a:r>
            <a:r>
              <a:rPr sz="2000" b="0" spc="40" dirty="0">
                <a:latin typeface="Trebuchet MS"/>
                <a:cs typeface="Trebuchet MS"/>
              </a:rPr>
              <a:t>grouped</a:t>
            </a:r>
            <a:endParaRPr sz="2000">
              <a:latin typeface="Trebuchet MS"/>
              <a:cs typeface="Trebuchet MS"/>
            </a:endParaRPr>
          </a:p>
          <a:p>
            <a:pPr marL="494030" marR="5080">
              <a:lnSpc>
                <a:spcPct val="100000"/>
              </a:lnSpc>
            </a:pPr>
            <a:r>
              <a:rPr sz="2000" b="0" spc="305" dirty="0">
                <a:latin typeface="Trebuchet MS"/>
                <a:cs typeface="Trebuchet MS"/>
              </a:rPr>
              <a:t>– </a:t>
            </a:r>
            <a:r>
              <a:rPr sz="2000" b="0" spc="-20" dirty="0">
                <a:latin typeface="Trebuchet MS"/>
                <a:cs typeface="Trebuchet MS"/>
              </a:rPr>
              <a:t>For </a:t>
            </a:r>
            <a:r>
              <a:rPr sz="2000" b="0" spc="-95" dirty="0">
                <a:latin typeface="Trebuchet MS"/>
                <a:cs typeface="Trebuchet MS"/>
              </a:rPr>
              <a:t>Ex: </a:t>
            </a:r>
            <a:r>
              <a:rPr sz="2000" b="0" spc="-35" dirty="0">
                <a:latin typeface="Trebuchet MS"/>
                <a:cs typeface="Trebuchet MS"/>
              </a:rPr>
              <a:t>A </a:t>
            </a:r>
            <a:r>
              <a:rPr sz="2000" b="0" spc="85" dirty="0">
                <a:latin typeface="Trebuchet MS"/>
                <a:cs typeface="Trebuchet MS"/>
              </a:rPr>
              <a:t>bus </a:t>
            </a:r>
            <a:r>
              <a:rPr sz="2000" b="0" spc="40" dirty="0">
                <a:latin typeface="Trebuchet MS"/>
                <a:cs typeface="Trebuchet MS"/>
              </a:rPr>
              <a:t>enables </a:t>
            </a:r>
            <a:r>
              <a:rPr sz="2000" b="0" spc="35" dirty="0">
                <a:latin typeface="Trebuchet MS"/>
                <a:cs typeface="Trebuchet MS"/>
              </a:rPr>
              <a:t>a </a:t>
            </a:r>
            <a:r>
              <a:rPr sz="2000" b="0" spc="10" dirty="0">
                <a:latin typeface="Trebuchet MS"/>
                <a:cs typeface="Trebuchet MS"/>
              </a:rPr>
              <a:t>computer </a:t>
            </a:r>
            <a:r>
              <a:rPr sz="2000" b="0" spc="35" dirty="0">
                <a:latin typeface="Trebuchet MS"/>
                <a:cs typeface="Trebuchet MS"/>
              </a:rPr>
              <a:t>processor </a:t>
            </a:r>
            <a:r>
              <a:rPr sz="2000" b="0" spc="-5" dirty="0">
                <a:latin typeface="Trebuchet MS"/>
                <a:cs typeface="Trebuchet MS"/>
              </a:rPr>
              <a:t>to </a:t>
            </a:r>
            <a:r>
              <a:rPr sz="2000" b="0" spc="10" dirty="0">
                <a:latin typeface="Trebuchet MS"/>
                <a:cs typeface="Trebuchet MS"/>
              </a:rPr>
              <a:t>communicate </a:t>
            </a:r>
            <a:r>
              <a:rPr sz="2000" b="0" spc="-590" dirty="0">
                <a:latin typeface="Trebuchet MS"/>
                <a:cs typeface="Trebuchet MS"/>
              </a:rPr>
              <a:t> </a:t>
            </a:r>
            <a:r>
              <a:rPr sz="2000" b="0" spc="-15" dirty="0">
                <a:latin typeface="Trebuchet MS"/>
                <a:cs typeface="Trebuchet MS"/>
              </a:rPr>
              <a:t>with </a:t>
            </a:r>
            <a:r>
              <a:rPr sz="2000" b="0" dirty="0">
                <a:latin typeface="Trebuchet MS"/>
                <a:cs typeface="Trebuchet MS"/>
              </a:rPr>
              <a:t>the </a:t>
            </a:r>
            <a:r>
              <a:rPr sz="2000" b="0" spc="30" dirty="0">
                <a:latin typeface="Trebuchet MS"/>
                <a:cs typeface="Trebuchet MS"/>
              </a:rPr>
              <a:t>memory </a:t>
            </a:r>
            <a:r>
              <a:rPr sz="2000" b="0" spc="40" dirty="0">
                <a:latin typeface="Trebuchet MS"/>
                <a:cs typeface="Trebuchet MS"/>
              </a:rPr>
              <a:t>or </a:t>
            </a:r>
            <a:r>
              <a:rPr sz="2000" b="0" spc="30" dirty="0">
                <a:latin typeface="Trebuchet MS"/>
                <a:cs typeface="Trebuchet MS"/>
              </a:rPr>
              <a:t>video </a:t>
            </a:r>
            <a:r>
              <a:rPr sz="2000" b="0" spc="-5" dirty="0">
                <a:latin typeface="Trebuchet MS"/>
                <a:cs typeface="Trebuchet MS"/>
              </a:rPr>
              <a:t>card to </a:t>
            </a:r>
            <a:r>
              <a:rPr sz="2000" b="0" spc="10" dirty="0">
                <a:latin typeface="Trebuchet MS"/>
                <a:cs typeface="Trebuchet MS"/>
              </a:rPr>
              <a:t>communicate </a:t>
            </a:r>
            <a:r>
              <a:rPr sz="2000" b="0" spc="-15" dirty="0">
                <a:latin typeface="Trebuchet MS"/>
                <a:cs typeface="Trebuchet MS"/>
              </a:rPr>
              <a:t>with </a:t>
            </a:r>
            <a:r>
              <a:rPr sz="2000" b="0" dirty="0">
                <a:latin typeface="Trebuchet MS"/>
                <a:cs typeface="Trebuchet MS"/>
              </a:rPr>
              <a:t>the </a:t>
            </a:r>
            <a:r>
              <a:rPr sz="2000" b="0" spc="5" dirty="0">
                <a:latin typeface="Trebuchet MS"/>
                <a:cs typeface="Trebuchet MS"/>
              </a:rPr>
              <a:t> </a:t>
            </a:r>
            <a:r>
              <a:rPr sz="2000" b="0" spc="30" dirty="0">
                <a:latin typeface="Trebuchet MS"/>
                <a:cs typeface="Trebuchet MS"/>
              </a:rPr>
              <a:t>memory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305" dirty="0">
                <a:latin typeface="Trebuchet MS"/>
                <a:cs typeface="Trebuchet MS"/>
              </a:rPr>
              <a:t>–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-130" dirty="0">
                <a:latin typeface="Trebuchet MS"/>
                <a:cs typeface="Trebuchet MS"/>
              </a:rPr>
              <a:t>e.g.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-65" dirty="0">
                <a:latin typeface="Trebuchet MS"/>
                <a:cs typeface="Trebuchet MS"/>
              </a:rPr>
              <a:t>32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-5" dirty="0">
                <a:latin typeface="Trebuchet MS"/>
                <a:cs typeface="Trebuchet MS"/>
              </a:rPr>
              <a:t>bit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15" dirty="0">
                <a:latin typeface="Trebuchet MS"/>
                <a:cs typeface="Trebuchet MS"/>
              </a:rPr>
              <a:t>data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85" dirty="0">
                <a:latin typeface="Trebuchet MS"/>
                <a:cs typeface="Trebuchet MS"/>
              </a:rPr>
              <a:t>bus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55" dirty="0">
                <a:latin typeface="Trebuchet MS"/>
                <a:cs typeface="Trebuchet MS"/>
              </a:rPr>
              <a:t>is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-65" dirty="0">
                <a:latin typeface="Trebuchet MS"/>
                <a:cs typeface="Trebuchet MS"/>
              </a:rPr>
              <a:t>32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5" dirty="0">
                <a:latin typeface="Trebuchet MS"/>
                <a:cs typeface="Trebuchet MS"/>
              </a:rPr>
              <a:t>separate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35" dirty="0">
                <a:latin typeface="Trebuchet MS"/>
                <a:cs typeface="Trebuchet MS"/>
              </a:rPr>
              <a:t>single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-5" dirty="0">
                <a:latin typeface="Trebuchet MS"/>
                <a:cs typeface="Trebuchet MS"/>
              </a:rPr>
              <a:t>bit</a:t>
            </a:r>
            <a:r>
              <a:rPr sz="2000" b="0" spc="-70" dirty="0">
                <a:latin typeface="Trebuchet MS"/>
                <a:cs typeface="Trebuchet MS"/>
              </a:rPr>
              <a:t> </a:t>
            </a:r>
            <a:r>
              <a:rPr sz="2000" b="0" spc="45" dirty="0">
                <a:latin typeface="Trebuchet MS"/>
                <a:cs typeface="Trebuchet MS"/>
              </a:rPr>
              <a:t>channels</a:t>
            </a:r>
            <a:endParaRPr sz="2000">
              <a:latin typeface="Trebuchet MS"/>
              <a:cs typeface="Trebuchet MS"/>
            </a:endParaRPr>
          </a:p>
          <a:p>
            <a:pPr marL="494030" indent="-382270">
              <a:lnSpc>
                <a:spcPct val="100000"/>
              </a:lnSpc>
              <a:buFont typeface="Tahoma"/>
              <a:buChar char="●"/>
              <a:tabLst>
                <a:tab pos="494030" algn="l"/>
                <a:tab pos="494665" algn="l"/>
              </a:tabLst>
            </a:pPr>
            <a:r>
              <a:rPr sz="2000" b="0" dirty="0">
                <a:latin typeface="Trebuchet MS"/>
                <a:cs typeface="Trebuchet MS"/>
              </a:rPr>
              <a:t>Power</a:t>
            </a:r>
            <a:r>
              <a:rPr sz="2000" b="0" spc="-80" dirty="0">
                <a:latin typeface="Trebuchet MS"/>
                <a:cs typeface="Trebuchet MS"/>
              </a:rPr>
              <a:t> </a:t>
            </a:r>
            <a:r>
              <a:rPr sz="2000" b="0" spc="35" dirty="0">
                <a:latin typeface="Trebuchet MS"/>
                <a:cs typeface="Trebuchet MS"/>
              </a:rPr>
              <a:t>lines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15" dirty="0">
                <a:latin typeface="Trebuchet MS"/>
                <a:cs typeface="Trebuchet MS"/>
              </a:rPr>
              <a:t>may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30" dirty="0">
                <a:latin typeface="Trebuchet MS"/>
                <a:cs typeface="Trebuchet MS"/>
              </a:rPr>
              <a:t>not</a:t>
            </a:r>
            <a:r>
              <a:rPr sz="2000" b="0" spc="-80" dirty="0">
                <a:latin typeface="Trebuchet MS"/>
                <a:cs typeface="Trebuchet MS"/>
              </a:rPr>
              <a:t> </a:t>
            </a:r>
            <a:r>
              <a:rPr sz="2000" b="0" spc="35" dirty="0">
                <a:latin typeface="Trebuchet MS"/>
                <a:cs typeface="Trebuchet MS"/>
              </a:rPr>
              <a:t>be</a:t>
            </a:r>
            <a:r>
              <a:rPr sz="2000" b="0" spc="-75" dirty="0">
                <a:latin typeface="Trebuchet MS"/>
                <a:cs typeface="Trebuchet MS"/>
              </a:rPr>
              <a:t> </a:t>
            </a:r>
            <a:r>
              <a:rPr sz="2000" b="0" spc="60" dirty="0">
                <a:latin typeface="Trebuchet MS"/>
                <a:cs typeface="Trebuchet MS"/>
              </a:rPr>
              <a:t>shown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996315" marR="5080" indent="-984250">
              <a:lnSpc>
                <a:spcPts val="2700"/>
              </a:lnSpc>
              <a:spcBef>
                <a:spcPts val="439"/>
              </a:spcBef>
            </a:pPr>
            <a:r>
              <a:rPr spc="50" dirty="0"/>
              <a:t>Introduction</a:t>
            </a:r>
            <a:r>
              <a:rPr spc="-40" dirty="0"/>
              <a:t> </a:t>
            </a:r>
            <a:r>
              <a:rPr spc="130" dirty="0"/>
              <a:t>to</a:t>
            </a:r>
            <a:r>
              <a:rPr spc="-40" dirty="0"/>
              <a:t> </a:t>
            </a:r>
            <a:r>
              <a:rPr spc="-100" dirty="0"/>
              <a:t>buses,</a:t>
            </a:r>
            <a:r>
              <a:rPr spc="-40" dirty="0"/>
              <a:t> </a:t>
            </a:r>
            <a:r>
              <a:rPr spc="40" dirty="0"/>
              <a:t>and</a:t>
            </a:r>
            <a:r>
              <a:rPr spc="-35" dirty="0"/>
              <a:t> </a:t>
            </a:r>
            <a:r>
              <a:rPr spc="70" dirty="0"/>
              <a:t>connection</a:t>
            </a:r>
            <a:r>
              <a:rPr spc="-40" dirty="0"/>
              <a:t> </a:t>
            </a:r>
            <a:r>
              <a:rPr spc="30" dirty="0"/>
              <a:t>I/O </a:t>
            </a:r>
            <a:r>
              <a:rPr spc="-765" dirty="0"/>
              <a:t> </a:t>
            </a:r>
            <a:r>
              <a:rPr spc="5" dirty="0"/>
              <a:t>devices</a:t>
            </a:r>
            <a:r>
              <a:rPr spc="-40" dirty="0"/>
              <a:t> </a:t>
            </a:r>
            <a:r>
              <a:rPr spc="130" dirty="0"/>
              <a:t>to</a:t>
            </a:r>
            <a:r>
              <a:rPr spc="-45" dirty="0"/>
              <a:t> </a:t>
            </a:r>
            <a:r>
              <a:rPr spc="70" dirty="0"/>
              <a:t>CPU</a:t>
            </a:r>
            <a:r>
              <a:rPr spc="-40" dirty="0"/>
              <a:t> </a:t>
            </a:r>
            <a:r>
              <a:rPr spc="40" dirty="0"/>
              <a:t>and</a:t>
            </a:r>
            <a:r>
              <a:rPr spc="-40" dirty="0"/>
              <a:t> </a:t>
            </a:r>
            <a:r>
              <a:rPr spc="8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9975" y="979580"/>
            <a:ext cx="7533640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latin typeface="Trebuchet MS"/>
                <a:cs typeface="Trebuchet MS"/>
              </a:rPr>
              <a:t>A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computer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is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full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of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buses</a:t>
            </a:r>
            <a:endParaRPr sz="2200">
              <a:latin typeface="Trebuchet MS"/>
              <a:cs typeface="Trebuchet MS"/>
            </a:endParaRPr>
          </a:p>
          <a:p>
            <a:pPr marL="469900" marR="18415" indent="-38989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2100" spc="25" dirty="0">
                <a:latin typeface="Trebuchet MS"/>
                <a:cs typeface="Trebuchet MS"/>
              </a:rPr>
              <a:t>Highways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that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take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information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and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power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from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one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place </a:t>
            </a:r>
            <a:r>
              <a:rPr sz="2100" spc="-61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to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another.</a:t>
            </a:r>
            <a:endParaRPr sz="2100">
              <a:latin typeface="Trebuchet MS"/>
              <a:cs typeface="Trebuchet MS"/>
            </a:endParaRPr>
          </a:p>
          <a:p>
            <a:pPr marL="469900" marR="72390" indent="-38989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2100" spc="15" dirty="0">
                <a:latin typeface="Trebuchet MS"/>
                <a:cs typeface="Trebuchet MS"/>
              </a:rPr>
              <a:t>This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pathway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is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used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for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communication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purpose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and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it</a:t>
            </a:r>
            <a:r>
              <a:rPr sz="2100" spc="-70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is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established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between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two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or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more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computer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components.</a:t>
            </a:r>
            <a:endParaRPr sz="2100">
              <a:latin typeface="Trebuchet MS"/>
              <a:cs typeface="Trebuchet MS"/>
            </a:endParaRPr>
          </a:p>
          <a:p>
            <a:pPr marL="469900" marR="76835" indent="-38989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2100" spc="30" dirty="0">
                <a:latin typeface="Trebuchet MS"/>
                <a:cs typeface="Trebuchet MS"/>
              </a:rPr>
              <a:t>Having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high-speed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bus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is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as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important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as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having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good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transmission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in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114" dirty="0">
                <a:latin typeface="Trebuchet MS"/>
                <a:cs typeface="Trebuchet MS"/>
              </a:rPr>
              <a:t>car.</a:t>
            </a:r>
            <a:endParaRPr sz="2100">
              <a:latin typeface="Trebuchet MS"/>
              <a:cs typeface="Trebuchet MS"/>
            </a:endParaRPr>
          </a:p>
          <a:p>
            <a:pPr marL="927100" marR="5080">
              <a:lnSpc>
                <a:spcPct val="100000"/>
              </a:lnSpc>
            </a:pPr>
            <a:r>
              <a:rPr sz="2100" spc="-100" dirty="0">
                <a:latin typeface="Trebuchet MS"/>
                <a:cs typeface="Trebuchet MS"/>
              </a:rPr>
              <a:t>Ex: </a:t>
            </a:r>
            <a:r>
              <a:rPr sz="2100" spc="75" dirty="0">
                <a:latin typeface="Trebuchet MS"/>
                <a:cs typeface="Trebuchet MS"/>
              </a:rPr>
              <a:t>- </a:t>
            </a:r>
            <a:r>
              <a:rPr sz="2100" spc="-20" dirty="0">
                <a:latin typeface="Trebuchet MS"/>
                <a:cs typeface="Trebuchet MS"/>
              </a:rPr>
              <a:t>If </a:t>
            </a:r>
            <a:r>
              <a:rPr sz="2100" spc="50" dirty="0">
                <a:latin typeface="Trebuchet MS"/>
                <a:cs typeface="Trebuchet MS"/>
              </a:rPr>
              <a:t>you </a:t>
            </a:r>
            <a:r>
              <a:rPr sz="2100" spc="20" dirty="0">
                <a:latin typeface="Trebuchet MS"/>
                <a:cs typeface="Trebuchet MS"/>
              </a:rPr>
              <a:t>have </a:t>
            </a:r>
            <a:r>
              <a:rPr sz="2100" spc="35" dirty="0">
                <a:latin typeface="Trebuchet MS"/>
                <a:cs typeface="Trebuchet MS"/>
              </a:rPr>
              <a:t>a </a:t>
            </a:r>
            <a:r>
              <a:rPr sz="2100" spc="25" dirty="0">
                <a:latin typeface="Trebuchet MS"/>
                <a:cs typeface="Trebuchet MS"/>
              </a:rPr>
              <a:t>700-horsepower </a:t>
            </a:r>
            <a:r>
              <a:rPr sz="2100" spc="30" dirty="0">
                <a:latin typeface="Trebuchet MS"/>
                <a:cs typeface="Trebuchet MS"/>
              </a:rPr>
              <a:t>engine </a:t>
            </a:r>
            <a:r>
              <a:rPr sz="2100" spc="35" dirty="0">
                <a:latin typeface="Trebuchet MS"/>
                <a:cs typeface="Trebuchet MS"/>
              </a:rPr>
              <a:t>combined </a:t>
            </a:r>
            <a:r>
              <a:rPr sz="2100" spc="4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with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cheap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transmission,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you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can't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get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all</a:t>
            </a:r>
            <a:r>
              <a:rPr sz="2100" spc="-7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that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power </a:t>
            </a:r>
            <a:r>
              <a:rPr sz="2100" spc="-61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to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road.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533" y="151958"/>
            <a:ext cx="2649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/>
              <a:t>Computer</a:t>
            </a:r>
            <a:r>
              <a:rPr sz="2700" spc="-95" dirty="0"/>
              <a:t> </a:t>
            </a:r>
            <a:r>
              <a:rPr sz="2700" spc="-135" dirty="0"/>
              <a:t>Busses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878205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-25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number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possible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interconnection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systems</a:t>
            </a:r>
            <a:endParaRPr sz="2000" dirty="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35" dirty="0">
                <a:latin typeface="Trebuchet MS"/>
                <a:cs typeface="Trebuchet MS"/>
              </a:rPr>
              <a:t>Single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multiple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structures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most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common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25" dirty="0">
                <a:latin typeface="Trebuchet MS"/>
                <a:cs typeface="Trebuchet MS"/>
              </a:rPr>
              <a:t>e</a:t>
            </a:r>
            <a:r>
              <a:rPr sz="2000" spc="-275" dirty="0">
                <a:latin typeface="Trebuchet MS"/>
                <a:cs typeface="Trebuchet MS"/>
              </a:rPr>
              <a:t>.</a:t>
            </a:r>
            <a:r>
              <a:rPr sz="2000" spc="-110" dirty="0">
                <a:latin typeface="Trebuchet MS"/>
                <a:cs typeface="Trebuchet MS"/>
              </a:rPr>
              <a:t>g.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C</a:t>
            </a:r>
            <a:r>
              <a:rPr sz="2000" spc="25" dirty="0">
                <a:latin typeface="Trebuchet MS"/>
                <a:cs typeface="Trebuchet MS"/>
              </a:rPr>
              <a:t>ont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25" dirty="0">
                <a:latin typeface="Trebuchet MS"/>
                <a:cs typeface="Trebuchet MS"/>
              </a:rPr>
              <a:t>ol</a:t>
            </a:r>
            <a:r>
              <a:rPr sz="2000" spc="-30" dirty="0">
                <a:latin typeface="Trebuchet MS"/>
                <a:cs typeface="Trebuchet MS"/>
              </a:rPr>
              <a:t>/</a:t>
            </a: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50" dirty="0">
                <a:latin typeface="Trebuchet MS"/>
                <a:cs typeface="Trebuchet MS"/>
              </a:rPr>
              <a:t>s/D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(PC)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130" dirty="0">
                <a:latin typeface="Trebuchet MS"/>
                <a:cs typeface="Trebuchet MS"/>
              </a:rPr>
              <a:t>e.g.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Unibus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(DEC-PDP)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(</a:t>
            </a:r>
            <a:r>
              <a:rPr sz="1400" spc="-10" dirty="0">
                <a:latin typeface="Trebuchet MS"/>
                <a:cs typeface="Trebuchet MS"/>
              </a:rPr>
              <a:t>Digital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Equipment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Corporation-Programmed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Data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Processor)</a:t>
            </a:r>
            <a:endParaRPr sz="1400" dirty="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20" dirty="0">
                <a:latin typeface="Trebuchet MS"/>
                <a:cs typeface="Trebuchet MS"/>
              </a:rPr>
              <a:t>Functions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5" dirty="0">
                <a:latin typeface="Trebuchet MS"/>
                <a:cs typeface="Trebuchet MS"/>
              </a:rPr>
              <a:t>Data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sharing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Serial/Parallel,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8-bit,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16-bit,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32-bit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or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even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64-bit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buses.</a:t>
            </a:r>
            <a:endParaRPr sz="2000" dirty="0">
              <a:latin typeface="Trebuchet MS"/>
              <a:cs typeface="Trebuchet MS"/>
            </a:endParaRPr>
          </a:p>
          <a:p>
            <a:pPr marL="673735" marR="249554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40" dirty="0">
                <a:latin typeface="Trebuchet MS"/>
                <a:cs typeface="Trebuchet MS"/>
              </a:rPr>
              <a:t>Addressing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has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address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lines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allows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be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sent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or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from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speciﬁc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memory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locations.</a:t>
            </a: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dirty="0">
                <a:latin typeface="Trebuchet MS"/>
                <a:cs typeface="Trebuchet MS"/>
              </a:rPr>
              <a:t>Power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supplies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power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various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peripherals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connected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to.</a:t>
            </a:r>
            <a:endParaRPr sz="2000" dirty="0">
              <a:latin typeface="Trebuchet MS"/>
              <a:cs typeface="Trebuchet MS"/>
            </a:endParaRPr>
          </a:p>
          <a:p>
            <a:pPr marL="673735" marR="135890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dirty="0">
                <a:latin typeface="Trebuchet MS"/>
                <a:cs typeface="Trebuchet MS"/>
              </a:rPr>
              <a:t>Timing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-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System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clock-synchronize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peripherals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attached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it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with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rest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system.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541528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12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Memory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55" dirty="0">
                <a:latin typeface="Trebuchet MS"/>
                <a:cs typeface="Trebuchet MS"/>
              </a:rPr>
              <a:t>sing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50" dirty="0">
                <a:latin typeface="Trebuchet MS"/>
                <a:cs typeface="Trebuchet MS"/>
              </a:rPr>
              <a:t>a</a:t>
            </a:r>
            <a:r>
              <a:rPr sz="2000" spc="3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abili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y</a:t>
            </a:r>
            <a:endParaRPr sz="2000" dirty="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12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bits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memory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</a:t>
            </a:r>
            <a:r>
              <a:rPr sz="2000" spc="50" dirty="0">
                <a:latin typeface="Trebuchet MS"/>
                <a:cs typeface="Trebuchet MS"/>
              </a:rPr>
              <a:t>a</a:t>
            </a:r>
            <a:r>
              <a:rPr sz="2000" spc="35" dirty="0">
                <a:latin typeface="Trebuchet MS"/>
                <a:cs typeface="Trebuchet MS"/>
              </a:rPr>
              <a:t>p</a:t>
            </a:r>
            <a:r>
              <a:rPr sz="2000" spc="-20" dirty="0">
                <a:latin typeface="Trebuchet MS"/>
                <a:cs typeface="Trebuchet MS"/>
              </a:rPr>
              <a:t>aci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2^n</a:t>
            </a:r>
            <a:endParaRPr sz="2000" dirty="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u="heavy" spc="-5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Concept</a:t>
            </a:r>
            <a:r>
              <a:rPr sz="2000" u="heavy" spc="-90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10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of</a:t>
            </a:r>
            <a:r>
              <a:rPr sz="2000" u="heavy" spc="-85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30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memory</a:t>
            </a:r>
            <a:r>
              <a:rPr sz="2000" u="heavy" spc="-90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5" dirty="0">
                <a:uFill>
                  <a:solidFill>
                    <a:srgbClr val="004DE6"/>
                  </a:solidFill>
                </a:uFill>
                <a:latin typeface="Trebuchet MS"/>
                <a:cs typeface="Trebuchet MS"/>
              </a:rPr>
              <a:t>size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K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1</a:t>
            </a:r>
            <a:r>
              <a:rPr sz="2000" spc="-85" dirty="0">
                <a:latin typeface="Trebuchet MS"/>
                <a:cs typeface="Trebuchet MS"/>
              </a:rPr>
              <a:t>0</a:t>
            </a:r>
            <a:r>
              <a:rPr sz="2000" spc="-114" dirty="0">
                <a:latin typeface="Trebuchet MS"/>
                <a:cs typeface="Trebuchet MS"/>
              </a:rPr>
              <a:t>2</a:t>
            </a:r>
            <a:r>
              <a:rPr sz="2000" spc="15" dirty="0">
                <a:latin typeface="Trebuchet MS"/>
                <a:cs typeface="Trebuchet MS"/>
              </a:rPr>
              <a:t>4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2^10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35" dirty="0">
                <a:latin typeface="Trebuchet MS"/>
                <a:cs typeface="Trebuchet MS"/>
              </a:rPr>
              <a:t>M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K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x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K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^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20</a:t>
            </a: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^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30</a:t>
            </a:r>
            <a:endParaRPr sz="2000" dirty="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^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40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8842" y="668814"/>
            <a:ext cx="73513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Width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Ope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40" dirty="0">
                <a:latin typeface="Trebuchet MS"/>
                <a:cs typeface="Trebuchet MS"/>
              </a:rPr>
              <a:t>ations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5" dirty="0">
                <a:latin typeface="Trebuchet MS"/>
                <a:cs typeface="Trebuchet MS"/>
              </a:rPr>
              <a:t>Carries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673735" marR="5080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20" dirty="0">
                <a:latin typeface="Trebuchet MS"/>
                <a:cs typeface="Trebuchet MS"/>
              </a:rPr>
              <a:t>Remember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that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no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difference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between</a:t>
            </a:r>
            <a:r>
              <a:rPr sz="2000" spc="-75" dirty="0">
                <a:latin typeface="Trebuchet MS"/>
                <a:cs typeface="Trebuchet MS"/>
              </a:rPr>
              <a:t> “data”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“instruction”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this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level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5" dirty="0">
                <a:latin typeface="Trebuchet MS"/>
                <a:cs typeface="Trebuchet MS"/>
              </a:rPr>
              <a:t>Width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key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determinant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performance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5" dirty="0">
                <a:latin typeface="Trebuchet MS"/>
                <a:cs typeface="Trebuchet MS"/>
              </a:rPr>
              <a:t>–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8,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16,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32,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64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4464" y="2153724"/>
            <a:ext cx="3698812" cy="25354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367" y="151958"/>
            <a:ext cx="2212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Types</a:t>
            </a:r>
            <a:r>
              <a:rPr sz="2700" spc="-70" dirty="0"/>
              <a:t> </a:t>
            </a:r>
            <a:r>
              <a:rPr sz="2700" spc="75" dirty="0"/>
              <a:t>of</a:t>
            </a:r>
            <a:r>
              <a:rPr sz="2700" spc="-65" dirty="0"/>
              <a:t> </a:t>
            </a:r>
            <a:r>
              <a:rPr sz="2700" spc="-110" dirty="0"/>
              <a:t>Buses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847661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Width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-2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t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Ope</a:t>
            </a:r>
            <a:r>
              <a:rPr sz="2000" spc="-55" dirty="0">
                <a:latin typeface="Trebuchet MS"/>
                <a:cs typeface="Trebuchet MS"/>
              </a:rPr>
              <a:t>r</a:t>
            </a:r>
            <a:r>
              <a:rPr sz="2000" spc="40" dirty="0">
                <a:latin typeface="Trebuchet MS"/>
                <a:cs typeface="Trebuchet MS"/>
              </a:rPr>
              <a:t>ations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120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Memory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Add</a:t>
            </a:r>
            <a:r>
              <a:rPr sz="2000" spc="-40" dirty="0">
                <a:latin typeface="Trebuchet MS"/>
                <a:cs typeface="Trebuchet MS"/>
              </a:rPr>
              <a:t>r</a:t>
            </a:r>
            <a:r>
              <a:rPr sz="2000" spc="70" dirty="0">
                <a:latin typeface="Trebuchet MS"/>
                <a:cs typeface="Trebuchet MS"/>
              </a:rPr>
              <a:t>e</a:t>
            </a:r>
            <a:r>
              <a:rPr sz="2000" spc="30" dirty="0">
                <a:latin typeface="Trebuchet MS"/>
                <a:cs typeface="Trebuchet MS"/>
              </a:rPr>
              <a:t>s</a:t>
            </a:r>
            <a:r>
              <a:rPr sz="2000" spc="55" dirty="0">
                <a:latin typeface="Trebuchet MS"/>
                <a:cs typeface="Trebuchet MS"/>
              </a:rPr>
              <a:t>sing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50" dirty="0">
                <a:latin typeface="Trebuchet MS"/>
                <a:cs typeface="Trebuchet MS"/>
              </a:rPr>
              <a:t>a</a:t>
            </a:r>
            <a:r>
              <a:rPr sz="2000" spc="3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abili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330835" indent="-318770">
              <a:lnSpc>
                <a:spcPct val="100000"/>
              </a:lnSpc>
              <a:buFont typeface="Tahoma"/>
              <a:buChar char="●"/>
              <a:tabLst>
                <a:tab pos="330835" algn="l"/>
                <a:tab pos="331470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: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Controls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activities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units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computer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spc="60" dirty="0">
                <a:latin typeface="Trebuchet MS"/>
                <a:cs typeface="Trebuchet MS"/>
              </a:rPr>
              <a:t>Main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Function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carry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signals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generated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by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unit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305" dirty="0">
                <a:latin typeface="Trebuchet MS"/>
                <a:cs typeface="Trebuchet MS"/>
              </a:rPr>
              <a:t>–</a:t>
            </a:r>
            <a:endParaRPr sz="2000">
              <a:latin typeface="Trebuchet MS"/>
              <a:cs typeface="Trebuchet MS"/>
            </a:endParaRPr>
          </a:p>
          <a:p>
            <a:pPr marL="1016635" marR="5080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  <a:tab pos="1017269" algn="l"/>
              </a:tabLst>
            </a:pPr>
            <a:r>
              <a:rPr sz="2000" spc="-95" dirty="0">
                <a:latin typeface="Trebuchet MS"/>
                <a:cs typeface="Trebuchet MS"/>
              </a:rPr>
              <a:t>Ex: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One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line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control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85" dirty="0">
                <a:latin typeface="Trebuchet MS"/>
                <a:cs typeface="Trebuchet MS"/>
              </a:rPr>
              <a:t>bus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used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indicate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whether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CPU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is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reading/writing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main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memory</a:t>
            </a:r>
            <a:endParaRPr sz="2000">
              <a:latin typeface="Trebuchet MS"/>
              <a:cs typeface="Trebuchet MS"/>
            </a:endParaRPr>
          </a:p>
          <a:p>
            <a:pPr marL="673735" lvl="1" indent="-318770">
              <a:lnSpc>
                <a:spcPct val="100000"/>
              </a:lnSpc>
              <a:buFont typeface="Tahoma"/>
              <a:buChar char="○"/>
              <a:tabLst>
                <a:tab pos="673735" algn="l"/>
                <a:tab pos="674370" algn="l"/>
              </a:tabLst>
            </a:pP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timing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information</a:t>
            </a:r>
            <a:endParaRPr sz="2000">
              <a:latin typeface="Trebuchet MS"/>
              <a:cs typeface="Trebuchet MS"/>
            </a:endParaRPr>
          </a:p>
          <a:p>
            <a:pPr marL="1083945" lvl="2" indent="-386080">
              <a:lnSpc>
                <a:spcPct val="100000"/>
              </a:lnSpc>
              <a:buFont typeface="Tahoma"/>
              <a:buChar char="■"/>
              <a:tabLst>
                <a:tab pos="1083945" algn="l"/>
                <a:tab pos="1084580" algn="l"/>
              </a:tabLst>
            </a:pPr>
            <a:r>
              <a:rPr sz="2000" spc="45" dirty="0">
                <a:latin typeface="Trebuchet MS"/>
                <a:cs typeface="Trebuchet MS"/>
              </a:rPr>
              <a:t>Memory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read/write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signal</a:t>
            </a:r>
            <a:endParaRPr sz="2000">
              <a:latin typeface="Trebuchet MS"/>
              <a:cs typeface="Trebuchet MS"/>
            </a:endParaRPr>
          </a:p>
          <a:p>
            <a:pPr marL="1083945" lvl="2" indent="-386080">
              <a:lnSpc>
                <a:spcPct val="100000"/>
              </a:lnSpc>
              <a:buFont typeface="Tahoma"/>
              <a:buChar char="■"/>
              <a:tabLst>
                <a:tab pos="1083945" algn="l"/>
                <a:tab pos="1084580" algn="l"/>
              </a:tabLst>
            </a:pPr>
            <a:r>
              <a:rPr sz="2000" spc="5" dirty="0">
                <a:latin typeface="Trebuchet MS"/>
                <a:cs typeface="Trebuchet MS"/>
              </a:rPr>
              <a:t>Interrupt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request</a:t>
            </a:r>
            <a:endParaRPr sz="2000">
              <a:latin typeface="Trebuchet MS"/>
              <a:cs typeface="Trebuchet MS"/>
            </a:endParaRPr>
          </a:p>
          <a:p>
            <a:pPr marL="1016635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  <a:tab pos="1017269" algn="l"/>
              </a:tabLst>
            </a:pPr>
            <a:r>
              <a:rPr sz="2000" spc="-10" dirty="0">
                <a:latin typeface="Trebuchet MS"/>
                <a:cs typeface="Trebuchet MS"/>
              </a:rPr>
              <a:t>Clock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signals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749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Organization and Architecture</vt:lpstr>
      <vt:lpstr>Computer Organization and Architecture</vt:lpstr>
      <vt:lpstr>Module 1</vt:lpstr>
      <vt:lpstr>Introduction to buses, and connection I/O  devices to CPU and memory</vt:lpstr>
      <vt:lpstr>Introduction to buses, and connection I/O  devices to CPU and memory</vt:lpstr>
      <vt:lpstr>Computer Busses</vt:lpstr>
      <vt:lpstr>Types of Buses</vt:lpstr>
      <vt:lpstr>Types of Buses</vt:lpstr>
      <vt:lpstr>Types of Buses</vt:lpstr>
      <vt:lpstr>Bus Interconnection Scheme</vt:lpstr>
      <vt:lpstr>Types of Buses</vt:lpstr>
      <vt:lpstr>Types of Buses</vt:lpstr>
      <vt:lpstr>Types of Buses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cp:lastModifiedBy>SNS</cp:lastModifiedBy>
  <cp:revision>2</cp:revision>
  <dcterms:created xsi:type="dcterms:W3CDTF">2024-07-22T08:16:42Z</dcterms:created>
  <dcterms:modified xsi:type="dcterms:W3CDTF">2024-07-22T08:18:28Z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