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2" d="100"/>
          <a:sy n="52" d="100"/>
        </p:scale>
        <p:origin x="-2124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419" y="891032"/>
            <a:ext cx="4591685" cy="188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Cambria"/>
                <a:cs typeface="Cambria"/>
              </a:rPr>
              <a:t>Booth’s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Algorithm </a:t>
            </a:r>
            <a:r>
              <a:rPr sz="1400" b="1" dirty="0">
                <a:latin typeface="Cambria"/>
                <a:cs typeface="Cambria"/>
              </a:rPr>
              <a:t>for</a:t>
            </a:r>
            <a:r>
              <a:rPr sz="1400" b="1" spc="10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Binary</a:t>
            </a:r>
            <a:r>
              <a:rPr sz="1400" b="1" spc="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Multiplication</a:t>
            </a:r>
            <a:r>
              <a:rPr sz="1400" b="1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Example</a:t>
            </a:r>
            <a:endParaRPr sz="1400">
              <a:latin typeface="Cambria"/>
              <a:cs typeface="Cambria"/>
            </a:endParaRPr>
          </a:p>
          <a:p>
            <a:pPr marL="12700" marR="1423035">
              <a:lnSpc>
                <a:spcPct val="192700"/>
              </a:lnSpc>
              <a:spcBef>
                <a:spcPts val="204"/>
              </a:spcBef>
            </a:pPr>
            <a:r>
              <a:rPr sz="1100" spc="-5" dirty="0">
                <a:latin typeface="Calibri"/>
                <a:cs typeface="Calibri"/>
              </a:rPr>
              <a:t>Multiply </a:t>
            </a:r>
            <a:r>
              <a:rPr sz="1100" dirty="0">
                <a:latin typeface="Calibri"/>
                <a:cs typeface="Calibri"/>
              </a:rPr>
              <a:t>14 </a:t>
            </a:r>
            <a:r>
              <a:rPr sz="1100" spc="-5" dirty="0">
                <a:latin typeface="Calibri"/>
                <a:cs typeface="Calibri"/>
              </a:rPr>
              <a:t>times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-5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using 5-bit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numbers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(10-bit result). </a:t>
            </a:r>
            <a:r>
              <a:rPr sz="1100" spc="-229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14 </a:t>
            </a:r>
            <a:r>
              <a:rPr sz="1100" spc="-5" dirty="0">
                <a:latin typeface="Calibri"/>
                <a:cs typeface="Calibri"/>
              </a:rPr>
              <a:t>in binary: </a:t>
            </a:r>
            <a:r>
              <a:rPr sz="1100" spc="-5" dirty="0">
                <a:latin typeface="Consolas"/>
                <a:cs typeface="Consolas"/>
              </a:rPr>
              <a:t>01110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-14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binary: </a:t>
            </a:r>
            <a:r>
              <a:rPr sz="1100" spc="-5" dirty="0">
                <a:latin typeface="Consolas"/>
                <a:cs typeface="Consolas"/>
              </a:rPr>
              <a:t>10010</a:t>
            </a:r>
            <a:r>
              <a:rPr sz="1100" spc="-355" dirty="0">
                <a:latin typeface="Consolas"/>
                <a:cs typeface="Consolas"/>
              </a:rPr>
              <a:t> </a:t>
            </a:r>
            <a:r>
              <a:rPr sz="1100" spc="-5" dirty="0">
                <a:latin typeface="Calibri"/>
                <a:cs typeface="Calibri"/>
              </a:rPr>
              <a:t>(so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we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can </a:t>
            </a:r>
            <a:r>
              <a:rPr sz="1100" spc="-5" dirty="0">
                <a:latin typeface="Calibri"/>
                <a:cs typeface="Calibri"/>
              </a:rPr>
              <a:t>add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when</a:t>
            </a:r>
            <a:r>
              <a:rPr sz="1100" spc="-5" dirty="0">
                <a:latin typeface="Calibri"/>
                <a:cs typeface="Calibri"/>
              </a:rPr>
              <a:t> we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need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to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subtract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the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multiplicand)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spc="-5" dirty="0">
                <a:latin typeface="Calibri"/>
                <a:cs typeface="Calibri"/>
              </a:rPr>
              <a:t>-5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binary: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onsolas"/>
                <a:cs typeface="Consolas"/>
              </a:rPr>
              <a:t>11011</a:t>
            </a:r>
            <a:endParaRPr sz="11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Expected</a:t>
            </a:r>
            <a:r>
              <a:rPr sz="1100" spc="-5" dirty="0">
                <a:latin typeface="Calibri"/>
                <a:cs typeface="Calibri"/>
              </a:rPr>
              <a:t> result:</a:t>
            </a:r>
            <a:r>
              <a:rPr sz="110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-70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in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binary: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onsolas"/>
                <a:cs typeface="Consolas"/>
              </a:rPr>
              <a:t>11101 11010</a:t>
            </a:r>
            <a:endParaRPr sz="1100">
              <a:latin typeface="Consolas"/>
              <a:cs typeface="Consolas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2772" y="2921507"/>
          <a:ext cx="6070600" cy="6050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510"/>
                <a:gridCol w="929640"/>
                <a:gridCol w="1949450"/>
                <a:gridCol w="2794000"/>
              </a:tblGrid>
              <a:tr h="8595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Step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Multiplicand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Action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9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Multiplier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upper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5-bits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0,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67945" marR="1386205">
                        <a:lnSpc>
                          <a:spcPct val="101800"/>
                        </a:lnSpc>
                      </a:pPr>
                      <a:r>
                        <a:rPr sz="1100" b="1" spc="-5" dirty="0">
                          <a:latin typeface="Calibri"/>
                          <a:cs typeface="Calibri"/>
                        </a:rPr>
                        <a:t>lower 5-bits multiplier, </a:t>
                      </a:r>
                      <a:r>
                        <a:rPr sz="1100" b="1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1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“Booth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bit”</a:t>
                      </a:r>
                      <a:r>
                        <a:rPr sz="11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5" dirty="0">
                          <a:latin typeface="Calibri"/>
                          <a:cs typeface="Calibri"/>
                        </a:rPr>
                        <a:t>initially</a:t>
                      </a:r>
                      <a:r>
                        <a:rPr sz="11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ADADA"/>
                    </a:solidFill>
                  </a:tcPr>
                </a:tc>
              </a:tr>
              <a:tr h="3718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Initialization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00000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1101</a:t>
                      </a:r>
                      <a:r>
                        <a:rPr sz="1100" spc="-5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3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18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: Subtract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Multiplicand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00000+10010=10010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10010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11011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Right Arithmetic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11001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0110</a:t>
                      </a:r>
                      <a:r>
                        <a:rPr sz="1100" spc="-5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3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62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No-op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11001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01101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Right Arithmetic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11100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1011</a:t>
                      </a:r>
                      <a:r>
                        <a:rPr sz="1100" spc="-5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1100" spc="-3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14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2048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Multiplicand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15"/>
                        </a:lnSpc>
                        <a:spcBef>
                          <a:spcPts val="254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11100+01110=01010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 marL="67945" marR="167640">
                        <a:lnSpc>
                          <a:spcPts val="1340"/>
                        </a:lnSpc>
                        <a:spcBef>
                          <a:spcPts val="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(Carry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ignored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adding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1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100" spc="-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negative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cannot</a:t>
                      </a:r>
                      <a:r>
                        <a:rPr sz="11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overflow.)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01010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10110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3238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6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Right Arithmetic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00101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0101</a:t>
                      </a:r>
                      <a:r>
                        <a:rPr sz="1100" spc="-5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3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4617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10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: Subtract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Multiplicand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00101+10010=10111</a:t>
                      </a:r>
                      <a:endParaRPr sz="11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10111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01011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660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33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Right Arithmetic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11011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1010</a:t>
                      </a:r>
                      <a:r>
                        <a:rPr sz="1100" spc="-5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1100" spc="-3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solidFill>
                            <a:srgbClr val="C0504D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33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5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b="1" dirty="0">
                          <a:latin typeface="Calibri"/>
                          <a:cs typeface="Calibri"/>
                        </a:rPr>
                        <a:t>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919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01110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:</a:t>
                      </a:r>
                      <a:r>
                        <a:rPr sz="11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No-op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11011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10101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20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18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Calibri"/>
                          <a:cs typeface="Calibri"/>
                        </a:rPr>
                        <a:t>Shift</a:t>
                      </a:r>
                      <a:r>
                        <a:rPr sz="11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" dirty="0">
                          <a:latin typeface="Calibri"/>
                          <a:cs typeface="Calibri"/>
                        </a:rPr>
                        <a:t>Right Arithmetic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100" spc="-5" dirty="0">
                          <a:latin typeface="Consolas"/>
                          <a:cs typeface="Consolas"/>
                        </a:rPr>
                        <a:t>11101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spc="-5" dirty="0">
                          <a:latin typeface="Consolas"/>
                          <a:cs typeface="Consolas"/>
                        </a:rPr>
                        <a:t>11010</a:t>
                      </a:r>
                      <a:r>
                        <a:rPr sz="11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100" dirty="0">
                          <a:latin typeface="Consolas"/>
                          <a:cs typeface="Consolas"/>
                        </a:rPr>
                        <a:t>1</a:t>
                      </a:r>
                      <a:endParaRPr sz="1100">
                        <a:latin typeface="Consolas"/>
                        <a:cs typeface="Consolas"/>
                      </a:endParaRPr>
                    </a:p>
                  </a:txBody>
                  <a:tcPr marL="0" marR="0" marT="914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172</Words>
  <Application>Microsoft Office PowerPoint</Application>
  <PresentationFormat>Custom</PresentationFormat>
  <Paragraphs>84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Misurda</dc:creator>
  <cp:lastModifiedBy>SNS</cp:lastModifiedBy>
  <cp:revision>1</cp:revision>
  <dcterms:created xsi:type="dcterms:W3CDTF">2024-07-22T10:52:12Z</dcterms:created>
  <dcterms:modified xsi:type="dcterms:W3CDTF">2024-07-22T11:05:15Z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2012-07-05T00:00:00Z</vt:filetime>
  </property>
  <property fmtid="{D5CDD505-2E9C-101B-9397-08002B2CF9AE}" pid="3" name="Creator">
    <vt:lpwstr>Acrobat PDFMaker 10.1 for Word</vt:lpwstr>
  </property>
  <property fmtid="{D5CDD505-2E9C-101B-9397-08002B2CF9AE}" pid="4" name="LastSaved">
    <vt:filetime>2024-07-22T00:00:00Z</vt:filetime>
  </property>
</Properties>
</file>