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79" r:id="rId3"/>
    <p:sldId id="284" r:id="rId4"/>
    <p:sldId id="257" r:id="rId5"/>
    <p:sldId id="280" r:id="rId6"/>
    <p:sldId id="258" r:id="rId7"/>
    <p:sldId id="274" r:id="rId8"/>
    <p:sldId id="259" r:id="rId9"/>
    <p:sldId id="260" r:id="rId10"/>
    <p:sldId id="261" r:id="rId11"/>
    <p:sldId id="262" r:id="rId12"/>
    <p:sldId id="263" r:id="rId13"/>
    <p:sldId id="264" r:id="rId14"/>
    <p:sldId id="265" r:id="rId15"/>
    <p:sldId id="266" r:id="rId16"/>
    <p:sldId id="267" r:id="rId17"/>
    <p:sldId id="268" r:id="rId18"/>
    <p:sldId id="277" r:id="rId19"/>
    <p:sldId id="276" r:id="rId20"/>
    <p:sldId id="269" r:id="rId21"/>
    <p:sldId id="270" r:id="rId22"/>
    <p:sldId id="271" r:id="rId23"/>
    <p:sldId id="281" r:id="rId24"/>
    <p:sldId id="282" r:id="rId25"/>
    <p:sldId id="283" r:id="rId26"/>
    <p:sldId id="272" r:id="rId27"/>
  </p:sldIdLst>
  <p:sldSz cx="12192000" cy="6858000"/>
  <p:notesSz cx="6858000" cy="9144000"/>
  <p:embeddedFontLst>
    <p:embeddedFont>
      <p:font typeface="Fira Sans" panose="020B0503050000020004" pitchFamily="34" charset="0"/>
      <p:regular r:id="rId29"/>
      <p:bold r:id="rId30"/>
      <p:italic r:id="rId31"/>
      <p:boldItalic r:id="rId32"/>
    </p:embeddedFont>
    <p:embeddedFont>
      <p:font typeface="Marcellus"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jOyshAK8jPtu1/jxFNoHC2YxU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FCCEA5-713C-4515-810E-3202B8FBE2E4}">
  <a:tblStyle styleId="{06FCCEA5-713C-4515-810E-3202B8FBE2E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64351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6000"/>
              <a:buFont typeface="Marcellus"/>
              <a:buNone/>
            </a:pPr>
            <a:r>
              <a:rPr lang="en-US">
                <a:solidFill>
                  <a:srgbClr val="C00000"/>
                </a:solidFill>
                <a:latin typeface="Marcellus"/>
                <a:ea typeface="Marcellus"/>
                <a:cs typeface="Marcellus"/>
                <a:sym typeface="Marcellus"/>
              </a:rPr>
              <a:t>Data Structures</a:t>
            </a:r>
            <a:br>
              <a:rPr lang="en-US">
                <a:solidFill>
                  <a:srgbClr val="C00000"/>
                </a:solidFill>
                <a:latin typeface="Marcellus"/>
                <a:ea typeface="Marcellus"/>
                <a:cs typeface="Marcellus"/>
                <a:sym typeface="Marcellus"/>
              </a:rPr>
            </a:br>
            <a:endParaRPr>
              <a:solidFill>
                <a:srgbClr val="C00000"/>
              </a:solidFill>
              <a:latin typeface="Marcellus"/>
              <a:ea typeface="Marcellus"/>
              <a:cs typeface="Marcellus"/>
              <a:sym typeface="Marcellus"/>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C00000"/>
              </a:buClr>
              <a:buSzPts val="3600"/>
              <a:buNone/>
            </a:pPr>
            <a:r>
              <a:rPr lang="en-US" sz="3600">
                <a:solidFill>
                  <a:srgbClr val="C00000"/>
                </a:solidFill>
                <a:latin typeface="Marcellus"/>
                <a:ea typeface="Marcellus"/>
                <a:cs typeface="Marcellus"/>
                <a:sym typeface="Marcellus"/>
              </a:rPr>
              <a:t>Ms. Swati Mali</a:t>
            </a:r>
            <a:endParaRPr/>
          </a:p>
          <a:p>
            <a:pPr marL="0" lvl="0" indent="0" algn="ctr" rtl="0">
              <a:lnSpc>
                <a:spcPct val="90000"/>
              </a:lnSpc>
              <a:spcBef>
                <a:spcPts val="1000"/>
              </a:spcBef>
              <a:spcAft>
                <a:spcPts val="0"/>
              </a:spcAft>
              <a:buClr>
                <a:srgbClr val="C00000"/>
              </a:buClr>
              <a:buSzPts val="3600"/>
              <a:buNone/>
            </a:pPr>
            <a:r>
              <a:rPr lang="en-US" sz="3600">
                <a:solidFill>
                  <a:srgbClr val="C00000"/>
                </a:solidFill>
                <a:latin typeface="Marcellus"/>
                <a:ea typeface="Marcellus"/>
                <a:cs typeface="Marcellus"/>
                <a:sym typeface="Marcellus"/>
              </a:rPr>
              <a:t>swatimali@somaiya.edu</a:t>
            </a:r>
            <a:endParaRPr sz="3600">
              <a:solidFill>
                <a:srgbClr val="C00000"/>
              </a:solidFill>
              <a:latin typeface="Marcellus"/>
              <a:ea typeface="Marcellus"/>
              <a:cs typeface="Marcellus"/>
              <a:sym typeface="Marcellu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01054" y="191861"/>
            <a:ext cx="11395912" cy="7219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Course outcomes</a:t>
            </a:r>
            <a:endParaRPr sz="3600"/>
          </a:p>
        </p:txBody>
      </p:sp>
      <p:pic>
        <p:nvPicPr>
          <p:cNvPr id="131" name="Google Shape;131;p6"/>
          <p:cNvPicPr preferRelativeResize="0"/>
          <p:nvPr/>
        </p:nvPicPr>
        <p:blipFill rotWithShape="1">
          <a:blip r:embed="rId3">
            <a:alphaModFix/>
          </a:blip>
          <a:srcRect/>
          <a:stretch/>
        </p:blipFill>
        <p:spPr>
          <a:xfrm rot="5400000">
            <a:off x="5880674" y="567534"/>
            <a:ext cx="385984" cy="12236665"/>
          </a:xfrm>
          <a:prstGeom prst="rect">
            <a:avLst/>
          </a:prstGeom>
          <a:noFill/>
          <a:ln>
            <a:noFill/>
          </a:ln>
        </p:spPr>
      </p:pic>
      <p:pic>
        <p:nvPicPr>
          <p:cNvPr id="132" name="Google Shape;132;p6"/>
          <p:cNvPicPr preferRelativeResize="0"/>
          <p:nvPr/>
        </p:nvPicPr>
        <p:blipFill rotWithShape="1">
          <a:blip r:embed="rId4">
            <a:alphaModFix/>
          </a:blip>
          <a:srcRect/>
          <a:stretch/>
        </p:blipFill>
        <p:spPr>
          <a:xfrm rot="5400000">
            <a:off x="4533653" y="1754134"/>
            <a:ext cx="176409" cy="9333048"/>
          </a:xfrm>
          <a:prstGeom prst="rect">
            <a:avLst/>
          </a:prstGeom>
          <a:noFill/>
          <a:ln>
            <a:noFill/>
          </a:ln>
        </p:spPr>
      </p:pic>
      <p:pic>
        <p:nvPicPr>
          <p:cNvPr id="133" name="Google Shape;133;p6" descr="A close up of a sign&#10;&#10;Description automatically generated"/>
          <p:cNvPicPr preferRelativeResize="0">
            <a:picLocks noGrp="1"/>
          </p:cNvPicPr>
          <p:nvPr>
            <p:ph type="body" idx="1"/>
          </p:nvPr>
        </p:nvPicPr>
        <p:blipFill rotWithShape="1">
          <a:blip r:embed="rId5">
            <a:alphaModFix/>
          </a:blip>
          <a:srcRect/>
          <a:stretch/>
        </p:blipFill>
        <p:spPr>
          <a:xfrm>
            <a:off x="10828421" y="5610533"/>
            <a:ext cx="968545" cy="721920"/>
          </a:xfrm>
          <a:prstGeom prst="rect">
            <a:avLst/>
          </a:prstGeom>
          <a:noFill/>
          <a:ln>
            <a:noFill/>
          </a:ln>
        </p:spPr>
      </p:pic>
      <p:sp>
        <p:nvSpPr>
          <p:cNvPr id="134" name="Google Shape;134;p6"/>
          <p:cNvSpPr txBox="1"/>
          <p:nvPr/>
        </p:nvSpPr>
        <p:spPr>
          <a:xfrm>
            <a:off x="669758" y="1211543"/>
            <a:ext cx="10315074" cy="4487031"/>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262626"/>
              </a:solidFill>
              <a:latin typeface="Marcellus"/>
              <a:ea typeface="Marcellus"/>
              <a:cs typeface="Marcellus"/>
              <a:sym typeface="Marcellus"/>
            </a:endParaRPr>
          </a:p>
        </p:txBody>
      </p:sp>
      <p:pic>
        <p:nvPicPr>
          <p:cNvPr id="135" name="Google Shape;135;p6" descr="A picture containing drawing&#10;&#10;Description automatically generated"/>
          <p:cNvPicPr preferRelativeResize="0"/>
          <p:nvPr/>
        </p:nvPicPr>
        <p:blipFill rotWithShape="1">
          <a:blip r:embed="rId6">
            <a:alphaModFix/>
          </a:blip>
          <a:srcRect/>
          <a:stretch/>
        </p:blipFill>
        <p:spPr>
          <a:xfrm>
            <a:off x="120014" y="5440809"/>
            <a:ext cx="3245736" cy="811434"/>
          </a:xfrm>
          <a:prstGeom prst="rect">
            <a:avLst/>
          </a:prstGeom>
          <a:noFill/>
          <a:ln>
            <a:noFill/>
          </a:ln>
        </p:spPr>
      </p:pic>
      <p:graphicFrame>
        <p:nvGraphicFramePr>
          <p:cNvPr id="136" name="Google Shape;136;p6"/>
          <p:cNvGraphicFramePr/>
          <p:nvPr/>
        </p:nvGraphicFramePr>
        <p:xfrm>
          <a:off x="669757" y="1211543"/>
          <a:ext cx="10841900" cy="4066083"/>
        </p:xfrm>
        <a:graphic>
          <a:graphicData uri="http://schemas.openxmlformats.org/drawingml/2006/table">
            <a:tbl>
              <a:tblPr>
                <a:noFill/>
                <a:tableStyleId>{06FCCEA5-713C-4515-810E-3202B8FBE2E4}</a:tableStyleId>
              </a:tblPr>
              <a:tblGrid>
                <a:gridCol w="1431975">
                  <a:extLst>
                    <a:ext uri="{9D8B030D-6E8A-4147-A177-3AD203B41FA5}">
                      <a16:colId xmlns:a16="http://schemas.microsoft.com/office/drawing/2014/main" val="20000"/>
                    </a:ext>
                  </a:extLst>
                </a:gridCol>
                <a:gridCol w="9409925">
                  <a:extLst>
                    <a:ext uri="{9D8B030D-6E8A-4147-A177-3AD203B41FA5}">
                      <a16:colId xmlns:a16="http://schemas.microsoft.com/office/drawing/2014/main" val="20001"/>
                    </a:ext>
                  </a:extLst>
                </a:gridCol>
              </a:tblGrid>
              <a:tr h="889525">
                <a:tc>
                  <a:txBody>
                    <a:bodyPr/>
                    <a:lstStyle/>
                    <a:p>
                      <a:pPr marL="0" marR="0" lvl="0" indent="0" algn="ctr" rtl="0">
                        <a:lnSpc>
                          <a:spcPct val="115000"/>
                        </a:lnSpc>
                        <a:spcBef>
                          <a:spcPts val="0"/>
                        </a:spcBef>
                        <a:spcAft>
                          <a:spcPts val="0"/>
                        </a:spcAft>
                        <a:buNone/>
                      </a:pPr>
                      <a:r>
                        <a:rPr lang="en-US" sz="2800" u="none" strike="noStrike" cap="none">
                          <a:latin typeface="Fira Sans"/>
                          <a:ea typeface="Fira Sans"/>
                          <a:cs typeface="Fira Sans"/>
                          <a:sym typeface="Fira Sans"/>
                        </a:rPr>
                        <a:t>CO1</a:t>
                      </a:r>
                      <a:endParaRPr sz="2400" u="none" strike="noStrike" cap="none">
                        <a:latin typeface="Fira Sans"/>
                        <a:ea typeface="Fira Sans"/>
                        <a:cs typeface="Fira Sans"/>
                        <a:sym typeface="Fira Sans"/>
                      </a:endParaRPr>
                    </a:p>
                  </a:txBody>
                  <a:tcPr marL="68575" marR="68575" marT="0" marB="0" anchor="ctr"/>
                </a:tc>
                <a:tc>
                  <a:txBody>
                    <a:bodyPr/>
                    <a:lstStyle/>
                    <a:p>
                      <a:pPr marL="0" marR="0" lvl="0" indent="0" algn="l" rtl="0">
                        <a:lnSpc>
                          <a:spcPct val="115000"/>
                        </a:lnSpc>
                        <a:spcBef>
                          <a:spcPts val="0"/>
                        </a:spcBef>
                        <a:spcAft>
                          <a:spcPts val="0"/>
                        </a:spcAft>
                        <a:buNone/>
                      </a:pPr>
                      <a:r>
                        <a:rPr lang="en-US" sz="2800" u="none" strike="noStrike" cap="none">
                          <a:latin typeface="Fira Sans"/>
                          <a:ea typeface="Fira Sans"/>
                          <a:cs typeface="Fira Sans"/>
                          <a:sym typeface="Fira Sans"/>
                        </a:rPr>
                        <a:t>Explain the different data structures used in problem solving </a:t>
                      </a:r>
                      <a:endParaRPr sz="2400" u="none" strike="noStrike" cap="none">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0"/>
                  </a:ext>
                </a:extLst>
              </a:tr>
              <a:tr h="1111775">
                <a:tc>
                  <a:txBody>
                    <a:bodyPr/>
                    <a:lstStyle/>
                    <a:p>
                      <a:pPr marL="0" marR="0" lvl="0" indent="0" algn="ctr" rtl="0">
                        <a:lnSpc>
                          <a:spcPct val="115000"/>
                        </a:lnSpc>
                        <a:spcBef>
                          <a:spcPts val="0"/>
                        </a:spcBef>
                        <a:spcAft>
                          <a:spcPts val="0"/>
                        </a:spcAft>
                        <a:buNone/>
                      </a:pPr>
                      <a:r>
                        <a:rPr lang="en-US" sz="2800" u="none" strike="noStrike" cap="none">
                          <a:latin typeface="Fira Sans"/>
                          <a:ea typeface="Fira Sans"/>
                          <a:cs typeface="Fira Sans"/>
                          <a:sym typeface="Fira Sans"/>
                        </a:rPr>
                        <a:t>CO2</a:t>
                      </a:r>
                      <a:endParaRPr sz="2400" u="none" strike="noStrike" cap="none">
                        <a:latin typeface="Fira Sans"/>
                        <a:ea typeface="Fira Sans"/>
                        <a:cs typeface="Fira Sans"/>
                        <a:sym typeface="Fira Sans"/>
                      </a:endParaRPr>
                    </a:p>
                  </a:txBody>
                  <a:tcPr marL="68575" marR="68575" marT="0" marB="0" anchor="ctr"/>
                </a:tc>
                <a:tc>
                  <a:txBody>
                    <a:bodyPr/>
                    <a:lstStyle/>
                    <a:p>
                      <a:pPr marL="0" marR="0" lvl="0" indent="0" algn="l" rtl="0">
                        <a:lnSpc>
                          <a:spcPct val="115000"/>
                        </a:lnSpc>
                        <a:spcBef>
                          <a:spcPts val="0"/>
                        </a:spcBef>
                        <a:spcAft>
                          <a:spcPts val="0"/>
                        </a:spcAft>
                        <a:buNone/>
                      </a:pPr>
                      <a:r>
                        <a:rPr lang="en-US" sz="2800" u="none" strike="noStrike" cap="none">
                          <a:latin typeface="Fira Sans"/>
                          <a:ea typeface="Fira Sans"/>
                          <a:cs typeface="Fira Sans"/>
                          <a:sym typeface="Fira Sans"/>
                        </a:rPr>
                        <a:t>Apply linear and non-linear data structure in application development. </a:t>
                      </a:r>
                      <a:endParaRPr sz="2400" u="none" strike="noStrike" cap="none">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1"/>
                  </a:ext>
                </a:extLst>
              </a:tr>
              <a:tr h="1111775">
                <a:tc>
                  <a:txBody>
                    <a:bodyPr/>
                    <a:lstStyle/>
                    <a:p>
                      <a:pPr marL="0" marR="0" lvl="0" indent="0" algn="ctr" rtl="0">
                        <a:lnSpc>
                          <a:spcPct val="115000"/>
                        </a:lnSpc>
                        <a:spcBef>
                          <a:spcPts val="0"/>
                        </a:spcBef>
                        <a:spcAft>
                          <a:spcPts val="0"/>
                        </a:spcAft>
                        <a:buNone/>
                      </a:pPr>
                      <a:r>
                        <a:rPr lang="en-US" sz="2800" u="none" strike="noStrike" cap="none">
                          <a:latin typeface="Fira Sans"/>
                          <a:ea typeface="Fira Sans"/>
                          <a:cs typeface="Fira Sans"/>
                          <a:sym typeface="Fira Sans"/>
                        </a:rPr>
                        <a:t>CO3</a:t>
                      </a:r>
                      <a:endParaRPr sz="2400" u="none" strike="noStrike" cap="none">
                        <a:latin typeface="Fira Sans"/>
                        <a:ea typeface="Fira Sans"/>
                        <a:cs typeface="Fira Sans"/>
                        <a:sym typeface="Fira Sans"/>
                      </a:endParaRPr>
                    </a:p>
                  </a:txBody>
                  <a:tcPr marL="68575" marR="68575" marT="0" marB="0" anchor="ctr"/>
                </a:tc>
                <a:tc>
                  <a:txBody>
                    <a:bodyPr/>
                    <a:lstStyle/>
                    <a:p>
                      <a:pPr marL="0" marR="0" lvl="0" indent="0" algn="l" rtl="0">
                        <a:lnSpc>
                          <a:spcPct val="115000"/>
                        </a:lnSpc>
                        <a:spcBef>
                          <a:spcPts val="0"/>
                        </a:spcBef>
                        <a:spcAft>
                          <a:spcPts val="0"/>
                        </a:spcAft>
                        <a:buNone/>
                      </a:pPr>
                      <a:r>
                        <a:rPr lang="en-US" sz="2800" u="none" strike="noStrike" cap="none">
                          <a:latin typeface="Fira Sans"/>
                          <a:ea typeface="Fira Sans"/>
                          <a:cs typeface="Fira Sans"/>
                          <a:sym typeface="Fira Sans"/>
                        </a:rPr>
                        <a:t>Describe concepts of advance data structures like set, map &amp; dictionary </a:t>
                      </a:r>
                      <a:endParaRPr sz="2400" u="none" strike="noStrike" cap="none">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2"/>
                  </a:ext>
                </a:extLst>
              </a:tr>
              <a:tr h="889525">
                <a:tc>
                  <a:txBody>
                    <a:bodyPr/>
                    <a:lstStyle/>
                    <a:p>
                      <a:pPr marL="0" marR="0" lvl="0" indent="0" algn="ctr" rtl="0">
                        <a:lnSpc>
                          <a:spcPct val="115000"/>
                        </a:lnSpc>
                        <a:spcBef>
                          <a:spcPts val="0"/>
                        </a:spcBef>
                        <a:spcAft>
                          <a:spcPts val="0"/>
                        </a:spcAft>
                        <a:buNone/>
                      </a:pPr>
                      <a:r>
                        <a:rPr lang="en-US" sz="2800" u="none" strike="noStrike" cap="none">
                          <a:latin typeface="Fira Sans"/>
                          <a:ea typeface="Fira Sans"/>
                          <a:cs typeface="Fira Sans"/>
                          <a:sym typeface="Fira Sans"/>
                        </a:rPr>
                        <a:t>CO4</a:t>
                      </a:r>
                      <a:endParaRPr sz="2400" u="none" strike="noStrike" cap="none">
                        <a:latin typeface="Fira Sans"/>
                        <a:ea typeface="Fira Sans"/>
                        <a:cs typeface="Fira Sans"/>
                        <a:sym typeface="Fira Sans"/>
                      </a:endParaRPr>
                    </a:p>
                  </a:txBody>
                  <a:tcPr marL="68575" marR="68575" marT="0" marB="0" anchor="ctr"/>
                </a:tc>
                <a:tc>
                  <a:txBody>
                    <a:bodyPr/>
                    <a:lstStyle/>
                    <a:p>
                      <a:pPr marL="0" marR="0" lvl="0" indent="0" algn="l" rtl="0">
                        <a:lnSpc>
                          <a:spcPct val="115000"/>
                        </a:lnSpc>
                        <a:spcBef>
                          <a:spcPts val="0"/>
                        </a:spcBef>
                        <a:spcAft>
                          <a:spcPts val="0"/>
                        </a:spcAft>
                        <a:buNone/>
                      </a:pPr>
                      <a:r>
                        <a:rPr lang="en-US" sz="2800" u="none" strike="noStrike" cap="none">
                          <a:latin typeface="Fira Sans"/>
                          <a:ea typeface="Fira Sans"/>
                          <a:cs typeface="Fira Sans"/>
                          <a:sym typeface="Fira Sans"/>
                        </a:rPr>
                        <a:t>Demonstrate sorting and searching methods. </a:t>
                      </a:r>
                      <a:endParaRPr sz="2400" u="none" strike="noStrike" cap="none">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401054" y="191861"/>
            <a:ext cx="11395912" cy="7219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dirty="0">
                <a:solidFill>
                  <a:srgbClr val="C00000"/>
                </a:solidFill>
                <a:latin typeface="Marcellus"/>
                <a:ea typeface="Marcellus"/>
                <a:cs typeface="Marcellus"/>
                <a:sym typeface="Marcellus"/>
              </a:rPr>
              <a:t>Course Outcome</a:t>
            </a:r>
            <a:endParaRPr sz="3600" dirty="0"/>
          </a:p>
        </p:txBody>
      </p:sp>
      <p:pic>
        <p:nvPicPr>
          <p:cNvPr id="142" name="Google Shape;142;p7"/>
          <p:cNvPicPr preferRelativeResize="0"/>
          <p:nvPr/>
        </p:nvPicPr>
        <p:blipFill rotWithShape="1">
          <a:blip r:embed="rId3">
            <a:alphaModFix/>
          </a:blip>
          <a:srcRect/>
          <a:stretch/>
        </p:blipFill>
        <p:spPr>
          <a:xfrm rot="5400000">
            <a:off x="5880674" y="567534"/>
            <a:ext cx="385984" cy="12236665"/>
          </a:xfrm>
          <a:prstGeom prst="rect">
            <a:avLst/>
          </a:prstGeom>
          <a:noFill/>
          <a:ln>
            <a:noFill/>
          </a:ln>
        </p:spPr>
      </p:pic>
      <p:pic>
        <p:nvPicPr>
          <p:cNvPr id="143" name="Google Shape;143;p7"/>
          <p:cNvPicPr preferRelativeResize="0"/>
          <p:nvPr/>
        </p:nvPicPr>
        <p:blipFill rotWithShape="1">
          <a:blip r:embed="rId4">
            <a:alphaModFix/>
          </a:blip>
          <a:srcRect/>
          <a:stretch/>
        </p:blipFill>
        <p:spPr>
          <a:xfrm rot="5400000">
            <a:off x="4533653" y="1754134"/>
            <a:ext cx="176409" cy="9333048"/>
          </a:xfrm>
          <a:prstGeom prst="rect">
            <a:avLst/>
          </a:prstGeom>
          <a:noFill/>
          <a:ln>
            <a:noFill/>
          </a:ln>
        </p:spPr>
      </p:pic>
      <p:pic>
        <p:nvPicPr>
          <p:cNvPr id="144" name="Google Shape;144;p7" descr="A close up of a sign&#10;&#10;Description automatically generated"/>
          <p:cNvPicPr preferRelativeResize="0">
            <a:picLocks noGrp="1"/>
          </p:cNvPicPr>
          <p:nvPr>
            <p:ph type="body" idx="1"/>
          </p:nvPr>
        </p:nvPicPr>
        <p:blipFill rotWithShape="1">
          <a:blip r:embed="rId5">
            <a:alphaModFix/>
          </a:blip>
          <a:srcRect/>
          <a:stretch/>
        </p:blipFill>
        <p:spPr>
          <a:xfrm>
            <a:off x="10828421" y="5610533"/>
            <a:ext cx="968545" cy="721920"/>
          </a:xfrm>
          <a:prstGeom prst="rect">
            <a:avLst/>
          </a:prstGeom>
          <a:noFill/>
          <a:ln>
            <a:noFill/>
          </a:ln>
        </p:spPr>
      </p:pic>
      <p:pic>
        <p:nvPicPr>
          <p:cNvPr id="146" name="Google Shape;146;p7" descr="A picture containing drawing&#10;&#10;Description automatically generated"/>
          <p:cNvPicPr preferRelativeResize="0"/>
          <p:nvPr/>
        </p:nvPicPr>
        <p:blipFill rotWithShape="1">
          <a:blip r:embed="rId6">
            <a:alphaModFix/>
          </a:blip>
          <a:srcRect/>
          <a:stretch/>
        </p:blipFill>
        <p:spPr>
          <a:xfrm>
            <a:off x="120014" y="5440809"/>
            <a:ext cx="3245736" cy="811434"/>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665178144"/>
              </p:ext>
            </p:extLst>
          </p:nvPr>
        </p:nvGraphicFramePr>
        <p:xfrm>
          <a:off x="937953" y="1134234"/>
          <a:ext cx="10211492" cy="4851694"/>
        </p:xfrm>
        <a:graphic>
          <a:graphicData uri="http://schemas.openxmlformats.org/drawingml/2006/table">
            <a:tbl>
              <a:tblPr firstRow="1" firstCol="1" bandRow="1">
                <a:tableStyleId>{06FCCEA5-713C-4515-810E-3202B8FBE2E4}</a:tableStyleId>
              </a:tblPr>
              <a:tblGrid>
                <a:gridCol w="970696">
                  <a:extLst>
                    <a:ext uri="{9D8B030D-6E8A-4147-A177-3AD203B41FA5}">
                      <a16:colId xmlns:a16="http://schemas.microsoft.com/office/drawing/2014/main" val="20000"/>
                    </a:ext>
                  </a:extLst>
                </a:gridCol>
                <a:gridCol w="9240796">
                  <a:extLst>
                    <a:ext uri="{9D8B030D-6E8A-4147-A177-3AD203B41FA5}">
                      <a16:colId xmlns:a16="http://schemas.microsoft.com/office/drawing/2014/main" val="20001"/>
                    </a:ext>
                  </a:extLst>
                </a:gridCol>
              </a:tblGrid>
              <a:tr h="955558">
                <a:tc>
                  <a:txBody>
                    <a:bodyPr/>
                    <a:lstStyle/>
                    <a:p>
                      <a:pPr marL="457200" indent="-363538" algn="ctr">
                        <a:lnSpc>
                          <a:spcPct val="115000"/>
                        </a:lnSpc>
                        <a:spcAft>
                          <a:spcPts val="0"/>
                        </a:spcAft>
                      </a:pPr>
                      <a:r>
                        <a:rPr lang="en-US" sz="1600" dirty="0">
                          <a:effectLst/>
                          <a:latin typeface="+mj-lt"/>
                          <a:ea typeface="Calibri"/>
                          <a:cs typeface="Mangal"/>
                        </a:rPr>
                        <a:t>CO</a:t>
                      </a:r>
                      <a:endParaRPr lang="en-IN" sz="1600" dirty="0">
                        <a:effectLst/>
                        <a:latin typeface="+mj-lt"/>
                        <a:ea typeface="Calibri"/>
                        <a:cs typeface="Mangal"/>
                      </a:endParaRPr>
                    </a:p>
                  </a:txBody>
                  <a:tcPr marL="68580" marR="68580" marT="0" marB="0"/>
                </a:tc>
                <a:tc>
                  <a:txBody>
                    <a:bodyPr/>
                    <a:lstStyle/>
                    <a:p>
                      <a:pPr marL="457200" algn="ctr">
                        <a:lnSpc>
                          <a:spcPct val="115000"/>
                        </a:lnSpc>
                        <a:spcAft>
                          <a:spcPts val="0"/>
                        </a:spcAft>
                      </a:pPr>
                      <a:r>
                        <a:rPr lang="en-US" sz="2400" b="0" i="0" u="none" strike="noStrike" cap="none" dirty="0">
                          <a:solidFill>
                            <a:schemeClr val="dk1"/>
                          </a:solidFill>
                          <a:effectLst/>
                          <a:latin typeface="+mj-lt"/>
                          <a:ea typeface="Calibri"/>
                          <a:cs typeface="Calibri"/>
                          <a:sym typeface="Arial"/>
                        </a:rPr>
                        <a:t>CO Description</a:t>
                      </a:r>
                      <a:endParaRPr lang="en-IN" sz="2400" b="0" i="0" u="none" strike="noStrike" cap="none" dirty="0">
                        <a:solidFill>
                          <a:schemeClr val="dk1"/>
                        </a:solidFill>
                        <a:effectLst/>
                        <a:latin typeface="+mj-lt"/>
                        <a:ea typeface="Calibri"/>
                        <a:cs typeface="Calibri"/>
                        <a:sym typeface="Arial"/>
                      </a:endParaRPr>
                    </a:p>
                  </a:txBody>
                  <a:tcPr marL="68580" marR="68580" marT="0" marB="0"/>
                </a:tc>
                <a:extLst>
                  <a:ext uri="{0D108BD9-81ED-4DB2-BD59-A6C34878D82A}">
                    <a16:rowId xmlns:a16="http://schemas.microsoft.com/office/drawing/2014/main" val="10000"/>
                  </a:ext>
                </a:extLst>
              </a:tr>
              <a:tr h="955558">
                <a:tc>
                  <a:txBody>
                    <a:bodyPr/>
                    <a:lstStyle/>
                    <a:p>
                      <a:pPr marL="457200" indent="-363538" algn="just">
                        <a:lnSpc>
                          <a:spcPct val="115000"/>
                        </a:lnSpc>
                        <a:spcAft>
                          <a:spcPts val="0"/>
                        </a:spcAft>
                      </a:pPr>
                      <a:r>
                        <a:rPr lang="en-IN" sz="1800" dirty="0">
                          <a:effectLst/>
                          <a:latin typeface="+mj-lt"/>
                        </a:rPr>
                        <a:t>CO 1</a:t>
                      </a:r>
                      <a:endParaRPr lang="en-IN" sz="1600" dirty="0">
                        <a:effectLst/>
                        <a:latin typeface="+mj-lt"/>
                        <a:ea typeface="Calibri"/>
                        <a:cs typeface="Mangal"/>
                      </a:endParaRPr>
                    </a:p>
                  </a:txBody>
                  <a:tcPr marL="68580" marR="68580" marT="0" marB="0"/>
                </a:tc>
                <a:tc>
                  <a:txBody>
                    <a:bodyPr/>
                    <a:lstStyle/>
                    <a:p>
                      <a:pPr marL="457200" algn="just">
                        <a:lnSpc>
                          <a:spcPct val="115000"/>
                        </a:lnSpc>
                        <a:spcAft>
                          <a:spcPts val="0"/>
                        </a:spcAft>
                      </a:pPr>
                      <a:r>
                        <a:rPr lang="en-IN" sz="2400" b="0" i="0" u="none" strike="noStrike" cap="none" dirty="0">
                          <a:solidFill>
                            <a:schemeClr val="dk1"/>
                          </a:solidFill>
                          <a:effectLst/>
                          <a:latin typeface="+mj-lt"/>
                          <a:ea typeface="Calibri"/>
                          <a:cs typeface="Calibri"/>
                          <a:sym typeface="Arial"/>
                        </a:rPr>
                        <a:t>Comprehend  the different data structures used in problem solving</a:t>
                      </a:r>
                    </a:p>
                  </a:txBody>
                  <a:tcPr marL="68580" marR="68580" marT="0" marB="0"/>
                </a:tc>
                <a:extLst>
                  <a:ext uri="{0D108BD9-81ED-4DB2-BD59-A6C34878D82A}">
                    <a16:rowId xmlns:a16="http://schemas.microsoft.com/office/drawing/2014/main" val="10001"/>
                  </a:ext>
                </a:extLst>
              </a:tr>
              <a:tr h="955558">
                <a:tc>
                  <a:txBody>
                    <a:bodyPr/>
                    <a:lstStyle/>
                    <a:p>
                      <a:pPr marL="457200" indent="-363538" algn="just">
                        <a:lnSpc>
                          <a:spcPct val="115000"/>
                        </a:lnSpc>
                        <a:spcAft>
                          <a:spcPts val="0"/>
                        </a:spcAft>
                      </a:pPr>
                      <a:r>
                        <a:rPr lang="en-IN" sz="1800" dirty="0">
                          <a:effectLst/>
                          <a:latin typeface="+mj-lt"/>
                        </a:rPr>
                        <a:t>CO 2</a:t>
                      </a:r>
                      <a:endParaRPr lang="en-IN" sz="1600" dirty="0">
                        <a:effectLst/>
                        <a:latin typeface="+mj-lt"/>
                        <a:ea typeface="Calibri"/>
                        <a:cs typeface="Mangal"/>
                      </a:endParaRPr>
                    </a:p>
                  </a:txBody>
                  <a:tcPr marL="68580" marR="68580" marT="0" marB="0"/>
                </a:tc>
                <a:tc>
                  <a:txBody>
                    <a:bodyPr/>
                    <a:lstStyle/>
                    <a:p>
                      <a:pPr marL="0" indent="446088" algn="l">
                        <a:lnSpc>
                          <a:spcPct val="150000"/>
                        </a:lnSpc>
                        <a:spcAft>
                          <a:spcPts val="0"/>
                        </a:spcAft>
                      </a:pPr>
                      <a:r>
                        <a:rPr lang="en-IN" sz="2400" dirty="0">
                          <a:effectLst/>
                          <a:latin typeface="+mj-lt"/>
                        </a:rPr>
                        <a:t>Apply linear and non-linear data structure in application development.</a:t>
                      </a:r>
                      <a:endParaRPr lang="en-IN" sz="2000" dirty="0">
                        <a:effectLst/>
                        <a:latin typeface="+mj-lt"/>
                        <a:ea typeface="Calibri"/>
                        <a:cs typeface="Mangal"/>
                      </a:endParaRPr>
                    </a:p>
                  </a:txBody>
                  <a:tcPr marL="68580" marR="68580" marT="0" marB="0"/>
                </a:tc>
                <a:extLst>
                  <a:ext uri="{0D108BD9-81ED-4DB2-BD59-A6C34878D82A}">
                    <a16:rowId xmlns:a16="http://schemas.microsoft.com/office/drawing/2014/main" val="10002"/>
                  </a:ext>
                </a:extLst>
              </a:tr>
              <a:tr h="955558">
                <a:tc>
                  <a:txBody>
                    <a:bodyPr/>
                    <a:lstStyle/>
                    <a:p>
                      <a:pPr marL="457200" indent="-363538" algn="just">
                        <a:lnSpc>
                          <a:spcPct val="115000"/>
                        </a:lnSpc>
                        <a:spcAft>
                          <a:spcPts val="0"/>
                        </a:spcAft>
                      </a:pPr>
                      <a:r>
                        <a:rPr lang="en-IN" sz="1800" dirty="0">
                          <a:effectLst/>
                          <a:latin typeface="+mj-lt"/>
                        </a:rPr>
                        <a:t>CO 3</a:t>
                      </a:r>
                      <a:endParaRPr lang="en-IN" sz="1600" dirty="0">
                        <a:effectLst/>
                        <a:latin typeface="+mj-lt"/>
                        <a:ea typeface="Calibri"/>
                        <a:cs typeface="Mangal"/>
                      </a:endParaRPr>
                    </a:p>
                  </a:txBody>
                  <a:tcPr marL="68580" marR="68580" marT="0" marB="0"/>
                </a:tc>
                <a:tc>
                  <a:txBody>
                    <a:bodyPr/>
                    <a:lstStyle/>
                    <a:p>
                      <a:pPr marL="457200" algn="just">
                        <a:lnSpc>
                          <a:spcPct val="115000"/>
                        </a:lnSpc>
                        <a:spcAft>
                          <a:spcPts val="0"/>
                        </a:spcAft>
                      </a:pPr>
                      <a:r>
                        <a:rPr lang="en-IN" sz="2400" dirty="0">
                          <a:effectLst/>
                          <a:latin typeface="+mj-lt"/>
                        </a:rPr>
                        <a:t>Describe concepts of advanced data structures like set, map &amp; dictionary.</a:t>
                      </a:r>
                      <a:endParaRPr lang="en-IN" sz="2000" dirty="0">
                        <a:effectLst/>
                        <a:latin typeface="+mj-lt"/>
                        <a:ea typeface="Calibri"/>
                        <a:cs typeface="Mangal"/>
                      </a:endParaRPr>
                    </a:p>
                  </a:txBody>
                  <a:tcPr marL="68580" marR="68580" marT="0" marB="0"/>
                </a:tc>
                <a:extLst>
                  <a:ext uri="{0D108BD9-81ED-4DB2-BD59-A6C34878D82A}">
                    <a16:rowId xmlns:a16="http://schemas.microsoft.com/office/drawing/2014/main" val="10003"/>
                  </a:ext>
                </a:extLst>
              </a:tr>
              <a:tr h="955558">
                <a:tc>
                  <a:txBody>
                    <a:bodyPr/>
                    <a:lstStyle/>
                    <a:p>
                      <a:pPr marL="457200" indent="-363538" algn="just">
                        <a:lnSpc>
                          <a:spcPct val="115000"/>
                        </a:lnSpc>
                        <a:spcAft>
                          <a:spcPts val="0"/>
                        </a:spcAft>
                      </a:pPr>
                      <a:r>
                        <a:rPr lang="en-IN" sz="1800" dirty="0">
                          <a:effectLst/>
                          <a:latin typeface="+mj-lt"/>
                        </a:rPr>
                        <a:t>CO 4</a:t>
                      </a:r>
                      <a:endParaRPr lang="en-IN" sz="1600" dirty="0">
                        <a:effectLst/>
                        <a:latin typeface="+mj-lt"/>
                        <a:ea typeface="Calibri"/>
                        <a:cs typeface="Mangal"/>
                      </a:endParaRPr>
                    </a:p>
                  </a:txBody>
                  <a:tcPr marL="68580" marR="68580" marT="0" marB="0"/>
                </a:tc>
                <a:tc>
                  <a:txBody>
                    <a:bodyPr/>
                    <a:lstStyle/>
                    <a:p>
                      <a:pPr marL="457200" algn="just">
                        <a:lnSpc>
                          <a:spcPct val="115000"/>
                        </a:lnSpc>
                        <a:spcAft>
                          <a:spcPts val="0"/>
                        </a:spcAft>
                      </a:pPr>
                      <a:r>
                        <a:rPr lang="en-IN" sz="2400" dirty="0">
                          <a:effectLst/>
                          <a:latin typeface="+mj-lt"/>
                        </a:rPr>
                        <a:t>Demonstrate sorting and searching methods.</a:t>
                      </a:r>
                      <a:endParaRPr lang="en-IN" sz="2000" dirty="0">
                        <a:effectLst/>
                        <a:latin typeface="+mj-lt"/>
                        <a:ea typeface="Calibri"/>
                        <a:cs typeface="Mangal"/>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401054" y="191861"/>
            <a:ext cx="11395912" cy="7219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Books </a:t>
            </a:r>
            <a:endParaRPr sz="3600"/>
          </a:p>
        </p:txBody>
      </p:sp>
      <p:pic>
        <p:nvPicPr>
          <p:cNvPr id="153" name="Google Shape;153;p8"/>
          <p:cNvPicPr preferRelativeResize="0"/>
          <p:nvPr/>
        </p:nvPicPr>
        <p:blipFill rotWithShape="1">
          <a:blip r:embed="rId3">
            <a:alphaModFix/>
          </a:blip>
          <a:srcRect/>
          <a:stretch/>
        </p:blipFill>
        <p:spPr>
          <a:xfrm rot="5400000">
            <a:off x="5880674" y="567534"/>
            <a:ext cx="385984" cy="12236665"/>
          </a:xfrm>
          <a:prstGeom prst="rect">
            <a:avLst/>
          </a:prstGeom>
          <a:noFill/>
          <a:ln>
            <a:noFill/>
          </a:ln>
        </p:spPr>
      </p:pic>
      <p:pic>
        <p:nvPicPr>
          <p:cNvPr id="154" name="Google Shape;154;p8"/>
          <p:cNvPicPr preferRelativeResize="0"/>
          <p:nvPr/>
        </p:nvPicPr>
        <p:blipFill rotWithShape="1">
          <a:blip r:embed="rId4">
            <a:alphaModFix/>
          </a:blip>
          <a:srcRect/>
          <a:stretch/>
        </p:blipFill>
        <p:spPr>
          <a:xfrm rot="5400000">
            <a:off x="4533653" y="1754134"/>
            <a:ext cx="176409" cy="9333048"/>
          </a:xfrm>
          <a:prstGeom prst="rect">
            <a:avLst/>
          </a:prstGeom>
          <a:noFill/>
          <a:ln>
            <a:noFill/>
          </a:ln>
        </p:spPr>
      </p:pic>
      <p:pic>
        <p:nvPicPr>
          <p:cNvPr id="155" name="Google Shape;155;p8" descr="A close up of a sign&#10;&#10;Description automatically generated"/>
          <p:cNvPicPr preferRelativeResize="0">
            <a:picLocks noGrp="1"/>
          </p:cNvPicPr>
          <p:nvPr>
            <p:ph type="body" idx="1"/>
          </p:nvPr>
        </p:nvPicPr>
        <p:blipFill rotWithShape="1">
          <a:blip r:embed="rId5">
            <a:alphaModFix/>
          </a:blip>
          <a:srcRect/>
          <a:stretch/>
        </p:blipFill>
        <p:spPr>
          <a:xfrm>
            <a:off x="10828421" y="5610533"/>
            <a:ext cx="968545" cy="721920"/>
          </a:xfrm>
          <a:prstGeom prst="rect">
            <a:avLst/>
          </a:prstGeom>
          <a:noFill/>
          <a:ln>
            <a:noFill/>
          </a:ln>
        </p:spPr>
      </p:pic>
      <p:sp>
        <p:nvSpPr>
          <p:cNvPr id="156" name="Google Shape;156;p8"/>
          <p:cNvSpPr txBox="1"/>
          <p:nvPr/>
        </p:nvSpPr>
        <p:spPr>
          <a:xfrm>
            <a:off x="669758" y="1211543"/>
            <a:ext cx="10315074" cy="4487031"/>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262626"/>
              </a:solidFill>
              <a:latin typeface="Marcellus"/>
              <a:ea typeface="Marcellus"/>
              <a:cs typeface="Marcellus"/>
              <a:sym typeface="Marcellus"/>
            </a:endParaRPr>
          </a:p>
        </p:txBody>
      </p:sp>
      <p:pic>
        <p:nvPicPr>
          <p:cNvPr id="157" name="Google Shape;157;p8" descr="A picture containing drawing&#10;&#10;Description automatically generated"/>
          <p:cNvPicPr preferRelativeResize="0"/>
          <p:nvPr/>
        </p:nvPicPr>
        <p:blipFill rotWithShape="1">
          <a:blip r:embed="rId6">
            <a:alphaModFix/>
          </a:blip>
          <a:srcRect/>
          <a:stretch/>
        </p:blipFill>
        <p:spPr>
          <a:xfrm>
            <a:off x="120014" y="5440809"/>
            <a:ext cx="3245736" cy="811434"/>
          </a:xfrm>
          <a:prstGeom prst="rect">
            <a:avLst/>
          </a:prstGeom>
          <a:noFill/>
          <a:ln>
            <a:noFill/>
          </a:ln>
        </p:spPr>
      </p:pic>
      <p:graphicFrame>
        <p:nvGraphicFramePr>
          <p:cNvPr id="158" name="Google Shape;158;p8"/>
          <p:cNvGraphicFramePr/>
          <p:nvPr/>
        </p:nvGraphicFramePr>
        <p:xfrm>
          <a:off x="669758" y="838489"/>
          <a:ext cx="11266425" cy="4452000"/>
        </p:xfrm>
        <a:graphic>
          <a:graphicData uri="http://schemas.openxmlformats.org/drawingml/2006/table">
            <a:tbl>
              <a:tblPr>
                <a:noFill/>
                <a:tableStyleId>{06FCCEA5-713C-4515-810E-3202B8FBE2E4}</a:tableStyleId>
              </a:tblPr>
              <a:tblGrid>
                <a:gridCol w="440575">
                  <a:extLst>
                    <a:ext uri="{9D8B030D-6E8A-4147-A177-3AD203B41FA5}">
                      <a16:colId xmlns:a16="http://schemas.microsoft.com/office/drawing/2014/main" val="20000"/>
                    </a:ext>
                  </a:extLst>
                </a:gridCol>
                <a:gridCol w="5590950">
                  <a:extLst>
                    <a:ext uri="{9D8B030D-6E8A-4147-A177-3AD203B41FA5}">
                      <a16:colId xmlns:a16="http://schemas.microsoft.com/office/drawing/2014/main" val="20001"/>
                    </a:ext>
                  </a:extLst>
                </a:gridCol>
                <a:gridCol w="5234900">
                  <a:extLst>
                    <a:ext uri="{9D8B030D-6E8A-4147-A177-3AD203B41FA5}">
                      <a16:colId xmlns:a16="http://schemas.microsoft.com/office/drawing/2014/main" val="20002"/>
                    </a:ext>
                  </a:extLst>
                </a:gridCol>
              </a:tblGrid>
              <a:tr h="740800">
                <a:tc>
                  <a:txBody>
                    <a:bodyPr/>
                    <a:lstStyle/>
                    <a:p>
                      <a:pPr marL="0" marR="0" lvl="0" indent="0" algn="ctr" rtl="0">
                        <a:lnSpc>
                          <a:spcPct val="115000"/>
                        </a:lnSpc>
                        <a:spcBef>
                          <a:spcPts val="0"/>
                        </a:spcBef>
                        <a:spcAft>
                          <a:spcPts val="0"/>
                        </a:spcAft>
                        <a:buNone/>
                      </a:pPr>
                      <a:r>
                        <a:rPr lang="en-US" sz="2800">
                          <a:latin typeface="Fira Sans"/>
                          <a:ea typeface="Fira Sans"/>
                          <a:cs typeface="Fira Sans"/>
                          <a:sym typeface="Fira Sans"/>
                        </a:rPr>
                        <a:t>1</a:t>
                      </a:r>
                      <a:endParaRPr sz="240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Ellis Horowitz, Sartaj Sahni, Susan</a:t>
                      </a:r>
                      <a:endParaRPr/>
                    </a:p>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Anderson-Freed</a:t>
                      </a:r>
                      <a:endParaRPr sz="4800" b="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1" u="none" strike="noStrike">
                          <a:solidFill>
                            <a:schemeClr val="dk1"/>
                          </a:solidFill>
                          <a:latin typeface="Fira Sans"/>
                          <a:ea typeface="Fira Sans"/>
                          <a:cs typeface="Fira Sans"/>
                          <a:sym typeface="Fira Sans"/>
                        </a:rPr>
                        <a:t>Fundamentals Of  Data Structures In C</a:t>
                      </a:r>
                      <a:endParaRPr sz="4800" b="0">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0"/>
                  </a:ext>
                </a:extLst>
              </a:tr>
              <a:tr h="1022250">
                <a:tc>
                  <a:txBody>
                    <a:bodyPr/>
                    <a:lstStyle/>
                    <a:p>
                      <a:pPr marL="0" marR="0" lvl="0" indent="0" algn="ctr" rtl="0">
                        <a:lnSpc>
                          <a:spcPct val="115000"/>
                        </a:lnSpc>
                        <a:spcBef>
                          <a:spcPts val="0"/>
                        </a:spcBef>
                        <a:spcAft>
                          <a:spcPts val="0"/>
                        </a:spcAft>
                        <a:buNone/>
                      </a:pPr>
                      <a:r>
                        <a:rPr lang="en-US" sz="2800">
                          <a:latin typeface="Fira Sans"/>
                          <a:ea typeface="Fira Sans"/>
                          <a:cs typeface="Fira Sans"/>
                          <a:sym typeface="Fira Sans"/>
                        </a:rPr>
                        <a:t>2</a:t>
                      </a:r>
                      <a:endParaRPr sz="240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Richard F. Gilberg &amp; Behrouz A. Forouzan</a:t>
                      </a:r>
                      <a:endParaRPr sz="4800" b="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1" u="none" strike="noStrike">
                          <a:solidFill>
                            <a:schemeClr val="dk1"/>
                          </a:solidFill>
                          <a:latin typeface="Fira Sans"/>
                          <a:ea typeface="Fira Sans"/>
                          <a:cs typeface="Fira Sans"/>
                          <a:sym typeface="Fira Sans"/>
                        </a:rPr>
                        <a:t>Data Structures :A Pseudocode Approach  with C</a:t>
                      </a:r>
                      <a:endParaRPr sz="4800" b="0">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1"/>
                  </a:ext>
                </a:extLst>
              </a:tr>
              <a:tr h="925900">
                <a:tc>
                  <a:txBody>
                    <a:bodyPr/>
                    <a:lstStyle/>
                    <a:p>
                      <a:pPr marL="0" marR="0" lvl="0" indent="0" algn="ctr" rtl="0">
                        <a:lnSpc>
                          <a:spcPct val="115000"/>
                        </a:lnSpc>
                        <a:spcBef>
                          <a:spcPts val="0"/>
                        </a:spcBef>
                        <a:spcAft>
                          <a:spcPts val="0"/>
                        </a:spcAft>
                        <a:buNone/>
                      </a:pPr>
                      <a:r>
                        <a:rPr lang="en-US" sz="2800">
                          <a:latin typeface="Fira Sans"/>
                          <a:ea typeface="Fira Sans"/>
                          <a:cs typeface="Fira Sans"/>
                          <a:sym typeface="Fira Sans"/>
                        </a:rPr>
                        <a:t>3</a:t>
                      </a:r>
                      <a:endParaRPr sz="240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Jean Paul Tremblay, Paul G. Sorenson </a:t>
                      </a:r>
                      <a:endParaRPr sz="4800" b="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1" u="none" strike="noStrike">
                          <a:solidFill>
                            <a:schemeClr val="dk1"/>
                          </a:solidFill>
                          <a:latin typeface="Fira Sans"/>
                          <a:ea typeface="Fira Sans"/>
                          <a:cs typeface="Fira Sans"/>
                          <a:sym typeface="Fira Sans"/>
                        </a:rPr>
                        <a:t>An introduction to data structures with Applications</a:t>
                      </a:r>
                      <a:endParaRPr sz="4800" b="0">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2"/>
                  </a:ext>
                </a:extLst>
              </a:tr>
              <a:tr h="1022250">
                <a:tc>
                  <a:txBody>
                    <a:bodyPr/>
                    <a:lstStyle/>
                    <a:p>
                      <a:pPr marL="0" marR="0" lvl="0" indent="0" algn="ctr" rtl="0">
                        <a:lnSpc>
                          <a:spcPct val="115000"/>
                        </a:lnSpc>
                        <a:spcBef>
                          <a:spcPts val="0"/>
                        </a:spcBef>
                        <a:spcAft>
                          <a:spcPts val="0"/>
                        </a:spcAft>
                        <a:buNone/>
                      </a:pPr>
                      <a:r>
                        <a:rPr lang="en-US" sz="2800">
                          <a:latin typeface="Fira Sans"/>
                          <a:ea typeface="Fira Sans"/>
                          <a:cs typeface="Fira Sans"/>
                          <a:sym typeface="Fira Sans"/>
                        </a:rPr>
                        <a:t>4</a:t>
                      </a:r>
                      <a:endParaRPr sz="240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Aaron M Tanenbaum ,Yedidyah Langsam, Moshe J Augentstein</a:t>
                      </a:r>
                      <a:endParaRPr sz="4800" b="0">
                        <a:latin typeface="Fira Sans"/>
                        <a:ea typeface="Fira Sans"/>
                        <a:cs typeface="Fira Sans"/>
                        <a:sym typeface="Fira Sans"/>
                      </a:endParaRPr>
                    </a:p>
                  </a:txBody>
                  <a:tcPr marL="68575" marR="68575" marT="0" marB="0" anchor="ctr"/>
                </a:tc>
                <a:tc>
                  <a:txBody>
                    <a:bodyPr/>
                    <a:lstStyle/>
                    <a:p>
                      <a:pPr marL="0" marR="0" lvl="0" indent="0" algn="l" rtl="0">
                        <a:lnSpc>
                          <a:spcPct val="115000"/>
                        </a:lnSpc>
                        <a:spcBef>
                          <a:spcPts val="0"/>
                        </a:spcBef>
                        <a:spcAft>
                          <a:spcPts val="0"/>
                        </a:spcAft>
                        <a:buNone/>
                      </a:pPr>
                      <a:r>
                        <a:rPr lang="en-US" sz="2400" b="0" i="1" u="none" strike="noStrike">
                          <a:solidFill>
                            <a:schemeClr val="dk1"/>
                          </a:solidFill>
                          <a:latin typeface="Fira Sans"/>
                          <a:ea typeface="Fira Sans"/>
                          <a:cs typeface="Fira Sans"/>
                          <a:sym typeface="Fira Sans"/>
                        </a:rPr>
                        <a:t>Data structure Using C</a:t>
                      </a:r>
                      <a:endParaRPr sz="4800" b="0">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3"/>
                  </a:ext>
                </a:extLst>
              </a:tr>
              <a:tr h="740800">
                <a:tc>
                  <a:txBody>
                    <a:bodyPr/>
                    <a:lstStyle/>
                    <a:p>
                      <a:pPr marL="0" marR="0" lvl="0" indent="0" algn="ctr" rtl="0">
                        <a:lnSpc>
                          <a:spcPct val="115000"/>
                        </a:lnSpc>
                        <a:spcBef>
                          <a:spcPts val="0"/>
                        </a:spcBef>
                        <a:spcAft>
                          <a:spcPts val="0"/>
                        </a:spcAft>
                        <a:buNone/>
                      </a:pPr>
                      <a:r>
                        <a:rPr lang="en-US" sz="2400">
                          <a:latin typeface="Fira Sans"/>
                          <a:ea typeface="Fira Sans"/>
                          <a:cs typeface="Fira Sans"/>
                          <a:sym typeface="Fira Sans"/>
                        </a:rPr>
                        <a:t>5</a:t>
                      </a:r>
                      <a:endParaRPr sz="240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Michael T Goodrich</a:t>
                      </a:r>
                      <a:endParaRPr/>
                    </a:p>
                    <a:p>
                      <a:pPr marL="0" marR="0" lvl="0" indent="0" algn="l" rtl="0">
                        <a:spcBef>
                          <a:spcPts val="0"/>
                        </a:spcBef>
                        <a:spcAft>
                          <a:spcPts val="0"/>
                        </a:spcAft>
                        <a:buNone/>
                      </a:pPr>
                      <a:r>
                        <a:rPr lang="en-US" sz="2400" b="0" i="0" u="none" strike="noStrike">
                          <a:solidFill>
                            <a:schemeClr val="dk1"/>
                          </a:solidFill>
                          <a:latin typeface="Fira Sans"/>
                          <a:ea typeface="Fira Sans"/>
                          <a:cs typeface="Fira Sans"/>
                          <a:sym typeface="Fira Sans"/>
                        </a:rPr>
                        <a:t>Roberto Tamassia, David Mount</a:t>
                      </a:r>
                      <a:endParaRPr sz="4800" b="0">
                        <a:latin typeface="Fira Sans"/>
                        <a:ea typeface="Fira Sans"/>
                        <a:cs typeface="Fira Sans"/>
                        <a:sym typeface="Fira Sans"/>
                      </a:endParaRPr>
                    </a:p>
                  </a:txBody>
                  <a:tcPr marL="68575" marR="68575" marT="0" marB="0" anchor="ctr"/>
                </a:tc>
                <a:tc>
                  <a:txBody>
                    <a:bodyPr/>
                    <a:lstStyle/>
                    <a:p>
                      <a:pPr marL="0" marR="0" lvl="0" indent="0" algn="l" rtl="0">
                        <a:spcBef>
                          <a:spcPts val="0"/>
                        </a:spcBef>
                        <a:spcAft>
                          <a:spcPts val="0"/>
                        </a:spcAft>
                        <a:buNone/>
                      </a:pPr>
                      <a:r>
                        <a:rPr lang="en-US" sz="2400" b="0" i="1" u="none" strike="noStrike">
                          <a:solidFill>
                            <a:schemeClr val="dk1"/>
                          </a:solidFill>
                          <a:latin typeface="Fira Sans"/>
                          <a:ea typeface="Fira Sans"/>
                          <a:cs typeface="Fira Sans"/>
                          <a:sym typeface="Fira Sans"/>
                        </a:rPr>
                        <a:t>Data Structure and  Algorithm in C++</a:t>
                      </a:r>
                      <a:endParaRPr sz="4800" b="0">
                        <a:latin typeface="Fira Sans"/>
                        <a:ea typeface="Fira Sans"/>
                        <a:cs typeface="Fira Sans"/>
                        <a:sym typeface="Fira Sans"/>
                      </a:endParaRPr>
                    </a:p>
                  </a:txBody>
                  <a:tcPr marL="68575" marR="68575"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8" name="Google Shape;168;p9" descr="A picture containing drawing&#10;&#10;Description automatically generated"/>
          <p:cNvPicPr preferRelativeResize="0"/>
          <p:nvPr/>
        </p:nvPicPr>
        <p:blipFill rotWithShape="1">
          <a:blip r:embed="rId3">
            <a:alphaModFix/>
          </a:blip>
          <a:srcRect/>
          <a:stretch/>
        </p:blipFill>
        <p:spPr>
          <a:xfrm>
            <a:off x="120014" y="5440809"/>
            <a:ext cx="3245736" cy="811434"/>
          </a:xfrm>
          <a:prstGeom prst="rect">
            <a:avLst/>
          </a:prstGeom>
          <a:noFill/>
          <a:ln>
            <a:noFill/>
          </a:ln>
        </p:spPr>
      </p:pic>
      <p:sp>
        <p:nvSpPr>
          <p:cNvPr id="163" name="Google Shape;163;p9"/>
          <p:cNvSpPr txBox="1">
            <a:spLocks noGrp="1"/>
          </p:cNvSpPr>
          <p:nvPr>
            <p:ph type="title"/>
          </p:nvPr>
        </p:nvSpPr>
        <p:spPr>
          <a:xfrm>
            <a:off x="401054" y="191861"/>
            <a:ext cx="11395912" cy="7219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Lab Work</a:t>
            </a:r>
            <a:endParaRPr sz="3600"/>
          </a:p>
        </p:txBody>
      </p:sp>
      <p:pic>
        <p:nvPicPr>
          <p:cNvPr id="164" name="Google Shape;164;p9"/>
          <p:cNvPicPr preferRelativeResize="0"/>
          <p:nvPr/>
        </p:nvPicPr>
        <p:blipFill rotWithShape="1">
          <a:blip r:embed="rId4">
            <a:alphaModFix/>
          </a:blip>
          <a:srcRect/>
          <a:stretch/>
        </p:blipFill>
        <p:spPr>
          <a:xfrm rot="5400000">
            <a:off x="5880674" y="567534"/>
            <a:ext cx="385984" cy="12236665"/>
          </a:xfrm>
          <a:prstGeom prst="rect">
            <a:avLst/>
          </a:prstGeom>
          <a:noFill/>
          <a:ln>
            <a:noFill/>
          </a:ln>
        </p:spPr>
      </p:pic>
      <p:pic>
        <p:nvPicPr>
          <p:cNvPr id="165" name="Google Shape;165;p9"/>
          <p:cNvPicPr preferRelativeResize="0"/>
          <p:nvPr/>
        </p:nvPicPr>
        <p:blipFill rotWithShape="1">
          <a:blip r:embed="rId5">
            <a:alphaModFix/>
          </a:blip>
          <a:srcRect/>
          <a:stretch/>
        </p:blipFill>
        <p:spPr>
          <a:xfrm rot="5400000">
            <a:off x="4533653" y="1754134"/>
            <a:ext cx="176409" cy="9333048"/>
          </a:xfrm>
          <a:prstGeom prst="rect">
            <a:avLst/>
          </a:prstGeom>
          <a:noFill/>
          <a:ln>
            <a:noFill/>
          </a:ln>
        </p:spPr>
      </p:pic>
      <p:pic>
        <p:nvPicPr>
          <p:cNvPr id="166" name="Google Shape;166;p9" descr="A close up of a sign&#10;&#10;Description automatically generated"/>
          <p:cNvPicPr preferRelativeResize="0">
            <a:picLocks noGrp="1"/>
          </p:cNvPicPr>
          <p:nvPr>
            <p:ph type="body" idx="1"/>
          </p:nvPr>
        </p:nvPicPr>
        <p:blipFill rotWithShape="1">
          <a:blip r:embed="rId6">
            <a:alphaModFix/>
          </a:blip>
          <a:srcRect/>
          <a:stretch/>
        </p:blipFill>
        <p:spPr>
          <a:xfrm>
            <a:off x="10828421" y="5610533"/>
            <a:ext cx="968545" cy="721920"/>
          </a:xfrm>
          <a:prstGeom prst="rect">
            <a:avLst/>
          </a:prstGeom>
          <a:noFill/>
          <a:ln>
            <a:noFill/>
          </a:ln>
        </p:spPr>
      </p:pic>
      <p:graphicFrame>
        <p:nvGraphicFramePr>
          <p:cNvPr id="4" name="Table 3"/>
          <p:cNvGraphicFramePr>
            <a:graphicFrameLocks noGrp="1"/>
          </p:cNvGraphicFramePr>
          <p:nvPr>
            <p:extLst>
              <p:ext uri="{D42A27DB-BD31-4B8C-83A1-F6EECF244321}">
                <p14:modId xmlns:p14="http://schemas.microsoft.com/office/powerpoint/2010/main" val="3046237187"/>
              </p:ext>
            </p:extLst>
          </p:nvPr>
        </p:nvGraphicFramePr>
        <p:xfrm>
          <a:off x="1206691" y="835025"/>
          <a:ext cx="10266851" cy="4701328"/>
        </p:xfrm>
        <a:graphic>
          <a:graphicData uri="http://schemas.openxmlformats.org/drawingml/2006/table">
            <a:tbl>
              <a:tblPr/>
              <a:tblGrid>
                <a:gridCol w="720080">
                  <a:extLst>
                    <a:ext uri="{9D8B030D-6E8A-4147-A177-3AD203B41FA5}">
                      <a16:colId xmlns:a16="http://schemas.microsoft.com/office/drawing/2014/main" val="20000"/>
                    </a:ext>
                  </a:extLst>
                </a:gridCol>
                <a:gridCol w="9546771">
                  <a:extLst>
                    <a:ext uri="{9D8B030D-6E8A-4147-A177-3AD203B41FA5}">
                      <a16:colId xmlns:a16="http://schemas.microsoft.com/office/drawing/2014/main" val="20001"/>
                    </a:ext>
                  </a:extLst>
                </a:gridCol>
              </a:tblGrid>
              <a:tr h="328142">
                <a:tc>
                  <a:txBody>
                    <a:bodyPr/>
                    <a:lstStyle/>
                    <a:p>
                      <a:pPr indent="-1270" algn="ctr" rtl="0" fontAlgn="ctr">
                        <a:spcBef>
                          <a:spcPts val="30"/>
                        </a:spcBef>
                        <a:spcAft>
                          <a:spcPts val="0"/>
                        </a:spcAft>
                      </a:pPr>
                      <a:r>
                        <a:rPr lang="en-IN" sz="1200" b="1" i="0" u="none" strike="noStrike" dirty="0">
                          <a:solidFill>
                            <a:srgbClr val="000000"/>
                          </a:solidFill>
                          <a:effectLst/>
                          <a:latin typeface="+mj-lt"/>
                        </a:rPr>
                        <a:t>Sr. No</a:t>
                      </a:r>
                      <a:endParaRPr lang="en-IN" sz="1200" dirty="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1270" algn="ctr" rtl="0" fontAlgn="ctr">
                        <a:spcBef>
                          <a:spcPts val="30"/>
                        </a:spcBef>
                        <a:spcAft>
                          <a:spcPts val="0"/>
                        </a:spcAft>
                      </a:pPr>
                      <a:r>
                        <a:rPr lang="en-IN" sz="1200" b="1" i="0" u="none" strike="noStrike">
                          <a:solidFill>
                            <a:srgbClr val="000000"/>
                          </a:solidFill>
                          <a:effectLst/>
                          <a:latin typeface="+mj-lt"/>
                        </a:rPr>
                        <a:t>Topic</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9947">
                <a:tc>
                  <a:txBody>
                    <a:bodyPr/>
                    <a:lstStyle/>
                    <a:p>
                      <a:pPr algn="ctr" rtl="0" fontAlgn="ctr">
                        <a:spcBef>
                          <a:spcPts val="0"/>
                        </a:spcBef>
                        <a:spcAft>
                          <a:spcPts val="0"/>
                        </a:spcAft>
                      </a:pPr>
                      <a:r>
                        <a:rPr lang="en-IN" sz="1200" b="0" i="0" u="none" strike="noStrike" dirty="0">
                          <a:solidFill>
                            <a:srgbClr val="000000"/>
                          </a:solidFill>
                          <a:effectLst/>
                          <a:latin typeface="+mj-lt"/>
                        </a:rPr>
                        <a:t>1</a:t>
                      </a:r>
                      <a:endParaRPr lang="en-IN" sz="1200" dirty="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Implementation of ADT without using any standard library function</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891">
                <a:tc>
                  <a:txBody>
                    <a:bodyPr/>
                    <a:lstStyle/>
                    <a:p>
                      <a:pPr algn="ctr" rtl="0" fontAlgn="ctr">
                        <a:spcBef>
                          <a:spcPts val="0"/>
                        </a:spcBef>
                        <a:spcAft>
                          <a:spcPts val="0"/>
                        </a:spcAft>
                      </a:pPr>
                      <a:r>
                        <a:rPr lang="en-IN" sz="1200" b="0" i="0" u="none" strike="noStrike">
                          <a:solidFill>
                            <a:srgbClr val="000000"/>
                          </a:solidFill>
                          <a:effectLst/>
                          <a:latin typeface="+mj-lt"/>
                        </a:rPr>
                        <a:t>2</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Static Implementation of Stack- Basic operations (Creation, Insertion, Deletion, Peek)</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7352">
                <a:tc>
                  <a:txBody>
                    <a:bodyPr/>
                    <a:lstStyle/>
                    <a:p>
                      <a:pPr algn="ctr" rtl="0" fontAlgn="ctr">
                        <a:spcBef>
                          <a:spcPts val="0"/>
                        </a:spcBef>
                        <a:spcAft>
                          <a:spcPts val="0"/>
                        </a:spcAft>
                      </a:pPr>
                      <a:r>
                        <a:rPr lang="en-IN" sz="1200" b="0" i="0" u="none" strike="noStrike">
                          <a:solidFill>
                            <a:srgbClr val="000000"/>
                          </a:solidFill>
                          <a:effectLst/>
                          <a:latin typeface="+mj-lt"/>
                        </a:rPr>
                        <a:t>3</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20"/>
                        </a:spcBef>
                        <a:spcAft>
                          <a:spcPts val="0"/>
                        </a:spcAft>
                      </a:pPr>
                      <a:r>
                        <a:rPr lang="en-US" sz="1800" b="0" i="0" u="none" strike="noStrike" dirty="0">
                          <a:solidFill>
                            <a:srgbClr val="000000"/>
                          </a:solidFill>
                          <a:effectLst/>
                          <a:latin typeface="+mj-lt"/>
                        </a:rPr>
                        <a:t>Introduction to Dynamic Memory Allocation. DMA functions </a:t>
                      </a:r>
                      <a:r>
                        <a:rPr lang="en-US" sz="1800" b="0" i="0" u="none" strike="noStrike" dirty="0" err="1">
                          <a:solidFill>
                            <a:srgbClr val="000000"/>
                          </a:solidFill>
                          <a:effectLst/>
                          <a:latin typeface="+mj-lt"/>
                        </a:rPr>
                        <a:t>malloc</a:t>
                      </a:r>
                      <a:r>
                        <a:rPr lang="en-US" sz="1800" b="0" i="0" u="none" strike="noStrike" dirty="0">
                          <a:solidFill>
                            <a:srgbClr val="000000"/>
                          </a:solidFill>
                          <a:effectLst/>
                          <a:latin typeface="+mj-lt"/>
                        </a:rPr>
                        <a:t>(), </a:t>
                      </a:r>
                      <a:r>
                        <a:rPr lang="en-US" sz="1800" b="0" i="0" u="none" strike="noStrike" dirty="0" err="1">
                          <a:solidFill>
                            <a:srgbClr val="000000"/>
                          </a:solidFill>
                          <a:effectLst/>
                          <a:latin typeface="+mj-lt"/>
                        </a:rPr>
                        <a:t>calloc</a:t>
                      </a:r>
                      <a:r>
                        <a:rPr lang="en-US" sz="1800" b="0" i="0" u="none" strike="noStrike" dirty="0">
                          <a:solidFill>
                            <a:srgbClr val="000000"/>
                          </a:solidFill>
                          <a:effectLst/>
                          <a:latin typeface="+mj-lt"/>
                        </a:rPr>
                        <a:t>(), free() etc. </a:t>
                      </a:r>
                      <a:endParaRPr lang="en-US" sz="1800" dirty="0">
                        <a:effectLst/>
                        <a:latin typeface="+mj-lt"/>
                      </a:endParaRPr>
                    </a:p>
                    <a:p>
                      <a:pPr rtl="0" fontAlgn="b">
                        <a:spcBef>
                          <a:spcPts val="0"/>
                        </a:spcBef>
                        <a:spcAft>
                          <a:spcPts val="0"/>
                        </a:spcAft>
                      </a:pPr>
                      <a:r>
                        <a:rPr lang="en-US" sz="1800" b="0" i="0" u="none" strike="noStrike" dirty="0">
                          <a:solidFill>
                            <a:srgbClr val="000000"/>
                          </a:solidFill>
                          <a:effectLst/>
                          <a:latin typeface="+mj-lt"/>
                        </a:rPr>
                        <a:t>Implementation of Basic Linked List -Creation, Insertion, Deletion, Traversal, Searching an element.</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891">
                <a:tc>
                  <a:txBody>
                    <a:bodyPr/>
                    <a:lstStyle/>
                    <a:p>
                      <a:pPr algn="ctr" rtl="0" fontAlgn="ctr">
                        <a:spcBef>
                          <a:spcPts val="0"/>
                        </a:spcBef>
                        <a:spcAft>
                          <a:spcPts val="0"/>
                        </a:spcAft>
                      </a:pPr>
                      <a:r>
                        <a:rPr lang="en-IN" sz="1200" b="0" i="0" u="none" strike="noStrike">
                          <a:solidFill>
                            <a:srgbClr val="000000"/>
                          </a:solidFill>
                          <a:effectLst/>
                          <a:latin typeface="+mj-lt"/>
                        </a:rPr>
                        <a:t>4</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a:solidFill>
                            <a:srgbClr val="000000"/>
                          </a:solidFill>
                          <a:effectLst/>
                          <a:latin typeface="+mj-lt"/>
                        </a:rPr>
                        <a:t>Implementation of Dynamic implementation of Stack- Creation, Insertion, Deletion, Peek)</a:t>
                      </a:r>
                      <a:endParaRPr lang="en-US" sz="180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891">
                <a:tc>
                  <a:txBody>
                    <a:bodyPr/>
                    <a:lstStyle/>
                    <a:p>
                      <a:pPr algn="ctr" rtl="0" fontAlgn="ctr">
                        <a:spcBef>
                          <a:spcPts val="0"/>
                        </a:spcBef>
                        <a:spcAft>
                          <a:spcPts val="0"/>
                        </a:spcAft>
                      </a:pPr>
                      <a:r>
                        <a:rPr lang="en-IN" sz="1200" b="0" i="0" u="none" strike="noStrike">
                          <a:solidFill>
                            <a:srgbClr val="000000"/>
                          </a:solidFill>
                          <a:effectLst/>
                          <a:latin typeface="+mj-lt"/>
                        </a:rPr>
                        <a:t>5</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a:solidFill>
                            <a:srgbClr val="000000"/>
                          </a:solidFill>
                          <a:effectLst/>
                          <a:latin typeface="+mj-lt"/>
                        </a:rPr>
                        <a:t>Implementation of Queue operations  (Static and Dynamic implementation)</a:t>
                      </a:r>
                      <a:endParaRPr lang="en-US" sz="180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891">
                <a:tc>
                  <a:txBody>
                    <a:bodyPr/>
                    <a:lstStyle/>
                    <a:p>
                      <a:pPr algn="ctr" rtl="0" fontAlgn="ctr">
                        <a:spcBef>
                          <a:spcPts val="0"/>
                        </a:spcBef>
                        <a:spcAft>
                          <a:spcPts val="0"/>
                        </a:spcAft>
                      </a:pPr>
                      <a:r>
                        <a:rPr lang="en-IN" sz="1200" b="0" i="0" u="none" strike="noStrike">
                          <a:solidFill>
                            <a:srgbClr val="000000"/>
                          </a:solidFill>
                          <a:effectLst/>
                          <a:latin typeface="+mj-lt"/>
                        </a:rPr>
                        <a:t>6</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Implementation of various types of LL- doubly LL, circular LL, circular doubly LL </a:t>
                      </a:r>
                      <a:r>
                        <a:rPr lang="en-US" sz="1800" b="0" i="0" u="none" strike="noStrike" dirty="0" err="1">
                          <a:solidFill>
                            <a:srgbClr val="000000"/>
                          </a:solidFill>
                          <a:effectLst/>
                          <a:latin typeface="+mj-lt"/>
                        </a:rPr>
                        <a:t>etc</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9503">
                <a:tc>
                  <a:txBody>
                    <a:bodyPr/>
                    <a:lstStyle/>
                    <a:p>
                      <a:pPr algn="ctr" rtl="0" fontAlgn="ctr">
                        <a:spcBef>
                          <a:spcPts val="0"/>
                        </a:spcBef>
                        <a:spcAft>
                          <a:spcPts val="0"/>
                        </a:spcAft>
                      </a:pPr>
                      <a:r>
                        <a:rPr lang="en-IN" sz="1200" b="0" i="0" u="none" strike="noStrike">
                          <a:solidFill>
                            <a:srgbClr val="000000"/>
                          </a:solidFill>
                          <a:effectLst/>
                          <a:latin typeface="+mj-lt"/>
                        </a:rPr>
                        <a:t>7</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Implementation of Binary Search Tree- insertion, search and  traversal</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5389">
                <a:tc>
                  <a:txBody>
                    <a:bodyPr/>
                    <a:lstStyle/>
                    <a:p>
                      <a:pPr algn="ctr" rtl="0" fontAlgn="ctr">
                        <a:spcBef>
                          <a:spcPts val="0"/>
                        </a:spcBef>
                        <a:spcAft>
                          <a:spcPts val="0"/>
                        </a:spcAft>
                      </a:pPr>
                      <a:r>
                        <a:rPr lang="en-IN" sz="1200" b="0" i="0" u="none" strike="noStrike">
                          <a:solidFill>
                            <a:srgbClr val="000000"/>
                          </a:solidFill>
                          <a:effectLst/>
                          <a:latin typeface="+mj-lt"/>
                        </a:rPr>
                        <a:t>8</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Study of Graph traversal methods</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42402">
                <a:tc>
                  <a:txBody>
                    <a:bodyPr/>
                    <a:lstStyle/>
                    <a:p>
                      <a:pPr algn="ctr" rtl="0" fontAlgn="ctr">
                        <a:spcBef>
                          <a:spcPts val="0"/>
                        </a:spcBef>
                        <a:spcAft>
                          <a:spcPts val="0"/>
                        </a:spcAft>
                      </a:pPr>
                      <a:r>
                        <a:rPr lang="en-IN" sz="1200" b="0" i="0" u="none" strike="noStrike">
                          <a:solidFill>
                            <a:srgbClr val="000000"/>
                          </a:solidFill>
                          <a:effectLst/>
                          <a:latin typeface="+mj-lt"/>
                        </a:rPr>
                        <a:t>9</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Implement a dictionary for some real world application. Perform operations like union, intersection, and difference. Use C/C++ or python.</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75371">
                <a:tc>
                  <a:txBody>
                    <a:bodyPr/>
                    <a:lstStyle/>
                    <a:p>
                      <a:pPr algn="ctr" rtl="0" fontAlgn="ctr">
                        <a:spcBef>
                          <a:spcPts val="0"/>
                        </a:spcBef>
                        <a:spcAft>
                          <a:spcPts val="0"/>
                        </a:spcAft>
                      </a:pPr>
                      <a:r>
                        <a:rPr lang="en-IN" sz="1200" b="0" i="0" u="none" strike="noStrike">
                          <a:solidFill>
                            <a:srgbClr val="000000"/>
                          </a:solidFill>
                          <a:effectLst/>
                          <a:latin typeface="+mj-lt"/>
                        </a:rPr>
                        <a:t>10</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mj-lt"/>
                        </a:rPr>
                        <a:t>Hashing  - Linear and quadratic hashing</a:t>
                      </a:r>
                      <a:endParaRPr lang="en-US"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1654">
                <a:tc>
                  <a:txBody>
                    <a:bodyPr/>
                    <a:lstStyle/>
                    <a:p>
                      <a:pPr algn="ctr" rtl="0" fontAlgn="ctr">
                        <a:spcBef>
                          <a:spcPts val="0"/>
                        </a:spcBef>
                        <a:spcAft>
                          <a:spcPts val="0"/>
                        </a:spcAft>
                      </a:pPr>
                      <a:r>
                        <a:rPr lang="en-IN" sz="1200" b="0" i="0" u="none" strike="noStrike">
                          <a:solidFill>
                            <a:srgbClr val="000000"/>
                          </a:solidFill>
                          <a:effectLst/>
                          <a:latin typeface="+mj-lt"/>
                        </a:rPr>
                        <a:t>11</a:t>
                      </a:r>
                      <a:endParaRPr lang="en-IN" sz="1200">
                        <a:effectLst/>
                        <a:latin typeface="+mj-lt"/>
                      </a:endParaRPr>
                    </a:p>
                  </a:txBody>
                  <a:tcPr marL="40457" marR="40457" marT="26971" marB="2697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IN" sz="1800" b="0" i="0" u="none" strike="noStrike" dirty="0">
                          <a:solidFill>
                            <a:srgbClr val="000000"/>
                          </a:solidFill>
                          <a:effectLst/>
                          <a:latin typeface="+mj-lt"/>
                        </a:rPr>
                        <a:t>Implementation of sorting Algorithms. </a:t>
                      </a:r>
                      <a:endParaRPr lang="en-IN" sz="1800" dirty="0">
                        <a:effectLst/>
                        <a:latin typeface="+mj-lt"/>
                      </a:endParaRPr>
                    </a:p>
                  </a:txBody>
                  <a:tcPr marL="14984" marR="14984" marT="14984" marB="14984"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506095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3125651" y="52328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Lab assessment Rubrics</a:t>
            </a:r>
            <a:endParaRPr sz="3200"/>
          </a:p>
        </p:txBody>
      </p:sp>
      <p:pic>
        <p:nvPicPr>
          <p:cNvPr id="174" name="Google Shape;174;p10"/>
          <p:cNvPicPr preferRelativeResize="0"/>
          <p:nvPr/>
        </p:nvPicPr>
        <p:blipFill rotWithShape="1">
          <a:blip r:embed="rId3">
            <a:alphaModFix/>
          </a:blip>
          <a:srcRect/>
          <a:stretch/>
        </p:blipFill>
        <p:spPr>
          <a:xfrm rot="5400000">
            <a:off x="5722458" y="409318"/>
            <a:ext cx="702416" cy="12236665"/>
          </a:xfrm>
          <a:prstGeom prst="rect">
            <a:avLst/>
          </a:prstGeom>
          <a:noFill/>
          <a:ln>
            <a:noFill/>
          </a:ln>
        </p:spPr>
      </p:pic>
      <p:pic>
        <p:nvPicPr>
          <p:cNvPr id="175" name="Google Shape;175;p10"/>
          <p:cNvPicPr preferRelativeResize="0"/>
          <p:nvPr/>
        </p:nvPicPr>
        <p:blipFill rotWithShape="1">
          <a:blip r:embed="rId4">
            <a:alphaModFix/>
          </a:blip>
          <a:srcRect/>
          <a:stretch/>
        </p:blipFill>
        <p:spPr>
          <a:xfrm rot="5400000">
            <a:off x="7421729" y="1406173"/>
            <a:ext cx="207493" cy="9333048"/>
          </a:xfrm>
          <a:prstGeom prst="rect">
            <a:avLst/>
          </a:prstGeom>
          <a:noFill/>
          <a:ln>
            <a:noFill/>
          </a:ln>
        </p:spPr>
      </p:pic>
      <p:pic>
        <p:nvPicPr>
          <p:cNvPr id="176" name="Google Shape;176;p10" descr="A close up of a sign&#10;&#10;Description automatically generated"/>
          <p:cNvPicPr preferRelativeResize="0">
            <a:picLocks noGrp="1"/>
          </p:cNvPicPr>
          <p:nvPr>
            <p:ph type="body" idx="1"/>
          </p:nvPr>
        </p:nvPicPr>
        <p:blipFill rotWithShape="1">
          <a:blip r:embed="rId5">
            <a:alphaModFix/>
          </a:blip>
          <a:srcRect/>
          <a:stretch/>
        </p:blipFill>
        <p:spPr>
          <a:xfrm>
            <a:off x="10844462" y="332681"/>
            <a:ext cx="968545" cy="721920"/>
          </a:xfrm>
          <a:prstGeom prst="rect">
            <a:avLst/>
          </a:prstGeom>
          <a:noFill/>
          <a:ln>
            <a:noFill/>
          </a:ln>
        </p:spPr>
      </p:pic>
      <p:pic>
        <p:nvPicPr>
          <p:cNvPr id="177" name="Google Shape;177;p10" descr="A picture containing drawing&#10;&#10;Description automatically generated"/>
          <p:cNvPicPr preferRelativeResize="0"/>
          <p:nvPr/>
        </p:nvPicPr>
        <p:blipFill rotWithShape="1">
          <a:blip r:embed="rId6">
            <a:alphaModFix/>
          </a:blip>
          <a:srcRect/>
          <a:stretch/>
        </p:blipFill>
        <p:spPr>
          <a:xfrm>
            <a:off x="105727" y="114434"/>
            <a:ext cx="3245736" cy="811434"/>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28949979"/>
              </p:ext>
            </p:extLst>
          </p:nvPr>
        </p:nvGraphicFramePr>
        <p:xfrm>
          <a:off x="218208" y="1864459"/>
          <a:ext cx="11866418" cy="1873959"/>
        </p:xfrm>
        <a:graphic>
          <a:graphicData uri="http://schemas.openxmlformats.org/drawingml/2006/table">
            <a:tbl>
              <a:tblPr/>
              <a:tblGrid>
                <a:gridCol w="1361420">
                  <a:extLst>
                    <a:ext uri="{9D8B030D-6E8A-4147-A177-3AD203B41FA5}">
                      <a16:colId xmlns:a16="http://schemas.microsoft.com/office/drawing/2014/main" val="20000"/>
                    </a:ext>
                  </a:extLst>
                </a:gridCol>
                <a:gridCol w="1618985">
                  <a:extLst>
                    <a:ext uri="{9D8B030D-6E8A-4147-A177-3AD203B41FA5}">
                      <a16:colId xmlns:a16="http://schemas.microsoft.com/office/drawing/2014/main" val="20001"/>
                    </a:ext>
                  </a:extLst>
                </a:gridCol>
                <a:gridCol w="1729369">
                  <a:extLst>
                    <a:ext uri="{9D8B030D-6E8A-4147-A177-3AD203B41FA5}">
                      <a16:colId xmlns:a16="http://schemas.microsoft.com/office/drawing/2014/main" val="20002"/>
                    </a:ext>
                  </a:extLst>
                </a:gridCol>
                <a:gridCol w="1490200">
                  <a:extLst>
                    <a:ext uri="{9D8B030D-6E8A-4147-A177-3AD203B41FA5}">
                      <a16:colId xmlns:a16="http://schemas.microsoft.com/office/drawing/2014/main" val="20003"/>
                    </a:ext>
                  </a:extLst>
                </a:gridCol>
                <a:gridCol w="1634773">
                  <a:extLst>
                    <a:ext uri="{9D8B030D-6E8A-4147-A177-3AD203B41FA5}">
                      <a16:colId xmlns:a16="http://schemas.microsoft.com/office/drawing/2014/main" val="20004"/>
                    </a:ext>
                  </a:extLst>
                </a:gridCol>
                <a:gridCol w="1934350">
                  <a:extLst>
                    <a:ext uri="{9D8B030D-6E8A-4147-A177-3AD203B41FA5}">
                      <a16:colId xmlns:a16="http://schemas.microsoft.com/office/drawing/2014/main" val="20005"/>
                    </a:ext>
                  </a:extLst>
                </a:gridCol>
                <a:gridCol w="699107">
                  <a:extLst>
                    <a:ext uri="{9D8B030D-6E8A-4147-A177-3AD203B41FA5}">
                      <a16:colId xmlns:a16="http://schemas.microsoft.com/office/drawing/2014/main" val="20006"/>
                    </a:ext>
                  </a:extLst>
                </a:gridCol>
                <a:gridCol w="699107">
                  <a:extLst>
                    <a:ext uri="{9D8B030D-6E8A-4147-A177-3AD203B41FA5}">
                      <a16:colId xmlns:a16="http://schemas.microsoft.com/office/drawing/2014/main" val="20007"/>
                    </a:ext>
                  </a:extLst>
                </a:gridCol>
                <a:gridCol w="699107">
                  <a:extLst>
                    <a:ext uri="{9D8B030D-6E8A-4147-A177-3AD203B41FA5}">
                      <a16:colId xmlns:a16="http://schemas.microsoft.com/office/drawing/2014/main" val="20008"/>
                    </a:ext>
                  </a:extLst>
                </a:gridCol>
              </a:tblGrid>
              <a:tr h="1543759">
                <a:tc>
                  <a:txBody>
                    <a:bodyPr/>
                    <a:lstStyle/>
                    <a:p>
                      <a:pPr rtl="0" fontAlgn="b"/>
                      <a:r>
                        <a:rPr lang="en-IN" sz="1800" dirty="0">
                          <a:effectLst/>
                        </a:rPr>
                        <a:t>Attendance</a:t>
                      </a:r>
                    </a:p>
                  </a:txBody>
                  <a:tcPr marL="19050" marR="19050" marT="12700" marB="1270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800" dirty="0">
                          <a:effectLst/>
                        </a:rPr>
                        <a:t>Timely execution of code and submission of write-up</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800" dirty="0">
                          <a:effectLst/>
                        </a:rPr>
                        <a:t>Quality of the code (Correct program with comments and output)</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800" dirty="0">
                          <a:effectLst/>
                        </a:rPr>
                        <a:t>Originality of code</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800" dirty="0">
                          <a:effectLst/>
                        </a:rPr>
                        <a:t>Understanding of concepts</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US" sz="1800" dirty="0">
                          <a:effectLst/>
                        </a:rPr>
                        <a:t>Quality and originality of write-up, including the post lab questions</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800" b="1" dirty="0">
                          <a:effectLst/>
                        </a:rPr>
                        <a:t>LAB Total</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800" b="1" dirty="0">
                          <a:effectLst/>
                        </a:rPr>
                        <a:t>On-screen test</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pPr rtl="0" fontAlgn="b"/>
                      <a:r>
                        <a:rPr lang="en-IN" sz="1800" b="1" dirty="0">
                          <a:effectLst/>
                        </a:rPr>
                        <a:t>Total</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241051">
                <a:tc>
                  <a:txBody>
                    <a:bodyPr/>
                    <a:lstStyle/>
                    <a:p>
                      <a:pPr algn="ctr" rtl="0" fontAlgn="b"/>
                      <a:r>
                        <a:rPr lang="en-IN" sz="2000" b="1" dirty="0">
                          <a:effectLst/>
                        </a:rPr>
                        <a:t>5</a:t>
                      </a:r>
                    </a:p>
                  </a:txBody>
                  <a:tcPr marL="19050" marR="19050" marT="12700" marB="12700" anchor="b">
                    <a:lnL w="6350" cap="flat" cmpd="sng" algn="ctr">
                      <a:solidFill>
                        <a:srgbClr val="000000"/>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30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20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1" dirty="0">
                          <a:effectLst/>
                        </a:rPr>
                        <a:t>50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1"/>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Programming language</a:t>
            </a:r>
            <a:endParaRPr sz="3200"/>
          </a:p>
        </p:txBody>
      </p:sp>
      <p:pic>
        <p:nvPicPr>
          <p:cNvPr id="184" name="Google Shape;184;p11"/>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85" name="Google Shape;185;p11"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186" name="Google Shape;186;p11"/>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187" name="Google Shape;187;p11"/>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188" name="Google Shape;188;p11"/>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C language</a:t>
            </a:r>
          </a:p>
          <a:p>
            <a:pPr marL="228600" marR="0" lvl="0" indent="-228600" algn="l" rtl="0">
              <a:lnSpc>
                <a:spcPct val="90000"/>
              </a:lnSpc>
              <a:spcBef>
                <a:spcPts val="0"/>
              </a:spcBef>
              <a:spcAft>
                <a:spcPts val="0"/>
              </a:spcAft>
              <a:buClr>
                <a:srgbClr val="262626"/>
              </a:buClr>
              <a:buSzPts val="2800"/>
              <a:buFont typeface="Arial"/>
              <a:buChar char="•"/>
            </a:pPr>
            <a:endParaRPr lang="en-US" sz="2800" dirty="0">
              <a:solidFill>
                <a:srgbClr val="262626"/>
              </a:solidFill>
              <a:latin typeface="Marcellus"/>
              <a:ea typeface="Marcellus"/>
              <a:cs typeface="Marcellus"/>
              <a:sym typeface="Marcellus"/>
            </a:endParaRPr>
          </a:p>
          <a:p>
            <a:pPr marL="228600" marR="0" lvl="0" indent="-228600" algn="l" rtl="0">
              <a:lnSpc>
                <a:spcPct val="90000"/>
              </a:lnSpc>
              <a:spcBef>
                <a:spcPts val="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Why???</a:t>
            </a:r>
            <a:endParaRPr sz="2800" b="0" i="0" u="none" strike="noStrike" cap="none" dirty="0">
              <a:solidFill>
                <a:srgbClr val="262626"/>
              </a:solidFill>
              <a:latin typeface="Marcellus"/>
              <a:ea typeface="Marcellus"/>
              <a:cs typeface="Marcellus"/>
              <a:sym typeface="Marcellus"/>
            </a:endParaRPr>
          </a:p>
        </p:txBody>
      </p:sp>
      <p:pic>
        <p:nvPicPr>
          <p:cNvPr id="189" name="Google Shape;189;p11"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Internal Assessments</a:t>
            </a:r>
            <a:endParaRPr sz="3200"/>
          </a:p>
        </p:txBody>
      </p:sp>
      <p:pic>
        <p:nvPicPr>
          <p:cNvPr id="195" name="Google Shape;195;p12"/>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196" name="Google Shape;196;p12"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197" name="Google Shape;197;p12"/>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198" name="Google Shape;198;p12"/>
          <p:cNvPicPr preferRelativeResize="0"/>
          <p:nvPr/>
        </p:nvPicPr>
        <p:blipFill rotWithShape="1">
          <a:blip r:embed="rId5">
            <a:alphaModFix/>
          </a:blip>
          <a:srcRect/>
          <a:stretch/>
        </p:blipFill>
        <p:spPr>
          <a:xfrm>
            <a:off x="9135739" y="-19725"/>
            <a:ext cx="560710" cy="558951"/>
          </a:xfrm>
          <a:prstGeom prst="rect">
            <a:avLst/>
          </a:prstGeom>
          <a:noFill/>
          <a:ln>
            <a:noFill/>
          </a:ln>
        </p:spPr>
      </p:pic>
      <p:pic>
        <p:nvPicPr>
          <p:cNvPr id="200" name="Google Shape;200;p12"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485300387"/>
              </p:ext>
            </p:extLst>
          </p:nvPr>
        </p:nvGraphicFramePr>
        <p:xfrm>
          <a:off x="931607" y="1474436"/>
          <a:ext cx="10367765" cy="4786374"/>
        </p:xfrm>
        <a:graphic>
          <a:graphicData uri="http://schemas.openxmlformats.org/drawingml/2006/table">
            <a:tbl>
              <a:tblPr/>
              <a:tblGrid>
                <a:gridCol w="680624">
                  <a:extLst>
                    <a:ext uri="{9D8B030D-6E8A-4147-A177-3AD203B41FA5}">
                      <a16:colId xmlns:a16="http://schemas.microsoft.com/office/drawing/2014/main" val="20000"/>
                    </a:ext>
                  </a:extLst>
                </a:gridCol>
                <a:gridCol w="2316229">
                  <a:extLst>
                    <a:ext uri="{9D8B030D-6E8A-4147-A177-3AD203B41FA5}">
                      <a16:colId xmlns:a16="http://schemas.microsoft.com/office/drawing/2014/main" val="20001"/>
                    </a:ext>
                  </a:extLst>
                </a:gridCol>
                <a:gridCol w="6510940">
                  <a:extLst>
                    <a:ext uri="{9D8B030D-6E8A-4147-A177-3AD203B41FA5}">
                      <a16:colId xmlns:a16="http://schemas.microsoft.com/office/drawing/2014/main" val="20002"/>
                    </a:ext>
                  </a:extLst>
                </a:gridCol>
                <a:gridCol w="859972">
                  <a:extLst>
                    <a:ext uri="{9D8B030D-6E8A-4147-A177-3AD203B41FA5}">
                      <a16:colId xmlns:a16="http://schemas.microsoft.com/office/drawing/2014/main" val="20003"/>
                    </a:ext>
                  </a:extLst>
                </a:gridCol>
              </a:tblGrid>
              <a:tr h="618755">
                <a:tc>
                  <a:txBody>
                    <a:bodyPr/>
                    <a:lstStyle/>
                    <a:p>
                      <a:pPr indent="-1270" algn="ctr" rtl="0" fontAlgn="t">
                        <a:spcBef>
                          <a:spcPts val="0"/>
                        </a:spcBef>
                        <a:spcAft>
                          <a:spcPts val="0"/>
                        </a:spcAft>
                      </a:pPr>
                      <a:br>
                        <a:rPr lang="en-IN" sz="1400" dirty="0">
                          <a:effectLst/>
                          <a:latin typeface="+mj-lt"/>
                        </a:rPr>
                      </a:br>
                      <a:r>
                        <a:rPr lang="en-IN" sz="1200" b="1" i="0" u="none" strike="noStrike" dirty="0">
                          <a:solidFill>
                            <a:srgbClr val="000000"/>
                          </a:solidFill>
                          <a:effectLst/>
                          <a:latin typeface="+mj-lt"/>
                        </a:rPr>
                        <a:t>Sr. No.</a:t>
                      </a:r>
                      <a:endParaRPr lang="en-IN" sz="1400" dirty="0">
                        <a:effectLst/>
                        <a:latin typeface="+mj-lt"/>
                      </a:endParaRPr>
                    </a:p>
                    <a:p>
                      <a:pPr algn="ctr" fontAlgn="t"/>
                      <a:br>
                        <a:rPr lang="en-IN" sz="1400" dirty="0">
                          <a:effectLst/>
                          <a:latin typeface="+mj-lt"/>
                        </a:rPr>
                      </a:br>
                      <a:endParaRPr lang="en-IN" sz="1400" dirty="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1270" algn="ctr" rtl="0" fontAlgn="t">
                        <a:spcBef>
                          <a:spcPts val="0"/>
                        </a:spcBef>
                        <a:spcAft>
                          <a:spcPts val="0"/>
                        </a:spcAft>
                      </a:pPr>
                      <a:br>
                        <a:rPr lang="en-IN" sz="1400" dirty="0">
                          <a:effectLst/>
                          <a:latin typeface="+mj-lt"/>
                        </a:rPr>
                      </a:br>
                      <a:r>
                        <a:rPr lang="en-IN" sz="1200" b="1" i="0" u="none" strike="noStrike" dirty="0">
                          <a:solidFill>
                            <a:srgbClr val="000000"/>
                          </a:solidFill>
                          <a:effectLst/>
                          <a:latin typeface="+mj-lt"/>
                        </a:rPr>
                        <a:t>Task</a:t>
                      </a:r>
                      <a:endParaRPr lang="en-IN" sz="1400" dirty="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ctr" rtl="0" fontAlgn="t">
                        <a:spcBef>
                          <a:spcPts val="0"/>
                        </a:spcBef>
                        <a:spcAft>
                          <a:spcPts val="0"/>
                        </a:spcAft>
                      </a:pPr>
                      <a:br>
                        <a:rPr lang="en-IN" sz="1400" dirty="0">
                          <a:effectLst/>
                          <a:latin typeface="+mj-lt"/>
                        </a:rPr>
                      </a:br>
                      <a:r>
                        <a:rPr lang="en-IN" sz="1200" b="1" i="0" u="none" strike="noStrike" dirty="0">
                          <a:solidFill>
                            <a:srgbClr val="000000"/>
                          </a:solidFill>
                          <a:effectLst/>
                          <a:latin typeface="+mj-lt"/>
                        </a:rPr>
                        <a:t>Description of task</a:t>
                      </a:r>
                      <a:endParaRPr lang="en-IN" sz="1400" dirty="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algn="ctr" rtl="0" fontAlgn="t">
                        <a:spcBef>
                          <a:spcPts val="0"/>
                        </a:spcBef>
                        <a:spcAft>
                          <a:spcPts val="0"/>
                        </a:spcAft>
                      </a:pPr>
                      <a:br>
                        <a:rPr lang="en-IN" sz="1400" dirty="0">
                          <a:effectLst/>
                          <a:latin typeface="+mj-lt"/>
                        </a:rPr>
                      </a:br>
                      <a:r>
                        <a:rPr lang="en-IN" sz="1200" b="1" i="0" u="none" strike="noStrike" dirty="0">
                          <a:solidFill>
                            <a:srgbClr val="000000"/>
                          </a:solidFill>
                          <a:effectLst/>
                          <a:latin typeface="+mj-lt"/>
                        </a:rPr>
                        <a:t>Schedule</a:t>
                      </a:r>
                      <a:endParaRPr lang="en-IN" sz="1400" dirty="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0370">
                <a:tc>
                  <a:txBody>
                    <a:bodyPr/>
                    <a:lstStyle/>
                    <a:p>
                      <a:pPr indent="-1270" rtl="0" fontAlgn="t">
                        <a:spcBef>
                          <a:spcPts val="0"/>
                        </a:spcBef>
                        <a:spcAft>
                          <a:spcPts val="0"/>
                        </a:spcAft>
                      </a:pPr>
                      <a:r>
                        <a:rPr lang="en-IN" sz="1600" b="0" i="0" u="none" strike="noStrike" dirty="0">
                          <a:solidFill>
                            <a:srgbClr val="000000"/>
                          </a:solidFill>
                          <a:effectLst/>
                          <a:latin typeface="+mj-lt"/>
                        </a:rPr>
                        <a:t>1</a:t>
                      </a:r>
                      <a:endParaRPr lang="en-IN" sz="1800" dirty="0">
                        <a:effectLst/>
                        <a:latin typeface="+mj-lt"/>
                      </a:endParaRPr>
                    </a:p>
                  </a:txBody>
                  <a:tcPr marL="38672" marR="38672" marT="25781" marB="25781">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1270" rtl="0" fontAlgn="t">
                        <a:spcBef>
                          <a:spcPts val="0"/>
                        </a:spcBef>
                        <a:spcAft>
                          <a:spcPts val="0"/>
                        </a:spcAft>
                      </a:pPr>
                      <a:r>
                        <a:rPr lang="en-US" sz="1600" b="0" i="0" u="none" strike="noStrike" dirty="0">
                          <a:solidFill>
                            <a:srgbClr val="000000"/>
                          </a:solidFill>
                          <a:effectLst/>
                          <a:latin typeface="+mj-lt"/>
                        </a:rPr>
                        <a:t>Rapid Fire activity with flash cards</a:t>
                      </a:r>
                      <a:endParaRPr lang="en-US" sz="1800" dirty="0">
                        <a:effectLst/>
                        <a:latin typeface="+mj-lt"/>
                      </a:endParaRPr>
                    </a:p>
                  </a:txBody>
                  <a:tcPr marL="35808" marR="35808" marT="35808" marB="358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 rtl="0" fontAlgn="t">
                        <a:spcBef>
                          <a:spcPts val="0"/>
                        </a:spcBef>
                        <a:spcAft>
                          <a:spcPts val="0"/>
                        </a:spcAft>
                      </a:pPr>
                      <a:r>
                        <a:rPr lang="en-US" sz="1600" b="0" i="0" u="none" strike="noStrike" dirty="0">
                          <a:solidFill>
                            <a:srgbClr val="000000"/>
                          </a:solidFill>
                          <a:effectLst/>
                          <a:latin typeface="+mj-lt"/>
                        </a:rPr>
                        <a:t>Every student has to prepare 10 flash cards on data structures in module 1, 2 and 3.1</a:t>
                      </a:r>
                      <a:endParaRPr lang="en-US" sz="1800" dirty="0">
                        <a:effectLst/>
                        <a:latin typeface="+mj-lt"/>
                      </a:endParaRPr>
                    </a:p>
                  </a:txBody>
                  <a:tcPr marL="35808" marR="35808" marT="35808" marB="358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05" rtl="0" fontAlgn="t">
                        <a:spcBef>
                          <a:spcPts val="0"/>
                        </a:spcBef>
                        <a:spcAft>
                          <a:spcPts val="0"/>
                        </a:spcAft>
                      </a:pPr>
                      <a:r>
                        <a:rPr lang="en-IN" sz="1600" b="0" i="0" u="none" strike="noStrike" dirty="0">
                          <a:solidFill>
                            <a:srgbClr val="000000"/>
                          </a:solidFill>
                          <a:effectLst/>
                          <a:latin typeface="+mj-lt"/>
                        </a:rPr>
                        <a:t>After ISE</a:t>
                      </a:r>
                      <a:endParaRPr lang="en-IN" sz="1800" dirty="0">
                        <a:effectLst/>
                        <a:latin typeface="+mj-lt"/>
                      </a:endParaRPr>
                    </a:p>
                  </a:txBody>
                  <a:tcPr marL="35808" marR="35808" marT="35808" marB="3580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42212">
                <a:tc>
                  <a:txBody>
                    <a:bodyPr/>
                    <a:lstStyle/>
                    <a:p>
                      <a:pPr indent="-1270" rtl="0" fontAlgn="t">
                        <a:spcBef>
                          <a:spcPts val="0"/>
                        </a:spcBef>
                        <a:spcAft>
                          <a:spcPts val="0"/>
                        </a:spcAft>
                      </a:pPr>
                      <a:r>
                        <a:rPr lang="en-IN" sz="1600" b="0" i="0" u="none" strike="noStrike">
                          <a:solidFill>
                            <a:srgbClr val="000000"/>
                          </a:solidFill>
                          <a:effectLst/>
                          <a:latin typeface="+mj-lt"/>
                        </a:rPr>
                        <a:t>2</a:t>
                      </a:r>
                      <a:endParaRPr lang="en-IN" sz="180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600" b="0" i="0" u="none" strike="noStrike">
                          <a:solidFill>
                            <a:srgbClr val="000000"/>
                          </a:solidFill>
                          <a:effectLst/>
                          <a:latin typeface="+mj-lt"/>
                        </a:rPr>
                        <a:t>Peer grading Programming assignment using a data structure to develop solution for a small application</a:t>
                      </a:r>
                      <a:endParaRPr lang="en-US" sz="180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indent="-1270" rtl="0" fontAlgn="t">
                        <a:spcBef>
                          <a:spcPts val="0"/>
                        </a:spcBef>
                        <a:spcAft>
                          <a:spcPts val="0"/>
                        </a:spcAft>
                      </a:pPr>
                      <a:r>
                        <a:rPr lang="en-US" sz="1600" b="0" i="0" u="none" strike="noStrike" dirty="0">
                          <a:solidFill>
                            <a:srgbClr val="000000"/>
                          </a:solidFill>
                          <a:effectLst/>
                          <a:latin typeface="+mj-lt"/>
                        </a:rPr>
                        <a:t>This can be done in a group of 3-4 students. </a:t>
                      </a:r>
                      <a:endParaRPr lang="en-US" sz="1800" dirty="0">
                        <a:effectLst/>
                        <a:latin typeface="+mj-lt"/>
                      </a:endParaRP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Small programming programs will be assigned to each group. </a:t>
                      </a: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The presentation </a:t>
                      </a:r>
                      <a:r>
                        <a:rPr lang="en-US" sz="1600" b="1" i="0" u="sng" strike="noStrike" dirty="0">
                          <a:solidFill>
                            <a:srgbClr val="000000"/>
                          </a:solidFill>
                          <a:effectLst/>
                          <a:latin typeface="+mj-lt"/>
                        </a:rPr>
                        <a:t>screencast</a:t>
                      </a:r>
                      <a:r>
                        <a:rPr lang="en-US" sz="1600" b="0" i="0" u="none" strike="noStrike" dirty="0">
                          <a:solidFill>
                            <a:srgbClr val="000000"/>
                          </a:solidFill>
                          <a:effectLst/>
                          <a:latin typeface="+mj-lt"/>
                        </a:rPr>
                        <a:t> video should-  explain the problem statement, logic, code and output.</a:t>
                      </a: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The video duration will be max 10mins</a:t>
                      </a: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All students must participate in presentation</a:t>
                      </a: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Students would choose a problem statement and suggest one of the data structure for developing the solution, and how the solution will be implemented. Upon teacher’s approval, students would work on the chosen problem and submit their work.</a:t>
                      </a: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Code submission will be on </a:t>
                      </a:r>
                      <a:r>
                        <a:rPr lang="en-US" sz="1600" b="0" i="0" u="none" strike="noStrike" dirty="0" err="1">
                          <a:solidFill>
                            <a:srgbClr val="000000"/>
                          </a:solidFill>
                          <a:effectLst/>
                          <a:latin typeface="+mj-lt"/>
                        </a:rPr>
                        <a:t>Turnitin</a:t>
                      </a:r>
                      <a:r>
                        <a:rPr lang="en-US" sz="1600" b="0" i="0" u="none" strike="noStrike" dirty="0">
                          <a:solidFill>
                            <a:srgbClr val="000000"/>
                          </a:solidFill>
                          <a:effectLst/>
                          <a:latin typeface="+mj-lt"/>
                        </a:rPr>
                        <a:t> platform to check plagiarism and originality.</a:t>
                      </a:r>
                    </a:p>
                    <a:p>
                      <a:pPr rtl="0" fontAlgn="base">
                        <a:spcBef>
                          <a:spcPts val="0"/>
                        </a:spcBef>
                        <a:spcAft>
                          <a:spcPts val="0"/>
                        </a:spcAft>
                        <a:buFont typeface="+mj-lt"/>
                        <a:buAutoNum type="arabicPeriod"/>
                      </a:pPr>
                      <a:r>
                        <a:rPr lang="en-US" sz="1600" b="0" i="0" u="none" strike="noStrike" dirty="0">
                          <a:solidFill>
                            <a:srgbClr val="000000"/>
                          </a:solidFill>
                          <a:effectLst/>
                          <a:latin typeface="+mj-lt"/>
                        </a:rPr>
                        <a:t>Deliverables: code, </a:t>
                      </a:r>
                      <a:r>
                        <a:rPr lang="en-US" sz="1600" b="0" i="0" u="none" strike="noStrike" dirty="0" err="1">
                          <a:solidFill>
                            <a:srgbClr val="000000"/>
                          </a:solidFill>
                          <a:effectLst/>
                          <a:latin typeface="+mj-lt"/>
                        </a:rPr>
                        <a:t>Turnitin</a:t>
                      </a:r>
                      <a:r>
                        <a:rPr lang="en-US" sz="1600" b="0" i="0" u="none" strike="noStrike" dirty="0">
                          <a:solidFill>
                            <a:srgbClr val="000000"/>
                          </a:solidFill>
                          <a:effectLst/>
                          <a:latin typeface="+mj-lt"/>
                        </a:rPr>
                        <a:t> Report of code, Screencast</a:t>
                      </a:r>
                      <a:r>
                        <a:rPr lang="en-US" sz="1600" b="0" i="0" u="none" strike="noStrike" baseline="0" dirty="0">
                          <a:solidFill>
                            <a:srgbClr val="000000"/>
                          </a:solidFill>
                          <a:effectLst/>
                          <a:latin typeface="+mj-lt"/>
                        </a:rPr>
                        <a:t> </a:t>
                      </a:r>
                      <a:r>
                        <a:rPr lang="en-US" sz="1600" b="0" i="0" u="none" strike="noStrike" dirty="0">
                          <a:solidFill>
                            <a:srgbClr val="000000"/>
                          </a:solidFill>
                          <a:effectLst/>
                          <a:latin typeface="+mj-lt"/>
                        </a:rPr>
                        <a:t>Video</a:t>
                      </a: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1600" b="0" i="0" u="none" strike="noStrike" dirty="0">
                          <a:solidFill>
                            <a:srgbClr val="000000"/>
                          </a:solidFill>
                          <a:effectLst/>
                          <a:latin typeface="+mj-lt"/>
                        </a:rPr>
                        <a:t>First Week of Oct</a:t>
                      </a:r>
                      <a:endParaRPr lang="en-IN" sz="1800" dirty="0">
                        <a:effectLst/>
                        <a:latin typeface="+mj-lt"/>
                      </a:endParaRPr>
                    </a:p>
                  </a:txBody>
                  <a:tcPr marL="38672" marR="38672" marT="25781" marB="2578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5078413" y="1757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marL="457200" fontAlgn="base">
              <a:spcBef>
                <a:spcPct val="0"/>
              </a:spcBef>
              <a:spcAft>
                <a:spcPct val="0"/>
              </a:spcAft>
              <a:defRPr>
                <a:solidFill>
                  <a:schemeClr val="tx1"/>
                </a:solidFill>
                <a:latin typeface="Arial" pitchFamily="34" charset="0"/>
                <a:cs typeface="Arial" pitchFamily="34" charset="0"/>
              </a:defRPr>
            </a:lvl2pPr>
            <a:lvl3pPr marL="914400" fontAlgn="base">
              <a:spcBef>
                <a:spcPct val="0"/>
              </a:spcBef>
              <a:spcAft>
                <a:spcPct val="0"/>
              </a:spcAft>
              <a:defRPr>
                <a:solidFill>
                  <a:schemeClr val="tx1"/>
                </a:solidFill>
                <a:latin typeface="Arial" pitchFamily="34" charset="0"/>
                <a:cs typeface="Arial" pitchFamily="34" charset="0"/>
              </a:defRPr>
            </a:lvl3pPr>
            <a:lvl4pPr marL="1371600" fontAlgn="base">
              <a:spcBef>
                <a:spcPct val="0"/>
              </a:spcBef>
              <a:spcAft>
                <a:spcPct val="0"/>
              </a:spcAft>
              <a:defRPr>
                <a:solidFill>
                  <a:schemeClr val="tx1"/>
                </a:solidFill>
                <a:latin typeface="Arial" pitchFamily="34" charset="0"/>
                <a:cs typeface="Arial" pitchFamily="34" charset="0"/>
              </a:defRPr>
            </a:lvl4pPr>
            <a:lvl5pPr marL="1828800" fontAlgn="base">
              <a:spcBef>
                <a:spcPct val="0"/>
              </a:spcBef>
              <a:spcAft>
                <a:spcPct val="0"/>
              </a:spcAft>
              <a:defRPr>
                <a:solidFill>
                  <a:schemeClr val="tx1"/>
                </a:solidFill>
                <a:latin typeface="Arial" pitchFamily="34" charset="0"/>
                <a:cs typeface="Arial" pitchFamily="34" charset="0"/>
              </a:defRPr>
            </a:lvl5pPr>
            <a:lvl6pPr marL="2286000" fontAlgn="base">
              <a:spcBef>
                <a:spcPct val="0"/>
              </a:spcBef>
              <a:spcAft>
                <a:spcPct val="0"/>
              </a:spcAft>
              <a:defRPr>
                <a:solidFill>
                  <a:schemeClr val="tx1"/>
                </a:solidFill>
                <a:latin typeface="Arial" pitchFamily="34" charset="0"/>
                <a:cs typeface="Arial" pitchFamily="34" charset="0"/>
              </a:defRPr>
            </a:lvl6pPr>
            <a:lvl7pPr marL="2743200" fontAlgn="base">
              <a:spcBef>
                <a:spcPct val="0"/>
              </a:spcBef>
              <a:spcAft>
                <a:spcPct val="0"/>
              </a:spcAft>
              <a:defRPr>
                <a:solidFill>
                  <a:schemeClr val="tx1"/>
                </a:solidFill>
                <a:latin typeface="Arial" pitchFamily="34" charset="0"/>
                <a:cs typeface="Arial" pitchFamily="34" charset="0"/>
              </a:defRPr>
            </a:lvl7pPr>
            <a:lvl8pPr marL="3200400" fontAlgn="base">
              <a:spcBef>
                <a:spcPct val="0"/>
              </a:spcBef>
              <a:spcAft>
                <a:spcPct val="0"/>
              </a:spcAft>
              <a:defRPr>
                <a:solidFill>
                  <a:schemeClr val="tx1"/>
                </a:solidFill>
                <a:latin typeface="Arial" pitchFamily="34" charset="0"/>
                <a:cs typeface="Arial" pitchFamily="34" charset="0"/>
              </a:defRPr>
            </a:lvl8pPr>
            <a:lvl9pPr marL="3657600"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Test</a:t>
            </a:r>
            <a:endParaRPr sz="3200"/>
          </a:p>
        </p:txBody>
      </p:sp>
      <p:pic>
        <p:nvPicPr>
          <p:cNvPr id="207" name="Google Shape;207;p13"/>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08" name="Google Shape;208;p13"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09" name="Google Shape;209;p13"/>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10" name="Google Shape;210;p13"/>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11" name="Google Shape;211;p13"/>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Module 1.2 and 3.1</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Module 1- </a:t>
            </a:r>
            <a:r>
              <a:rPr lang="en-US" sz="2800" b="0" i="0" u="none" strike="noStrike" cap="none" dirty="0">
                <a:solidFill>
                  <a:schemeClr val="dk1"/>
                </a:solidFill>
                <a:latin typeface="Calibri"/>
                <a:ea typeface="Calibri"/>
                <a:cs typeface="Calibri"/>
                <a:sym typeface="Calibri"/>
              </a:rPr>
              <a:t>Introduction , Types of Data Structures, ADT (Abstract data type)</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Module 2 - </a:t>
            </a:r>
            <a:r>
              <a:rPr lang="en-US" sz="2800" b="0" i="0" u="none" strike="noStrike" cap="none" dirty="0">
                <a:solidFill>
                  <a:schemeClr val="dk1"/>
                </a:solidFill>
                <a:latin typeface="Calibri"/>
                <a:ea typeface="Calibri"/>
                <a:cs typeface="Calibri"/>
                <a:sym typeface="Calibri"/>
              </a:rPr>
              <a:t>Linear data structure (linked list, stack and queue)</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Module 3.1 – </a:t>
            </a:r>
            <a:r>
              <a:rPr lang="en-US" sz="2800" b="0" i="0" u="none" strike="noStrike" cap="none" dirty="0">
                <a:solidFill>
                  <a:schemeClr val="dk1"/>
                </a:solidFill>
                <a:latin typeface="Calibri"/>
                <a:ea typeface="Calibri"/>
                <a:cs typeface="Calibri"/>
                <a:sym typeface="Calibri"/>
              </a:rPr>
              <a:t>Nonlinear data structure (Tree)</a:t>
            </a:r>
            <a:endParaRPr sz="2800" b="0" i="0" u="none" strike="noStrike" cap="none" dirty="0">
              <a:solidFill>
                <a:srgbClr val="262626"/>
              </a:solidFill>
              <a:latin typeface="Marcellus"/>
              <a:ea typeface="Marcellus"/>
              <a:cs typeface="Marcellus"/>
              <a:sym typeface="Marcellus"/>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rgbClr val="262626"/>
              </a:solidFill>
              <a:latin typeface="Marcellus"/>
              <a:ea typeface="Marcellus"/>
              <a:cs typeface="Marcellus"/>
              <a:sym typeface="Marcellus"/>
            </a:endParaRPr>
          </a:p>
        </p:txBody>
      </p:sp>
      <p:pic>
        <p:nvPicPr>
          <p:cNvPr id="212" name="Google Shape;212;p13"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4343400" y="539226"/>
            <a:ext cx="5774276" cy="1325563"/>
          </a:xfrm>
          <a:prstGeom prst="rect">
            <a:avLst/>
          </a:prstGeom>
          <a:noFill/>
          <a:ln>
            <a:noFill/>
          </a:ln>
        </p:spPr>
        <p:txBody>
          <a:bodyPr spcFirstLastPara="1" wrap="square" lIns="91425" tIns="45700" rIns="91425" bIns="45700" anchor="ctr" anchorCtr="0">
            <a:normAutofit/>
          </a:bodyPr>
          <a:lstStyle/>
          <a:p>
            <a:r>
              <a:rPr lang="en-IN" sz="3200" b="1" dirty="0"/>
              <a:t>Evaluation Scheme</a:t>
            </a:r>
            <a:br>
              <a:rPr lang="en-IN" sz="3200" dirty="0"/>
            </a:br>
            <a:endParaRPr sz="3200" dirty="0"/>
          </a:p>
        </p:txBody>
      </p:sp>
      <p:pic>
        <p:nvPicPr>
          <p:cNvPr id="207" name="Google Shape;207;p13"/>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08" name="Google Shape;208;p13"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09" name="Google Shape;209;p13"/>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10" name="Google Shape;210;p13"/>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11" name="Google Shape;211;p13"/>
          <p:cNvSpPr txBox="1"/>
          <p:nvPr/>
        </p:nvSpPr>
        <p:spPr>
          <a:xfrm>
            <a:off x="550832" y="1192696"/>
            <a:ext cx="10315074" cy="5004123"/>
          </a:xfrm>
          <a:prstGeom prst="rect">
            <a:avLst/>
          </a:prstGeom>
          <a:noFill/>
          <a:ln>
            <a:noFill/>
          </a:ln>
        </p:spPr>
        <p:txBody>
          <a:bodyPr spcFirstLastPara="1" wrap="square" lIns="91425" tIns="45700" rIns="91425" bIns="45700" anchor="t" anchorCtr="0">
            <a:normAutofit/>
          </a:bodyPr>
          <a:lstStyle/>
          <a:p>
            <a:pPr marL="457200" indent="-457200" fontAlgn="base">
              <a:buFont typeface="Arial" panose="020B0604020202020204" pitchFamily="34" charset="0"/>
              <a:buChar char="•"/>
            </a:pPr>
            <a:r>
              <a:rPr lang="en-US" sz="2800" dirty="0"/>
              <a:t>Number of credits – 04 (TH – 03 , PR – 01)</a:t>
            </a:r>
          </a:p>
          <a:p>
            <a:pPr marL="457200" indent="-457200" fontAlgn="base">
              <a:buFont typeface="Arial" panose="020B0604020202020204" pitchFamily="34" charset="0"/>
              <a:buChar char="•"/>
            </a:pPr>
            <a:r>
              <a:rPr lang="en-US" sz="2800" dirty="0"/>
              <a:t>Term Test/ISE – 30 marks</a:t>
            </a:r>
          </a:p>
          <a:p>
            <a:pPr marL="457200" indent="-457200" fontAlgn="base">
              <a:buFont typeface="Arial" panose="020B0604020202020204" pitchFamily="34" charset="0"/>
              <a:buChar char="•"/>
            </a:pPr>
            <a:r>
              <a:rPr lang="en-US" sz="2800" dirty="0"/>
              <a:t>Internal Assessment – 20 marks</a:t>
            </a:r>
          </a:p>
          <a:p>
            <a:pPr marL="457200" indent="-457200" fontAlgn="base">
              <a:buFont typeface="Arial" panose="020B0604020202020204" pitchFamily="34" charset="0"/>
              <a:buChar char="•"/>
            </a:pPr>
            <a:r>
              <a:rPr lang="en-US" sz="2800" dirty="0"/>
              <a:t>End Sem. Exam – 100 converted to 50 marks</a:t>
            </a:r>
          </a:p>
          <a:p>
            <a:pPr marL="457200" indent="-457200" fontAlgn="base">
              <a:buFont typeface="Arial" panose="020B0604020202020204" pitchFamily="34" charset="0"/>
              <a:buChar char="•"/>
            </a:pPr>
            <a:r>
              <a:rPr lang="en-US" sz="2800" dirty="0"/>
              <a:t>Lab CA – 50 marks</a:t>
            </a:r>
          </a:p>
          <a:p>
            <a:pPr fontAlgn="base"/>
            <a:endParaRPr lang="en-US" sz="2800" dirty="0"/>
          </a:p>
          <a:p>
            <a:br>
              <a:rPr lang="en-US" sz="2800" dirty="0"/>
            </a:br>
            <a:endParaRPr sz="2800" b="0" i="0" u="none" strike="noStrike" cap="none" dirty="0">
              <a:solidFill>
                <a:srgbClr val="262626"/>
              </a:solidFill>
              <a:latin typeface="Marcellus"/>
              <a:ea typeface="Marcellus"/>
              <a:cs typeface="Marcellus"/>
              <a:sym typeface="Marcellus"/>
            </a:endParaRPr>
          </a:p>
        </p:txBody>
      </p:sp>
      <p:pic>
        <p:nvPicPr>
          <p:cNvPr id="212" name="Google Shape;212;p13"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0608" y="3431434"/>
            <a:ext cx="8624309" cy="351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763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3"/>
          <p:cNvSpPr txBox="1">
            <a:spLocks noGrp="1"/>
          </p:cNvSpPr>
          <p:nvPr>
            <p:ph type="title"/>
          </p:nvPr>
        </p:nvSpPr>
        <p:spPr>
          <a:xfrm>
            <a:off x="3816626" y="539226"/>
            <a:ext cx="6301050" cy="1325563"/>
          </a:xfrm>
          <a:prstGeom prst="rect">
            <a:avLst/>
          </a:prstGeom>
          <a:noFill/>
          <a:ln>
            <a:noFill/>
          </a:ln>
        </p:spPr>
        <p:txBody>
          <a:bodyPr spcFirstLastPara="1" wrap="square" lIns="91425" tIns="45700" rIns="91425" bIns="45700" anchor="ctr" anchorCtr="0">
            <a:normAutofit/>
          </a:bodyPr>
          <a:lstStyle/>
          <a:p>
            <a:r>
              <a:rPr lang="en-IN" sz="3200" b="1" dirty="0"/>
              <a:t>Modes of Content Delivery</a:t>
            </a:r>
            <a:br>
              <a:rPr lang="en-IN" sz="3200" dirty="0"/>
            </a:br>
            <a:endParaRPr sz="3200" dirty="0"/>
          </a:p>
        </p:txBody>
      </p:sp>
      <p:pic>
        <p:nvPicPr>
          <p:cNvPr id="207" name="Google Shape;207;p13"/>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08" name="Google Shape;208;p13"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09" name="Google Shape;209;p13"/>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10" name="Google Shape;210;p13"/>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11" name="Google Shape;211;p13"/>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457200" indent="-457200" fontAlgn="base">
              <a:buFont typeface="Arial" panose="020B0604020202020204" pitchFamily="34" charset="0"/>
              <a:buChar char="•"/>
            </a:pPr>
            <a:r>
              <a:rPr lang="en-US" sz="2800" dirty="0"/>
              <a:t>Blackboard Teaching</a:t>
            </a:r>
          </a:p>
          <a:p>
            <a:pPr marL="457200" indent="-457200" fontAlgn="base">
              <a:buFont typeface="Arial" panose="020B0604020202020204" pitchFamily="34" charset="0"/>
              <a:buChar char="•"/>
            </a:pPr>
            <a:r>
              <a:rPr lang="en-US" sz="2800" dirty="0"/>
              <a:t>Visual Aids- simulations </a:t>
            </a:r>
          </a:p>
          <a:p>
            <a:pPr marL="457200" indent="-457200" fontAlgn="base">
              <a:buFont typeface="Arial" panose="020B0604020202020204" pitchFamily="34" charset="0"/>
              <a:buChar char="•"/>
            </a:pPr>
            <a:r>
              <a:rPr lang="en-US" sz="2800" dirty="0"/>
              <a:t>NPTEL Video Lectures</a:t>
            </a:r>
          </a:p>
          <a:p>
            <a:pPr marL="457200" indent="-457200" fontAlgn="base">
              <a:buFont typeface="Arial" panose="020B0604020202020204" pitchFamily="34" charset="0"/>
              <a:buChar char="•"/>
            </a:pPr>
            <a:r>
              <a:rPr lang="en-US" sz="2800" dirty="0"/>
              <a:t>Guest Lecture</a:t>
            </a:r>
          </a:p>
          <a:p>
            <a:pPr marL="457200" indent="-457200" fontAlgn="base">
              <a:buFont typeface="Arial" panose="020B0604020202020204" pitchFamily="34" charset="0"/>
              <a:buChar char="•"/>
            </a:pPr>
            <a:r>
              <a:rPr lang="en-US" sz="2800" dirty="0"/>
              <a:t>Test</a:t>
            </a:r>
          </a:p>
          <a:p>
            <a:pPr marL="457200" indent="-457200" fontAlgn="base">
              <a:buFont typeface="Arial" panose="020B0604020202020204" pitchFamily="34" charset="0"/>
              <a:buChar char="•"/>
            </a:pPr>
            <a:r>
              <a:rPr lang="en-US" sz="2800" dirty="0"/>
              <a:t>Assignments</a:t>
            </a:r>
          </a:p>
        </p:txBody>
      </p:sp>
      <p:pic>
        <p:nvPicPr>
          <p:cNvPr id="212" name="Google Shape;212;p13"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extLst>
      <p:ext uri="{BB962C8B-B14F-4D97-AF65-F5344CB8AC3E}">
        <p14:creationId xmlns:p14="http://schemas.microsoft.com/office/powerpoint/2010/main" val="283966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dirty="0">
                <a:solidFill>
                  <a:srgbClr val="C00000"/>
                </a:solidFill>
                <a:latin typeface="Marcellus"/>
                <a:ea typeface="Marcellus"/>
                <a:cs typeface="Marcellus"/>
                <a:sym typeface="Marcellus"/>
              </a:rPr>
              <a:t>What do I teach?</a:t>
            </a:r>
            <a:endParaRPr dirty="0"/>
          </a:p>
        </p:txBody>
      </p:sp>
      <p:sp>
        <p:nvSpPr>
          <p:cNvPr id="91" name="Google Shape;91;p2"/>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2800"/>
              <a:buChar char="•"/>
            </a:pPr>
            <a:r>
              <a:rPr lang="en-IN" dirty="0"/>
              <a:t>Data structures</a:t>
            </a:r>
          </a:p>
          <a:p>
            <a:pPr marL="228600" lvl="0" indent="-228600" algn="l" rtl="0">
              <a:lnSpc>
                <a:spcPct val="90000"/>
              </a:lnSpc>
              <a:spcBef>
                <a:spcPts val="0"/>
              </a:spcBef>
              <a:spcAft>
                <a:spcPts val="0"/>
              </a:spcAft>
              <a:buClr>
                <a:srgbClr val="262626"/>
              </a:buClr>
              <a:buSzPts val="2800"/>
              <a:buChar char="•"/>
            </a:pPr>
            <a:r>
              <a:rPr lang="en-IN" dirty="0"/>
              <a:t>Analysis of Algorithms</a:t>
            </a:r>
          </a:p>
          <a:p>
            <a:pPr marL="228600" lvl="0" indent="-228600" algn="l" rtl="0">
              <a:lnSpc>
                <a:spcPct val="90000"/>
              </a:lnSpc>
              <a:spcBef>
                <a:spcPts val="0"/>
              </a:spcBef>
              <a:spcAft>
                <a:spcPts val="0"/>
              </a:spcAft>
              <a:buClr>
                <a:srgbClr val="262626"/>
              </a:buClr>
              <a:buSzPts val="2800"/>
              <a:buChar char="•"/>
            </a:pPr>
            <a:r>
              <a:rPr lang="en-IN" dirty="0"/>
              <a:t>System Security</a:t>
            </a:r>
          </a:p>
          <a:p>
            <a:pPr marL="228600" lvl="0" indent="-228600" algn="l" rtl="0">
              <a:lnSpc>
                <a:spcPct val="90000"/>
              </a:lnSpc>
              <a:spcBef>
                <a:spcPts val="0"/>
              </a:spcBef>
              <a:spcAft>
                <a:spcPts val="0"/>
              </a:spcAft>
              <a:buClr>
                <a:srgbClr val="262626"/>
              </a:buClr>
              <a:buSzPts val="2800"/>
              <a:buChar char="•"/>
            </a:pPr>
            <a:r>
              <a:rPr lang="en-IN" dirty="0"/>
              <a:t>Artificial Intelligence</a:t>
            </a:r>
          </a:p>
          <a:p>
            <a:pPr marL="228600" lvl="0" indent="-228600" algn="l" rtl="0">
              <a:lnSpc>
                <a:spcPct val="90000"/>
              </a:lnSpc>
              <a:spcBef>
                <a:spcPts val="0"/>
              </a:spcBef>
              <a:spcAft>
                <a:spcPts val="0"/>
              </a:spcAft>
              <a:buClr>
                <a:srgbClr val="262626"/>
              </a:buClr>
              <a:buSzPts val="2800"/>
              <a:buChar char="•"/>
            </a:pPr>
            <a:r>
              <a:rPr lang="en-IN" dirty="0"/>
              <a:t>Operating systems</a:t>
            </a:r>
          </a:p>
          <a:p>
            <a:pPr marL="228600" lvl="0" indent="-228600" algn="l" rtl="0">
              <a:lnSpc>
                <a:spcPct val="90000"/>
              </a:lnSpc>
              <a:spcBef>
                <a:spcPts val="0"/>
              </a:spcBef>
              <a:spcAft>
                <a:spcPts val="0"/>
              </a:spcAft>
              <a:buClr>
                <a:srgbClr val="262626"/>
              </a:buClr>
              <a:buSzPts val="2800"/>
              <a:buChar char="•"/>
            </a:pPr>
            <a:r>
              <a:rPr lang="en-IN" dirty="0"/>
              <a:t>Computer Networks</a:t>
            </a:r>
          </a:p>
          <a:p>
            <a:pPr marL="228600" lvl="0" indent="-228600" algn="l" rtl="0">
              <a:lnSpc>
                <a:spcPct val="90000"/>
              </a:lnSpc>
              <a:spcBef>
                <a:spcPts val="0"/>
              </a:spcBef>
              <a:spcAft>
                <a:spcPts val="0"/>
              </a:spcAft>
              <a:buClr>
                <a:srgbClr val="262626"/>
              </a:buClr>
              <a:buSzPts val="2800"/>
              <a:buChar char="•"/>
            </a:pPr>
            <a:r>
              <a:rPr lang="en-IN" dirty="0"/>
              <a:t>Social, mobile, analytics and Cloud</a:t>
            </a:r>
          </a:p>
          <a:p>
            <a:pPr marL="228600" lvl="0" indent="-228600" algn="l" rtl="0">
              <a:lnSpc>
                <a:spcPct val="90000"/>
              </a:lnSpc>
              <a:spcBef>
                <a:spcPts val="0"/>
              </a:spcBef>
              <a:spcAft>
                <a:spcPts val="0"/>
              </a:spcAft>
              <a:buClr>
                <a:srgbClr val="262626"/>
              </a:buClr>
              <a:buSzPts val="2800"/>
              <a:buChar char="•"/>
            </a:pPr>
            <a:endParaRPr lang="en-IN" dirty="0"/>
          </a:p>
          <a:p>
            <a:pPr marL="228600" lvl="0" indent="-228600" algn="l" rtl="0">
              <a:lnSpc>
                <a:spcPct val="90000"/>
              </a:lnSpc>
              <a:spcBef>
                <a:spcPts val="0"/>
              </a:spcBef>
              <a:spcAft>
                <a:spcPts val="0"/>
              </a:spcAft>
              <a:buClr>
                <a:srgbClr val="262626"/>
              </a:buClr>
              <a:buSzPts val="2800"/>
              <a:buChar char="•"/>
            </a:pPr>
            <a:endParaRPr dirty="0"/>
          </a:p>
        </p:txBody>
      </p:sp>
      <p:pic>
        <p:nvPicPr>
          <p:cNvPr id="92" name="Google Shape;92;p2"/>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93" name="Google Shape;93;p2"/>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94" name="Google Shape;94;p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5" name="Google Shape;95;p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10609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00000"/>
              </a:buClr>
              <a:buSzPts val="4400"/>
              <a:buFont typeface="Marcellus"/>
              <a:buNone/>
            </a:pPr>
            <a:r>
              <a:rPr lang="en-US" sz="4400" b="1">
                <a:solidFill>
                  <a:srgbClr val="C00000"/>
                </a:solidFill>
                <a:latin typeface="Marcellus"/>
                <a:ea typeface="Marcellus"/>
                <a:cs typeface="Marcellus"/>
                <a:sym typeface="Marcellus"/>
              </a:rPr>
              <a:t>Data structures Implementation</a:t>
            </a:r>
            <a:endParaRPr sz="4400" b="1"/>
          </a:p>
        </p:txBody>
      </p:sp>
      <p:sp>
        <p:nvSpPr>
          <p:cNvPr id="218" name="Google Shape;218;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pic>
        <p:nvPicPr>
          <p:cNvPr id="219" name="Google Shape;219;p14" descr="A close up of a sign&#10;&#10;Description automatically generated"/>
          <p:cNvPicPr preferRelativeResize="0">
            <a:picLocks noGrp="1"/>
          </p:cNvPicPr>
          <p:nvPr>
            <p:ph type="body" idx="4294967295"/>
          </p:nvPr>
        </p:nvPicPr>
        <p:blipFill rotWithShape="1">
          <a:blip r:embed="rId3">
            <a:alphaModFix/>
          </a:blip>
          <a:srcRect/>
          <a:stretch/>
        </p:blipFill>
        <p:spPr>
          <a:xfrm>
            <a:off x="0" y="5835650"/>
            <a:ext cx="968375" cy="722313"/>
          </a:xfrm>
          <a:prstGeom prst="rect">
            <a:avLst/>
          </a:prstGeom>
          <a:noFill/>
          <a:ln>
            <a:noFill/>
          </a:ln>
        </p:spPr>
      </p:pic>
      <p:pic>
        <p:nvPicPr>
          <p:cNvPr id="220" name="Google Shape;220;p14"/>
          <p:cNvPicPr preferRelativeResize="0"/>
          <p:nvPr/>
        </p:nvPicPr>
        <p:blipFill rotWithShape="1">
          <a:blip r:embed="rId4">
            <a:alphaModFix/>
          </a:blip>
          <a:srcRect/>
          <a:stretch/>
        </p:blipFill>
        <p:spPr>
          <a:xfrm>
            <a:off x="11755010" y="4869"/>
            <a:ext cx="560709" cy="6853131"/>
          </a:xfrm>
          <a:prstGeom prst="rect">
            <a:avLst/>
          </a:prstGeom>
          <a:noFill/>
          <a:ln>
            <a:noFill/>
          </a:ln>
        </p:spPr>
      </p:pic>
      <p:pic>
        <p:nvPicPr>
          <p:cNvPr id="221" name="Google Shape;221;p14"/>
          <p:cNvPicPr preferRelativeResize="0"/>
          <p:nvPr/>
        </p:nvPicPr>
        <p:blipFill rotWithShape="1">
          <a:blip r:embed="rId4">
            <a:alphaModFix/>
          </a:blip>
          <a:srcRect/>
          <a:stretch/>
        </p:blipFill>
        <p:spPr>
          <a:xfrm rot="5400000">
            <a:off x="10586431" y="-909706"/>
            <a:ext cx="558950" cy="2338913"/>
          </a:xfrm>
          <a:prstGeom prst="rect">
            <a:avLst/>
          </a:prstGeom>
          <a:noFill/>
          <a:ln>
            <a:noFill/>
          </a:ln>
        </p:spPr>
      </p:pic>
      <p:pic>
        <p:nvPicPr>
          <p:cNvPr id="222" name="Google Shape;222;p14"/>
          <p:cNvPicPr preferRelativeResize="0"/>
          <p:nvPr/>
        </p:nvPicPr>
        <p:blipFill rotWithShape="1">
          <a:blip r:embed="rId5">
            <a:alphaModFix/>
          </a:blip>
          <a:srcRect/>
          <a:stretch/>
        </p:blipFill>
        <p:spPr>
          <a:xfrm>
            <a:off x="9135739" y="-19725"/>
            <a:ext cx="560710" cy="558951"/>
          </a:xfrm>
          <a:prstGeom prst="rect">
            <a:avLst/>
          </a:prstGeom>
          <a:noFill/>
          <a:ln>
            <a:noFill/>
          </a:ln>
        </p:spPr>
      </p:pic>
      <p:pic>
        <p:nvPicPr>
          <p:cNvPr id="223" name="Google Shape;223;p14"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Variables, arrays and Pointers</a:t>
            </a:r>
            <a:endParaRPr sz="3200"/>
          </a:p>
        </p:txBody>
      </p:sp>
      <p:pic>
        <p:nvPicPr>
          <p:cNvPr id="229" name="Google Shape;229;p15"/>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30" name="Google Shape;230;p15"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31" name="Google Shape;231;p15"/>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32" name="Google Shape;232;p15"/>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33" name="Google Shape;233;p15"/>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62626"/>
              </a:buClr>
              <a:buSzPts val="2800"/>
              <a:buFont typeface="Arial"/>
              <a:buChar char="•"/>
            </a:pPr>
            <a:r>
              <a:rPr lang="en-US" sz="2800" b="0" i="0" u="none" strike="noStrike" cap="none">
                <a:solidFill>
                  <a:srgbClr val="262626"/>
                </a:solidFill>
                <a:latin typeface="Marcellus"/>
                <a:ea typeface="Marcellus"/>
                <a:cs typeface="Marcellus"/>
                <a:sym typeface="Marcellus"/>
              </a:rPr>
              <a:t>Variable</a:t>
            </a:r>
            <a:endParaRPr/>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a:solidFill>
                  <a:srgbClr val="262626"/>
                </a:solidFill>
                <a:latin typeface="Marcellus"/>
                <a:ea typeface="Marcellus"/>
                <a:cs typeface="Marcellus"/>
                <a:sym typeface="Marcellus"/>
              </a:rPr>
              <a:t>Pointer variable</a:t>
            </a:r>
            <a:endParaRPr/>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a:solidFill>
                  <a:srgbClr val="262626"/>
                </a:solidFill>
                <a:latin typeface="Marcellus"/>
                <a:ea typeface="Marcellus"/>
                <a:cs typeface="Marcellus"/>
                <a:sym typeface="Marcellus"/>
              </a:rPr>
              <a:t>Memory allocation</a:t>
            </a:r>
            <a:endParaRPr/>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a:solidFill>
                  <a:srgbClr val="262626"/>
                </a:solidFill>
                <a:latin typeface="Marcellus"/>
                <a:ea typeface="Marcellus"/>
                <a:cs typeface="Marcellus"/>
                <a:sym typeface="Marcellus"/>
              </a:rPr>
              <a:t>Array allocations</a:t>
            </a:r>
            <a:endParaRPr/>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a:solidFill>
                  <a:srgbClr val="262626"/>
                </a:solidFill>
                <a:latin typeface="Marcellus"/>
                <a:ea typeface="Marcellus"/>
                <a:cs typeface="Marcellus"/>
                <a:sym typeface="Marcellus"/>
              </a:rPr>
              <a:t>Dynamic memory allocation</a:t>
            </a:r>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rgbClr val="262626"/>
              </a:solidFill>
              <a:latin typeface="Marcellus"/>
              <a:ea typeface="Marcellus"/>
              <a:cs typeface="Marcellus"/>
              <a:sym typeface="Marcellus"/>
            </a:endParaRPr>
          </a:p>
        </p:txBody>
      </p:sp>
      <p:pic>
        <p:nvPicPr>
          <p:cNvPr id="234" name="Google Shape;234;p15"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a:solidFill>
                  <a:srgbClr val="C00000"/>
                </a:solidFill>
                <a:latin typeface="Marcellus"/>
                <a:ea typeface="Marcellus"/>
                <a:cs typeface="Marcellus"/>
                <a:sym typeface="Marcellus"/>
              </a:rPr>
              <a:t>Memory</a:t>
            </a:r>
            <a:endParaRPr sz="3200"/>
          </a:p>
        </p:txBody>
      </p:sp>
      <p:pic>
        <p:nvPicPr>
          <p:cNvPr id="240" name="Google Shape;240;p16"/>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41" name="Google Shape;241;p16"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42" name="Google Shape;242;p16"/>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43" name="Google Shape;243;p16"/>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44" name="Google Shape;244;p16"/>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Memory – Main memory, Secondary memory</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How do you differentiate : RAM, main memory, Primary memory, secondary memory, HDD???</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Main memory and program execution</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Can a user have access to entire main memory space?</a:t>
            </a:r>
            <a:endParaRPr dirty="0"/>
          </a:p>
          <a:p>
            <a:pPr marL="228600" marR="0" lvl="0" indent="-228600" algn="l" rtl="0">
              <a:lnSpc>
                <a:spcPct val="90000"/>
              </a:lnSpc>
              <a:spcBef>
                <a:spcPts val="1000"/>
              </a:spcBef>
              <a:spcAft>
                <a:spcPts val="0"/>
              </a:spcAft>
              <a:buClr>
                <a:srgbClr val="262626"/>
              </a:buClr>
              <a:buSzPts val="2800"/>
              <a:buFont typeface="Arial"/>
              <a:buChar char="•"/>
            </a:pPr>
            <a:r>
              <a:rPr lang="en-US" sz="2800" b="0" i="0" u="none" strike="noStrike" cap="none" dirty="0">
                <a:solidFill>
                  <a:srgbClr val="262626"/>
                </a:solidFill>
                <a:latin typeface="Marcellus"/>
                <a:ea typeface="Marcellus"/>
                <a:cs typeface="Marcellus"/>
                <a:sym typeface="Marcellus"/>
              </a:rPr>
              <a:t>Can a program be larger than main memory?</a:t>
            </a:r>
            <a:endParaRPr sz="2800" b="0" i="0" u="none" strike="noStrike" cap="none" dirty="0">
              <a:solidFill>
                <a:srgbClr val="262626"/>
              </a:solidFill>
              <a:latin typeface="Marcellus"/>
              <a:ea typeface="Marcellus"/>
              <a:cs typeface="Marcellus"/>
              <a:sym typeface="Marcellus"/>
            </a:endParaRPr>
          </a:p>
        </p:txBody>
      </p:sp>
      <p:pic>
        <p:nvPicPr>
          <p:cNvPr id="245" name="Google Shape;245;p16"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dirty="0">
                <a:solidFill>
                  <a:srgbClr val="C00000"/>
                </a:solidFill>
                <a:latin typeface="Marcellus"/>
                <a:ea typeface="Marcellus"/>
                <a:cs typeface="Marcellus"/>
                <a:sym typeface="Marcellus"/>
              </a:rPr>
              <a:t>How Memory are allocated?</a:t>
            </a:r>
            <a:endParaRPr sz="3200" dirty="0"/>
          </a:p>
        </p:txBody>
      </p:sp>
      <p:pic>
        <p:nvPicPr>
          <p:cNvPr id="240" name="Google Shape;240;p16"/>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41" name="Google Shape;241;p16"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42" name="Google Shape;242;p16"/>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43" name="Google Shape;243;p16"/>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44" name="Google Shape;244;p16"/>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fontScale="92500"/>
          </a:bodyPr>
          <a:lstStyle/>
          <a:p>
            <a:pPr marL="228600" marR="0" lvl="0" indent="-228600" algn="l" rtl="0">
              <a:lnSpc>
                <a:spcPct val="150000"/>
              </a:lnSpc>
              <a:spcBef>
                <a:spcPts val="0"/>
              </a:spcBef>
              <a:spcAft>
                <a:spcPts val="0"/>
              </a:spcAft>
              <a:buClr>
                <a:srgbClr val="262626"/>
              </a:buClr>
              <a:buSzPts val="2800"/>
              <a:buFont typeface="Arial"/>
              <a:buChar char="•"/>
            </a:pPr>
            <a:r>
              <a:rPr lang="en-IN" sz="2800" b="0" i="0" u="none" strike="noStrike" cap="none" dirty="0">
                <a:solidFill>
                  <a:srgbClr val="262626"/>
                </a:solidFill>
                <a:highlight>
                  <a:srgbClr val="FFFF00"/>
                </a:highlight>
                <a:latin typeface="Marcellus"/>
                <a:ea typeface="Marcellus"/>
                <a:cs typeface="Marcellus"/>
                <a:sym typeface="Marcellus"/>
              </a:rPr>
              <a:t>Contiguous </a:t>
            </a:r>
            <a:r>
              <a:rPr lang="en-IN" sz="2800" b="0" i="0" u="none" strike="noStrike" cap="none" dirty="0">
                <a:solidFill>
                  <a:srgbClr val="262626"/>
                </a:solidFill>
                <a:latin typeface="Marcellus"/>
                <a:ea typeface="Marcellus"/>
                <a:cs typeface="Marcellus"/>
                <a:sym typeface="Marcellus"/>
              </a:rPr>
              <a:t>memory allocation</a:t>
            </a:r>
          </a:p>
          <a:p>
            <a:pPr marL="1527175" lvl="2" indent="-539750">
              <a:lnSpc>
                <a:spcPct val="150000"/>
              </a:lnSpc>
              <a:buClr>
                <a:srgbClr val="262626"/>
              </a:buClr>
              <a:buSzPts val="2800"/>
              <a:buFont typeface="Arial"/>
              <a:buChar char="•"/>
            </a:pPr>
            <a:r>
              <a:rPr lang="en-US" sz="2800" dirty="0"/>
              <a:t>Memory is allocated in a </a:t>
            </a:r>
            <a:r>
              <a:rPr lang="en-US" sz="2800" dirty="0">
                <a:highlight>
                  <a:srgbClr val="FFFF00"/>
                </a:highlight>
              </a:rPr>
              <a:t>single continuous block</a:t>
            </a:r>
          </a:p>
          <a:p>
            <a:pPr marL="1527175" lvl="4" indent="-539750">
              <a:lnSpc>
                <a:spcPct val="150000"/>
              </a:lnSpc>
              <a:buClr>
                <a:srgbClr val="262626"/>
              </a:buClr>
              <a:buSzPts val="2800"/>
              <a:buFont typeface="Arial"/>
              <a:buChar char="•"/>
            </a:pPr>
            <a:r>
              <a:rPr lang="en-US" sz="2800" dirty="0"/>
              <a:t>Often used for </a:t>
            </a:r>
            <a:r>
              <a:rPr lang="en-US" sz="2800" dirty="0">
                <a:highlight>
                  <a:srgbClr val="FFFF00"/>
                </a:highlight>
              </a:rPr>
              <a:t>arrays</a:t>
            </a:r>
            <a:r>
              <a:rPr lang="en-US" sz="2800" dirty="0"/>
              <a:t> and other fixed-size data structures</a:t>
            </a:r>
            <a:endParaRPr lang="en-IN" sz="2800" b="0" i="0" u="none" strike="noStrike" cap="none" dirty="0">
              <a:solidFill>
                <a:srgbClr val="262626"/>
              </a:solidFill>
              <a:latin typeface="Marcellus"/>
              <a:ea typeface="Marcellus"/>
              <a:cs typeface="Marcellus"/>
              <a:sym typeface="Marcellus"/>
            </a:endParaRPr>
          </a:p>
          <a:p>
            <a:pPr marL="228600" marR="0" lvl="0" indent="-228600" algn="l" rtl="0">
              <a:lnSpc>
                <a:spcPct val="150000"/>
              </a:lnSpc>
              <a:spcBef>
                <a:spcPts val="0"/>
              </a:spcBef>
              <a:spcAft>
                <a:spcPts val="0"/>
              </a:spcAft>
              <a:buClr>
                <a:srgbClr val="262626"/>
              </a:buClr>
              <a:buSzPts val="2800"/>
              <a:buFont typeface="Arial"/>
              <a:buChar char="•"/>
            </a:pPr>
            <a:r>
              <a:rPr lang="en-IN" sz="2800" dirty="0">
                <a:solidFill>
                  <a:srgbClr val="262626"/>
                </a:solidFill>
                <a:highlight>
                  <a:srgbClr val="FFFF00"/>
                </a:highlight>
                <a:latin typeface="Marcellus"/>
                <a:ea typeface="Marcellus"/>
                <a:cs typeface="Marcellus"/>
                <a:sym typeface="Marcellus"/>
              </a:rPr>
              <a:t>Non-contiguous </a:t>
            </a:r>
            <a:r>
              <a:rPr lang="en-IN" sz="2800" dirty="0">
                <a:solidFill>
                  <a:srgbClr val="262626"/>
                </a:solidFill>
                <a:latin typeface="Marcellus"/>
                <a:ea typeface="Marcellus"/>
                <a:cs typeface="Marcellus"/>
                <a:sym typeface="Marcellus"/>
              </a:rPr>
              <a:t>memory allocation</a:t>
            </a:r>
          </a:p>
          <a:p>
            <a:pPr marL="987425" lvl="0" indent="539750">
              <a:lnSpc>
                <a:spcPct val="150000"/>
              </a:lnSpc>
              <a:buClr>
                <a:srgbClr val="262626"/>
              </a:buClr>
              <a:buSzPts val="2800"/>
              <a:buFont typeface="Arial"/>
              <a:buChar char="•"/>
            </a:pPr>
            <a:r>
              <a:rPr lang="en-US" sz="2800" dirty="0"/>
              <a:t>Memory is allocated in </a:t>
            </a:r>
            <a:r>
              <a:rPr lang="en-US" sz="2800" dirty="0">
                <a:highlight>
                  <a:srgbClr val="FFFF00"/>
                </a:highlight>
              </a:rPr>
              <a:t>multiple separate blocks</a:t>
            </a:r>
            <a:r>
              <a:rPr lang="en-US" sz="2800" dirty="0"/>
              <a:t>.</a:t>
            </a:r>
          </a:p>
          <a:p>
            <a:pPr marL="987425" lvl="0" indent="539750">
              <a:lnSpc>
                <a:spcPct val="150000"/>
              </a:lnSpc>
              <a:buClr>
                <a:srgbClr val="262626"/>
              </a:buClr>
              <a:buSzPts val="2800"/>
              <a:buFont typeface="Arial"/>
              <a:buChar char="•"/>
            </a:pPr>
            <a:r>
              <a:rPr lang="en-US" sz="2800" dirty="0"/>
              <a:t>Used in </a:t>
            </a:r>
            <a:r>
              <a:rPr lang="en-US" sz="2800" dirty="0">
                <a:highlight>
                  <a:srgbClr val="FFFF00"/>
                </a:highlight>
              </a:rPr>
              <a:t>linked lists, hash tables, and other dynamic data structures.</a:t>
            </a:r>
            <a:endParaRPr lang="en-IN" sz="2800" dirty="0">
              <a:solidFill>
                <a:srgbClr val="262626"/>
              </a:solidFill>
              <a:highlight>
                <a:srgbClr val="FFFF00"/>
              </a:highlight>
              <a:latin typeface="Marcellus"/>
              <a:ea typeface="Marcellus"/>
              <a:cs typeface="Marcellus"/>
              <a:sym typeface="Marcellus"/>
            </a:endParaRPr>
          </a:p>
        </p:txBody>
      </p:sp>
      <p:pic>
        <p:nvPicPr>
          <p:cNvPr id="245" name="Google Shape;245;p16"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extLst>
      <p:ext uri="{BB962C8B-B14F-4D97-AF65-F5344CB8AC3E}">
        <p14:creationId xmlns:p14="http://schemas.microsoft.com/office/powerpoint/2010/main" val="3003895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a:spLocks noGrp="1"/>
          </p:cNvSpPr>
          <p:nvPr>
            <p:ph type="title"/>
          </p:nvPr>
        </p:nvSpPr>
        <p:spPr>
          <a:xfrm>
            <a:off x="2886143" y="539226"/>
            <a:ext cx="723153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dirty="0">
                <a:solidFill>
                  <a:srgbClr val="C00000"/>
                </a:solidFill>
                <a:latin typeface="Marcellus"/>
                <a:ea typeface="Marcellus"/>
                <a:cs typeface="Marcellus"/>
                <a:sym typeface="Marcellus"/>
              </a:rPr>
              <a:t>How Memory are allocated?</a:t>
            </a:r>
            <a:endParaRPr sz="3200" dirty="0"/>
          </a:p>
        </p:txBody>
      </p:sp>
      <p:pic>
        <p:nvPicPr>
          <p:cNvPr id="240" name="Google Shape;240;p16"/>
          <p:cNvPicPr preferRelativeResize="0"/>
          <p:nvPr/>
        </p:nvPicPr>
        <p:blipFill rotWithShape="1">
          <a:blip r:embed="rId3">
            <a:alphaModFix/>
          </a:blip>
          <a:srcRect/>
          <a:stretch/>
        </p:blipFill>
        <p:spPr>
          <a:xfrm>
            <a:off x="11755010" y="4869"/>
            <a:ext cx="560709" cy="6853131"/>
          </a:xfrm>
          <a:prstGeom prst="rect">
            <a:avLst/>
          </a:prstGeom>
          <a:noFill/>
          <a:ln>
            <a:noFill/>
          </a:ln>
        </p:spPr>
      </p:pic>
      <p:pic>
        <p:nvPicPr>
          <p:cNvPr id="241" name="Google Shape;241;p16" descr="A close up of a sign&#10;&#10;Description automatically generated"/>
          <p:cNvPicPr preferRelativeResize="0">
            <a:picLocks noGrp="1"/>
          </p:cNvPicPr>
          <p:nvPr>
            <p:ph type="body" idx="1"/>
          </p:nvPr>
        </p:nvPicPr>
        <p:blipFill rotWithShape="1">
          <a:blip r:embed="rId4">
            <a:alphaModFix/>
          </a:blip>
          <a:srcRect/>
          <a:stretch/>
        </p:blipFill>
        <p:spPr>
          <a:xfrm>
            <a:off x="550832" y="5835859"/>
            <a:ext cx="968545" cy="721920"/>
          </a:xfrm>
          <a:prstGeom prst="rect">
            <a:avLst/>
          </a:prstGeom>
          <a:noFill/>
          <a:ln>
            <a:noFill/>
          </a:ln>
        </p:spPr>
      </p:pic>
      <p:pic>
        <p:nvPicPr>
          <p:cNvPr id="242" name="Google Shape;242;p16"/>
          <p:cNvPicPr preferRelativeResize="0"/>
          <p:nvPr/>
        </p:nvPicPr>
        <p:blipFill rotWithShape="1">
          <a:blip r:embed="rId3">
            <a:alphaModFix/>
          </a:blip>
          <a:srcRect/>
          <a:stretch/>
        </p:blipFill>
        <p:spPr>
          <a:xfrm rot="5400000">
            <a:off x="10586431" y="-909706"/>
            <a:ext cx="558950" cy="2338913"/>
          </a:xfrm>
          <a:prstGeom prst="rect">
            <a:avLst/>
          </a:prstGeom>
          <a:noFill/>
          <a:ln>
            <a:noFill/>
          </a:ln>
        </p:spPr>
      </p:pic>
      <p:pic>
        <p:nvPicPr>
          <p:cNvPr id="243" name="Google Shape;243;p16"/>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44" name="Google Shape;244;p16"/>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rgbClr val="262626"/>
              </a:buClr>
              <a:buSzPts val="2800"/>
              <a:buFont typeface="Arial"/>
              <a:buChar char="•"/>
            </a:pPr>
            <a:r>
              <a:rPr lang="en-IN" sz="2800" b="0" i="0" u="none" strike="noStrike" cap="none" dirty="0">
                <a:solidFill>
                  <a:srgbClr val="262626"/>
                </a:solidFill>
                <a:latin typeface="Marcellus"/>
                <a:ea typeface="Marcellus"/>
                <a:cs typeface="Marcellus"/>
                <a:sym typeface="Marcellus"/>
              </a:rPr>
              <a:t>Static memory allocation</a:t>
            </a:r>
          </a:p>
          <a:p>
            <a:pPr marL="1257300" lvl="1" indent="-446088">
              <a:lnSpc>
                <a:spcPct val="150000"/>
              </a:lnSpc>
              <a:buClr>
                <a:srgbClr val="262626"/>
              </a:buClr>
              <a:buSzPts val="2800"/>
              <a:buFont typeface="Arial"/>
              <a:buChar char="•"/>
            </a:pPr>
            <a:r>
              <a:rPr lang="en-US" sz="2800" dirty="0"/>
              <a:t>Memory is allocated at compile time and remains fixed throughout the program's execution.</a:t>
            </a:r>
          </a:p>
          <a:p>
            <a:pPr marL="228600" marR="0" lvl="0" indent="-228600" algn="l" rtl="0">
              <a:lnSpc>
                <a:spcPct val="150000"/>
              </a:lnSpc>
              <a:spcBef>
                <a:spcPts val="0"/>
              </a:spcBef>
              <a:spcAft>
                <a:spcPts val="0"/>
              </a:spcAft>
              <a:buClr>
                <a:srgbClr val="262626"/>
              </a:buClr>
              <a:buSzPts val="2800"/>
              <a:buFont typeface="Arial"/>
              <a:buChar char="•"/>
            </a:pPr>
            <a:r>
              <a:rPr lang="en-IN" sz="2800" dirty="0">
                <a:solidFill>
                  <a:srgbClr val="262626"/>
                </a:solidFill>
                <a:latin typeface="Marcellus"/>
                <a:ea typeface="Marcellus"/>
                <a:cs typeface="Marcellus"/>
                <a:sym typeface="Marcellus"/>
              </a:rPr>
              <a:t>Dynamic memory allocation</a:t>
            </a:r>
          </a:p>
          <a:p>
            <a:pPr marL="1257300" lvl="0" indent="-446088">
              <a:lnSpc>
                <a:spcPct val="150000"/>
              </a:lnSpc>
              <a:buClr>
                <a:srgbClr val="262626"/>
              </a:buClr>
              <a:buSzPts val="2800"/>
              <a:buFont typeface="Arial"/>
              <a:buChar char="•"/>
            </a:pPr>
            <a:r>
              <a:rPr lang="en-US" sz="2800" dirty="0"/>
              <a:t>Memory is allocated at runtime as needed.</a:t>
            </a:r>
            <a:endParaRPr sz="2800" b="0" i="0" u="none" strike="noStrike" cap="none" dirty="0">
              <a:solidFill>
                <a:srgbClr val="262626"/>
              </a:solidFill>
              <a:latin typeface="Marcellus"/>
              <a:ea typeface="Marcellus"/>
              <a:cs typeface="Marcellus"/>
              <a:sym typeface="Marcellus"/>
            </a:endParaRPr>
          </a:p>
        </p:txBody>
      </p:sp>
      <p:pic>
        <p:nvPicPr>
          <p:cNvPr id="245" name="Google Shape;245;p16"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extLst>
      <p:ext uri="{BB962C8B-B14F-4D97-AF65-F5344CB8AC3E}">
        <p14:creationId xmlns:p14="http://schemas.microsoft.com/office/powerpoint/2010/main" val="21858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45" name="Google Shape;245;p16" descr="A picture containing drawing&#10;&#10;Description automatically generated"/>
          <p:cNvPicPr preferRelativeResize="0"/>
          <p:nvPr/>
        </p:nvPicPr>
        <p:blipFill rotWithShape="1">
          <a:blip r:embed="rId3">
            <a:alphaModFix/>
          </a:blip>
          <a:srcRect/>
          <a:stretch/>
        </p:blipFill>
        <p:spPr>
          <a:xfrm>
            <a:off x="95620" y="133509"/>
            <a:ext cx="3245736" cy="811434"/>
          </a:xfrm>
          <a:prstGeom prst="rect">
            <a:avLst/>
          </a:prstGeom>
          <a:noFill/>
          <a:ln>
            <a:noFill/>
          </a:ln>
        </p:spPr>
      </p:pic>
      <p:sp>
        <p:nvSpPr>
          <p:cNvPr id="239" name="Google Shape;239;p16"/>
          <p:cNvSpPr txBox="1">
            <a:spLocks noGrp="1"/>
          </p:cNvSpPr>
          <p:nvPr>
            <p:ph type="title"/>
          </p:nvPr>
        </p:nvSpPr>
        <p:spPr>
          <a:xfrm>
            <a:off x="2886143" y="539227"/>
            <a:ext cx="7231533" cy="6245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200"/>
              <a:buFont typeface="Marcellus"/>
              <a:buNone/>
            </a:pPr>
            <a:r>
              <a:rPr lang="en-US" sz="3200" dirty="0">
                <a:solidFill>
                  <a:srgbClr val="C00000"/>
                </a:solidFill>
                <a:latin typeface="Marcellus"/>
                <a:ea typeface="Marcellus"/>
                <a:cs typeface="Marcellus"/>
                <a:sym typeface="Marcellus"/>
              </a:rPr>
              <a:t>Static vs Dynamic memory allocation</a:t>
            </a:r>
            <a:endParaRPr sz="3200" dirty="0"/>
          </a:p>
        </p:txBody>
      </p:sp>
      <p:pic>
        <p:nvPicPr>
          <p:cNvPr id="240" name="Google Shape;240;p16"/>
          <p:cNvPicPr preferRelativeResize="0"/>
          <p:nvPr/>
        </p:nvPicPr>
        <p:blipFill rotWithShape="1">
          <a:blip r:embed="rId4">
            <a:alphaModFix/>
          </a:blip>
          <a:srcRect/>
          <a:stretch/>
        </p:blipFill>
        <p:spPr>
          <a:xfrm>
            <a:off x="11755010" y="4869"/>
            <a:ext cx="560709" cy="6853131"/>
          </a:xfrm>
          <a:prstGeom prst="rect">
            <a:avLst/>
          </a:prstGeom>
          <a:noFill/>
          <a:ln>
            <a:noFill/>
          </a:ln>
        </p:spPr>
      </p:pic>
      <p:pic>
        <p:nvPicPr>
          <p:cNvPr id="241" name="Google Shape;241;p16" descr="A close up of a sign&#10;&#10;Description automatically generated"/>
          <p:cNvPicPr preferRelativeResize="0">
            <a:picLocks noGrp="1"/>
          </p:cNvPicPr>
          <p:nvPr>
            <p:ph type="body" idx="1"/>
          </p:nvPr>
        </p:nvPicPr>
        <p:blipFill rotWithShape="1">
          <a:blip r:embed="rId5">
            <a:alphaModFix/>
          </a:blip>
          <a:srcRect/>
          <a:stretch/>
        </p:blipFill>
        <p:spPr>
          <a:xfrm>
            <a:off x="550832" y="5835859"/>
            <a:ext cx="968545" cy="721920"/>
          </a:xfrm>
          <a:prstGeom prst="rect">
            <a:avLst/>
          </a:prstGeom>
          <a:noFill/>
          <a:ln>
            <a:noFill/>
          </a:ln>
        </p:spPr>
      </p:pic>
      <p:pic>
        <p:nvPicPr>
          <p:cNvPr id="242" name="Google Shape;242;p16"/>
          <p:cNvPicPr preferRelativeResize="0"/>
          <p:nvPr/>
        </p:nvPicPr>
        <p:blipFill rotWithShape="1">
          <a:blip r:embed="rId4">
            <a:alphaModFix/>
          </a:blip>
          <a:srcRect/>
          <a:stretch/>
        </p:blipFill>
        <p:spPr>
          <a:xfrm rot="5400000">
            <a:off x="10586431" y="-909706"/>
            <a:ext cx="558950" cy="2338913"/>
          </a:xfrm>
          <a:prstGeom prst="rect">
            <a:avLst/>
          </a:prstGeom>
          <a:noFill/>
          <a:ln>
            <a:noFill/>
          </a:ln>
        </p:spPr>
      </p:pic>
      <p:pic>
        <p:nvPicPr>
          <p:cNvPr id="243" name="Google Shape;243;p16"/>
          <p:cNvPicPr preferRelativeResize="0"/>
          <p:nvPr/>
        </p:nvPicPr>
        <p:blipFill rotWithShape="1">
          <a:blip r:embed="rId6">
            <a:alphaModFix/>
          </a:blip>
          <a:srcRect/>
          <a:stretch/>
        </p:blipFill>
        <p:spPr>
          <a:xfrm>
            <a:off x="9135739" y="-19725"/>
            <a:ext cx="560710" cy="558951"/>
          </a:xfrm>
          <a:prstGeom prst="rect">
            <a:avLst/>
          </a:prstGeom>
          <a:noFill/>
          <a:ln>
            <a:noFill/>
          </a:ln>
        </p:spPr>
      </p:pic>
      <p:sp>
        <p:nvSpPr>
          <p:cNvPr id="244" name="Google Shape;244;p16"/>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rgbClr val="262626"/>
              </a:buClr>
              <a:buSzPts val="2800"/>
              <a:buFont typeface="Arial"/>
              <a:buChar char="•"/>
            </a:pPr>
            <a:endParaRPr sz="2800" b="0" i="0" u="none" strike="noStrike" cap="none" dirty="0">
              <a:solidFill>
                <a:srgbClr val="262626"/>
              </a:solidFill>
              <a:latin typeface="Marcellus"/>
              <a:ea typeface="Marcellus"/>
              <a:cs typeface="Marcellus"/>
              <a:sym typeface="Marcellus"/>
            </a:endParaRPr>
          </a:p>
        </p:txBody>
      </p:sp>
      <p:graphicFrame>
        <p:nvGraphicFramePr>
          <p:cNvPr id="5" name="Table 4"/>
          <p:cNvGraphicFramePr>
            <a:graphicFrameLocks noGrp="1"/>
          </p:cNvGraphicFramePr>
          <p:nvPr>
            <p:extLst>
              <p:ext uri="{D42A27DB-BD31-4B8C-83A1-F6EECF244321}">
                <p14:modId xmlns:p14="http://schemas.microsoft.com/office/powerpoint/2010/main" val="52710802"/>
              </p:ext>
            </p:extLst>
          </p:nvPr>
        </p:nvGraphicFramePr>
        <p:xfrm>
          <a:off x="550832" y="1134908"/>
          <a:ext cx="11204178" cy="5463472"/>
        </p:xfrm>
        <a:graphic>
          <a:graphicData uri="http://schemas.openxmlformats.org/drawingml/2006/table">
            <a:tbl>
              <a:tblPr>
                <a:tableStyleId>{06FCCEA5-713C-4515-810E-3202B8FBE2E4}</a:tableStyleId>
              </a:tblPr>
              <a:tblGrid>
                <a:gridCol w="1355069">
                  <a:extLst>
                    <a:ext uri="{9D8B030D-6E8A-4147-A177-3AD203B41FA5}">
                      <a16:colId xmlns:a16="http://schemas.microsoft.com/office/drawing/2014/main" val="20000"/>
                    </a:ext>
                  </a:extLst>
                </a:gridCol>
                <a:gridCol w="4557244">
                  <a:extLst>
                    <a:ext uri="{9D8B030D-6E8A-4147-A177-3AD203B41FA5}">
                      <a16:colId xmlns:a16="http://schemas.microsoft.com/office/drawing/2014/main" val="20001"/>
                    </a:ext>
                  </a:extLst>
                </a:gridCol>
                <a:gridCol w="5291865">
                  <a:extLst>
                    <a:ext uri="{9D8B030D-6E8A-4147-A177-3AD203B41FA5}">
                      <a16:colId xmlns:a16="http://schemas.microsoft.com/office/drawing/2014/main" val="20002"/>
                    </a:ext>
                  </a:extLst>
                </a:gridCol>
              </a:tblGrid>
              <a:tr h="187939">
                <a:tc>
                  <a:txBody>
                    <a:bodyPr/>
                    <a:lstStyle/>
                    <a:p>
                      <a:pPr algn="l" fontAlgn="b"/>
                      <a:endParaRPr lang="en-IN" sz="1400" b="1" i="0" u="none" strike="noStrike" dirty="0">
                        <a:solidFill>
                          <a:srgbClr val="000000"/>
                        </a:solidFill>
                        <a:effectLst/>
                        <a:latin typeface="+mj-lt"/>
                      </a:endParaRPr>
                    </a:p>
                  </a:txBody>
                  <a:tcPr marL="3660" marR="3660" marT="3660" marB="0" anchor="b"/>
                </a:tc>
                <a:tc>
                  <a:txBody>
                    <a:bodyPr/>
                    <a:lstStyle/>
                    <a:p>
                      <a:pPr algn="ctr" fontAlgn="b"/>
                      <a:r>
                        <a:rPr lang="en-IN" sz="1400" b="1" u="none" strike="noStrike" dirty="0">
                          <a:effectLst/>
                          <a:latin typeface="+mj-lt"/>
                        </a:rPr>
                        <a:t>Static memory allocation</a:t>
                      </a:r>
                      <a:endParaRPr lang="en-IN" sz="1400" b="1" i="0" u="none" strike="noStrike" dirty="0">
                        <a:solidFill>
                          <a:srgbClr val="000000"/>
                        </a:solidFill>
                        <a:effectLst/>
                        <a:latin typeface="+mj-lt"/>
                      </a:endParaRPr>
                    </a:p>
                  </a:txBody>
                  <a:tcPr marL="3660" marR="3660" marT="3660" marB="0" anchor="b"/>
                </a:tc>
                <a:tc>
                  <a:txBody>
                    <a:bodyPr/>
                    <a:lstStyle/>
                    <a:p>
                      <a:pPr algn="ctr" fontAlgn="b"/>
                      <a:r>
                        <a:rPr lang="en-IN" sz="1400" b="1" u="none" strike="noStrike" dirty="0">
                          <a:effectLst/>
                          <a:latin typeface="+mj-lt"/>
                        </a:rPr>
                        <a:t>Dynamic memory allocation</a:t>
                      </a:r>
                      <a:endParaRPr lang="en-IN" sz="1400" b="1"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0"/>
                  </a:ext>
                </a:extLst>
              </a:tr>
              <a:tr h="372190">
                <a:tc>
                  <a:txBody>
                    <a:bodyPr/>
                    <a:lstStyle/>
                    <a:p>
                      <a:pPr algn="l" fontAlgn="b"/>
                      <a:r>
                        <a:rPr lang="en-IN" sz="1400" b="1" u="none" strike="noStrike" dirty="0">
                          <a:effectLst/>
                          <a:latin typeface="+mj-lt"/>
                        </a:rPr>
                        <a:t>Definition:</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Memory is allocated at compile time.</a:t>
                      </a:r>
                      <a:br>
                        <a:rPr lang="en-US" sz="1400" u="none" strike="noStrike" dirty="0">
                          <a:effectLst/>
                          <a:latin typeface="+mj-lt"/>
                        </a:rPr>
                      </a:br>
                      <a:endParaRPr lang="en-US" sz="1400" b="0"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Memory is allocated at runtime.</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1"/>
                  </a:ext>
                </a:extLst>
              </a:tr>
              <a:tr h="372190">
                <a:tc>
                  <a:txBody>
                    <a:bodyPr/>
                    <a:lstStyle/>
                    <a:p>
                      <a:pPr algn="l" fontAlgn="b"/>
                      <a:r>
                        <a:rPr lang="en-IN" sz="1400" b="1" u="none" strike="noStrike" dirty="0">
                          <a:effectLst/>
                          <a:latin typeface="+mj-lt"/>
                        </a:rPr>
                        <a:t>Characteristic:</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The size of the memory allocated is fixed and cannot be changed during runtime.</a:t>
                      </a:r>
                      <a:endParaRPr lang="en-US" sz="1400" b="0" i="0" u="none" strike="noStrike" dirty="0">
                        <a:solidFill>
                          <a:srgbClr val="000000"/>
                        </a:solidFill>
                        <a:effectLst/>
                        <a:latin typeface="+mj-lt"/>
                      </a:endParaRPr>
                    </a:p>
                  </a:txBody>
                  <a:tcPr marL="3660" marR="3660" marT="3660" marB="0" anchor="b"/>
                </a:tc>
                <a:tc>
                  <a:txBody>
                    <a:bodyPr/>
                    <a:lstStyle/>
                    <a:p>
                      <a:pPr algn="l" fontAlgn="ctr"/>
                      <a:r>
                        <a:rPr lang="en-US" sz="1400" u="none" strike="noStrike">
                          <a:effectLst/>
                          <a:latin typeface="+mj-lt"/>
                        </a:rPr>
                        <a:t>The size of the memory allocated can change as needed during execution.</a:t>
                      </a:r>
                      <a:endParaRPr lang="en-US" sz="1400" b="0" i="0" u="none" strike="noStrike">
                        <a:solidFill>
                          <a:srgbClr val="000000"/>
                        </a:solidFill>
                        <a:effectLst/>
                        <a:latin typeface="+mj-lt"/>
                      </a:endParaRPr>
                    </a:p>
                  </a:txBody>
                  <a:tcPr marL="3660" marR="3660" marT="3660" marB="0" anchor="ctr"/>
                </a:tc>
                <a:extLst>
                  <a:ext uri="{0D108BD9-81ED-4DB2-BD59-A6C34878D82A}">
                    <a16:rowId xmlns:a16="http://schemas.microsoft.com/office/drawing/2014/main" val="10002"/>
                  </a:ext>
                </a:extLst>
              </a:tr>
              <a:tr h="232190">
                <a:tc>
                  <a:txBody>
                    <a:bodyPr/>
                    <a:lstStyle/>
                    <a:p>
                      <a:pPr algn="l" fontAlgn="b"/>
                      <a:r>
                        <a:rPr lang="en-IN" sz="1400" b="1" u="none" strike="noStrike">
                          <a:effectLst/>
                          <a:latin typeface="+mj-lt"/>
                        </a:rPr>
                        <a:t>Predictability:</a:t>
                      </a:r>
                      <a:endParaRPr lang="en-IN" sz="1400" b="1" i="0" u="none" strike="noStrike">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Memory usage is known ahead of time.</a:t>
                      </a:r>
                      <a:endParaRPr lang="en-US" sz="1400" b="0" i="0" u="none" strike="noStrike" dirty="0">
                        <a:solidFill>
                          <a:srgbClr val="000000"/>
                        </a:solidFill>
                        <a:effectLst/>
                        <a:latin typeface="+mj-lt"/>
                      </a:endParaRPr>
                    </a:p>
                  </a:txBody>
                  <a:tcPr marL="3660" marR="3660" marT="3660" marB="0" anchor="b"/>
                </a:tc>
                <a:tc>
                  <a:txBody>
                    <a:bodyPr/>
                    <a:lstStyle/>
                    <a:p>
                      <a:pPr algn="l" fontAlgn="b"/>
                      <a:r>
                        <a:rPr lang="en-US" sz="1400" u="none" strike="noStrike">
                          <a:effectLst/>
                          <a:latin typeface="+mj-lt"/>
                        </a:rPr>
                        <a:t>Memorry requirements not known beforehand</a:t>
                      </a:r>
                      <a:endParaRPr lang="en-US" sz="1400" b="0" i="0" u="none" strike="noStrike">
                        <a:solidFill>
                          <a:srgbClr val="000000"/>
                        </a:solidFill>
                        <a:effectLst/>
                        <a:latin typeface="+mj-lt"/>
                      </a:endParaRPr>
                    </a:p>
                  </a:txBody>
                  <a:tcPr marL="3660" marR="3660" marT="3660" marB="0" anchor="b"/>
                </a:tc>
                <a:extLst>
                  <a:ext uri="{0D108BD9-81ED-4DB2-BD59-A6C34878D82A}">
                    <a16:rowId xmlns:a16="http://schemas.microsoft.com/office/drawing/2014/main" val="10003"/>
                  </a:ext>
                </a:extLst>
              </a:tr>
              <a:tr h="580477">
                <a:tc>
                  <a:txBody>
                    <a:bodyPr/>
                    <a:lstStyle/>
                    <a:p>
                      <a:pPr algn="l" fontAlgn="b"/>
                      <a:r>
                        <a:rPr lang="en-IN" sz="1400" b="1" u="none" strike="noStrike" dirty="0">
                          <a:effectLst/>
                          <a:latin typeface="+mj-lt"/>
                        </a:rPr>
                        <a:t>Performance: </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No runtime overhead for allocation and deallocation.</a:t>
                      </a:r>
                      <a:endParaRPr lang="en-US" sz="1400" b="0"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Runtime </a:t>
                      </a:r>
                      <a:r>
                        <a:rPr lang="en-US" sz="1400" u="none" strike="noStrike" dirty="0" err="1">
                          <a:effectLst/>
                          <a:latin typeface="+mj-lt"/>
                        </a:rPr>
                        <a:t>overheand</a:t>
                      </a:r>
                      <a:r>
                        <a:rPr lang="en-US" sz="1400" u="none" strike="noStrike" dirty="0">
                          <a:effectLst/>
                          <a:latin typeface="+mj-lt"/>
                        </a:rPr>
                        <a:t> for allocation and deallocation of memory; </a:t>
                      </a:r>
                    </a:p>
                    <a:p>
                      <a:pPr algn="l" fontAlgn="b"/>
                      <a:r>
                        <a:rPr lang="en-US" sz="1400" u="none" strike="noStrike" dirty="0">
                          <a:effectLst/>
                          <a:latin typeface="+mj-lt"/>
                        </a:rPr>
                        <a:t>Risk of memory leaks, fragmentation, and dangling pointers</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4"/>
                  </a:ext>
                </a:extLst>
              </a:tr>
              <a:tr h="372190">
                <a:tc>
                  <a:txBody>
                    <a:bodyPr/>
                    <a:lstStyle/>
                    <a:p>
                      <a:pPr algn="l" fontAlgn="b"/>
                      <a:r>
                        <a:rPr lang="en-IN" sz="1400" b="1" u="none" strike="noStrike" dirty="0">
                          <a:effectLst/>
                          <a:latin typeface="+mj-lt"/>
                        </a:rPr>
                        <a:t>Ease of use</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Easy to implement and manage as the memory layout is fixed.</a:t>
                      </a:r>
                      <a:endParaRPr lang="en-US" sz="1400" b="0" i="0" u="none" strike="noStrike" dirty="0">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Managing dynamic memory is more complex and error-prone.</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5"/>
                  </a:ext>
                </a:extLst>
              </a:tr>
              <a:tr h="232190">
                <a:tc>
                  <a:txBody>
                    <a:bodyPr/>
                    <a:lstStyle/>
                    <a:p>
                      <a:pPr algn="l" fontAlgn="b"/>
                      <a:r>
                        <a:rPr lang="en-IN" sz="1400" b="1" u="none" strike="noStrike">
                          <a:effectLst/>
                          <a:latin typeface="+mj-lt"/>
                        </a:rPr>
                        <a:t>Flexibility</a:t>
                      </a:r>
                      <a:endParaRPr lang="en-IN" sz="1400" b="1" i="0" u="none" strike="noStrike">
                        <a:solidFill>
                          <a:srgbClr val="000000"/>
                        </a:solidFill>
                        <a:effectLst/>
                        <a:latin typeface="+mj-lt"/>
                      </a:endParaRPr>
                    </a:p>
                  </a:txBody>
                  <a:tcPr marL="3660" marR="3660" marT="3660" marB="0" anchor="b"/>
                </a:tc>
                <a:tc>
                  <a:txBody>
                    <a:bodyPr/>
                    <a:lstStyle/>
                    <a:p>
                      <a:pPr algn="l" fontAlgn="b"/>
                      <a:r>
                        <a:rPr lang="en-US" sz="1400" u="none" strike="noStrike">
                          <a:effectLst/>
                          <a:latin typeface="+mj-lt"/>
                        </a:rPr>
                        <a:t>Memory size cannot be changed after allocation.</a:t>
                      </a:r>
                      <a:endParaRPr lang="en-US" sz="1400" b="0" i="0" u="none" strike="noStrike">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Can allocate and deallocate memory as required.</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6"/>
                  </a:ext>
                </a:extLst>
              </a:tr>
              <a:tr h="372190">
                <a:tc>
                  <a:txBody>
                    <a:bodyPr/>
                    <a:lstStyle/>
                    <a:p>
                      <a:pPr algn="l" fontAlgn="b"/>
                      <a:r>
                        <a:rPr lang="en-IN" sz="1400" b="1" u="none" strike="noStrike" dirty="0">
                          <a:effectLst/>
                          <a:latin typeface="+mj-lt"/>
                        </a:rPr>
                        <a:t>Efficient memory usage</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a:effectLst/>
                          <a:latin typeface="+mj-lt"/>
                        </a:rPr>
                        <a:t>May lead to inefficient memory usage if allocated size is not optimal.</a:t>
                      </a:r>
                      <a:endParaRPr lang="en-US" sz="1400" b="0" i="0" u="none" strike="noStrike">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Allocates only the amount of memory needed at runtime.</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7"/>
                  </a:ext>
                </a:extLst>
              </a:tr>
              <a:tr h="372190">
                <a:tc>
                  <a:txBody>
                    <a:bodyPr/>
                    <a:lstStyle/>
                    <a:p>
                      <a:pPr algn="l" fontAlgn="b"/>
                      <a:r>
                        <a:rPr lang="en-IN" sz="1400" b="1" u="none" strike="noStrike" dirty="0">
                          <a:effectLst/>
                          <a:latin typeface="+mj-lt"/>
                        </a:rPr>
                        <a:t>Usage</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a:effectLst/>
                          <a:latin typeface="+mj-lt"/>
                        </a:rPr>
                        <a:t>Not suitable for data structures whose size changes during execution.</a:t>
                      </a:r>
                      <a:endParaRPr lang="en-US" sz="1400" b="0" i="0" u="none" strike="noStrike">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Ideal for data structures that grow or shrink, like linked lists, trees, and graphs.</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08"/>
                  </a:ext>
                </a:extLst>
              </a:tr>
              <a:tr h="232190">
                <a:tc>
                  <a:txBody>
                    <a:bodyPr/>
                    <a:lstStyle/>
                    <a:p>
                      <a:pPr algn="l" fontAlgn="b"/>
                      <a:r>
                        <a:rPr lang="en-IN" sz="1400" b="1" u="none" strike="noStrike" dirty="0">
                          <a:effectLst/>
                          <a:latin typeface="+mj-lt"/>
                        </a:rPr>
                        <a:t>Memory allocation</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IN" sz="1400" u="none" strike="noStrike">
                          <a:effectLst/>
                          <a:latin typeface="+mj-lt"/>
                        </a:rPr>
                        <a:t>Managed by the compiler.</a:t>
                      </a:r>
                      <a:endParaRPr lang="en-IN" sz="1400" b="0" i="0" u="none" strike="noStrike">
                        <a:solidFill>
                          <a:srgbClr val="000000"/>
                        </a:solidFill>
                        <a:effectLst/>
                        <a:latin typeface="+mj-lt"/>
                      </a:endParaRPr>
                    </a:p>
                  </a:txBody>
                  <a:tcPr marL="3660" marR="3660" marT="3660" marB="0" anchor="b"/>
                </a:tc>
                <a:tc>
                  <a:txBody>
                    <a:bodyPr/>
                    <a:lstStyle/>
                    <a:p>
                      <a:pPr algn="l" fontAlgn="ctr"/>
                      <a:r>
                        <a:rPr lang="en-IN" sz="1400" u="none" strike="noStrike" dirty="0">
                          <a:effectLst/>
                          <a:latin typeface="+mj-lt"/>
                        </a:rPr>
                        <a:t>Managed by the programmer.</a:t>
                      </a:r>
                      <a:endParaRPr lang="en-IN" sz="1400" b="0" i="0" u="none" strike="noStrike" dirty="0">
                        <a:solidFill>
                          <a:srgbClr val="000000"/>
                        </a:solidFill>
                        <a:effectLst/>
                        <a:latin typeface="+mj-lt"/>
                      </a:endParaRPr>
                    </a:p>
                  </a:txBody>
                  <a:tcPr marL="3660" marR="3660" marT="3660" marB="0" anchor="ctr"/>
                </a:tc>
                <a:extLst>
                  <a:ext uri="{0D108BD9-81ED-4DB2-BD59-A6C34878D82A}">
                    <a16:rowId xmlns:a16="http://schemas.microsoft.com/office/drawing/2014/main" val="10009"/>
                  </a:ext>
                </a:extLst>
              </a:tr>
              <a:tr h="694371">
                <a:tc>
                  <a:txBody>
                    <a:bodyPr/>
                    <a:lstStyle/>
                    <a:p>
                      <a:pPr algn="l" fontAlgn="b"/>
                      <a:r>
                        <a:rPr lang="en-IN" sz="1400" b="1" u="none" strike="noStrike" dirty="0">
                          <a:effectLst/>
                          <a:latin typeface="+mj-lt"/>
                        </a:rPr>
                        <a:t>Use Cases:</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a:effectLst/>
                          <a:latin typeface="+mj-lt"/>
                        </a:rPr>
                        <a:t>Global and static variables, Fixed-size arrays, Constants.</a:t>
                      </a:r>
                      <a:endParaRPr lang="en-US" sz="1400" b="0" i="0" u="none" strike="noStrike">
                        <a:solidFill>
                          <a:srgbClr val="000000"/>
                        </a:solidFill>
                        <a:effectLst/>
                        <a:latin typeface="+mj-lt"/>
                      </a:endParaRPr>
                    </a:p>
                  </a:txBody>
                  <a:tcPr marL="3660" marR="3660" marT="3660" marB="0" anchor="b"/>
                </a:tc>
                <a:tc>
                  <a:txBody>
                    <a:bodyPr/>
                    <a:lstStyle/>
                    <a:p>
                      <a:pPr algn="l" fontAlgn="b"/>
                      <a:r>
                        <a:rPr lang="en-US" sz="1400" u="none" strike="noStrike" dirty="0">
                          <a:effectLst/>
                          <a:latin typeface="+mj-lt"/>
                        </a:rPr>
                        <a:t>Dynamic data structures like linked lists, trees, and graphs, Applications with varying memory requirements,</a:t>
                      </a:r>
                      <a:br>
                        <a:rPr lang="en-US" sz="1400" u="none" strike="noStrike" dirty="0">
                          <a:effectLst/>
                          <a:latin typeface="+mj-lt"/>
                        </a:rPr>
                      </a:br>
                      <a:r>
                        <a:rPr lang="en-US" sz="1400" u="none" strike="noStrike" dirty="0">
                          <a:effectLst/>
                          <a:latin typeface="+mj-lt"/>
                        </a:rPr>
                        <a:t>Situations where the size of the data is not known at compile time.</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10"/>
                  </a:ext>
                </a:extLst>
              </a:tr>
              <a:tr h="924944">
                <a:tc>
                  <a:txBody>
                    <a:bodyPr/>
                    <a:lstStyle/>
                    <a:p>
                      <a:pPr algn="l" fontAlgn="b"/>
                      <a:r>
                        <a:rPr lang="en-IN" sz="1400" b="1" u="none" strike="noStrike" dirty="0">
                          <a:effectLst/>
                          <a:latin typeface="+mj-lt"/>
                        </a:rPr>
                        <a:t>Example</a:t>
                      </a:r>
                      <a:endParaRPr lang="en-IN" sz="1400" b="1" i="0" u="none" strike="noStrike" dirty="0">
                        <a:solidFill>
                          <a:srgbClr val="000000"/>
                        </a:solidFill>
                        <a:effectLst/>
                        <a:latin typeface="+mj-lt"/>
                      </a:endParaRPr>
                    </a:p>
                  </a:txBody>
                  <a:tcPr marL="3660" marR="3660" marT="3660" marB="0" anchor="b"/>
                </a:tc>
                <a:tc>
                  <a:txBody>
                    <a:bodyPr/>
                    <a:lstStyle/>
                    <a:p>
                      <a:pPr algn="l" fontAlgn="b"/>
                      <a:r>
                        <a:rPr lang="en-US" sz="1400" u="none" strike="noStrike">
                          <a:effectLst/>
                          <a:latin typeface="+mj-lt"/>
                        </a:rPr>
                        <a:t>int arr[10]; // Static array of size 10</a:t>
                      </a:r>
                      <a:br>
                        <a:rPr lang="en-US" sz="1400" u="none" strike="noStrike">
                          <a:effectLst/>
                          <a:latin typeface="+mj-lt"/>
                        </a:rPr>
                      </a:br>
                      <a:endParaRPr lang="en-US" sz="1400" b="0" i="0" u="none" strike="noStrike">
                        <a:solidFill>
                          <a:srgbClr val="000000"/>
                        </a:solidFill>
                        <a:effectLst/>
                        <a:latin typeface="+mj-lt"/>
                      </a:endParaRPr>
                    </a:p>
                  </a:txBody>
                  <a:tcPr marL="3660" marR="3660" marT="3660" marB="0" anchor="b"/>
                </a:tc>
                <a:tc>
                  <a:txBody>
                    <a:bodyPr/>
                    <a:lstStyle/>
                    <a:p>
                      <a:pPr algn="l" fontAlgn="b"/>
                      <a:r>
                        <a:rPr lang="en-US" sz="1400" u="none" strike="noStrike" dirty="0" err="1">
                          <a:effectLst/>
                          <a:latin typeface="+mj-lt"/>
                        </a:rPr>
                        <a:t>int</a:t>
                      </a:r>
                      <a:r>
                        <a:rPr lang="en-US" sz="1400" u="none" strike="noStrike" dirty="0">
                          <a:effectLst/>
                          <a:latin typeface="+mj-lt"/>
                        </a:rPr>
                        <a:t> *</a:t>
                      </a:r>
                      <a:r>
                        <a:rPr lang="en-US" sz="1400" u="none" strike="noStrike" dirty="0" err="1">
                          <a:effectLst/>
                          <a:latin typeface="+mj-lt"/>
                        </a:rPr>
                        <a:t>arr</a:t>
                      </a:r>
                      <a:r>
                        <a:rPr lang="en-US" sz="1400" u="none" strike="noStrike" dirty="0">
                          <a:effectLst/>
                          <a:latin typeface="+mj-lt"/>
                        </a:rPr>
                        <a:t> = (</a:t>
                      </a:r>
                      <a:r>
                        <a:rPr lang="en-US" sz="1400" u="none" strike="noStrike" dirty="0" err="1">
                          <a:effectLst/>
                          <a:latin typeface="+mj-lt"/>
                        </a:rPr>
                        <a:t>int</a:t>
                      </a:r>
                      <a:r>
                        <a:rPr lang="en-US" sz="1400" u="none" strike="noStrike" dirty="0">
                          <a:effectLst/>
                          <a:latin typeface="+mj-lt"/>
                        </a:rPr>
                        <a:t> *)</a:t>
                      </a:r>
                      <a:r>
                        <a:rPr lang="en-US" sz="1400" u="none" strike="noStrike" dirty="0" err="1">
                          <a:effectLst/>
                          <a:latin typeface="+mj-lt"/>
                        </a:rPr>
                        <a:t>malloc</a:t>
                      </a:r>
                      <a:r>
                        <a:rPr lang="en-US" sz="1400" u="none" strike="noStrike" dirty="0">
                          <a:effectLst/>
                          <a:latin typeface="+mj-lt"/>
                        </a:rPr>
                        <a:t>(10 * </a:t>
                      </a:r>
                      <a:r>
                        <a:rPr lang="en-US" sz="1400" u="none" strike="noStrike" dirty="0" err="1">
                          <a:effectLst/>
                          <a:latin typeface="+mj-lt"/>
                        </a:rPr>
                        <a:t>sizeof</a:t>
                      </a:r>
                      <a:r>
                        <a:rPr lang="en-US" sz="1400" u="none" strike="noStrike" dirty="0">
                          <a:effectLst/>
                          <a:latin typeface="+mj-lt"/>
                        </a:rPr>
                        <a:t>(</a:t>
                      </a:r>
                      <a:r>
                        <a:rPr lang="en-US" sz="1400" u="none" strike="noStrike" dirty="0" err="1">
                          <a:effectLst/>
                          <a:latin typeface="+mj-lt"/>
                        </a:rPr>
                        <a:t>int</a:t>
                      </a:r>
                      <a:r>
                        <a:rPr lang="en-US" sz="1400" u="none" strike="noStrike" dirty="0">
                          <a:effectLst/>
                          <a:latin typeface="+mj-lt"/>
                        </a:rPr>
                        <a:t>)); // Dynamic array of size 10</a:t>
                      </a:r>
                      <a:br>
                        <a:rPr lang="en-US" sz="1400" u="none" strike="noStrike" dirty="0">
                          <a:effectLst/>
                          <a:latin typeface="+mj-lt"/>
                        </a:rPr>
                      </a:br>
                      <a:r>
                        <a:rPr lang="en-US" sz="1400" u="none" strike="noStrike" dirty="0">
                          <a:effectLst/>
                          <a:latin typeface="+mj-lt"/>
                        </a:rPr>
                        <a:t>// Don't forget to free the memory</a:t>
                      </a:r>
                      <a:br>
                        <a:rPr lang="en-US" sz="1400" u="none" strike="noStrike" dirty="0">
                          <a:effectLst/>
                          <a:latin typeface="+mj-lt"/>
                        </a:rPr>
                      </a:br>
                      <a:r>
                        <a:rPr lang="en-US" sz="1400" u="none" strike="noStrike" dirty="0">
                          <a:effectLst/>
                          <a:latin typeface="+mj-lt"/>
                        </a:rPr>
                        <a:t>free(</a:t>
                      </a:r>
                      <a:r>
                        <a:rPr lang="en-US" sz="1400" u="none" strike="noStrike" dirty="0" err="1">
                          <a:effectLst/>
                          <a:latin typeface="+mj-lt"/>
                        </a:rPr>
                        <a:t>arr</a:t>
                      </a:r>
                      <a:r>
                        <a:rPr lang="en-US" sz="1400" u="none" strike="noStrike" dirty="0">
                          <a:effectLst/>
                          <a:latin typeface="+mj-lt"/>
                        </a:rPr>
                        <a:t>);</a:t>
                      </a:r>
                      <a:endParaRPr lang="en-US" sz="1400" b="0" i="0" u="none" strike="noStrike" dirty="0">
                        <a:solidFill>
                          <a:srgbClr val="000000"/>
                        </a:solidFill>
                        <a:effectLst/>
                        <a:latin typeface="+mj-lt"/>
                      </a:endParaRPr>
                    </a:p>
                  </a:txBody>
                  <a:tcPr marL="3660" marR="3660" marT="3660"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85332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1524000" y="1122363"/>
            <a:ext cx="9144000" cy="507445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7200"/>
              <a:buFont typeface="Marcellus"/>
              <a:buNone/>
            </a:pPr>
            <a:r>
              <a:rPr lang="en-US" sz="7200">
                <a:solidFill>
                  <a:srgbClr val="C00000"/>
                </a:solidFill>
                <a:latin typeface="Marcellus"/>
                <a:ea typeface="Marcellus"/>
                <a:cs typeface="Marcellus"/>
                <a:sym typeface="Marcellus"/>
              </a:rPr>
              <a:t>Queries???</a:t>
            </a:r>
            <a:br>
              <a:rPr lang="en-US" sz="7200">
                <a:solidFill>
                  <a:srgbClr val="C00000"/>
                </a:solidFill>
                <a:latin typeface="Marcellus"/>
                <a:ea typeface="Marcellus"/>
                <a:cs typeface="Marcellus"/>
                <a:sym typeface="Marcellus"/>
              </a:rPr>
            </a:br>
            <a:br>
              <a:rPr lang="en-US" sz="7200">
                <a:solidFill>
                  <a:srgbClr val="C00000"/>
                </a:solidFill>
                <a:latin typeface="Marcellus"/>
                <a:ea typeface="Marcellus"/>
                <a:cs typeface="Marcellus"/>
                <a:sym typeface="Marcellus"/>
              </a:rPr>
            </a:br>
            <a:br>
              <a:rPr lang="en-US" sz="7200">
                <a:solidFill>
                  <a:srgbClr val="C00000"/>
                </a:solidFill>
                <a:latin typeface="Marcellus"/>
                <a:ea typeface="Marcellus"/>
                <a:cs typeface="Marcellus"/>
                <a:sym typeface="Marcellus"/>
              </a:rPr>
            </a:br>
            <a:r>
              <a:rPr lang="en-US" sz="7200">
                <a:solidFill>
                  <a:srgbClr val="C00000"/>
                </a:solidFill>
                <a:latin typeface="Marcellus"/>
                <a:ea typeface="Marcellus"/>
                <a:cs typeface="Marcellus"/>
                <a:sym typeface="Marcellus"/>
              </a:rPr>
              <a:t>Thank you!!</a:t>
            </a:r>
            <a:endParaRPr sz="7200"/>
          </a:p>
        </p:txBody>
      </p:sp>
      <p:pic>
        <p:nvPicPr>
          <p:cNvPr id="251" name="Google Shape;251;p17" descr="A close up of a sign&#10;&#10;Description automatically generated"/>
          <p:cNvPicPr preferRelativeResize="0">
            <a:picLocks noGrp="1"/>
          </p:cNvPicPr>
          <p:nvPr>
            <p:ph type="body" idx="4294967295"/>
          </p:nvPr>
        </p:nvPicPr>
        <p:blipFill rotWithShape="1">
          <a:blip r:embed="rId3">
            <a:alphaModFix/>
          </a:blip>
          <a:srcRect/>
          <a:stretch/>
        </p:blipFill>
        <p:spPr>
          <a:xfrm>
            <a:off x="0" y="5835650"/>
            <a:ext cx="968375" cy="722313"/>
          </a:xfrm>
          <a:prstGeom prst="rect">
            <a:avLst/>
          </a:prstGeom>
          <a:noFill/>
          <a:ln>
            <a:noFill/>
          </a:ln>
        </p:spPr>
      </p:pic>
      <p:pic>
        <p:nvPicPr>
          <p:cNvPr id="252" name="Google Shape;252;p17"/>
          <p:cNvPicPr preferRelativeResize="0"/>
          <p:nvPr/>
        </p:nvPicPr>
        <p:blipFill rotWithShape="1">
          <a:blip r:embed="rId4">
            <a:alphaModFix/>
          </a:blip>
          <a:srcRect/>
          <a:stretch/>
        </p:blipFill>
        <p:spPr>
          <a:xfrm>
            <a:off x="11755010" y="4869"/>
            <a:ext cx="560709" cy="6853131"/>
          </a:xfrm>
          <a:prstGeom prst="rect">
            <a:avLst/>
          </a:prstGeom>
          <a:noFill/>
          <a:ln>
            <a:noFill/>
          </a:ln>
        </p:spPr>
      </p:pic>
      <p:pic>
        <p:nvPicPr>
          <p:cNvPr id="253" name="Google Shape;253;p17"/>
          <p:cNvPicPr preferRelativeResize="0"/>
          <p:nvPr/>
        </p:nvPicPr>
        <p:blipFill rotWithShape="1">
          <a:blip r:embed="rId4">
            <a:alphaModFix/>
          </a:blip>
          <a:srcRect/>
          <a:stretch/>
        </p:blipFill>
        <p:spPr>
          <a:xfrm rot="5400000">
            <a:off x="10586431" y="-909706"/>
            <a:ext cx="558950" cy="2338913"/>
          </a:xfrm>
          <a:prstGeom prst="rect">
            <a:avLst/>
          </a:prstGeom>
          <a:noFill/>
          <a:ln>
            <a:noFill/>
          </a:ln>
        </p:spPr>
      </p:pic>
      <p:pic>
        <p:nvPicPr>
          <p:cNvPr id="254" name="Google Shape;254;p17"/>
          <p:cNvPicPr preferRelativeResize="0"/>
          <p:nvPr/>
        </p:nvPicPr>
        <p:blipFill rotWithShape="1">
          <a:blip r:embed="rId5">
            <a:alphaModFix/>
          </a:blip>
          <a:srcRect/>
          <a:stretch/>
        </p:blipFill>
        <p:spPr>
          <a:xfrm>
            <a:off x="9135739" y="-19725"/>
            <a:ext cx="560710" cy="558951"/>
          </a:xfrm>
          <a:prstGeom prst="rect">
            <a:avLst/>
          </a:prstGeom>
          <a:noFill/>
          <a:ln>
            <a:noFill/>
          </a:ln>
        </p:spPr>
      </p:pic>
      <p:sp>
        <p:nvSpPr>
          <p:cNvPr id="255" name="Google Shape;255;p17"/>
          <p:cNvSpPr txBox="1"/>
          <p:nvPr/>
        </p:nvSpPr>
        <p:spPr>
          <a:xfrm>
            <a:off x="550832" y="1709788"/>
            <a:ext cx="10315074" cy="4487031"/>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262626"/>
              </a:solidFill>
              <a:latin typeface="Marcellus"/>
              <a:ea typeface="Marcellus"/>
              <a:cs typeface="Marcellus"/>
              <a:sym typeface="Marcellus"/>
            </a:endParaRPr>
          </a:p>
        </p:txBody>
      </p:sp>
      <p:pic>
        <p:nvPicPr>
          <p:cNvPr id="256" name="Google Shape;256;p17" descr="A picture containing drawing&#10;&#10;Description automatically generated"/>
          <p:cNvPicPr preferRelativeResize="0"/>
          <p:nvPr/>
        </p:nvPicPr>
        <p:blipFill rotWithShape="1">
          <a:blip r:embed="rId6">
            <a:alphaModFix/>
          </a:blip>
          <a:srcRect/>
          <a:stretch/>
        </p:blipFill>
        <p:spPr>
          <a:xfrm>
            <a:off x="95620" y="133509"/>
            <a:ext cx="3245736" cy="811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dirty="0">
                <a:solidFill>
                  <a:srgbClr val="C00000"/>
                </a:solidFill>
                <a:latin typeface="Marcellus"/>
                <a:ea typeface="Marcellus"/>
                <a:cs typeface="Marcellus"/>
                <a:sym typeface="Marcellus"/>
              </a:rPr>
              <a:t>What for you could contact me?</a:t>
            </a:r>
            <a:endParaRPr dirty="0"/>
          </a:p>
        </p:txBody>
      </p:sp>
      <p:sp>
        <p:nvSpPr>
          <p:cNvPr id="91" name="Google Shape;91;p2"/>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2800"/>
              <a:buChar char="•"/>
            </a:pPr>
            <a:r>
              <a:rPr lang="en-IN" dirty="0"/>
              <a:t>Coordinator, Higher studies</a:t>
            </a:r>
          </a:p>
          <a:p>
            <a:pPr marL="228600" lvl="0" indent="-228600" algn="l" rtl="0">
              <a:lnSpc>
                <a:spcPct val="90000"/>
              </a:lnSpc>
              <a:spcBef>
                <a:spcPts val="0"/>
              </a:spcBef>
              <a:spcAft>
                <a:spcPts val="0"/>
              </a:spcAft>
              <a:buClr>
                <a:srgbClr val="262626"/>
              </a:buClr>
              <a:buSzPts val="2800"/>
              <a:buChar char="•"/>
            </a:pPr>
            <a:r>
              <a:rPr lang="en-IN" dirty="0"/>
              <a:t>Faculty In-charge, SMLRA</a:t>
            </a:r>
          </a:p>
          <a:p>
            <a:pPr marL="228600" lvl="0" indent="-228600" algn="l" rtl="0">
              <a:lnSpc>
                <a:spcPct val="90000"/>
              </a:lnSpc>
              <a:spcBef>
                <a:spcPts val="0"/>
              </a:spcBef>
              <a:spcAft>
                <a:spcPts val="0"/>
              </a:spcAft>
              <a:buClr>
                <a:srgbClr val="262626"/>
              </a:buClr>
              <a:buSzPts val="2800"/>
              <a:buChar char="•"/>
            </a:pPr>
            <a:r>
              <a:rPr lang="en-IN" dirty="0"/>
              <a:t>Member, Digital media team</a:t>
            </a:r>
          </a:p>
          <a:p>
            <a:pPr marL="228600" lvl="0" indent="-228600" algn="l" rtl="0">
              <a:lnSpc>
                <a:spcPct val="90000"/>
              </a:lnSpc>
              <a:spcBef>
                <a:spcPts val="0"/>
              </a:spcBef>
              <a:spcAft>
                <a:spcPts val="0"/>
              </a:spcAft>
              <a:buClr>
                <a:srgbClr val="262626"/>
              </a:buClr>
              <a:buSzPts val="2800"/>
              <a:buChar char="•"/>
            </a:pPr>
            <a:r>
              <a:rPr lang="en-IN" dirty="0"/>
              <a:t>Member, Project competition Cell</a:t>
            </a:r>
          </a:p>
          <a:p>
            <a:pPr marL="228600" lvl="0" indent="-228600" algn="l" rtl="0">
              <a:lnSpc>
                <a:spcPct val="90000"/>
              </a:lnSpc>
              <a:spcBef>
                <a:spcPts val="0"/>
              </a:spcBef>
              <a:spcAft>
                <a:spcPts val="0"/>
              </a:spcAft>
              <a:buClr>
                <a:srgbClr val="262626"/>
              </a:buClr>
              <a:buSzPts val="2800"/>
              <a:buChar char="•"/>
            </a:pPr>
            <a:endParaRPr lang="en-IN" dirty="0"/>
          </a:p>
          <a:p>
            <a:pPr marL="228600" lvl="0" indent="-228600" algn="l" rtl="0">
              <a:lnSpc>
                <a:spcPct val="90000"/>
              </a:lnSpc>
              <a:spcBef>
                <a:spcPts val="0"/>
              </a:spcBef>
              <a:spcAft>
                <a:spcPts val="0"/>
              </a:spcAft>
              <a:buClr>
                <a:srgbClr val="262626"/>
              </a:buClr>
              <a:buSzPts val="2800"/>
              <a:buChar char="•"/>
            </a:pPr>
            <a:endParaRPr dirty="0"/>
          </a:p>
        </p:txBody>
      </p:sp>
      <p:pic>
        <p:nvPicPr>
          <p:cNvPr id="92" name="Google Shape;92;p2"/>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93" name="Google Shape;93;p2"/>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94" name="Google Shape;94;p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5" name="Google Shape;95;p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398003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dirty="0">
                <a:solidFill>
                  <a:srgbClr val="C00000"/>
                </a:solidFill>
                <a:latin typeface="Marcellus"/>
                <a:ea typeface="Marcellus"/>
                <a:cs typeface="Marcellus"/>
                <a:sym typeface="Marcellus"/>
              </a:rPr>
              <a:t>What all data do we process?</a:t>
            </a:r>
            <a:endParaRPr dirty="0"/>
          </a:p>
        </p:txBody>
      </p:sp>
      <p:sp>
        <p:nvSpPr>
          <p:cNvPr id="91" name="Google Shape;91;p2"/>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262626"/>
              </a:buClr>
              <a:buSzPts val="2800"/>
              <a:buChar char="•"/>
            </a:pPr>
            <a:r>
              <a:rPr lang="en-IN" dirty="0"/>
              <a:t>Huge lists? </a:t>
            </a:r>
          </a:p>
          <a:p>
            <a:pPr marL="685800" lvl="1" indent="-228600">
              <a:spcBef>
                <a:spcPts val="0"/>
              </a:spcBef>
              <a:buClr>
                <a:srgbClr val="262626"/>
              </a:buClr>
              <a:buSzPts val="2800"/>
            </a:pPr>
            <a:r>
              <a:rPr lang="en-IN" dirty="0"/>
              <a:t>Spotify/</a:t>
            </a:r>
            <a:r>
              <a:rPr lang="en-IN" dirty="0" err="1"/>
              <a:t>gaana</a:t>
            </a:r>
            <a:r>
              <a:rPr lang="en-IN" dirty="0"/>
              <a:t> song collections</a:t>
            </a:r>
          </a:p>
          <a:p>
            <a:pPr marL="685800" lvl="1" indent="-228600">
              <a:spcBef>
                <a:spcPts val="0"/>
              </a:spcBef>
              <a:buClr>
                <a:srgbClr val="262626"/>
              </a:buClr>
              <a:buSzPts val="2800"/>
            </a:pPr>
            <a:r>
              <a:rPr lang="en-IN" dirty="0"/>
              <a:t>Railways</a:t>
            </a:r>
          </a:p>
          <a:p>
            <a:pPr marL="685800" lvl="1" indent="-228600">
              <a:spcBef>
                <a:spcPts val="0"/>
              </a:spcBef>
              <a:buClr>
                <a:srgbClr val="262626"/>
              </a:buClr>
              <a:buSzPts val="2800"/>
            </a:pPr>
            <a:r>
              <a:rPr lang="en-IN" dirty="0"/>
              <a:t>E-commerce platform products</a:t>
            </a:r>
          </a:p>
          <a:p>
            <a:pPr marL="228600" indent="-228600">
              <a:spcBef>
                <a:spcPts val="0"/>
              </a:spcBef>
              <a:buClr>
                <a:srgbClr val="262626"/>
              </a:buClr>
              <a:buSzPts val="2800"/>
            </a:pPr>
            <a:r>
              <a:rPr lang="en-IN" dirty="0"/>
              <a:t>Water supply</a:t>
            </a:r>
          </a:p>
          <a:p>
            <a:pPr marL="228600" indent="-228600">
              <a:spcBef>
                <a:spcPts val="0"/>
              </a:spcBef>
              <a:buClr>
                <a:srgbClr val="262626"/>
              </a:buClr>
              <a:buSzPts val="2800"/>
            </a:pPr>
            <a:r>
              <a:rPr lang="en-IN" dirty="0"/>
              <a:t>Admission applications</a:t>
            </a:r>
          </a:p>
          <a:p>
            <a:pPr marL="228600" indent="-228600">
              <a:spcBef>
                <a:spcPts val="0"/>
              </a:spcBef>
              <a:buClr>
                <a:srgbClr val="262626"/>
              </a:buClr>
              <a:buSzPts val="2800"/>
            </a:pPr>
            <a:r>
              <a:rPr lang="en-IN" dirty="0"/>
              <a:t>Stadium management – multiple entries and exits</a:t>
            </a:r>
          </a:p>
          <a:p>
            <a:pPr marL="228600" indent="-228600">
              <a:spcBef>
                <a:spcPts val="0"/>
              </a:spcBef>
              <a:buClr>
                <a:srgbClr val="262626"/>
              </a:buClr>
              <a:buSzPts val="2800"/>
            </a:pPr>
            <a:r>
              <a:rPr lang="en-IN" dirty="0"/>
              <a:t>Sentiment analysis of twitter data</a:t>
            </a:r>
          </a:p>
          <a:p>
            <a:pPr marL="228600" indent="-228600">
              <a:spcBef>
                <a:spcPts val="0"/>
              </a:spcBef>
              <a:buClr>
                <a:srgbClr val="262626"/>
              </a:buClr>
              <a:buSzPts val="2800"/>
            </a:pPr>
            <a:r>
              <a:rPr lang="en-IN" dirty="0"/>
              <a:t>GIS data and analysis</a:t>
            </a:r>
          </a:p>
          <a:p>
            <a:pPr marL="228600" indent="-228600">
              <a:spcBef>
                <a:spcPts val="0"/>
              </a:spcBef>
              <a:buClr>
                <a:srgbClr val="262626"/>
              </a:buClr>
              <a:buSzPts val="2800"/>
            </a:pPr>
            <a:r>
              <a:rPr lang="en-IN" dirty="0"/>
              <a:t>Google search</a:t>
            </a:r>
          </a:p>
          <a:p>
            <a:pPr marL="228600" indent="-228600">
              <a:spcBef>
                <a:spcPts val="0"/>
              </a:spcBef>
              <a:buClr>
                <a:srgbClr val="262626"/>
              </a:buClr>
              <a:buSzPts val="2800"/>
            </a:pPr>
            <a:r>
              <a:rPr lang="en-IN" dirty="0"/>
              <a:t>Search for files in local systems</a:t>
            </a:r>
          </a:p>
          <a:p>
            <a:pPr marL="228600" indent="-228600">
              <a:spcBef>
                <a:spcPts val="0"/>
              </a:spcBef>
              <a:buClr>
                <a:srgbClr val="262626"/>
              </a:buClr>
              <a:buSzPts val="2800"/>
            </a:pPr>
            <a:r>
              <a:rPr lang="en-IN" dirty="0"/>
              <a:t>Social networks, insights and analysis</a:t>
            </a:r>
          </a:p>
          <a:p>
            <a:pPr marL="228600" indent="-228600">
              <a:spcBef>
                <a:spcPts val="0"/>
              </a:spcBef>
              <a:buClr>
                <a:srgbClr val="262626"/>
              </a:buClr>
              <a:buSzPts val="2800"/>
            </a:pPr>
            <a:r>
              <a:rPr lang="en-IN" dirty="0"/>
              <a:t>User applications</a:t>
            </a:r>
          </a:p>
          <a:p>
            <a:pPr marL="228600" indent="-228600">
              <a:spcBef>
                <a:spcPts val="0"/>
              </a:spcBef>
              <a:buClr>
                <a:srgbClr val="262626"/>
              </a:buClr>
              <a:buSzPts val="2800"/>
            </a:pPr>
            <a:endParaRPr lang="en-IN" dirty="0"/>
          </a:p>
          <a:p>
            <a:pPr marL="228600" indent="-228600">
              <a:spcBef>
                <a:spcPts val="0"/>
              </a:spcBef>
              <a:buClr>
                <a:srgbClr val="262626"/>
              </a:buClr>
              <a:buSzPts val="2800"/>
            </a:pPr>
            <a:endParaRPr lang="en-IN" dirty="0"/>
          </a:p>
          <a:p>
            <a:pPr marL="685800" lvl="1" indent="-228600">
              <a:spcBef>
                <a:spcPts val="0"/>
              </a:spcBef>
              <a:buClr>
                <a:srgbClr val="262626"/>
              </a:buClr>
              <a:buSzPts val="2800"/>
            </a:pPr>
            <a:endParaRPr dirty="0"/>
          </a:p>
        </p:txBody>
      </p:sp>
      <p:pic>
        <p:nvPicPr>
          <p:cNvPr id="92" name="Google Shape;92;p2"/>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93" name="Google Shape;93;p2"/>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94" name="Google Shape;94;p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5" name="Google Shape;95;p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a:solidFill>
                  <a:srgbClr val="C00000"/>
                </a:solidFill>
                <a:latin typeface="Marcellus"/>
                <a:ea typeface="Marcellus"/>
                <a:cs typeface="Marcellus"/>
                <a:sym typeface="Marcellus"/>
              </a:rPr>
              <a:t>Data structures: What and Why? </a:t>
            </a:r>
            <a:endParaRPr/>
          </a:p>
        </p:txBody>
      </p:sp>
      <p:sp>
        <p:nvSpPr>
          <p:cNvPr id="91" name="Google Shape;91;p2"/>
          <p:cNvSpPr txBox="1">
            <a:spLocks noGrp="1"/>
          </p:cNvSpPr>
          <p:nvPr>
            <p:ph type="body" idx="1"/>
          </p:nvPr>
        </p:nvSpPr>
        <p:spPr>
          <a:xfrm>
            <a:off x="838200" y="1825625"/>
            <a:ext cx="10515600" cy="400519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2800"/>
              <a:buChar char="•"/>
            </a:pPr>
            <a:r>
              <a:rPr lang="en-US" dirty="0">
                <a:solidFill>
                  <a:srgbClr val="262626"/>
                </a:solidFill>
                <a:latin typeface="Fira Sans"/>
                <a:ea typeface="Fira Sans"/>
                <a:cs typeface="Fira Sans"/>
                <a:sym typeface="Fira Sans"/>
              </a:rPr>
              <a:t>Data structure is a particular way of </a:t>
            </a:r>
            <a:r>
              <a:rPr lang="en-US" dirty="0">
                <a:solidFill>
                  <a:srgbClr val="262626"/>
                </a:solidFill>
                <a:highlight>
                  <a:srgbClr val="FFFF00"/>
                </a:highlight>
                <a:latin typeface="Fira Sans"/>
                <a:ea typeface="Fira Sans"/>
                <a:cs typeface="Fira Sans"/>
                <a:sym typeface="Fira Sans"/>
              </a:rPr>
              <a:t>storing and organizing information</a:t>
            </a:r>
            <a:r>
              <a:rPr lang="en-US" dirty="0">
                <a:solidFill>
                  <a:srgbClr val="262626"/>
                </a:solidFill>
                <a:latin typeface="Fira Sans"/>
                <a:ea typeface="Fira Sans"/>
                <a:cs typeface="Fira Sans"/>
                <a:sym typeface="Fira Sans"/>
              </a:rPr>
              <a:t> in a computer so that it can be </a:t>
            </a:r>
            <a:r>
              <a:rPr lang="en-US" dirty="0">
                <a:solidFill>
                  <a:srgbClr val="262626"/>
                </a:solidFill>
                <a:highlight>
                  <a:srgbClr val="FFFF00"/>
                </a:highlight>
                <a:latin typeface="Fira Sans"/>
                <a:ea typeface="Fira Sans"/>
                <a:cs typeface="Fira Sans"/>
                <a:sym typeface="Fira Sans"/>
              </a:rPr>
              <a:t>retrieved and used most productively. </a:t>
            </a:r>
            <a:endParaRPr dirty="0">
              <a:solidFill>
                <a:srgbClr val="262626"/>
              </a:solidFill>
              <a:highlight>
                <a:srgbClr val="FFFF00"/>
              </a:highlight>
              <a:latin typeface="Fira Sans"/>
              <a:ea typeface="Fira Sans"/>
              <a:cs typeface="Fira Sans"/>
              <a:sym typeface="Fira Sans"/>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Different kinds of data structures are meant for different kinds of applications, and some are highly specialized to specific tasks.</a:t>
            </a: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sym typeface="Fira Sans"/>
              </a:rPr>
              <a:t>Where might we need data structures?</a:t>
            </a:r>
            <a:endParaRPr dirty="0"/>
          </a:p>
        </p:txBody>
      </p:sp>
      <p:pic>
        <p:nvPicPr>
          <p:cNvPr id="92" name="Google Shape;92;p2"/>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93" name="Google Shape;93;p2"/>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94" name="Google Shape;94;p2"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95" name="Google Shape;95;p2"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17557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77240" y="12019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a:solidFill>
                  <a:srgbClr val="C00000"/>
                </a:solidFill>
                <a:latin typeface="Marcellus"/>
                <a:ea typeface="Marcellus"/>
                <a:cs typeface="Marcellus"/>
                <a:sym typeface="Marcellus"/>
              </a:rPr>
              <a:t>Why Data structures? </a:t>
            </a:r>
            <a:endParaRPr/>
          </a:p>
        </p:txBody>
      </p:sp>
      <p:sp>
        <p:nvSpPr>
          <p:cNvPr id="101" name="Google Shape;101;p3"/>
          <p:cNvSpPr txBox="1">
            <a:spLocks noGrp="1"/>
          </p:cNvSpPr>
          <p:nvPr>
            <p:ph type="body" idx="1"/>
          </p:nvPr>
        </p:nvSpPr>
        <p:spPr>
          <a:xfrm>
            <a:off x="838200" y="1436914"/>
            <a:ext cx="10515600" cy="43939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2800"/>
              <a:buChar char="•"/>
            </a:pPr>
            <a:r>
              <a:rPr lang="en-US" dirty="0">
                <a:solidFill>
                  <a:srgbClr val="262626"/>
                </a:solidFill>
                <a:latin typeface="Fira Sans"/>
                <a:ea typeface="Fira Sans"/>
                <a:cs typeface="Fira Sans"/>
                <a:sym typeface="Fira Sans"/>
              </a:rPr>
              <a:t>To process data in volatile/temporary memory</a:t>
            </a:r>
            <a:endParaRPr dirty="0"/>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For design of efficient algorithms.</a:t>
            </a:r>
            <a:endParaRPr dirty="0"/>
          </a:p>
          <a:p>
            <a:pPr marL="0" lvl="0" indent="0" algn="ctr" rtl="0">
              <a:lnSpc>
                <a:spcPct val="90000"/>
              </a:lnSpc>
              <a:spcBef>
                <a:spcPts val="1000"/>
              </a:spcBef>
              <a:spcAft>
                <a:spcPts val="0"/>
              </a:spcAft>
              <a:buClr>
                <a:srgbClr val="C00000"/>
              </a:buClr>
              <a:buSzPts val="2800"/>
              <a:buNone/>
            </a:pPr>
            <a:r>
              <a:rPr lang="en-US" b="1" dirty="0">
                <a:solidFill>
                  <a:srgbClr val="C00000"/>
                </a:solidFill>
                <a:latin typeface="Fira Sans"/>
                <a:ea typeface="Fira Sans"/>
                <a:cs typeface="Fira Sans"/>
                <a:sym typeface="Fira Sans"/>
              </a:rPr>
              <a:t>Program = Algorithm + Data structure</a:t>
            </a:r>
            <a:endParaRPr b="1" dirty="0">
              <a:solidFill>
                <a:srgbClr val="C00000"/>
              </a:solidFill>
              <a:latin typeface="Fira Sans"/>
              <a:ea typeface="Fira Sans"/>
              <a:cs typeface="Fira Sans"/>
              <a:sym typeface="Fira Sans"/>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Data use and easier data processing on a software system. </a:t>
            </a:r>
            <a:endParaRPr dirty="0"/>
          </a:p>
        </p:txBody>
      </p:sp>
      <p:pic>
        <p:nvPicPr>
          <p:cNvPr id="102" name="Google Shape;102;p3"/>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103" name="Google Shape;103;p3"/>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104" name="Google Shape;104;p3"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05" name="Google Shape;105;p3"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777240" y="12019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dirty="0">
                <a:solidFill>
                  <a:srgbClr val="C00000"/>
                </a:solidFill>
                <a:latin typeface="Marcellus"/>
                <a:ea typeface="Marcellus"/>
                <a:cs typeface="Marcellus"/>
                <a:sym typeface="Marcellus"/>
              </a:rPr>
              <a:t>Data structures Vs Database Vs knowledgebase!!</a:t>
            </a:r>
            <a:endParaRPr dirty="0"/>
          </a:p>
        </p:txBody>
      </p:sp>
      <p:sp>
        <p:nvSpPr>
          <p:cNvPr id="101" name="Google Shape;101;p3"/>
          <p:cNvSpPr txBox="1">
            <a:spLocks noGrp="1"/>
          </p:cNvSpPr>
          <p:nvPr>
            <p:ph type="body" idx="1"/>
          </p:nvPr>
        </p:nvSpPr>
        <p:spPr>
          <a:xfrm>
            <a:off x="838200" y="1436914"/>
            <a:ext cx="10515600" cy="43939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2800"/>
              <a:buChar char="•"/>
            </a:pPr>
            <a:endParaRPr dirty="0"/>
          </a:p>
        </p:txBody>
      </p:sp>
      <p:pic>
        <p:nvPicPr>
          <p:cNvPr id="102" name="Google Shape;102;p3"/>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103" name="Google Shape;103;p3"/>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104" name="Google Shape;104;p3"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05" name="Google Shape;105;p3"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extLst>
      <p:ext uri="{BB962C8B-B14F-4D97-AF65-F5344CB8AC3E}">
        <p14:creationId xmlns:p14="http://schemas.microsoft.com/office/powerpoint/2010/main" val="379034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77240" y="12019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a:solidFill>
                  <a:srgbClr val="C00000"/>
                </a:solidFill>
                <a:latin typeface="Marcellus"/>
                <a:ea typeface="Marcellus"/>
                <a:cs typeface="Marcellus"/>
                <a:sym typeface="Marcellus"/>
              </a:rPr>
              <a:t>Which Data structures? </a:t>
            </a:r>
            <a:endParaRPr/>
          </a:p>
        </p:txBody>
      </p:sp>
      <p:sp>
        <p:nvSpPr>
          <p:cNvPr id="111" name="Google Shape;111;p4"/>
          <p:cNvSpPr txBox="1">
            <a:spLocks noGrp="1"/>
          </p:cNvSpPr>
          <p:nvPr>
            <p:ph type="body" idx="1"/>
          </p:nvPr>
        </p:nvSpPr>
        <p:spPr>
          <a:xfrm>
            <a:off x="838200" y="1436914"/>
            <a:ext cx="10515600" cy="439390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62626"/>
              </a:buClr>
              <a:buSzPts val="2800"/>
              <a:buChar char="•"/>
            </a:pPr>
            <a:r>
              <a:rPr lang="en-US" dirty="0">
                <a:solidFill>
                  <a:srgbClr val="262626"/>
                </a:solidFill>
                <a:latin typeface="Fira Sans"/>
                <a:ea typeface="Fira Sans"/>
                <a:cs typeface="Fira Sans"/>
                <a:sym typeface="Fira Sans"/>
              </a:rPr>
              <a:t>Stack - LIFO</a:t>
            </a:r>
            <a:endParaRPr dirty="0"/>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Queue- FIFO, Queue, Circular queue, </a:t>
            </a:r>
            <a:r>
              <a:rPr lang="en-US" dirty="0" err="1">
                <a:solidFill>
                  <a:srgbClr val="262626"/>
                </a:solidFill>
                <a:latin typeface="Fira Sans"/>
                <a:ea typeface="Fira Sans"/>
                <a:cs typeface="Fira Sans"/>
                <a:sym typeface="Fira Sans"/>
              </a:rPr>
              <a:t>Dequeue</a:t>
            </a:r>
            <a:r>
              <a:rPr lang="en-US" dirty="0">
                <a:solidFill>
                  <a:srgbClr val="262626"/>
                </a:solidFill>
                <a:latin typeface="Fira Sans"/>
                <a:ea typeface="Fira Sans"/>
                <a:cs typeface="Fira Sans"/>
                <a:sym typeface="Fira Sans"/>
              </a:rPr>
              <a:t>, Priority queue</a:t>
            </a:r>
            <a:endParaRPr dirty="0"/>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Linked lists- singly linked list, doubly linked list, circular linked list</a:t>
            </a:r>
            <a:endParaRPr dirty="0"/>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Graph </a:t>
            </a:r>
            <a:endParaRPr dirty="0"/>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Trees – General trees, binary trees, binary search trees, B tree, B+ tree, heaps, AVL trees</a:t>
            </a:r>
          </a:p>
          <a:p>
            <a:pPr marL="228600" lvl="0" indent="-228600" algn="l" rtl="0">
              <a:lnSpc>
                <a:spcPct val="90000"/>
              </a:lnSpc>
              <a:spcBef>
                <a:spcPts val="1000"/>
              </a:spcBef>
              <a:spcAft>
                <a:spcPts val="0"/>
              </a:spcAft>
              <a:buClr>
                <a:srgbClr val="262626"/>
              </a:buClr>
              <a:buSzPts val="2800"/>
              <a:buChar char="•"/>
            </a:pPr>
            <a:r>
              <a:rPr lang="en-US" dirty="0">
                <a:solidFill>
                  <a:srgbClr val="262626"/>
                </a:solidFill>
                <a:latin typeface="Fira Sans"/>
                <a:ea typeface="Fira Sans"/>
                <a:cs typeface="Fira Sans"/>
                <a:sym typeface="Fira Sans"/>
              </a:rPr>
              <a:t>Set, map, dictionary </a:t>
            </a:r>
            <a:endParaRPr dirty="0">
              <a:solidFill>
                <a:srgbClr val="262626"/>
              </a:solidFill>
              <a:latin typeface="Fira Sans"/>
              <a:ea typeface="Fira Sans"/>
              <a:cs typeface="Fira Sans"/>
              <a:sym typeface="Fira Sans"/>
            </a:endParaRPr>
          </a:p>
        </p:txBody>
      </p:sp>
      <p:pic>
        <p:nvPicPr>
          <p:cNvPr id="112" name="Google Shape;112;p4"/>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113" name="Google Shape;113;p4"/>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114" name="Google Shape;114;p4"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15" name="Google Shape;115;p4"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777240" y="120196"/>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Marcellus"/>
              <a:buNone/>
            </a:pPr>
            <a:r>
              <a:rPr lang="en-US">
                <a:solidFill>
                  <a:srgbClr val="C00000"/>
                </a:solidFill>
                <a:latin typeface="Marcellus"/>
                <a:ea typeface="Marcellus"/>
                <a:cs typeface="Marcellus"/>
                <a:sym typeface="Marcellus"/>
              </a:rPr>
              <a:t>Data structures in real life?</a:t>
            </a:r>
            <a:endParaRPr/>
          </a:p>
        </p:txBody>
      </p:sp>
      <p:sp>
        <p:nvSpPr>
          <p:cNvPr id="121" name="Google Shape;121;p5"/>
          <p:cNvSpPr txBox="1">
            <a:spLocks noGrp="1"/>
          </p:cNvSpPr>
          <p:nvPr>
            <p:ph type="body" idx="1"/>
          </p:nvPr>
        </p:nvSpPr>
        <p:spPr>
          <a:xfrm>
            <a:off x="838200" y="1436914"/>
            <a:ext cx="10515600" cy="439390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A Queue for bus</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Waiting in clinic or office</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Maps, geographical or  railway maps </a:t>
            </a:r>
            <a:r>
              <a:rPr lang="en-US" dirty="0" err="1">
                <a:solidFill>
                  <a:srgbClr val="262626"/>
                </a:solidFill>
                <a:highlight>
                  <a:srgbClr val="FFFF00"/>
                </a:highlight>
                <a:latin typeface="Fira Sans"/>
                <a:ea typeface="Fira Sans"/>
                <a:cs typeface="Fira Sans"/>
                <a:sym typeface="Fira Sans"/>
              </a:rPr>
              <a:t>etc</a:t>
            </a:r>
            <a:endParaRPr dirty="0">
              <a:solidFill>
                <a:srgbClr val="262626"/>
              </a:solidFill>
              <a:highlight>
                <a:srgbClr val="FFFF00"/>
              </a:highlight>
              <a:latin typeface="Fira Sans"/>
              <a:ea typeface="Fira Sans"/>
              <a:cs typeface="Fira Sans"/>
              <a:sym typeface="Fira Sans"/>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Social networks</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Undo operation in any s/w or app</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Operating system processes</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Evaluate an equation</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Games like chess, tic-tac-toe</a:t>
            </a:r>
            <a:endParaRPr dirty="0">
              <a:highlight>
                <a:srgbClr val="FFFF00"/>
              </a:highlight>
            </a:endParaRPr>
          </a:p>
          <a:p>
            <a:pPr marL="228600" lvl="0" indent="-228600" algn="l" rtl="0">
              <a:lnSpc>
                <a:spcPct val="90000"/>
              </a:lnSpc>
              <a:spcBef>
                <a:spcPts val="1000"/>
              </a:spcBef>
              <a:spcAft>
                <a:spcPts val="0"/>
              </a:spcAft>
              <a:buClr>
                <a:srgbClr val="262626"/>
              </a:buClr>
              <a:buSzPts val="2800"/>
              <a:buChar char="•"/>
            </a:pPr>
            <a:r>
              <a:rPr lang="en-US" dirty="0">
                <a:solidFill>
                  <a:srgbClr val="262626"/>
                </a:solidFill>
                <a:highlight>
                  <a:srgbClr val="FFFF00"/>
                </a:highlight>
                <a:latin typeface="Fira Sans"/>
                <a:ea typeface="Fira Sans"/>
                <a:cs typeface="Fira Sans"/>
                <a:sym typeface="Fira Sans"/>
              </a:rPr>
              <a:t>Family history</a:t>
            </a:r>
            <a:endParaRPr dirty="0">
              <a:highlight>
                <a:srgbClr val="FFFF00"/>
              </a:highlight>
            </a:endParaRPr>
          </a:p>
        </p:txBody>
      </p:sp>
      <p:pic>
        <p:nvPicPr>
          <p:cNvPr id="122" name="Google Shape;122;p5"/>
          <p:cNvPicPr preferRelativeResize="0"/>
          <p:nvPr/>
        </p:nvPicPr>
        <p:blipFill rotWithShape="1">
          <a:blip r:embed="rId3">
            <a:alphaModFix/>
          </a:blip>
          <a:srcRect/>
          <a:stretch/>
        </p:blipFill>
        <p:spPr>
          <a:xfrm>
            <a:off x="605" y="2219"/>
            <a:ext cx="566958" cy="6855781"/>
          </a:xfrm>
          <a:prstGeom prst="rect">
            <a:avLst/>
          </a:prstGeom>
          <a:noFill/>
          <a:ln>
            <a:noFill/>
          </a:ln>
        </p:spPr>
      </p:pic>
      <p:pic>
        <p:nvPicPr>
          <p:cNvPr id="123" name="Google Shape;123;p5"/>
          <p:cNvPicPr preferRelativeResize="0"/>
          <p:nvPr/>
        </p:nvPicPr>
        <p:blipFill rotWithShape="1">
          <a:blip r:embed="rId4">
            <a:alphaModFix/>
          </a:blip>
          <a:srcRect/>
          <a:stretch/>
        </p:blipFill>
        <p:spPr>
          <a:xfrm>
            <a:off x="567563" y="0"/>
            <a:ext cx="209677" cy="5440680"/>
          </a:xfrm>
          <a:prstGeom prst="rect">
            <a:avLst/>
          </a:prstGeom>
          <a:noFill/>
          <a:ln>
            <a:noFill/>
          </a:ln>
        </p:spPr>
      </p:pic>
      <p:pic>
        <p:nvPicPr>
          <p:cNvPr id="124" name="Google Shape;124;p5" descr="A close up of a sign&#10;&#10;Description automatically generated"/>
          <p:cNvPicPr preferRelativeResize="0"/>
          <p:nvPr/>
        </p:nvPicPr>
        <p:blipFill rotWithShape="1">
          <a:blip r:embed="rId5">
            <a:alphaModFix/>
          </a:blip>
          <a:srcRect/>
          <a:stretch/>
        </p:blipFill>
        <p:spPr>
          <a:xfrm>
            <a:off x="10835239" y="5830821"/>
            <a:ext cx="868683" cy="647487"/>
          </a:xfrm>
          <a:prstGeom prst="rect">
            <a:avLst/>
          </a:prstGeom>
          <a:noFill/>
          <a:ln>
            <a:noFill/>
          </a:ln>
        </p:spPr>
      </p:pic>
      <p:pic>
        <p:nvPicPr>
          <p:cNvPr id="125" name="Google Shape;125;p5" descr="A picture containing drawing&#10;&#10;Description automatically generated"/>
          <p:cNvPicPr preferRelativeResize="0"/>
          <p:nvPr/>
        </p:nvPicPr>
        <p:blipFill rotWithShape="1">
          <a:blip r:embed="rId6">
            <a:alphaModFix/>
          </a:blip>
          <a:srcRect/>
          <a:stretch/>
        </p:blipFill>
        <p:spPr>
          <a:xfrm>
            <a:off x="777240" y="5828983"/>
            <a:ext cx="2655568" cy="66389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3901</TotalTime>
  <Words>1478</Words>
  <Application>Microsoft Office PowerPoint</Application>
  <PresentationFormat>Widescreen</PresentationFormat>
  <Paragraphs>249</Paragraphs>
  <Slides>26</Slides>
  <Notes>26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Fira Sans</vt:lpstr>
      <vt:lpstr>Marcellus</vt:lpstr>
      <vt:lpstr>Arial</vt:lpstr>
      <vt:lpstr>Calibri</vt:lpstr>
      <vt:lpstr>Office Theme</vt:lpstr>
      <vt:lpstr>Data Structures </vt:lpstr>
      <vt:lpstr>What do I teach?</vt:lpstr>
      <vt:lpstr>What for you could contact me?</vt:lpstr>
      <vt:lpstr>What all data do we process?</vt:lpstr>
      <vt:lpstr>Data structures: What and Why? </vt:lpstr>
      <vt:lpstr>Why Data structures? </vt:lpstr>
      <vt:lpstr>Data structures Vs Database Vs knowledgebase!!</vt:lpstr>
      <vt:lpstr>Which Data structures? </vt:lpstr>
      <vt:lpstr>Data structures in real life?</vt:lpstr>
      <vt:lpstr>Course outcomes</vt:lpstr>
      <vt:lpstr>Course Outcome</vt:lpstr>
      <vt:lpstr>Books </vt:lpstr>
      <vt:lpstr>Lab Work</vt:lpstr>
      <vt:lpstr>Lab assessment Rubrics</vt:lpstr>
      <vt:lpstr>Programming language</vt:lpstr>
      <vt:lpstr>Internal Assessments</vt:lpstr>
      <vt:lpstr>Test</vt:lpstr>
      <vt:lpstr>Evaluation Scheme </vt:lpstr>
      <vt:lpstr>Modes of Content Delivery </vt:lpstr>
      <vt:lpstr>Data structures Implementation</vt:lpstr>
      <vt:lpstr>Variables, arrays and Pointers</vt:lpstr>
      <vt:lpstr>Memory</vt:lpstr>
      <vt:lpstr>How Memory are allocated?</vt:lpstr>
      <vt:lpstr>How Memory are allocated?</vt:lpstr>
      <vt:lpstr>Static vs Dynamic memory allocation</vt:lpstr>
      <vt:lpstr>Queries???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dc:title>
  <dc:creator>Aditi  Rajani</dc:creator>
  <cp:lastModifiedBy>Om Thanage</cp:lastModifiedBy>
  <cp:revision>23</cp:revision>
  <dcterms:created xsi:type="dcterms:W3CDTF">2020-04-30T07:52:47Z</dcterms:created>
  <dcterms:modified xsi:type="dcterms:W3CDTF">2024-09-14T17:23:36Z</dcterms:modified>
</cp:coreProperties>
</file>