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303" r:id="rId4"/>
    <p:sldId id="304" r:id="rId5"/>
    <p:sldId id="305" r:id="rId6"/>
    <p:sldId id="308" r:id="rId7"/>
    <p:sldId id="309" r:id="rId8"/>
    <p:sldId id="310" r:id="rId9"/>
    <p:sldId id="311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312" r:id="rId18"/>
    <p:sldId id="264" r:id="rId19"/>
    <p:sldId id="313" r:id="rId20"/>
    <p:sldId id="265" r:id="rId21"/>
    <p:sldId id="314" r:id="rId22"/>
    <p:sldId id="266" r:id="rId23"/>
    <p:sldId id="267" r:id="rId24"/>
    <p:sldId id="315" r:id="rId25"/>
    <p:sldId id="268" r:id="rId26"/>
    <p:sldId id="316" r:id="rId27"/>
    <p:sldId id="306" r:id="rId28"/>
    <p:sldId id="270" r:id="rId29"/>
    <p:sldId id="271" r:id="rId30"/>
    <p:sldId id="307" r:id="rId31"/>
    <p:sldId id="272" r:id="rId32"/>
    <p:sldId id="273" r:id="rId33"/>
    <p:sldId id="274" r:id="rId34"/>
    <p:sldId id="275" r:id="rId35"/>
    <p:sldId id="276" r:id="rId36"/>
    <p:sldId id="298" r:id="rId37"/>
    <p:sldId id="299" r:id="rId38"/>
    <p:sldId id="300" r:id="rId39"/>
    <p:sldId id="301" r:id="rId40"/>
    <p:sldId id="277" r:id="rId41"/>
    <p:sldId id="302" r:id="rId42"/>
    <p:sldId id="278" r:id="rId43"/>
    <p:sldId id="279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295" r:id="rId59"/>
    <p:sldId id="296" r:id="rId6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i/cPHgMyP6Ucx5XT9iLPvJQkKh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20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5" name="Google Shape;6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26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18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00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18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11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13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4220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072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711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729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2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60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7546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latin typeface="Arial"/>
                <a:ea typeface="Arial"/>
                <a:cs typeface="Arial"/>
                <a:sym typeface="Arial"/>
              </a:rPr>
              <a:t>SWATIMALI@SOMAIYA.EDU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None/>
            </a:pPr>
            <a:r>
              <a:rPr lang="en-US" sz="4400" b="1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STRUCTURES – TYPES AND ADT</a:t>
            </a:r>
            <a:endParaRPr/>
          </a:p>
        </p:txBody>
      </p:sp>
      <p:pic>
        <p:nvPicPr>
          <p:cNvPr id="90" name="Google Shape;90;p1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" y="5835653"/>
            <a:ext cx="726281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Structures</a:t>
            </a:r>
            <a:endParaRPr sz="3200"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3059114" y="1844679"/>
            <a:ext cx="3095625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4643438" y="2420942"/>
            <a:ext cx="0" cy="2873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>
            <a:off x="2555877" y="2708275"/>
            <a:ext cx="40322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>
            <a:off x="2555875" y="2708279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122;p3"/>
          <p:cNvCxnSpPr/>
          <p:nvPr/>
        </p:nvCxnSpPr>
        <p:spPr>
          <a:xfrm>
            <a:off x="6588125" y="2708279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" name="Google Shape;123;p3"/>
          <p:cNvSpPr/>
          <p:nvPr/>
        </p:nvSpPr>
        <p:spPr>
          <a:xfrm>
            <a:off x="1116014" y="3068638"/>
            <a:ext cx="30956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4793227" y="3068638"/>
            <a:ext cx="33792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132139" y="4940304"/>
            <a:ext cx="1764326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076827" y="4940304"/>
            <a:ext cx="1655763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2555875" y="3644904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/>
          <p:nvPr/>
        </p:nvCxnSpPr>
        <p:spPr>
          <a:xfrm>
            <a:off x="827090" y="4365625"/>
            <a:ext cx="496887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/>
          <p:nvPr/>
        </p:nvCxnSpPr>
        <p:spPr>
          <a:xfrm>
            <a:off x="827088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>
            <a:off x="2051050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/>
          <p:nvPr/>
        </p:nvCxnSpPr>
        <p:spPr>
          <a:xfrm>
            <a:off x="3924300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/>
          <p:nvPr/>
        </p:nvCxnSpPr>
        <p:spPr>
          <a:xfrm>
            <a:off x="5795963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3"/>
          <p:cNvCxnSpPr/>
          <p:nvPr/>
        </p:nvCxnSpPr>
        <p:spPr>
          <a:xfrm>
            <a:off x="2555875" y="3644904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3"/>
          <p:cNvCxnSpPr/>
          <p:nvPr/>
        </p:nvCxnSpPr>
        <p:spPr>
          <a:xfrm>
            <a:off x="827088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/>
          <p:nvPr/>
        </p:nvCxnSpPr>
        <p:spPr>
          <a:xfrm>
            <a:off x="2555875" y="3644904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3"/>
          <p:cNvCxnSpPr/>
          <p:nvPr/>
        </p:nvCxnSpPr>
        <p:spPr>
          <a:xfrm>
            <a:off x="2051050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3"/>
          <p:cNvCxnSpPr/>
          <p:nvPr/>
        </p:nvCxnSpPr>
        <p:spPr>
          <a:xfrm>
            <a:off x="827088" y="4365629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3"/>
          <p:cNvCxnSpPr/>
          <p:nvPr/>
        </p:nvCxnSpPr>
        <p:spPr>
          <a:xfrm>
            <a:off x="2555875" y="3644904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051050" y="4367213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/>
          <p:nvPr/>
        </p:nvCxnSpPr>
        <p:spPr>
          <a:xfrm>
            <a:off x="827088" y="4367213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3"/>
          <p:cNvCxnSpPr/>
          <p:nvPr/>
        </p:nvCxnSpPr>
        <p:spPr>
          <a:xfrm>
            <a:off x="2555875" y="3646490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1" y="4920139"/>
            <a:ext cx="1476099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695294" y="4943479"/>
            <a:ext cx="1223962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3"/>
          <p:cNvCxnSpPr/>
          <p:nvPr/>
        </p:nvCxnSpPr>
        <p:spPr>
          <a:xfrm>
            <a:off x="2051050" y="4368804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3"/>
          <p:cNvCxnSpPr/>
          <p:nvPr/>
        </p:nvCxnSpPr>
        <p:spPr>
          <a:xfrm>
            <a:off x="827088" y="4368804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" name="Google Shape;146;p3"/>
          <p:cNvCxnSpPr/>
          <p:nvPr/>
        </p:nvCxnSpPr>
        <p:spPr>
          <a:xfrm>
            <a:off x="2555875" y="3648075"/>
            <a:ext cx="0" cy="7207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2019383" y="259750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Structures</a:t>
            </a:r>
            <a:endParaRPr sz="3200"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3218322" y="1469112"/>
            <a:ext cx="3843749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Non-Primitive 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275222" y="2837537"/>
            <a:ext cx="2308636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140196" y="2766100"/>
            <a:ext cx="3191463" cy="574675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4"/>
          <p:cNvCxnSpPr/>
          <p:nvPr/>
        </p:nvCxnSpPr>
        <p:spPr>
          <a:xfrm>
            <a:off x="7179133" y="2405737"/>
            <a:ext cx="0" cy="3603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162;p4"/>
          <p:cNvCxnSpPr/>
          <p:nvPr/>
        </p:nvCxnSpPr>
        <p:spPr>
          <a:xfrm>
            <a:off x="2283283" y="2405733"/>
            <a:ext cx="0" cy="43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4"/>
          <p:cNvCxnSpPr/>
          <p:nvPr/>
        </p:nvCxnSpPr>
        <p:spPr>
          <a:xfrm>
            <a:off x="4731208" y="2045371"/>
            <a:ext cx="0" cy="3603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4"/>
          <p:cNvCxnSpPr/>
          <p:nvPr/>
        </p:nvCxnSpPr>
        <p:spPr>
          <a:xfrm>
            <a:off x="2283283" y="2405733"/>
            <a:ext cx="48958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4"/>
          <p:cNvSpPr/>
          <p:nvPr/>
        </p:nvSpPr>
        <p:spPr>
          <a:xfrm>
            <a:off x="338596" y="4566321"/>
            <a:ext cx="120998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678428" y="5358483"/>
            <a:ext cx="1820758" cy="50323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List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715084" y="5358487"/>
            <a:ext cx="1455688" cy="576263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3465873" y="4566321"/>
            <a:ext cx="1409800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843421" y="3990058"/>
            <a:ext cx="338296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"/>
          <p:cNvCxnSpPr/>
          <p:nvPr/>
        </p:nvCxnSpPr>
        <p:spPr>
          <a:xfrm>
            <a:off x="2283283" y="3413796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p4"/>
          <p:cNvCxnSpPr/>
          <p:nvPr/>
        </p:nvCxnSpPr>
        <p:spPr>
          <a:xfrm>
            <a:off x="1851483" y="3990062"/>
            <a:ext cx="0" cy="13684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4"/>
          <p:cNvCxnSpPr/>
          <p:nvPr/>
        </p:nvCxnSpPr>
        <p:spPr>
          <a:xfrm>
            <a:off x="3291346" y="3990062"/>
            <a:ext cx="0" cy="13684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p4"/>
          <p:cNvCxnSpPr/>
          <p:nvPr/>
        </p:nvCxnSpPr>
        <p:spPr>
          <a:xfrm>
            <a:off x="843421" y="3990062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174;p4"/>
          <p:cNvCxnSpPr/>
          <p:nvPr/>
        </p:nvCxnSpPr>
        <p:spPr>
          <a:xfrm>
            <a:off x="4226383" y="3990062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175;p4"/>
          <p:cNvCxnSpPr/>
          <p:nvPr/>
        </p:nvCxnSpPr>
        <p:spPr>
          <a:xfrm>
            <a:off x="843421" y="3990058"/>
            <a:ext cx="338296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4"/>
          <p:cNvCxnSpPr/>
          <p:nvPr/>
        </p:nvCxnSpPr>
        <p:spPr>
          <a:xfrm>
            <a:off x="2283283" y="3413796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4"/>
          <p:cNvCxnSpPr/>
          <p:nvPr/>
        </p:nvCxnSpPr>
        <p:spPr>
          <a:xfrm>
            <a:off x="6099633" y="3917033"/>
            <a:ext cx="216058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" name="Google Shape;178;p4"/>
          <p:cNvCxnSpPr/>
          <p:nvPr/>
        </p:nvCxnSpPr>
        <p:spPr>
          <a:xfrm>
            <a:off x="7179133" y="3340771"/>
            <a:ext cx="0" cy="57626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" name="Google Shape;179;p4"/>
          <p:cNvCxnSpPr/>
          <p:nvPr/>
        </p:nvCxnSpPr>
        <p:spPr>
          <a:xfrm>
            <a:off x="6099633" y="391703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4"/>
          <p:cNvCxnSpPr/>
          <p:nvPr/>
        </p:nvCxnSpPr>
        <p:spPr>
          <a:xfrm>
            <a:off x="8260221" y="3917037"/>
            <a:ext cx="0" cy="57626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4"/>
          <p:cNvSpPr/>
          <p:nvPr/>
        </p:nvSpPr>
        <p:spPr>
          <a:xfrm>
            <a:off x="5486401" y="4493296"/>
            <a:ext cx="1333958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7683959" y="4493296"/>
            <a:ext cx="1152525" cy="576262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Primitive data structures</a:t>
            </a:r>
            <a:endParaRPr sz="3200"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structures that are </a:t>
            </a:r>
            <a:r>
              <a:rPr lang="en-US" sz="36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directly operated upon by the machine instructions.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built into the language, such as an integer, a float.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Non-Primitive data structures</a:t>
            </a:r>
            <a:endParaRPr sz="320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</a:t>
            </a: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sophisticated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structures.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from the primitive data structures.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Emphasize on structuring of a group of homogeneous (same type) or heterogeneous (different type) data items.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structures and their representations</a:t>
            </a:r>
            <a:endParaRPr sz="3200"/>
          </a:p>
        </p:txBody>
      </p:sp>
      <p:sp>
        <p:nvSpPr>
          <p:cNvPr id="210" name="Google Shape;21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pic>
        <p:nvPicPr>
          <p:cNvPr id="211" name="Google Shape;211;p7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" y="5835652"/>
            <a:ext cx="727075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sz="3200"/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8"/>
          <p:cNvSpPr/>
          <p:nvPr/>
        </p:nvSpPr>
        <p:spPr>
          <a:xfrm>
            <a:off x="2809988" y="5088063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809988" y="410289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2809988" y="316671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809988" y="219045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8"/>
          <p:cNvCxnSpPr/>
          <p:nvPr/>
        </p:nvCxnSpPr>
        <p:spPr>
          <a:xfrm rot="10800000">
            <a:off x="4874126" y="2819394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2" name="Google Shape;232;p8"/>
          <p:cNvSpPr txBox="1"/>
          <p:nvPr/>
        </p:nvSpPr>
        <p:spPr>
          <a:xfrm>
            <a:off x="5615882" y="2464643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 txBox="1"/>
          <p:nvPr/>
        </p:nvSpPr>
        <p:spPr>
          <a:xfrm>
            <a:off x="3059729" y="244383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 txBox="1"/>
          <p:nvPr/>
        </p:nvSpPr>
        <p:spPr>
          <a:xfrm>
            <a:off x="3059729" y="3475041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3059729" y="436939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059729" y="5371667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1545292" y="288117"/>
            <a:ext cx="7471064" cy="6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Typical Applications of Stack in real life</a:t>
            </a:r>
            <a:endParaRPr sz="3200" dirty="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Undo Mechanisms in Software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Backtracking Algorithms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Function Call Management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Infix to postfix conversion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recursion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Expression Evaluation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Syntax Parsing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Browser History Management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endParaRPr sz="28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31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3200"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2809988" y="5071734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809988" y="410289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809988" y="3166716"/>
            <a:ext cx="2454417" cy="981768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809988" y="2099806"/>
            <a:ext cx="2454417" cy="1079945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 rot="10800000">
            <a:off x="4874126" y="2819394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9"/>
          <p:cNvSpPr txBox="1"/>
          <p:nvPr/>
        </p:nvSpPr>
        <p:spPr>
          <a:xfrm>
            <a:off x="6438765" y="5492363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3059729" y="244383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 txBox="1"/>
          <p:nvPr/>
        </p:nvSpPr>
        <p:spPr>
          <a:xfrm>
            <a:off x="3059729" y="3475041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 txBox="1"/>
          <p:nvPr/>
        </p:nvSpPr>
        <p:spPr>
          <a:xfrm>
            <a:off x="3059729" y="4369394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/>
        </p:nvSpPr>
        <p:spPr>
          <a:xfrm>
            <a:off x="3059729" y="5371667"/>
            <a:ext cx="1039067" cy="477054"/>
          </a:xfrm>
          <a:prstGeom prst="rect">
            <a:avLst/>
          </a:prstGeom>
          <a:solidFill>
            <a:srgbClr val="B6DDE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9"/>
          <p:cNvCxnSpPr/>
          <p:nvPr/>
        </p:nvCxnSpPr>
        <p:spPr>
          <a:xfrm rot="10800000">
            <a:off x="4988426" y="5730890"/>
            <a:ext cx="145033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9" name="Google Shape;259;p9"/>
          <p:cNvSpPr txBox="1"/>
          <p:nvPr/>
        </p:nvSpPr>
        <p:spPr>
          <a:xfrm>
            <a:off x="6265516" y="2488455"/>
            <a:ext cx="1070669" cy="477054"/>
          </a:xfrm>
          <a:prstGeom prst="rect">
            <a:avLst/>
          </a:prstGeom>
          <a:solidFill>
            <a:srgbClr val="B6DDE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1160828" y="734926"/>
            <a:ext cx="7471064" cy="6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Typical Applications of Queue in real life</a:t>
            </a:r>
            <a:endParaRPr sz="3200" dirty="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Customer Service Systems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Task Scheduling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Buffer Management in OS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Resource Allocation in OS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Emergency Services –PQ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Process Scheduling, waiting queues</a:t>
            </a: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Palindrome Checking – </a:t>
            </a:r>
            <a:r>
              <a:rPr lang="en-IN" sz="2800" dirty="0" err="1">
                <a:highlight>
                  <a:srgbClr val="FFFF00"/>
                </a:highlight>
              </a:rPr>
              <a:t>Dequeues</a:t>
            </a:r>
            <a:endParaRPr lang="en-IN" sz="2800" dirty="0">
              <a:highlight>
                <a:srgbClr val="FFFF00"/>
              </a:highlight>
            </a:endParaRPr>
          </a:p>
          <a:p>
            <a:pPr marL="635000" lvl="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Any waiting queue- Bus, restaurant, ticket window, </a:t>
            </a:r>
            <a:r>
              <a:rPr lang="en-IN" sz="28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etc</a:t>
            </a:r>
            <a:endParaRPr sz="28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3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244930" y="751506"/>
            <a:ext cx="85713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List- A </a:t>
            </a:r>
            <a:r>
              <a:rPr lang="en-US" sz="3200" b="1" i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Flexible </a:t>
            </a: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structure that can grow and shrink on demand</a:t>
            </a:r>
            <a:endParaRPr sz="3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0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 txBox="1"/>
          <p:nvPr/>
        </p:nvSpPr>
        <p:spPr>
          <a:xfrm>
            <a:off x="413125" y="1856752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1592036" y="4149251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277836" y="4149251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710285" y="4450432"/>
            <a:ext cx="600075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10"/>
          <p:cNvCxnSpPr/>
          <p:nvPr/>
        </p:nvCxnSpPr>
        <p:spPr>
          <a:xfrm rot="10800000" flipH="1">
            <a:off x="2522766" y="4352078"/>
            <a:ext cx="901265" cy="383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4636435" y="4335010"/>
            <a:ext cx="554269" cy="112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6" name="Google Shape;276;p10"/>
          <p:cNvCxnSpPr/>
          <p:nvPr/>
        </p:nvCxnSpPr>
        <p:spPr>
          <a:xfrm rot="10800000" flipH="1">
            <a:off x="6391757" y="4304162"/>
            <a:ext cx="533035" cy="21425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7" name="Google Shape;277;p10"/>
          <p:cNvSpPr txBox="1"/>
          <p:nvPr/>
        </p:nvSpPr>
        <p:spPr>
          <a:xfrm>
            <a:off x="413125" y="3967843"/>
            <a:ext cx="11829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0"/>
          <p:cNvCxnSpPr/>
          <p:nvPr/>
        </p:nvCxnSpPr>
        <p:spPr>
          <a:xfrm flipH="1">
            <a:off x="7892267" y="4099145"/>
            <a:ext cx="244929" cy="70033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10"/>
          <p:cNvSpPr/>
          <p:nvPr/>
        </p:nvSpPr>
        <p:spPr>
          <a:xfrm>
            <a:off x="1310362" y="4157224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3705705" y="4140895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391506" y="4140895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3424031" y="4148868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461027" y="4148868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6146828" y="4148868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5179353" y="4156841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7206466" y="4099145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2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892267" y="4099145"/>
            <a:ext cx="244929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6924792" y="4107118"/>
            <a:ext cx="285757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592036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2277836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375044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060844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5190703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876503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6924790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8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7610591" y="2200342"/>
            <a:ext cx="685800" cy="700336"/>
          </a:xfrm>
          <a:prstGeom prst="rect">
            <a:avLst/>
          </a:prstGeom>
          <a:noFill/>
          <a:ln w="381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0"/>
          <p:cNvCxnSpPr>
            <a:endCxn id="289" idx="1"/>
          </p:cNvCxnSpPr>
          <p:nvPr/>
        </p:nvCxnSpPr>
        <p:spPr>
          <a:xfrm>
            <a:off x="992036" y="2550510"/>
            <a:ext cx="6000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8" name="Google Shape;298;p10"/>
          <p:cNvCxnSpPr>
            <a:stCxn id="290" idx="3"/>
            <a:endCxn id="291" idx="1"/>
          </p:cNvCxnSpPr>
          <p:nvPr/>
        </p:nvCxnSpPr>
        <p:spPr>
          <a:xfrm>
            <a:off x="2963636" y="2550510"/>
            <a:ext cx="4113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99" name="Google Shape;299;p10"/>
          <p:cNvCxnSpPr>
            <a:stCxn id="292" idx="3"/>
            <a:endCxn id="293" idx="1"/>
          </p:cNvCxnSpPr>
          <p:nvPr/>
        </p:nvCxnSpPr>
        <p:spPr>
          <a:xfrm>
            <a:off x="4746644" y="2550510"/>
            <a:ext cx="4440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0" name="Google Shape;300;p10"/>
          <p:cNvCxnSpPr>
            <a:stCxn id="294" idx="3"/>
            <a:endCxn id="295" idx="1"/>
          </p:cNvCxnSpPr>
          <p:nvPr/>
        </p:nvCxnSpPr>
        <p:spPr>
          <a:xfrm>
            <a:off x="6562303" y="2550510"/>
            <a:ext cx="362400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1" name="Google Shape;301;p10"/>
          <p:cNvSpPr txBox="1"/>
          <p:nvPr/>
        </p:nvSpPr>
        <p:spPr>
          <a:xfrm>
            <a:off x="413125" y="2067921"/>
            <a:ext cx="11789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0"/>
          <p:cNvCxnSpPr/>
          <p:nvPr/>
        </p:nvCxnSpPr>
        <p:spPr>
          <a:xfrm flipH="1">
            <a:off x="7610591" y="2200342"/>
            <a:ext cx="685800" cy="70033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10"/>
          <p:cNvSpPr txBox="1"/>
          <p:nvPr/>
        </p:nvSpPr>
        <p:spPr>
          <a:xfrm>
            <a:off x="7654120" y="3428639"/>
            <a:ext cx="9564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0"/>
          <p:cNvCxnSpPr>
            <a:endCxn id="296" idx="2"/>
          </p:cNvCxnSpPr>
          <p:nvPr/>
        </p:nvCxnSpPr>
        <p:spPr>
          <a:xfrm rot="10800000">
            <a:off x="7953491" y="2900678"/>
            <a:ext cx="0" cy="6588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5" name="Google Shape;305;p10"/>
          <p:cNvSpPr txBox="1"/>
          <p:nvPr/>
        </p:nvSpPr>
        <p:spPr>
          <a:xfrm>
            <a:off x="7742842" y="5475159"/>
            <a:ext cx="8677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0"/>
          <p:cNvCxnSpPr/>
          <p:nvPr/>
        </p:nvCxnSpPr>
        <p:spPr>
          <a:xfrm rot="10800000">
            <a:off x="8040692" y="4799484"/>
            <a:ext cx="0" cy="658939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7" name="Google Shape;307;p10"/>
          <p:cNvCxnSpPr/>
          <p:nvPr/>
        </p:nvCxnSpPr>
        <p:spPr>
          <a:xfrm rot="10800000">
            <a:off x="2500706" y="4650707"/>
            <a:ext cx="946316" cy="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8" name="Google Shape;308;p10"/>
          <p:cNvCxnSpPr/>
          <p:nvPr/>
        </p:nvCxnSpPr>
        <p:spPr>
          <a:xfrm rot="10800000">
            <a:off x="4590064" y="4605366"/>
            <a:ext cx="591662" cy="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9" name="Google Shape;309;p10"/>
          <p:cNvCxnSpPr/>
          <p:nvPr/>
        </p:nvCxnSpPr>
        <p:spPr>
          <a:xfrm flipH="1">
            <a:off x="6367995" y="4582502"/>
            <a:ext cx="542365" cy="22867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0" name="Google Shape;310;p10"/>
          <p:cNvSpPr txBox="1"/>
          <p:nvPr/>
        </p:nvSpPr>
        <p:spPr>
          <a:xfrm>
            <a:off x="4198563" y="3179342"/>
            <a:ext cx="13350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0"/>
          <p:cNvCxnSpPr>
            <a:endCxn id="293" idx="2"/>
          </p:cNvCxnSpPr>
          <p:nvPr/>
        </p:nvCxnSpPr>
        <p:spPr>
          <a:xfrm rot="10800000" flipH="1">
            <a:off x="4913503" y="2900678"/>
            <a:ext cx="620100" cy="5280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2" name="Google Shape;312;p10"/>
          <p:cNvSpPr txBox="1"/>
          <p:nvPr/>
        </p:nvSpPr>
        <p:spPr>
          <a:xfrm>
            <a:off x="4198563" y="5128950"/>
            <a:ext cx="145006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10"/>
          <p:cNvCxnSpPr/>
          <p:nvPr/>
        </p:nvCxnSpPr>
        <p:spPr>
          <a:xfrm rot="10800000" flipH="1">
            <a:off x="4913569" y="4850289"/>
            <a:ext cx="620035" cy="527961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Marcellus"/>
              <a:buNone/>
            </a:pPr>
            <a:r>
              <a:rPr lang="en-US" sz="4400" b="1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Data structures Implementation</a:t>
            </a:r>
            <a:endParaRPr sz="4400" b="1"/>
          </a:p>
        </p:txBody>
      </p:sp>
      <p:sp>
        <p:nvSpPr>
          <p:cNvPr id="218" name="Google Shape;218;p14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pic>
        <p:nvPicPr>
          <p:cNvPr id="219" name="Google Shape;219;p14" descr="A close up of a sign&#10;&#10;Description automatically generated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" y="5835653"/>
            <a:ext cx="726281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3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955964" y="746966"/>
            <a:ext cx="7860295" cy="6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Typical Applications of Linked Lists in real life</a:t>
            </a:r>
            <a:endParaRPr sz="3200" dirty="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Dynamic Memory Allocation – managing memory blocks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Navigation Systems - </a:t>
            </a:r>
            <a:r>
              <a:rPr lang="en-US" sz="2400" dirty="0">
                <a:highlight>
                  <a:srgbClr val="FFFF00"/>
                </a:highlight>
              </a:rPr>
              <a:t>route as a sequence of points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Browser History Management - </a:t>
            </a:r>
            <a:r>
              <a:rPr lang="en-US" sz="2400" dirty="0">
                <a:highlight>
                  <a:srgbClr val="FFFF00"/>
                </a:highlight>
              </a:rPr>
              <a:t>navigate back and forth through the history.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Music or Video Playlist Management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Round Robin Scheduling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Multiplayer Board Games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highlight>
                  <a:srgbClr val="FFFF00"/>
                </a:highlight>
              </a:rPr>
              <a:t>Database Indexing</a:t>
            </a:r>
            <a:endParaRPr sz="2400" b="0" i="0" u="none" strike="noStrike" cap="none" dirty="0">
              <a:solidFill>
                <a:srgbClr val="000000"/>
              </a:solidFill>
              <a:highlight>
                <a:srgbClr val="FFFF00"/>
              </a:highlight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36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Tree </a:t>
            </a:r>
            <a:endParaRPr sz="3200"/>
          </a:p>
        </p:txBody>
      </p:sp>
      <p:pic>
        <p:nvPicPr>
          <p:cNvPr id="319" name="Google Shape;3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1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1" descr="Converting a m-ary tree (general tree) to a binary tree » ExamRada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3670" y="1709791"/>
            <a:ext cx="7120646" cy="376028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1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ExamRadar.com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>
            <a:spLocks noGrp="1"/>
          </p:cNvSpPr>
          <p:nvPr>
            <p:ph type="title"/>
          </p:nvPr>
        </p:nvSpPr>
        <p:spPr>
          <a:xfrm>
            <a:off x="952513" y="838202"/>
            <a:ext cx="75097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Binary Tree, Binary search tree and Heaps</a:t>
            </a:r>
            <a:endParaRPr sz="3200"/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2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ExamRadar.com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2" descr="Difference Between Binary Tree and Binary Search Tree | Compare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33285" y="1709788"/>
            <a:ext cx="3459275" cy="384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1004965" y="903357"/>
            <a:ext cx="7471064" cy="6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Typical Applications of Trees in real life</a:t>
            </a:r>
            <a:endParaRPr sz="3200" dirty="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Hierarchical file systems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Family tree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Organizational tree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Game tree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Databases and Indexing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DNS 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Data Compression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Decision trees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Parse Trees in Natural Language Processing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  <a:highlight>
                  <a:srgbClr val="FFFF00"/>
                </a:highlight>
              </a:rPr>
              <a:t>Routing Algorithms in Networks - MST</a:t>
            </a:r>
            <a:endParaRPr sz="28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3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930730" y="539229"/>
            <a:ext cx="66575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endParaRPr sz="3200"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3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3"/>
          <p:cNvSpPr txBox="1"/>
          <p:nvPr/>
        </p:nvSpPr>
        <p:spPr>
          <a:xfrm>
            <a:off x="1604282" y="5796643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courtesy:  Medium.com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3" descr="Let's Learn: Graph Data Structure | by Tim Roberts | Let's Learn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31003" y="983771"/>
            <a:ext cx="4231069" cy="48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1545292" y="288117"/>
            <a:ext cx="7471064" cy="66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Typical Applications of Graph in real life</a:t>
            </a:r>
            <a:endParaRPr sz="3200" dirty="0"/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Social Networks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Transportation Networks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Internet and Web Page Link Analysis- W</a:t>
            </a:r>
            <a:r>
              <a:rPr lang="en-US" sz="2800" dirty="0" err="1">
                <a:highlight>
                  <a:srgbClr val="FFFF00"/>
                </a:highlight>
              </a:rPr>
              <a:t>eb</a:t>
            </a:r>
            <a:r>
              <a:rPr lang="en-US" sz="2800" dirty="0">
                <a:highlight>
                  <a:srgbClr val="FFFF00"/>
                </a:highlight>
              </a:rPr>
              <a:t> pages are nodes, and hyperlinks as edges.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Recommendation Systems- </a:t>
            </a:r>
            <a:r>
              <a:rPr lang="en-US" sz="2800" dirty="0">
                <a:highlight>
                  <a:srgbClr val="FFFF00"/>
                </a:highlight>
              </a:rPr>
              <a:t>model relationships between users and items.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Circuit Design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Map Navigation and GPS Systems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Mind maps</a:t>
            </a:r>
          </a:p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Internet and Telecommunications- routing</a:t>
            </a:r>
            <a:endParaRPr sz="2800" b="0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36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>
            <a:spLocks noGrp="1"/>
          </p:cNvSpPr>
          <p:nvPr>
            <p:ph type="title"/>
          </p:nvPr>
        </p:nvSpPr>
        <p:spPr>
          <a:xfrm>
            <a:off x="2164608" y="533402"/>
            <a:ext cx="6293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Type and Data Structure</a:t>
            </a:r>
            <a:endParaRPr sz="3200"/>
          </a:p>
        </p:txBody>
      </p:sp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Types (ADTs)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stores data and allow various operations on the data to access and change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mathematical model, together with various operations defined on the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ADT is a collection of data and associated operations for manipulating that data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545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Type</a:t>
            </a:r>
            <a:endParaRPr sz="3200"/>
          </a:p>
        </p:txBody>
      </p:sp>
      <p:pic>
        <p:nvPicPr>
          <p:cNvPr id="369" name="Google Shape;3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ADTs support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hiding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structuring of a  problem into well-defined entities by defining their data and operations.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principle of hiding the used data structure and to only provide a well-defined interface is known as 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Operations </a:t>
            </a:r>
            <a:endParaRPr sz="3200"/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Every Collection ADT should provide a way to: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add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remove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find, retrieve, or access an item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single data structure works well for all purposes, and so it is important to know the strengths and limitations of several of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>
            <a:spLocks noGrp="1"/>
          </p:cNvSpPr>
          <p:nvPr>
            <p:ph type="title"/>
          </p:nvPr>
        </p:nvSpPr>
        <p:spPr>
          <a:xfrm>
            <a:off x="2164608" y="533402"/>
            <a:ext cx="6293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Communicating your ideas in CSE</a:t>
            </a:r>
            <a:endParaRPr sz="3200" dirty="0"/>
          </a:p>
        </p:txBody>
      </p:sp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4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</a:rPr>
              <a:t>Variable naming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</a:rPr>
              <a:t>Function declarations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writing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</a:rPr>
              <a:t>ADT writing</a:t>
            </a:r>
            <a:endParaRPr lang="en-IN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47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Variables, arrays and Pointers</a:t>
            </a:r>
            <a:endParaRPr sz="3200"/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5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Variable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Pointer variable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Memory allocation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Array allocations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Dynamic memory allocation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34" name="Google Shape;234;p1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936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1" y="1219585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id="391" name="Google Shape;3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7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7"/>
          <p:cNvSpPr txBox="1"/>
          <p:nvPr/>
        </p:nvSpPr>
        <p:spPr>
          <a:xfrm>
            <a:off x="533401" y="2133602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typedef &lt; </a:t>
            </a:r>
            <a:r>
              <a:rPr lang="en-US" sz="2400" b="0" i="1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 Parameter1, ParameterType Parameter2……, ParameterType ParameterN 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ADTType</a:t>
            </a: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1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1" y="602236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id="402" name="Google Shape;40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8"/>
          <p:cNvSpPr txBox="1"/>
          <p:nvPr/>
        </p:nvSpPr>
        <p:spPr>
          <a:xfrm>
            <a:off x="533401" y="1447802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ReturnType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OperationName (ParameterType Parameter1, ParameterType Parameter2……, ParameterType ParameterN)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ReturnType</a:t>
            </a: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OperationName (Parameter1, Parameter2……, ParameterN)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 Parameter1, ParameterType Parameter2……, ParameterType ParameterN</a:t>
            </a: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1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9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Abstract Data Structure</a:t>
            </a:r>
            <a:endParaRPr sz="3200"/>
          </a:p>
        </p:txBody>
      </p:sp>
      <p:pic>
        <p:nvPicPr>
          <p:cNvPr id="413" name="Google Shape;41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9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 txBox="1"/>
          <p:nvPr/>
        </p:nvSpPr>
        <p:spPr>
          <a:xfrm>
            <a:off x="759279" y="1709789"/>
            <a:ext cx="8056979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Definition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definition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ADTs represent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from hardware or software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 name is assumed as the return variable name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highlight>
                  <a:srgbClr val="FFFF00"/>
                </a:highlight>
              </a:rPr>
              <a:t>The process of isolating implementation details and extracting only essential property from an entity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Hence, abstractions in a program: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Data abstraction :What operations are needed by the data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Functional abstraction :  What is the purpose of a function (algorithm)</a:t>
            </a:r>
            <a:endParaRPr dirty="0"/>
          </a:p>
          <a:p>
            <a:pPr marL="5715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dirty="0">
                <a:solidFill>
                  <a:srgbClr val="C00000"/>
                </a:solidFill>
              </a:rPr>
              <a:t>Program = data + algorithms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26" name="Google Shape;426;p20"/>
          <p:cNvSpPr txBox="1"/>
          <p:nvPr/>
        </p:nvSpPr>
        <p:spPr>
          <a:xfrm>
            <a:off x="990600" y="5906871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0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0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ADTs</a:t>
            </a:r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Abstract Data Type (ADT):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End result of data abstraction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 collection of data together with a set of operations on that data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highlight>
                  <a:srgbClr val="FFFF00"/>
                </a:highlight>
              </a:rPr>
              <a:t>ADT = Data + Operations </a:t>
            </a:r>
            <a:endParaRPr dirty="0">
              <a:highlight>
                <a:srgbClr val="FFFF00"/>
              </a:highlight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highlight>
                  <a:srgbClr val="FFFF00"/>
                </a:highlight>
              </a:rPr>
              <a:t>ADT is a language independent concept</a:t>
            </a:r>
            <a:endParaRPr dirty="0">
              <a:highlight>
                <a:srgbClr val="FFFF00"/>
              </a:highlight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Different language supports ADT in different ways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In C++, the class construct is the best match </a:t>
            </a:r>
            <a:endParaRPr dirty="0"/>
          </a:p>
        </p:txBody>
      </p:sp>
      <p:sp>
        <p:nvSpPr>
          <p:cNvPr id="438" name="Google Shape;438;p21"/>
          <p:cNvSpPr txBox="1"/>
          <p:nvPr/>
        </p:nvSpPr>
        <p:spPr>
          <a:xfrm>
            <a:off x="990600" y="5948527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What ADT doesn’t specify?</a:t>
            </a:r>
            <a:endParaRPr dirty="0"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Algorithm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Platform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h/w 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s/w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en-IN" dirty="0"/>
              <a:t>Programming Language</a:t>
            </a:r>
            <a:endParaRPr dirty="0"/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941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What ADT does specify?</a:t>
            </a:r>
            <a:endParaRPr dirty="0"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Allowed values which follow the constraint(s) in definition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Permitted operations on the data type being created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Operations must have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Meaningful name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Return type 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List of input parameters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Data types of all input parameters</a:t>
            </a:r>
          </a:p>
          <a:p>
            <a:pPr marL="457200" lvl="1" indent="0">
              <a:spcBef>
                <a:spcPts val="0"/>
              </a:spcBef>
              <a:buSzPts val="3200"/>
              <a:buNone/>
            </a:pPr>
            <a:r>
              <a:rPr lang="en-IN" dirty="0"/>
              <a:t>	</a:t>
            </a:r>
            <a:endParaRPr dirty="0"/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033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Specify return types and inputs</a:t>
            </a:r>
            <a:endParaRPr dirty="0"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Data type: integer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Operations: 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Addition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Subtraction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Compare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Sum of digits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Log</a:t>
            </a:r>
            <a:r>
              <a:rPr lang="en-IN" baseline="-25000" dirty="0"/>
              <a:t>10</a:t>
            </a:r>
          </a:p>
          <a:p>
            <a:pPr marL="342900" lvl="0">
              <a:spcBef>
                <a:spcPts val="0"/>
              </a:spcBef>
              <a:buSzPts val="3200"/>
            </a:pPr>
            <a:r>
              <a:rPr lang="en-IN" dirty="0"/>
              <a:t>Specify name, no of inputs, their data types, data type of operation result </a:t>
            </a:r>
          </a:p>
          <a:p>
            <a:pPr marL="342900">
              <a:spcBef>
                <a:spcPts val="0"/>
              </a:spcBef>
              <a:buSzPts val="3200"/>
            </a:pPr>
            <a:endParaRPr baseline="-25000" dirty="0"/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494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21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Specify return types and inputs</a:t>
            </a:r>
            <a:endParaRPr dirty="0"/>
          </a:p>
        </p:txBody>
      </p:sp>
      <p:sp>
        <p:nvSpPr>
          <p:cNvPr id="437" name="Google Shape;437;p2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Data type: integer array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Specify name, no of inputs, their data types, data type of operation result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Operation: 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Sum of elements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Add/delete an element into/from array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Compare two arrays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Head or tail value of array</a:t>
            </a:r>
            <a:endParaRPr baseline="-25000" dirty="0"/>
          </a:p>
        </p:txBody>
      </p:sp>
      <p:pic>
        <p:nvPicPr>
          <p:cNvPr id="439" name="Google Shape;43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47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ADT and Operations</a:t>
            </a:r>
            <a:endParaRPr dirty="0"/>
          </a:p>
        </p:txBody>
      </p:sp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How do you perform following operations?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String </a:t>
            </a:r>
            <a:r>
              <a:rPr lang="en-IN" dirty="0" err="1"/>
              <a:t>a,b</a:t>
            </a:r>
            <a:r>
              <a:rPr lang="en-IN" dirty="0"/>
              <a:t> ; </a:t>
            </a:r>
            <a:r>
              <a:rPr lang="en-IN" dirty="0" err="1"/>
              <a:t>a+b</a:t>
            </a:r>
            <a:r>
              <a:rPr lang="en-IN" dirty="0"/>
              <a:t>, a/b, x : ? y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Integer </a:t>
            </a:r>
            <a:r>
              <a:rPr lang="en-IN" dirty="0" err="1"/>
              <a:t>x,y</a:t>
            </a:r>
            <a:r>
              <a:rPr lang="en-IN" dirty="0"/>
              <a:t> ; </a:t>
            </a:r>
            <a:r>
              <a:rPr lang="en-IN" dirty="0" err="1"/>
              <a:t>x+y</a:t>
            </a:r>
            <a:r>
              <a:rPr lang="en-IN" dirty="0"/>
              <a:t>, x/y, x :? y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Real </a:t>
            </a:r>
            <a:r>
              <a:rPr lang="en-IN" dirty="0" err="1"/>
              <a:t>m,n</a:t>
            </a:r>
            <a:r>
              <a:rPr lang="en-IN" dirty="0"/>
              <a:t> ; </a:t>
            </a:r>
            <a:r>
              <a:rPr lang="en-IN" dirty="0" err="1"/>
              <a:t>m+n</a:t>
            </a:r>
            <a:r>
              <a:rPr lang="en-IN" dirty="0"/>
              <a:t>, m/n, m : ? y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IN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Same operations on different data type might have different processes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All data types might not follow same operations</a:t>
            </a:r>
          </a:p>
        </p:txBody>
      </p:sp>
      <p:pic>
        <p:nvPicPr>
          <p:cNvPr id="451" name="Google Shape;4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Memory</a:t>
            </a:r>
            <a:endParaRPr sz="320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Memory – Main memory, Secondary memory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How do you differentiate : RAM, main memory, Primary memory, secondary memory, HDD???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Main memory and program execution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Can a user have access to entire main memory space?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Can a program be larger than main memory?</a:t>
            </a:r>
            <a:endParaRPr sz="2800" b="0" i="0" u="none" strike="noStrike" cap="none" dirty="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69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2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 ADT a function?</a:t>
            </a:r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51" name="Google Shape;45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2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1620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"/>
          <p:cNvSpPr txBox="1">
            <a:spLocks noGrp="1"/>
          </p:cNvSpPr>
          <p:nvPr>
            <p:ph type="title"/>
          </p:nvPr>
        </p:nvSpPr>
        <p:spPr>
          <a:xfrm>
            <a:off x="413124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Important Properties of ADT</a:t>
            </a:r>
            <a:endParaRPr/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1"/>
          </p:nvPr>
        </p:nvSpPr>
        <p:spPr>
          <a:xfrm>
            <a:off x="413124" y="20318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Specification:  The supported operations of the ADT</a:t>
            </a:r>
            <a:endParaRPr/>
          </a:p>
          <a:p>
            <a:pPr marL="342900" lvl="1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Implementation:  Data structures and actual coding to meet the specification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61" name="Google Shape;461;p23"/>
          <p:cNvSpPr txBox="1"/>
          <p:nvPr/>
        </p:nvSpPr>
        <p:spPr>
          <a:xfrm>
            <a:off x="990600" y="6059271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3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3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 txBox="1">
            <a:spLocks noGrp="1"/>
          </p:cNvSpPr>
          <p:nvPr>
            <p:ph type="title"/>
          </p:nvPr>
        </p:nvSpPr>
        <p:spPr>
          <a:xfrm>
            <a:off x="71715" y="6858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ADT : Specification and Implementation</a:t>
            </a:r>
            <a:endParaRPr/>
          </a:p>
        </p:txBody>
      </p:sp>
      <p:sp>
        <p:nvSpPr>
          <p:cNvPr id="472" name="Google Shape;472;p24"/>
          <p:cNvSpPr txBox="1">
            <a:spLocks noGrp="1"/>
          </p:cNvSpPr>
          <p:nvPr>
            <p:ph type="body" idx="1"/>
          </p:nvPr>
        </p:nvSpPr>
        <p:spPr>
          <a:xfrm>
            <a:off x="413124" y="176651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Specification and implementation are disjointed: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specification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or more implementations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different data structure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different algorithm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Users of ADT: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Aware of the specification only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Usage only base on the specified operations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Do not care / need not know about the actual implementation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i.e. Different implementation do not affect the user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990600" y="5948527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4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2057400" y="365128"/>
            <a:ext cx="64579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String is a sequence of characters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StringCompare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StringConcat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506018" y="365128"/>
            <a:ext cx="60093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Value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Abstract Typedef StringType&lt;&lt;Chars&gt;&gt;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Condition: None (A string may contain n characters where n=&gt;0)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496" name="Google Shape;4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6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2400302" y="789671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br>
              <a:rPr lang="en-US"/>
            </a:br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abstract Integer</a:t>
            </a:r>
            <a:r>
              <a:rPr lang="en-US"/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r>
              <a:rPr lang="en-US"/>
              <a:t> (StringType String)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 (A string may contain n characters where n=&gt;0)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Stringlength= NumberOfCharacters(String)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07" name="Google Shape;50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2400302" y="789671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br>
              <a:rPr lang="en-US"/>
            </a:br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>
                <a:solidFill>
                  <a:srgbClr val="0070C0"/>
                </a:solidFill>
              </a:rPr>
              <a:t>StringType </a:t>
            </a:r>
            <a:r>
              <a:rPr lang="en-US"/>
              <a:t>StringConcat(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StringConcat= String1+String2 / All the characters in Strings1 immediately followed by all the characters in String2 are returned as result.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18" name="Google Shape;5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400302" y="789671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br>
              <a:rPr lang="en-US"/>
            </a:b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abstract Boolean </a:t>
            </a:r>
            <a:r>
              <a:rPr lang="en-US"/>
              <a:t>StringCompare(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StringCompare= True if strings are equal, StringCompare= False if they are unequal . (Function returns 1 if strings are same, otherwise zero)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29" name="Google Shape;5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2400302" y="789671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br>
              <a:rPr lang="en-US"/>
            </a:b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4. </a:t>
            </a: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>
                <a:solidFill>
                  <a:srgbClr val="0070C0"/>
                </a:solidFill>
              </a:rPr>
              <a:t>StringType </a:t>
            </a:r>
            <a:r>
              <a:rPr lang="en-US"/>
              <a:t>StringCopy( StringType String1, StringType String2)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Postcondition: StringCopy: String1= String2 / All the characters in Strings2 are copied/overwritten into String1.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540" name="Google Shape;5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/>
          </p:nvPr>
        </p:nvSpPr>
        <p:spPr>
          <a:xfrm>
            <a:off x="2130879" y="365128"/>
            <a:ext cx="63844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/>
              <a:t>expressed as the quotient or fraction of two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integers</a:t>
            </a:r>
            <a:r>
              <a:rPr lang="en-US"/>
              <a:t>,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IsEqualRational()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MultiplyRationa()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AddRational()</a:t>
            </a:r>
            <a:endParaRPr/>
          </a:p>
        </p:txBody>
      </p:sp>
      <p:pic>
        <p:nvPicPr>
          <p:cNvPr id="551" name="Google Shape;55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How Memory are allocated?</a:t>
            </a:r>
            <a:endParaRPr sz="3200" dirty="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Contiguous memory allocation</a:t>
            </a:r>
          </a:p>
          <a:p>
            <a:pPr marL="1527175" lvl="2" indent="-53975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Memory is allocated in a single continuous block</a:t>
            </a:r>
          </a:p>
          <a:p>
            <a:pPr marL="1527175" lvl="4" indent="-53975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Often used for arrays and other fixed-size data structures</a:t>
            </a:r>
            <a:endParaRPr lang="en-IN" sz="2800" dirty="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228600" indent="-22860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Non-contiguous memory allocation</a:t>
            </a:r>
          </a:p>
          <a:p>
            <a:pPr marL="987425" indent="53975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Memory is allocated in multiple separate blocks.</a:t>
            </a:r>
          </a:p>
          <a:p>
            <a:pPr marL="987425" indent="539750"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Used in linked lists, hash tables, and other dynamic data structures.</a:t>
            </a:r>
            <a:endParaRPr lang="en-IN" sz="2800" dirty="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38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>
            <a:spLocks noGrp="1"/>
          </p:cNvSpPr>
          <p:nvPr>
            <p:ph type="title"/>
          </p:nvPr>
        </p:nvSpPr>
        <p:spPr>
          <a:xfrm>
            <a:off x="2506017" y="365128"/>
            <a:ext cx="64338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Value Definition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abstract  TypeDef&lt;integer, integer&gt; RATIONALType;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Condition: RATIONALType [1]!=0;</a:t>
            </a:r>
            <a:endParaRPr/>
          </a:p>
        </p:txBody>
      </p:sp>
      <p:pic>
        <p:nvPicPr>
          <p:cNvPr id="562" name="Google Shape;5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2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-150876" y="838202"/>
            <a:ext cx="92948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endParaRPr sz="2800"/>
          </a:p>
        </p:txBody>
      </p:sp>
      <p:sp>
        <p:nvSpPr>
          <p:cNvPr id="572" name="Google Shape;572;p33"/>
          <p:cNvSpPr txBox="1">
            <a:spLocks noGrp="1"/>
          </p:cNvSpPr>
          <p:nvPr>
            <p:ph type="body" idx="1"/>
          </p:nvPr>
        </p:nvSpPr>
        <p:spPr>
          <a:xfrm>
            <a:off x="413124" y="19050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makerational&lt;a,b&gt;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integer a,b;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Preconditon:  b!=0;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makerational [0] =a; makerational [1] =b;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 txBox="1">
            <a:spLocks noGrp="1"/>
          </p:cNvSpPr>
          <p:nvPr>
            <p:ph type="body" idx="2"/>
          </p:nvPr>
        </p:nvSpPr>
        <p:spPr>
          <a:xfrm>
            <a:off x="4770731" y="19050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add&lt;a,b&gt;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RATIONALType a,b;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add[0] = a[0]*b[1]+b[0]*a[1]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add[1] =  a[1] * b[1]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3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>
            <a:spLocks noGrp="1"/>
          </p:cNvSpPr>
          <p:nvPr>
            <p:ph type="body" idx="1"/>
          </p:nvPr>
        </p:nvSpPr>
        <p:spPr>
          <a:xfrm>
            <a:off x="486717" y="202489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abstract RATIONALType mult&lt;a, b&gt;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RATIONALType a,b;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postcondition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mult[0] = = a[0]*b[0]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mult[1] = = a[1]*b[1]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4"/>
          <p:cNvSpPr txBox="1">
            <a:spLocks noGrp="1"/>
          </p:cNvSpPr>
          <p:nvPr>
            <p:ph type="body" idx="2"/>
          </p:nvPr>
        </p:nvSpPr>
        <p:spPr>
          <a:xfrm>
            <a:off x="4639257" y="2133600"/>
            <a:ext cx="41871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abstract  </a:t>
            </a:r>
            <a:r>
              <a:rPr lang="en-US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RetunType</a:t>
            </a:r>
            <a:r>
              <a:rPr lang="en-US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 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Equal&lt;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equal =  |a[0] * b[1] = = b[0] * a[1];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4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3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91275" y="944946"/>
            <a:ext cx="89740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433906" y="5911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Abstract Data Types: Advantages</a:t>
            </a:r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Hide the unnecessary details by building walls around the data and operations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 that changes in either will not affect other program components that use them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Functionalities are less likely to change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Localize rather than globalize changes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Help manage software complexity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Easier software maintenance</a:t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990600" y="5906871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5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5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6"/>
          <p:cNvPicPr preferRelativeResize="0"/>
          <p:nvPr/>
        </p:nvPicPr>
        <p:blipFill rotWithShape="1">
          <a:blip r:embed="rId3">
            <a:alphaModFix/>
          </a:blip>
          <a:srcRect b="2105"/>
          <a:stretch/>
        </p:blipFill>
        <p:spPr>
          <a:xfrm>
            <a:off x="500009" y="1027763"/>
            <a:ext cx="7237980" cy="462578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6"/>
          <p:cNvSpPr txBox="1"/>
          <p:nvPr/>
        </p:nvSpPr>
        <p:spPr>
          <a:xfrm>
            <a:off x="1288866" y="5830237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36" descr="A close up of a sig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6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837" y="539228"/>
            <a:ext cx="7684329" cy="559963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7"/>
          <p:cNvSpPr txBox="1"/>
          <p:nvPr/>
        </p:nvSpPr>
        <p:spPr>
          <a:xfrm>
            <a:off x="990600" y="5906871"/>
            <a:ext cx="76200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7" descr="A close up of a sig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7" descr="A picture containing drawing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8"/>
          <p:cNvSpPr txBox="1">
            <a:spLocks noGrp="1"/>
          </p:cNvSpPr>
          <p:nvPr>
            <p:ph type="sldNum" idx="1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fld id="{00000000-1234-1234-1234-123412341234}" type="slidenum">
              <a:rPr lang="en-US" sz="1200" b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200" b="1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8"/>
          <p:cNvSpPr txBox="1"/>
          <p:nvPr/>
        </p:nvSpPr>
        <p:spPr>
          <a:xfrm>
            <a:off x="3505200" y="944945"/>
            <a:ext cx="46730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Implementation</a:t>
            </a:r>
            <a:endParaRPr sz="3600" b="1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776327" y="1828800"/>
            <a:ext cx="7834273" cy="18158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languages do not provide complex ADT packages.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complex ADT, it is first implemented and kept in a library.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Google Shape;6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 dirty="0"/>
              <a:t>Write Array as ADT</a:t>
            </a:r>
            <a:endParaRPr dirty="0"/>
          </a:p>
        </p:txBody>
      </p:sp>
      <p:sp>
        <p:nvSpPr>
          <p:cNvPr id="652" name="Google Shape;652;p3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Operations: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Create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Add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Delete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Sum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/>
              <a:t>Search</a:t>
            </a:r>
          </a:p>
          <a:p>
            <a:pPr marL="800100" lvl="1">
              <a:spcBef>
                <a:spcPts val="0"/>
              </a:spcBef>
              <a:buSzPts val="3200"/>
              <a:buChar char="•"/>
            </a:pPr>
            <a:r>
              <a:rPr lang="en-IN" dirty="0" err="1"/>
              <a:t>SizeOfArray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0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659" name="Google Shape;65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0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How Memory are allocated?</a:t>
            </a:r>
            <a:endParaRPr sz="3200" dirty="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10000"/>
              </a:lnSpc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Static memory allocation</a:t>
            </a:r>
          </a:p>
          <a:p>
            <a:pPr marL="1257300" lvl="1" indent="-446088">
              <a:lnSpc>
                <a:spcPct val="110000"/>
              </a:lnSpc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Memory is allocated at compile time and remains fixed throughout the program's execution.</a:t>
            </a:r>
          </a:p>
          <a:p>
            <a:pPr marL="228600" indent="-228600">
              <a:lnSpc>
                <a:spcPct val="110000"/>
              </a:lnSpc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rgbClr val="262626"/>
                </a:solidFill>
                <a:latin typeface="Marcellus"/>
                <a:ea typeface="Marcellus"/>
                <a:cs typeface="Marcellus"/>
                <a:sym typeface="Marcellus"/>
              </a:rPr>
              <a:t>Dynamic memory allocation</a:t>
            </a:r>
          </a:p>
          <a:p>
            <a:pPr marL="1257300" indent="-446088">
              <a:lnSpc>
                <a:spcPct val="110000"/>
              </a:lnSpc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800" dirty="0"/>
              <a:t>Memory is allocated at runtime as needed.</a:t>
            </a:r>
            <a:endParaRPr sz="2800" dirty="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1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133436" y="133509"/>
            <a:ext cx="5423650" cy="62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Static vs Dynamic memory allocation</a:t>
            </a:r>
            <a:endParaRPr sz="3200" dirty="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65800"/>
              </p:ext>
            </p:extLst>
          </p:nvPr>
        </p:nvGraphicFramePr>
        <p:xfrm>
          <a:off x="131907" y="944943"/>
          <a:ext cx="8523721" cy="4628100"/>
        </p:xfrm>
        <a:graphic>
          <a:graphicData uri="http://schemas.openxmlformats.org/drawingml/2006/table">
            <a:tbl>
              <a:tblPr/>
              <a:tblGrid>
                <a:gridCol w="131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39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Static memory allocation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Dynamic memory allocation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Definition: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Memory is allocated at compile time.</a:t>
                      </a:r>
                      <a:br>
                        <a:rPr lang="en-US" sz="1800" u="none" strike="noStrike" dirty="0">
                          <a:effectLst/>
                          <a:latin typeface="+mj-lt"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Memory is allocated at runtime.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Characteristic: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The size of the memory allocated is fixed and cannot be changed during runtime.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The size of the memory allocated can change as needed during execution.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Predictability: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Memory usage is known ahead of time.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Memory requirements not known beforehand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4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Performance: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No runtime overhead for allocation and deallocation.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Runtime 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overheand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for allocation and deallocation of memory; </a:t>
                      </a:r>
                    </a:p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Risk of memory leaks, fragmentation, and dangling pointers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Ease of use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Easy to implement and manage as the memory layout is fixed.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Managing dynamic memory is more complex and error-prone.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Flexibility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Memory size cannot be changed after allocation.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Can allocate and deallocate memory as required.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6" descr="A picture contain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2133436" y="133509"/>
            <a:ext cx="5423650" cy="62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Marcellus"/>
              <a:buNone/>
            </a:pPr>
            <a:r>
              <a:rPr lang="en-US" sz="3200" dirty="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Static vs Dynamic memory allocation</a:t>
            </a:r>
            <a:endParaRPr sz="3200" dirty="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6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buClr>
                <a:srgbClr val="262626"/>
              </a:buClr>
              <a:buSzPts val="2800"/>
              <a:buFont typeface="Arial"/>
              <a:buChar char="•"/>
            </a:pPr>
            <a:endParaRPr sz="2800" dirty="0">
              <a:solidFill>
                <a:srgbClr val="26262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99245"/>
              </p:ext>
            </p:extLst>
          </p:nvPr>
        </p:nvGraphicFramePr>
        <p:xfrm>
          <a:off x="131907" y="944943"/>
          <a:ext cx="8894618" cy="4776840"/>
        </p:xfrm>
        <a:graphic>
          <a:graphicData uri="http://schemas.openxmlformats.org/drawingml/2006/table">
            <a:tbl>
              <a:tblPr/>
              <a:tblGrid>
                <a:gridCol w="122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6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939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Static memory allocation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Dynamic memory allocation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Efficient memory usage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May lead to inefficient memory usage if allocated size is not optimal.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Allocates only the amount of memory needed at runtime.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Usage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Not suitable for data structures whose size changes during execution.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Ideal for data structures that grow or shrink, like linked lists, trees, and graphs.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Memory allocation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Managed by the compiler.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  <a:latin typeface="+mj-lt"/>
                        </a:rPr>
                        <a:t>Managed by the programmer.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Use Cases: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Global and static variables, Fixed-size arrays, Constants.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Dynamic data structures like linked lists, trees, and graphs, Applications with varying memory requirements,</a:t>
                      </a:r>
                      <a:br>
                        <a:rPr lang="en-US" sz="1800" u="none" strike="noStrike" dirty="0">
                          <a:effectLst/>
                          <a:latin typeface="+mj-lt"/>
                        </a:rPr>
                      </a:b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Situations where the size of the data is not known at compile time.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4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Example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[10]; // Static array of size 10</a:t>
                      </a:r>
                      <a:br>
                        <a:rPr lang="en-US" sz="1800" u="none" strike="noStrike" dirty="0">
                          <a:effectLst/>
                          <a:latin typeface="+mj-lt"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*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= (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 *)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malloc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(10 * 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sizeof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(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)); // Dynamic array of size 10</a:t>
                      </a:r>
                      <a:br>
                        <a:rPr lang="en-US" sz="1800" u="none" strike="noStrike" dirty="0">
                          <a:effectLst/>
                          <a:latin typeface="+mj-lt"/>
                        </a:rPr>
                      </a:b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// Don't forget to free the memory</a:t>
                      </a:r>
                      <a:br>
                        <a:rPr lang="en-US" sz="1800" u="none" strike="noStrike" dirty="0">
                          <a:effectLst/>
                          <a:latin typeface="+mj-lt"/>
                        </a:rPr>
                      </a:b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free(</a:t>
                      </a:r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arr</a:t>
                      </a:r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);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745" marR="2745" marT="3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2164608" y="539229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 of Data Structure</a:t>
            </a:r>
            <a:endParaRPr sz="3200"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6259" y="4869"/>
            <a:ext cx="420532" cy="6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3125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69955" y="-617342"/>
            <a:ext cx="558950" cy="175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1805" y="-19725"/>
            <a:ext cx="420533" cy="5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413125" y="1709791"/>
            <a:ext cx="7736306" cy="4487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715" y="133509"/>
            <a:ext cx="2434302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902154" y="1748551"/>
            <a:ext cx="68253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Primitive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Non-Primitive Data Structure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13348</TotalTime>
  <Words>2266</Words>
  <Application>Microsoft Office PowerPoint</Application>
  <PresentationFormat>On-screen Show (4:3)</PresentationFormat>
  <Paragraphs>377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Marcellus</vt:lpstr>
      <vt:lpstr>Noto Sans Symbols</vt:lpstr>
      <vt:lpstr>Times New Roman</vt:lpstr>
      <vt:lpstr>Office Theme</vt:lpstr>
      <vt:lpstr>1_Office Theme</vt:lpstr>
      <vt:lpstr>SWATIMALI@SOMAIYA.EDU</vt:lpstr>
      <vt:lpstr>Data structures Implementation</vt:lpstr>
      <vt:lpstr>Variables, arrays and Pointers</vt:lpstr>
      <vt:lpstr>Memory</vt:lpstr>
      <vt:lpstr>How Memory are allocated?</vt:lpstr>
      <vt:lpstr>How Memory are allocated?</vt:lpstr>
      <vt:lpstr>Static vs Dynamic memory allocation</vt:lpstr>
      <vt:lpstr>Static vs Dynamic memory allocation</vt:lpstr>
      <vt:lpstr>Classification of Data Structure</vt:lpstr>
      <vt:lpstr>Classification of Data Structures</vt:lpstr>
      <vt:lpstr>Classification of Data Structures</vt:lpstr>
      <vt:lpstr>Primitive data structures</vt:lpstr>
      <vt:lpstr>Non-Primitive data structures</vt:lpstr>
      <vt:lpstr>Data structures and their representations</vt:lpstr>
      <vt:lpstr>Stack</vt:lpstr>
      <vt:lpstr>Typical Applications of Stack in real life</vt:lpstr>
      <vt:lpstr>Queue</vt:lpstr>
      <vt:lpstr>Typical Applications of Queue in real life</vt:lpstr>
      <vt:lpstr>List- A Flexible structure that can grow and shrink on demand</vt:lpstr>
      <vt:lpstr>Typical Applications of Linked Lists in real life</vt:lpstr>
      <vt:lpstr>Tree </vt:lpstr>
      <vt:lpstr>Binary Tree, Binary search tree and Heaps</vt:lpstr>
      <vt:lpstr>Typical Applications of Trees in real life</vt:lpstr>
      <vt:lpstr>Graph </vt:lpstr>
      <vt:lpstr>Typical Applications of Graph in real life</vt:lpstr>
      <vt:lpstr>Abstract Data Type and Data Structure</vt:lpstr>
      <vt:lpstr>Abstract Data Type</vt:lpstr>
      <vt:lpstr>ADT Operations </vt:lpstr>
      <vt:lpstr>Communicating your ideas in CSE</vt:lpstr>
      <vt:lpstr>ADT Syntax : Value Definition </vt:lpstr>
      <vt:lpstr>ADT Syntax : Operator definition</vt:lpstr>
      <vt:lpstr>Abstract Data Structure</vt:lpstr>
      <vt:lpstr>Abstraction</vt:lpstr>
      <vt:lpstr>ADTs</vt:lpstr>
      <vt:lpstr>What ADT doesn’t specify?</vt:lpstr>
      <vt:lpstr>What ADT does specify?</vt:lpstr>
      <vt:lpstr>Specify return types and inputs</vt:lpstr>
      <vt:lpstr>Specify return types and inputs</vt:lpstr>
      <vt:lpstr>ADT and Operations</vt:lpstr>
      <vt:lpstr>IS ADT a function?</vt:lpstr>
      <vt:lpstr>Important Properties of ADT</vt:lpstr>
      <vt:lpstr>ADT : Specification and Implementation</vt:lpstr>
      <vt:lpstr>Example ADT : String</vt:lpstr>
      <vt:lpstr>Example ADT : String</vt:lpstr>
      <vt:lpstr>Example ADT : String Operator Definition </vt:lpstr>
      <vt:lpstr>Example ADT : String Operator Definition </vt:lpstr>
      <vt:lpstr>Example ADT : String Operator Definition </vt:lpstr>
      <vt:lpstr>Example ADT : String Operator Definition </vt:lpstr>
      <vt:lpstr>Example ADT : Rational Number</vt:lpstr>
      <vt:lpstr>Example ADT : Rational Number</vt:lpstr>
      <vt:lpstr>Example ADT : Rational Number Operator Definition</vt:lpstr>
      <vt:lpstr>Example ADT : Rational Number Operator Definition </vt:lpstr>
      <vt:lpstr>Abstract Data Types: Advantages</vt:lpstr>
      <vt:lpstr>PowerPoint Presentation</vt:lpstr>
      <vt:lpstr>PowerPoint Presentation</vt:lpstr>
      <vt:lpstr>PowerPoint Presentation</vt:lpstr>
      <vt:lpstr>Write Array as ADT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SWATIMALI@SOMAIYA.EDU</dc:title>
  <dc:creator>Swait</dc:creator>
  <cp:lastModifiedBy>Om Thanage</cp:lastModifiedBy>
  <cp:revision>19</cp:revision>
  <dcterms:created xsi:type="dcterms:W3CDTF">2020-08-05T16:27:53Z</dcterms:created>
  <dcterms:modified xsi:type="dcterms:W3CDTF">2024-09-14T20:47:20Z</dcterms:modified>
</cp:coreProperties>
</file>