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57" r:id="rId3"/>
    <p:sldId id="258" r:id="rId4"/>
    <p:sldId id="269" r:id="rId5"/>
    <p:sldId id="279" r:id="rId6"/>
    <p:sldId id="259" r:id="rId7"/>
    <p:sldId id="260" r:id="rId8"/>
    <p:sldId id="280" r:id="rId9"/>
    <p:sldId id="281" r:id="rId10"/>
    <p:sldId id="261" r:id="rId11"/>
    <p:sldId id="327" r:id="rId12"/>
    <p:sldId id="274" r:id="rId13"/>
    <p:sldId id="390" r:id="rId14"/>
    <p:sldId id="343" r:id="rId15"/>
    <p:sldId id="344" r:id="rId16"/>
    <p:sldId id="345" r:id="rId17"/>
    <p:sldId id="391" r:id="rId18"/>
    <p:sldId id="275" r:id="rId19"/>
    <p:sldId id="328" r:id="rId20"/>
    <p:sldId id="329" r:id="rId21"/>
    <p:sldId id="330" r:id="rId22"/>
    <p:sldId id="331" r:id="rId23"/>
    <p:sldId id="332" r:id="rId24"/>
    <p:sldId id="333" r:id="rId25"/>
    <p:sldId id="334" r:id="rId26"/>
    <p:sldId id="335" r:id="rId27"/>
    <p:sldId id="336" r:id="rId28"/>
    <p:sldId id="337" r:id="rId29"/>
    <p:sldId id="338" r:id="rId30"/>
    <p:sldId id="283" r:id="rId31"/>
    <p:sldId id="341" r:id="rId32"/>
    <p:sldId id="339" r:id="rId33"/>
    <p:sldId id="284" r:id="rId34"/>
    <p:sldId id="340" r:id="rId35"/>
    <p:sldId id="285" r:id="rId36"/>
    <p:sldId id="267" r:id="rId37"/>
    <p:sldId id="290" r:id="rId38"/>
    <p:sldId id="268" r:id="rId39"/>
    <p:sldId id="294" r:id="rId40"/>
    <p:sldId id="296" r:id="rId41"/>
    <p:sldId id="299" r:id="rId42"/>
    <p:sldId id="300" r:id="rId43"/>
    <p:sldId id="301" r:id="rId44"/>
    <p:sldId id="303" r:id="rId45"/>
    <p:sldId id="346" r:id="rId46"/>
    <p:sldId id="347" r:id="rId47"/>
    <p:sldId id="348" r:id="rId48"/>
    <p:sldId id="349" r:id="rId49"/>
    <p:sldId id="350" r:id="rId50"/>
    <p:sldId id="351" r:id="rId51"/>
    <p:sldId id="352" r:id="rId52"/>
    <p:sldId id="353" r:id="rId53"/>
    <p:sldId id="354" r:id="rId54"/>
    <p:sldId id="360" r:id="rId55"/>
    <p:sldId id="356" r:id="rId56"/>
    <p:sldId id="357" r:id="rId57"/>
    <p:sldId id="358" r:id="rId58"/>
    <p:sldId id="361" r:id="rId59"/>
    <p:sldId id="362" r:id="rId60"/>
    <p:sldId id="363" r:id="rId61"/>
    <p:sldId id="364" r:id="rId62"/>
    <p:sldId id="365" r:id="rId63"/>
    <p:sldId id="366" r:id="rId64"/>
    <p:sldId id="367" r:id="rId65"/>
    <p:sldId id="368" r:id="rId66"/>
    <p:sldId id="369" r:id="rId67"/>
    <p:sldId id="370" r:id="rId68"/>
    <p:sldId id="372" r:id="rId69"/>
    <p:sldId id="373" r:id="rId70"/>
    <p:sldId id="374" r:id="rId71"/>
    <p:sldId id="375" r:id="rId72"/>
    <p:sldId id="376" r:id="rId73"/>
    <p:sldId id="377" r:id="rId74"/>
    <p:sldId id="378" r:id="rId75"/>
    <p:sldId id="379" r:id="rId76"/>
    <p:sldId id="380" r:id="rId77"/>
    <p:sldId id="381" r:id="rId78"/>
    <p:sldId id="382" r:id="rId79"/>
    <p:sldId id="383" r:id="rId80"/>
    <p:sldId id="384" r:id="rId81"/>
    <p:sldId id="385" r:id="rId82"/>
    <p:sldId id="386" r:id="rId83"/>
    <p:sldId id="387" r:id="rId84"/>
    <p:sldId id="324" r:id="rId85"/>
    <p:sldId id="325"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90F916-B031-46C7-A7FC-683E268B20CC}" type="datetimeFigureOut">
              <a:rPr lang="en-US" smtClean="0"/>
              <a:t>9/23/2024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0AB9F0-8A4C-42C8-9D12-F20B86B3FBC0}" type="slidenum">
              <a:rPr lang="en-US" smtClean="0"/>
              <a:t>‹#›</a:t>
            </a:fld>
            <a:endParaRPr lang="en-US"/>
          </a:p>
        </p:txBody>
      </p:sp>
    </p:spTree>
    <p:extLst>
      <p:ext uri="{BB962C8B-B14F-4D97-AF65-F5344CB8AC3E}">
        <p14:creationId xmlns:p14="http://schemas.microsoft.com/office/powerpoint/2010/main" val="113670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AB9F0-8A4C-42C8-9D12-F20B86B3FBC0}" type="slidenum">
              <a:rPr lang="en-US" smtClean="0"/>
              <a:t>37</a:t>
            </a:fld>
            <a:endParaRPr lang="en-US"/>
          </a:p>
        </p:txBody>
      </p:sp>
    </p:spTree>
    <p:extLst>
      <p:ext uri="{BB962C8B-B14F-4D97-AF65-F5344CB8AC3E}">
        <p14:creationId xmlns:p14="http://schemas.microsoft.com/office/powerpoint/2010/main" val="897939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AB9F0-8A4C-42C8-9D12-F20B86B3FBC0}" type="slidenum">
              <a:rPr lang="en-US" smtClean="0"/>
              <a:t>53</a:t>
            </a:fld>
            <a:endParaRPr lang="en-US"/>
          </a:p>
        </p:txBody>
      </p:sp>
    </p:spTree>
    <p:extLst>
      <p:ext uri="{BB962C8B-B14F-4D97-AF65-F5344CB8AC3E}">
        <p14:creationId xmlns:p14="http://schemas.microsoft.com/office/powerpoint/2010/main" val="1449930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AB9F0-8A4C-42C8-9D12-F20B86B3FBC0}" type="slidenum">
              <a:rPr lang="en-US" smtClean="0"/>
              <a:t>54</a:t>
            </a:fld>
            <a:endParaRPr lang="en-US"/>
          </a:p>
        </p:txBody>
      </p:sp>
    </p:spTree>
    <p:extLst>
      <p:ext uri="{BB962C8B-B14F-4D97-AF65-F5344CB8AC3E}">
        <p14:creationId xmlns:p14="http://schemas.microsoft.com/office/powerpoint/2010/main" val="3634839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AB9F0-8A4C-42C8-9D12-F20B86B3FBC0}" type="slidenum">
              <a:rPr lang="en-US" smtClean="0"/>
              <a:t>67</a:t>
            </a:fld>
            <a:endParaRPr lang="en-US"/>
          </a:p>
        </p:txBody>
      </p:sp>
    </p:spTree>
    <p:extLst>
      <p:ext uri="{BB962C8B-B14F-4D97-AF65-F5344CB8AC3E}">
        <p14:creationId xmlns:p14="http://schemas.microsoft.com/office/powerpoint/2010/main" val="3001371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AB9F0-8A4C-42C8-9D12-F20B86B3FBC0}" type="slidenum">
              <a:rPr lang="en-US" smtClean="0"/>
              <a:t>80</a:t>
            </a:fld>
            <a:endParaRPr lang="en-US"/>
          </a:p>
        </p:txBody>
      </p:sp>
    </p:spTree>
    <p:extLst>
      <p:ext uri="{BB962C8B-B14F-4D97-AF65-F5344CB8AC3E}">
        <p14:creationId xmlns:p14="http://schemas.microsoft.com/office/powerpoint/2010/main" val="236440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5251A7-24C7-47B6-B45B-F813C80D1982}"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1565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5251A7-24C7-47B6-B45B-F813C80D1982}"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205278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5251A7-24C7-47B6-B45B-F813C80D1982}"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260685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5251A7-24C7-47B6-B45B-F813C80D1982}"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61914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5251A7-24C7-47B6-B45B-F813C80D1982}"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78112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5251A7-24C7-47B6-B45B-F813C80D1982}"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47744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5251A7-24C7-47B6-B45B-F813C80D1982}"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901856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5251A7-24C7-47B6-B45B-F813C80D1982}"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396478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251A7-24C7-47B6-B45B-F813C80D1982}"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296766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251A7-24C7-47B6-B45B-F813C80D1982}"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327546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251A7-24C7-47B6-B45B-F813C80D1982}"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3443855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251A7-24C7-47B6-B45B-F813C80D1982}" type="datetimeFigureOut">
              <a:rPr lang="en-US" smtClean="0"/>
              <a:t>9/23/2024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07CC1-EE11-4603-A8BF-1E9698DFCDF8}" type="slidenum">
              <a:rPr lang="en-US" smtClean="0"/>
              <a:t>‹#›</a:t>
            </a:fld>
            <a:endParaRPr lang="en-US"/>
          </a:p>
        </p:txBody>
      </p:sp>
    </p:spTree>
    <p:extLst>
      <p:ext uri="{BB962C8B-B14F-4D97-AF65-F5344CB8AC3E}">
        <p14:creationId xmlns:p14="http://schemas.microsoft.com/office/powerpoint/2010/main" val="2538880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C00000"/>
                </a:solidFill>
                <a:latin typeface="Marcellus(heading)"/>
              </a:rPr>
              <a:t>Queue</a:t>
            </a:r>
          </a:p>
        </p:txBody>
      </p:sp>
      <p:sp>
        <p:nvSpPr>
          <p:cNvPr id="3" name="Subtitle 2"/>
          <p:cNvSpPr>
            <a:spLocks noGrp="1"/>
          </p:cNvSpPr>
          <p:nvPr>
            <p:ph type="subTitle" idx="1"/>
          </p:nvPr>
        </p:nvSpPr>
        <p:spPr/>
        <p:txBody>
          <a:bodyPr/>
          <a:lstStyle/>
          <a:p>
            <a:r>
              <a:rPr lang="en-US" dirty="0">
                <a:latin typeface="Fira sans"/>
              </a:rPr>
              <a:t>swatimali@somaiya.edu</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28641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Marcellus"/>
              </a:rPr>
              <a:t>Exercise: Queue</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20" name="Table 19"/>
          <p:cNvGraphicFramePr>
            <a:graphicFrameLocks noGrp="1"/>
          </p:cNvGraphicFramePr>
          <p:nvPr>
            <p:extLst>
              <p:ext uri="{D42A27DB-BD31-4B8C-83A1-F6EECF244321}">
                <p14:modId xmlns:p14="http://schemas.microsoft.com/office/powerpoint/2010/main" val="3797304672"/>
              </p:ext>
            </p:extLst>
          </p:nvPr>
        </p:nvGraphicFramePr>
        <p:xfrm>
          <a:off x="685802" y="1295402"/>
          <a:ext cx="7463627" cy="4724397"/>
        </p:xfrm>
        <a:graphic>
          <a:graphicData uri="http://schemas.openxmlformats.org/drawingml/2006/table">
            <a:tbl>
              <a:tblPr>
                <a:tableStyleId>{5C22544A-7EE6-4342-B048-85BDC9FD1C3A}</a:tableStyleId>
              </a:tblPr>
              <a:tblGrid>
                <a:gridCol w="2720116">
                  <a:extLst>
                    <a:ext uri="{9D8B030D-6E8A-4147-A177-3AD203B41FA5}">
                      <a16:colId xmlns:a16="http://schemas.microsoft.com/office/drawing/2014/main" val="20000"/>
                    </a:ext>
                  </a:extLst>
                </a:gridCol>
                <a:gridCol w="738436">
                  <a:extLst>
                    <a:ext uri="{9D8B030D-6E8A-4147-A177-3AD203B41FA5}">
                      <a16:colId xmlns:a16="http://schemas.microsoft.com/office/drawing/2014/main" val="20001"/>
                    </a:ext>
                  </a:extLst>
                </a:gridCol>
                <a:gridCol w="801015">
                  <a:extLst>
                    <a:ext uri="{9D8B030D-6E8A-4147-A177-3AD203B41FA5}">
                      <a16:colId xmlns:a16="http://schemas.microsoft.com/office/drawing/2014/main" val="20002"/>
                    </a:ext>
                  </a:extLst>
                </a:gridCol>
                <a:gridCol w="801015">
                  <a:extLst>
                    <a:ext uri="{9D8B030D-6E8A-4147-A177-3AD203B41FA5}">
                      <a16:colId xmlns:a16="http://schemas.microsoft.com/office/drawing/2014/main" val="20003"/>
                    </a:ext>
                  </a:extLst>
                </a:gridCol>
                <a:gridCol w="801015">
                  <a:extLst>
                    <a:ext uri="{9D8B030D-6E8A-4147-A177-3AD203B41FA5}">
                      <a16:colId xmlns:a16="http://schemas.microsoft.com/office/drawing/2014/main" val="20004"/>
                    </a:ext>
                  </a:extLst>
                </a:gridCol>
                <a:gridCol w="801015">
                  <a:extLst>
                    <a:ext uri="{9D8B030D-6E8A-4147-A177-3AD203B41FA5}">
                      <a16:colId xmlns:a16="http://schemas.microsoft.com/office/drawing/2014/main" val="20005"/>
                    </a:ext>
                  </a:extLst>
                </a:gridCol>
                <a:gridCol w="801015">
                  <a:extLst>
                    <a:ext uri="{9D8B030D-6E8A-4147-A177-3AD203B41FA5}">
                      <a16:colId xmlns:a16="http://schemas.microsoft.com/office/drawing/2014/main" val="20006"/>
                    </a:ext>
                  </a:extLst>
                </a:gridCol>
              </a:tblGrid>
              <a:tr h="524933">
                <a:tc>
                  <a:txBody>
                    <a:bodyPr/>
                    <a:lstStyle/>
                    <a:p>
                      <a:pPr algn="l" rtl="0" fontAlgn="ctr">
                        <a:buClr>
                          <a:srgbClr val="000000"/>
                        </a:buClr>
                        <a:buSzPts val="2600"/>
                        <a:buFont typeface="Arial"/>
                        <a:buChar char="–"/>
                      </a:pPr>
                      <a:r>
                        <a:rPr lang="en-US" sz="2600" u="none" strike="noStrike" dirty="0" err="1">
                          <a:effectLst/>
                        </a:rPr>
                        <a:t>Enqueue</a:t>
                      </a:r>
                      <a:r>
                        <a:rPr lang="en-US" sz="2600" u="none" strike="noStrike" dirty="0">
                          <a:effectLst/>
                        </a:rPr>
                        <a:t>(8)</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a:solidFill>
                            <a:srgbClr val="000000"/>
                          </a:solidFill>
                          <a:effectLst/>
                          <a:latin typeface="Fira sans"/>
                        </a:rPr>
                        <a:t>Front</a:t>
                      </a: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u="none" strike="noStrike" dirty="0">
                          <a:effectLst/>
                        </a:rPr>
                        <a:t>8</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2000" b="0" i="0" u="none" strike="noStrike">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b="0" i="0" u="none" strike="noStrike" dirty="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24933">
                <a:tc>
                  <a:txBody>
                    <a:bodyPr/>
                    <a:lstStyle/>
                    <a:p>
                      <a:pPr algn="l" rtl="0" fontAlgn="ctr">
                        <a:buClr>
                          <a:srgbClr val="000000"/>
                        </a:buClr>
                        <a:buSzPts val="2600"/>
                        <a:buFont typeface="Arial"/>
                        <a:buChar char="–"/>
                      </a:pPr>
                      <a:r>
                        <a:rPr lang="en-US" sz="2600" u="none" strike="noStrike" dirty="0" err="1">
                          <a:effectLst/>
                        </a:rPr>
                        <a:t>Enqueue</a:t>
                      </a:r>
                      <a:r>
                        <a:rPr lang="en-US" sz="2600" u="none" strike="noStrike" dirty="0">
                          <a:effectLst/>
                        </a:rPr>
                        <a:t>(3)</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a:solidFill>
                            <a:srgbClr val="000000"/>
                          </a:solidFill>
                          <a:effectLst/>
                          <a:latin typeface="Fira sans"/>
                        </a:rPr>
                        <a:t>Front</a:t>
                      </a: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u="none" strike="noStrike" dirty="0">
                          <a:effectLst/>
                        </a:rPr>
                        <a:t>8</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rPr>
                        <a:t>3</a:t>
                      </a:r>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24933">
                <a:tc>
                  <a:txBody>
                    <a:bodyPr/>
                    <a:lstStyle/>
                    <a:p>
                      <a:pPr algn="l" rtl="0" fontAlgn="ctr">
                        <a:buClr>
                          <a:srgbClr val="000000"/>
                        </a:buClr>
                        <a:buSzPts val="2600"/>
                        <a:buFont typeface="Arial"/>
                        <a:buChar char="–"/>
                      </a:pPr>
                      <a:r>
                        <a:rPr lang="en-US" sz="2600" u="none" strike="noStrike" dirty="0" err="1">
                          <a:effectLst/>
                        </a:rPr>
                        <a:t>Dequeue</a:t>
                      </a:r>
                      <a:r>
                        <a:rPr lang="en-US" sz="2600" u="none" strike="noStrike" dirty="0">
                          <a:effectLst/>
                        </a:rPr>
                        <a:t>()</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a:solidFill>
                            <a:srgbClr val="000000"/>
                          </a:solidFill>
                          <a:effectLst/>
                          <a:latin typeface="Fira sans"/>
                        </a:rPr>
                        <a:t>Front</a:t>
                      </a: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b="0" i="0" u="none" strike="noStrike" dirty="0">
                          <a:solidFill>
                            <a:schemeClr val="dk1"/>
                          </a:solidFill>
                          <a:effectLst/>
                          <a:latin typeface="+mn-lt"/>
                        </a:rPr>
                        <a:t>3</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2000" b="0" i="0" u="none" strike="noStrike">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b="0" i="0" u="none" strike="noStrike" dirty="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24933">
                <a:tc>
                  <a:txBody>
                    <a:bodyPr/>
                    <a:lstStyle/>
                    <a:p>
                      <a:pPr algn="l" rtl="0" fontAlgn="ctr">
                        <a:buClr>
                          <a:srgbClr val="000000"/>
                        </a:buClr>
                        <a:buSzPts val="2600"/>
                        <a:buFont typeface="Arial"/>
                        <a:buChar char="–"/>
                      </a:pPr>
                      <a:r>
                        <a:rPr lang="en-US" sz="2600" u="none" strike="noStrike" dirty="0" err="1">
                          <a:effectLst/>
                        </a:rPr>
                        <a:t>Enqueue</a:t>
                      </a:r>
                      <a:r>
                        <a:rPr lang="en-US" sz="2600" u="none" strike="noStrike" dirty="0">
                          <a:effectLst/>
                        </a:rPr>
                        <a:t> (2)</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a:solidFill>
                            <a:srgbClr val="000000"/>
                          </a:solidFill>
                          <a:effectLst/>
                          <a:latin typeface="Fira sans"/>
                        </a:rPr>
                        <a:t>Front</a:t>
                      </a: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b="0" i="0" u="none" strike="noStrike" dirty="0">
                          <a:solidFill>
                            <a:schemeClr val="dk1"/>
                          </a:solidFill>
                          <a:effectLst/>
                          <a:latin typeface="+mn-lt"/>
                        </a:rPr>
                        <a:t>3</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rPr>
                        <a:t>2</a:t>
                      </a:r>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b="0" i="0" u="none" strike="noStrike" dirty="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24933">
                <a:tc>
                  <a:txBody>
                    <a:bodyPr/>
                    <a:lstStyle/>
                    <a:p>
                      <a:pPr algn="l" rtl="0" fontAlgn="ctr">
                        <a:buClr>
                          <a:srgbClr val="000000"/>
                        </a:buClr>
                        <a:buSzPts val="2600"/>
                        <a:buFont typeface="Arial"/>
                        <a:buChar char="–"/>
                      </a:pPr>
                      <a:r>
                        <a:rPr lang="en-US" sz="2600" u="none" strike="noStrike" dirty="0" err="1">
                          <a:effectLst/>
                        </a:rPr>
                        <a:t>Enqueue</a:t>
                      </a:r>
                      <a:r>
                        <a:rPr lang="en-US" sz="2600" u="none" strike="noStrike" dirty="0">
                          <a:effectLst/>
                        </a:rPr>
                        <a:t>(5)</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a:solidFill>
                            <a:srgbClr val="000000"/>
                          </a:solidFill>
                          <a:effectLst/>
                          <a:latin typeface="Fira sans"/>
                        </a:rPr>
                        <a:t>Front</a:t>
                      </a: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b="0" i="0" u="none" strike="noStrike" dirty="0">
                          <a:solidFill>
                            <a:schemeClr val="dk1"/>
                          </a:solidFill>
                          <a:effectLst/>
                          <a:latin typeface="+mn-lt"/>
                        </a:rPr>
                        <a:t>3</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rPr>
                        <a:t>2</a:t>
                      </a:r>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rPr>
                        <a:t>5</a:t>
                      </a:r>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24933">
                <a:tc>
                  <a:txBody>
                    <a:bodyPr/>
                    <a:lstStyle/>
                    <a:p>
                      <a:pPr algn="l" rtl="0" fontAlgn="ctr">
                        <a:buClr>
                          <a:srgbClr val="000000"/>
                        </a:buClr>
                        <a:buSzPts val="2600"/>
                        <a:buFont typeface="Arial"/>
                        <a:buChar char="–"/>
                      </a:pPr>
                      <a:r>
                        <a:rPr lang="en-US" sz="2600" u="none" strike="noStrike" dirty="0" err="1">
                          <a:effectLst/>
                        </a:rPr>
                        <a:t>Dequeue</a:t>
                      </a:r>
                      <a:r>
                        <a:rPr lang="en-US" sz="2600" u="none" strike="noStrike" dirty="0">
                          <a:effectLst/>
                        </a:rPr>
                        <a:t>()</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a:solidFill>
                            <a:srgbClr val="000000"/>
                          </a:solidFill>
                          <a:effectLst/>
                          <a:latin typeface="Fira sans"/>
                        </a:rPr>
                        <a:t>Front</a:t>
                      </a: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u="none" strike="noStrike" dirty="0">
                          <a:effectLst/>
                        </a:rPr>
                        <a:t>2</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0" i="0" u="none" strike="noStrike" dirty="0">
                          <a:solidFill>
                            <a:srgbClr val="000000"/>
                          </a:solidFill>
                          <a:effectLst/>
                          <a:latin typeface="Fira sans"/>
                        </a:rPr>
                        <a:t>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2000" b="0" i="0" u="none" strike="noStrike">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24933">
                <a:tc>
                  <a:txBody>
                    <a:bodyPr/>
                    <a:lstStyle/>
                    <a:p>
                      <a:pPr algn="l" rtl="0" fontAlgn="ctr">
                        <a:buClr>
                          <a:srgbClr val="000000"/>
                        </a:buClr>
                        <a:buSzPts val="2600"/>
                        <a:buFont typeface="Arial"/>
                        <a:buChar char="–"/>
                      </a:pPr>
                      <a:r>
                        <a:rPr lang="en-US" sz="2600" u="none" strike="noStrike" dirty="0" err="1">
                          <a:effectLst/>
                        </a:rPr>
                        <a:t>Dequeue</a:t>
                      </a:r>
                      <a:r>
                        <a:rPr lang="en-US" sz="2600" u="none" strike="noStrike" dirty="0">
                          <a:effectLst/>
                        </a:rPr>
                        <a:t>()</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a:solidFill>
                            <a:srgbClr val="000000"/>
                          </a:solidFill>
                          <a:effectLst/>
                          <a:latin typeface="Fira sans"/>
                        </a:rPr>
                        <a:t>Front</a:t>
                      </a: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b="0" i="0" u="none" strike="noStrike" dirty="0">
                          <a:solidFill>
                            <a:schemeClr val="dk1"/>
                          </a:solidFill>
                          <a:effectLst/>
                          <a:latin typeface="+mn-lt"/>
                        </a:rPr>
                        <a:t>5</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2000" b="0" i="0" u="none" strike="noStrike">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b="0" i="0" u="none" strike="noStrike" dirty="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24933">
                <a:tc>
                  <a:txBody>
                    <a:bodyPr/>
                    <a:lstStyle/>
                    <a:p>
                      <a:pPr algn="l" rtl="0" fontAlgn="ctr">
                        <a:buClr>
                          <a:srgbClr val="000000"/>
                        </a:buClr>
                        <a:buSzPts val="2600"/>
                        <a:buFont typeface="Arial"/>
                        <a:buChar char="–"/>
                      </a:pPr>
                      <a:r>
                        <a:rPr lang="en-US" sz="2600" u="none" strike="noStrike" dirty="0" err="1">
                          <a:effectLst/>
                        </a:rPr>
                        <a:t>Enqueue</a:t>
                      </a:r>
                      <a:r>
                        <a:rPr lang="en-US" sz="2600" u="none" strike="noStrike" dirty="0">
                          <a:effectLst/>
                        </a:rPr>
                        <a:t>(9)</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a:solidFill>
                            <a:srgbClr val="000000"/>
                          </a:solidFill>
                          <a:effectLst/>
                          <a:latin typeface="Fira sans"/>
                        </a:rPr>
                        <a:t>Front</a:t>
                      </a: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b="0" i="0" u="none" strike="noStrike" dirty="0">
                          <a:solidFill>
                            <a:schemeClr val="dk1"/>
                          </a:solidFill>
                          <a:effectLst/>
                          <a:latin typeface="+mn-lt"/>
                        </a:rPr>
                        <a:t>5</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rPr>
                        <a:t>9</a:t>
                      </a:r>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2000" b="0" i="0" u="none" strike="noStrike">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b="0" i="0" u="none" strike="noStrike" dirty="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2000" b="0" i="0" u="none" strike="noStrike">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24933">
                <a:tc>
                  <a:txBody>
                    <a:bodyPr/>
                    <a:lstStyle/>
                    <a:p>
                      <a:pPr algn="l" rtl="0" fontAlgn="ctr">
                        <a:buClr>
                          <a:srgbClr val="000000"/>
                        </a:buClr>
                        <a:buSzPts val="2600"/>
                        <a:buFont typeface="Arial"/>
                        <a:buChar char="–"/>
                      </a:pPr>
                      <a:r>
                        <a:rPr lang="en-US" sz="2600" u="none" strike="noStrike" dirty="0" err="1">
                          <a:effectLst/>
                        </a:rPr>
                        <a:t>Enqueue</a:t>
                      </a:r>
                      <a:r>
                        <a:rPr lang="en-US" sz="2600" u="none" strike="noStrike" dirty="0">
                          <a:effectLst/>
                        </a:rPr>
                        <a:t>(1)</a:t>
                      </a:r>
                      <a:endParaRPr lang="en-US" sz="2600" b="0" i="0" u="none" strike="noStrike" dirty="0">
                        <a:solidFill>
                          <a:srgbClr val="000000"/>
                        </a:solidFill>
                        <a:effectLst/>
                        <a:latin typeface="Arial"/>
                      </a:endParaRPr>
                    </a:p>
                  </a:txBody>
                  <a:tcPr marL="6858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a:solidFill>
                            <a:srgbClr val="000000"/>
                          </a:solidFill>
                          <a:effectLst/>
                          <a:latin typeface="Fira sans"/>
                        </a:rPr>
                        <a:t>Front</a:t>
                      </a: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2000" b="0" i="0" u="none" strike="noStrike" dirty="0">
                          <a:solidFill>
                            <a:schemeClr val="dk1"/>
                          </a:solidFill>
                          <a:effectLst/>
                          <a:latin typeface="+mn-lt"/>
                        </a:rPr>
                        <a:t>5</a:t>
                      </a:r>
                      <a:endParaRPr lang="en-US" sz="1100" b="0" i="0" u="none" strike="noStrike" dirty="0">
                        <a:solidFill>
                          <a:srgbClr val="000000"/>
                        </a:solidFill>
                        <a:effectLst/>
                        <a:latin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rPr>
                        <a:t>9</a:t>
                      </a:r>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rPr>
                        <a:t>1</a:t>
                      </a:r>
                      <a:endParaRPr lang="en-US" sz="2000" b="0" i="0" u="none" strike="noStrike" dirty="0">
                        <a:solidFill>
                          <a:srgbClr val="000000"/>
                        </a:solidFill>
                        <a:effectLst/>
                        <a:latin typeface="Fira san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000" b="0" i="0" u="none" strike="noStrike" dirty="0">
                          <a:solidFill>
                            <a:schemeClr val="dk1"/>
                          </a:solidFill>
                          <a:effectLst/>
                          <a:latin typeface="+mn-lt"/>
                        </a:rPr>
                        <a:t>Rear</a:t>
                      </a:r>
                      <a:endParaRPr lang="en-US" sz="2000" b="0" i="0" u="none" strike="noStrike" dirty="0">
                        <a:solidFill>
                          <a:srgbClr val="000000"/>
                        </a:solidFill>
                        <a:effectLst/>
                        <a:latin typeface="Fira sans"/>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cxnSp>
        <p:nvCxnSpPr>
          <p:cNvPr id="21" name="Straight Arrow Connector 20"/>
          <p:cNvCxnSpPr/>
          <p:nvPr/>
        </p:nvCxnSpPr>
        <p:spPr>
          <a:xfrm flipH="1">
            <a:off x="5872162" y="2133600"/>
            <a:ext cx="48577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2" name="Straight Arrow Connector 21"/>
          <p:cNvCxnSpPr/>
          <p:nvPr/>
        </p:nvCxnSpPr>
        <p:spPr>
          <a:xfrm flipH="1">
            <a:off x="5057774" y="1600200"/>
            <a:ext cx="48577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3" name="Straight Arrow Connector 22"/>
          <p:cNvCxnSpPr/>
          <p:nvPr/>
        </p:nvCxnSpPr>
        <p:spPr>
          <a:xfrm flipH="1">
            <a:off x="5086350" y="2590800"/>
            <a:ext cx="48577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4" name="Straight Arrow Connector 23"/>
          <p:cNvCxnSpPr/>
          <p:nvPr/>
        </p:nvCxnSpPr>
        <p:spPr>
          <a:xfrm flipH="1">
            <a:off x="5872161" y="3124200"/>
            <a:ext cx="48577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5" name="Straight Arrow Connector 24"/>
          <p:cNvCxnSpPr/>
          <p:nvPr/>
        </p:nvCxnSpPr>
        <p:spPr>
          <a:xfrm flipH="1">
            <a:off x="6621473" y="3657600"/>
            <a:ext cx="650864"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6" name="Straight Arrow Connector 25"/>
          <p:cNvCxnSpPr/>
          <p:nvPr/>
        </p:nvCxnSpPr>
        <p:spPr>
          <a:xfrm flipH="1">
            <a:off x="5938837" y="4191000"/>
            <a:ext cx="48577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7" name="Straight Arrow Connector 26"/>
          <p:cNvCxnSpPr/>
          <p:nvPr/>
        </p:nvCxnSpPr>
        <p:spPr>
          <a:xfrm flipH="1">
            <a:off x="5086350" y="4735513"/>
            <a:ext cx="48577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8" name="Straight Arrow Connector 27"/>
          <p:cNvCxnSpPr/>
          <p:nvPr/>
        </p:nvCxnSpPr>
        <p:spPr>
          <a:xfrm flipH="1">
            <a:off x="6066126" y="5257800"/>
            <a:ext cx="48577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9" name="Straight Arrow Connector 28"/>
          <p:cNvCxnSpPr/>
          <p:nvPr/>
        </p:nvCxnSpPr>
        <p:spPr>
          <a:xfrm flipH="1">
            <a:off x="6621473" y="5835651"/>
            <a:ext cx="48577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8" name="Straight Arrow Connector 17"/>
          <p:cNvCxnSpPr/>
          <p:nvPr/>
        </p:nvCxnSpPr>
        <p:spPr>
          <a:xfrm>
            <a:off x="4037225" y="1683330"/>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0" name="Straight Arrow Connector 29"/>
          <p:cNvCxnSpPr/>
          <p:nvPr/>
        </p:nvCxnSpPr>
        <p:spPr>
          <a:xfrm>
            <a:off x="4021984" y="2154385"/>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1" name="Straight Arrow Connector 30"/>
          <p:cNvCxnSpPr/>
          <p:nvPr/>
        </p:nvCxnSpPr>
        <p:spPr>
          <a:xfrm>
            <a:off x="4021983" y="2743200"/>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2" name="Straight Arrow Connector 31"/>
          <p:cNvCxnSpPr/>
          <p:nvPr/>
        </p:nvCxnSpPr>
        <p:spPr>
          <a:xfrm>
            <a:off x="4021982" y="3276600"/>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3" name="Straight Arrow Connector 32"/>
          <p:cNvCxnSpPr/>
          <p:nvPr/>
        </p:nvCxnSpPr>
        <p:spPr>
          <a:xfrm>
            <a:off x="4015065" y="3733800"/>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4" name="Straight Arrow Connector 33"/>
          <p:cNvCxnSpPr/>
          <p:nvPr/>
        </p:nvCxnSpPr>
        <p:spPr>
          <a:xfrm>
            <a:off x="4015065" y="4343400"/>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p:nvPr/>
        </p:nvCxnSpPr>
        <p:spPr>
          <a:xfrm>
            <a:off x="4015065" y="4876800"/>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7" name="Straight Arrow Connector 36"/>
          <p:cNvCxnSpPr/>
          <p:nvPr/>
        </p:nvCxnSpPr>
        <p:spPr>
          <a:xfrm>
            <a:off x="4022003" y="5410200"/>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8" name="Straight Arrow Connector 37"/>
          <p:cNvCxnSpPr/>
          <p:nvPr/>
        </p:nvCxnSpPr>
        <p:spPr>
          <a:xfrm>
            <a:off x="4037224" y="5870287"/>
            <a:ext cx="335281"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47958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a:solidFill>
                  <a:srgbClr val="C00000"/>
                </a:solidFill>
                <a:latin typeface="Marcellus"/>
              </a:rPr>
              <a:t>Issues?</a:t>
            </a:r>
          </a:p>
        </p:txBody>
      </p:sp>
      <p:sp>
        <p:nvSpPr>
          <p:cNvPr id="3" name="Content Placeholder 2"/>
          <p:cNvSpPr>
            <a:spLocks noGrp="1"/>
          </p:cNvSpPr>
          <p:nvPr>
            <p:ph idx="1"/>
          </p:nvPr>
        </p:nvSpPr>
        <p:spPr/>
        <p:txBody>
          <a:bodyPr>
            <a:normAutofit/>
          </a:bodyPr>
          <a:lstStyle/>
          <a:p>
            <a:pPr marL="0" indent="0">
              <a:buNone/>
            </a:pPr>
            <a:r>
              <a:rPr lang="en-US" sz="2400" dirty="0">
                <a:latin typeface="Fira sans"/>
              </a:rPr>
              <a:t> </a:t>
            </a: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03295037"/>
              </p:ext>
            </p:extLst>
          </p:nvPr>
        </p:nvGraphicFramePr>
        <p:xfrm>
          <a:off x="380999" y="2590800"/>
          <a:ext cx="8077200" cy="1371600"/>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val="20000"/>
                    </a:ext>
                  </a:extLst>
                </a:gridCol>
                <a:gridCol w="807720">
                  <a:extLst>
                    <a:ext uri="{9D8B030D-6E8A-4147-A177-3AD203B41FA5}">
                      <a16:colId xmlns:a16="http://schemas.microsoft.com/office/drawing/2014/main" val="20001"/>
                    </a:ext>
                  </a:extLst>
                </a:gridCol>
                <a:gridCol w="807720">
                  <a:extLst>
                    <a:ext uri="{9D8B030D-6E8A-4147-A177-3AD203B41FA5}">
                      <a16:colId xmlns:a16="http://schemas.microsoft.com/office/drawing/2014/main" val="20002"/>
                    </a:ext>
                  </a:extLst>
                </a:gridCol>
                <a:gridCol w="807720">
                  <a:extLst>
                    <a:ext uri="{9D8B030D-6E8A-4147-A177-3AD203B41FA5}">
                      <a16:colId xmlns:a16="http://schemas.microsoft.com/office/drawing/2014/main" val="20003"/>
                    </a:ext>
                  </a:extLst>
                </a:gridCol>
                <a:gridCol w="807720">
                  <a:extLst>
                    <a:ext uri="{9D8B030D-6E8A-4147-A177-3AD203B41FA5}">
                      <a16:colId xmlns:a16="http://schemas.microsoft.com/office/drawing/2014/main" val="20004"/>
                    </a:ext>
                  </a:extLst>
                </a:gridCol>
                <a:gridCol w="807720">
                  <a:extLst>
                    <a:ext uri="{9D8B030D-6E8A-4147-A177-3AD203B41FA5}">
                      <a16:colId xmlns:a16="http://schemas.microsoft.com/office/drawing/2014/main" val="20005"/>
                    </a:ext>
                  </a:extLst>
                </a:gridCol>
                <a:gridCol w="807720">
                  <a:extLst>
                    <a:ext uri="{9D8B030D-6E8A-4147-A177-3AD203B41FA5}">
                      <a16:colId xmlns:a16="http://schemas.microsoft.com/office/drawing/2014/main" val="20006"/>
                    </a:ext>
                  </a:extLst>
                </a:gridCol>
                <a:gridCol w="807720">
                  <a:extLst>
                    <a:ext uri="{9D8B030D-6E8A-4147-A177-3AD203B41FA5}">
                      <a16:colId xmlns:a16="http://schemas.microsoft.com/office/drawing/2014/main" val="20007"/>
                    </a:ext>
                  </a:extLst>
                </a:gridCol>
                <a:gridCol w="807720">
                  <a:extLst>
                    <a:ext uri="{9D8B030D-6E8A-4147-A177-3AD203B41FA5}">
                      <a16:colId xmlns:a16="http://schemas.microsoft.com/office/drawing/2014/main" val="20008"/>
                    </a:ext>
                  </a:extLst>
                </a:gridCol>
                <a:gridCol w="807720">
                  <a:extLst>
                    <a:ext uri="{9D8B030D-6E8A-4147-A177-3AD203B41FA5}">
                      <a16:colId xmlns:a16="http://schemas.microsoft.com/office/drawing/2014/main" val="20009"/>
                    </a:ext>
                  </a:extLst>
                </a:gridCol>
              </a:tblGrid>
              <a:tr h="685800">
                <a:tc>
                  <a:txBody>
                    <a:bodyPr/>
                    <a:lstStyle/>
                    <a:p>
                      <a:r>
                        <a:rPr lang="en-US" dirty="0">
                          <a:latin typeface="Fira sans"/>
                        </a:rPr>
                        <a:t>Front, rear</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a16="http://schemas.microsoft.com/office/drawing/2014/main" val="10000"/>
                  </a:ext>
                </a:extLst>
              </a:tr>
              <a:tr h="685800">
                <a:tc>
                  <a:txBody>
                    <a:bodyPr/>
                    <a:lstStyle/>
                    <a:p>
                      <a:r>
                        <a:rPr lang="en-US" dirty="0">
                          <a:latin typeface="Fira sans"/>
                        </a:rPr>
                        <a:t>8</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990600" y="4648200"/>
            <a:ext cx="7391400" cy="1231106"/>
          </a:xfrm>
          <a:prstGeom prst="rect">
            <a:avLst/>
          </a:prstGeom>
          <a:noFill/>
        </p:spPr>
        <p:txBody>
          <a:bodyPr wrap="square" rtlCol="0">
            <a:spAutoFit/>
          </a:bodyPr>
          <a:lstStyle/>
          <a:p>
            <a:r>
              <a:rPr lang="en-US" sz="2400" dirty="0" err="1">
                <a:latin typeface="Fira sans"/>
              </a:rPr>
              <a:t>Enqueue</a:t>
            </a:r>
            <a:r>
              <a:rPr lang="en-US" sz="2400" dirty="0">
                <a:latin typeface="Fira sans"/>
              </a:rPr>
              <a:t>(8), </a:t>
            </a:r>
            <a:r>
              <a:rPr lang="en-US" sz="2400" dirty="0" err="1">
                <a:latin typeface="Fira sans"/>
              </a:rPr>
              <a:t>Enqueue</a:t>
            </a:r>
            <a:r>
              <a:rPr lang="en-US" sz="2400" dirty="0">
                <a:latin typeface="Fira sans"/>
              </a:rPr>
              <a:t>(3), </a:t>
            </a:r>
            <a:r>
              <a:rPr lang="en-US" sz="2400" dirty="0" err="1"/>
              <a:t>Dequeue</a:t>
            </a:r>
            <a:r>
              <a:rPr lang="en-US" sz="2400" dirty="0">
                <a:latin typeface="Fira sans"/>
              </a:rPr>
              <a:t>(), </a:t>
            </a:r>
            <a:r>
              <a:rPr lang="en-US" sz="2400" dirty="0" err="1">
                <a:latin typeface="Fira sans"/>
              </a:rPr>
              <a:t>Enqueue</a:t>
            </a:r>
            <a:r>
              <a:rPr lang="en-US" sz="2400" dirty="0">
                <a:latin typeface="Fira sans"/>
              </a:rPr>
              <a:t> (2), </a:t>
            </a:r>
            <a:r>
              <a:rPr lang="en-US" sz="2400" dirty="0" err="1">
                <a:latin typeface="Fira sans"/>
              </a:rPr>
              <a:t>Enqueue</a:t>
            </a:r>
            <a:r>
              <a:rPr lang="en-US" sz="2400" dirty="0">
                <a:latin typeface="Fira sans"/>
              </a:rPr>
              <a:t>(5), </a:t>
            </a:r>
            <a:r>
              <a:rPr lang="en-US" sz="2400" dirty="0" err="1"/>
              <a:t>Dequeue</a:t>
            </a:r>
            <a:r>
              <a:rPr lang="en-US" sz="2400" dirty="0">
                <a:latin typeface="Fira sans"/>
              </a:rPr>
              <a:t>()</a:t>
            </a:r>
            <a:r>
              <a:rPr lang="en-US" sz="2400" dirty="0">
                <a:solidFill>
                  <a:srgbClr val="000000"/>
                </a:solidFill>
                <a:latin typeface="Fira sans"/>
              </a:rPr>
              <a:t>, </a:t>
            </a:r>
            <a:r>
              <a:rPr lang="en-US" sz="2400" dirty="0" err="1"/>
              <a:t>Dequeue</a:t>
            </a:r>
            <a:r>
              <a:rPr lang="en-US" sz="2400" dirty="0">
                <a:latin typeface="Fira sans"/>
              </a:rPr>
              <a:t>(), </a:t>
            </a:r>
            <a:r>
              <a:rPr lang="en-US" sz="2400" dirty="0" err="1">
                <a:latin typeface="Fira sans"/>
              </a:rPr>
              <a:t>Enqueue</a:t>
            </a:r>
            <a:r>
              <a:rPr lang="en-US" sz="2400" dirty="0">
                <a:latin typeface="Fira sans"/>
              </a:rPr>
              <a:t>(9), </a:t>
            </a:r>
            <a:r>
              <a:rPr lang="en-US" sz="2400" dirty="0" err="1">
                <a:latin typeface="Fira sans"/>
              </a:rPr>
              <a:t>Enqueue</a:t>
            </a:r>
            <a:r>
              <a:rPr lang="en-US" sz="2400" dirty="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2447338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0"/>
            <a:ext cx="8229600" cy="655638"/>
          </a:xfrm>
        </p:spPr>
        <p:txBody>
          <a:bodyPr>
            <a:normAutofit fontScale="90000"/>
          </a:bodyPr>
          <a:lstStyle/>
          <a:p>
            <a:r>
              <a:rPr lang="en-US" sz="4000" dirty="0">
                <a:solidFill>
                  <a:srgbClr val="C00000"/>
                </a:solidFill>
                <a:latin typeface="Marcellus"/>
              </a:rPr>
              <a:t>Types of queues</a:t>
            </a:r>
          </a:p>
        </p:txBody>
      </p:sp>
      <p:sp>
        <p:nvSpPr>
          <p:cNvPr id="7171" name="Rectangle 3"/>
          <p:cNvSpPr>
            <a:spLocks noGrp="1" noChangeArrowheads="1"/>
          </p:cNvSpPr>
          <p:nvPr>
            <p:ph type="body" idx="1"/>
          </p:nvPr>
        </p:nvSpPr>
        <p:spPr/>
        <p:txBody>
          <a:bodyPr>
            <a:normAutofit fontScale="85000" lnSpcReduction="20000"/>
          </a:bodyPr>
          <a:lstStyle/>
          <a:p>
            <a:pPr>
              <a:lnSpc>
                <a:spcPct val="90000"/>
              </a:lnSpc>
            </a:pPr>
            <a:r>
              <a:rPr lang="en-US" dirty="0">
                <a:latin typeface="Fira sans"/>
              </a:rPr>
              <a:t>Simple queue- additions at rear and deletions from front</a:t>
            </a:r>
          </a:p>
          <a:p>
            <a:pPr>
              <a:lnSpc>
                <a:spcPct val="90000"/>
              </a:lnSpc>
            </a:pPr>
            <a:r>
              <a:rPr lang="en-US" dirty="0">
                <a:latin typeface="Fira sans"/>
              </a:rPr>
              <a:t>Circular queue- last node is connected to first node, deletions at front end while insertions are done at rear end</a:t>
            </a:r>
          </a:p>
          <a:p>
            <a:pPr>
              <a:lnSpc>
                <a:spcPct val="90000"/>
              </a:lnSpc>
            </a:pPr>
            <a:r>
              <a:rPr lang="en-US" dirty="0">
                <a:latin typeface="Fira sans"/>
              </a:rPr>
              <a:t>Doubly ended queue- deletions and insertions can be done at both the ends, has two pairs of fronts and rears, both</a:t>
            </a:r>
          </a:p>
          <a:p>
            <a:pPr>
              <a:lnSpc>
                <a:spcPct val="90000"/>
              </a:lnSpc>
            </a:pPr>
            <a:r>
              <a:rPr lang="en-US" dirty="0">
                <a:latin typeface="Fira sans"/>
              </a:rPr>
              <a:t>Priority queue- every element has predefined priority</a:t>
            </a:r>
          </a:p>
          <a:p>
            <a:pPr lvl="1">
              <a:lnSpc>
                <a:spcPct val="90000"/>
              </a:lnSpc>
            </a:pPr>
            <a:r>
              <a:rPr lang="en-US" dirty="0">
                <a:latin typeface="Fira sans"/>
              </a:rPr>
              <a:t>Max priority : element with max priority is removed first</a:t>
            </a:r>
          </a:p>
          <a:p>
            <a:pPr lvl="1">
              <a:lnSpc>
                <a:spcPct val="90000"/>
              </a:lnSpc>
            </a:pPr>
            <a:r>
              <a:rPr lang="en-US" dirty="0">
                <a:latin typeface="Fira sans"/>
              </a:rPr>
              <a:t>min priority: element with min priority is removed first</a:t>
            </a:r>
          </a:p>
          <a:p>
            <a:pPr lvl="1">
              <a:lnSpc>
                <a:spcPct val="90000"/>
              </a:lnSpc>
            </a:pPr>
            <a:endParaRPr lang="en-US" dirty="0">
              <a:latin typeface="Fira sans"/>
            </a:endParaRPr>
          </a:p>
          <a:p>
            <a:pPr>
              <a:lnSpc>
                <a:spcPct val="90000"/>
              </a:lnSpc>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179212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Marcellus"/>
              </a:rPr>
              <a:t>Simple Queue</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524000"/>
            <a:ext cx="66675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81200" y="5791200"/>
            <a:ext cx="5924550" cy="369332"/>
          </a:xfrm>
          <a:prstGeom prst="rect">
            <a:avLst/>
          </a:prstGeom>
          <a:noFill/>
        </p:spPr>
        <p:txBody>
          <a:bodyPr wrap="square" rtlCol="0">
            <a:spAutoFit/>
          </a:bodyPr>
          <a:lstStyle/>
          <a:p>
            <a:r>
              <a:rPr lang="en-US" dirty="0"/>
              <a:t>Image courtesy: GeeksforGeeks.org</a:t>
            </a:r>
          </a:p>
        </p:txBody>
      </p:sp>
      <p:pic>
        <p:nvPicPr>
          <p:cNvPr id="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833633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ircular Queue | Set 1 (Introduction and Array Implementa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76400"/>
            <a:ext cx="4330623" cy="44948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title"/>
          </p:nvPr>
        </p:nvSpPr>
        <p:spPr/>
        <p:txBody>
          <a:bodyPr/>
          <a:lstStyle/>
          <a:p>
            <a:r>
              <a:rPr lang="en-US" dirty="0">
                <a:solidFill>
                  <a:srgbClr val="C00000"/>
                </a:solidFill>
                <a:latin typeface="Marcellus"/>
              </a:rPr>
              <a:t>Circular Queue</a:t>
            </a:r>
          </a:p>
        </p:txBody>
      </p:sp>
      <p:sp>
        <p:nvSpPr>
          <p:cNvPr id="4" name="TextBox 3"/>
          <p:cNvSpPr txBox="1"/>
          <p:nvPr/>
        </p:nvSpPr>
        <p:spPr>
          <a:xfrm>
            <a:off x="1905000" y="6373298"/>
            <a:ext cx="5924550" cy="369332"/>
          </a:xfrm>
          <a:prstGeom prst="rect">
            <a:avLst/>
          </a:prstGeom>
          <a:noFill/>
        </p:spPr>
        <p:txBody>
          <a:bodyPr wrap="square" rtlCol="0">
            <a:spAutoFit/>
          </a:bodyPr>
          <a:lstStyle/>
          <a:p>
            <a:r>
              <a:rPr lang="en-US" dirty="0"/>
              <a:t>Image courtesy: GeeksforGeeks.org</a:t>
            </a:r>
          </a:p>
        </p:txBody>
      </p:sp>
      <p:pic>
        <p:nvPicPr>
          <p:cNvPr id="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a16="http://schemas.microsoft.com/office/drawing/2014/main" id="{1547C2F5-D0C4-4329-8DC2-48B66EE4F515}"/>
              </a:ext>
            </a:extLst>
          </p:cNvPr>
          <p:cNvPicPr>
            <a:picLocks noChangeAspect="1"/>
          </p:cNvPicPr>
          <p:nvPr/>
        </p:nvPicPr>
        <p:blipFill>
          <a:blip r:embed="rId5"/>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5"/>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6"/>
          <a:stretch>
            <a:fillRect/>
          </a:stretch>
        </p:blipFill>
        <p:spPr>
          <a:xfrm>
            <a:off x="6851804" y="-19725"/>
            <a:ext cx="420533" cy="558951"/>
          </a:xfrm>
          <a:prstGeom prst="rect">
            <a:avLst/>
          </a:prstGeom>
        </p:spPr>
      </p:pic>
    </p:spTree>
    <p:extLst>
      <p:ext uri="{BB962C8B-B14F-4D97-AF65-F5344CB8AC3E}">
        <p14:creationId xmlns:p14="http://schemas.microsoft.com/office/powerpoint/2010/main" val="85916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title"/>
          </p:nvPr>
        </p:nvSpPr>
        <p:spPr/>
        <p:txBody>
          <a:bodyPr>
            <a:normAutofit/>
          </a:bodyPr>
          <a:lstStyle/>
          <a:p>
            <a:r>
              <a:rPr lang="en-US" sz="4000" dirty="0">
                <a:solidFill>
                  <a:srgbClr val="C00000"/>
                </a:solidFill>
                <a:latin typeface="Marcellus"/>
              </a:rPr>
              <a:t>Doubly ended Queue- </a:t>
            </a:r>
            <a:r>
              <a:rPr lang="en-US" sz="4000" dirty="0" err="1">
                <a:solidFill>
                  <a:srgbClr val="C00000"/>
                </a:solidFill>
                <a:latin typeface="Marcellus"/>
              </a:rPr>
              <a:t>Dequeue</a:t>
            </a:r>
            <a:r>
              <a:rPr lang="en-US" sz="4000" dirty="0">
                <a:solidFill>
                  <a:srgbClr val="C00000"/>
                </a:solidFill>
                <a:latin typeface="Marcellus"/>
              </a:rPr>
              <a:t>/deck</a:t>
            </a:r>
          </a:p>
        </p:txBody>
      </p:sp>
      <p:sp>
        <p:nvSpPr>
          <p:cNvPr id="4" name="TextBox 3"/>
          <p:cNvSpPr txBox="1"/>
          <p:nvPr/>
        </p:nvSpPr>
        <p:spPr>
          <a:xfrm>
            <a:off x="1981200" y="5791200"/>
            <a:ext cx="5924550" cy="369332"/>
          </a:xfrm>
          <a:prstGeom prst="rect">
            <a:avLst/>
          </a:prstGeom>
          <a:noFill/>
        </p:spPr>
        <p:txBody>
          <a:bodyPr wrap="square" rtlCol="0">
            <a:spAutoFit/>
          </a:bodyPr>
          <a:lstStyle/>
          <a:p>
            <a:r>
              <a:rPr lang="en-US" dirty="0"/>
              <a:t>Image courtesy: GeeksforGeeks.org</a:t>
            </a:r>
          </a:p>
        </p:txBody>
      </p:sp>
      <p:pic>
        <p:nvPicPr>
          <p:cNvPr id="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3074" name="Picture 2" descr="Implementation of Deque using circular array - GeeksforGeek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118" y="2004416"/>
            <a:ext cx="844268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16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title"/>
          </p:nvPr>
        </p:nvSpPr>
        <p:spPr/>
        <p:txBody>
          <a:bodyPr>
            <a:normAutofit/>
          </a:bodyPr>
          <a:lstStyle/>
          <a:p>
            <a:r>
              <a:rPr lang="en-US" sz="4000" dirty="0">
                <a:solidFill>
                  <a:srgbClr val="C00000"/>
                </a:solidFill>
                <a:latin typeface="Marcellus"/>
              </a:rPr>
              <a:t>Priority Queue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28741785"/>
              </p:ext>
            </p:extLst>
          </p:nvPr>
        </p:nvGraphicFramePr>
        <p:xfrm>
          <a:off x="467054" y="2971800"/>
          <a:ext cx="8229600" cy="11125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gridCol w="914400">
                  <a:extLst>
                    <a:ext uri="{9D8B030D-6E8A-4147-A177-3AD203B41FA5}">
                      <a16:colId xmlns:a16="http://schemas.microsoft.com/office/drawing/2014/main" val="20008"/>
                    </a:ext>
                  </a:extLst>
                </a:gridCol>
              </a:tblGrid>
              <a:tr h="370840">
                <a:tc>
                  <a:txBody>
                    <a:bodyPr/>
                    <a:lstStyle/>
                    <a:p>
                      <a:r>
                        <a:rPr lang="en-US" dirty="0"/>
                        <a:t>Index</a:t>
                      </a:r>
                    </a:p>
                  </a:txBody>
                  <a:tcPr/>
                </a:tc>
                <a:tc>
                  <a:txBody>
                    <a:bodyPr/>
                    <a:lstStyle/>
                    <a:p>
                      <a:r>
                        <a:rPr lang="en-US" dirty="0"/>
                        <a:t>Front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Rear</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Data</a:t>
                      </a:r>
                    </a:p>
                  </a:txBody>
                  <a:tcPr/>
                </a:tc>
                <a:tc>
                  <a:txBody>
                    <a:bodyPr/>
                    <a:lstStyle/>
                    <a:p>
                      <a:r>
                        <a:rPr lang="en-US" dirty="0"/>
                        <a:t>10</a:t>
                      </a:r>
                    </a:p>
                  </a:txBody>
                  <a:tcPr/>
                </a:tc>
                <a:tc>
                  <a:txBody>
                    <a:bodyPr/>
                    <a:lstStyle/>
                    <a:p>
                      <a:r>
                        <a:rPr lang="en-US" dirty="0"/>
                        <a:t>5</a:t>
                      </a:r>
                    </a:p>
                  </a:txBody>
                  <a:tcPr/>
                </a:tc>
                <a:tc>
                  <a:txBody>
                    <a:bodyPr/>
                    <a:lstStyle/>
                    <a:p>
                      <a:r>
                        <a:rPr lang="en-US" dirty="0"/>
                        <a:t>3</a:t>
                      </a:r>
                    </a:p>
                  </a:txBody>
                  <a:tcPr/>
                </a:tc>
                <a:tc>
                  <a:txBody>
                    <a:bodyPr/>
                    <a:lstStyle/>
                    <a:p>
                      <a:r>
                        <a:rPr lang="en-US" dirty="0"/>
                        <a:t>98</a:t>
                      </a:r>
                    </a:p>
                  </a:txBody>
                  <a:tcPr/>
                </a:tc>
                <a:tc>
                  <a:txBody>
                    <a:bodyPr/>
                    <a:lstStyle/>
                    <a:p>
                      <a:r>
                        <a:rPr lang="en-US" dirty="0"/>
                        <a:t>12</a:t>
                      </a:r>
                    </a:p>
                  </a:txBody>
                  <a:tcPr/>
                </a:tc>
                <a:tc>
                  <a:txBody>
                    <a:bodyPr/>
                    <a:lstStyle/>
                    <a:p>
                      <a:r>
                        <a:rPr lang="en-US" dirty="0"/>
                        <a:t>36</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Priority</a:t>
                      </a:r>
                    </a:p>
                  </a:txBody>
                  <a:tcPr/>
                </a:tc>
                <a:tc>
                  <a:txBody>
                    <a:bodyPr/>
                    <a:lstStyle/>
                    <a:p>
                      <a:r>
                        <a:rPr lang="en-US" dirty="0"/>
                        <a:t>4</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pic>
        <p:nvPicPr>
          <p:cNvPr id="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sp>
        <p:nvSpPr>
          <p:cNvPr id="3" name="TextBox 2"/>
          <p:cNvSpPr txBox="1"/>
          <p:nvPr/>
        </p:nvSpPr>
        <p:spPr>
          <a:xfrm>
            <a:off x="1371600" y="4800600"/>
            <a:ext cx="5029200" cy="369332"/>
          </a:xfrm>
          <a:prstGeom prst="rect">
            <a:avLst/>
          </a:prstGeom>
          <a:noFill/>
        </p:spPr>
        <p:txBody>
          <a:bodyPr wrap="square" rtlCol="0">
            <a:spAutoFit/>
          </a:bodyPr>
          <a:lstStyle/>
          <a:p>
            <a:r>
              <a:rPr lang="en-IN" dirty="0"/>
              <a:t>Max Priority queue</a:t>
            </a:r>
          </a:p>
        </p:txBody>
      </p:sp>
    </p:spTree>
    <p:extLst>
      <p:ext uri="{BB962C8B-B14F-4D97-AF65-F5344CB8AC3E}">
        <p14:creationId xmlns:p14="http://schemas.microsoft.com/office/powerpoint/2010/main" val="369239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Marcellus"/>
              </a:rPr>
              <a:t>Simple Queue</a:t>
            </a:r>
          </a:p>
        </p:txBody>
      </p:sp>
      <p:sp>
        <p:nvSpPr>
          <p:cNvPr id="3" name="Content Placeholder 2"/>
          <p:cNvSpPr>
            <a:spLocks noGrp="1"/>
          </p:cNvSpPr>
          <p:nvPr>
            <p:ph idx="1"/>
          </p:nvPr>
        </p:nvSpPr>
        <p:spPr/>
        <p:txBody>
          <a:bodyPr/>
          <a:lstStyle/>
          <a:p>
            <a:r>
              <a:rPr lang="en-US" dirty="0"/>
              <a:t>https://www.cs.usfca.edu/~galles/visualization/Algorithms.html</a:t>
            </a:r>
          </a:p>
        </p:txBody>
      </p:sp>
      <p:pic>
        <p:nvPicPr>
          <p:cNvPr id="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989783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Queues: Simple queue with Array</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497150666"/>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685800">
                <a:tc>
                  <a:txBody>
                    <a:bodyPr/>
                    <a:lstStyle/>
                    <a:p>
                      <a:r>
                        <a:rPr lang="en-US" sz="1200" b="0" dirty="0">
                          <a:solidFill>
                            <a:schemeClr val="tx1"/>
                          </a:solidFill>
                          <a:latin typeface="Fira sans"/>
                        </a:rPr>
                        <a:t>Queue</a:t>
                      </a:r>
                      <a:r>
                        <a:rPr lang="en-US" sz="1200" b="0" baseline="0" dirty="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a16="http://schemas.microsoft.com/office/drawing/2014/main" val="10000"/>
                  </a:ext>
                </a:extLst>
              </a:tr>
              <a:tr h="685800">
                <a:tc>
                  <a:txBody>
                    <a:bodyPr/>
                    <a:lstStyle/>
                    <a:p>
                      <a:r>
                        <a:rPr lang="en-US" sz="1500" dirty="0">
                          <a:latin typeface="Fira sans"/>
                        </a:rPr>
                        <a:t>Array Index:</a:t>
                      </a:r>
                    </a:p>
                  </a:txBody>
                  <a:tcPr>
                    <a:solidFill>
                      <a:schemeClr val="tx2">
                        <a:lumMod val="40000"/>
                        <a:lumOff val="60000"/>
                      </a:schemeClr>
                    </a:solidFill>
                  </a:tcPr>
                </a:tc>
                <a:tc>
                  <a:txBody>
                    <a:bodyPr/>
                    <a:lstStyle/>
                    <a:p>
                      <a:r>
                        <a:rPr lang="en-US" dirty="0">
                          <a:latin typeface="Fira sans"/>
                        </a:rPr>
                        <a:t>0</a:t>
                      </a:r>
                    </a:p>
                  </a:txBody>
                  <a:tcPr>
                    <a:solidFill>
                      <a:schemeClr val="tx2">
                        <a:lumMod val="40000"/>
                        <a:lumOff val="60000"/>
                      </a:schemeClr>
                    </a:solidFill>
                  </a:tcPr>
                </a:tc>
                <a:tc>
                  <a:txBody>
                    <a:bodyPr/>
                    <a:lstStyle/>
                    <a:p>
                      <a:r>
                        <a:rPr lang="en-US" dirty="0">
                          <a:latin typeface="Fira sans"/>
                        </a:rPr>
                        <a:t>1</a:t>
                      </a:r>
                    </a:p>
                  </a:txBody>
                  <a:tcPr>
                    <a:solidFill>
                      <a:schemeClr val="tx2">
                        <a:lumMod val="40000"/>
                        <a:lumOff val="60000"/>
                      </a:schemeClr>
                    </a:solidFill>
                  </a:tcPr>
                </a:tc>
                <a:tc>
                  <a:txBody>
                    <a:bodyPr/>
                    <a:lstStyle/>
                    <a:p>
                      <a:r>
                        <a:rPr lang="en-US" dirty="0">
                          <a:latin typeface="Fira sans"/>
                        </a:rPr>
                        <a:t>2</a:t>
                      </a:r>
                    </a:p>
                  </a:txBody>
                  <a:tcPr>
                    <a:solidFill>
                      <a:schemeClr val="tx2">
                        <a:lumMod val="40000"/>
                        <a:lumOff val="60000"/>
                      </a:schemeClr>
                    </a:solidFill>
                  </a:tcPr>
                </a:tc>
                <a:tc>
                  <a:txBody>
                    <a:bodyPr/>
                    <a:lstStyle/>
                    <a:p>
                      <a:r>
                        <a:rPr lang="en-US" dirty="0">
                          <a:latin typeface="Fira sans"/>
                        </a:rPr>
                        <a:t>3</a:t>
                      </a:r>
                    </a:p>
                  </a:txBody>
                  <a:tcPr>
                    <a:solidFill>
                      <a:schemeClr val="tx2">
                        <a:lumMod val="40000"/>
                        <a:lumOff val="60000"/>
                      </a:schemeClr>
                    </a:solidFill>
                  </a:tcPr>
                </a:tc>
                <a:tc>
                  <a:txBody>
                    <a:bodyPr/>
                    <a:lstStyle/>
                    <a:p>
                      <a:r>
                        <a:rPr lang="en-US" dirty="0">
                          <a:latin typeface="Fira sans"/>
                        </a:rPr>
                        <a:t>4</a:t>
                      </a: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r>
                        <a:rPr lang="en-US" dirty="0">
                          <a:latin typeface="Fira sans"/>
                        </a:rPr>
                        <a:t>6</a:t>
                      </a:r>
                    </a:p>
                  </a:txBody>
                  <a:tcPr>
                    <a:solidFill>
                      <a:schemeClr val="tx2">
                        <a:lumMod val="40000"/>
                        <a:lumOff val="60000"/>
                      </a:schemeClr>
                    </a:solidFill>
                  </a:tcPr>
                </a:tc>
                <a:tc>
                  <a:txBody>
                    <a:bodyPr/>
                    <a:lstStyle/>
                    <a:p>
                      <a:r>
                        <a:rPr lang="en-US" dirty="0">
                          <a:latin typeface="Fira sans"/>
                        </a:rPr>
                        <a:t>7</a:t>
                      </a:r>
                    </a:p>
                  </a:txBody>
                  <a:tcPr>
                    <a:solidFill>
                      <a:schemeClr val="tx2">
                        <a:lumMod val="40000"/>
                        <a:lumOff val="60000"/>
                      </a:schemeClr>
                    </a:solidFill>
                  </a:tcPr>
                </a:tc>
                <a:tc>
                  <a:txBody>
                    <a:bodyPr/>
                    <a:lstStyle/>
                    <a:p>
                      <a:r>
                        <a:rPr lang="en-US" dirty="0">
                          <a:latin typeface="Fira sans"/>
                        </a:rPr>
                        <a:t>8</a:t>
                      </a:r>
                    </a:p>
                  </a:txBody>
                  <a:tcPr>
                    <a:solidFill>
                      <a:schemeClr val="tx2">
                        <a:lumMod val="40000"/>
                        <a:lumOff val="60000"/>
                      </a:schemeClr>
                    </a:solidFill>
                  </a:tcPr>
                </a:tc>
                <a:tc>
                  <a:txBody>
                    <a:bodyPr/>
                    <a:lstStyle/>
                    <a:p>
                      <a:r>
                        <a:rPr lang="en-US" dirty="0">
                          <a:latin typeface="Fira sans"/>
                        </a:rPr>
                        <a:t>9</a:t>
                      </a:r>
                    </a:p>
                  </a:txBody>
                  <a:tcPr>
                    <a:solidFill>
                      <a:schemeClr val="tx2">
                        <a:lumMod val="40000"/>
                        <a:lumOff val="60000"/>
                      </a:schemeClr>
                    </a:solidFill>
                  </a:tcPr>
                </a:tc>
                <a:extLst>
                  <a:ext uri="{0D108BD9-81ED-4DB2-BD59-A6C34878D82A}">
                    <a16:rowId xmlns:a16="http://schemas.microsoft.com/office/drawing/2014/main" val="10001"/>
                  </a:ext>
                </a:extLst>
              </a:tr>
              <a:tr h="685800">
                <a:tc>
                  <a:txBody>
                    <a:bodyPr/>
                    <a:lstStyle/>
                    <a:p>
                      <a:r>
                        <a:rPr lang="en-US" dirty="0">
                          <a:latin typeface="Fira sans"/>
                        </a:rPr>
                        <a:t>Data:</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674305"/>
          </a:xfrm>
          <a:prstGeom prst="rect">
            <a:avLst/>
          </a:prstGeom>
          <a:noFill/>
        </p:spPr>
        <p:txBody>
          <a:bodyPr wrap="square" rtlCol="0">
            <a:spAutoFit/>
          </a:bodyPr>
          <a:lstStyle/>
          <a:p>
            <a:r>
              <a:rPr lang="en-US" sz="2400" dirty="0" err="1">
                <a:latin typeface="Fira sans"/>
              </a:rPr>
              <a:t>Initally</a:t>
            </a:r>
            <a:r>
              <a:rPr lang="en-US" sz="2400" dirty="0">
                <a:latin typeface="Fira sans"/>
              </a:rPr>
              <a:t>, front=rear=-1 (Empty queue)</a:t>
            </a:r>
          </a:p>
          <a:p>
            <a:r>
              <a:rPr lang="en-US" sz="2400" dirty="0" err="1">
                <a:latin typeface="Fira sans"/>
              </a:rPr>
              <a:t>Enqueue</a:t>
            </a:r>
            <a:r>
              <a:rPr lang="en-US" sz="2400" dirty="0">
                <a:latin typeface="Fira sans"/>
              </a:rPr>
              <a:t>(8), </a:t>
            </a:r>
            <a:r>
              <a:rPr lang="en-US" sz="2400" dirty="0" err="1">
                <a:latin typeface="Fira sans"/>
              </a:rPr>
              <a:t>Enqueue</a:t>
            </a:r>
            <a:r>
              <a:rPr lang="en-US" sz="2400" dirty="0">
                <a:latin typeface="Fira sans"/>
              </a:rPr>
              <a:t>(3), </a:t>
            </a:r>
            <a:r>
              <a:rPr lang="en-US" sz="2400" dirty="0" err="1"/>
              <a:t>Dequeue</a:t>
            </a:r>
            <a:r>
              <a:rPr lang="en-US" sz="2400" dirty="0">
                <a:latin typeface="Fira sans"/>
              </a:rPr>
              <a:t>(), </a:t>
            </a:r>
            <a:r>
              <a:rPr lang="en-US" sz="2400" dirty="0" err="1">
                <a:latin typeface="Fira sans"/>
              </a:rPr>
              <a:t>Enqueue</a:t>
            </a:r>
            <a:r>
              <a:rPr lang="en-US" sz="2400" dirty="0">
                <a:latin typeface="Fira sans"/>
              </a:rPr>
              <a:t> (2), </a:t>
            </a:r>
            <a:r>
              <a:rPr lang="en-US" sz="2400" dirty="0" err="1">
                <a:latin typeface="Fira sans"/>
              </a:rPr>
              <a:t>Enqueue</a:t>
            </a:r>
            <a:r>
              <a:rPr lang="en-US" sz="2400" dirty="0">
                <a:latin typeface="Fira sans"/>
              </a:rPr>
              <a:t>(5), </a:t>
            </a:r>
            <a:r>
              <a:rPr lang="en-US" sz="2400" dirty="0" err="1"/>
              <a:t>Dequeue</a:t>
            </a:r>
            <a:r>
              <a:rPr lang="en-US" sz="2400" dirty="0">
                <a:latin typeface="Fira sans"/>
              </a:rPr>
              <a:t>()</a:t>
            </a:r>
            <a:r>
              <a:rPr lang="en-US" sz="2400" dirty="0">
                <a:solidFill>
                  <a:srgbClr val="000000"/>
                </a:solidFill>
                <a:latin typeface="Fira sans"/>
              </a:rPr>
              <a:t>, </a:t>
            </a:r>
            <a:r>
              <a:rPr lang="en-US" sz="2400" dirty="0" err="1"/>
              <a:t>Dequeue</a:t>
            </a:r>
            <a:r>
              <a:rPr lang="en-US" sz="2400" dirty="0">
                <a:latin typeface="Fira sans"/>
              </a:rPr>
              <a:t>(), </a:t>
            </a:r>
            <a:r>
              <a:rPr lang="en-US" sz="2400" dirty="0" err="1">
                <a:latin typeface="Fira sans"/>
              </a:rPr>
              <a:t>Enqueue</a:t>
            </a:r>
            <a:r>
              <a:rPr lang="en-US" sz="2400" dirty="0">
                <a:latin typeface="Fira sans"/>
              </a:rPr>
              <a:t>(9), </a:t>
            </a:r>
            <a:r>
              <a:rPr lang="en-US" sz="2400" dirty="0" err="1">
                <a:latin typeface="Fira sans"/>
              </a:rPr>
              <a:t>Enqueue</a:t>
            </a:r>
            <a:r>
              <a:rPr lang="en-US" sz="2400" dirty="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438713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Queues: Simple queue with Array</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881434415"/>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685800">
                <a:tc>
                  <a:txBody>
                    <a:bodyPr/>
                    <a:lstStyle/>
                    <a:p>
                      <a:r>
                        <a:rPr lang="en-US" sz="1200" b="0" dirty="0">
                          <a:solidFill>
                            <a:schemeClr val="tx1"/>
                          </a:solidFill>
                          <a:latin typeface="Fira sans"/>
                        </a:rPr>
                        <a:t>Queue</a:t>
                      </a:r>
                      <a:r>
                        <a:rPr lang="en-US" sz="1200" b="0" baseline="0" dirty="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r>
                        <a:rPr lang="en-US" b="0" dirty="0" err="1">
                          <a:latin typeface="Fira sans"/>
                        </a:rPr>
                        <a:t>FrontRear</a:t>
                      </a:r>
                      <a:endParaRPr lang="en-US" b="0"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a16="http://schemas.microsoft.com/office/drawing/2014/main" val="10000"/>
                  </a:ext>
                </a:extLst>
              </a:tr>
              <a:tr h="685800">
                <a:tc>
                  <a:txBody>
                    <a:bodyPr/>
                    <a:lstStyle/>
                    <a:p>
                      <a:r>
                        <a:rPr lang="en-US" sz="1500" dirty="0">
                          <a:latin typeface="Fira sans"/>
                        </a:rPr>
                        <a:t>Array Index:</a:t>
                      </a:r>
                    </a:p>
                  </a:txBody>
                  <a:tcPr>
                    <a:solidFill>
                      <a:schemeClr val="tx2">
                        <a:lumMod val="40000"/>
                        <a:lumOff val="60000"/>
                      </a:schemeClr>
                    </a:solidFill>
                  </a:tcPr>
                </a:tc>
                <a:tc>
                  <a:txBody>
                    <a:bodyPr/>
                    <a:lstStyle/>
                    <a:p>
                      <a:r>
                        <a:rPr lang="en-US" dirty="0">
                          <a:latin typeface="Fira sans"/>
                        </a:rPr>
                        <a:t>0</a:t>
                      </a:r>
                    </a:p>
                  </a:txBody>
                  <a:tcPr>
                    <a:solidFill>
                      <a:schemeClr val="tx2">
                        <a:lumMod val="40000"/>
                        <a:lumOff val="60000"/>
                      </a:schemeClr>
                    </a:solidFill>
                  </a:tcPr>
                </a:tc>
                <a:tc>
                  <a:txBody>
                    <a:bodyPr/>
                    <a:lstStyle/>
                    <a:p>
                      <a:r>
                        <a:rPr lang="en-US" dirty="0">
                          <a:latin typeface="Fira sans"/>
                        </a:rPr>
                        <a:t>1</a:t>
                      </a:r>
                    </a:p>
                  </a:txBody>
                  <a:tcPr>
                    <a:solidFill>
                      <a:schemeClr val="tx2">
                        <a:lumMod val="40000"/>
                        <a:lumOff val="60000"/>
                      </a:schemeClr>
                    </a:solidFill>
                  </a:tcPr>
                </a:tc>
                <a:tc>
                  <a:txBody>
                    <a:bodyPr/>
                    <a:lstStyle/>
                    <a:p>
                      <a:r>
                        <a:rPr lang="en-US" dirty="0">
                          <a:latin typeface="Fira sans"/>
                        </a:rPr>
                        <a:t>2</a:t>
                      </a:r>
                    </a:p>
                  </a:txBody>
                  <a:tcPr>
                    <a:solidFill>
                      <a:schemeClr val="tx2">
                        <a:lumMod val="40000"/>
                        <a:lumOff val="60000"/>
                      </a:schemeClr>
                    </a:solidFill>
                  </a:tcPr>
                </a:tc>
                <a:tc>
                  <a:txBody>
                    <a:bodyPr/>
                    <a:lstStyle/>
                    <a:p>
                      <a:r>
                        <a:rPr lang="en-US" dirty="0">
                          <a:latin typeface="Fira sans"/>
                        </a:rPr>
                        <a:t>3</a:t>
                      </a:r>
                    </a:p>
                  </a:txBody>
                  <a:tcPr>
                    <a:solidFill>
                      <a:schemeClr val="tx2">
                        <a:lumMod val="40000"/>
                        <a:lumOff val="60000"/>
                      </a:schemeClr>
                    </a:solidFill>
                  </a:tcPr>
                </a:tc>
                <a:tc>
                  <a:txBody>
                    <a:bodyPr/>
                    <a:lstStyle/>
                    <a:p>
                      <a:r>
                        <a:rPr lang="en-US" dirty="0">
                          <a:latin typeface="Fira sans"/>
                        </a:rPr>
                        <a:t>4</a:t>
                      </a: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r>
                        <a:rPr lang="en-US" dirty="0">
                          <a:latin typeface="Fira sans"/>
                        </a:rPr>
                        <a:t>6</a:t>
                      </a:r>
                    </a:p>
                  </a:txBody>
                  <a:tcPr>
                    <a:solidFill>
                      <a:schemeClr val="tx2">
                        <a:lumMod val="40000"/>
                        <a:lumOff val="60000"/>
                      </a:schemeClr>
                    </a:solidFill>
                  </a:tcPr>
                </a:tc>
                <a:tc>
                  <a:txBody>
                    <a:bodyPr/>
                    <a:lstStyle/>
                    <a:p>
                      <a:r>
                        <a:rPr lang="en-US" dirty="0">
                          <a:latin typeface="Fira sans"/>
                        </a:rPr>
                        <a:t>7</a:t>
                      </a:r>
                    </a:p>
                  </a:txBody>
                  <a:tcPr>
                    <a:solidFill>
                      <a:schemeClr val="tx2">
                        <a:lumMod val="40000"/>
                        <a:lumOff val="60000"/>
                      </a:schemeClr>
                    </a:solidFill>
                  </a:tcPr>
                </a:tc>
                <a:tc>
                  <a:txBody>
                    <a:bodyPr/>
                    <a:lstStyle/>
                    <a:p>
                      <a:r>
                        <a:rPr lang="en-US" dirty="0">
                          <a:latin typeface="Fira sans"/>
                        </a:rPr>
                        <a:t>8</a:t>
                      </a:r>
                    </a:p>
                  </a:txBody>
                  <a:tcPr>
                    <a:solidFill>
                      <a:schemeClr val="tx2">
                        <a:lumMod val="40000"/>
                        <a:lumOff val="60000"/>
                      </a:schemeClr>
                    </a:solidFill>
                  </a:tcPr>
                </a:tc>
                <a:tc>
                  <a:txBody>
                    <a:bodyPr/>
                    <a:lstStyle/>
                    <a:p>
                      <a:r>
                        <a:rPr lang="en-US" dirty="0">
                          <a:latin typeface="Fira sans"/>
                        </a:rPr>
                        <a:t>9</a:t>
                      </a:r>
                    </a:p>
                  </a:txBody>
                  <a:tcPr>
                    <a:solidFill>
                      <a:schemeClr val="tx2">
                        <a:lumMod val="40000"/>
                        <a:lumOff val="60000"/>
                      </a:schemeClr>
                    </a:solidFill>
                  </a:tcPr>
                </a:tc>
                <a:extLst>
                  <a:ext uri="{0D108BD9-81ED-4DB2-BD59-A6C34878D82A}">
                    <a16:rowId xmlns:a16="http://schemas.microsoft.com/office/drawing/2014/main" val="10001"/>
                  </a:ext>
                </a:extLst>
              </a:tr>
              <a:tr h="685800">
                <a:tc>
                  <a:txBody>
                    <a:bodyPr/>
                    <a:lstStyle/>
                    <a:p>
                      <a:r>
                        <a:rPr lang="en-US" dirty="0">
                          <a:latin typeface="Fira sans"/>
                        </a:rPr>
                        <a:t>Data:</a:t>
                      </a:r>
                    </a:p>
                  </a:txBody>
                  <a:tcPr>
                    <a:solidFill>
                      <a:schemeClr val="tx2">
                        <a:lumMod val="40000"/>
                        <a:lumOff val="60000"/>
                      </a:schemeClr>
                    </a:solidFill>
                  </a:tcPr>
                </a:tc>
                <a:tc>
                  <a:txBody>
                    <a:bodyPr/>
                    <a:lstStyle/>
                    <a:p>
                      <a:r>
                        <a:rPr lang="en-US" dirty="0">
                          <a:latin typeface="Fira sans"/>
                        </a:rPr>
                        <a:t>8</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674305"/>
          </a:xfrm>
          <a:prstGeom prst="rect">
            <a:avLst/>
          </a:prstGeom>
          <a:noFill/>
        </p:spPr>
        <p:txBody>
          <a:bodyPr wrap="square" rtlCol="0">
            <a:spAutoFit/>
          </a:bodyPr>
          <a:lstStyle/>
          <a:p>
            <a:r>
              <a:rPr lang="en-US" sz="2400" dirty="0" err="1">
                <a:latin typeface="Fira sans"/>
              </a:rPr>
              <a:t>Initally</a:t>
            </a:r>
            <a:r>
              <a:rPr lang="en-US" sz="2400" dirty="0">
                <a:latin typeface="Fira sans"/>
              </a:rPr>
              <a:t>, front=rear=-1 (Empty queue)</a:t>
            </a:r>
            <a:endParaRPr lang="en-US" sz="2400" dirty="0">
              <a:solidFill>
                <a:srgbClr val="C00000"/>
              </a:solidFill>
              <a:latin typeface="Fira sans"/>
            </a:endParaRPr>
          </a:p>
          <a:p>
            <a:r>
              <a:rPr lang="en-US" sz="2400" dirty="0" err="1">
                <a:solidFill>
                  <a:srgbClr val="C00000"/>
                </a:solidFill>
                <a:latin typeface="Fira sans"/>
              </a:rPr>
              <a:t>Enqueue</a:t>
            </a:r>
            <a:r>
              <a:rPr lang="en-US" sz="2400" dirty="0">
                <a:solidFill>
                  <a:srgbClr val="C00000"/>
                </a:solidFill>
                <a:latin typeface="Fira sans"/>
              </a:rPr>
              <a:t>(8)</a:t>
            </a:r>
            <a:r>
              <a:rPr lang="en-US" sz="2400" dirty="0">
                <a:latin typeface="Fira sans"/>
              </a:rPr>
              <a:t>, </a:t>
            </a:r>
            <a:r>
              <a:rPr lang="en-US" sz="2400" dirty="0" err="1">
                <a:latin typeface="Fira sans"/>
              </a:rPr>
              <a:t>Enqueue</a:t>
            </a:r>
            <a:r>
              <a:rPr lang="en-US" sz="2400" dirty="0">
                <a:latin typeface="Fira sans"/>
              </a:rPr>
              <a:t>(3), </a:t>
            </a:r>
            <a:r>
              <a:rPr lang="en-US" sz="2400" dirty="0" err="1"/>
              <a:t>Dequeue</a:t>
            </a:r>
            <a:r>
              <a:rPr lang="en-US" sz="2400" dirty="0">
                <a:latin typeface="Fira sans"/>
              </a:rPr>
              <a:t>(), </a:t>
            </a:r>
            <a:r>
              <a:rPr lang="en-US" sz="2400" dirty="0" err="1">
                <a:latin typeface="Fira sans"/>
              </a:rPr>
              <a:t>Enqueue</a:t>
            </a:r>
            <a:r>
              <a:rPr lang="en-US" sz="2400" dirty="0">
                <a:latin typeface="Fira sans"/>
              </a:rPr>
              <a:t> (2), </a:t>
            </a:r>
            <a:r>
              <a:rPr lang="en-US" sz="2400" dirty="0" err="1">
                <a:latin typeface="Fira sans"/>
              </a:rPr>
              <a:t>Enqueue</a:t>
            </a:r>
            <a:r>
              <a:rPr lang="en-US" sz="2400" dirty="0">
                <a:latin typeface="Fira sans"/>
              </a:rPr>
              <a:t>(5), </a:t>
            </a:r>
            <a:r>
              <a:rPr lang="en-US" sz="2400" dirty="0" err="1"/>
              <a:t>Dequeue</a:t>
            </a:r>
            <a:r>
              <a:rPr lang="en-US" sz="2400" dirty="0">
                <a:latin typeface="Fira sans"/>
              </a:rPr>
              <a:t>()</a:t>
            </a:r>
            <a:r>
              <a:rPr lang="en-US" sz="2400" dirty="0">
                <a:solidFill>
                  <a:srgbClr val="000000"/>
                </a:solidFill>
                <a:latin typeface="Fira sans"/>
              </a:rPr>
              <a:t>, </a:t>
            </a:r>
            <a:r>
              <a:rPr lang="en-US" sz="2400" dirty="0" err="1"/>
              <a:t>Dequeue</a:t>
            </a:r>
            <a:r>
              <a:rPr lang="en-US" sz="2400" dirty="0">
                <a:latin typeface="Fira sans"/>
              </a:rPr>
              <a:t>(), </a:t>
            </a:r>
            <a:r>
              <a:rPr lang="en-US" sz="2400" dirty="0" err="1">
                <a:latin typeface="Fira sans"/>
              </a:rPr>
              <a:t>Enqueue</a:t>
            </a:r>
            <a:r>
              <a:rPr lang="en-US" sz="2400" dirty="0">
                <a:latin typeface="Fira sans"/>
              </a:rPr>
              <a:t>(9), </a:t>
            </a:r>
            <a:r>
              <a:rPr lang="en-US" sz="2400" dirty="0" err="1">
                <a:latin typeface="Fira sans"/>
              </a:rPr>
              <a:t>Enqueue</a:t>
            </a:r>
            <a:r>
              <a:rPr lang="en-US" sz="2400" dirty="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41751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Marcellus"/>
              </a:rPr>
              <a:t>Outline</a:t>
            </a:r>
          </a:p>
        </p:txBody>
      </p:sp>
      <p:sp>
        <p:nvSpPr>
          <p:cNvPr id="3" name="Content Placeholder 2"/>
          <p:cNvSpPr>
            <a:spLocks noGrp="1"/>
          </p:cNvSpPr>
          <p:nvPr>
            <p:ph idx="1"/>
          </p:nvPr>
        </p:nvSpPr>
        <p:spPr/>
        <p:txBody>
          <a:bodyPr/>
          <a:lstStyle/>
          <a:p>
            <a:r>
              <a:rPr lang="en-US" dirty="0">
                <a:latin typeface="Fira sans"/>
              </a:rPr>
              <a:t>Queue – concept</a:t>
            </a:r>
          </a:p>
          <a:p>
            <a:r>
              <a:rPr lang="en-US" dirty="0">
                <a:latin typeface="Fira sans"/>
              </a:rPr>
              <a:t>Queue ADT</a:t>
            </a:r>
          </a:p>
          <a:p>
            <a:r>
              <a:rPr lang="en-US" dirty="0">
                <a:latin typeface="Fira sans"/>
              </a:rPr>
              <a:t>Queue Types</a:t>
            </a:r>
          </a:p>
          <a:p>
            <a:r>
              <a:rPr lang="en-US" dirty="0">
                <a:latin typeface="Fira sans"/>
              </a:rPr>
              <a:t>Queue implementations</a:t>
            </a:r>
          </a:p>
          <a:p>
            <a:r>
              <a:rPr lang="en-US" dirty="0">
                <a:latin typeface="Fira sans"/>
              </a:rPr>
              <a:t>Queue applications</a:t>
            </a:r>
          </a:p>
          <a:p>
            <a:r>
              <a:rPr lang="en-US" dirty="0">
                <a:latin typeface="Fira sans"/>
              </a:rPr>
              <a:t>Summary</a:t>
            </a:r>
          </a:p>
          <a:p>
            <a:r>
              <a:rPr lang="en-US" dirty="0">
                <a:latin typeface="Fira sans"/>
              </a:rPr>
              <a:t>Queries?</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126877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Queues: Simple queue with Array</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564123284"/>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685800">
                <a:tc>
                  <a:txBody>
                    <a:bodyPr/>
                    <a:lstStyle/>
                    <a:p>
                      <a:r>
                        <a:rPr lang="en-US" sz="1200" b="0" dirty="0">
                          <a:solidFill>
                            <a:schemeClr val="tx1"/>
                          </a:solidFill>
                          <a:latin typeface="Fira sans"/>
                        </a:rPr>
                        <a:t>Queue</a:t>
                      </a:r>
                      <a:r>
                        <a:rPr lang="en-US" sz="1200" b="0" baseline="0" dirty="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r>
                        <a:rPr lang="en-US" b="0" dirty="0">
                          <a:latin typeface="Fira sans"/>
                        </a:rPr>
                        <a:t>Front</a:t>
                      </a:r>
                    </a:p>
                  </a:txBody>
                  <a:tcPr>
                    <a:solidFill>
                      <a:schemeClr val="tx2">
                        <a:lumMod val="40000"/>
                        <a:lumOff val="60000"/>
                      </a:schemeClr>
                    </a:solidFill>
                  </a:tcPr>
                </a:tc>
                <a:tc>
                  <a:txBody>
                    <a:bodyPr/>
                    <a:lstStyle/>
                    <a:p>
                      <a:r>
                        <a:rPr lang="en-US" b="0" dirty="0">
                          <a:latin typeface="Fira sans"/>
                        </a:rPr>
                        <a: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a16="http://schemas.microsoft.com/office/drawing/2014/main" val="10000"/>
                  </a:ext>
                </a:extLst>
              </a:tr>
              <a:tr h="685800">
                <a:tc>
                  <a:txBody>
                    <a:bodyPr/>
                    <a:lstStyle/>
                    <a:p>
                      <a:r>
                        <a:rPr lang="en-US" sz="1500" dirty="0">
                          <a:latin typeface="Fira sans"/>
                        </a:rPr>
                        <a:t>Array Index:</a:t>
                      </a:r>
                    </a:p>
                  </a:txBody>
                  <a:tcPr>
                    <a:solidFill>
                      <a:schemeClr val="tx2">
                        <a:lumMod val="40000"/>
                        <a:lumOff val="60000"/>
                      </a:schemeClr>
                    </a:solidFill>
                  </a:tcPr>
                </a:tc>
                <a:tc>
                  <a:txBody>
                    <a:bodyPr/>
                    <a:lstStyle/>
                    <a:p>
                      <a:r>
                        <a:rPr lang="en-US" dirty="0">
                          <a:latin typeface="Fira sans"/>
                        </a:rPr>
                        <a:t>0</a:t>
                      </a:r>
                    </a:p>
                  </a:txBody>
                  <a:tcPr>
                    <a:solidFill>
                      <a:schemeClr val="tx2">
                        <a:lumMod val="40000"/>
                        <a:lumOff val="60000"/>
                      </a:schemeClr>
                    </a:solidFill>
                  </a:tcPr>
                </a:tc>
                <a:tc>
                  <a:txBody>
                    <a:bodyPr/>
                    <a:lstStyle/>
                    <a:p>
                      <a:r>
                        <a:rPr lang="en-US" dirty="0">
                          <a:latin typeface="Fira sans"/>
                        </a:rPr>
                        <a:t>1</a:t>
                      </a:r>
                    </a:p>
                  </a:txBody>
                  <a:tcPr>
                    <a:solidFill>
                      <a:schemeClr val="tx2">
                        <a:lumMod val="40000"/>
                        <a:lumOff val="60000"/>
                      </a:schemeClr>
                    </a:solidFill>
                  </a:tcPr>
                </a:tc>
                <a:tc>
                  <a:txBody>
                    <a:bodyPr/>
                    <a:lstStyle/>
                    <a:p>
                      <a:r>
                        <a:rPr lang="en-US" dirty="0">
                          <a:latin typeface="Fira sans"/>
                        </a:rPr>
                        <a:t>2</a:t>
                      </a:r>
                    </a:p>
                  </a:txBody>
                  <a:tcPr>
                    <a:solidFill>
                      <a:schemeClr val="tx2">
                        <a:lumMod val="40000"/>
                        <a:lumOff val="60000"/>
                      </a:schemeClr>
                    </a:solidFill>
                  </a:tcPr>
                </a:tc>
                <a:tc>
                  <a:txBody>
                    <a:bodyPr/>
                    <a:lstStyle/>
                    <a:p>
                      <a:r>
                        <a:rPr lang="en-US" dirty="0">
                          <a:latin typeface="Fira sans"/>
                        </a:rPr>
                        <a:t>3</a:t>
                      </a:r>
                    </a:p>
                  </a:txBody>
                  <a:tcPr>
                    <a:solidFill>
                      <a:schemeClr val="tx2">
                        <a:lumMod val="40000"/>
                        <a:lumOff val="60000"/>
                      </a:schemeClr>
                    </a:solidFill>
                  </a:tcPr>
                </a:tc>
                <a:tc>
                  <a:txBody>
                    <a:bodyPr/>
                    <a:lstStyle/>
                    <a:p>
                      <a:r>
                        <a:rPr lang="en-US" dirty="0">
                          <a:latin typeface="Fira sans"/>
                        </a:rPr>
                        <a:t>4</a:t>
                      </a: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r>
                        <a:rPr lang="en-US" dirty="0">
                          <a:latin typeface="Fira sans"/>
                        </a:rPr>
                        <a:t>6</a:t>
                      </a:r>
                    </a:p>
                  </a:txBody>
                  <a:tcPr>
                    <a:solidFill>
                      <a:schemeClr val="tx2">
                        <a:lumMod val="40000"/>
                        <a:lumOff val="60000"/>
                      </a:schemeClr>
                    </a:solidFill>
                  </a:tcPr>
                </a:tc>
                <a:tc>
                  <a:txBody>
                    <a:bodyPr/>
                    <a:lstStyle/>
                    <a:p>
                      <a:r>
                        <a:rPr lang="en-US" dirty="0">
                          <a:latin typeface="Fira sans"/>
                        </a:rPr>
                        <a:t>7</a:t>
                      </a:r>
                    </a:p>
                  </a:txBody>
                  <a:tcPr>
                    <a:solidFill>
                      <a:schemeClr val="tx2">
                        <a:lumMod val="40000"/>
                        <a:lumOff val="60000"/>
                      </a:schemeClr>
                    </a:solidFill>
                  </a:tcPr>
                </a:tc>
                <a:tc>
                  <a:txBody>
                    <a:bodyPr/>
                    <a:lstStyle/>
                    <a:p>
                      <a:r>
                        <a:rPr lang="en-US" dirty="0">
                          <a:latin typeface="Fira sans"/>
                        </a:rPr>
                        <a:t>8</a:t>
                      </a:r>
                    </a:p>
                  </a:txBody>
                  <a:tcPr>
                    <a:solidFill>
                      <a:schemeClr val="tx2">
                        <a:lumMod val="40000"/>
                        <a:lumOff val="60000"/>
                      </a:schemeClr>
                    </a:solidFill>
                  </a:tcPr>
                </a:tc>
                <a:tc>
                  <a:txBody>
                    <a:bodyPr/>
                    <a:lstStyle/>
                    <a:p>
                      <a:r>
                        <a:rPr lang="en-US" dirty="0">
                          <a:latin typeface="Fira sans"/>
                        </a:rPr>
                        <a:t>9</a:t>
                      </a:r>
                    </a:p>
                  </a:txBody>
                  <a:tcPr>
                    <a:solidFill>
                      <a:schemeClr val="tx2">
                        <a:lumMod val="40000"/>
                        <a:lumOff val="60000"/>
                      </a:schemeClr>
                    </a:solidFill>
                  </a:tcPr>
                </a:tc>
                <a:extLst>
                  <a:ext uri="{0D108BD9-81ED-4DB2-BD59-A6C34878D82A}">
                    <a16:rowId xmlns:a16="http://schemas.microsoft.com/office/drawing/2014/main" val="10001"/>
                  </a:ext>
                </a:extLst>
              </a:tr>
              <a:tr h="685800">
                <a:tc>
                  <a:txBody>
                    <a:bodyPr/>
                    <a:lstStyle/>
                    <a:p>
                      <a:r>
                        <a:rPr lang="en-US" dirty="0">
                          <a:latin typeface="Fira sans"/>
                        </a:rPr>
                        <a:t>Data:</a:t>
                      </a:r>
                    </a:p>
                  </a:txBody>
                  <a:tcPr>
                    <a:solidFill>
                      <a:schemeClr val="tx2">
                        <a:lumMod val="40000"/>
                        <a:lumOff val="60000"/>
                      </a:schemeClr>
                    </a:solidFill>
                  </a:tcPr>
                </a:tc>
                <a:tc>
                  <a:txBody>
                    <a:bodyPr/>
                    <a:lstStyle/>
                    <a:p>
                      <a:r>
                        <a:rPr lang="en-US" dirty="0">
                          <a:latin typeface="Fira sans"/>
                        </a:rPr>
                        <a:t>8</a:t>
                      </a:r>
                    </a:p>
                  </a:txBody>
                  <a:tcPr>
                    <a:solidFill>
                      <a:schemeClr val="tx2">
                        <a:lumMod val="40000"/>
                        <a:lumOff val="60000"/>
                      </a:schemeClr>
                    </a:solidFill>
                  </a:tcPr>
                </a:tc>
                <a:tc>
                  <a:txBody>
                    <a:bodyPr/>
                    <a:lstStyle/>
                    <a:p>
                      <a:r>
                        <a:rPr lang="en-US" dirty="0">
                          <a:latin typeface="Fira sans"/>
                        </a:rPr>
                        <a:t>3</a:t>
                      </a: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31106"/>
          </a:xfrm>
          <a:prstGeom prst="rect">
            <a:avLst/>
          </a:prstGeom>
          <a:noFill/>
        </p:spPr>
        <p:txBody>
          <a:bodyPr wrap="square" rtlCol="0">
            <a:spAutoFit/>
          </a:bodyPr>
          <a:lstStyle/>
          <a:p>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(8)</a:t>
            </a:r>
            <a:r>
              <a:rPr lang="en-US" sz="2400" dirty="0">
                <a:latin typeface="Fira sans"/>
              </a:rPr>
              <a:t>, </a:t>
            </a:r>
            <a:r>
              <a:rPr lang="en-US" sz="2400" dirty="0" err="1">
                <a:solidFill>
                  <a:srgbClr val="C00000"/>
                </a:solidFill>
                <a:latin typeface="Fira sans"/>
              </a:rPr>
              <a:t>Enqueue</a:t>
            </a:r>
            <a:r>
              <a:rPr lang="en-US" sz="2400" dirty="0">
                <a:solidFill>
                  <a:srgbClr val="C00000"/>
                </a:solidFill>
                <a:latin typeface="Fira sans"/>
              </a:rPr>
              <a:t>(3)</a:t>
            </a:r>
            <a:r>
              <a:rPr lang="en-US" sz="2400" dirty="0">
                <a:latin typeface="Fira sans"/>
              </a:rPr>
              <a:t>, </a:t>
            </a:r>
            <a:r>
              <a:rPr lang="en-US" sz="2400" dirty="0" err="1"/>
              <a:t>Dequeue</a:t>
            </a:r>
            <a:r>
              <a:rPr lang="en-US" sz="2400" dirty="0">
                <a:latin typeface="Fira sans"/>
              </a:rPr>
              <a:t>(), </a:t>
            </a:r>
            <a:r>
              <a:rPr lang="en-US" sz="2400" dirty="0" err="1">
                <a:latin typeface="Fira sans"/>
              </a:rPr>
              <a:t>Enqueue</a:t>
            </a:r>
            <a:r>
              <a:rPr lang="en-US" sz="2400" dirty="0">
                <a:latin typeface="Fira sans"/>
              </a:rPr>
              <a:t> (2), </a:t>
            </a:r>
            <a:r>
              <a:rPr lang="en-US" sz="2400" dirty="0" err="1">
                <a:latin typeface="Fira sans"/>
              </a:rPr>
              <a:t>Enqueue</a:t>
            </a:r>
            <a:r>
              <a:rPr lang="en-US" sz="2400" dirty="0">
                <a:latin typeface="Fira sans"/>
              </a:rPr>
              <a:t>(5), </a:t>
            </a:r>
            <a:r>
              <a:rPr lang="en-US" sz="2400" dirty="0" err="1"/>
              <a:t>Dequeue</a:t>
            </a:r>
            <a:r>
              <a:rPr lang="en-US" sz="2400" dirty="0">
                <a:latin typeface="Fira sans"/>
              </a:rPr>
              <a:t>()</a:t>
            </a:r>
            <a:r>
              <a:rPr lang="en-US" sz="2400" dirty="0">
                <a:solidFill>
                  <a:srgbClr val="000000"/>
                </a:solidFill>
                <a:latin typeface="Fira sans"/>
              </a:rPr>
              <a:t>, </a:t>
            </a:r>
            <a:r>
              <a:rPr lang="en-US" sz="2400" dirty="0" err="1"/>
              <a:t>Dequeue</a:t>
            </a:r>
            <a:r>
              <a:rPr lang="en-US" sz="2400" dirty="0">
                <a:latin typeface="Fira sans"/>
              </a:rPr>
              <a:t>(), </a:t>
            </a:r>
            <a:r>
              <a:rPr lang="en-US" sz="2400" dirty="0" err="1">
                <a:latin typeface="Fira sans"/>
              </a:rPr>
              <a:t>Enqueue</a:t>
            </a:r>
            <a:r>
              <a:rPr lang="en-US" sz="2400" dirty="0">
                <a:latin typeface="Fira sans"/>
              </a:rPr>
              <a:t>(9), </a:t>
            </a:r>
            <a:r>
              <a:rPr lang="en-US" sz="2400" dirty="0" err="1">
                <a:latin typeface="Fira sans"/>
              </a:rPr>
              <a:t>Enqueue</a:t>
            </a:r>
            <a:r>
              <a:rPr lang="en-US" sz="2400" dirty="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2957437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Queues: Simple queue with Array</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199299996"/>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685800">
                <a:tc>
                  <a:txBody>
                    <a:bodyPr/>
                    <a:lstStyle/>
                    <a:p>
                      <a:r>
                        <a:rPr lang="en-US" sz="1200" b="0" dirty="0">
                          <a:solidFill>
                            <a:schemeClr val="tx1"/>
                          </a:solidFill>
                          <a:latin typeface="Fira sans"/>
                        </a:rPr>
                        <a:t>Queue</a:t>
                      </a:r>
                      <a:r>
                        <a:rPr lang="en-US" sz="1200" b="0" baseline="0" dirty="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r>
                        <a:rPr lang="en-US" b="0" dirty="0" err="1">
                          <a:latin typeface="Fira sans"/>
                        </a:rPr>
                        <a:t>FrontRear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a16="http://schemas.microsoft.com/office/drawing/2014/main" val="10000"/>
                  </a:ext>
                </a:extLst>
              </a:tr>
              <a:tr h="685800">
                <a:tc>
                  <a:txBody>
                    <a:bodyPr/>
                    <a:lstStyle/>
                    <a:p>
                      <a:r>
                        <a:rPr lang="en-US" sz="1500" dirty="0">
                          <a:latin typeface="Fira sans"/>
                        </a:rPr>
                        <a:t>Array Index:</a:t>
                      </a:r>
                    </a:p>
                  </a:txBody>
                  <a:tcPr>
                    <a:solidFill>
                      <a:schemeClr val="tx2">
                        <a:lumMod val="40000"/>
                        <a:lumOff val="60000"/>
                      </a:schemeClr>
                    </a:solidFill>
                  </a:tcPr>
                </a:tc>
                <a:tc>
                  <a:txBody>
                    <a:bodyPr/>
                    <a:lstStyle/>
                    <a:p>
                      <a:r>
                        <a:rPr lang="en-US" dirty="0">
                          <a:latin typeface="Fira sans"/>
                        </a:rPr>
                        <a:t>0</a:t>
                      </a:r>
                    </a:p>
                  </a:txBody>
                  <a:tcPr>
                    <a:solidFill>
                      <a:schemeClr val="tx2">
                        <a:lumMod val="40000"/>
                        <a:lumOff val="60000"/>
                      </a:schemeClr>
                    </a:solidFill>
                  </a:tcPr>
                </a:tc>
                <a:tc>
                  <a:txBody>
                    <a:bodyPr/>
                    <a:lstStyle/>
                    <a:p>
                      <a:r>
                        <a:rPr lang="en-US" dirty="0">
                          <a:latin typeface="Fira sans"/>
                        </a:rPr>
                        <a:t>1</a:t>
                      </a:r>
                    </a:p>
                  </a:txBody>
                  <a:tcPr>
                    <a:solidFill>
                      <a:schemeClr val="tx2">
                        <a:lumMod val="40000"/>
                        <a:lumOff val="60000"/>
                      </a:schemeClr>
                    </a:solidFill>
                  </a:tcPr>
                </a:tc>
                <a:tc>
                  <a:txBody>
                    <a:bodyPr/>
                    <a:lstStyle/>
                    <a:p>
                      <a:r>
                        <a:rPr lang="en-US" dirty="0">
                          <a:latin typeface="Fira sans"/>
                        </a:rPr>
                        <a:t>2</a:t>
                      </a:r>
                    </a:p>
                  </a:txBody>
                  <a:tcPr>
                    <a:solidFill>
                      <a:schemeClr val="tx2">
                        <a:lumMod val="40000"/>
                        <a:lumOff val="60000"/>
                      </a:schemeClr>
                    </a:solidFill>
                  </a:tcPr>
                </a:tc>
                <a:tc>
                  <a:txBody>
                    <a:bodyPr/>
                    <a:lstStyle/>
                    <a:p>
                      <a:r>
                        <a:rPr lang="en-US" dirty="0">
                          <a:latin typeface="Fira sans"/>
                        </a:rPr>
                        <a:t>3</a:t>
                      </a:r>
                    </a:p>
                  </a:txBody>
                  <a:tcPr>
                    <a:solidFill>
                      <a:schemeClr val="tx2">
                        <a:lumMod val="40000"/>
                        <a:lumOff val="60000"/>
                      </a:schemeClr>
                    </a:solidFill>
                  </a:tcPr>
                </a:tc>
                <a:tc>
                  <a:txBody>
                    <a:bodyPr/>
                    <a:lstStyle/>
                    <a:p>
                      <a:r>
                        <a:rPr lang="en-US" dirty="0">
                          <a:latin typeface="Fira sans"/>
                        </a:rPr>
                        <a:t>4</a:t>
                      </a: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r>
                        <a:rPr lang="en-US" dirty="0">
                          <a:latin typeface="Fira sans"/>
                        </a:rPr>
                        <a:t>6</a:t>
                      </a:r>
                    </a:p>
                  </a:txBody>
                  <a:tcPr>
                    <a:solidFill>
                      <a:schemeClr val="tx2">
                        <a:lumMod val="40000"/>
                        <a:lumOff val="60000"/>
                      </a:schemeClr>
                    </a:solidFill>
                  </a:tcPr>
                </a:tc>
                <a:tc>
                  <a:txBody>
                    <a:bodyPr/>
                    <a:lstStyle/>
                    <a:p>
                      <a:r>
                        <a:rPr lang="en-US" dirty="0">
                          <a:latin typeface="Fira sans"/>
                        </a:rPr>
                        <a:t>7</a:t>
                      </a:r>
                    </a:p>
                  </a:txBody>
                  <a:tcPr>
                    <a:solidFill>
                      <a:schemeClr val="tx2">
                        <a:lumMod val="40000"/>
                        <a:lumOff val="60000"/>
                      </a:schemeClr>
                    </a:solidFill>
                  </a:tcPr>
                </a:tc>
                <a:tc>
                  <a:txBody>
                    <a:bodyPr/>
                    <a:lstStyle/>
                    <a:p>
                      <a:r>
                        <a:rPr lang="en-US" dirty="0">
                          <a:latin typeface="Fira sans"/>
                        </a:rPr>
                        <a:t>8</a:t>
                      </a:r>
                    </a:p>
                  </a:txBody>
                  <a:tcPr>
                    <a:solidFill>
                      <a:schemeClr val="tx2">
                        <a:lumMod val="40000"/>
                        <a:lumOff val="60000"/>
                      </a:schemeClr>
                    </a:solidFill>
                  </a:tcPr>
                </a:tc>
                <a:tc>
                  <a:txBody>
                    <a:bodyPr/>
                    <a:lstStyle/>
                    <a:p>
                      <a:r>
                        <a:rPr lang="en-US" dirty="0">
                          <a:latin typeface="Fira sans"/>
                        </a:rPr>
                        <a:t>9</a:t>
                      </a:r>
                    </a:p>
                  </a:txBody>
                  <a:tcPr>
                    <a:solidFill>
                      <a:schemeClr val="tx2">
                        <a:lumMod val="40000"/>
                        <a:lumOff val="60000"/>
                      </a:schemeClr>
                    </a:solidFill>
                  </a:tcPr>
                </a:tc>
                <a:extLst>
                  <a:ext uri="{0D108BD9-81ED-4DB2-BD59-A6C34878D82A}">
                    <a16:rowId xmlns:a16="http://schemas.microsoft.com/office/drawing/2014/main" val="10001"/>
                  </a:ext>
                </a:extLst>
              </a:tr>
              <a:tr h="685800">
                <a:tc>
                  <a:txBody>
                    <a:bodyPr/>
                    <a:lstStyle/>
                    <a:p>
                      <a:r>
                        <a:rPr lang="en-US" dirty="0">
                          <a:latin typeface="Fira sans"/>
                        </a:rPr>
                        <a:t>Data:</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dirty="0">
                          <a:latin typeface="Fira sans"/>
                        </a:rPr>
                        <a:t>3</a:t>
                      </a: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31106"/>
          </a:xfrm>
          <a:prstGeom prst="rect">
            <a:avLst/>
          </a:prstGeom>
          <a:noFill/>
        </p:spPr>
        <p:txBody>
          <a:bodyPr wrap="square" rtlCol="0">
            <a:spAutoFit/>
          </a:bodyPr>
          <a:lstStyle/>
          <a:p>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(8),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a:t>
            </a:r>
            <a:r>
              <a:rPr lang="en-US" sz="2400" dirty="0">
                <a:latin typeface="Fira sans"/>
              </a:rPr>
              <a:t>, </a:t>
            </a:r>
            <a:r>
              <a:rPr lang="en-US" sz="2400" dirty="0" err="1">
                <a:solidFill>
                  <a:srgbClr val="C00000"/>
                </a:solidFill>
                <a:latin typeface="Fira sans"/>
              </a:rPr>
              <a:t>Dequeue</a:t>
            </a:r>
            <a:r>
              <a:rPr lang="en-US" sz="2400" dirty="0">
                <a:solidFill>
                  <a:srgbClr val="C00000"/>
                </a:solidFill>
                <a:latin typeface="Fira sans"/>
              </a:rPr>
              <a:t>(), </a:t>
            </a:r>
            <a:r>
              <a:rPr lang="en-US" sz="2400" dirty="0" err="1">
                <a:latin typeface="Fira sans"/>
              </a:rPr>
              <a:t>Enqueue</a:t>
            </a:r>
            <a:r>
              <a:rPr lang="en-US" sz="2400" dirty="0">
                <a:latin typeface="Fira sans"/>
              </a:rPr>
              <a:t> (2), </a:t>
            </a:r>
            <a:r>
              <a:rPr lang="en-US" sz="2400" dirty="0" err="1">
                <a:latin typeface="Fira sans"/>
              </a:rPr>
              <a:t>Enqueue</a:t>
            </a:r>
            <a:r>
              <a:rPr lang="en-US" sz="2400" dirty="0">
                <a:latin typeface="Fira sans"/>
              </a:rPr>
              <a:t>(5), </a:t>
            </a:r>
            <a:r>
              <a:rPr lang="en-US" sz="2400" dirty="0" err="1"/>
              <a:t>Dequeue</a:t>
            </a:r>
            <a:r>
              <a:rPr lang="en-US" sz="2400" dirty="0">
                <a:latin typeface="Fira sans"/>
              </a:rPr>
              <a:t>()</a:t>
            </a:r>
            <a:r>
              <a:rPr lang="en-US" sz="2400" dirty="0">
                <a:solidFill>
                  <a:srgbClr val="000000"/>
                </a:solidFill>
                <a:latin typeface="Fira sans"/>
              </a:rPr>
              <a:t>, </a:t>
            </a:r>
            <a:r>
              <a:rPr lang="en-US" sz="2400" dirty="0" err="1"/>
              <a:t>Dequeue</a:t>
            </a:r>
            <a:r>
              <a:rPr lang="en-US" sz="2400" dirty="0">
                <a:latin typeface="Fira sans"/>
              </a:rPr>
              <a:t>(), </a:t>
            </a:r>
            <a:r>
              <a:rPr lang="en-US" sz="2400" dirty="0" err="1">
                <a:latin typeface="Fira sans"/>
              </a:rPr>
              <a:t>Enqueue</a:t>
            </a:r>
            <a:r>
              <a:rPr lang="en-US" sz="2400" dirty="0">
                <a:latin typeface="Fira sans"/>
              </a:rPr>
              <a:t>(9), </a:t>
            </a:r>
            <a:r>
              <a:rPr lang="en-US" sz="2400" dirty="0" err="1">
                <a:latin typeface="Fira sans"/>
              </a:rPr>
              <a:t>Enqueue</a:t>
            </a:r>
            <a:r>
              <a:rPr lang="en-US" sz="2400" dirty="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1429100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Queues: Simple queue with Array</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353128260"/>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685800">
                <a:tc>
                  <a:txBody>
                    <a:bodyPr/>
                    <a:lstStyle/>
                    <a:p>
                      <a:r>
                        <a:rPr lang="en-US" sz="1200" b="0" dirty="0">
                          <a:solidFill>
                            <a:schemeClr val="tx1"/>
                          </a:solidFill>
                          <a:latin typeface="Fira sans"/>
                        </a:rPr>
                        <a:t>Queue</a:t>
                      </a:r>
                      <a:r>
                        <a:rPr lang="en-US" sz="1200" b="0" baseline="0" dirty="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r>
                        <a:rPr lang="en-US" b="0" dirty="0">
                          <a:latin typeface="Fira sans"/>
                        </a:rPr>
                        <a:t>Front</a:t>
                      </a:r>
                      <a:endParaRPr lang="en-US" dirty="0">
                        <a:latin typeface="Fira sans"/>
                      </a:endParaRPr>
                    </a:p>
                  </a:txBody>
                  <a:tcPr>
                    <a:solidFill>
                      <a:schemeClr val="tx2">
                        <a:lumMod val="40000"/>
                        <a:lumOff val="60000"/>
                      </a:schemeClr>
                    </a:solidFill>
                  </a:tcPr>
                </a:tc>
                <a:tc>
                  <a:txBody>
                    <a:bodyPr/>
                    <a:lstStyle/>
                    <a:p>
                      <a:r>
                        <a:rPr lang="en-US" b="0" dirty="0">
                          <a:latin typeface="Fira sans"/>
                        </a:rPr>
                        <a: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a16="http://schemas.microsoft.com/office/drawing/2014/main" val="10000"/>
                  </a:ext>
                </a:extLst>
              </a:tr>
              <a:tr h="685800">
                <a:tc>
                  <a:txBody>
                    <a:bodyPr/>
                    <a:lstStyle/>
                    <a:p>
                      <a:r>
                        <a:rPr lang="en-US" sz="1500" dirty="0">
                          <a:latin typeface="Fira sans"/>
                        </a:rPr>
                        <a:t>Array Index:</a:t>
                      </a:r>
                    </a:p>
                  </a:txBody>
                  <a:tcPr>
                    <a:solidFill>
                      <a:schemeClr val="tx2">
                        <a:lumMod val="40000"/>
                        <a:lumOff val="60000"/>
                      </a:schemeClr>
                    </a:solidFill>
                  </a:tcPr>
                </a:tc>
                <a:tc>
                  <a:txBody>
                    <a:bodyPr/>
                    <a:lstStyle/>
                    <a:p>
                      <a:r>
                        <a:rPr lang="en-US" dirty="0">
                          <a:latin typeface="Fira sans"/>
                        </a:rPr>
                        <a:t>0</a:t>
                      </a:r>
                    </a:p>
                  </a:txBody>
                  <a:tcPr>
                    <a:solidFill>
                      <a:schemeClr val="tx2">
                        <a:lumMod val="40000"/>
                        <a:lumOff val="60000"/>
                      </a:schemeClr>
                    </a:solidFill>
                  </a:tcPr>
                </a:tc>
                <a:tc>
                  <a:txBody>
                    <a:bodyPr/>
                    <a:lstStyle/>
                    <a:p>
                      <a:r>
                        <a:rPr lang="en-US" dirty="0">
                          <a:latin typeface="Fira sans"/>
                        </a:rPr>
                        <a:t>1</a:t>
                      </a:r>
                    </a:p>
                  </a:txBody>
                  <a:tcPr>
                    <a:solidFill>
                      <a:schemeClr val="tx2">
                        <a:lumMod val="40000"/>
                        <a:lumOff val="60000"/>
                      </a:schemeClr>
                    </a:solidFill>
                  </a:tcPr>
                </a:tc>
                <a:tc>
                  <a:txBody>
                    <a:bodyPr/>
                    <a:lstStyle/>
                    <a:p>
                      <a:r>
                        <a:rPr lang="en-US" dirty="0">
                          <a:latin typeface="Fira sans"/>
                        </a:rPr>
                        <a:t>2</a:t>
                      </a:r>
                    </a:p>
                  </a:txBody>
                  <a:tcPr>
                    <a:solidFill>
                      <a:schemeClr val="tx2">
                        <a:lumMod val="40000"/>
                        <a:lumOff val="60000"/>
                      </a:schemeClr>
                    </a:solidFill>
                  </a:tcPr>
                </a:tc>
                <a:tc>
                  <a:txBody>
                    <a:bodyPr/>
                    <a:lstStyle/>
                    <a:p>
                      <a:r>
                        <a:rPr lang="en-US" dirty="0">
                          <a:latin typeface="Fira sans"/>
                        </a:rPr>
                        <a:t>3</a:t>
                      </a:r>
                    </a:p>
                  </a:txBody>
                  <a:tcPr>
                    <a:solidFill>
                      <a:schemeClr val="tx2">
                        <a:lumMod val="40000"/>
                        <a:lumOff val="60000"/>
                      </a:schemeClr>
                    </a:solidFill>
                  </a:tcPr>
                </a:tc>
                <a:tc>
                  <a:txBody>
                    <a:bodyPr/>
                    <a:lstStyle/>
                    <a:p>
                      <a:r>
                        <a:rPr lang="en-US" dirty="0">
                          <a:latin typeface="Fira sans"/>
                        </a:rPr>
                        <a:t>4</a:t>
                      </a: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r>
                        <a:rPr lang="en-US" dirty="0">
                          <a:latin typeface="Fira sans"/>
                        </a:rPr>
                        <a:t>6</a:t>
                      </a:r>
                    </a:p>
                  </a:txBody>
                  <a:tcPr>
                    <a:solidFill>
                      <a:schemeClr val="tx2">
                        <a:lumMod val="40000"/>
                        <a:lumOff val="60000"/>
                      </a:schemeClr>
                    </a:solidFill>
                  </a:tcPr>
                </a:tc>
                <a:tc>
                  <a:txBody>
                    <a:bodyPr/>
                    <a:lstStyle/>
                    <a:p>
                      <a:r>
                        <a:rPr lang="en-US" dirty="0">
                          <a:latin typeface="Fira sans"/>
                        </a:rPr>
                        <a:t>7</a:t>
                      </a:r>
                    </a:p>
                  </a:txBody>
                  <a:tcPr>
                    <a:solidFill>
                      <a:schemeClr val="tx2">
                        <a:lumMod val="40000"/>
                        <a:lumOff val="60000"/>
                      </a:schemeClr>
                    </a:solidFill>
                  </a:tcPr>
                </a:tc>
                <a:tc>
                  <a:txBody>
                    <a:bodyPr/>
                    <a:lstStyle/>
                    <a:p>
                      <a:r>
                        <a:rPr lang="en-US" dirty="0">
                          <a:latin typeface="Fira sans"/>
                        </a:rPr>
                        <a:t>8</a:t>
                      </a:r>
                    </a:p>
                  </a:txBody>
                  <a:tcPr>
                    <a:solidFill>
                      <a:schemeClr val="tx2">
                        <a:lumMod val="40000"/>
                        <a:lumOff val="60000"/>
                      </a:schemeClr>
                    </a:solidFill>
                  </a:tcPr>
                </a:tc>
                <a:tc>
                  <a:txBody>
                    <a:bodyPr/>
                    <a:lstStyle/>
                    <a:p>
                      <a:r>
                        <a:rPr lang="en-US" dirty="0">
                          <a:latin typeface="Fira sans"/>
                        </a:rPr>
                        <a:t>9</a:t>
                      </a:r>
                    </a:p>
                  </a:txBody>
                  <a:tcPr>
                    <a:solidFill>
                      <a:schemeClr val="tx2">
                        <a:lumMod val="40000"/>
                        <a:lumOff val="60000"/>
                      </a:schemeClr>
                    </a:solidFill>
                  </a:tcPr>
                </a:tc>
                <a:extLst>
                  <a:ext uri="{0D108BD9-81ED-4DB2-BD59-A6C34878D82A}">
                    <a16:rowId xmlns:a16="http://schemas.microsoft.com/office/drawing/2014/main" val="10001"/>
                  </a:ext>
                </a:extLst>
              </a:tr>
              <a:tr h="685800">
                <a:tc>
                  <a:txBody>
                    <a:bodyPr/>
                    <a:lstStyle/>
                    <a:p>
                      <a:r>
                        <a:rPr lang="en-US" dirty="0">
                          <a:latin typeface="Fira sans"/>
                        </a:rPr>
                        <a:t>Data:</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dirty="0">
                          <a:latin typeface="Fira sans"/>
                        </a:rPr>
                        <a:t>3</a:t>
                      </a:r>
                    </a:p>
                  </a:txBody>
                  <a:tcPr>
                    <a:solidFill>
                      <a:schemeClr val="tx2">
                        <a:lumMod val="40000"/>
                        <a:lumOff val="60000"/>
                      </a:schemeClr>
                    </a:solidFill>
                  </a:tcPr>
                </a:tc>
                <a:tc>
                  <a:txBody>
                    <a:bodyPr/>
                    <a:lstStyle/>
                    <a:p>
                      <a:r>
                        <a:rPr lang="en-US" dirty="0">
                          <a:latin typeface="Fira sans"/>
                        </a:rPr>
                        <a:t>2</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31106"/>
          </a:xfrm>
          <a:prstGeom prst="rect">
            <a:avLst/>
          </a:prstGeom>
          <a:noFill/>
        </p:spPr>
        <p:txBody>
          <a:bodyPr wrap="square" rtlCol="0">
            <a:spAutoFit/>
          </a:bodyPr>
          <a:lstStyle/>
          <a:p>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(8),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rgbClr val="C00000"/>
                </a:solidFill>
                <a:latin typeface="Fira sans"/>
              </a:rPr>
              <a:t>Enqueue</a:t>
            </a:r>
            <a:r>
              <a:rPr lang="en-US" sz="2400" dirty="0">
                <a:solidFill>
                  <a:srgbClr val="C00000"/>
                </a:solidFill>
                <a:latin typeface="Fira sans"/>
              </a:rPr>
              <a:t>(2)</a:t>
            </a:r>
            <a:r>
              <a:rPr lang="en-US" sz="2400" dirty="0">
                <a:latin typeface="Fira sans"/>
              </a:rPr>
              <a:t>, </a:t>
            </a:r>
            <a:r>
              <a:rPr lang="en-US" sz="2400" dirty="0" err="1">
                <a:latin typeface="Fira sans"/>
              </a:rPr>
              <a:t>Enqueue</a:t>
            </a:r>
            <a:r>
              <a:rPr lang="en-US" sz="2400" dirty="0">
                <a:latin typeface="Fira sans"/>
              </a:rPr>
              <a:t>(5), </a:t>
            </a:r>
            <a:r>
              <a:rPr lang="en-US" sz="2400" dirty="0" err="1"/>
              <a:t>Dequeue</a:t>
            </a:r>
            <a:r>
              <a:rPr lang="en-US" sz="2400" dirty="0">
                <a:latin typeface="Fira sans"/>
              </a:rPr>
              <a:t>()</a:t>
            </a:r>
            <a:r>
              <a:rPr lang="en-US" sz="2400" dirty="0">
                <a:solidFill>
                  <a:srgbClr val="000000"/>
                </a:solidFill>
                <a:latin typeface="Fira sans"/>
              </a:rPr>
              <a:t>, </a:t>
            </a:r>
            <a:r>
              <a:rPr lang="en-US" sz="2400" dirty="0" err="1"/>
              <a:t>Dequeue</a:t>
            </a:r>
            <a:r>
              <a:rPr lang="en-US" sz="2400" dirty="0">
                <a:latin typeface="Fira sans"/>
              </a:rPr>
              <a:t>(), </a:t>
            </a:r>
            <a:r>
              <a:rPr lang="en-US" sz="2400" dirty="0" err="1">
                <a:latin typeface="Fira sans"/>
              </a:rPr>
              <a:t>Enqueue</a:t>
            </a:r>
            <a:r>
              <a:rPr lang="en-US" sz="2400" dirty="0">
                <a:latin typeface="Fira sans"/>
              </a:rPr>
              <a:t>(9), </a:t>
            </a:r>
            <a:r>
              <a:rPr lang="en-US" sz="2400" dirty="0" err="1">
                <a:latin typeface="Fira sans"/>
              </a:rPr>
              <a:t>Enqueue</a:t>
            </a:r>
            <a:r>
              <a:rPr lang="en-US" sz="2400" dirty="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1847480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Queues: Simple queue with Array</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87675743"/>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685800">
                <a:tc>
                  <a:txBody>
                    <a:bodyPr/>
                    <a:lstStyle/>
                    <a:p>
                      <a:r>
                        <a:rPr lang="en-US" sz="1200" b="0" dirty="0">
                          <a:solidFill>
                            <a:schemeClr val="tx1"/>
                          </a:solidFill>
                          <a:latin typeface="Fira sans"/>
                        </a:rPr>
                        <a:t>Queue</a:t>
                      </a:r>
                      <a:r>
                        <a:rPr lang="en-US" sz="1200" b="0" baseline="0" dirty="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r>
                        <a:rPr lang="en-US" b="0" dirty="0">
                          <a:latin typeface="Fira sans"/>
                        </a:rPr>
                        <a:t>Front</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b="0" dirty="0">
                          <a:latin typeface="Fira sans"/>
                        </a:rPr>
                        <a: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a16="http://schemas.microsoft.com/office/drawing/2014/main" val="10000"/>
                  </a:ext>
                </a:extLst>
              </a:tr>
              <a:tr h="685800">
                <a:tc>
                  <a:txBody>
                    <a:bodyPr/>
                    <a:lstStyle/>
                    <a:p>
                      <a:r>
                        <a:rPr lang="en-US" sz="1500" dirty="0">
                          <a:latin typeface="Fira sans"/>
                        </a:rPr>
                        <a:t>Array Index:</a:t>
                      </a:r>
                    </a:p>
                  </a:txBody>
                  <a:tcPr>
                    <a:solidFill>
                      <a:schemeClr val="tx2">
                        <a:lumMod val="40000"/>
                        <a:lumOff val="60000"/>
                      </a:schemeClr>
                    </a:solidFill>
                  </a:tcPr>
                </a:tc>
                <a:tc>
                  <a:txBody>
                    <a:bodyPr/>
                    <a:lstStyle/>
                    <a:p>
                      <a:r>
                        <a:rPr lang="en-US" dirty="0">
                          <a:latin typeface="Fira sans"/>
                        </a:rPr>
                        <a:t>0</a:t>
                      </a:r>
                    </a:p>
                  </a:txBody>
                  <a:tcPr>
                    <a:solidFill>
                      <a:schemeClr val="tx2">
                        <a:lumMod val="40000"/>
                        <a:lumOff val="60000"/>
                      </a:schemeClr>
                    </a:solidFill>
                  </a:tcPr>
                </a:tc>
                <a:tc>
                  <a:txBody>
                    <a:bodyPr/>
                    <a:lstStyle/>
                    <a:p>
                      <a:r>
                        <a:rPr lang="en-US" dirty="0">
                          <a:latin typeface="Fira sans"/>
                        </a:rPr>
                        <a:t>1</a:t>
                      </a:r>
                    </a:p>
                  </a:txBody>
                  <a:tcPr>
                    <a:solidFill>
                      <a:schemeClr val="tx2">
                        <a:lumMod val="40000"/>
                        <a:lumOff val="60000"/>
                      </a:schemeClr>
                    </a:solidFill>
                  </a:tcPr>
                </a:tc>
                <a:tc>
                  <a:txBody>
                    <a:bodyPr/>
                    <a:lstStyle/>
                    <a:p>
                      <a:r>
                        <a:rPr lang="en-US" dirty="0">
                          <a:latin typeface="Fira sans"/>
                        </a:rPr>
                        <a:t>2</a:t>
                      </a:r>
                    </a:p>
                  </a:txBody>
                  <a:tcPr>
                    <a:solidFill>
                      <a:schemeClr val="tx2">
                        <a:lumMod val="40000"/>
                        <a:lumOff val="60000"/>
                      </a:schemeClr>
                    </a:solidFill>
                  </a:tcPr>
                </a:tc>
                <a:tc>
                  <a:txBody>
                    <a:bodyPr/>
                    <a:lstStyle/>
                    <a:p>
                      <a:r>
                        <a:rPr lang="en-US" dirty="0">
                          <a:latin typeface="Fira sans"/>
                        </a:rPr>
                        <a:t>3</a:t>
                      </a:r>
                    </a:p>
                  </a:txBody>
                  <a:tcPr>
                    <a:solidFill>
                      <a:schemeClr val="tx2">
                        <a:lumMod val="40000"/>
                        <a:lumOff val="60000"/>
                      </a:schemeClr>
                    </a:solidFill>
                  </a:tcPr>
                </a:tc>
                <a:tc>
                  <a:txBody>
                    <a:bodyPr/>
                    <a:lstStyle/>
                    <a:p>
                      <a:r>
                        <a:rPr lang="en-US" dirty="0">
                          <a:latin typeface="Fira sans"/>
                        </a:rPr>
                        <a:t>4</a:t>
                      </a: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r>
                        <a:rPr lang="en-US" dirty="0">
                          <a:latin typeface="Fira sans"/>
                        </a:rPr>
                        <a:t>6</a:t>
                      </a:r>
                    </a:p>
                  </a:txBody>
                  <a:tcPr>
                    <a:solidFill>
                      <a:schemeClr val="tx2">
                        <a:lumMod val="40000"/>
                        <a:lumOff val="60000"/>
                      </a:schemeClr>
                    </a:solidFill>
                  </a:tcPr>
                </a:tc>
                <a:tc>
                  <a:txBody>
                    <a:bodyPr/>
                    <a:lstStyle/>
                    <a:p>
                      <a:r>
                        <a:rPr lang="en-US" dirty="0">
                          <a:latin typeface="Fira sans"/>
                        </a:rPr>
                        <a:t>7</a:t>
                      </a:r>
                    </a:p>
                  </a:txBody>
                  <a:tcPr>
                    <a:solidFill>
                      <a:schemeClr val="tx2">
                        <a:lumMod val="40000"/>
                        <a:lumOff val="60000"/>
                      </a:schemeClr>
                    </a:solidFill>
                  </a:tcPr>
                </a:tc>
                <a:tc>
                  <a:txBody>
                    <a:bodyPr/>
                    <a:lstStyle/>
                    <a:p>
                      <a:r>
                        <a:rPr lang="en-US" dirty="0">
                          <a:latin typeface="Fira sans"/>
                        </a:rPr>
                        <a:t>8</a:t>
                      </a:r>
                    </a:p>
                  </a:txBody>
                  <a:tcPr>
                    <a:solidFill>
                      <a:schemeClr val="tx2">
                        <a:lumMod val="40000"/>
                        <a:lumOff val="60000"/>
                      </a:schemeClr>
                    </a:solidFill>
                  </a:tcPr>
                </a:tc>
                <a:tc>
                  <a:txBody>
                    <a:bodyPr/>
                    <a:lstStyle/>
                    <a:p>
                      <a:r>
                        <a:rPr lang="en-US" dirty="0">
                          <a:latin typeface="Fira sans"/>
                        </a:rPr>
                        <a:t>9</a:t>
                      </a:r>
                    </a:p>
                  </a:txBody>
                  <a:tcPr>
                    <a:solidFill>
                      <a:schemeClr val="tx2">
                        <a:lumMod val="40000"/>
                        <a:lumOff val="60000"/>
                      </a:schemeClr>
                    </a:solidFill>
                  </a:tcPr>
                </a:tc>
                <a:extLst>
                  <a:ext uri="{0D108BD9-81ED-4DB2-BD59-A6C34878D82A}">
                    <a16:rowId xmlns:a16="http://schemas.microsoft.com/office/drawing/2014/main" val="10001"/>
                  </a:ext>
                </a:extLst>
              </a:tr>
              <a:tr h="685800">
                <a:tc>
                  <a:txBody>
                    <a:bodyPr/>
                    <a:lstStyle/>
                    <a:p>
                      <a:r>
                        <a:rPr lang="en-US" dirty="0">
                          <a:latin typeface="Fira sans"/>
                        </a:rPr>
                        <a:t>Data:</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dirty="0">
                          <a:latin typeface="Fira sans"/>
                        </a:rPr>
                        <a:t>3</a:t>
                      </a:r>
                    </a:p>
                  </a:txBody>
                  <a:tcPr>
                    <a:solidFill>
                      <a:schemeClr val="tx2">
                        <a:lumMod val="40000"/>
                        <a:lumOff val="60000"/>
                      </a:schemeClr>
                    </a:solidFill>
                  </a:tcPr>
                </a:tc>
                <a:tc>
                  <a:txBody>
                    <a:bodyPr/>
                    <a:lstStyle/>
                    <a:p>
                      <a:r>
                        <a:rPr lang="en-US" dirty="0">
                          <a:latin typeface="Fira sans"/>
                        </a:rPr>
                        <a:t>2</a:t>
                      </a: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31106"/>
          </a:xfrm>
          <a:prstGeom prst="rect">
            <a:avLst/>
          </a:prstGeom>
          <a:noFill/>
        </p:spPr>
        <p:txBody>
          <a:bodyPr wrap="square" rtlCol="0">
            <a:spAutoFit/>
          </a:bodyPr>
          <a:lstStyle/>
          <a:p>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(8),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(2), </a:t>
            </a:r>
            <a:r>
              <a:rPr lang="en-US" sz="2400" dirty="0" err="1">
                <a:solidFill>
                  <a:srgbClr val="C00000"/>
                </a:solidFill>
                <a:latin typeface="Fira sans"/>
              </a:rPr>
              <a:t>Enqueue</a:t>
            </a:r>
            <a:r>
              <a:rPr lang="en-US" sz="2400" dirty="0">
                <a:solidFill>
                  <a:srgbClr val="C00000"/>
                </a:solidFill>
                <a:latin typeface="Fira sans"/>
              </a:rPr>
              <a:t>(5)</a:t>
            </a:r>
            <a:r>
              <a:rPr lang="en-US" sz="2400" dirty="0">
                <a:latin typeface="Fira sans"/>
              </a:rPr>
              <a:t>, </a:t>
            </a:r>
            <a:r>
              <a:rPr lang="en-US" sz="2400" dirty="0" err="1"/>
              <a:t>Dequeue</a:t>
            </a:r>
            <a:r>
              <a:rPr lang="en-US" sz="2400" dirty="0">
                <a:latin typeface="Fira sans"/>
              </a:rPr>
              <a:t>()</a:t>
            </a:r>
            <a:r>
              <a:rPr lang="en-US" sz="2400" dirty="0">
                <a:solidFill>
                  <a:srgbClr val="000000"/>
                </a:solidFill>
                <a:latin typeface="Fira sans"/>
              </a:rPr>
              <a:t>, </a:t>
            </a:r>
            <a:r>
              <a:rPr lang="en-US" sz="2400" dirty="0" err="1"/>
              <a:t>Dequeue</a:t>
            </a:r>
            <a:r>
              <a:rPr lang="en-US" sz="2400" dirty="0">
                <a:latin typeface="Fira sans"/>
              </a:rPr>
              <a:t>(), </a:t>
            </a:r>
            <a:r>
              <a:rPr lang="en-US" sz="2400" dirty="0" err="1">
                <a:latin typeface="Fira sans"/>
              </a:rPr>
              <a:t>Enqueue</a:t>
            </a:r>
            <a:r>
              <a:rPr lang="en-US" sz="2400" dirty="0">
                <a:latin typeface="Fira sans"/>
              </a:rPr>
              <a:t>(9), </a:t>
            </a:r>
            <a:r>
              <a:rPr lang="en-US" sz="2400" dirty="0" err="1">
                <a:latin typeface="Fira sans"/>
              </a:rPr>
              <a:t>Enqueue</a:t>
            </a:r>
            <a:r>
              <a:rPr lang="en-US" sz="2400" dirty="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1599338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Queues: Simple queue with Array</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402214624"/>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685800">
                <a:tc>
                  <a:txBody>
                    <a:bodyPr/>
                    <a:lstStyle/>
                    <a:p>
                      <a:r>
                        <a:rPr lang="en-US" sz="1200" b="0" dirty="0">
                          <a:solidFill>
                            <a:schemeClr val="tx1"/>
                          </a:solidFill>
                          <a:latin typeface="Fira sans"/>
                        </a:rPr>
                        <a:t>Queue</a:t>
                      </a:r>
                      <a:r>
                        <a:rPr lang="en-US" sz="1200" b="0" baseline="0" dirty="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b="0" dirty="0">
                          <a:latin typeface="Fira sans"/>
                        </a:rPr>
                        <a:t>Front</a:t>
                      </a:r>
                      <a:endParaRPr lang="en-US" dirty="0">
                        <a:latin typeface="Fira sans"/>
                      </a:endParaRPr>
                    </a:p>
                  </a:txBody>
                  <a:tcPr>
                    <a:solidFill>
                      <a:schemeClr val="tx2">
                        <a:lumMod val="40000"/>
                        <a:lumOff val="60000"/>
                      </a:schemeClr>
                    </a:solidFill>
                  </a:tcPr>
                </a:tc>
                <a:tc>
                  <a:txBody>
                    <a:bodyPr/>
                    <a:lstStyle/>
                    <a:p>
                      <a:r>
                        <a:rPr lang="en-US" b="0" dirty="0">
                          <a:latin typeface="Fira sans"/>
                        </a:rPr>
                        <a: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a16="http://schemas.microsoft.com/office/drawing/2014/main" val="10000"/>
                  </a:ext>
                </a:extLst>
              </a:tr>
              <a:tr h="685800">
                <a:tc>
                  <a:txBody>
                    <a:bodyPr/>
                    <a:lstStyle/>
                    <a:p>
                      <a:r>
                        <a:rPr lang="en-US" sz="1500" dirty="0">
                          <a:latin typeface="Fira sans"/>
                        </a:rPr>
                        <a:t>Array Index:</a:t>
                      </a:r>
                    </a:p>
                  </a:txBody>
                  <a:tcPr>
                    <a:solidFill>
                      <a:schemeClr val="tx2">
                        <a:lumMod val="40000"/>
                        <a:lumOff val="60000"/>
                      </a:schemeClr>
                    </a:solidFill>
                  </a:tcPr>
                </a:tc>
                <a:tc>
                  <a:txBody>
                    <a:bodyPr/>
                    <a:lstStyle/>
                    <a:p>
                      <a:r>
                        <a:rPr lang="en-US" dirty="0">
                          <a:latin typeface="Fira sans"/>
                        </a:rPr>
                        <a:t>0</a:t>
                      </a:r>
                    </a:p>
                  </a:txBody>
                  <a:tcPr>
                    <a:solidFill>
                      <a:schemeClr val="tx2">
                        <a:lumMod val="40000"/>
                        <a:lumOff val="60000"/>
                      </a:schemeClr>
                    </a:solidFill>
                  </a:tcPr>
                </a:tc>
                <a:tc>
                  <a:txBody>
                    <a:bodyPr/>
                    <a:lstStyle/>
                    <a:p>
                      <a:r>
                        <a:rPr lang="en-US" dirty="0">
                          <a:latin typeface="Fira sans"/>
                        </a:rPr>
                        <a:t>1</a:t>
                      </a:r>
                    </a:p>
                  </a:txBody>
                  <a:tcPr>
                    <a:solidFill>
                      <a:schemeClr val="tx2">
                        <a:lumMod val="40000"/>
                        <a:lumOff val="60000"/>
                      </a:schemeClr>
                    </a:solidFill>
                  </a:tcPr>
                </a:tc>
                <a:tc>
                  <a:txBody>
                    <a:bodyPr/>
                    <a:lstStyle/>
                    <a:p>
                      <a:r>
                        <a:rPr lang="en-US" dirty="0">
                          <a:latin typeface="Fira sans"/>
                        </a:rPr>
                        <a:t>2</a:t>
                      </a:r>
                    </a:p>
                  </a:txBody>
                  <a:tcPr>
                    <a:solidFill>
                      <a:schemeClr val="tx2">
                        <a:lumMod val="40000"/>
                        <a:lumOff val="60000"/>
                      </a:schemeClr>
                    </a:solidFill>
                  </a:tcPr>
                </a:tc>
                <a:tc>
                  <a:txBody>
                    <a:bodyPr/>
                    <a:lstStyle/>
                    <a:p>
                      <a:r>
                        <a:rPr lang="en-US" dirty="0">
                          <a:latin typeface="Fira sans"/>
                        </a:rPr>
                        <a:t>3</a:t>
                      </a:r>
                    </a:p>
                  </a:txBody>
                  <a:tcPr>
                    <a:solidFill>
                      <a:schemeClr val="tx2">
                        <a:lumMod val="40000"/>
                        <a:lumOff val="60000"/>
                      </a:schemeClr>
                    </a:solidFill>
                  </a:tcPr>
                </a:tc>
                <a:tc>
                  <a:txBody>
                    <a:bodyPr/>
                    <a:lstStyle/>
                    <a:p>
                      <a:r>
                        <a:rPr lang="en-US" dirty="0">
                          <a:latin typeface="Fira sans"/>
                        </a:rPr>
                        <a:t>4</a:t>
                      </a: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r>
                        <a:rPr lang="en-US" dirty="0">
                          <a:latin typeface="Fira sans"/>
                        </a:rPr>
                        <a:t>6</a:t>
                      </a:r>
                    </a:p>
                  </a:txBody>
                  <a:tcPr>
                    <a:solidFill>
                      <a:schemeClr val="tx2">
                        <a:lumMod val="40000"/>
                        <a:lumOff val="60000"/>
                      </a:schemeClr>
                    </a:solidFill>
                  </a:tcPr>
                </a:tc>
                <a:tc>
                  <a:txBody>
                    <a:bodyPr/>
                    <a:lstStyle/>
                    <a:p>
                      <a:r>
                        <a:rPr lang="en-US" dirty="0">
                          <a:latin typeface="Fira sans"/>
                        </a:rPr>
                        <a:t>7</a:t>
                      </a:r>
                    </a:p>
                  </a:txBody>
                  <a:tcPr>
                    <a:solidFill>
                      <a:schemeClr val="tx2">
                        <a:lumMod val="40000"/>
                        <a:lumOff val="60000"/>
                      </a:schemeClr>
                    </a:solidFill>
                  </a:tcPr>
                </a:tc>
                <a:tc>
                  <a:txBody>
                    <a:bodyPr/>
                    <a:lstStyle/>
                    <a:p>
                      <a:r>
                        <a:rPr lang="en-US" dirty="0">
                          <a:latin typeface="Fira sans"/>
                        </a:rPr>
                        <a:t>8</a:t>
                      </a:r>
                    </a:p>
                  </a:txBody>
                  <a:tcPr>
                    <a:solidFill>
                      <a:schemeClr val="tx2">
                        <a:lumMod val="40000"/>
                        <a:lumOff val="60000"/>
                      </a:schemeClr>
                    </a:solidFill>
                  </a:tcPr>
                </a:tc>
                <a:tc>
                  <a:txBody>
                    <a:bodyPr/>
                    <a:lstStyle/>
                    <a:p>
                      <a:r>
                        <a:rPr lang="en-US" dirty="0">
                          <a:latin typeface="Fira sans"/>
                        </a:rPr>
                        <a:t>9</a:t>
                      </a:r>
                    </a:p>
                  </a:txBody>
                  <a:tcPr>
                    <a:solidFill>
                      <a:schemeClr val="tx2">
                        <a:lumMod val="40000"/>
                        <a:lumOff val="60000"/>
                      </a:schemeClr>
                    </a:solidFill>
                  </a:tcPr>
                </a:tc>
                <a:extLst>
                  <a:ext uri="{0D108BD9-81ED-4DB2-BD59-A6C34878D82A}">
                    <a16:rowId xmlns:a16="http://schemas.microsoft.com/office/drawing/2014/main" val="10001"/>
                  </a:ext>
                </a:extLst>
              </a:tr>
              <a:tr h="685800">
                <a:tc>
                  <a:txBody>
                    <a:bodyPr/>
                    <a:lstStyle/>
                    <a:p>
                      <a:r>
                        <a:rPr lang="en-US" dirty="0">
                          <a:latin typeface="Fira sans"/>
                        </a:rPr>
                        <a:t>Data:</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dirty="0">
                          <a:latin typeface="Fira sans"/>
                        </a:rPr>
                        <a:t>2</a:t>
                      </a: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00329"/>
          </a:xfrm>
          <a:prstGeom prst="rect">
            <a:avLst/>
          </a:prstGeom>
          <a:noFill/>
        </p:spPr>
        <p:txBody>
          <a:bodyPr wrap="square" rtlCol="0">
            <a:spAutoFit/>
          </a:bodyPr>
          <a:lstStyle/>
          <a:p>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(8),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(2),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(5),</a:t>
            </a:r>
            <a:r>
              <a:rPr lang="en-US" sz="2400" dirty="0">
                <a:latin typeface="Fira sans"/>
              </a:rPr>
              <a:t> </a:t>
            </a:r>
            <a:r>
              <a:rPr lang="en-US" sz="2400" dirty="0" err="1">
                <a:solidFill>
                  <a:srgbClr val="C00000"/>
                </a:solidFill>
                <a:latin typeface="Fira sans"/>
              </a:rPr>
              <a:t>Dequeue</a:t>
            </a:r>
            <a:r>
              <a:rPr lang="en-US" sz="2400" dirty="0">
                <a:solidFill>
                  <a:srgbClr val="C00000"/>
                </a:solidFill>
                <a:latin typeface="Fira sans"/>
              </a:rPr>
              <a:t>()</a:t>
            </a:r>
            <a:r>
              <a:rPr lang="en-US" sz="2400" dirty="0">
                <a:solidFill>
                  <a:srgbClr val="000000"/>
                </a:solidFill>
                <a:latin typeface="Fira sans"/>
              </a:rPr>
              <a:t>, </a:t>
            </a:r>
            <a:r>
              <a:rPr lang="en-US" sz="2400" dirty="0">
                <a:latin typeface="Fira sans"/>
              </a:rPr>
              <a:t>Pop(), </a:t>
            </a:r>
            <a:r>
              <a:rPr lang="en-US" sz="2400" dirty="0" err="1">
                <a:latin typeface="Fira sans"/>
              </a:rPr>
              <a:t>Enqueue</a:t>
            </a:r>
            <a:r>
              <a:rPr lang="en-US" sz="2400" dirty="0">
                <a:latin typeface="Fira sans"/>
              </a:rPr>
              <a:t>(9), </a:t>
            </a:r>
            <a:r>
              <a:rPr lang="en-US" sz="2400" dirty="0" err="1">
                <a:latin typeface="Fira sans"/>
              </a:rPr>
              <a:t>Enqueue</a:t>
            </a:r>
            <a:r>
              <a:rPr lang="en-US" sz="2400" dirty="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248393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Queues: Simple queue with Array</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690690274"/>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685800">
                <a:tc>
                  <a:txBody>
                    <a:bodyPr/>
                    <a:lstStyle/>
                    <a:p>
                      <a:r>
                        <a:rPr lang="en-US" sz="1200" b="0" dirty="0">
                          <a:solidFill>
                            <a:schemeClr val="tx1"/>
                          </a:solidFill>
                          <a:latin typeface="Fira sans"/>
                        </a:rPr>
                        <a:t>Queue</a:t>
                      </a:r>
                      <a:r>
                        <a:rPr lang="en-US" sz="1200" b="0" baseline="0" dirty="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b="0" dirty="0" err="1">
                          <a:latin typeface="Fira sans"/>
                        </a:rPr>
                        <a:t>FrontRear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a16="http://schemas.microsoft.com/office/drawing/2014/main" val="10000"/>
                  </a:ext>
                </a:extLst>
              </a:tr>
              <a:tr h="685800">
                <a:tc>
                  <a:txBody>
                    <a:bodyPr/>
                    <a:lstStyle/>
                    <a:p>
                      <a:r>
                        <a:rPr lang="en-US" sz="1500" dirty="0">
                          <a:latin typeface="Fira sans"/>
                        </a:rPr>
                        <a:t>Array Index:</a:t>
                      </a:r>
                    </a:p>
                  </a:txBody>
                  <a:tcPr>
                    <a:solidFill>
                      <a:schemeClr val="tx2">
                        <a:lumMod val="40000"/>
                        <a:lumOff val="60000"/>
                      </a:schemeClr>
                    </a:solidFill>
                  </a:tcPr>
                </a:tc>
                <a:tc>
                  <a:txBody>
                    <a:bodyPr/>
                    <a:lstStyle/>
                    <a:p>
                      <a:r>
                        <a:rPr lang="en-US" dirty="0">
                          <a:latin typeface="Fira sans"/>
                        </a:rPr>
                        <a:t>0</a:t>
                      </a:r>
                    </a:p>
                  </a:txBody>
                  <a:tcPr>
                    <a:solidFill>
                      <a:schemeClr val="tx2">
                        <a:lumMod val="40000"/>
                        <a:lumOff val="60000"/>
                      </a:schemeClr>
                    </a:solidFill>
                  </a:tcPr>
                </a:tc>
                <a:tc>
                  <a:txBody>
                    <a:bodyPr/>
                    <a:lstStyle/>
                    <a:p>
                      <a:r>
                        <a:rPr lang="en-US" dirty="0">
                          <a:latin typeface="Fira sans"/>
                        </a:rPr>
                        <a:t>1</a:t>
                      </a:r>
                    </a:p>
                  </a:txBody>
                  <a:tcPr>
                    <a:solidFill>
                      <a:schemeClr val="tx2">
                        <a:lumMod val="40000"/>
                        <a:lumOff val="60000"/>
                      </a:schemeClr>
                    </a:solidFill>
                  </a:tcPr>
                </a:tc>
                <a:tc>
                  <a:txBody>
                    <a:bodyPr/>
                    <a:lstStyle/>
                    <a:p>
                      <a:r>
                        <a:rPr lang="en-US" dirty="0">
                          <a:latin typeface="Fira sans"/>
                        </a:rPr>
                        <a:t>2</a:t>
                      </a:r>
                    </a:p>
                  </a:txBody>
                  <a:tcPr>
                    <a:solidFill>
                      <a:schemeClr val="tx2">
                        <a:lumMod val="40000"/>
                        <a:lumOff val="60000"/>
                      </a:schemeClr>
                    </a:solidFill>
                  </a:tcPr>
                </a:tc>
                <a:tc>
                  <a:txBody>
                    <a:bodyPr/>
                    <a:lstStyle/>
                    <a:p>
                      <a:r>
                        <a:rPr lang="en-US" dirty="0">
                          <a:latin typeface="Fira sans"/>
                        </a:rPr>
                        <a:t>3</a:t>
                      </a:r>
                    </a:p>
                  </a:txBody>
                  <a:tcPr>
                    <a:solidFill>
                      <a:schemeClr val="tx2">
                        <a:lumMod val="40000"/>
                        <a:lumOff val="60000"/>
                      </a:schemeClr>
                    </a:solidFill>
                  </a:tcPr>
                </a:tc>
                <a:tc>
                  <a:txBody>
                    <a:bodyPr/>
                    <a:lstStyle/>
                    <a:p>
                      <a:r>
                        <a:rPr lang="en-US" dirty="0">
                          <a:latin typeface="Fira sans"/>
                        </a:rPr>
                        <a:t>4</a:t>
                      </a: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r>
                        <a:rPr lang="en-US" dirty="0">
                          <a:latin typeface="Fira sans"/>
                        </a:rPr>
                        <a:t>6</a:t>
                      </a:r>
                    </a:p>
                  </a:txBody>
                  <a:tcPr>
                    <a:solidFill>
                      <a:schemeClr val="tx2">
                        <a:lumMod val="40000"/>
                        <a:lumOff val="60000"/>
                      </a:schemeClr>
                    </a:solidFill>
                  </a:tcPr>
                </a:tc>
                <a:tc>
                  <a:txBody>
                    <a:bodyPr/>
                    <a:lstStyle/>
                    <a:p>
                      <a:r>
                        <a:rPr lang="en-US" dirty="0">
                          <a:latin typeface="Fira sans"/>
                        </a:rPr>
                        <a:t>7</a:t>
                      </a:r>
                    </a:p>
                  </a:txBody>
                  <a:tcPr>
                    <a:solidFill>
                      <a:schemeClr val="tx2">
                        <a:lumMod val="40000"/>
                        <a:lumOff val="60000"/>
                      </a:schemeClr>
                    </a:solidFill>
                  </a:tcPr>
                </a:tc>
                <a:tc>
                  <a:txBody>
                    <a:bodyPr/>
                    <a:lstStyle/>
                    <a:p>
                      <a:r>
                        <a:rPr lang="en-US" dirty="0">
                          <a:latin typeface="Fira sans"/>
                        </a:rPr>
                        <a:t>8</a:t>
                      </a:r>
                    </a:p>
                  </a:txBody>
                  <a:tcPr>
                    <a:solidFill>
                      <a:schemeClr val="tx2">
                        <a:lumMod val="40000"/>
                        <a:lumOff val="60000"/>
                      </a:schemeClr>
                    </a:solidFill>
                  </a:tcPr>
                </a:tc>
                <a:tc>
                  <a:txBody>
                    <a:bodyPr/>
                    <a:lstStyle/>
                    <a:p>
                      <a:r>
                        <a:rPr lang="en-US" dirty="0">
                          <a:latin typeface="Fira sans"/>
                        </a:rPr>
                        <a:t>9</a:t>
                      </a:r>
                    </a:p>
                  </a:txBody>
                  <a:tcPr>
                    <a:solidFill>
                      <a:schemeClr val="tx2">
                        <a:lumMod val="40000"/>
                        <a:lumOff val="60000"/>
                      </a:schemeClr>
                    </a:solidFill>
                  </a:tcPr>
                </a:tc>
                <a:extLst>
                  <a:ext uri="{0D108BD9-81ED-4DB2-BD59-A6C34878D82A}">
                    <a16:rowId xmlns:a16="http://schemas.microsoft.com/office/drawing/2014/main" val="10001"/>
                  </a:ext>
                </a:extLst>
              </a:tr>
              <a:tr h="685800">
                <a:tc>
                  <a:txBody>
                    <a:bodyPr/>
                    <a:lstStyle/>
                    <a:p>
                      <a:r>
                        <a:rPr lang="en-US" dirty="0">
                          <a:latin typeface="Fira sans"/>
                        </a:rPr>
                        <a:t>Data:</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00329"/>
          </a:xfrm>
          <a:prstGeom prst="rect">
            <a:avLst/>
          </a:prstGeom>
          <a:noFill/>
        </p:spPr>
        <p:txBody>
          <a:bodyPr wrap="square" rtlCol="0">
            <a:spAutoFit/>
          </a:bodyPr>
          <a:lstStyle/>
          <a:p>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(8),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(2),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(5),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a:t>
            </a:r>
            <a:r>
              <a:rPr lang="en-US" sz="2400" dirty="0">
                <a:solidFill>
                  <a:srgbClr val="000000"/>
                </a:solidFill>
                <a:latin typeface="Fira sans"/>
              </a:rPr>
              <a:t> </a:t>
            </a:r>
            <a:r>
              <a:rPr lang="en-US" sz="2400" dirty="0" err="1">
                <a:solidFill>
                  <a:srgbClr val="C00000"/>
                </a:solidFill>
                <a:latin typeface="Fira sans"/>
              </a:rPr>
              <a:t>Dequeue</a:t>
            </a:r>
            <a:r>
              <a:rPr lang="en-US" sz="2400" dirty="0">
                <a:solidFill>
                  <a:srgbClr val="C00000"/>
                </a:solidFill>
                <a:latin typeface="Fira sans"/>
              </a:rPr>
              <a:t>()</a:t>
            </a:r>
            <a:r>
              <a:rPr lang="en-US" sz="2400" dirty="0">
                <a:latin typeface="Fira sans"/>
              </a:rPr>
              <a:t>, </a:t>
            </a:r>
            <a:r>
              <a:rPr lang="en-US" sz="2400" dirty="0" err="1">
                <a:latin typeface="Fira sans"/>
              </a:rPr>
              <a:t>Enqueue</a:t>
            </a:r>
            <a:r>
              <a:rPr lang="en-US" sz="2400" dirty="0">
                <a:latin typeface="Fira sans"/>
              </a:rPr>
              <a:t>(9), </a:t>
            </a:r>
            <a:r>
              <a:rPr lang="en-US" sz="2400" dirty="0" err="1">
                <a:latin typeface="Fira sans"/>
              </a:rPr>
              <a:t>Enqueue</a:t>
            </a:r>
            <a:r>
              <a:rPr lang="en-US" sz="2400" dirty="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144087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Queues: Simple queue with Array</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618956089"/>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685800">
                <a:tc>
                  <a:txBody>
                    <a:bodyPr/>
                    <a:lstStyle/>
                    <a:p>
                      <a:r>
                        <a:rPr lang="en-US" sz="1200" b="0" dirty="0">
                          <a:solidFill>
                            <a:schemeClr val="tx1"/>
                          </a:solidFill>
                          <a:latin typeface="Fira sans"/>
                        </a:rPr>
                        <a:t>Queue</a:t>
                      </a:r>
                      <a:r>
                        <a:rPr lang="en-US" sz="1200" b="0" baseline="0" dirty="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b="0" dirty="0">
                          <a:latin typeface="Fira sans"/>
                        </a:rPr>
                        <a:t>Front</a:t>
                      </a:r>
                      <a:endParaRPr lang="en-US" dirty="0">
                        <a:latin typeface="Fira sans"/>
                      </a:endParaRPr>
                    </a:p>
                  </a:txBody>
                  <a:tcPr>
                    <a:solidFill>
                      <a:schemeClr val="tx2">
                        <a:lumMod val="40000"/>
                        <a:lumOff val="60000"/>
                      </a:schemeClr>
                    </a:solidFill>
                  </a:tcPr>
                </a:tc>
                <a:tc>
                  <a:txBody>
                    <a:bodyPr/>
                    <a:lstStyle/>
                    <a:p>
                      <a:r>
                        <a:rPr lang="en-US" b="0" dirty="0">
                          <a:latin typeface="Fira sans"/>
                        </a:rPr>
                        <a: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a16="http://schemas.microsoft.com/office/drawing/2014/main" val="10000"/>
                  </a:ext>
                </a:extLst>
              </a:tr>
              <a:tr h="685800">
                <a:tc>
                  <a:txBody>
                    <a:bodyPr/>
                    <a:lstStyle/>
                    <a:p>
                      <a:r>
                        <a:rPr lang="en-US" sz="1500" dirty="0">
                          <a:latin typeface="Fira sans"/>
                        </a:rPr>
                        <a:t>Array Index:</a:t>
                      </a:r>
                    </a:p>
                  </a:txBody>
                  <a:tcPr>
                    <a:solidFill>
                      <a:schemeClr val="tx2">
                        <a:lumMod val="40000"/>
                        <a:lumOff val="60000"/>
                      </a:schemeClr>
                    </a:solidFill>
                  </a:tcPr>
                </a:tc>
                <a:tc>
                  <a:txBody>
                    <a:bodyPr/>
                    <a:lstStyle/>
                    <a:p>
                      <a:r>
                        <a:rPr lang="en-US" dirty="0">
                          <a:latin typeface="Fira sans"/>
                        </a:rPr>
                        <a:t>0</a:t>
                      </a:r>
                    </a:p>
                  </a:txBody>
                  <a:tcPr>
                    <a:solidFill>
                      <a:schemeClr val="tx2">
                        <a:lumMod val="40000"/>
                        <a:lumOff val="60000"/>
                      </a:schemeClr>
                    </a:solidFill>
                  </a:tcPr>
                </a:tc>
                <a:tc>
                  <a:txBody>
                    <a:bodyPr/>
                    <a:lstStyle/>
                    <a:p>
                      <a:r>
                        <a:rPr lang="en-US" dirty="0">
                          <a:latin typeface="Fira sans"/>
                        </a:rPr>
                        <a:t>1</a:t>
                      </a:r>
                    </a:p>
                  </a:txBody>
                  <a:tcPr>
                    <a:solidFill>
                      <a:schemeClr val="tx2">
                        <a:lumMod val="40000"/>
                        <a:lumOff val="60000"/>
                      </a:schemeClr>
                    </a:solidFill>
                  </a:tcPr>
                </a:tc>
                <a:tc>
                  <a:txBody>
                    <a:bodyPr/>
                    <a:lstStyle/>
                    <a:p>
                      <a:r>
                        <a:rPr lang="en-US" dirty="0">
                          <a:latin typeface="Fira sans"/>
                        </a:rPr>
                        <a:t>2</a:t>
                      </a:r>
                    </a:p>
                  </a:txBody>
                  <a:tcPr>
                    <a:solidFill>
                      <a:schemeClr val="tx2">
                        <a:lumMod val="40000"/>
                        <a:lumOff val="60000"/>
                      </a:schemeClr>
                    </a:solidFill>
                  </a:tcPr>
                </a:tc>
                <a:tc>
                  <a:txBody>
                    <a:bodyPr/>
                    <a:lstStyle/>
                    <a:p>
                      <a:r>
                        <a:rPr lang="en-US" dirty="0">
                          <a:latin typeface="Fira sans"/>
                        </a:rPr>
                        <a:t>3</a:t>
                      </a:r>
                    </a:p>
                  </a:txBody>
                  <a:tcPr>
                    <a:solidFill>
                      <a:schemeClr val="tx2">
                        <a:lumMod val="40000"/>
                        <a:lumOff val="60000"/>
                      </a:schemeClr>
                    </a:solidFill>
                  </a:tcPr>
                </a:tc>
                <a:tc>
                  <a:txBody>
                    <a:bodyPr/>
                    <a:lstStyle/>
                    <a:p>
                      <a:r>
                        <a:rPr lang="en-US" dirty="0">
                          <a:latin typeface="Fira sans"/>
                        </a:rPr>
                        <a:t>4</a:t>
                      </a: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r>
                        <a:rPr lang="en-US" dirty="0">
                          <a:latin typeface="Fira sans"/>
                        </a:rPr>
                        <a:t>6</a:t>
                      </a:r>
                    </a:p>
                  </a:txBody>
                  <a:tcPr>
                    <a:solidFill>
                      <a:schemeClr val="tx2">
                        <a:lumMod val="40000"/>
                        <a:lumOff val="60000"/>
                      </a:schemeClr>
                    </a:solidFill>
                  </a:tcPr>
                </a:tc>
                <a:tc>
                  <a:txBody>
                    <a:bodyPr/>
                    <a:lstStyle/>
                    <a:p>
                      <a:r>
                        <a:rPr lang="en-US" dirty="0">
                          <a:latin typeface="Fira sans"/>
                        </a:rPr>
                        <a:t>7</a:t>
                      </a:r>
                    </a:p>
                  </a:txBody>
                  <a:tcPr>
                    <a:solidFill>
                      <a:schemeClr val="tx2">
                        <a:lumMod val="40000"/>
                        <a:lumOff val="60000"/>
                      </a:schemeClr>
                    </a:solidFill>
                  </a:tcPr>
                </a:tc>
                <a:tc>
                  <a:txBody>
                    <a:bodyPr/>
                    <a:lstStyle/>
                    <a:p>
                      <a:r>
                        <a:rPr lang="en-US" dirty="0">
                          <a:latin typeface="Fira sans"/>
                        </a:rPr>
                        <a:t>8</a:t>
                      </a:r>
                    </a:p>
                  </a:txBody>
                  <a:tcPr>
                    <a:solidFill>
                      <a:schemeClr val="tx2">
                        <a:lumMod val="40000"/>
                        <a:lumOff val="60000"/>
                      </a:schemeClr>
                    </a:solidFill>
                  </a:tcPr>
                </a:tc>
                <a:tc>
                  <a:txBody>
                    <a:bodyPr/>
                    <a:lstStyle/>
                    <a:p>
                      <a:r>
                        <a:rPr lang="en-US" dirty="0">
                          <a:latin typeface="Fira sans"/>
                        </a:rPr>
                        <a:t>9</a:t>
                      </a:r>
                    </a:p>
                  </a:txBody>
                  <a:tcPr>
                    <a:solidFill>
                      <a:schemeClr val="tx2">
                        <a:lumMod val="40000"/>
                        <a:lumOff val="60000"/>
                      </a:schemeClr>
                    </a:solidFill>
                  </a:tcPr>
                </a:tc>
                <a:extLst>
                  <a:ext uri="{0D108BD9-81ED-4DB2-BD59-A6C34878D82A}">
                    <a16:rowId xmlns:a16="http://schemas.microsoft.com/office/drawing/2014/main" val="10001"/>
                  </a:ext>
                </a:extLst>
              </a:tr>
              <a:tr h="685800">
                <a:tc>
                  <a:txBody>
                    <a:bodyPr/>
                    <a:lstStyle/>
                    <a:p>
                      <a:r>
                        <a:rPr lang="en-US" dirty="0">
                          <a:latin typeface="Fira sans"/>
                        </a:rPr>
                        <a:t>Data:</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r>
                        <a:rPr lang="en-US" dirty="0">
                          <a:latin typeface="Fira sans"/>
                        </a:rPr>
                        <a:t>9</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00329"/>
          </a:xfrm>
          <a:prstGeom prst="rect">
            <a:avLst/>
          </a:prstGeom>
          <a:noFill/>
        </p:spPr>
        <p:txBody>
          <a:bodyPr wrap="square" rtlCol="0">
            <a:spAutoFit/>
          </a:bodyPr>
          <a:lstStyle/>
          <a:p>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(8),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(2),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(5),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a:t>
            </a:r>
            <a:r>
              <a:rPr lang="en-US" sz="2400" dirty="0">
                <a:latin typeface="Fira sans"/>
              </a:rPr>
              <a:t> </a:t>
            </a:r>
            <a:r>
              <a:rPr lang="en-US" sz="2400" dirty="0" err="1">
                <a:solidFill>
                  <a:srgbClr val="C00000"/>
                </a:solidFill>
                <a:latin typeface="Fira sans"/>
              </a:rPr>
              <a:t>Enqueue</a:t>
            </a:r>
            <a:r>
              <a:rPr lang="en-US" sz="2400" dirty="0">
                <a:solidFill>
                  <a:srgbClr val="C00000"/>
                </a:solidFill>
                <a:latin typeface="Fira sans"/>
              </a:rPr>
              <a:t>(9)</a:t>
            </a:r>
            <a:r>
              <a:rPr lang="en-US" sz="2400" dirty="0">
                <a:latin typeface="Fira sans"/>
              </a:rPr>
              <a:t>, </a:t>
            </a:r>
            <a:r>
              <a:rPr lang="en-US" sz="2400" dirty="0" err="1">
                <a:latin typeface="Fira sans"/>
              </a:rPr>
              <a:t>Enqueue</a:t>
            </a:r>
            <a:r>
              <a:rPr lang="en-US" sz="2400" dirty="0">
                <a:latin typeface="Fira sans"/>
              </a:rPr>
              <a:t>(1)</a:t>
            </a:r>
            <a:endParaRPr lang="en-US" sz="2400" dirty="0">
              <a:solidFill>
                <a:srgbClr val="000000"/>
              </a:solidFill>
              <a:latin typeface="Fira sans"/>
            </a:endParaRPr>
          </a:p>
        </p:txBody>
      </p:sp>
    </p:spTree>
    <p:extLst>
      <p:ext uri="{BB962C8B-B14F-4D97-AF65-F5344CB8AC3E}">
        <p14:creationId xmlns:p14="http://schemas.microsoft.com/office/powerpoint/2010/main" val="3780970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Queues: Simple queue with Array</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560254472"/>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685800">
                <a:tc>
                  <a:txBody>
                    <a:bodyPr/>
                    <a:lstStyle/>
                    <a:p>
                      <a:r>
                        <a:rPr lang="en-US" sz="1200" b="0" dirty="0">
                          <a:solidFill>
                            <a:schemeClr val="tx1"/>
                          </a:solidFill>
                          <a:latin typeface="Fira sans"/>
                        </a:rPr>
                        <a:t>Queue</a:t>
                      </a:r>
                      <a:r>
                        <a:rPr lang="en-US" sz="1200" b="0" baseline="0" dirty="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b="0" dirty="0">
                          <a:latin typeface="Fira sans"/>
                        </a:rPr>
                        <a:t>Front</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b="0" dirty="0">
                          <a:latin typeface="Fira sans"/>
                        </a:rPr>
                        <a: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a16="http://schemas.microsoft.com/office/drawing/2014/main" val="10000"/>
                  </a:ext>
                </a:extLst>
              </a:tr>
              <a:tr h="685800">
                <a:tc>
                  <a:txBody>
                    <a:bodyPr/>
                    <a:lstStyle/>
                    <a:p>
                      <a:r>
                        <a:rPr lang="en-US" sz="1500" dirty="0">
                          <a:latin typeface="Fira sans"/>
                        </a:rPr>
                        <a:t>Array Index:</a:t>
                      </a:r>
                    </a:p>
                  </a:txBody>
                  <a:tcPr>
                    <a:solidFill>
                      <a:schemeClr val="tx2">
                        <a:lumMod val="40000"/>
                        <a:lumOff val="60000"/>
                      </a:schemeClr>
                    </a:solidFill>
                  </a:tcPr>
                </a:tc>
                <a:tc>
                  <a:txBody>
                    <a:bodyPr/>
                    <a:lstStyle/>
                    <a:p>
                      <a:r>
                        <a:rPr lang="en-US" dirty="0">
                          <a:latin typeface="Fira sans"/>
                        </a:rPr>
                        <a:t>0</a:t>
                      </a:r>
                    </a:p>
                  </a:txBody>
                  <a:tcPr>
                    <a:solidFill>
                      <a:schemeClr val="tx2">
                        <a:lumMod val="40000"/>
                        <a:lumOff val="60000"/>
                      </a:schemeClr>
                    </a:solidFill>
                  </a:tcPr>
                </a:tc>
                <a:tc>
                  <a:txBody>
                    <a:bodyPr/>
                    <a:lstStyle/>
                    <a:p>
                      <a:r>
                        <a:rPr lang="en-US" dirty="0">
                          <a:latin typeface="Fira sans"/>
                        </a:rPr>
                        <a:t>1</a:t>
                      </a:r>
                    </a:p>
                  </a:txBody>
                  <a:tcPr>
                    <a:solidFill>
                      <a:schemeClr val="tx2">
                        <a:lumMod val="40000"/>
                        <a:lumOff val="60000"/>
                      </a:schemeClr>
                    </a:solidFill>
                  </a:tcPr>
                </a:tc>
                <a:tc>
                  <a:txBody>
                    <a:bodyPr/>
                    <a:lstStyle/>
                    <a:p>
                      <a:r>
                        <a:rPr lang="en-US" dirty="0">
                          <a:latin typeface="Fira sans"/>
                        </a:rPr>
                        <a:t>2</a:t>
                      </a:r>
                    </a:p>
                  </a:txBody>
                  <a:tcPr>
                    <a:solidFill>
                      <a:schemeClr val="tx2">
                        <a:lumMod val="40000"/>
                        <a:lumOff val="60000"/>
                      </a:schemeClr>
                    </a:solidFill>
                  </a:tcPr>
                </a:tc>
                <a:tc>
                  <a:txBody>
                    <a:bodyPr/>
                    <a:lstStyle/>
                    <a:p>
                      <a:r>
                        <a:rPr lang="en-US" dirty="0">
                          <a:latin typeface="Fira sans"/>
                        </a:rPr>
                        <a:t>3</a:t>
                      </a:r>
                    </a:p>
                  </a:txBody>
                  <a:tcPr>
                    <a:solidFill>
                      <a:schemeClr val="tx2">
                        <a:lumMod val="40000"/>
                        <a:lumOff val="60000"/>
                      </a:schemeClr>
                    </a:solidFill>
                  </a:tcPr>
                </a:tc>
                <a:tc>
                  <a:txBody>
                    <a:bodyPr/>
                    <a:lstStyle/>
                    <a:p>
                      <a:r>
                        <a:rPr lang="en-US" dirty="0">
                          <a:latin typeface="Fira sans"/>
                        </a:rPr>
                        <a:t>4</a:t>
                      </a: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r>
                        <a:rPr lang="en-US" dirty="0">
                          <a:latin typeface="Fira sans"/>
                        </a:rPr>
                        <a:t>6</a:t>
                      </a:r>
                    </a:p>
                  </a:txBody>
                  <a:tcPr>
                    <a:solidFill>
                      <a:schemeClr val="tx2">
                        <a:lumMod val="40000"/>
                        <a:lumOff val="60000"/>
                      </a:schemeClr>
                    </a:solidFill>
                  </a:tcPr>
                </a:tc>
                <a:tc>
                  <a:txBody>
                    <a:bodyPr/>
                    <a:lstStyle/>
                    <a:p>
                      <a:r>
                        <a:rPr lang="en-US" dirty="0">
                          <a:latin typeface="Fira sans"/>
                        </a:rPr>
                        <a:t>7</a:t>
                      </a:r>
                    </a:p>
                  </a:txBody>
                  <a:tcPr>
                    <a:solidFill>
                      <a:schemeClr val="tx2">
                        <a:lumMod val="40000"/>
                        <a:lumOff val="60000"/>
                      </a:schemeClr>
                    </a:solidFill>
                  </a:tcPr>
                </a:tc>
                <a:tc>
                  <a:txBody>
                    <a:bodyPr/>
                    <a:lstStyle/>
                    <a:p>
                      <a:r>
                        <a:rPr lang="en-US" dirty="0">
                          <a:latin typeface="Fira sans"/>
                        </a:rPr>
                        <a:t>8</a:t>
                      </a:r>
                    </a:p>
                  </a:txBody>
                  <a:tcPr>
                    <a:solidFill>
                      <a:schemeClr val="tx2">
                        <a:lumMod val="40000"/>
                        <a:lumOff val="60000"/>
                      </a:schemeClr>
                    </a:solidFill>
                  </a:tcPr>
                </a:tc>
                <a:tc>
                  <a:txBody>
                    <a:bodyPr/>
                    <a:lstStyle/>
                    <a:p>
                      <a:r>
                        <a:rPr lang="en-US" dirty="0">
                          <a:latin typeface="Fira sans"/>
                        </a:rPr>
                        <a:t>9</a:t>
                      </a:r>
                    </a:p>
                  </a:txBody>
                  <a:tcPr>
                    <a:solidFill>
                      <a:schemeClr val="tx2">
                        <a:lumMod val="40000"/>
                        <a:lumOff val="60000"/>
                      </a:schemeClr>
                    </a:solidFill>
                  </a:tcPr>
                </a:tc>
                <a:extLst>
                  <a:ext uri="{0D108BD9-81ED-4DB2-BD59-A6C34878D82A}">
                    <a16:rowId xmlns:a16="http://schemas.microsoft.com/office/drawing/2014/main" val="10001"/>
                  </a:ext>
                </a:extLst>
              </a:tr>
              <a:tr h="685800">
                <a:tc>
                  <a:txBody>
                    <a:bodyPr/>
                    <a:lstStyle/>
                    <a:p>
                      <a:r>
                        <a:rPr lang="en-US" dirty="0">
                          <a:latin typeface="Fira sans"/>
                        </a:rPr>
                        <a:t>Data:</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r>
                        <a:rPr lang="en-US" dirty="0">
                          <a:latin typeface="Fira sans"/>
                        </a:rPr>
                        <a:t>9</a:t>
                      </a:r>
                    </a:p>
                  </a:txBody>
                  <a:tcPr>
                    <a:solidFill>
                      <a:schemeClr val="tx2">
                        <a:lumMod val="40000"/>
                        <a:lumOff val="60000"/>
                      </a:schemeClr>
                    </a:solidFill>
                  </a:tcPr>
                </a:tc>
                <a:tc>
                  <a:txBody>
                    <a:bodyPr/>
                    <a:lstStyle/>
                    <a:p>
                      <a:r>
                        <a:rPr lang="en-US" dirty="0">
                          <a:latin typeface="Fira sans"/>
                        </a:rPr>
                        <a:t>1</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00329"/>
          </a:xfrm>
          <a:prstGeom prst="rect">
            <a:avLst/>
          </a:prstGeom>
          <a:noFill/>
        </p:spPr>
        <p:txBody>
          <a:bodyPr wrap="square" rtlCol="0">
            <a:spAutoFit/>
          </a:bodyPr>
          <a:lstStyle/>
          <a:p>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(8),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(2),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(5),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(9),</a:t>
            </a:r>
            <a:r>
              <a:rPr lang="en-US" sz="2400" dirty="0">
                <a:latin typeface="Fira sans"/>
              </a:rPr>
              <a:t> </a:t>
            </a:r>
            <a:r>
              <a:rPr lang="en-US" sz="2400" dirty="0" err="1">
                <a:solidFill>
                  <a:srgbClr val="C00000"/>
                </a:solidFill>
                <a:latin typeface="Fira sans"/>
              </a:rPr>
              <a:t>Enqueue</a:t>
            </a:r>
            <a:r>
              <a:rPr lang="en-US" sz="2400" dirty="0">
                <a:solidFill>
                  <a:srgbClr val="C00000"/>
                </a:solidFill>
                <a:latin typeface="Fira sans"/>
              </a:rPr>
              <a:t>(1), </a:t>
            </a:r>
          </a:p>
        </p:txBody>
      </p:sp>
    </p:spTree>
    <p:extLst>
      <p:ext uri="{BB962C8B-B14F-4D97-AF65-F5344CB8AC3E}">
        <p14:creationId xmlns:p14="http://schemas.microsoft.com/office/powerpoint/2010/main" val="2081221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Queues: Simple queue with Array</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965489578"/>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685800">
                <a:tc>
                  <a:txBody>
                    <a:bodyPr/>
                    <a:lstStyle/>
                    <a:p>
                      <a:r>
                        <a:rPr lang="en-US" sz="1200" b="0" dirty="0">
                          <a:solidFill>
                            <a:schemeClr val="tx1"/>
                          </a:solidFill>
                          <a:latin typeface="Fira sans"/>
                        </a:rPr>
                        <a:t>Queue</a:t>
                      </a:r>
                      <a:r>
                        <a:rPr lang="en-US" sz="1200" b="0" baseline="0" dirty="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b="0" dirty="0" err="1">
                          <a:latin typeface="Fira sans"/>
                        </a:rPr>
                        <a:t>FrontRear</a:t>
                      </a:r>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a16="http://schemas.microsoft.com/office/drawing/2014/main" val="10000"/>
                  </a:ext>
                </a:extLst>
              </a:tr>
              <a:tr h="685800">
                <a:tc>
                  <a:txBody>
                    <a:bodyPr/>
                    <a:lstStyle/>
                    <a:p>
                      <a:r>
                        <a:rPr lang="en-US" sz="1500" dirty="0">
                          <a:latin typeface="Fira sans"/>
                        </a:rPr>
                        <a:t>Array Index:</a:t>
                      </a:r>
                    </a:p>
                  </a:txBody>
                  <a:tcPr>
                    <a:solidFill>
                      <a:schemeClr val="tx2">
                        <a:lumMod val="40000"/>
                        <a:lumOff val="60000"/>
                      </a:schemeClr>
                    </a:solidFill>
                  </a:tcPr>
                </a:tc>
                <a:tc>
                  <a:txBody>
                    <a:bodyPr/>
                    <a:lstStyle/>
                    <a:p>
                      <a:r>
                        <a:rPr lang="en-US" dirty="0">
                          <a:latin typeface="Fira sans"/>
                        </a:rPr>
                        <a:t>0</a:t>
                      </a:r>
                    </a:p>
                  </a:txBody>
                  <a:tcPr>
                    <a:solidFill>
                      <a:schemeClr val="tx2">
                        <a:lumMod val="40000"/>
                        <a:lumOff val="60000"/>
                      </a:schemeClr>
                    </a:solidFill>
                  </a:tcPr>
                </a:tc>
                <a:tc>
                  <a:txBody>
                    <a:bodyPr/>
                    <a:lstStyle/>
                    <a:p>
                      <a:r>
                        <a:rPr lang="en-US" dirty="0">
                          <a:latin typeface="Fira sans"/>
                        </a:rPr>
                        <a:t>1</a:t>
                      </a:r>
                    </a:p>
                  </a:txBody>
                  <a:tcPr>
                    <a:solidFill>
                      <a:schemeClr val="tx2">
                        <a:lumMod val="40000"/>
                        <a:lumOff val="60000"/>
                      </a:schemeClr>
                    </a:solidFill>
                  </a:tcPr>
                </a:tc>
                <a:tc>
                  <a:txBody>
                    <a:bodyPr/>
                    <a:lstStyle/>
                    <a:p>
                      <a:r>
                        <a:rPr lang="en-US" dirty="0">
                          <a:latin typeface="Fira sans"/>
                        </a:rPr>
                        <a:t>2</a:t>
                      </a:r>
                    </a:p>
                  </a:txBody>
                  <a:tcPr>
                    <a:solidFill>
                      <a:schemeClr val="tx2">
                        <a:lumMod val="40000"/>
                        <a:lumOff val="60000"/>
                      </a:schemeClr>
                    </a:solidFill>
                  </a:tcPr>
                </a:tc>
                <a:tc>
                  <a:txBody>
                    <a:bodyPr/>
                    <a:lstStyle/>
                    <a:p>
                      <a:r>
                        <a:rPr lang="en-US" dirty="0">
                          <a:latin typeface="Fira sans"/>
                        </a:rPr>
                        <a:t>3</a:t>
                      </a:r>
                    </a:p>
                  </a:txBody>
                  <a:tcPr>
                    <a:solidFill>
                      <a:schemeClr val="tx2">
                        <a:lumMod val="40000"/>
                        <a:lumOff val="60000"/>
                      </a:schemeClr>
                    </a:solidFill>
                  </a:tcPr>
                </a:tc>
                <a:tc>
                  <a:txBody>
                    <a:bodyPr/>
                    <a:lstStyle/>
                    <a:p>
                      <a:r>
                        <a:rPr lang="en-US" dirty="0">
                          <a:latin typeface="Fira sans"/>
                        </a:rPr>
                        <a:t>4</a:t>
                      </a: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r>
                        <a:rPr lang="en-US" dirty="0">
                          <a:latin typeface="Fira sans"/>
                        </a:rPr>
                        <a:t>6</a:t>
                      </a:r>
                    </a:p>
                  </a:txBody>
                  <a:tcPr>
                    <a:solidFill>
                      <a:schemeClr val="tx2">
                        <a:lumMod val="40000"/>
                        <a:lumOff val="60000"/>
                      </a:schemeClr>
                    </a:solidFill>
                  </a:tcPr>
                </a:tc>
                <a:tc>
                  <a:txBody>
                    <a:bodyPr/>
                    <a:lstStyle/>
                    <a:p>
                      <a:r>
                        <a:rPr lang="en-US" dirty="0">
                          <a:latin typeface="Fira sans"/>
                        </a:rPr>
                        <a:t>7</a:t>
                      </a:r>
                    </a:p>
                  </a:txBody>
                  <a:tcPr>
                    <a:solidFill>
                      <a:schemeClr val="tx2">
                        <a:lumMod val="40000"/>
                        <a:lumOff val="60000"/>
                      </a:schemeClr>
                    </a:solidFill>
                  </a:tcPr>
                </a:tc>
                <a:tc>
                  <a:txBody>
                    <a:bodyPr/>
                    <a:lstStyle/>
                    <a:p>
                      <a:r>
                        <a:rPr lang="en-US" dirty="0">
                          <a:latin typeface="Fira sans"/>
                        </a:rPr>
                        <a:t>8</a:t>
                      </a:r>
                    </a:p>
                  </a:txBody>
                  <a:tcPr>
                    <a:solidFill>
                      <a:schemeClr val="tx2">
                        <a:lumMod val="40000"/>
                        <a:lumOff val="60000"/>
                      </a:schemeClr>
                    </a:solidFill>
                  </a:tcPr>
                </a:tc>
                <a:tc>
                  <a:txBody>
                    <a:bodyPr/>
                    <a:lstStyle/>
                    <a:p>
                      <a:r>
                        <a:rPr lang="en-US" dirty="0">
                          <a:latin typeface="Fira sans"/>
                        </a:rPr>
                        <a:t>9</a:t>
                      </a:r>
                    </a:p>
                  </a:txBody>
                  <a:tcPr>
                    <a:solidFill>
                      <a:schemeClr val="tx2">
                        <a:lumMod val="40000"/>
                        <a:lumOff val="60000"/>
                      </a:schemeClr>
                    </a:solidFill>
                  </a:tcPr>
                </a:tc>
                <a:extLst>
                  <a:ext uri="{0D108BD9-81ED-4DB2-BD59-A6C34878D82A}">
                    <a16:rowId xmlns:a16="http://schemas.microsoft.com/office/drawing/2014/main" val="10001"/>
                  </a:ext>
                </a:extLst>
              </a:tr>
              <a:tr h="685800">
                <a:tc>
                  <a:txBody>
                    <a:bodyPr/>
                    <a:lstStyle/>
                    <a:p>
                      <a:r>
                        <a:rPr lang="en-US" dirty="0">
                          <a:latin typeface="Fira sans"/>
                        </a:rPr>
                        <a:t>Data:</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r>
                        <a:rPr lang="en-US" dirty="0">
                          <a:latin typeface="Fira sans"/>
                        </a:rPr>
                        <a:t>1</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231106"/>
          </a:xfrm>
          <a:prstGeom prst="rect">
            <a:avLst/>
          </a:prstGeom>
          <a:noFill/>
        </p:spPr>
        <p:txBody>
          <a:bodyPr wrap="square" rtlCol="0">
            <a:spAutoFit/>
          </a:bodyPr>
          <a:lstStyle/>
          <a:p>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(8),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(2),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(5),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(9),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(1)</a:t>
            </a:r>
            <a:r>
              <a:rPr lang="en-US" sz="2400" dirty="0">
                <a:solidFill>
                  <a:srgbClr val="C00000"/>
                </a:solidFill>
                <a:latin typeface="Fira sans"/>
              </a:rPr>
              <a:t>,</a:t>
            </a:r>
            <a:r>
              <a:rPr lang="en-US" sz="2400" dirty="0">
                <a:solidFill>
                  <a:srgbClr val="00B050"/>
                </a:solidFill>
                <a:latin typeface="Fira sans"/>
              </a:rPr>
              <a:t> </a:t>
            </a:r>
            <a:r>
              <a:rPr lang="en-US" sz="2400" dirty="0" err="1">
                <a:solidFill>
                  <a:srgbClr val="00B050"/>
                </a:solidFill>
                <a:latin typeface="Fira sans"/>
              </a:rPr>
              <a:t>Dequeue</a:t>
            </a:r>
            <a:r>
              <a:rPr lang="en-US" sz="2400" dirty="0">
                <a:solidFill>
                  <a:srgbClr val="00B050"/>
                </a:solidFill>
                <a:latin typeface="Fira sans"/>
              </a:rPr>
              <a:t>(), </a:t>
            </a:r>
            <a:r>
              <a:rPr lang="en-US" sz="2400" dirty="0" err="1">
                <a:solidFill>
                  <a:srgbClr val="00B050"/>
                </a:solidFill>
                <a:latin typeface="Fira sans"/>
              </a:rPr>
              <a:t>Dequeue</a:t>
            </a:r>
            <a:r>
              <a:rPr lang="en-US" sz="2400" dirty="0">
                <a:solidFill>
                  <a:srgbClr val="00B050"/>
                </a:solidFill>
                <a:latin typeface="Fira sans"/>
              </a:rPr>
              <a:t>(),</a:t>
            </a:r>
            <a:r>
              <a:rPr lang="en-US" sz="2400" dirty="0">
                <a:solidFill>
                  <a:srgbClr val="C00000"/>
                </a:solidFill>
                <a:latin typeface="Fira sans"/>
              </a:rPr>
              <a:t> </a:t>
            </a:r>
            <a:r>
              <a:rPr lang="en-US" sz="2400" dirty="0" err="1"/>
              <a:t>Dequeue</a:t>
            </a:r>
            <a:r>
              <a:rPr lang="en-US" sz="2400" dirty="0">
                <a:latin typeface="Fira sans"/>
              </a:rPr>
              <a:t>()</a:t>
            </a:r>
            <a:r>
              <a:rPr lang="en-US" sz="2400" dirty="0">
                <a:solidFill>
                  <a:srgbClr val="C00000"/>
                </a:solidFill>
                <a:latin typeface="Fira sans"/>
              </a:rPr>
              <a:t> </a:t>
            </a:r>
          </a:p>
        </p:txBody>
      </p:sp>
    </p:spTree>
    <p:extLst>
      <p:ext uri="{BB962C8B-B14F-4D97-AF65-F5344CB8AC3E}">
        <p14:creationId xmlns:p14="http://schemas.microsoft.com/office/powerpoint/2010/main" val="2333026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Queues: Simple queue with Array</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065986770"/>
              </p:ext>
            </p:extLst>
          </p:nvPr>
        </p:nvGraphicFramePr>
        <p:xfrm>
          <a:off x="460127" y="1752600"/>
          <a:ext cx="8077201" cy="2057400"/>
        </p:xfrm>
        <a:graphic>
          <a:graphicData uri="http://schemas.openxmlformats.org/drawingml/2006/table">
            <a:tbl>
              <a:tblPr firstRow="1"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685800">
                <a:tc>
                  <a:txBody>
                    <a:bodyPr/>
                    <a:lstStyle/>
                    <a:p>
                      <a:r>
                        <a:rPr lang="en-US" sz="1200" b="0" dirty="0">
                          <a:solidFill>
                            <a:schemeClr val="tx1"/>
                          </a:solidFill>
                          <a:latin typeface="Fira sans"/>
                        </a:rPr>
                        <a:t>Queue</a:t>
                      </a:r>
                      <a:r>
                        <a:rPr lang="en-US" sz="1200" b="0" baseline="0" dirty="0">
                          <a:solidFill>
                            <a:schemeClr val="tx1"/>
                          </a:solidFill>
                          <a:latin typeface="Fira sans"/>
                        </a:rPr>
                        <a:t> indices:</a:t>
                      </a:r>
                      <a:endParaRPr lang="en-US" sz="1200" b="0" dirty="0">
                        <a:solidFill>
                          <a:schemeClr val="tx1"/>
                        </a:solidFill>
                        <a:latin typeface="Fira sans"/>
                      </a:endParaRPr>
                    </a:p>
                  </a:txBody>
                  <a:tcPr>
                    <a:solidFill>
                      <a:schemeClr val="tx2">
                        <a:lumMod val="40000"/>
                        <a:lumOff val="60000"/>
                      </a:schemeClr>
                    </a:solidFill>
                  </a:tcPr>
                </a:tc>
                <a:tc>
                  <a:txBody>
                    <a:bodyPr/>
                    <a:lstStyle/>
                    <a:p>
                      <a:endParaRPr lang="en-US" b="0"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tc>
                  <a:txBody>
                    <a:bodyPr/>
                    <a:lstStyle/>
                    <a:p>
                      <a:endParaRPr lang="en-US">
                        <a:latin typeface="Fira sans"/>
                      </a:endParaRPr>
                    </a:p>
                  </a:txBody>
                  <a:tcPr>
                    <a:solidFill>
                      <a:schemeClr val="tx2">
                        <a:lumMod val="40000"/>
                        <a:lumOff val="60000"/>
                      </a:schemeClr>
                    </a:solidFill>
                  </a:tcPr>
                </a:tc>
                <a:extLst>
                  <a:ext uri="{0D108BD9-81ED-4DB2-BD59-A6C34878D82A}">
                    <a16:rowId xmlns:a16="http://schemas.microsoft.com/office/drawing/2014/main" val="10000"/>
                  </a:ext>
                </a:extLst>
              </a:tr>
              <a:tr h="685800">
                <a:tc>
                  <a:txBody>
                    <a:bodyPr/>
                    <a:lstStyle/>
                    <a:p>
                      <a:r>
                        <a:rPr lang="en-US" sz="1500" dirty="0">
                          <a:latin typeface="Fira sans"/>
                        </a:rPr>
                        <a:t>Array Index:</a:t>
                      </a:r>
                    </a:p>
                  </a:txBody>
                  <a:tcPr>
                    <a:solidFill>
                      <a:schemeClr val="tx2">
                        <a:lumMod val="40000"/>
                        <a:lumOff val="60000"/>
                      </a:schemeClr>
                    </a:solidFill>
                  </a:tcPr>
                </a:tc>
                <a:tc>
                  <a:txBody>
                    <a:bodyPr/>
                    <a:lstStyle/>
                    <a:p>
                      <a:r>
                        <a:rPr lang="en-US" dirty="0">
                          <a:latin typeface="Fira sans"/>
                        </a:rPr>
                        <a:t>0</a:t>
                      </a:r>
                    </a:p>
                  </a:txBody>
                  <a:tcPr>
                    <a:solidFill>
                      <a:schemeClr val="tx2">
                        <a:lumMod val="40000"/>
                        <a:lumOff val="60000"/>
                      </a:schemeClr>
                    </a:solidFill>
                  </a:tcPr>
                </a:tc>
                <a:tc>
                  <a:txBody>
                    <a:bodyPr/>
                    <a:lstStyle/>
                    <a:p>
                      <a:r>
                        <a:rPr lang="en-US" dirty="0">
                          <a:latin typeface="Fira sans"/>
                        </a:rPr>
                        <a:t>1</a:t>
                      </a:r>
                    </a:p>
                  </a:txBody>
                  <a:tcPr>
                    <a:solidFill>
                      <a:schemeClr val="tx2">
                        <a:lumMod val="40000"/>
                        <a:lumOff val="60000"/>
                      </a:schemeClr>
                    </a:solidFill>
                  </a:tcPr>
                </a:tc>
                <a:tc>
                  <a:txBody>
                    <a:bodyPr/>
                    <a:lstStyle/>
                    <a:p>
                      <a:r>
                        <a:rPr lang="en-US" dirty="0">
                          <a:latin typeface="Fira sans"/>
                        </a:rPr>
                        <a:t>2</a:t>
                      </a:r>
                    </a:p>
                  </a:txBody>
                  <a:tcPr>
                    <a:solidFill>
                      <a:schemeClr val="tx2">
                        <a:lumMod val="40000"/>
                        <a:lumOff val="60000"/>
                      </a:schemeClr>
                    </a:solidFill>
                  </a:tcPr>
                </a:tc>
                <a:tc>
                  <a:txBody>
                    <a:bodyPr/>
                    <a:lstStyle/>
                    <a:p>
                      <a:r>
                        <a:rPr lang="en-US" dirty="0">
                          <a:latin typeface="Fira sans"/>
                        </a:rPr>
                        <a:t>3</a:t>
                      </a:r>
                    </a:p>
                  </a:txBody>
                  <a:tcPr>
                    <a:solidFill>
                      <a:schemeClr val="tx2">
                        <a:lumMod val="40000"/>
                        <a:lumOff val="60000"/>
                      </a:schemeClr>
                    </a:solidFill>
                  </a:tcPr>
                </a:tc>
                <a:tc>
                  <a:txBody>
                    <a:bodyPr/>
                    <a:lstStyle/>
                    <a:p>
                      <a:r>
                        <a:rPr lang="en-US" dirty="0">
                          <a:latin typeface="Fira sans"/>
                        </a:rPr>
                        <a:t>4</a:t>
                      </a:r>
                    </a:p>
                  </a:txBody>
                  <a:tcPr>
                    <a:solidFill>
                      <a:schemeClr val="tx2">
                        <a:lumMod val="40000"/>
                        <a:lumOff val="60000"/>
                      </a:schemeClr>
                    </a:solidFill>
                  </a:tcPr>
                </a:tc>
                <a:tc>
                  <a:txBody>
                    <a:bodyPr/>
                    <a:lstStyle/>
                    <a:p>
                      <a:r>
                        <a:rPr lang="en-US" dirty="0">
                          <a:latin typeface="Fira sans"/>
                        </a:rPr>
                        <a:t>5</a:t>
                      </a:r>
                    </a:p>
                  </a:txBody>
                  <a:tcPr>
                    <a:solidFill>
                      <a:schemeClr val="tx2">
                        <a:lumMod val="40000"/>
                        <a:lumOff val="60000"/>
                      </a:schemeClr>
                    </a:solidFill>
                  </a:tcPr>
                </a:tc>
                <a:tc>
                  <a:txBody>
                    <a:bodyPr/>
                    <a:lstStyle/>
                    <a:p>
                      <a:r>
                        <a:rPr lang="en-US" dirty="0">
                          <a:latin typeface="Fira sans"/>
                        </a:rPr>
                        <a:t>6</a:t>
                      </a:r>
                    </a:p>
                  </a:txBody>
                  <a:tcPr>
                    <a:solidFill>
                      <a:schemeClr val="tx2">
                        <a:lumMod val="40000"/>
                        <a:lumOff val="60000"/>
                      </a:schemeClr>
                    </a:solidFill>
                  </a:tcPr>
                </a:tc>
                <a:tc>
                  <a:txBody>
                    <a:bodyPr/>
                    <a:lstStyle/>
                    <a:p>
                      <a:r>
                        <a:rPr lang="en-US" dirty="0">
                          <a:latin typeface="Fira sans"/>
                        </a:rPr>
                        <a:t>7</a:t>
                      </a:r>
                    </a:p>
                  </a:txBody>
                  <a:tcPr>
                    <a:solidFill>
                      <a:schemeClr val="tx2">
                        <a:lumMod val="40000"/>
                        <a:lumOff val="60000"/>
                      </a:schemeClr>
                    </a:solidFill>
                  </a:tcPr>
                </a:tc>
                <a:tc>
                  <a:txBody>
                    <a:bodyPr/>
                    <a:lstStyle/>
                    <a:p>
                      <a:r>
                        <a:rPr lang="en-US" dirty="0">
                          <a:latin typeface="Fira sans"/>
                        </a:rPr>
                        <a:t>8</a:t>
                      </a:r>
                    </a:p>
                  </a:txBody>
                  <a:tcPr>
                    <a:solidFill>
                      <a:schemeClr val="tx2">
                        <a:lumMod val="40000"/>
                        <a:lumOff val="60000"/>
                      </a:schemeClr>
                    </a:solidFill>
                  </a:tcPr>
                </a:tc>
                <a:tc>
                  <a:txBody>
                    <a:bodyPr/>
                    <a:lstStyle/>
                    <a:p>
                      <a:r>
                        <a:rPr lang="en-US" dirty="0">
                          <a:latin typeface="Fira sans"/>
                        </a:rPr>
                        <a:t>9</a:t>
                      </a:r>
                    </a:p>
                  </a:txBody>
                  <a:tcPr>
                    <a:solidFill>
                      <a:schemeClr val="tx2">
                        <a:lumMod val="40000"/>
                        <a:lumOff val="60000"/>
                      </a:schemeClr>
                    </a:solidFill>
                  </a:tcPr>
                </a:tc>
                <a:extLst>
                  <a:ext uri="{0D108BD9-81ED-4DB2-BD59-A6C34878D82A}">
                    <a16:rowId xmlns:a16="http://schemas.microsoft.com/office/drawing/2014/main" val="10001"/>
                  </a:ext>
                </a:extLst>
              </a:tr>
              <a:tr h="685800">
                <a:tc>
                  <a:txBody>
                    <a:bodyPr/>
                    <a:lstStyle/>
                    <a:p>
                      <a:r>
                        <a:rPr lang="en-US" dirty="0">
                          <a:latin typeface="Fira sans"/>
                        </a:rPr>
                        <a:t>Data:</a:t>
                      </a: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tc>
                  <a:txBody>
                    <a:bodyPr/>
                    <a:lstStyle/>
                    <a:p>
                      <a:endParaRPr lang="en-US" dirty="0">
                        <a:latin typeface="Fira sans"/>
                      </a:endParaRPr>
                    </a:p>
                  </a:txBody>
                  <a:tcPr>
                    <a:solidFill>
                      <a:schemeClr val="tx2">
                        <a:lumMod val="40000"/>
                        <a:lumOff val="60000"/>
                      </a:schemeClr>
                    </a:solidFill>
                  </a:tcPr>
                </a:tc>
                <a:extLst>
                  <a:ext uri="{0D108BD9-81ED-4DB2-BD59-A6C34878D82A}">
                    <a16:rowId xmlns:a16="http://schemas.microsoft.com/office/drawing/2014/main" val="10002"/>
                  </a:ext>
                </a:extLst>
              </a:tr>
            </a:tbl>
          </a:graphicData>
        </a:graphic>
      </p:graphicFrame>
      <p:sp>
        <p:nvSpPr>
          <p:cNvPr id="10" name="Text Placeholder 9"/>
          <p:cNvSpPr txBox="1">
            <a:spLocks noGrp="1"/>
          </p:cNvSpPr>
          <p:nvPr>
            <p:ph type="body" idx="1"/>
          </p:nvPr>
        </p:nvSpPr>
        <p:spPr>
          <a:xfrm>
            <a:off x="487836" y="4572000"/>
            <a:ext cx="7970364" cy="1643527"/>
          </a:xfrm>
          <a:prstGeom prst="rect">
            <a:avLst/>
          </a:prstGeom>
          <a:noFill/>
        </p:spPr>
        <p:txBody>
          <a:bodyPr wrap="square" rtlCol="0">
            <a:spAutoFit/>
          </a:bodyPr>
          <a:lstStyle/>
          <a:p>
            <a:r>
              <a:rPr lang="en-US" sz="2400" b="1" u="sng" dirty="0">
                <a:solidFill>
                  <a:srgbClr val="AF1191"/>
                </a:solidFill>
                <a:latin typeface="Fira sans"/>
              </a:rPr>
              <a:t>Front=-1, Rear=-1</a:t>
            </a:r>
          </a:p>
          <a:p>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(8),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(3),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(2),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(5),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(9), </a:t>
            </a:r>
            <a:r>
              <a:rPr lang="en-US" sz="2400" dirty="0" err="1">
                <a:solidFill>
                  <a:schemeClr val="bg1">
                    <a:lumMod val="50000"/>
                  </a:schemeClr>
                </a:solidFill>
                <a:latin typeface="Fira sans"/>
              </a:rPr>
              <a:t>Enqueue</a:t>
            </a:r>
            <a:r>
              <a:rPr lang="en-US" sz="2400" dirty="0">
                <a:solidFill>
                  <a:schemeClr val="bg1">
                    <a:lumMod val="50000"/>
                  </a:schemeClr>
                </a:solidFill>
                <a:latin typeface="Fira sans"/>
              </a:rPr>
              <a:t>(1),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chemeClr val="bg1">
                    <a:lumMod val="50000"/>
                  </a:schemeClr>
                </a:solidFill>
                <a:latin typeface="Fira sans"/>
              </a:rPr>
              <a:t>Dequeue</a:t>
            </a:r>
            <a:r>
              <a:rPr lang="en-US" sz="2400" dirty="0">
                <a:solidFill>
                  <a:schemeClr val="bg1">
                    <a:lumMod val="50000"/>
                  </a:schemeClr>
                </a:solidFill>
                <a:latin typeface="Fira sans"/>
              </a:rPr>
              <a:t>(), </a:t>
            </a:r>
            <a:r>
              <a:rPr lang="en-US" sz="2400" dirty="0" err="1">
                <a:solidFill>
                  <a:srgbClr val="C00000"/>
                </a:solidFill>
                <a:latin typeface="Fira sans"/>
              </a:rPr>
              <a:t>Dequeue</a:t>
            </a:r>
            <a:r>
              <a:rPr lang="en-US" sz="2400" dirty="0">
                <a:solidFill>
                  <a:srgbClr val="C00000"/>
                </a:solidFill>
                <a:latin typeface="Fira sans"/>
              </a:rPr>
              <a:t>() </a:t>
            </a:r>
          </a:p>
        </p:txBody>
      </p:sp>
    </p:spTree>
    <p:extLst>
      <p:ext uri="{BB962C8B-B14F-4D97-AF65-F5344CB8AC3E}">
        <p14:creationId xmlns:p14="http://schemas.microsoft.com/office/powerpoint/2010/main" val="2267330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Marcellus"/>
              </a:rPr>
              <a:t>Queue </a:t>
            </a:r>
          </a:p>
        </p:txBody>
      </p:sp>
      <p:sp>
        <p:nvSpPr>
          <p:cNvPr id="3" name="Content Placeholder 2"/>
          <p:cNvSpPr>
            <a:spLocks noGrp="1"/>
          </p:cNvSpPr>
          <p:nvPr>
            <p:ph idx="1"/>
          </p:nvPr>
        </p:nvSpPr>
        <p:spPr/>
        <p:txBody>
          <a:bodyPr/>
          <a:lstStyle/>
          <a:p>
            <a:r>
              <a:rPr lang="en-US" dirty="0">
                <a:latin typeface="Fira sans"/>
              </a:rPr>
              <a:t>First In First Out</a:t>
            </a:r>
          </a:p>
          <a:p>
            <a:r>
              <a:rPr lang="en-US" dirty="0">
                <a:latin typeface="Fira sans"/>
              </a:rPr>
              <a:t>Elements are added at one end called rear and removed only from one end called front</a:t>
            </a:r>
          </a:p>
          <a:p>
            <a:r>
              <a:rPr lang="en-US" dirty="0">
                <a:latin typeface="Fira sans"/>
              </a:rPr>
              <a:t>Gives access only to two elements- one at the front and one at the rear end </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479586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a:solidFill>
                  <a:srgbClr val="C00000"/>
                </a:solidFill>
                <a:latin typeface="Marcellus"/>
              </a:rPr>
              <a:t> Queue ADT: Array Implementation</a:t>
            </a:r>
          </a:p>
        </p:txBody>
      </p:sp>
      <p:sp>
        <p:nvSpPr>
          <p:cNvPr id="3" name="Content Placeholder 2"/>
          <p:cNvSpPr>
            <a:spLocks noGrp="1"/>
          </p:cNvSpPr>
          <p:nvPr>
            <p:ph idx="1"/>
          </p:nvPr>
        </p:nvSpPr>
        <p:spPr/>
        <p:txBody>
          <a:bodyPr>
            <a:normAutofit/>
          </a:bodyPr>
          <a:lstStyle/>
          <a:p>
            <a:pPr marL="457200" indent="-457200">
              <a:buAutoNum type="arabicPeriod"/>
            </a:pPr>
            <a:r>
              <a:rPr lang="en-US" dirty="0" err="1">
                <a:latin typeface="Fira sans"/>
              </a:rPr>
              <a:t>Enqueue</a:t>
            </a:r>
            <a:endParaRPr lang="en-US" dirty="0">
              <a:latin typeface="Fira sans"/>
            </a:endParaRPr>
          </a:p>
          <a:p>
            <a:pPr marL="1085850" lvl="2" indent="-285750">
              <a:buFontTx/>
              <a:buChar char="-"/>
            </a:pPr>
            <a:r>
              <a:rPr lang="en-US" sz="2000" dirty="0">
                <a:latin typeface="Fira sans"/>
              </a:rPr>
              <a:t>Insertion in full queue</a:t>
            </a:r>
          </a:p>
          <a:p>
            <a:pPr marL="1085850" lvl="2" indent="-285750">
              <a:buFontTx/>
              <a:buChar char="-"/>
            </a:pPr>
            <a:r>
              <a:rPr lang="en-US" sz="2000" dirty="0">
                <a:latin typeface="Fira sans"/>
              </a:rPr>
              <a:t>Insertion in initially empty queue</a:t>
            </a:r>
          </a:p>
          <a:p>
            <a:pPr marL="1085850" lvl="2" indent="-285750">
              <a:buFontTx/>
              <a:buChar char="-"/>
            </a:pPr>
            <a:r>
              <a:rPr lang="en-US" sz="2000" dirty="0">
                <a:latin typeface="Fira sans"/>
              </a:rPr>
              <a:t>General case</a:t>
            </a:r>
          </a:p>
          <a:p>
            <a:pPr marL="457200" indent="-457200">
              <a:buAutoNum type="arabicPeriod"/>
            </a:pPr>
            <a:r>
              <a:rPr lang="en-US" dirty="0" err="1">
                <a:latin typeface="Fira sans"/>
              </a:rPr>
              <a:t>Dequeue</a:t>
            </a:r>
            <a:endParaRPr lang="en-US" dirty="0">
              <a:latin typeface="Fira sans"/>
            </a:endParaRPr>
          </a:p>
          <a:p>
            <a:pPr marL="800100" lvl="2" indent="0">
              <a:buNone/>
            </a:pPr>
            <a:r>
              <a:rPr lang="en-US" sz="2000" dirty="0">
                <a:latin typeface="Fira sans"/>
              </a:rPr>
              <a:t>-Deletion from empty queue</a:t>
            </a:r>
          </a:p>
          <a:p>
            <a:pPr marL="800100" lvl="2" indent="0">
              <a:buNone/>
            </a:pPr>
            <a:r>
              <a:rPr lang="en-US" sz="2000" dirty="0">
                <a:latin typeface="Fira sans"/>
              </a:rPr>
              <a:t>-Deleting the last remained value in the queue</a:t>
            </a:r>
          </a:p>
          <a:p>
            <a:pPr marL="800100" lvl="2" indent="0">
              <a:buNone/>
            </a:pPr>
            <a:r>
              <a:rPr lang="en-US" sz="2000" dirty="0">
                <a:latin typeface="Fira sans"/>
              </a:rPr>
              <a:t>-General case</a:t>
            </a:r>
          </a:p>
          <a:p>
            <a:pPr marL="0" indent="0">
              <a:buNone/>
            </a:pPr>
            <a:endParaRPr lang="en-US" sz="2400" dirty="0">
              <a:latin typeface="Fira sans"/>
            </a:endParaRP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654088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a:solidFill>
                  <a:srgbClr val="C00000"/>
                </a:solidFill>
                <a:latin typeface="Marcellus"/>
              </a:rPr>
              <a:t> Queue ADT: Array Implementation</a:t>
            </a:r>
          </a:p>
        </p:txBody>
      </p:sp>
      <p:sp>
        <p:nvSpPr>
          <p:cNvPr id="3" name="Content Placeholder 2"/>
          <p:cNvSpPr>
            <a:spLocks noGrp="1"/>
          </p:cNvSpPr>
          <p:nvPr>
            <p:ph idx="1"/>
          </p:nvPr>
        </p:nvSpPr>
        <p:spPr/>
        <p:txBody>
          <a:bodyPr>
            <a:normAutofit/>
          </a:bodyPr>
          <a:lstStyle/>
          <a:p>
            <a:pPr marL="457200" indent="-457200">
              <a:buAutoNum type="arabicPeriod"/>
            </a:pPr>
            <a:r>
              <a:rPr lang="en-US" sz="2400" dirty="0">
                <a:solidFill>
                  <a:srgbClr val="0070C0"/>
                </a:solidFill>
                <a:latin typeface="Fira sans"/>
              </a:rPr>
              <a:t>Algorithm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CreateQueue</a:t>
            </a:r>
            <a:r>
              <a:rPr lang="en-US" sz="2400" dirty="0">
                <a:solidFill>
                  <a:srgbClr val="0070C0"/>
                </a:solidFill>
                <a:latin typeface="Fira sans"/>
              </a:rPr>
              <a:t>()</a:t>
            </a:r>
          </a:p>
          <a:p>
            <a:pPr marL="0" indent="0">
              <a:buNone/>
            </a:pPr>
            <a:r>
              <a:rPr lang="en-US" sz="2400" dirty="0">
                <a:solidFill>
                  <a:srgbClr val="0070C0"/>
                </a:solidFill>
                <a:latin typeface="Fira sans"/>
              </a:rPr>
              <a:t>//This Algorithm returns an empty Queue</a:t>
            </a:r>
          </a:p>
          <a:p>
            <a:pPr marL="0" indent="0">
              <a:buNone/>
            </a:pPr>
            <a:r>
              <a:rPr lang="en-US" sz="2400" dirty="0">
                <a:latin typeface="Fira sans"/>
              </a:rPr>
              <a:t>{ front =-1;</a:t>
            </a:r>
          </a:p>
          <a:p>
            <a:pPr marL="0" indent="0">
              <a:buNone/>
            </a:pPr>
            <a:r>
              <a:rPr lang="en-US" sz="2400" dirty="0">
                <a:latin typeface="Fira sans"/>
              </a:rPr>
              <a:t>Rear=-1</a:t>
            </a:r>
          </a:p>
          <a:p>
            <a:pPr marL="0" indent="0">
              <a:buNone/>
            </a:pPr>
            <a:r>
              <a:rPr lang="en-US" sz="2400" dirty="0">
                <a:latin typeface="Fira sans"/>
              </a:rPr>
              <a:t>Return queue;</a:t>
            </a:r>
          </a:p>
          <a:p>
            <a:pPr marL="0" indent="0">
              <a:buNone/>
            </a:pPr>
            <a:r>
              <a:rPr lang="en-US" sz="2400" dirty="0">
                <a:latin typeface="Fira sans"/>
              </a:rPr>
              <a:t>}</a:t>
            </a: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290336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a:solidFill>
                  <a:srgbClr val="C00000"/>
                </a:solidFill>
                <a:latin typeface="Marcellus"/>
              </a:rPr>
              <a:t> Queue ADT: Array Implementation</a:t>
            </a:r>
          </a:p>
        </p:txBody>
      </p:sp>
      <p:sp>
        <p:nvSpPr>
          <p:cNvPr id="3" name="Content Placeholder 2"/>
          <p:cNvSpPr>
            <a:spLocks noGrp="1"/>
          </p:cNvSpPr>
          <p:nvPr>
            <p:ph idx="1"/>
          </p:nvPr>
        </p:nvSpPr>
        <p:spPr/>
        <p:txBody>
          <a:bodyPr>
            <a:normAutofit fontScale="92500" lnSpcReduction="20000"/>
          </a:bodyPr>
          <a:lstStyle/>
          <a:p>
            <a:pPr marL="0" indent="0">
              <a:buNone/>
            </a:pPr>
            <a:r>
              <a:rPr lang="en-US" sz="2400" dirty="0">
                <a:solidFill>
                  <a:srgbClr val="0070C0"/>
                </a:solidFill>
                <a:latin typeface="Fira sans"/>
              </a:rPr>
              <a:t>2.  Algorithm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Enqueue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Queue, </a:t>
            </a:r>
            <a:r>
              <a:rPr lang="en-US" sz="2400" dirty="0" err="1">
                <a:solidFill>
                  <a:srgbClr val="0070C0"/>
                </a:solidFill>
                <a:latin typeface="Fira sans"/>
              </a:rPr>
              <a:t>ElementType</a:t>
            </a:r>
            <a:r>
              <a:rPr lang="en-US" sz="2400" dirty="0">
                <a:solidFill>
                  <a:srgbClr val="0070C0"/>
                </a:solidFill>
                <a:latin typeface="Fira sans"/>
              </a:rPr>
              <a:t> Element)</a:t>
            </a:r>
          </a:p>
          <a:p>
            <a:pPr marL="0" indent="0">
              <a:buNone/>
            </a:pPr>
            <a:r>
              <a:rPr lang="en-US" sz="2400" dirty="0">
                <a:solidFill>
                  <a:srgbClr val="0070C0"/>
                </a:solidFill>
                <a:latin typeface="Fira sans"/>
              </a:rPr>
              <a:t>// This algorithm accepts a </a:t>
            </a:r>
            <a:r>
              <a:rPr lang="en-US" sz="2400" dirty="0" err="1">
                <a:solidFill>
                  <a:srgbClr val="0070C0"/>
                </a:solidFill>
                <a:latin typeface="Fira sans"/>
              </a:rPr>
              <a:t>QueueType</a:t>
            </a:r>
            <a:r>
              <a:rPr lang="en-US" sz="2400" dirty="0">
                <a:solidFill>
                  <a:srgbClr val="0070C0"/>
                </a:solidFill>
                <a:latin typeface="Fira sans"/>
              </a:rPr>
              <a:t> Queue and </a:t>
            </a:r>
            <a:r>
              <a:rPr lang="en-US" sz="2400" dirty="0" err="1">
                <a:solidFill>
                  <a:srgbClr val="0070C0"/>
                </a:solidFill>
                <a:latin typeface="Fira sans"/>
              </a:rPr>
              <a:t>ElementType</a:t>
            </a:r>
            <a:r>
              <a:rPr lang="en-US" sz="2400" dirty="0">
                <a:solidFill>
                  <a:srgbClr val="0070C0"/>
                </a:solidFill>
                <a:latin typeface="Fira sans"/>
              </a:rPr>
              <a:t> Element as input and adds ‘Element’ at the rear of ‘Queue’. Front and rear are the integer indices those point to the front and rear elements in the queue</a:t>
            </a:r>
          </a:p>
          <a:p>
            <a:pPr marL="0" indent="0">
              <a:buNone/>
            </a:pPr>
            <a:r>
              <a:rPr lang="en-US" sz="2400" dirty="0">
                <a:latin typeface="Fira sans"/>
              </a:rPr>
              <a:t>{ </a:t>
            </a:r>
          </a:p>
          <a:p>
            <a:pPr marL="0" indent="0">
              <a:buNone/>
            </a:pPr>
            <a:r>
              <a:rPr lang="en-US" sz="2400" dirty="0">
                <a:latin typeface="Fira sans"/>
              </a:rPr>
              <a:t>	if </a:t>
            </a:r>
            <a:r>
              <a:rPr lang="en-US" sz="2400" dirty="0" err="1">
                <a:latin typeface="Fira sans"/>
              </a:rPr>
              <a:t>NotFull</a:t>
            </a:r>
            <a:r>
              <a:rPr lang="en-US" sz="2400" dirty="0">
                <a:latin typeface="Fira sans"/>
              </a:rPr>
              <a:t>(Queue)= True</a:t>
            </a:r>
          </a:p>
          <a:p>
            <a:pPr marL="0" indent="0">
              <a:buNone/>
            </a:pPr>
            <a:r>
              <a:rPr lang="en-US" sz="2400" dirty="0">
                <a:latin typeface="Fira sans"/>
              </a:rPr>
              <a:t>	{ Queue[++rear]= Element // add the element at rear</a:t>
            </a:r>
          </a:p>
          <a:p>
            <a:pPr marL="0" indent="0">
              <a:buNone/>
            </a:pPr>
            <a:r>
              <a:rPr lang="en-US" sz="2400" dirty="0">
                <a:latin typeface="Fira sans"/>
              </a:rPr>
              <a:t>	if (front==-1) then front =0; // insertion of first element</a:t>
            </a:r>
          </a:p>
          <a:p>
            <a:pPr marL="0" indent="0">
              <a:buNone/>
            </a:pPr>
            <a:r>
              <a:rPr lang="en-US" sz="2400" dirty="0">
                <a:latin typeface="Fira sans"/>
              </a:rPr>
              <a:t>	}</a:t>
            </a:r>
          </a:p>
          <a:p>
            <a:pPr marL="0" indent="0">
              <a:buNone/>
            </a:pPr>
            <a:r>
              <a:rPr lang="en-US" sz="2400" dirty="0">
                <a:latin typeface="Fira sans"/>
              </a:rPr>
              <a:t>	Else “Error Message”</a:t>
            </a:r>
          </a:p>
          <a:p>
            <a:pPr marL="0" indent="0">
              <a:buNone/>
            </a:pPr>
            <a:r>
              <a:rPr lang="en-US" sz="2400" dirty="0">
                <a:latin typeface="Fira sans"/>
              </a:rPr>
              <a: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828058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a:solidFill>
                  <a:srgbClr val="C00000"/>
                </a:solidFill>
                <a:latin typeface="Marcellus"/>
              </a:rPr>
              <a:t> Queue ADT: Array Implementation</a:t>
            </a:r>
          </a:p>
        </p:txBody>
      </p:sp>
      <p:sp>
        <p:nvSpPr>
          <p:cNvPr id="3" name="Content Placeholder 2"/>
          <p:cNvSpPr>
            <a:spLocks noGrp="1"/>
          </p:cNvSpPr>
          <p:nvPr>
            <p:ph idx="1"/>
          </p:nvPr>
        </p:nvSpPr>
        <p:spPr>
          <a:xfrm>
            <a:off x="457199" y="1600200"/>
            <a:ext cx="8569323" cy="4800600"/>
          </a:xfrm>
        </p:spPr>
        <p:txBody>
          <a:bodyPr>
            <a:normAutofit fontScale="92500" lnSpcReduction="10000"/>
          </a:bodyPr>
          <a:lstStyle/>
          <a:p>
            <a:pPr marL="0" indent="0">
              <a:buNone/>
            </a:pPr>
            <a:r>
              <a:rPr lang="en-US" sz="2400" dirty="0">
                <a:latin typeface="Fira sans"/>
              </a:rPr>
              <a:t>3. </a:t>
            </a:r>
            <a:r>
              <a:rPr lang="en-US" sz="2400" dirty="0">
                <a:solidFill>
                  <a:srgbClr val="0070C0"/>
                </a:solidFill>
                <a:latin typeface="Fira sans"/>
              </a:rPr>
              <a:t>Algorithm </a:t>
            </a:r>
            <a:r>
              <a:rPr lang="en-US" sz="2400" dirty="0" err="1">
                <a:solidFill>
                  <a:srgbClr val="0070C0"/>
                </a:solidFill>
                <a:latin typeface="Fira sans"/>
              </a:rPr>
              <a:t>ElementType</a:t>
            </a:r>
            <a:r>
              <a:rPr lang="en-US" sz="2400" dirty="0">
                <a:solidFill>
                  <a:srgbClr val="0070C0"/>
                </a:solidFill>
                <a:latin typeface="Fira sans"/>
              </a:rPr>
              <a:t> </a:t>
            </a:r>
            <a:r>
              <a:rPr lang="en-US" sz="2400" dirty="0" err="1">
                <a:solidFill>
                  <a:srgbClr val="0070C0"/>
                </a:solidFill>
                <a:latin typeface="Fira sans"/>
              </a:rPr>
              <a:t>Dequeue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Queue)</a:t>
            </a:r>
          </a:p>
          <a:p>
            <a:pPr marL="0" indent="0">
              <a:buNone/>
            </a:pPr>
            <a:r>
              <a:rPr lang="en-US" sz="2400" dirty="0">
                <a:latin typeface="Fira sans"/>
              </a:rPr>
              <a:t>// </a:t>
            </a:r>
            <a:r>
              <a:rPr lang="en-US" sz="2400" dirty="0">
                <a:solidFill>
                  <a:srgbClr val="0070C0"/>
                </a:solidFill>
                <a:latin typeface="Fira sans"/>
              </a:rPr>
              <a:t>This algorithm accepts a queue as input and returns ‘Element’ at the front of ‘queue’. Temp is a temporary variable used to hold the value being deleted.</a:t>
            </a:r>
            <a:endParaRPr lang="en-US" sz="2400" dirty="0">
              <a:latin typeface="Fira sans"/>
            </a:endParaRPr>
          </a:p>
          <a:p>
            <a:pPr marL="0" indent="0">
              <a:buNone/>
            </a:pPr>
            <a:r>
              <a:rPr lang="en-US" sz="2400" dirty="0">
                <a:latin typeface="Fira sans"/>
              </a:rPr>
              <a:t>{  if </a:t>
            </a:r>
            <a:r>
              <a:rPr lang="en-US" sz="2400" dirty="0" err="1">
                <a:latin typeface="Fira sans"/>
              </a:rPr>
              <a:t>NotEmpty</a:t>
            </a:r>
            <a:r>
              <a:rPr lang="en-US" sz="2400" dirty="0">
                <a:latin typeface="Fira sans"/>
              </a:rPr>
              <a:t>(Queue)= True</a:t>
            </a:r>
          </a:p>
          <a:p>
            <a:pPr marL="0" indent="0">
              <a:buNone/>
            </a:pPr>
            <a:r>
              <a:rPr lang="en-US" sz="2400" dirty="0">
                <a:latin typeface="Fira sans"/>
              </a:rPr>
              <a:t>     {temp= Queue[front];</a:t>
            </a:r>
          </a:p>
          <a:p>
            <a:pPr marL="0" indent="0">
              <a:buNone/>
            </a:pPr>
            <a:r>
              <a:rPr lang="en-US" sz="2400" dirty="0">
                <a:latin typeface="Fira sans"/>
              </a:rPr>
              <a:t>	if (front==rear) then front=rear=-1; //deletion of last element</a:t>
            </a:r>
          </a:p>
          <a:p>
            <a:pPr marL="0" indent="0">
              <a:buNone/>
            </a:pPr>
            <a:r>
              <a:rPr lang="en-US" sz="2400" dirty="0">
                <a:latin typeface="Fira sans"/>
              </a:rPr>
              <a:t>	else front++; // general case</a:t>
            </a:r>
          </a:p>
          <a:p>
            <a:pPr marL="0" indent="0">
              <a:buNone/>
            </a:pPr>
            <a:r>
              <a:rPr lang="en-US" sz="2400" dirty="0">
                <a:latin typeface="Fira sans"/>
              </a:rPr>
              <a:t>      return(temp)	</a:t>
            </a:r>
          </a:p>
          <a:p>
            <a:pPr marL="0" indent="0">
              <a:buNone/>
            </a:pPr>
            <a:r>
              <a:rPr lang="en-US" sz="2400" dirty="0">
                <a:latin typeface="Fira sans"/>
              </a:rPr>
              <a:t>     }</a:t>
            </a:r>
          </a:p>
          <a:p>
            <a:pPr marL="0" indent="0">
              <a:buNone/>
            </a:pPr>
            <a:r>
              <a:rPr lang="en-US" sz="2400" dirty="0">
                <a:latin typeface="Fira sans"/>
              </a:rPr>
              <a:t>Else  print “Error Message”</a:t>
            </a:r>
          </a:p>
          <a:p>
            <a:pPr marL="0" indent="0">
              <a:buNone/>
            </a:pPr>
            <a:r>
              <a:rPr lang="en-US" sz="2400" dirty="0">
                <a:latin typeface="Fira sans"/>
              </a:rPr>
              <a:t>}</a:t>
            </a: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616817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255402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a:solidFill>
                  <a:srgbClr val="C00000"/>
                </a:solidFill>
                <a:latin typeface="Marcellus"/>
              </a:rPr>
              <a:t> Queue ADT: Array Implementation</a:t>
            </a: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400" dirty="0">
                <a:latin typeface="Fira sans"/>
              </a:rPr>
              <a:t>4. </a:t>
            </a:r>
            <a:r>
              <a:rPr lang="en-US" sz="2400" dirty="0">
                <a:solidFill>
                  <a:srgbClr val="0070C0"/>
                </a:solidFill>
                <a:latin typeface="Fira sans"/>
              </a:rPr>
              <a:t>Abstract </a:t>
            </a:r>
            <a:r>
              <a:rPr lang="en-US" sz="2400" dirty="0" err="1">
                <a:solidFill>
                  <a:srgbClr val="0070C0"/>
                </a:solidFill>
                <a:latin typeface="Fira sans"/>
              </a:rPr>
              <a:t>DestroyQueue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Queue)</a:t>
            </a:r>
          </a:p>
          <a:p>
            <a:pPr marL="0" indent="0">
              <a:buNone/>
            </a:pPr>
            <a:r>
              <a:rPr lang="en-US" sz="2400" dirty="0">
                <a:solidFill>
                  <a:srgbClr val="0070C0"/>
                </a:solidFill>
                <a:latin typeface="Fira sans"/>
              </a:rPr>
              <a:t>//</a:t>
            </a:r>
            <a:r>
              <a:rPr lang="en-US" sz="2400" dirty="0">
                <a:latin typeface="Fira sans"/>
              </a:rPr>
              <a:t>This algorithm returns all the elements from Queue in FIFO order and destroys the data structure</a:t>
            </a:r>
          </a:p>
          <a:p>
            <a:pPr marL="0" indent="0">
              <a:buNone/>
            </a:pPr>
            <a:r>
              <a:rPr lang="en-US" sz="2400" dirty="0">
                <a:latin typeface="Fira sans"/>
              </a:rPr>
              <a:t>{ if </a:t>
            </a:r>
            <a:r>
              <a:rPr lang="en-US" sz="2400" dirty="0" err="1">
                <a:latin typeface="Fira sans"/>
              </a:rPr>
              <a:t>NotEmpty</a:t>
            </a:r>
            <a:r>
              <a:rPr lang="en-US" sz="2400" dirty="0">
                <a:latin typeface="Fira sans"/>
              </a:rPr>
              <a:t>(Queue) = true</a:t>
            </a:r>
          </a:p>
          <a:p>
            <a:pPr marL="0" indent="0">
              <a:buNone/>
            </a:pPr>
            <a:r>
              <a:rPr lang="en-US" sz="2400" dirty="0">
                <a:latin typeface="Fira sans"/>
              </a:rPr>
              <a:t>     while(</a:t>
            </a:r>
            <a:r>
              <a:rPr lang="en-US" sz="2400" dirty="0" err="1">
                <a:latin typeface="Fira sans"/>
              </a:rPr>
              <a:t>NotEmpty</a:t>
            </a:r>
            <a:r>
              <a:rPr lang="en-US" sz="2400" dirty="0">
                <a:latin typeface="Fira sans"/>
              </a:rPr>
              <a:t>(Queue))</a:t>
            </a:r>
          </a:p>
          <a:p>
            <a:pPr marL="0" indent="0">
              <a:buNone/>
            </a:pPr>
            <a:r>
              <a:rPr lang="en-US" sz="2400" dirty="0">
                <a:latin typeface="Fira sans"/>
              </a:rPr>
              <a:t>          print </a:t>
            </a:r>
            <a:r>
              <a:rPr lang="en-US" sz="2400" dirty="0" err="1">
                <a:latin typeface="Fira sans"/>
              </a:rPr>
              <a:t>Dequeue</a:t>
            </a:r>
            <a:r>
              <a:rPr lang="en-US" sz="2400" dirty="0">
                <a:latin typeface="Fira sans"/>
              </a:rPr>
              <a:t>(Queue)</a:t>
            </a:r>
          </a:p>
          <a:p>
            <a:pPr marL="0" indent="0">
              <a:buNone/>
            </a:pPr>
            <a:r>
              <a:rPr lang="en-US" sz="2400" dirty="0">
                <a:latin typeface="Fira sans"/>
              </a:rPr>
              <a:t>   else print “Error Message”</a:t>
            </a:r>
          </a:p>
          <a:p>
            <a:pPr marL="0" indent="0">
              <a:buNone/>
            </a:pPr>
            <a:r>
              <a:rPr lang="en-US" sz="2400" dirty="0">
                <a:latin typeface="Fira sans"/>
              </a:rPr>
              <a: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616817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875296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a:solidFill>
                  <a:srgbClr val="C00000"/>
                </a:solidFill>
                <a:latin typeface="Marcellus"/>
              </a:rPr>
              <a:t> Queue ADT: Array Implementation</a:t>
            </a:r>
          </a:p>
        </p:txBody>
      </p:sp>
      <p:sp>
        <p:nvSpPr>
          <p:cNvPr id="3" name="Content Placeholder 2"/>
          <p:cNvSpPr>
            <a:spLocks noGrp="1"/>
          </p:cNvSpPr>
          <p:nvPr>
            <p:ph idx="1"/>
          </p:nvPr>
        </p:nvSpPr>
        <p:spPr/>
        <p:txBody>
          <a:bodyPr>
            <a:normAutofit fontScale="77500" lnSpcReduction="20000"/>
          </a:bodyPr>
          <a:lstStyle/>
          <a:p>
            <a:pPr marL="0" indent="0">
              <a:buNone/>
            </a:pPr>
            <a:r>
              <a:rPr lang="en-US" sz="2400" dirty="0">
                <a:solidFill>
                  <a:srgbClr val="0070C0"/>
                </a:solidFill>
                <a:latin typeface="Fira sans"/>
              </a:rPr>
              <a:t>5. Abstract Boolean </a:t>
            </a:r>
            <a:r>
              <a:rPr lang="en-US" sz="2400" dirty="0" err="1">
                <a:solidFill>
                  <a:srgbClr val="0070C0"/>
                </a:solidFill>
                <a:latin typeface="Fira sans"/>
              </a:rPr>
              <a:t>NotFull</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Queue)</a:t>
            </a:r>
          </a:p>
          <a:p>
            <a:pPr marL="0" indent="0">
              <a:buNone/>
            </a:pPr>
            <a:r>
              <a:rPr lang="en-US" sz="2400" dirty="0">
                <a:latin typeface="Fira sans"/>
              </a:rPr>
              <a:t>// This algorithm returns true if the Queue is not full, false otherwise.</a:t>
            </a:r>
          </a:p>
          <a:p>
            <a:pPr marL="0" indent="0">
              <a:buNone/>
            </a:pPr>
            <a:r>
              <a:rPr lang="en-US" sz="2400" dirty="0">
                <a:latin typeface="Fira sans"/>
              </a:rPr>
              <a:t>{ if  (rear != </a:t>
            </a:r>
            <a:r>
              <a:rPr lang="en-US" sz="2400" dirty="0" err="1">
                <a:latin typeface="Fira sans"/>
              </a:rPr>
              <a:t>MaxSize</a:t>
            </a:r>
            <a:r>
              <a:rPr lang="en-US" sz="2400" dirty="0">
                <a:latin typeface="Fira sans"/>
              </a:rPr>
              <a:t>)</a:t>
            </a:r>
          </a:p>
          <a:p>
            <a:pPr marL="0" indent="0">
              <a:buNone/>
            </a:pPr>
            <a:r>
              <a:rPr lang="en-US" sz="2400" dirty="0">
                <a:latin typeface="Fira sans"/>
              </a:rPr>
              <a:t>	return True </a:t>
            </a:r>
          </a:p>
          <a:p>
            <a:pPr marL="0" indent="0">
              <a:buNone/>
            </a:pPr>
            <a:r>
              <a:rPr lang="en-US" sz="2400" dirty="0">
                <a:latin typeface="Fira sans"/>
              </a:rPr>
              <a:t>  else </a:t>
            </a:r>
          </a:p>
          <a:p>
            <a:pPr marL="0" indent="0">
              <a:buNone/>
            </a:pPr>
            <a:r>
              <a:rPr lang="en-US" sz="2400" dirty="0">
                <a:latin typeface="Fira sans"/>
              </a:rPr>
              <a:t>	return False</a:t>
            </a:r>
          </a:p>
          <a:p>
            <a:pPr marL="0" indent="0">
              <a:buNone/>
            </a:pPr>
            <a:r>
              <a:rPr lang="en-US" sz="2400" dirty="0">
                <a:latin typeface="Fira sans"/>
              </a:rPr>
              <a:t>}</a:t>
            </a:r>
          </a:p>
          <a:p>
            <a:pPr marL="0" indent="0">
              <a:buNone/>
            </a:pPr>
            <a:endParaRPr lang="en-US" sz="2400" dirty="0">
              <a:solidFill>
                <a:srgbClr val="0070C0"/>
              </a:solidFill>
              <a:latin typeface="Fira sans"/>
            </a:endParaRPr>
          </a:p>
          <a:p>
            <a:pPr marL="0" indent="0">
              <a:buNone/>
            </a:pPr>
            <a:r>
              <a:rPr lang="en-US" sz="2400" dirty="0">
                <a:solidFill>
                  <a:srgbClr val="0070C0"/>
                </a:solidFill>
                <a:latin typeface="Fira sans"/>
              </a:rPr>
              <a:t>6. Abstract Boolean </a:t>
            </a:r>
            <a:r>
              <a:rPr lang="en-US" sz="2400" dirty="0" err="1">
                <a:solidFill>
                  <a:srgbClr val="0070C0"/>
                </a:solidFill>
                <a:latin typeface="Fira sans"/>
              </a:rPr>
              <a:t>NotEmpty</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Queue)</a:t>
            </a:r>
          </a:p>
          <a:p>
            <a:pPr marL="0" indent="0">
              <a:buNone/>
            </a:pPr>
            <a:r>
              <a:rPr lang="en-US" sz="2400" dirty="0">
                <a:latin typeface="Fira sans"/>
              </a:rPr>
              <a:t>// This algorithm returns true if the Queue is not empty, false otherwise.</a:t>
            </a:r>
          </a:p>
          <a:p>
            <a:pPr marL="0" indent="0">
              <a:buNone/>
            </a:pPr>
            <a:r>
              <a:rPr lang="en-US" sz="2400" dirty="0">
                <a:latin typeface="Fira sans"/>
              </a:rPr>
              <a:t>{ if (front != -1)</a:t>
            </a:r>
          </a:p>
          <a:p>
            <a:pPr marL="0" indent="0">
              <a:buNone/>
            </a:pPr>
            <a:r>
              <a:rPr lang="en-US" sz="2400" dirty="0">
                <a:latin typeface="Fira sans"/>
              </a:rPr>
              <a:t>	return True </a:t>
            </a:r>
          </a:p>
          <a:p>
            <a:pPr marL="0" indent="0">
              <a:buNone/>
            </a:pPr>
            <a:r>
              <a:rPr lang="en-US" sz="2400" dirty="0">
                <a:latin typeface="Fira sans"/>
              </a:rPr>
              <a:t>  else </a:t>
            </a:r>
          </a:p>
          <a:p>
            <a:pPr marL="0" indent="0">
              <a:buNone/>
            </a:pPr>
            <a:r>
              <a:rPr lang="en-US" sz="2400" dirty="0">
                <a:latin typeface="Fira sans"/>
              </a:rPr>
              <a:t>	return False</a:t>
            </a:r>
          </a:p>
          <a:p>
            <a:pPr marL="0" indent="0">
              <a:buNone/>
            </a:pPr>
            <a:r>
              <a:rPr lang="en-US" sz="2400" dirty="0">
                <a:latin typeface="Fira sans"/>
              </a:rPr>
              <a:t>}</a:t>
            </a:r>
          </a:p>
          <a:p>
            <a:pPr marL="0" indent="0">
              <a:buNone/>
            </a:pPr>
            <a:endParaRPr lang="en-US" sz="2400" dirty="0">
              <a:solidFill>
                <a:srgbClr val="0070C0"/>
              </a:solidFill>
              <a:latin typeface="Fira sans"/>
            </a:endParaRPr>
          </a:p>
          <a:p>
            <a:pPr marL="0" indent="0">
              <a:buNone/>
            </a:pPr>
            <a:endParaRPr lang="en-US" sz="2400" dirty="0">
              <a:solidFill>
                <a:srgbClr val="0070C0"/>
              </a:solidFill>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952206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a:solidFill>
                  <a:srgbClr val="C00000"/>
                </a:solidFill>
                <a:latin typeface="Marcellus"/>
              </a:rPr>
              <a:t>Implementing Queue: Linked List</a:t>
            </a:r>
          </a:p>
        </p:txBody>
      </p:sp>
      <p:sp>
        <p:nvSpPr>
          <p:cNvPr id="3" name="Content Placeholder 2"/>
          <p:cNvSpPr>
            <a:spLocks noGrp="1"/>
          </p:cNvSpPr>
          <p:nvPr>
            <p:ph idx="1"/>
          </p:nvPr>
        </p:nvSpPr>
        <p:spPr/>
        <p:txBody>
          <a:bodyPr>
            <a:normAutofit/>
          </a:bodyPr>
          <a:lstStyle/>
          <a:p>
            <a:pPr marL="0" indent="0">
              <a:buNone/>
            </a:pPr>
            <a:r>
              <a:rPr lang="en-US" sz="1800" dirty="0" err="1">
                <a:solidFill>
                  <a:srgbClr val="0070C0"/>
                </a:solidFill>
                <a:latin typeface="Fira sans"/>
              </a:rPr>
              <a:t>Struct</a:t>
            </a:r>
            <a:r>
              <a:rPr lang="en-US" sz="1800" dirty="0">
                <a:solidFill>
                  <a:srgbClr val="0070C0"/>
                </a:solidFill>
                <a:latin typeface="Fira sans"/>
              </a:rPr>
              <a:t> </a:t>
            </a:r>
            <a:r>
              <a:rPr lang="en-US" sz="1800" dirty="0" err="1">
                <a:solidFill>
                  <a:srgbClr val="0070C0"/>
                </a:solidFill>
                <a:latin typeface="Fira sans"/>
              </a:rPr>
              <a:t>NodeType</a:t>
            </a:r>
            <a:r>
              <a:rPr lang="en-US" sz="1800" dirty="0">
                <a:solidFill>
                  <a:srgbClr val="0070C0"/>
                </a:solidFill>
                <a:latin typeface="Fira sans"/>
              </a:rPr>
              <a:t>{</a:t>
            </a:r>
          </a:p>
          <a:p>
            <a:pPr marL="0" indent="0">
              <a:buNone/>
            </a:pPr>
            <a:r>
              <a:rPr lang="en-US" sz="1800" dirty="0">
                <a:solidFill>
                  <a:srgbClr val="0070C0"/>
                </a:solidFill>
                <a:latin typeface="Fira sans"/>
              </a:rPr>
              <a:t>		</a:t>
            </a:r>
            <a:r>
              <a:rPr lang="en-US" sz="1800" dirty="0" err="1">
                <a:solidFill>
                  <a:srgbClr val="0070C0"/>
                </a:solidFill>
                <a:latin typeface="Fira sans"/>
              </a:rPr>
              <a:t>ElementType</a:t>
            </a:r>
            <a:r>
              <a:rPr lang="en-US" sz="1800" dirty="0">
                <a:solidFill>
                  <a:srgbClr val="0070C0"/>
                </a:solidFill>
                <a:latin typeface="Fira sans"/>
              </a:rPr>
              <a:t> Element;</a:t>
            </a:r>
          </a:p>
          <a:p>
            <a:pPr marL="0" indent="0">
              <a:buNone/>
            </a:pPr>
            <a:r>
              <a:rPr lang="en-US" sz="1800" dirty="0">
                <a:solidFill>
                  <a:srgbClr val="0070C0"/>
                </a:solidFill>
                <a:latin typeface="Fira sans"/>
              </a:rPr>
              <a:t>		</a:t>
            </a:r>
            <a:r>
              <a:rPr lang="en-US" sz="1800" dirty="0" err="1">
                <a:solidFill>
                  <a:srgbClr val="0070C0"/>
                </a:solidFill>
                <a:latin typeface="Fira sans"/>
              </a:rPr>
              <a:t>NodeType</a:t>
            </a:r>
            <a:r>
              <a:rPr lang="en-US" sz="1800" dirty="0">
                <a:solidFill>
                  <a:srgbClr val="0070C0"/>
                </a:solidFill>
                <a:latin typeface="Fira sans"/>
              </a:rPr>
              <a:t> *Next;</a:t>
            </a:r>
          </a:p>
          <a:p>
            <a:pPr marL="0" indent="0">
              <a:buNone/>
            </a:pPr>
            <a:r>
              <a:rPr lang="en-US" sz="1800" dirty="0">
                <a:solidFill>
                  <a:srgbClr val="0070C0"/>
                </a:solidFill>
                <a:latin typeface="Fira sans"/>
              </a:rPr>
              <a:t>	}</a:t>
            </a:r>
          </a:p>
          <a:p>
            <a:pPr marL="457200" indent="-457200">
              <a:buAutoNum type="arabicPeriod"/>
            </a:pPr>
            <a:endParaRPr lang="en-US" sz="1800" dirty="0">
              <a:solidFill>
                <a:srgbClr val="0070C0"/>
              </a:solidFill>
              <a:latin typeface="Fira sans"/>
            </a:endParaRPr>
          </a:p>
          <a:p>
            <a:pPr marL="457200" indent="-457200">
              <a:buAutoNum type="arabicPeriod"/>
            </a:pPr>
            <a:r>
              <a:rPr lang="en-US" sz="1800" dirty="0">
                <a:solidFill>
                  <a:srgbClr val="0070C0"/>
                </a:solidFill>
                <a:latin typeface="Fira sans"/>
              </a:rPr>
              <a:t>Algorithm </a:t>
            </a:r>
            <a:r>
              <a:rPr lang="en-US" sz="1800" dirty="0" err="1">
                <a:solidFill>
                  <a:srgbClr val="0070C0"/>
                </a:solidFill>
                <a:latin typeface="Fira sans"/>
              </a:rPr>
              <a:t>QueueType</a:t>
            </a:r>
            <a:r>
              <a:rPr lang="en-US" sz="1800" dirty="0">
                <a:solidFill>
                  <a:srgbClr val="0070C0"/>
                </a:solidFill>
                <a:latin typeface="Fira sans"/>
              </a:rPr>
              <a:t> </a:t>
            </a:r>
            <a:r>
              <a:rPr lang="en-US" sz="1800" dirty="0" err="1">
                <a:solidFill>
                  <a:srgbClr val="0070C0"/>
                </a:solidFill>
                <a:latin typeface="Fira sans"/>
              </a:rPr>
              <a:t>CreateQueue</a:t>
            </a:r>
            <a:r>
              <a:rPr lang="en-US" sz="1800" dirty="0">
                <a:solidFill>
                  <a:srgbClr val="0070C0"/>
                </a:solidFill>
                <a:latin typeface="Fira sans"/>
              </a:rPr>
              <a:t>()</a:t>
            </a:r>
          </a:p>
          <a:p>
            <a:pPr marL="0" indent="0">
              <a:buNone/>
            </a:pPr>
            <a:r>
              <a:rPr lang="en-US" sz="1800" dirty="0">
                <a:solidFill>
                  <a:srgbClr val="0070C0"/>
                </a:solidFill>
                <a:latin typeface="Fira sans"/>
              </a:rPr>
              <a:t>//This Algorithm creates and returns an empty Queue, pointed by two pointers- front and rear</a:t>
            </a:r>
          </a:p>
          <a:p>
            <a:pPr marL="0" indent="0">
              <a:buNone/>
            </a:pPr>
            <a:r>
              <a:rPr lang="en-US" sz="1800" dirty="0">
                <a:latin typeface="Fira sans"/>
              </a:rPr>
              <a:t>{ </a:t>
            </a:r>
            <a:r>
              <a:rPr lang="en-US" sz="1800" dirty="0" err="1">
                <a:latin typeface="Fira sans"/>
              </a:rPr>
              <a:t>createNode</a:t>
            </a:r>
            <a:r>
              <a:rPr lang="en-US" sz="1800" dirty="0">
                <a:latin typeface="Fira sans"/>
              </a:rPr>
              <a:t>(front);</a:t>
            </a:r>
          </a:p>
          <a:p>
            <a:pPr marL="0" indent="0">
              <a:buNone/>
            </a:pPr>
            <a:r>
              <a:rPr lang="en-US" sz="1800" dirty="0" err="1">
                <a:latin typeface="Fira sans"/>
              </a:rPr>
              <a:t>createNode</a:t>
            </a:r>
            <a:r>
              <a:rPr lang="en-US" sz="1800" dirty="0">
                <a:latin typeface="Fira sans"/>
              </a:rPr>
              <a:t>(rear);</a:t>
            </a:r>
          </a:p>
          <a:p>
            <a:pPr marL="0" indent="0">
              <a:buNone/>
            </a:pPr>
            <a:r>
              <a:rPr lang="en-US" sz="1800" dirty="0">
                <a:latin typeface="Fira sans"/>
              </a:rPr>
              <a:t>Front=rear=NULL;</a:t>
            </a:r>
          </a:p>
          <a:p>
            <a:pPr marL="0" indent="0">
              <a:buNone/>
            </a:pPr>
            <a:r>
              <a:rPr lang="en-US" sz="1800" dirty="0">
                <a:latin typeface="Fira sans"/>
              </a:rPr>
              <a:t>}</a:t>
            </a:r>
          </a:p>
          <a:p>
            <a:pPr marL="0" indent="0">
              <a:buNone/>
            </a:pPr>
            <a:endParaRPr lang="en-US" sz="1800"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Rectangle 8"/>
          <p:cNvSpPr/>
          <p:nvPr/>
        </p:nvSpPr>
        <p:spPr>
          <a:xfrm>
            <a:off x="5410200" y="4724400"/>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38600" y="4724400"/>
            <a:ext cx="9144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Front</a:t>
            </a:r>
          </a:p>
        </p:txBody>
      </p:sp>
      <p:cxnSp>
        <p:nvCxnSpPr>
          <p:cNvPr id="12" name="Straight Connector 11"/>
          <p:cNvCxnSpPr/>
          <p:nvPr/>
        </p:nvCxnSpPr>
        <p:spPr>
          <a:xfrm flipH="1">
            <a:off x="5410200" y="4724400"/>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a:off x="4953000" y="50673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159077" y="4724400"/>
            <a:ext cx="7620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Rear</a:t>
            </a:r>
          </a:p>
        </p:txBody>
      </p:sp>
      <p:cxnSp>
        <p:nvCxnSpPr>
          <p:cNvPr id="15" name="Straight Arrow Connector 14"/>
          <p:cNvCxnSpPr/>
          <p:nvPr/>
        </p:nvCxnSpPr>
        <p:spPr>
          <a:xfrm flipH="1">
            <a:off x="5791200" y="5095009"/>
            <a:ext cx="419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586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a:solidFill>
                  <a:srgbClr val="C00000"/>
                </a:solidFill>
                <a:latin typeface="Marcellus"/>
              </a:rPr>
              <a:t>Implementing Queue: Linked List</a:t>
            </a:r>
          </a:p>
        </p:txBody>
      </p:sp>
      <p:sp>
        <p:nvSpPr>
          <p:cNvPr id="3" name="Content Placeholder 2"/>
          <p:cNvSpPr>
            <a:spLocks noGrp="1"/>
          </p:cNvSpPr>
          <p:nvPr>
            <p:ph idx="1"/>
          </p:nvPr>
        </p:nvSpPr>
        <p:spPr/>
        <p:txBody>
          <a:bodyPr>
            <a:normAutofit lnSpcReduction="10000"/>
          </a:bodyPr>
          <a:lstStyle/>
          <a:p>
            <a:pPr marL="0" indent="0">
              <a:buNone/>
            </a:pPr>
            <a:r>
              <a:rPr lang="en-US" dirty="0">
                <a:solidFill>
                  <a:srgbClr val="0070C0"/>
                </a:solidFill>
                <a:latin typeface="Fira sans"/>
              </a:rPr>
              <a:t>2.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Enqueue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Queue, </a:t>
            </a:r>
            <a:r>
              <a:rPr lang="en-US" sz="2400" dirty="0" err="1">
                <a:solidFill>
                  <a:srgbClr val="0070C0"/>
                </a:solidFill>
                <a:latin typeface="Fira sans"/>
              </a:rPr>
              <a:t>NodeType</a:t>
            </a:r>
            <a:r>
              <a:rPr lang="en-US" sz="2400" dirty="0">
                <a:solidFill>
                  <a:srgbClr val="0070C0"/>
                </a:solidFill>
                <a:latin typeface="Fira sans"/>
              </a:rPr>
              <a:t> </a:t>
            </a:r>
            <a:r>
              <a:rPr lang="en-US" sz="2400" dirty="0" err="1">
                <a:solidFill>
                  <a:srgbClr val="0070C0"/>
                </a:solidFill>
                <a:latin typeface="Fira sans"/>
              </a:rPr>
              <a:t>NewNode</a:t>
            </a:r>
            <a:r>
              <a:rPr lang="en-US" sz="2400" dirty="0">
                <a:solidFill>
                  <a:srgbClr val="0070C0"/>
                </a:solidFill>
                <a:latin typeface="Fira sans"/>
              </a:rPr>
              <a:t>)</a:t>
            </a:r>
          </a:p>
          <a:p>
            <a:pPr marL="0" indent="0">
              <a:buNone/>
            </a:pPr>
            <a:r>
              <a:rPr lang="en-US" sz="1800" dirty="0">
                <a:solidFill>
                  <a:srgbClr val="0070C0"/>
                </a:solidFill>
                <a:latin typeface="Fira sans"/>
              </a:rPr>
              <a:t>// This Algorithm adds a </a:t>
            </a:r>
            <a:r>
              <a:rPr lang="en-US" sz="1800" dirty="0" err="1">
                <a:solidFill>
                  <a:srgbClr val="0070C0"/>
                </a:solidFill>
                <a:latin typeface="Fira sans"/>
              </a:rPr>
              <a:t>NewNode</a:t>
            </a:r>
            <a:r>
              <a:rPr lang="en-US" sz="1800" dirty="0">
                <a:solidFill>
                  <a:srgbClr val="0070C0"/>
                </a:solidFill>
                <a:latin typeface="Fira sans"/>
              </a:rPr>
              <a:t> at the rear of ‘queue’. rear is a pointer that points to the last node in the queue</a:t>
            </a:r>
          </a:p>
          <a:p>
            <a:pPr marL="0" indent="0">
              <a:buNone/>
            </a:pPr>
            <a:r>
              <a:rPr lang="en-US" sz="2400" dirty="0">
                <a:latin typeface="Fira sans"/>
              </a:rPr>
              <a:t>{ if (front==rear==NULL) // first element in Queue</a:t>
            </a:r>
          </a:p>
          <a:p>
            <a:pPr marL="0" indent="0">
              <a:buNone/>
            </a:pPr>
            <a:r>
              <a:rPr lang="en-US" sz="2400" dirty="0">
                <a:latin typeface="Fira sans"/>
              </a:rPr>
              <a:t>	</a:t>
            </a:r>
            <a:r>
              <a:rPr lang="en-US" sz="2400" dirty="0" err="1">
                <a:latin typeface="Fira sans"/>
              </a:rPr>
              <a:t>NewNode</a:t>
            </a:r>
            <a:r>
              <a:rPr lang="en-US" sz="2400" dirty="0">
                <a:latin typeface="Fira sans"/>
              </a:rPr>
              <a:t>-&gt;Next = NULL;	</a:t>
            </a:r>
          </a:p>
          <a:p>
            <a:pPr marL="0" indent="0">
              <a:buNone/>
            </a:pPr>
            <a:r>
              <a:rPr lang="en-US" sz="2400" dirty="0">
                <a:latin typeface="Fira sans"/>
              </a:rPr>
              <a:t>	front=</a:t>
            </a:r>
            <a:r>
              <a:rPr lang="en-US" sz="2400" dirty="0" err="1">
                <a:latin typeface="Fira sans"/>
              </a:rPr>
              <a:t>NewNode</a:t>
            </a:r>
            <a:r>
              <a:rPr lang="en-US" sz="2400" dirty="0">
                <a:latin typeface="Fira sans"/>
              </a:rPr>
              <a:t>;</a:t>
            </a:r>
          </a:p>
          <a:p>
            <a:pPr marL="0" indent="0">
              <a:buNone/>
            </a:pPr>
            <a:r>
              <a:rPr lang="en-US" sz="2400" dirty="0">
                <a:latin typeface="Fira sans"/>
              </a:rPr>
              <a:t>	rear=</a:t>
            </a:r>
            <a:r>
              <a:rPr lang="en-US" sz="2400" dirty="0" err="1">
                <a:latin typeface="Fira sans"/>
              </a:rPr>
              <a:t>NewNode</a:t>
            </a:r>
            <a:r>
              <a:rPr lang="en-US" sz="2400" dirty="0">
                <a:latin typeface="Fira sans"/>
              </a:rPr>
              <a:t>;</a:t>
            </a:r>
          </a:p>
          <a:p>
            <a:pPr marL="0" indent="0">
              <a:buNone/>
            </a:pPr>
            <a:r>
              <a:rPr lang="en-US" sz="2400" dirty="0">
                <a:latin typeface="Fira sans"/>
              </a:rPr>
              <a:t> Else rear-&gt;Next=</a:t>
            </a:r>
            <a:r>
              <a:rPr lang="en-US" sz="2400" dirty="0" err="1">
                <a:latin typeface="Fira sans"/>
              </a:rPr>
              <a:t>NewNode</a:t>
            </a:r>
            <a:r>
              <a:rPr lang="en-US" sz="2400" dirty="0">
                <a:latin typeface="Fira sans"/>
              </a:rPr>
              <a:t>;// General case</a:t>
            </a:r>
          </a:p>
          <a:p>
            <a:pPr marL="0" indent="0">
              <a:buNone/>
            </a:pPr>
            <a:r>
              <a:rPr lang="en-US" sz="2400" dirty="0">
                <a:latin typeface="Fira sans"/>
              </a:rPr>
              <a:t>	rear=</a:t>
            </a:r>
            <a:r>
              <a:rPr lang="en-US" sz="2400" dirty="0" err="1">
                <a:latin typeface="Fira sans"/>
              </a:rPr>
              <a:t>NewNode</a:t>
            </a:r>
            <a:r>
              <a:rPr lang="en-US" sz="2400" dirty="0">
                <a:latin typeface="Fira sans"/>
              </a:rPr>
              <a:t>;</a:t>
            </a:r>
          </a:p>
          <a:p>
            <a:pPr marL="0" indent="0">
              <a:buNone/>
            </a:pPr>
            <a:r>
              <a:rPr lang="en-US" sz="2400" dirty="0">
                <a:latin typeface="Fira sans"/>
              </a:rPr>
              <a:t>}</a:t>
            </a:r>
          </a:p>
          <a:p>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55704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Queue: Linked List</a:t>
            </a:r>
          </a:p>
        </p:txBody>
      </p:sp>
      <p:sp>
        <p:nvSpPr>
          <p:cNvPr id="3" name="Content Placeholder 2"/>
          <p:cNvSpPr>
            <a:spLocks noGrp="1"/>
          </p:cNvSpPr>
          <p:nvPr>
            <p:ph idx="1"/>
          </p:nvPr>
        </p:nvSpPr>
        <p:spPr>
          <a:xfrm>
            <a:off x="457200" y="1600200"/>
            <a:ext cx="8229600" cy="4957764"/>
          </a:xfrm>
        </p:spPr>
        <p:txBody>
          <a:bodyPr>
            <a:normAutofit fontScale="77500" lnSpcReduction="20000"/>
          </a:bodyPr>
          <a:lstStyle/>
          <a:p>
            <a:pPr marL="0" indent="0">
              <a:buNone/>
            </a:pPr>
            <a:r>
              <a:rPr lang="en-US" dirty="0">
                <a:latin typeface="Fira sans"/>
              </a:rPr>
              <a:t>3</a:t>
            </a:r>
            <a:r>
              <a:rPr lang="en-US" sz="2600" dirty="0">
                <a:latin typeface="Fira sans"/>
              </a:rPr>
              <a:t>. </a:t>
            </a:r>
            <a:r>
              <a:rPr lang="en-US" sz="2600" dirty="0">
                <a:solidFill>
                  <a:srgbClr val="0070C0"/>
                </a:solidFill>
                <a:latin typeface="Fira sans"/>
              </a:rPr>
              <a:t>Algorithm </a:t>
            </a:r>
            <a:r>
              <a:rPr lang="en-US" sz="2600" dirty="0" err="1">
                <a:solidFill>
                  <a:srgbClr val="0070C0"/>
                </a:solidFill>
                <a:latin typeface="Fira sans"/>
              </a:rPr>
              <a:t>ElementType</a:t>
            </a:r>
            <a:r>
              <a:rPr lang="en-US" sz="2600" dirty="0">
                <a:solidFill>
                  <a:srgbClr val="0070C0"/>
                </a:solidFill>
                <a:latin typeface="Fira sans"/>
              </a:rPr>
              <a:t> </a:t>
            </a:r>
            <a:r>
              <a:rPr lang="en-US" sz="2600" dirty="0" err="1">
                <a:solidFill>
                  <a:srgbClr val="0070C0"/>
                </a:solidFill>
                <a:latin typeface="Fira sans"/>
              </a:rPr>
              <a:t>DeQueue</a:t>
            </a:r>
            <a:r>
              <a:rPr lang="en-US" sz="2600" dirty="0">
                <a:solidFill>
                  <a:srgbClr val="0070C0"/>
                </a:solidFill>
                <a:latin typeface="Fira sans"/>
              </a:rPr>
              <a:t>(</a:t>
            </a:r>
            <a:r>
              <a:rPr lang="en-US" sz="2600" dirty="0" err="1">
                <a:solidFill>
                  <a:srgbClr val="0070C0"/>
                </a:solidFill>
                <a:latin typeface="Fira sans"/>
              </a:rPr>
              <a:t>QueueType</a:t>
            </a:r>
            <a:r>
              <a:rPr lang="en-US" sz="2600" dirty="0">
                <a:solidFill>
                  <a:srgbClr val="0070C0"/>
                </a:solidFill>
                <a:latin typeface="Fira sans"/>
              </a:rPr>
              <a:t> Queue)</a:t>
            </a:r>
          </a:p>
          <a:p>
            <a:pPr marL="0" indent="0">
              <a:buNone/>
            </a:pPr>
            <a:r>
              <a:rPr lang="en-US" sz="2400" dirty="0">
                <a:latin typeface="Fira sans"/>
              </a:rPr>
              <a:t>//This algorithm returns value of </a:t>
            </a:r>
            <a:r>
              <a:rPr lang="en-US" sz="2400" dirty="0" err="1">
                <a:latin typeface="Fira sans"/>
              </a:rPr>
              <a:t>ElementType</a:t>
            </a:r>
            <a:r>
              <a:rPr lang="en-US" sz="2400" dirty="0">
                <a:latin typeface="Fira sans"/>
              </a:rPr>
              <a:t> stored at the front of queue.  Temp  is a </a:t>
            </a:r>
            <a:r>
              <a:rPr lang="en-US" sz="2400" dirty="0" err="1">
                <a:latin typeface="Fira sans"/>
              </a:rPr>
              <a:t>temproary</a:t>
            </a:r>
            <a:r>
              <a:rPr lang="en-US" sz="2400" dirty="0">
                <a:latin typeface="Fira sans"/>
              </a:rPr>
              <a:t> node used in the dequeuer process.</a:t>
            </a:r>
          </a:p>
          <a:p>
            <a:pPr marL="0" indent="0">
              <a:buNone/>
            </a:pPr>
            <a:r>
              <a:rPr lang="en-US" sz="2600" dirty="0">
                <a:latin typeface="Fira sans"/>
              </a:rPr>
              <a:t>{ if (front==rear==NULL)</a:t>
            </a:r>
          </a:p>
          <a:p>
            <a:pPr marL="0" indent="0">
              <a:buNone/>
            </a:pPr>
            <a:r>
              <a:rPr lang="en-US" sz="2600" dirty="0">
                <a:latin typeface="Fira sans"/>
              </a:rPr>
              <a:t>	Print “Underflow”</a:t>
            </a:r>
          </a:p>
          <a:p>
            <a:pPr marL="0" indent="0">
              <a:buNone/>
            </a:pPr>
            <a:r>
              <a:rPr lang="en-US" sz="2600" dirty="0">
                <a:latin typeface="Fira sans"/>
              </a:rPr>
              <a:t>	exit;</a:t>
            </a:r>
          </a:p>
          <a:p>
            <a:pPr marL="0" indent="0">
              <a:buNone/>
            </a:pPr>
            <a:r>
              <a:rPr lang="en-US" sz="2600" dirty="0">
                <a:latin typeface="Fira sans"/>
              </a:rPr>
              <a:t> Else</a:t>
            </a:r>
          </a:p>
          <a:p>
            <a:pPr marL="0" indent="0">
              <a:buNone/>
            </a:pPr>
            <a:r>
              <a:rPr lang="en-US" sz="2600" dirty="0">
                <a:latin typeface="Fira sans"/>
              </a:rPr>
              <a:t>	{</a:t>
            </a:r>
          </a:p>
          <a:p>
            <a:pPr marL="0" indent="0">
              <a:buNone/>
            </a:pPr>
            <a:r>
              <a:rPr lang="en-US" sz="2600" dirty="0">
                <a:latin typeface="Fira sans"/>
              </a:rPr>
              <a:t>	</a:t>
            </a:r>
            <a:r>
              <a:rPr lang="en-US" sz="2600" dirty="0" err="1">
                <a:latin typeface="Fira sans"/>
              </a:rPr>
              <a:t>createNode</a:t>
            </a:r>
            <a:r>
              <a:rPr lang="en-US" sz="2600" dirty="0">
                <a:latin typeface="Fira sans"/>
              </a:rPr>
              <a:t>(Temp);	</a:t>
            </a:r>
          </a:p>
          <a:p>
            <a:pPr marL="0" indent="0">
              <a:buNone/>
            </a:pPr>
            <a:r>
              <a:rPr lang="en-US" sz="2600" dirty="0">
                <a:latin typeface="Fira sans"/>
              </a:rPr>
              <a:t>	Temp=front;</a:t>
            </a:r>
          </a:p>
          <a:p>
            <a:pPr marL="0" indent="0">
              <a:buNone/>
            </a:pPr>
            <a:r>
              <a:rPr lang="en-US" sz="2600" dirty="0">
                <a:latin typeface="Fira sans"/>
              </a:rPr>
              <a:t>	front= front-&gt;next;</a:t>
            </a:r>
          </a:p>
          <a:p>
            <a:pPr marL="0" indent="0">
              <a:buNone/>
            </a:pPr>
            <a:r>
              <a:rPr lang="en-US" sz="2600" dirty="0">
                <a:latin typeface="Fira sans"/>
              </a:rPr>
              <a:t>	if (front=NULL)</a:t>
            </a:r>
            <a:br>
              <a:rPr lang="en-US" sz="2600" dirty="0">
                <a:latin typeface="Fira sans"/>
              </a:rPr>
            </a:br>
            <a:r>
              <a:rPr lang="en-US" sz="2600" dirty="0">
                <a:latin typeface="Fira sans"/>
              </a:rPr>
              <a:t>		rear=NULL;</a:t>
            </a:r>
          </a:p>
          <a:p>
            <a:pPr marL="0" indent="0">
              <a:buNone/>
            </a:pPr>
            <a:r>
              <a:rPr lang="en-US" sz="2600" dirty="0">
                <a:latin typeface="Fira sans"/>
              </a:rPr>
              <a:t>	Return(temp-&gt;Data);</a:t>
            </a:r>
          </a:p>
          <a:p>
            <a:pPr marL="0" indent="0">
              <a:buNone/>
            </a:pPr>
            <a:r>
              <a:rPr lang="en-US" sz="2600" dirty="0">
                <a:latin typeface="Fira sans"/>
              </a:rPr>
              <a:t>	}</a:t>
            </a:r>
          </a:p>
          <a:p>
            <a:pPr marL="0" indent="0">
              <a:buNone/>
            </a:pPr>
            <a:r>
              <a:rPr lang="en-US" sz="2600" dirty="0">
                <a:latin typeface="Fira sans"/>
              </a:rPr>
              <a:t>}</a:t>
            </a:r>
          </a:p>
          <a:p>
            <a:pPr marL="0" indent="0">
              <a:buNone/>
            </a:pPr>
            <a:endParaRPr lang="en-US" dirty="0">
              <a:solidFill>
                <a:srgbClr val="FF0000"/>
              </a:solidFill>
              <a:latin typeface="Fira sans"/>
            </a:endParaRPr>
          </a:p>
          <a:p>
            <a:pPr marL="0" indent="0">
              <a:buNone/>
            </a:pPr>
            <a:endParaRPr lang="en-US" dirty="0">
              <a:solidFill>
                <a:srgbClr val="FF0000"/>
              </a:solidFill>
              <a:latin typeface="Fira sans"/>
            </a:endParaRPr>
          </a:p>
          <a:p>
            <a:pPr marL="0" indent="0">
              <a:buNone/>
            </a:pPr>
            <a:endParaRPr lang="en-US" dirty="0">
              <a:latin typeface="Fira sans"/>
            </a:endParaRPr>
          </a:p>
          <a:p>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479586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Queue: Linked List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Fira sans"/>
              </a:rPr>
              <a:t>4. </a:t>
            </a:r>
            <a:r>
              <a:rPr lang="en-US" dirty="0">
                <a:solidFill>
                  <a:srgbClr val="0070C0"/>
                </a:solidFill>
                <a:latin typeface="Fira sans"/>
              </a:rPr>
              <a:t>Abstract </a:t>
            </a:r>
            <a:r>
              <a:rPr lang="en-US" dirty="0" err="1">
                <a:solidFill>
                  <a:srgbClr val="0070C0"/>
                </a:solidFill>
                <a:latin typeface="Fira sans"/>
              </a:rPr>
              <a:t>DestroyQueue</a:t>
            </a:r>
            <a:r>
              <a:rPr lang="en-US" dirty="0">
                <a:solidFill>
                  <a:srgbClr val="0070C0"/>
                </a:solidFill>
                <a:latin typeface="Fira sans"/>
              </a:rPr>
              <a:t>(</a:t>
            </a:r>
            <a:r>
              <a:rPr lang="en-US" dirty="0" err="1">
                <a:solidFill>
                  <a:srgbClr val="0070C0"/>
                </a:solidFill>
                <a:latin typeface="Fira sans"/>
              </a:rPr>
              <a:t>QueueType</a:t>
            </a:r>
            <a:r>
              <a:rPr lang="en-US" dirty="0">
                <a:solidFill>
                  <a:srgbClr val="0070C0"/>
                </a:solidFill>
                <a:latin typeface="Fira sans"/>
              </a:rPr>
              <a:t> Queue)</a:t>
            </a:r>
          </a:p>
          <a:p>
            <a:pPr marL="0" indent="0">
              <a:buNone/>
            </a:pPr>
            <a:r>
              <a:rPr lang="en-US" dirty="0">
                <a:latin typeface="Fira sans"/>
              </a:rPr>
              <a:t>//</a:t>
            </a:r>
            <a:r>
              <a:rPr lang="en-US" sz="2200" dirty="0">
                <a:latin typeface="Fira sans"/>
              </a:rPr>
              <a:t>This algorithm returns values stored in data structure and free the memory used in data structure implementation. </a:t>
            </a:r>
            <a:endParaRPr lang="en-US" sz="2200" dirty="0">
              <a:solidFill>
                <a:srgbClr val="0070C0"/>
              </a:solidFill>
              <a:latin typeface="Fira sans"/>
            </a:endParaRPr>
          </a:p>
          <a:p>
            <a:pPr marL="0" indent="0">
              <a:buNone/>
            </a:pPr>
            <a:r>
              <a:rPr lang="en-US" dirty="0">
                <a:latin typeface="Fira sans"/>
              </a:rPr>
              <a:t>{{ if front==NULL</a:t>
            </a:r>
          </a:p>
          <a:p>
            <a:pPr marL="0" indent="0">
              <a:buNone/>
            </a:pPr>
            <a:r>
              <a:rPr lang="en-US" dirty="0">
                <a:latin typeface="Fira sans"/>
              </a:rPr>
              <a:t>	Print “Underflow”</a:t>
            </a:r>
          </a:p>
          <a:p>
            <a:pPr marL="0" indent="0">
              <a:buNone/>
            </a:pPr>
            <a:r>
              <a:rPr lang="en-US" dirty="0">
                <a:latin typeface="Fira sans"/>
              </a:rPr>
              <a:t>	exit;</a:t>
            </a:r>
          </a:p>
          <a:p>
            <a:pPr marL="0" indent="0">
              <a:buNone/>
            </a:pPr>
            <a:r>
              <a:rPr lang="en-US" dirty="0">
                <a:latin typeface="Fira sans"/>
              </a:rPr>
              <a:t> Else	// </a:t>
            </a:r>
            <a:r>
              <a:rPr lang="en-US" dirty="0" err="1">
                <a:latin typeface="Fira sans"/>
              </a:rPr>
              <a:t>createNode</a:t>
            </a:r>
            <a:r>
              <a:rPr lang="en-US" dirty="0">
                <a:latin typeface="Fira sans"/>
              </a:rPr>
              <a:t>(Temp);</a:t>
            </a:r>
          </a:p>
          <a:p>
            <a:pPr marL="0" indent="0">
              <a:buNone/>
            </a:pPr>
            <a:r>
              <a:rPr lang="en-US" dirty="0">
                <a:latin typeface="Fira sans"/>
              </a:rPr>
              <a:t>	while(</a:t>
            </a:r>
            <a:r>
              <a:rPr lang="en-US" dirty="0" err="1">
                <a:latin typeface="Fira sans"/>
              </a:rPr>
              <a:t>NotEmpty</a:t>
            </a:r>
            <a:r>
              <a:rPr lang="en-US" dirty="0">
                <a:latin typeface="Fira sans"/>
              </a:rPr>
              <a:t>(Queue))</a:t>
            </a:r>
          </a:p>
          <a:p>
            <a:pPr marL="0" indent="0">
              <a:buNone/>
            </a:pPr>
            <a:r>
              <a:rPr lang="en-US" dirty="0">
                <a:latin typeface="Fira sans"/>
              </a:rPr>
              <a:t>	{</a:t>
            </a:r>
          </a:p>
          <a:p>
            <a:pPr marL="0" indent="0">
              <a:buNone/>
            </a:pPr>
            <a:r>
              <a:rPr lang="en-US" dirty="0">
                <a:latin typeface="Fira sans"/>
              </a:rPr>
              <a:t>	return(</a:t>
            </a:r>
            <a:r>
              <a:rPr lang="en-US" dirty="0" err="1">
                <a:latin typeface="Fira sans"/>
              </a:rPr>
              <a:t>Dequeue</a:t>
            </a:r>
            <a:r>
              <a:rPr lang="en-US" dirty="0">
                <a:latin typeface="Fira sans"/>
              </a:rPr>
              <a:t>(Queue));</a:t>
            </a:r>
          </a:p>
          <a:p>
            <a:pPr marL="0" indent="0">
              <a:buNone/>
            </a:pPr>
            <a:r>
              <a:rPr lang="en-US" dirty="0">
                <a:latin typeface="Fira sans"/>
              </a:rPr>
              <a:t>	}</a:t>
            </a:r>
          </a:p>
          <a:p>
            <a:pPr marL="0" indent="0">
              <a:buNone/>
            </a:pPr>
            <a:r>
              <a:rPr lang="en-US" dirty="0">
                <a:latin typeface="Fira sans"/>
              </a:rPr>
              <a:t>}</a:t>
            </a: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84085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a:t>What is this good for ?</a:t>
            </a:r>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altLang="en-US" sz="3600" dirty="0"/>
              <a:t>A queue at restaurant, office, bus stand, clinic</a:t>
            </a:r>
          </a:p>
          <a:p>
            <a:pPr marL="342900" lvl="1" indent="-342900">
              <a:buFont typeface="Arial" panose="020B0604020202020204" pitchFamily="34" charset="0"/>
              <a:buChar char="•"/>
            </a:pPr>
            <a:r>
              <a:rPr lang="en-US" altLang="en-US" sz="3600" dirty="0"/>
              <a:t>Maintain waiting processes in OS</a:t>
            </a:r>
          </a:p>
          <a:p>
            <a:pPr marL="342900" lvl="1" indent="-342900">
              <a:buFont typeface="Arial" panose="020B0604020202020204" pitchFamily="34" charset="0"/>
              <a:buChar char="•"/>
            </a:pPr>
            <a:r>
              <a:rPr lang="en-US" altLang="en-US" sz="3600" dirty="0"/>
              <a:t>Multiplayer strict alternate move game</a:t>
            </a:r>
          </a:p>
          <a:p>
            <a:pPr marL="342900" lvl="1" indent="-342900">
              <a:buFont typeface="Arial" panose="020B0604020202020204" pitchFamily="34" charset="0"/>
              <a:buChar char="•"/>
            </a:pPr>
            <a:endParaRPr lang="en-US" altLang="en-US" sz="3600" dirty="0"/>
          </a:p>
          <a:p>
            <a:pPr marL="342900" lvl="1" indent="-342900">
              <a:buFont typeface="Arial" panose="020B0604020202020204" pitchFamily="34" charset="0"/>
              <a:buChar char="•"/>
            </a:pPr>
            <a:endParaRPr lang="en-US" altLang="en-US" sz="3600" dirty="0"/>
          </a:p>
          <a:p>
            <a:pPr marL="342900" lvl="1" indent="-342900">
              <a:buNone/>
            </a:pPr>
            <a:endParaRPr lang="en-US" altLang="en-US" sz="3600" dirty="0"/>
          </a:p>
          <a:p>
            <a:endParaRPr lang="en-US" dirty="0"/>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2680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4942"/>
            <a:ext cx="8229600" cy="472695"/>
          </a:xfrm>
        </p:spPr>
        <p:txBody>
          <a:bodyPr>
            <a:normAutofit fontScale="90000"/>
          </a:bodyPr>
          <a:lstStyle/>
          <a:p>
            <a:r>
              <a:rPr lang="en-US" dirty="0">
                <a:solidFill>
                  <a:srgbClr val="C00000"/>
                </a:solidFill>
                <a:latin typeface="Marcellus"/>
              </a:rPr>
              <a:t>Implementing Queue: Linked List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Fira sans"/>
              </a:rPr>
              <a:t>6. </a:t>
            </a:r>
            <a:r>
              <a:rPr lang="en-US" dirty="0">
                <a:solidFill>
                  <a:srgbClr val="0070C0"/>
                </a:solidFill>
                <a:latin typeface="Fira sans"/>
              </a:rPr>
              <a:t>Abstract </a:t>
            </a:r>
            <a:r>
              <a:rPr lang="en-US" dirty="0" err="1">
                <a:solidFill>
                  <a:srgbClr val="0070C0"/>
                </a:solidFill>
                <a:latin typeface="Fira sans"/>
              </a:rPr>
              <a:t>DisplayQueue</a:t>
            </a:r>
            <a:r>
              <a:rPr lang="en-US" dirty="0">
                <a:solidFill>
                  <a:srgbClr val="0070C0"/>
                </a:solidFill>
                <a:latin typeface="Fira sans"/>
              </a:rPr>
              <a:t>(</a:t>
            </a:r>
            <a:r>
              <a:rPr lang="en-US" dirty="0" err="1">
                <a:solidFill>
                  <a:srgbClr val="0070C0"/>
                </a:solidFill>
                <a:latin typeface="Fira sans"/>
              </a:rPr>
              <a:t>QueueType</a:t>
            </a:r>
            <a:r>
              <a:rPr lang="en-US" dirty="0">
                <a:solidFill>
                  <a:srgbClr val="0070C0"/>
                </a:solidFill>
                <a:latin typeface="Fira sans"/>
              </a:rPr>
              <a:t> Queue)</a:t>
            </a:r>
          </a:p>
          <a:p>
            <a:pPr marL="0" indent="0">
              <a:buNone/>
            </a:pPr>
            <a:r>
              <a:rPr lang="en-US" dirty="0">
                <a:latin typeface="Fira sans"/>
              </a:rPr>
              <a:t>//This algorithm Prints all the Elements stored in stack. Temp purpose?</a:t>
            </a:r>
          </a:p>
          <a:p>
            <a:pPr marL="0" indent="0">
              <a:buNone/>
            </a:pPr>
            <a:r>
              <a:rPr lang="en-US" sz="3600" dirty="0">
                <a:latin typeface="Fira sans"/>
              </a:rPr>
              <a:t>{ if front==NULL</a:t>
            </a:r>
          </a:p>
          <a:p>
            <a:pPr marL="0" indent="0">
              <a:buNone/>
            </a:pPr>
            <a:r>
              <a:rPr lang="en-US" sz="3600" dirty="0">
                <a:latin typeface="Fira sans"/>
              </a:rPr>
              <a:t>	Print “Error Message”</a:t>
            </a:r>
          </a:p>
          <a:p>
            <a:pPr marL="0" indent="0">
              <a:buNone/>
            </a:pPr>
            <a:r>
              <a:rPr lang="en-US" sz="3600" dirty="0">
                <a:latin typeface="Fira sans"/>
              </a:rPr>
              <a:t> Else {</a:t>
            </a:r>
            <a:r>
              <a:rPr lang="en-US" sz="3600" dirty="0" err="1">
                <a:latin typeface="Fira sans"/>
              </a:rPr>
              <a:t>createNode</a:t>
            </a:r>
            <a:r>
              <a:rPr lang="en-US" sz="3600" dirty="0">
                <a:latin typeface="Fira sans"/>
              </a:rPr>
              <a:t>(Temp)</a:t>
            </a:r>
          </a:p>
          <a:p>
            <a:pPr marL="0" indent="0">
              <a:buNone/>
            </a:pPr>
            <a:r>
              <a:rPr lang="en-US" sz="3600" dirty="0">
                <a:latin typeface="Fira sans"/>
              </a:rPr>
              <a:t>	Temp=front;</a:t>
            </a:r>
          </a:p>
          <a:p>
            <a:pPr marL="0" indent="0">
              <a:buNone/>
            </a:pPr>
            <a:r>
              <a:rPr lang="en-US" sz="3600" dirty="0">
                <a:latin typeface="Fira sans"/>
              </a:rPr>
              <a:t>	While(Temp!=Null)</a:t>
            </a:r>
          </a:p>
          <a:p>
            <a:pPr marL="0" indent="0">
              <a:buNone/>
            </a:pPr>
            <a:r>
              <a:rPr lang="en-US" sz="3600" dirty="0">
                <a:latin typeface="Fira sans"/>
              </a:rPr>
              <a:t>		Print(Temp-&gt;Data);</a:t>
            </a:r>
          </a:p>
          <a:p>
            <a:pPr marL="0" indent="0">
              <a:buNone/>
            </a:pPr>
            <a:r>
              <a:rPr lang="en-US" sz="3600" dirty="0">
                <a:latin typeface="Fira sans"/>
              </a:rPr>
              <a:t>		Temp= Temp-&gt;next;</a:t>
            </a:r>
          </a:p>
          <a:p>
            <a:pPr marL="0" indent="0">
              <a:buNone/>
            </a:pPr>
            <a:r>
              <a:rPr lang="en-US" sz="3600" dirty="0">
                <a:latin typeface="Fira sans"/>
              </a:rPr>
              <a:t>	}</a:t>
            </a:r>
          </a:p>
          <a:p>
            <a:pPr marL="0" indent="0">
              <a:buNone/>
            </a:pPr>
            <a:r>
              <a:rPr lang="en-US" sz="3600" dirty="0">
                <a:latin typeface="Fira sans"/>
              </a:rPr>
              <a:t>}</a:t>
            </a:r>
            <a:endParaRPr lang="en-US" dirty="0">
              <a:latin typeface="Fira sans"/>
            </a:endParaRPr>
          </a:p>
          <a:p>
            <a:pPr marL="0" indent="0">
              <a:buNone/>
            </a:pPr>
            <a:endParaRPr lang="en-US" dirty="0">
              <a:latin typeface="Fira sans"/>
            </a:endParaRPr>
          </a:p>
          <a:p>
            <a:endParaRPr lang="en-US" dirty="0"/>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155116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143000"/>
          </a:xfrm>
        </p:spPr>
        <p:txBody>
          <a:bodyPr>
            <a:normAutofit/>
          </a:bodyPr>
          <a:lstStyle/>
          <a:p>
            <a:r>
              <a:rPr lang="en-US" dirty="0">
                <a:solidFill>
                  <a:srgbClr val="C00000"/>
                </a:solidFill>
                <a:latin typeface="Marcellus"/>
              </a:rPr>
              <a:t>Implementing Queue: Linked List</a:t>
            </a:r>
          </a:p>
        </p:txBody>
      </p:sp>
      <p:sp>
        <p:nvSpPr>
          <p:cNvPr id="3" name="Content Placeholder 2"/>
          <p:cNvSpPr>
            <a:spLocks noGrp="1"/>
          </p:cNvSpPr>
          <p:nvPr>
            <p:ph idx="1"/>
          </p:nvPr>
        </p:nvSpPr>
        <p:spPr/>
        <p:txBody>
          <a:bodyPr>
            <a:normAutofit/>
          </a:bodyPr>
          <a:lstStyle/>
          <a:p>
            <a:pPr marL="0" indent="0">
              <a:buNone/>
            </a:pPr>
            <a:r>
              <a:rPr lang="en-US" dirty="0">
                <a:solidFill>
                  <a:srgbClr val="0070C0"/>
                </a:solidFill>
                <a:latin typeface="Fira sans"/>
              </a:rPr>
              <a:t> </a:t>
            </a:r>
          </a:p>
          <a:p>
            <a:pPr marL="0" indent="0">
              <a:buNone/>
            </a:pPr>
            <a:r>
              <a:rPr lang="en-US" dirty="0">
                <a:latin typeface="Fira sans"/>
              </a:rPr>
              <a:t> </a:t>
            </a:r>
          </a:p>
          <a:p>
            <a:pPr marL="0" indent="0">
              <a:buNone/>
            </a:pPr>
            <a:endParaRPr lang="en-US"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Content Placeholder 2"/>
          <p:cNvSpPr txBox="1">
            <a:spLocks/>
          </p:cNvSpPr>
          <p:nvPr/>
        </p:nvSpPr>
        <p:spPr>
          <a:xfrm>
            <a:off x="609600" y="1752600"/>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dirty="0" err="1"/>
              <a:t>Enqueue</a:t>
            </a:r>
            <a:r>
              <a:rPr lang="en-US" dirty="0"/>
              <a:t>(8)</a:t>
            </a:r>
          </a:p>
          <a:p>
            <a:pPr fontAlgn="ctr"/>
            <a:r>
              <a:rPr lang="en-US" dirty="0" err="1"/>
              <a:t>Enqueue</a:t>
            </a:r>
            <a:r>
              <a:rPr lang="en-US" dirty="0"/>
              <a:t>(3)</a:t>
            </a:r>
          </a:p>
          <a:p>
            <a:pPr fontAlgn="ctr"/>
            <a:r>
              <a:rPr lang="en-US" dirty="0" err="1"/>
              <a:t>Dequeue</a:t>
            </a:r>
            <a:r>
              <a:rPr lang="en-US" dirty="0"/>
              <a:t>()</a:t>
            </a:r>
          </a:p>
          <a:p>
            <a:pPr fontAlgn="ctr"/>
            <a:r>
              <a:rPr lang="en-US" dirty="0" err="1"/>
              <a:t>Enqueue</a:t>
            </a:r>
            <a:r>
              <a:rPr lang="en-US" dirty="0"/>
              <a:t>(2)</a:t>
            </a:r>
          </a:p>
          <a:p>
            <a:pPr fontAlgn="ctr"/>
            <a:r>
              <a:rPr lang="en-US" dirty="0" err="1"/>
              <a:t>Enqueue</a:t>
            </a:r>
            <a:r>
              <a:rPr lang="en-US" dirty="0"/>
              <a:t>(5)</a:t>
            </a:r>
          </a:p>
          <a:p>
            <a:pPr fontAlgn="ctr"/>
            <a:r>
              <a:rPr lang="en-US" dirty="0" err="1"/>
              <a:t>Dequeue</a:t>
            </a:r>
            <a:r>
              <a:rPr lang="en-US" dirty="0"/>
              <a:t>()</a:t>
            </a:r>
          </a:p>
          <a:p>
            <a:pPr fontAlgn="ctr"/>
            <a:r>
              <a:rPr lang="en-US" dirty="0" err="1"/>
              <a:t>Dequeue</a:t>
            </a:r>
            <a:r>
              <a:rPr lang="en-US" dirty="0"/>
              <a:t>()</a:t>
            </a:r>
          </a:p>
          <a:p>
            <a:pPr fontAlgn="ctr"/>
            <a:r>
              <a:rPr lang="en-US" dirty="0" err="1"/>
              <a:t>Enqueue</a:t>
            </a:r>
            <a:r>
              <a:rPr lang="en-US" dirty="0"/>
              <a:t>(9)</a:t>
            </a:r>
          </a:p>
          <a:p>
            <a:pPr fontAlgn="ctr"/>
            <a:r>
              <a:rPr lang="en-US" dirty="0" err="1"/>
              <a:t>Enqueue</a:t>
            </a:r>
            <a:r>
              <a:rPr lang="en-US" dirty="0"/>
              <a:t>(1)</a:t>
            </a:r>
          </a:p>
          <a:p>
            <a:pPr marL="0" indent="0">
              <a:buFont typeface="Arial" pitchFamily="34" charset="0"/>
              <a:buNone/>
            </a:pPr>
            <a:r>
              <a:rPr lang="en-US" dirty="0">
                <a:solidFill>
                  <a:srgbClr val="0070C0"/>
                </a:solidFill>
                <a:latin typeface="Fira sans"/>
              </a:rPr>
              <a:t> </a:t>
            </a:r>
          </a:p>
          <a:p>
            <a:pPr marL="0" indent="0">
              <a:buFont typeface="Arial" pitchFamily="34" charset="0"/>
              <a:buNone/>
            </a:pPr>
            <a:r>
              <a:rPr lang="en-US" dirty="0">
                <a:latin typeface="Fira sans"/>
              </a:rPr>
              <a:t> </a:t>
            </a:r>
          </a:p>
          <a:p>
            <a:pPr marL="0" indent="0">
              <a:buFont typeface="Arial" pitchFamily="34" charset="0"/>
              <a:buNone/>
            </a:pPr>
            <a:endParaRPr lang="en-US" dirty="0">
              <a:latin typeface="Fira sans"/>
            </a:endParaRPr>
          </a:p>
          <a:p>
            <a:pPr marL="0" indent="0">
              <a:buFont typeface="Arial" pitchFamily="34" charset="0"/>
              <a:buNone/>
            </a:pPr>
            <a:endParaRPr lang="en-US" dirty="0">
              <a:latin typeface="Fira sans"/>
            </a:endParaRPr>
          </a:p>
        </p:txBody>
      </p:sp>
    </p:spTree>
    <p:extLst>
      <p:ext uri="{BB962C8B-B14F-4D97-AF65-F5344CB8AC3E}">
        <p14:creationId xmlns:p14="http://schemas.microsoft.com/office/powerpoint/2010/main" val="1286294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Queue: Linked List</a:t>
            </a:r>
          </a:p>
        </p:txBody>
      </p:sp>
      <p:sp>
        <p:nvSpPr>
          <p:cNvPr id="3" name="Content Placeholder 2"/>
          <p:cNvSpPr>
            <a:spLocks noGrp="1"/>
          </p:cNvSpPr>
          <p:nvPr>
            <p:ph idx="1"/>
          </p:nvPr>
        </p:nvSpPr>
        <p:spPr/>
        <p:txBody>
          <a:bodyPr>
            <a:normAutofit/>
          </a:bodyPr>
          <a:lstStyle/>
          <a:p>
            <a:pPr fontAlgn="ctr"/>
            <a:r>
              <a:rPr lang="en-US" dirty="0"/>
              <a:t>Create empty queue</a:t>
            </a:r>
          </a:p>
          <a:p>
            <a:pPr fontAlgn="ctr"/>
            <a:endParaRPr lang="en-US" dirty="0"/>
          </a:p>
          <a:p>
            <a:pPr marL="0" indent="0">
              <a:buNone/>
            </a:pPr>
            <a:r>
              <a:rPr lang="en-US" dirty="0">
                <a:solidFill>
                  <a:srgbClr val="0070C0"/>
                </a:solidFill>
                <a:latin typeface="Fira sans"/>
              </a:rPr>
              <a:t> </a:t>
            </a:r>
          </a:p>
          <a:p>
            <a:pPr marL="0" indent="0">
              <a:buNone/>
            </a:pPr>
            <a:r>
              <a:rPr lang="en-US" dirty="0">
                <a:latin typeface="Fira sans"/>
              </a:rPr>
              <a:t> </a:t>
            </a:r>
            <a:r>
              <a:rPr lang="en-US" dirty="0" err="1"/>
              <a:t>Enqueue</a:t>
            </a:r>
            <a:r>
              <a:rPr lang="en-US" dirty="0"/>
              <a:t>(8)</a:t>
            </a:r>
          </a:p>
          <a:p>
            <a:pPr marL="0" indent="0">
              <a:buNone/>
            </a:pPr>
            <a:endParaRPr lang="en-US" dirty="0"/>
          </a:p>
          <a:p>
            <a:pPr marL="0" indent="0">
              <a:buNone/>
            </a:pPr>
            <a:endParaRPr lang="en-US"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Rectangle 8"/>
          <p:cNvSpPr/>
          <p:nvPr/>
        </p:nvSpPr>
        <p:spPr>
          <a:xfrm>
            <a:off x="5410200" y="2632295"/>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2400" y="2632295"/>
            <a:ext cx="990600" cy="685800"/>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Front, rear</a:t>
            </a:r>
          </a:p>
        </p:txBody>
      </p:sp>
      <p:cxnSp>
        <p:nvCxnSpPr>
          <p:cNvPr id="11" name="Straight Connector 10"/>
          <p:cNvCxnSpPr/>
          <p:nvPr/>
        </p:nvCxnSpPr>
        <p:spPr>
          <a:xfrm flipH="1">
            <a:off x="5410200" y="2632295"/>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1"/>
          </p:cNvCxnSpPr>
          <p:nvPr/>
        </p:nvCxnSpPr>
        <p:spPr>
          <a:xfrm>
            <a:off x="4953000" y="2975195"/>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655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7764"/>
          </a:xfrm>
        </p:spPr>
        <p:txBody>
          <a:bodyPr>
            <a:normAutofit/>
          </a:bodyPr>
          <a:lstStyle/>
          <a:p>
            <a:pPr marL="0" indent="0">
              <a:buNone/>
            </a:pPr>
            <a:r>
              <a:rPr lang="en-US" dirty="0">
                <a:solidFill>
                  <a:srgbClr val="0070C0"/>
                </a:solidFill>
                <a:latin typeface="Fira sans"/>
              </a:rPr>
              <a:t> Push(8)</a:t>
            </a:r>
          </a:p>
          <a:p>
            <a:pPr marL="0" indent="0">
              <a:buNone/>
            </a:pPr>
            <a:endParaRPr lang="en-US" dirty="0">
              <a:solidFill>
                <a:srgbClr val="0070C0"/>
              </a:solidFill>
              <a:latin typeface="Fira sans"/>
            </a:endParaRPr>
          </a:p>
          <a:p>
            <a:pPr marL="0" indent="0">
              <a:buNone/>
            </a:pPr>
            <a:r>
              <a:rPr lang="en-US" dirty="0">
                <a:latin typeface="Fira sans"/>
              </a:rPr>
              <a:t> </a:t>
            </a:r>
          </a:p>
          <a:p>
            <a:pPr marL="0" indent="0">
              <a:buNone/>
            </a:pPr>
            <a:endParaRPr lang="en-US" dirty="0">
              <a:latin typeface="Fira sans"/>
            </a:endParaRPr>
          </a:p>
          <a:p>
            <a:pPr marL="0" indent="0">
              <a:buNone/>
            </a:pPr>
            <a:endParaRPr lang="en-US" dirty="0">
              <a:latin typeface="Fira sans"/>
            </a:endParaRPr>
          </a:p>
        </p:txBody>
      </p:sp>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Stacks: Linked List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19" name="Rectangle 18"/>
          <p:cNvSpPr/>
          <p:nvPr/>
        </p:nvSpPr>
        <p:spPr>
          <a:xfrm>
            <a:off x="4821382" y="1523915"/>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602182" y="1523915"/>
            <a:ext cx="762000" cy="6858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Top</a:t>
            </a:r>
          </a:p>
        </p:txBody>
      </p:sp>
      <p:cxnSp>
        <p:nvCxnSpPr>
          <p:cNvPr id="21" name="Straight Connector 20"/>
          <p:cNvCxnSpPr/>
          <p:nvPr/>
        </p:nvCxnSpPr>
        <p:spPr>
          <a:xfrm flipH="1">
            <a:off x="4821382" y="1523915"/>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9" idx="1"/>
          </p:cNvCxnSpPr>
          <p:nvPr/>
        </p:nvCxnSpPr>
        <p:spPr>
          <a:xfrm>
            <a:off x="4364182" y="1866815"/>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371109" y="2572821"/>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600200" y="2558966"/>
            <a:ext cx="1303983" cy="6858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Fira sans"/>
              </a:rPr>
              <a:t>NewNode</a:t>
            </a:r>
            <a:endParaRPr lang="en-US" b="1" dirty="0">
              <a:solidFill>
                <a:schemeClr val="tx1"/>
              </a:solidFill>
              <a:latin typeface="Fira sans"/>
            </a:endParaRPr>
          </a:p>
        </p:txBody>
      </p:sp>
      <p:cxnSp>
        <p:nvCxnSpPr>
          <p:cNvPr id="25" name="Straight Connector 24"/>
          <p:cNvCxnSpPr/>
          <p:nvPr/>
        </p:nvCxnSpPr>
        <p:spPr>
          <a:xfrm flipH="1">
            <a:off x="4371109" y="2572821"/>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7" idx="1"/>
          </p:cNvCxnSpPr>
          <p:nvPr/>
        </p:nvCxnSpPr>
        <p:spPr>
          <a:xfrm flipV="1">
            <a:off x="2904183" y="2915716"/>
            <a:ext cx="837984" cy="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742167" y="2572816"/>
            <a:ext cx="613604"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Fira sans"/>
              </a:rPr>
              <a:t>8</a:t>
            </a:r>
            <a:endParaRPr lang="en-US" b="1" dirty="0">
              <a:latin typeface="Fira sans"/>
            </a:endParaRPr>
          </a:p>
        </p:txBody>
      </p:sp>
      <p:sp>
        <p:nvSpPr>
          <p:cNvPr id="28" name="Rectangle 27"/>
          <p:cNvSpPr/>
          <p:nvPr/>
        </p:nvSpPr>
        <p:spPr>
          <a:xfrm>
            <a:off x="5202382" y="3886200"/>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840182" y="3886200"/>
            <a:ext cx="762000" cy="6858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Top</a:t>
            </a:r>
          </a:p>
        </p:txBody>
      </p:sp>
      <p:cxnSp>
        <p:nvCxnSpPr>
          <p:cNvPr id="30" name="Straight Connector 29"/>
          <p:cNvCxnSpPr/>
          <p:nvPr/>
        </p:nvCxnSpPr>
        <p:spPr>
          <a:xfrm flipH="1">
            <a:off x="5202382" y="3886200"/>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9" idx="3"/>
            <a:endCxn id="28" idx="1"/>
          </p:cNvCxnSpPr>
          <p:nvPr/>
        </p:nvCxnSpPr>
        <p:spPr>
          <a:xfrm>
            <a:off x="3602182" y="4229100"/>
            <a:ext cx="1600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308749" y="4935106"/>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537840" y="4921251"/>
            <a:ext cx="1303983" cy="6858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Fira sans"/>
              </a:rPr>
              <a:t>NewNode</a:t>
            </a:r>
            <a:endParaRPr lang="en-US" b="1" dirty="0">
              <a:solidFill>
                <a:schemeClr val="tx1"/>
              </a:solidFill>
              <a:latin typeface="Fira sans"/>
            </a:endParaRPr>
          </a:p>
        </p:txBody>
      </p:sp>
      <p:cxnSp>
        <p:nvCxnSpPr>
          <p:cNvPr id="35" name="Straight Arrow Connector 34"/>
          <p:cNvCxnSpPr>
            <a:endCxn id="36" idx="1"/>
          </p:cNvCxnSpPr>
          <p:nvPr/>
        </p:nvCxnSpPr>
        <p:spPr>
          <a:xfrm flipV="1">
            <a:off x="2841823" y="5278001"/>
            <a:ext cx="837984" cy="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679807" y="4935101"/>
            <a:ext cx="613604"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Fira sans"/>
              </a:rPr>
              <a:t>8</a:t>
            </a:r>
            <a:endParaRPr lang="en-US" b="1" dirty="0">
              <a:latin typeface="Fira sans"/>
            </a:endParaRPr>
          </a:p>
        </p:txBody>
      </p:sp>
      <p:cxnSp>
        <p:nvCxnSpPr>
          <p:cNvPr id="38" name="Straight Arrow Connector 37"/>
          <p:cNvCxnSpPr>
            <a:stCxn id="32" idx="3"/>
            <a:endCxn id="28" idx="2"/>
          </p:cNvCxnSpPr>
          <p:nvPr/>
        </p:nvCxnSpPr>
        <p:spPr>
          <a:xfrm flipV="1">
            <a:off x="4689749" y="4572000"/>
            <a:ext cx="703133" cy="70600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88923" y="4800599"/>
            <a:ext cx="626918" cy="461665"/>
          </a:xfrm>
          <a:prstGeom prst="rect">
            <a:avLst/>
          </a:prstGeom>
          <a:noFill/>
        </p:spPr>
        <p:txBody>
          <a:bodyPr wrap="square" rtlCol="0">
            <a:spAutoFit/>
          </a:bodyPr>
          <a:lstStyle/>
          <a:p>
            <a:r>
              <a:rPr lang="en-US" sz="2400" b="1" dirty="0"/>
              <a:t>1</a:t>
            </a:r>
            <a:endParaRPr lang="en-US" b="1" dirty="0"/>
          </a:p>
        </p:txBody>
      </p:sp>
      <p:cxnSp>
        <p:nvCxnSpPr>
          <p:cNvPr id="42" name="Straight Arrow Connector 41"/>
          <p:cNvCxnSpPr>
            <a:stCxn id="29" idx="3"/>
            <a:endCxn id="36" idx="0"/>
          </p:cNvCxnSpPr>
          <p:nvPr/>
        </p:nvCxnSpPr>
        <p:spPr>
          <a:xfrm>
            <a:off x="3602182" y="4229100"/>
            <a:ext cx="384427" cy="706001"/>
          </a:xfrm>
          <a:prstGeom prst="straightConnector1">
            <a:avLst/>
          </a:prstGeom>
          <a:ln w="38100">
            <a:prstDash val="dashDot"/>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509887" y="4338935"/>
            <a:ext cx="533580" cy="461665"/>
          </a:xfrm>
          <a:prstGeom prst="rect">
            <a:avLst/>
          </a:prstGeom>
          <a:noFill/>
        </p:spPr>
        <p:txBody>
          <a:bodyPr wrap="square" rtlCol="0">
            <a:spAutoFit/>
          </a:bodyPr>
          <a:lstStyle/>
          <a:p>
            <a:r>
              <a:rPr lang="en-US" sz="2400" b="1" dirty="0"/>
              <a:t>2</a:t>
            </a:r>
            <a:endParaRPr lang="en-US" b="1" dirty="0"/>
          </a:p>
        </p:txBody>
      </p:sp>
      <p:sp>
        <p:nvSpPr>
          <p:cNvPr id="44" name="Down Arrow 43"/>
          <p:cNvSpPr/>
          <p:nvPr/>
        </p:nvSpPr>
        <p:spPr>
          <a:xfrm>
            <a:off x="3983182" y="3581400"/>
            <a:ext cx="325567" cy="457200"/>
          </a:xfrm>
          <a:prstGeom prst="down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Fira sans"/>
            </a:endParaRPr>
          </a:p>
        </p:txBody>
      </p:sp>
      <p:sp>
        <p:nvSpPr>
          <p:cNvPr id="45" name="Rectangle 44"/>
          <p:cNvSpPr/>
          <p:nvPr/>
        </p:nvSpPr>
        <p:spPr>
          <a:xfrm>
            <a:off x="1690240" y="5904951"/>
            <a:ext cx="1303983" cy="6858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Top</a:t>
            </a:r>
          </a:p>
        </p:txBody>
      </p:sp>
      <p:cxnSp>
        <p:nvCxnSpPr>
          <p:cNvPr id="46" name="Straight Arrow Connector 45"/>
          <p:cNvCxnSpPr>
            <a:endCxn id="47" idx="1"/>
          </p:cNvCxnSpPr>
          <p:nvPr/>
        </p:nvCxnSpPr>
        <p:spPr>
          <a:xfrm flipV="1">
            <a:off x="2994223" y="6261701"/>
            <a:ext cx="837984" cy="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832207" y="5918801"/>
            <a:ext cx="613604"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Fira sans"/>
              </a:rPr>
              <a:t>8</a:t>
            </a:r>
            <a:endParaRPr lang="en-US" b="1" dirty="0">
              <a:latin typeface="Fira sans"/>
            </a:endParaRPr>
          </a:p>
        </p:txBody>
      </p:sp>
      <p:sp>
        <p:nvSpPr>
          <p:cNvPr id="48" name="Rectangle 47"/>
          <p:cNvSpPr/>
          <p:nvPr/>
        </p:nvSpPr>
        <p:spPr>
          <a:xfrm>
            <a:off x="4468062" y="5922880"/>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flipH="1">
            <a:off x="4468062" y="5895170"/>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Curved Left Arrow 49"/>
          <p:cNvSpPr/>
          <p:nvPr/>
        </p:nvSpPr>
        <p:spPr>
          <a:xfrm>
            <a:off x="5943600" y="5105400"/>
            <a:ext cx="457200" cy="1156306"/>
          </a:xfrm>
          <a:prstGeom prst="curvedLef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Fira sans"/>
            </a:endParaRPr>
          </a:p>
        </p:txBody>
      </p:sp>
    </p:spTree>
    <p:extLst>
      <p:ext uri="{BB962C8B-B14F-4D97-AF65-F5344CB8AC3E}">
        <p14:creationId xmlns:p14="http://schemas.microsoft.com/office/powerpoint/2010/main" val="2178655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C00000"/>
                </a:solidFill>
                <a:latin typeface="Marcellus"/>
              </a:rPr>
              <a:t>Implementing Circular Queue</a:t>
            </a:r>
          </a:p>
        </p:txBody>
      </p:sp>
      <p:sp>
        <p:nvSpPr>
          <p:cNvPr id="3" name="Content Placeholder 2"/>
          <p:cNvSpPr>
            <a:spLocks noGrp="1"/>
          </p:cNvSpPr>
          <p:nvPr>
            <p:ph type="subTitle" idx="1"/>
          </p:nvPr>
        </p:nvSpPr>
        <p:spPr/>
        <p:txBody>
          <a:bodyPr>
            <a:normAutofit/>
          </a:bodyPr>
          <a:lstStyle/>
          <a:p>
            <a:pPr marL="0" indent="0">
              <a:buNone/>
            </a:pPr>
            <a:endParaRPr lang="en-US" dirty="0">
              <a:solidFill>
                <a:srgbClr val="0070C0"/>
              </a:solidFill>
              <a:latin typeface="Fira sans"/>
            </a:endParaRPr>
          </a:p>
          <a:p>
            <a:pPr marL="0" indent="0">
              <a:buNone/>
            </a:pPr>
            <a:r>
              <a:rPr lang="en-US" dirty="0">
                <a:latin typeface="Fira sans"/>
              </a:rPr>
              <a:t> </a:t>
            </a:r>
          </a:p>
          <a:p>
            <a:pPr marL="0" indent="0">
              <a:buNone/>
            </a:pPr>
            <a:endParaRPr lang="en-US"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178655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perations-on-Circular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85" y="1447800"/>
            <a:ext cx="8731438" cy="5257799"/>
          </a:xfrm>
          <a:prstGeom prst="rect">
            <a:avLst/>
          </a:prstGeom>
          <a:noFill/>
          <a:extLst>
            <a:ext uri="{909E8E84-426E-40DD-AFC4-6F175D3DCCD1}">
              <a14:hiddenFill xmlns:a14="http://schemas.microsoft.com/office/drawing/2010/main">
                <a:solidFill>
                  <a:srgbClr val="FFFFFF"/>
                </a:solidFill>
              </a14:hiddenFill>
            </a:ext>
          </a:extLst>
        </p:spPr>
      </p:pic>
      <p:sp>
        <p:nvSpPr>
          <p:cNvPr id="8194" name="Rectangle 2"/>
          <p:cNvSpPr>
            <a:spLocks noGrp="1" noChangeArrowheads="1"/>
          </p:cNvSpPr>
          <p:nvPr>
            <p:ph type="title"/>
          </p:nvPr>
        </p:nvSpPr>
        <p:spPr>
          <a:xfrm>
            <a:off x="457200" y="838200"/>
            <a:ext cx="8229600" cy="457200"/>
          </a:xfrm>
        </p:spPr>
        <p:txBody>
          <a:bodyPr>
            <a:noAutofit/>
          </a:bodyPr>
          <a:lstStyle/>
          <a:p>
            <a:r>
              <a:rPr lang="en-US" sz="2800" dirty="0">
                <a:solidFill>
                  <a:srgbClr val="C00000"/>
                </a:solidFill>
                <a:latin typeface="Marcellus"/>
              </a:rPr>
              <a:t>Implementing Queues: Simple queue with Array</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Content Placeholder 1"/>
          <p:cNvSpPr>
            <a:spLocks noGrp="1"/>
          </p:cNvSpPr>
          <p:nvPr>
            <p:ph idx="1"/>
          </p:nvPr>
        </p:nvSpPr>
        <p:spPr/>
        <p:txBody>
          <a:bodyPr/>
          <a:lstStyle/>
          <a:p>
            <a:endParaRPr lang="en-IN" dirty="0"/>
          </a:p>
        </p:txBody>
      </p:sp>
    </p:spTree>
    <p:extLst>
      <p:ext uri="{BB962C8B-B14F-4D97-AF65-F5344CB8AC3E}">
        <p14:creationId xmlns:p14="http://schemas.microsoft.com/office/powerpoint/2010/main" val="2029864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6" y="838200"/>
            <a:ext cx="8562104" cy="579438"/>
          </a:xfrm>
        </p:spPr>
        <p:txBody>
          <a:bodyPr>
            <a:noAutofit/>
          </a:bodyPr>
          <a:lstStyle/>
          <a:p>
            <a:r>
              <a:rPr lang="en-US" sz="3600" dirty="0">
                <a:solidFill>
                  <a:srgbClr val="C00000"/>
                </a:solidFill>
                <a:latin typeface="Marcellus"/>
              </a:rPr>
              <a:t> Circular Queue: Array Implementation</a:t>
            </a:r>
          </a:p>
        </p:txBody>
      </p:sp>
      <p:sp>
        <p:nvSpPr>
          <p:cNvPr id="3" name="Content Placeholder 2"/>
          <p:cNvSpPr>
            <a:spLocks noGrp="1"/>
          </p:cNvSpPr>
          <p:nvPr>
            <p:ph idx="1"/>
          </p:nvPr>
        </p:nvSpPr>
        <p:spPr/>
        <p:txBody>
          <a:bodyPr>
            <a:normAutofit/>
          </a:bodyPr>
          <a:lstStyle/>
          <a:p>
            <a:pPr marL="457200" indent="-457200">
              <a:buAutoNum type="arabicPeriod"/>
            </a:pPr>
            <a:r>
              <a:rPr lang="en-US" dirty="0" err="1">
                <a:latin typeface="Fira sans"/>
              </a:rPr>
              <a:t>Enqueue</a:t>
            </a:r>
            <a:endParaRPr lang="en-US" dirty="0">
              <a:latin typeface="Fira sans"/>
            </a:endParaRPr>
          </a:p>
          <a:p>
            <a:pPr marL="1085850" lvl="2" indent="-285750">
              <a:buFontTx/>
              <a:buChar char="-"/>
            </a:pPr>
            <a:r>
              <a:rPr lang="en-US" sz="2000" dirty="0">
                <a:latin typeface="Fira sans"/>
              </a:rPr>
              <a:t>Insertion in full queue</a:t>
            </a:r>
          </a:p>
          <a:p>
            <a:pPr marL="1085850" lvl="2" indent="-285750">
              <a:buFontTx/>
              <a:buChar char="-"/>
            </a:pPr>
            <a:r>
              <a:rPr lang="en-US" sz="2000" dirty="0">
                <a:latin typeface="Fira sans"/>
              </a:rPr>
              <a:t>Insertion in initially empty queue</a:t>
            </a:r>
          </a:p>
          <a:p>
            <a:pPr marL="1085850" lvl="2" indent="-285750">
              <a:buFontTx/>
              <a:buChar char="-"/>
            </a:pPr>
            <a:r>
              <a:rPr lang="en-US" sz="2000" dirty="0">
                <a:latin typeface="Fira sans"/>
              </a:rPr>
              <a:t>General case</a:t>
            </a:r>
          </a:p>
          <a:p>
            <a:pPr marL="457200" indent="-457200">
              <a:buAutoNum type="arabicPeriod"/>
            </a:pPr>
            <a:r>
              <a:rPr lang="en-US" dirty="0" err="1">
                <a:latin typeface="Fira sans"/>
              </a:rPr>
              <a:t>Dequeue</a:t>
            </a:r>
            <a:endParaRPr lang="en-US" dirty="0">
              <a:latin typeface="Fira sans"/>
            </a:endParaRPr>
          </a:p>
          <a:p>
            <a:pPr marL="800100" lvl="2" indent="0">
              <a:buNone/>
            </a:pPr>
            <a:r>
              <a:rPr lang="en-US" sz="2000" dirty="0">
                <a:latin typeface="Fira sans"/>
              </a:rPr>
              <a:t>- Deletion from empty queue</a:t>
            </a:r>
          </a:p>
          <a:p>
            <a:pPr marL="800100" lvl="2" indent="0">
              <a:buNone/>
            </a:pPr>
            <a:r>
              <a:rPr lang="en-US" sz="2000" dirty="0">
                <a:latin typeface="Fira sans"/>
              </a:rPr>
              <a:t>- Deleting the last remained value in the queue</a:t>
            </a:r>
          </a:p>
          <a:p>
            <a:pPr marL="800100" lvl="2" indent="0">
              <a:buNone/>
            </a:pPr>
            <a:r>
              <a:rPr lang="en-US" sz="2000" dirty="0">
                <a:latin typeface="Fira sans"/>
              </a:rPr>
              <a:t>- General case</a:t>
            </a:r>
          </a:p>
          <a:p>
            <a:pPr marL="457200" indent="-457200">
              <a:buAutoNum type="arabicPeriod"/>
            </a:pPr>
            <a:endParaRPr lang="en-US" sz="2400" dirty="0">
              <a:latin typeface="Fira sans"/>
            </a:endParaRP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0621737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Circular Queue: Array Implementation</a:t>
            </a:r>
          </a:p>
        </p:txBody>
      </p:sp>
      <p:sp>
        <p:nvSpPr>
          <p:cNvPr id="3" name="Content Placeholder 2"/>
          <p:cNvSpPr>
            <a:spLocks noGrp="1"/>
          </p:cNvSpPr>
          <p:nvPr>
            <p:ph idx="1"/>
          </p:nvPr>
        </p:nvSpPr>
        <p:spPr/>
        <p:txBody>
          <a:bodyPr>
            <a:normAutofit/>
          </a:bodyPr>
          <a:lstStyle/>
          <a:p>
            <a:pPr marL="457200" indent="-457200">
              <a:buAutoNum type="arabicPeriod"/>
            </a:pPr>
            <a:r>
              <a:rPr lang="en-US" sz="2400" dirty="0">
                <a:solidFill>
                  <a:srgbClr val="0070C0"/>
                </a:solidFill>
                <a:latin typeface="Fira sans"/>
              </a:rPr>
              <a:t>Algorithm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CreateCQueue</a:t>
            </a:r>
            <a:r>
              <a:rPr lang="en-US" sz="2400" dirty="0">
                <a:solidFill>
                  <a:srgbClr val="0070C0"/>
                </a:solidFill>
                <a:latin typeface="Fira sans"/>
              </a:rPr>
              <a:t>()</a:t>
            </a:r>
          </a:p>
          <a:p>
            <a:pPr marL="0" indent="0">
              <a:buNone/>
            </a:pPr>
            <a:r>
              <a:rPr lang="en-US" sz="2400" dirty="0">
                <a:solidFill>
                  <a:srgbClr val="0070C0"/>
                </a:solidFill>
                <a:latin typeface="Fira sans"/>
              </a:rPr>
              <a:t>//This Algorithm returns an empty Queue</a:t>
            </a:r>
          </a:p>
          <a:p>
            <a:pPr marL="0" indent="0">
              <a:buNone/>
            </a:pPr>
            <a:r>
              <a:rPr lang="en-US" sz="2400" dirty="0">
                <a:latin typeface="Fira sans"/>
              </a:rPr>
              <a:t>{ front =-1;</a:t>
            </a:r>
          </a:p>
          <a:p>
            <a:pPr marL="0" indent="0">
              <a:buNone/>
            </a:pPr>
            <a:r>
              <a:rPr lang="en-US" sz="2400" dirty="0">
                <a:latin typeface="Fira sans"/>
              </a:rPr>
              <a:t>Rear=-1</a:t>
            </a:r>
          </a:p>
          <a:p>
            <a:pPr marL="0" indent="0">
              <a:buNone/>
            </a:pPr>
            <a:r>
              <a:rPr lang="en-US" sz="2400" dirty="0">
                <a:latin typeface="Fira sans"/>
              </a:rPr>
              <a:t>Return queue;</a:t>
            </a:r>
          </a:p>
          <a:p>
            <a:pPr marL="0" indent="0">
              <a:buNone/>
            </a:pPr>
            <a:r>
              <a:rPr lang="en-US" sz="2400" dirty="0">
                <a:latin typeface="Fira sans"/>
              </a:rPr>
              <a:t>}</a:t>
            </a: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10045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Circular Queue: Array Implementation</a:t>
            </a:r>
          </a:p>
        </p:txBody>
      </p:sp>
      <p:sp>
        <p:nvSpPr>
          <p:cNvPr id="3" name="Content Placeholder 2"/>
          <p:cNvSpPr>
            <a:spLocks noGrp="1"/>
          </p:cNvSpPr>
          <p:nvPr>
            <p:ph idx="1"/>
          </p:nvPr>
        </p:nvSpPr>
        <p:spPr/>
        <p:txBody>
          <a:bodyPr>
            <a:normAutofit fontScale="77500" lnSpcReduction="20000"/>
          </a:bodyPr>
          <a:lstStyle/>
          <a:p>
            <a:pPr marL="0" indent="0">
              <a:buNone/>
            </a:pPr>
            <a:r>
              <a:rPr lang="en-US" sz="2400" dirty="0">
                <a:solidFill>
                  <a:srgbClr val="0070C0"/>
                </a:solidFill>
                <a:latin typeface="Fira sans"/>
              </a:rPr>
              <a:t>2.  Algorithm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CEnqueue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CQueue</a:t>
            </a:r>
            <a:r>
              <a:rPr lang="en-US" sz="2400" dirty="0">
                <a:solidFill>
                  <a:srgbClr val="0070C0"/>
                </a:solidFill>
                <a:latin typeface="Fira sans"/>
              </a:rPr>
              <a:t>, </a:t>
            </a:r>
            <a:r>
              <a:rPr lang="en-US" sz="2400" dirty="0" err="1">
                <a:solidFill>
                  <a:srgbClr val="0070C0"/>
                </a:solidFill>
                <a:latin typeface="Fira sans"/>
              </a:rPr>
              <a:t>ElementType</a:t>
            </a:r>
            <a:r>
              <a:rPr lang="en-US" sz="2400" dirty="0">
                <a:solidFill>
                  <a:srgbClr val="0070C0"/>
                </a:solidFill>
                <a:latin typeface="Fira sans"/>
              </a:rPr>
              <a:t> Element)</a:t>
            </a:r>
          </a:p>
          <a:p>
            <a:pPr marL="0" indent="0">
              <a:buNone/>
            </a:pPr>
            <a:r>
              <a:rPr lang="en-US" sz="2400" dirty="0">
                <a:solidFill>
                  <a:srgbClr val="0070C0"/>
                </a:solidFill>
                <a:latin typeface="Fira sans"/>
              </a:rPr>
              <a:t>// This algorithm accepts a </a:t>
            </a:r>
            <a:r>
              <a:rPr lang="en-US" sz="2400" dirty="0" err="1">
                <a:solidFill>
                  <a:srgbClr val="0070C0"/>
                </a:solidFill>
                <a:latin typeface="Fira sans"/>
              </a:rPr>
              <a:t>QueueType</a:t>
            </a:r>
            <a:r>
              <a:rPr lang="en-US" sz="2400" dirty="0">
                <a:solidFill>
                  <a:srgbClr val="0070C0"/>
                </a:solidFill>
                <a:latin typeface="Fira sans"/>
              </a:rPr>
              <a:t> Queue and </a:t>
            </a:r>
            <a:r>
              <a:rPr lang="en-US" sz="2400" dirty="0" err="1">
                <a:solidFill>
                  <a:srgbClr val="0070C0"/>
                </a:solidFill>
                <a:latin typeface="Fira sans"/>
              </a:rPr>
              <a:t>ElementType</a:t>
            </a:r>
            <a:r>
              <a:rPr lang="en-US" sz="2400" dirty="0">
                <a:solidFill>
                  <a:srgbClr val="0070C0"/>
                </a:solidFill>
                <a:latin typeface="Fira sans"/>
              </a:rPr>
              <a:t> Element as input and adds ‘Element’ at the rear of ‘Queue’. Front and rear are the integer indices those point to the front and rear elements in the queue. Array </a:t>
            </a:r>
            <a:r>
              <a:rPr lang="en-US" sz="2400" dirty="0" err="1">
                <a:solidFill>
                  <a:srgbClr val="0070C0"/>
                </a:solidFill>
                <a:latin typeface="Fira sans"/>
              </a:rPr>
              <a:t>CQueue</a:t>
            </a:r>
            <a:r>
              <a:rPr lang="en-US" sz="2400" dirty="0">
                <a:solidFill>
                  <a:srgbClr val="0070C0"/>
                </a:solidFill>
                <a:latin typeface="Fira sans"/>
              </a:rPr>
              <a:t>[0:Size-1] is an array that stores queue elements. </a:t>
            </a:r>
          </a:p>
          <a:p>
            <a:pPr marL="0" indent="0">
              <a:buNone/>
            </a:pPr>
            <a:r>
              <a:rPr lang="en-US" sz="2400" dirty="0">
                <a:latin typeface="Fira sans"/>
              </a:rPr>
              <a:t>{ </a:t>
            </a:r>
          </a:p>
          <a:p>
            <a:pPr marL="0" indent="0">
              <a:buNone/>
            </a:pPr>
            <a:r>
              <a:rPr lang="en-US" sz="2400" dirty="0">
                <a:latin typeface="Fira sans"/>
              </a:rPr>
              <a:t>	if </a:t>
            </a:r>
            <a:r>
              <a:rPr lang="en-US" sz="2400" dirty="0" err="1">
                <a:latin typeface="Fira sans"/>
              </a:rPr>
              <a:t>NotFull</a:t>
            </a:r>
            <a:r>
              <a:rPr lang="en-US" sz="2400" dirty="0">
                <a:latin typeface="Fira sans"/>
              </a:rPr>
              <a:t>(</a:t>
            </a:r>
            <a:r>
              <a:rPr lang="en-US" sz="2400" dirty="0" err="1">
                <a:latin typeface="Fira sans"/>
              </a:rPr>
              <a:t>CQueue</a:t>
            </a:r>
            <a:r>
              <a:rPr lang="en-US" sz="2400" dirty="0">
                <a:latin typeface="Fira sans"/>
              </a:rPr>
              <a:t>)= True</a:t>
            </a:r>
          </a:p>
          <a:p>
            <a:pPr marL="0" indent="0">
              <a:buNone/>
            </a:pPr>
            <a:r>
              <a:rPr lang="en-US" sz="2400" dirty="0">
                <a:latin typeface="Fira sans"/>
              </a:rPr>
              <a:t>	{</a:t>
            </a:r>
            <a:r>
              <a:rPr lang="en-IN" sz="2500" dirty="0">
                <a:solidFill>
                  <a:srgbClr val="FF0000"/>
                </a:solidFill>
                <a:latin typeface="Fira sans"/>
              </a:rPr>
              <a:t>if (rear == SIZE – 1 &amp;&amp; front != 0) </a:t>
            </a:r>
          </a:p>
          <a:p>
            <a:pPr marL="0" indent="0">
              <a:buNone/>
            </a:pPr>
            <a:r>
              <a:rPr lang="en-IN" sz="2400" dirty="0">
                <a:solidFill>
                  <a:srgbClr val="FF0000"/>
                </a:solidFill>
                <a:latin typeface="Fira sans"/>
              </a:rPr>
              <a:t>		rear=0;</a:t>
            </a:r>
            <a:endParaRPr lang="en-US" sz="2400" dirty="0">
              <a:solidFill>
                <a:srgbClr val="FF0000"/>
              </a:solidFill>
              <a:latin typeface="Fira sans"/>
            </a:endParaRPr>
          </a:p>
          <a:p>
            <a:pPr marL="0" indent="0">
              <a:buNone/>
            </a:pPr>
            <a:r>
              <a:rPr lang="en-US" sz="2400" dirty="0">
                <a:solidFill>
                  <a:srgbClr val="FF0000"/>
                </a:solidFill>
                <a:latin typeface="Fira sans"/>
              </a:rPr>
              <a:t>	else rear= rear+1;   // Could there be an alternative way?</a:t>
            </a:r>
          </a:p>
          <a:p>
            <a:pPr marL="0" indent="0">
              <a:buNone/>
            </a:pPr>
            <a:r>
              <a:rPr lang="en-US" sz="2400" dirty="0">
                <a:latin typeface="Fira sans"/>
              </a:rPr>
              <a:t> 	</a:t>
            </a:r>
            <a:r>
              <a:rPr lang="en-US" sz="2400" dirty="0" err="1">
                <a:latin typeface="Fira sans"/>
              </a:rPr>
              <a:t>CQueue</a:t>
            </a:r>
            <a:r>
              <a:rPr lang="en-US" sz="2400" dirty="0">
                <a:latin typeface="Fira sans"/>
              </a:rPr>
              <a:t>[rear]= Element // add the element at rear</a:t>
            </a:r>
          </a:p>
          <a:p>
            <a:pPr marL="0" indent="0">
              <a:buNone/>
            </a:pPr>
            <a:r>
              <a:rPr lang="en-US" sz="2400" dirty="0">
                <a:latin typeface="Fira sans"/>
              </a:rPr>
              <a:t>	if (front==-1) then front =0; // insertion of first element</a:t>
            </a:r>
          </a:p>
          <a:p>
            <a:pPr marL="0" indent="0">
              <a:buNone/>
            </a:pPr>
            <a:r>
              <a:rPr lang="en-US" sz="2400" dirty="0">
                <a:latin typeface="Fira sans"/>
              </a:rPr>
              <a:t>	}</a:t>
            </a:r>
          </a:p>
          <a:p>
            <a:pPr marL="0" indent="0">
              <a:buNone/>
            </a:pPr>
            <a:r>
              <a:rPr lang="en-US" sz="2400" dirty="0">
                <a:latin typeface="Fira sans"/>
              </a:rPr>
              <a:t>	Else “Error Message”</a:t>
            </a:r>
          </a:p>
          <a:p>
            <a:pPr marL="0" indent="0">
              <a:buNone/>
            </a:pPr>
            <a:r>
              <a:rPr lang="en-US" sz="2400" dirty="0">
                <a:latin typeface="Fira sans"/>
              </a:rPr>
              <a: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893823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Circular Queue: Array Implementation</a:t>
            </a:r>
          </a:p>
        </p:txBody>
      </p:sp>
      <p:sp>
        <p:nvSpPr>
          <p:cNvPr id="3" name="Content Placeholder 2"/>
          <p:cNvSpPr>
            <a:spLocks noGrp="1"/>
          </p:cNvSpPr>
          <p:nvPr>
            <p:ph idx="1"/>
          </p:nvPr>
        </p:nvSpPr>
        <p:spPr>
          <a:xfrm>
            <a:off x="457199" y="1600200"/>
            <a:ext cx="8569323" cy="4800600"/>
          </a:xfrm>
        </p:spPr>
        <p:txBody>
          <a:bodyPr>
            <a:normAutofit fontScale="85000" lnSpcReduction="20000"/>
          </a:bodyPr>
          <a:lstStyle/>
          <a:p>
            <a:pPr marL="0" indent="0">
              <a:buNone/>
            </a:pPr>
            <a:r>
              <a:rPr lang="en-US" sz="2400" dirty="0">
                <a:latin typeface="Fira sans"/>
              </a:rPr>
              <a:t>3. </a:t>
            </a:r>
            <a:r>
              <a:rPr lang="en-US" sz="2400" dirty="0">
                <a:solidFill>
                  <a:srgbClr val="0070C0"/>
                </a:solidFill>
                <a:latin typeface="Fira sans"/>
              </a:rPr>
              <a:t>Algorithm </a:t>
            </a:r>
            <a:r>
              <a:rPr lang="en-US" sz="2400" dirty="0" err="1">
                <a:solidFill>
                  <a:srgbClr val="0070C0"/>
                </a:solidFill>
                <a:latin typeface="Fira sans"/>
              </a:rPr>
              <a:t>ElementType</a:t>
            </a:r>
            <a:r>
              <a:rPr lang="en-US" sz="2400" dirty="0">
                <a:solidFill>
                  <a:srgbClr val="0070C0"/>
                </a:solidFill>
                <a:latin typeface="Fira sans"/>
              </a:rPr>
              <a:t> </a:t>
            </a:r>
            <a:r>
              <a:rPr lang="en-US" sz="2400" dirty="0" err="1">
                <a:solidFill>
                  <a:srgbClr val="0070C0"/>
                </a:solidFill>
                <a:latin typeface="Fira sans"/>
              </a:rPr>
              <a:t>Dequeue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CQueue</a:t>
            </a:r>
            <a:r>
              <a:rPr lang="en-US" sz="2400" dirty="0">
                <a:solidFill>
                  <a:srgbClr val="0070C0"/>
                </a:solidFill>
                <a:latin typeface="Fira sans"/>
              </a:rPr>
              <a:t>)</a:t>
            </a:r>
          </a:p>
          <a:p>
            <a:pPr marL="0" indent="0">
              <a:buNone/>
            </a:pPr>
            <a:r>
              <a:rPr lang="en-US" sz="2400" dirty="0">
                <a:latin typeface="Fira sans"/>
              </a:rPr>
              <a:t>// </a:t>
            </a:r>
            <a:r>
              <a:rPr lang="en-US" sz="2400" dirty="0">
                <a:solidFill>
                  <a:srgbClr val="0070C0"/>
                </a:solidFill>
                <a:latin typeface="Fira sans"/>
              </a:rPr>
              <a:t>This algorithm accepts a queue as input and returns ‘Element’ at the front of ‘queue’. Temp is a temporary variable used to hold the value being deleted. Array </a:t>
            </a:r>
            <a:r>
              <a:rPr lang="en-US" sz="2400" dirty="0" err="1">
                <a:solidFill>
                  <a:srgbClr val="0070C0"/>
                </a:solidFill>
                <a:latin typeface="Fira sans"/>
              </a:rPr>
              <a:t>CQueue</a:t>
            </a:r>
            <a:r>
              <a:rPr lang="en-US" sz="2400" dirty="0">
                <a:solidFill>
                  <a:srgbClr val="0070C0"/>
                </a:solidFill>
                <a:latin typeface="Fira sans"/>
              </a:rPr>
              <a:t>[0:Size-1] is an array that stores queue elements. </a:t>
            </a:r>
            <a:endParaRPr lang="en-US" sz="2400" dirty="0">
              <a:latin typeface="Fira sans"/>
            </a:endParaRPr>
          </a:p>
          <a:p>
            <a:pPr marL="0" indent="0">
              <a:buNone/>
            </a:pPr>
            <a:r>
              <a:rPr lang="en-US" sz="2400" dirty="0">
                <a:latin typeface="Fira sans"/>
              </a:rPr>
              <a:t>{  if </a:t>
            </a:r>
            <a:r>
              <a:rPr lang="en-US" sz="2400" dirty="0" err="1">
                <a:latin typeface="Fira sans"/>
              </a:rPr>
              <a:t>NotEmpty</a:t>
            </a:r>
            <a:r>
              <a:rPr lang="en-US" sz="2400" dirty="0">
                <a:latin typeface="Fira sans"/>
              </a:rPr>
              <a:t>(</a:t>
            </a:r>
            <a:r>
              <a:rPr lang="en-US" sz="2400" dirty="0" err="1">
                <a:latin typeface="Fira sans"/>
              </a:rPr>
              <a:t>CQueue</a:t>
            </a:r>
            <a:r>
              <a:rPr lang="en-US" sz="2400" dirty="0">
                <a:latin typeface="Fira sans"/>
              </a:rPr>
              <a:t>)= True</a:t>
            </a:r>
          </a:p>
          <a:p>
            <a:pPr marL="0" indent="0">
              <a:buNone/>
            </a:pPr>
            <a:r>
              <a:rPr lang="en-US" sz="2400" dirty="0">
                <a:latin typeface="Fira sans"/>
              </a:rPr>
              <a:t>     {temp= </a:t>
            </a:r>
            <a:r>
              <a:rPr lang="en-US" sz="2400" dirty="0" err="1">
                <a:latin typeface="Fira sans"/>
              </a:rPr>
              <a:t>CQueue</a:t>
            </a:r>
            <a:r>
              <a:rPr lang="en-US" sz="2400" dirty="0">
                <a:latin typeface="Fira sans"/>
              </a:rPr>
              <a:t>[front];</a:t>
            </a:r>
          </a:p>
          <a:p>
            <a:pPr marL="0" indent="0">
              <a:buNone/>
            </a:pPr>
            <a:r>
              <a:rPr lang="en-US" sz="2400" dirty="0">
                <a:latin typeface="Fira sans"/>
              </a:rPr>
              <a:t>	if (front==rear) then front=rear=-1; //deletion of last element</a:t>
            </a:r>
          </a:p>
          <a:p>
            <a:pPr marL="0" indent="0">
              <a:buNone/>
            </a:pPr>
            <a:r>
              <a:rPr lang="en-US" sz="2400" dirty="0">
                <a:latin typeface="Fira sans"/>
              </a:rPr>
              <a:t>	else if (front==size-1) then front=0;//front was pointing last 							location</a:t>
            </a:r>
          </a:p>
          <a:p>
            <a:pPr marL="0" indent="0">
              <a:buNone/>
            </a:pPr>
            <a:r>
              <a:rPr lang="en-US" sz="2400" dirty="0">
                <a:latin typeface="Fira sans"/>
              </a:rPr>
              <a:t>	Else front++; // general case</a:t>
            </a:r>
          </a:p>
          <a:p>
            <a:pPr marL="0" indent="0">
              <a:buNone/>
            </a:pPr>
            <a:r>
              <a:rPr lang="en-US" sz="2400" dirty="0">
                <a:latin typeface="Fira sans"/>
              </a:rPr>
              <a:t>      	return(temp)	</a:t>
            </a:r>
          </a:p>
          <a:p>
            <a:pPr marL="0" indent="0">
              <a:buNone/>
            </a:pPr>
            <a:r>
              <a:rPr lang="en-US" sz="2400" dirty="0">
                <a:latin typeface="Fira sans"/>
              </a:rPr>
              <a:t>     }</a:t>
            </a:r>
          </a:p>
          <a:p>
            <a:pPr marL="0" indent="0">
              <a:buNone/>
            </a:pPr>
            <a:r>
              <a:rPr lang="en-US" sz="2400" dirty="0">
                <a:latin typeface="Fira sans"/>
              </a:rPr>
              <a:t>Else  print “Error Message”</a:t>
            </a:r>
          </a:p>
          <a:p>
            <a:pPr marL="0" indent="0">
              <a:buNone/>
            </a:pPr>
            <a:r>
              <a:rPr lang="en-US" sz="2400" dirty="0">
                <a:latin typeface="Fira sans"/>
              </a:rPr>
              <a:t>}</a:t>
            </a: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616817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59742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EA99EB-079C-4778-99BA-8E1413E474B7}" type="slidenum">
              <a:rPr lang="en-US"/>
              <a:pPr/>
              <a:t>5</a:t>
            </a:fld>
            <a:endParaRPr lang="en-US"/>
          </a:p>
        </p:txBody>
      </p:sp>
      <p:sp>
        <p:nvSpPr>
          <p:cNvPr id="54274" name="Rectangle 2"/>
          <p:cNvSpPr>
            <a:spLocks noGrp="1" noChangeArrowheads="1"/>
          </p:cNvSpPr>
          <p:nvPr>
            <p:ph type="title"/>
          </p:nvPr>
        </p:nvSpPr>
        <p:spPr>
          <a:xfrm>
            <a:off x="457200" y="762000"/>
            <a:ext cx="8229600" cy="655638"/>
          </a:xfrm>
        </p:spPr>
        <p:txBody>
          <a:bodyPr>
            <a:normAutofit fontScale="90000"/>
          </a:bodyPr>
          <a:lstStyle/>
          <a:p>
            <a:r>
              <a:rPr lang="en-US" dirty="0"/>
              <a:t>A Queue</a:t>
            </a:r>
          </a:p>
        </p:txBody>
      </p:sp>
      <p:sp>
        <p:nvSpPr>
          <p:cNvPr id="54275" name="Rectangle 3"/>
          <p:cNvSpPr>
            <a:spLocks noGrp="1" noChangeArrowheads="1"/>
          </p:cNvSpPr>
          <p:nvPr>
            <p:ph type="body" idx="1"/>
          </p:nvPr>
        </p:nvSpPr>
        <p:spPr/>
        <p:txBody>
          <a:bodyPr>
            <a:normAutofit fontScale="92500" lnSpcReduction="10000"/>
          </a:bodyPr>
          <a:lstStyle/>
          <a:p>
            <a:pPr>
              <a:lnSpc>
                <a:spcPct val="90000"/>
              </a:lnSpc>
            </a:pPr>
            <a:r>
              <a:rPr lang="en-US" dirty="0"/>
              <a:t>Definition: </a:t>
            </a:r>
          </a:p>
          <a:p>
            <a:pPr lvl="1">
              <a:lnSpc>
                <a:spcPct val="90000"/>
              </a:lnSpc>
            </a:pPr>
            <a:r>
              <a:rPr lang="en-US" dirty="0"/>
              <a:t>An ordered collection of homogenous data items</a:t>
            </a:r>
          </a:p>
          <a:p>
            <a:pPr lvl="1">
              <a:lnSpc>
                <a:spcPct val="90000"/>
              </a:lnSpc>
            </a:pPr>
            <a:r>
              <a:rPr lang="en-US" dirty="0"/>
              <a:t>Where elements are added at rear and removed from the front end</a:t>
            </a:r>
          </a:p>
          <a:p>
            <a:pPr>
              <a:lnSpc>
                <a:spcPct val="90000"/>
              </a:lnSpc>
            </a:pPr>
            <a:r>
              <a:rPr lang="en-US" dirty="0"/>
              <a:t>Operations:</a:t>
            </a:r>
          </a:p>
          <a:p>
            <a:pPr lvl="1">
              <a:lnSpc>
                <a:spcPct val="90000"/>
              </a:lnSpc>
            </a:pPr>
            <a:r>
              <a:rPr lang="en-US" dirty="0"/>
              <a:t>Create an empty queue</a:t>
            </a:r>
          </a:p>
          <a:p>
            <a:pPr lvl="1">
              <a:lnSpc>
                <a:spcPct val="90000"/>
              </a:lnSpc>
            </a:pPr>
            <a:r>
              <a:rPr lang="en-US" dirty="0"/>
              <a:t>check if it is empty and/or full</a:t>
            </a:r>
          </a:p>
          <a:p>
            <a:pPr lvl="1">
              <a:lnSpc>
                <a:spcPct val="90000"/>
              </a:lnSpc>
            </a:pPr>
            <a:r>
              <a:rPr lang="en-US" dirty="0" err="1"/>
              <a:t>Enqueue</a:t>
            </a:r>
            <a:r>
              <a:rPr lang="en-US" dirty="0"/>
              <a:t>: 	add an element at the rear</a:t>
            </a:r>
          </a:p>
          <a:p>
            <a:pPr lvl="1">
              <a:lnSpc>
                <a:spcPct val="90000"/>
              </a:lnSpc>
            </a:pPr>
            <a:r>
              <a:rPr lang="en-US" dirty="0" err="1"/>
              <a:t>Dequeue</a:t>
            </a:r>
            <a:r>
              <a:rPr lang="en-US" dirty="0"/>
              <a:t>:	remove the element in front</a:t>
            </a:r>
          </a:p>
          <a:p>
            <a:pPr lvl="1">
              <a:lnSpc>
                <a:spcPct val="90000"/>
              </a:lnSpc>
            </a:pPr>
            <a:r>
              <a:rPr lang="en-US" dirty="0"/>
              <a:t>Destroy : remove all the elements one by one and destroy the data structure</a:t>
            </a:r>
          </a:p>
        </p:txBody>
      </p:sp>
      <p:pic>
        <p:nvPicPr>
          <p:cNvPr id="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8259348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Circular Queue: Array Implementation</a:t>
            </a: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400" dirty="0">
                <a:latin typeface="Fira sans"/>
              </a:rPr>
              <a:t>4. </a:t>
            </a:r>
            <a:r>
              <a:rPr lang="en-US" sz="2400" dirty="0">
                <a:solidFill>
                  <a:srgbClr val="0070C0"/>
                </a:solidFill>
                <a:latin typeface="Fira sans"/>
              </a:rPr>
              <a:t>Abstract </a:t>
            </a:r>
            <a:r>
              <a:rPr lang="en-US" sz="2400" dirty="0" err="1">
                <a:solidFill>
                  <a:srgbClr val="0070C0"/>
                </a:solidFill>
                <a:latin typeface="Fira sans"/>
              </a:rPr>
              <a:t>DestroyQueue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CQueue</a:t>
            </a:r>
            <a:r>
              <a:rPr lang="en-US" sz="2400" dirty="0">
                <a:solidFill>
                  <a:srgbClr val="0070C0"/>
                </a:solidFill>
                <a:latin typeface="Fira sans"/>
              </a:rPr>
              <a:t>)</a:t>
            </a:r>
          </a:p>
          <a:p>
            <a:pPr marL="0" indent="0">
              <a:buNone/>
            </a:pPr>
            <a:r>
              <a:rPr lang="en-US" sz="2400" dirty="0">
                <a:solidFill>
                  <a:srgbClr val="0070C0"/>
                </a:solidFill>
                <a:latin typeface="Fira sans"/>
              </a:rPr>
              <a:t>//</a:t>
            </a:r>
            <a:r>
              <a:rPr lang="en-US" sz="2400" dirty="0">
                <a:latin typeface="Fira sans"/>
              </a:rPr>
              <a:t>This algorithm returns all the elements from Queue in FIFO order and destroys the data structure</a:t>
            </a:r>
          </a:p>
          <a:p>
            <a:pPr marL="0" indent="0">
              <a:buNone/>
            </a:pPr>
            <a:r>
              <a:rPr lang="en-US" sz="2400" dirty="0">
                <a:latin typeface="Fira sans"/>
              </a:rPr>
              <a:t>{ if </a:t>
            </a:r>
            <a:r>
              <a:rPr lang="en-US" sz="2400" dirty="0" err="1">
                <a:latin typeface="Fira sans"/>
              </a:rPr>
              <a:t>NotEmpty</a:t>
            </a:r>
            <a:r>
              <a:rPr lang="en-US" sz="2400" dirty="0">
                <a:latin typeface="Fira sans"/>
              </a:rPr>
              <a:t>(</a:t>
            </a:r>
            <a:r>
              <a:rPr lang="en-US" sz="2400" dirty="0" err="1">
                <a:latin typeface="Fira sans"/>
              </a:rPr>
              <a:t>CQueue</a:t>
            </a:r>
            <a:r>
              <a:rPr lang="en-US" sz="2400" dirty="0">
                <a:latin typeface="Fira sans"/>
              </a:rPr>
              <a:t>) = true</a:t>
            </a:r>
          </a:p>
          <a:p>
            <a:pPr marL="0" indent="0">
              <a:buNone/>
            </a:pPr>
            <a:r>
              <a:rPr lang="en-US" sz="2400" dirty="0">
                <a:latin typeface="Fira sans"/>
              </a:rPr>
              <a:t>     while(</a:t>
            </a:r>
            <a:r>
              <a:rPr lang="en-US" sz="2400" dirty="0" err="1">
                <a:latin typeface="Fira sans"/>
              </a:rPr>
              <a:t>NotEmpty</a:t>
            </a:r>
            <a:r>
              <a:rPr lang="en-US" sz="2400" dirty="0">
                <a:latin typeface="Fira sans"/>
              </a:rPr>
              <a:t>(</a:t>
            </a:r>
            <a:r>
              <a:rPr lang="en-US" sz="2400" dirty="0" err="1">
                <a:latin typeface="Fira sans"/>
              </a:rPr>
              <a:t>CQueue</a:t>
            </a:r>
            <a:r>
              <a:rPr lang="en-US" sz="2400" dirty="0">
                <a:latin typeface="Fira sans"/>
              </a:rPr>
              <a:t>))</a:t>
            </a:r>
          </a:p>
          <a:p>
            <a:pPr marL="0" indent="0">
              <a:buNone/>
            </a:pPr>
            <a:r>
              <a:rPr lang="en-US" sz="2400" dirty="0">
                <a:latin typeface="Fira sans"/>
              </a:rPr>
              <a:t>          print </a:t>
            </a:r>
            <a:r>
              <a:rPr lang="en-US" sz="2400" dirty="0" err="1">
                <a:latin typeface="Fira sans"/>
              </a:rPr>
              <a:t>Dequeue</a:t>
            </a:r>
            <a:r>
              <a:rPr lang="en-US" sz="2400" dirty="0">
                <a:latin typeface="Fira sans"/>
              </a:rPr>
              <a:t>(</a:t>
            </a:r>
            <a:r>
              <a:rPr lang="en-US" sz="2400" dirty="0" err="1">
                <a:latin typeface="Fira sans"/>
              </a:rPr>
              <a:t>CQueue</a:t>
            </a:r>
            <a:r>
              <a:rPr lang="en-US" sz="2400" dirty="0">
                <a:latin typeface="Fira sans"/>
              </a:rPr>
              <a:t>)</a:t>
            </a:r>
          </a:p>
          <a:p>
            <a:pPr marL="0" indent="0">
              <a:buNone/>
            </a:pPr>
            <a:r>
              <a:rPr lang="en-US" sz="2400" dirty="0">
                <a:latin typeface="Fira sans"/>
              </a:rPr>
              <a:t>   else print “Error Message”</a:t>
            </a:r>
          </a:p>
          <a:p>
            <a:pPr marL="0" indent="0">
              <a:buNone/>
            </a:pPr>
            <a:r>
              <a:rPr lang="en-US" sz="2400" dirty="0">
                <a:latin typeface="Fira sans"/>
              </a:rPr>
              <a: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616817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229038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Circular Queue: Array Implementation</a:t>
            </a:r>
          </a:p>
        </p:txBody>
      </p:sp>
      <p:sp>
        <p:nvSpPr>
          <p:cNvPr id="3" name="Content Placeholder 2"/>
          <p:cNvSpPr>
            <a:spLocks noGrp="1"/>
          </p:cNvSpPr>
          <p:nvPr>
            <p:ph idx="1"/>
          </p:nvPr>
        </p:nvSpPr>
        <p:spPr>
          <a:xfrm>
            <a:off x="457200" y="1600200"/>
            <a:ext cx="8229600" cy="4957764"/>
          </a:xfrm>
        </p:spPr>
        <p:txBody>
          <a:bodyPr>
            <a:normAutofit fontScale="70000" lnSpcReduction="20000"/>
          </a:bodyPr>
          <a:lstStyle/>
          <a:p>
            <a:pPr marL="0" indent="0">
              <a:buNone/>
            </a:pPr>
            <a:r>
              <a:rPr lang="en-US" sz="2400" dirty="0">
                <a:solidFill>
                  <a:srgbClr val="0070C0"/>
                </a:solidFill>
                <a:latin typeface="Fira sans"/>
              </a:rPr>
              <a:t>5. Abstract Boolean </a:t>
            </a:r>
            <a:r>
              <a:rPr lang="en-US" sz="2400" dirty="0" err="1">
                <a:solidFill>
                  <a:srgbClr val="0070C0"/>
                </a:solidFill>
                <a:latin typeface="Fira sans"/>
              </a:rPr>
              <a:t>NotFull</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CQueue</a:t>
            </a:r>
            <a:r>
              <a:rPr lang="en-US" sz="2400" dirty="0">
                <a:solidFill>
                  <a:srgbClr val="0070C0"/>
                </a:solidFill>
                <a:latin typeface="Fira sans"/>
              </a:rPr>
              <a:t>)</a:t>
            </a:r>
          </a:p>
          <a:p>
            <a:pPr marL="0" indent="0">
              <a:buNone/>
            </a:pPr>
            <a:r>
              <a:rPr lang="en-US" sz="2400" dirty="0">
                <a:solidFill>
                  <a:srgbClr val="FF0000"/>
                </a:solidFill>
                <a:latin typeface="Fira sans"/>
              </a:rPr>
              <a:t>// This algorithm returns true if the Queue is not full, false otherwise. </a:t>
            </a:r>
            <a:r>
              <a:rPr lang="en-US" sz="2400" dirty="0">
                <a:solidFill>
                  <a:srgbClr val="0070C0"/>
                </a:solidFill>
                <a:latin typeface="Fira sans"/>
              </a:rPr>
              <a:t>Array </a:t>
            </a:r>
            <a:r>
              <a:rPr lang="en-US" sz="2400" dirty="0" err="1">
                <a:solidFill>
                  <a:srgbClr val="0070C0"/>
                </a:solidFill>
                <a:latin typeface="Fira sans"/>
              </a:rPr>
              <a:t>CQueue</a:t>
            </a:r>
            <a:r>
              <a:rPr lang="en-US" sz="2400" dirty="0">
                <a:solidFill>
                  <a:srgbClr val="0070C0"/>
                </a:solidFill>
                <a:latin typeface="Fira sans"/>
              </a:rPr>
              <a:t>[0:Size-1] is an array that stores queue elements. Rear and front are the indices those point to first and last element in circular queue, respectively.</a:t>
            </a:r>
          </a:p>
          <a:p>
            <a:pPr marL="0" indent="0">
              <a:buNone/>
            </a:pPr>
            <a:endParaRPr lang="en-US" sz="2400" dirty="0">
              <a:solidFill>
                <a:srgbClr val="FF0000"/>
              </a:solidFill>
              <a:latin typeface="Fira sans"/>
            </a:endParaRPr>
          </a:p>
          <a:p>
            <a:pPr marL="0" indent="0">
              <a:buNone/>
            </a:pPr>
            <a:r>
              <a:rPr lang="en-US" sz="2400" dirty="0">
                <a:solidFill>
                  <a:srgbClr val="FF0000"/>
                </a:solidFill>
                <a:latin typeface="Fira sans"/>
              </a:rPr>
              <a:t>{ if  </a:t>
            </a:r>
            <a:r>
              <a:rPr lang="en-IN" sz="2600" dirty="0">
                <a:solidFill>
                  <a:srgbClr val="FF0000"/>
                </a:solidFill>
                <a:latin typeface="Fira sans"/>
              </a:rPr>
              <a:t>((rear == SIZE-1 &amp;&amp; front == 0) || (rear == front-1))</a:t>
            </a:r>
            <a:endParaRPr lang="en-US" sz="2000" dirty="0">
              <a:solidFill>
                <a:srgbClr val="FF0000"/>
              </a:solidFill>
              <a:latin typeface="Fira sans"/>
            </a:endParaRPr>
          </a:p>
          <a:p>
            <a:pPr marL="0" indent="0">
              <a:buNone/>
            </a:pPr>
            <a:r>
              <a:rPr lang="en-US" sz="2400" dirty="0">
                <a:latin typeface="Fira sans"/>
              </a:rPr>
              <a:t>	return False</a:t>
            </a:r>
          </a:p>
          <a:p>
            <a:pPr marL="0" indent="0">
              <a:buNone/>
            </a:pPr>
            <a:r>
              <a:rPr lang="en-US" sz="2400" dirty="0">
                <a:latin typeface="Fira sans"/>
              </a:rPr>
              <a:t>  else </a:t>
            </a:r>
          </a:p>
          <a:p>
            <a:pPr marL="0" indent="0">
              <a:buNone/>
            </a:pPr>
            <a:r>
              <a:rPr lang="en-US" sz="2400" dirty="0">
                <a:latin typeface="Fira sans"/>
              </a:rPr>
              <a:t>	return True</a:t>
            </a:r>
          </a:p>
          <a:p>
            <a:pPr marL="0" indent="0">
              <a:buNone/>
            </a:pPr>
            <a:r>
              <a:rPr lang="en-US" sz="2400" dirty="0">
                <a:latin typeface="Fira sans"/>
              </a:rPr>
              <a:t>}</a:t>
            </a:r>
          </a:p>
          <a:p>
            <a:pPr marL="0" indent="0">
              <a:buNone/>
            </a:pPr>
            <a:endParaRPr lang="en-US" sz="2400" dirty="0">
              <a:solidFill>
                <a:srgbClr val="0070C0"/>
              </a:solidFill>
              <a:latin typeface="Fira sans"/>
            </a:endParaRPr>
          </a:p>
          <a:p>
            <a:pPr marL="0" indent="0">
              <a:buNone/>
            </a:pPr>
            <a:r>
              <a:rPr lang="en-US" sz="2400" dirty="0">
                <a:solidFill>
                  <a:srgbClr val="0070C0"/>
                </a:solidFill>
                <a:latin typeface="Fira sans"/>
              </a:rPr>
              <a:t>6. Abstract Boolean </a:t>
            </a:r>
            <a:r>
              <a:rPr lang="en-US" sz="2400" dirty="0" err="1">
                <a:solidFill>
                  <a:srgbClr val="0070C0"/>
                </a:solidFill>
                <a:latin typeface="Fira sans"/>
              </a:rPr>
              <a:t>NotEmpty</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CQueue</a:t>
            </a:r>
            <a:r>
              <a:rPr lang="en-US" sz="2400" dirty="0">
                <a:solidFill>
                  <a:srgbClr val="0070C0"/>
                </a:solidFill>
                <a:latin typeface="Fira sans"/>
              </a:rPr>
              <a:t>)</a:t>
            </a:r>
          </a:p>
          <a:p>
            <a:pPr marL="0" indent="0">
              <a:buNone/>
            </a:pPr>
            <a:r>
              <a:rPr lang="en-US" sz="2400" dirty="0">
                <a:latin typeface="Fira sans"/>
              </a:rPr>
              <a:t>// This algorithm returns true if the Queue is not empty, false otherwise.</a:t>
            </a:r>
          </a:p>
          <a:p>
            <a:pPr marL="0" indent="0">
              <a:buNone/>
            </a:pPr>
            <a:r>
              <a:rPr lang="en-US" sz="2400" dirty="0">
                <a:latin typeface="Fira sans"/>
              </a:rPr>
              <a:t>{ if (front != -1)</a:t>
            </a:r>
          </a:p>
          <a:p>
            <a:pPr marL="0" indent="0">
              <a:buNone/>
            </a:pPr>
            <a:r>
              <a:rPr lang="en-US" sz="2400" dirty="0">
                <a:latin typeface="Fira sans"/>
              </a:rPr>
              <a:t>	return True </a:t>
            </a:r>
          </a:p>
          <a:p>
            <a:pPr marL="0" indent="0">
              <a:buNone/>
            </a:pPr>
            <a:r>
              <a:rPr lang="en-US" sz="2400" dirty="0">
                <a:latin typeface="Fira sans"/>
              </a:rPr>
              <a:t>  else </a:t>
            </a:r>
          </a:p>
          <a:p>
            <a:pPr marL="0" indent="0">
              <a:buNone/>
            </a:pPr>
            <a:r>
              <a:rPr lang="en-US" sz="2400" dirty="0">
                <a:latin typeface="Fira sans"/>
              </a:rPr>
              <a:t>	return False</a:t>
            </a:r>
          </a:p>
          <a:p>
            <a:pPr marL="0" indent="0">
              <a:buNone/>
            </a:pPr>
            <a:r>
              <a:rPr lang="en-US" sz="2400" dirty="0">
                <a:latin typeface="Fira sans"/>
              </a:rPr>
              <a:t>}</a:t>
            </a:r>
          </a:p>
          <a:p>
            <a:pPr marL="0" indent="0">
              <a:buNone/>
            </a:pPr>
            <a:endParaRPr lang="en-US" sz="2400" dirty="0">
              <a:solidFill>
                <a:srgbClr val="0070C0"/>
              </a:solidFill>
              <a:latin typeface="Fira sans"/>
            </a:endParaRPr>
          </a:p>
          <a:p>
            <a:pPr marL="0" indent="0">
              <a:buNone/>
            </a:pPr>
            <a:endParaRPr lang="en-US" sz="2400" dirty="0">
              <a:solidFill>
                <a:srgbClr val="0070C0"/>
              </a:solidFill>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717400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Autofit/>
          </a:bodyPr>
          <a:lstStyle/>
          <a:p>
            <a:r>
              <a:rPr lang="en-US" sz="3200" dirty="0">
                <a:solidFill>
                  <a:srgbClr val="C00000"/>
                </a:solidFill>
                <a:latin typeface="Marcellus"/>
              </a:rPr>
              <a:t>Implementing Circular Queue: Linked List</a:t>
            </a:r>
          </a:p>
        </p:txBody>
      </p:sp>
      <p:sp>
        <p:nvSpPr>
          <p:cNvPr id="3" name="Content Placeholder 2"/>
          <p:cNvSpPr>
            <a:spLocks noGrp="1"/>
          </p:cNvSpPr>
          <p:nvPr>
            <p:ph idx="1"/>
          </p:nvPr>
        </p:nvSpPr>
        <p:spPr/>
        <p:txBody>
          <a:bodyPr>
            <a:normAutofit/>
          </a:bodyPr>
          <a:lstStyle/>
          <a:p>
            <a:pPr marL="0" indent="0">
              <a:buNone/>
            </a:pPr>
            <a:r>
              <a:rPr lang="en-US" sz="1800" dirty="0" err="1">
                <a:solidFill>
                  <a:srgbClr val="0070C0"/>
                </a:solidFill>
                <a:latin typeface="Fira sans"/>
              </a:rPr>
              <a:t>Struct</a:t>
            </a:r>
            <a:r>
              <a:rPr lang="en-US" sz="1800" dirty="0">
                <a:solidFill>
                  <a:srgbClr val="0070C0"/>
                </a:solidFill>
                <a:latin typeface="Fira sans"/>
              </a:rPr>
              <a:t> </a:t>
            </a:r>
            <a:r>
              <a:rPr lang="en-US" sz="1800" dirty="0" err="1">
                <a:solidFill>
                  <a:srgbClr val="0070C0"/>
                </a:solidFill>
                <a:latin typeface="Fira sans"/>
              </a:rPr>
              <a:t>NodeType</a:t>
            </a:r>
            <a:r>
              <a:rPr lang="en-US" sz="1800" dirty="0">
                <a:solidFill>
                  <a:srgbClr val="0070C0"/>
                </a:solidFill>
                <a:latin typeface="Fira sans"/>
              </a:rPr>
              <a:t>{</a:t>
            </a:r>
          </a:p>
          <a:p>
            <a:pPr marL="0" indent="0">
              <a:buNone/>
            </a:pPr>
            <a:r>
              <a:rPr lang="en-US" sz="1800" dirty="0">
                <a:solidFill>
                  <a:srgbClr val="0070C0"/>
                </a:solidFill>
                <a:latin typeface="Fira sans"/>
              </a:rPr>
              <a:t>		</a:t>
            </a:r>
            <a:r>
              <a:rPr lang="en-US" sz="1800" dirty="0" err="1">
                <a:solidFill>
                  <a:srgbClr val="0070C0"/>
                </a:solidFill>
                <a:latin typeface="Fira sans"/>
              </a:rPr>
              <a:t>ElementType</a:t>
            </a:r>
            <a:r>
              <a:rPr lang="en-US" sz="1800" dirty="0">
                <a:solidFill>
                  <a:srgbClr val="0070C0"/>
                </a:solidFill>
                <a:latin typeface="Fira sans"/>
              </a:rPr>
              <a:t> Element;</a:t>
            </a:r>
          </a:p>
          <a:p>
            <a:pPr marL="0" indent="0">
              <a:buNone/>
            </a:pPr>
            <a:r>
              <a:rPr lang="en-US" sz="1800" dirty="0">
                <a:solidFill>
                  <a:srgbClr val="0070C0"/>
                </a:solidFill>
                <a:latin typeface="Fira sans"/>
              </a:rPr>
              <a:t>		</a:t>
            </a:r>
            <a:r>
              <a:rPr lang="en-US" sz="1800" dirty="0" err="1">
                <a:solidFill>
                  <a:srgbClr val="0070C0"/>
                </a:solidFill>
                <a:latin typeface="Fira sans"/>
              </a:rPr>
              <a:t>NodeType</a:t>
            </a:r>
            <a:r>
              <a:rPr lang="en-US" sz="1800" dirty="0">
                <a:solidFill>
                  <a:srgbClr val="0070C0"/>
                </a:solidFill>
                <a:latin typeface="Fira sans"/>
              </a:rPr>
              <a:t> Next;</a:t>
            </a:r>
          </a:p>
          <a:p>
            <a:pPr marL="0" indent="0">
              <a:buNone/>
            </a:pPr>
            <a:r>
              <a:rPr lang="en-US" sz="1800" dirty="0">
                <a:solidFill>
                  <a:srgbClr val="0070C0"/>
                </a:solidFill>
                <a:latin typeface="Fira sans"/>
              </a:rPr>
              <a:t>	}</a:t>
            </a:r>
          </a:p>
          <a:p>
            <a:pPr marL="457200" indent="-457200">
              <a:buAutoNum type="arabicPeriod"/>
            </a:pPr>
            <a:endParaRPr lang="en-US" sz="1800" dirty="0">
              <a:solidFill>
                <a:srgbClr val="0070C0"/>
              </a:solidFill>
              <a:latin typeface="Fira sans"/>
            </a:endParaRPr>
          </a:p>
          <a:p>
            <a:pPr marL="457200" indent="-457200">
              <a:buAutoNum type="arabicPeriod"/>
            </a:pPr>
            <a:r>
              <a:rPr lang="en-US" sz="1800" dirty="0">
                <a:solidFill>
                  <a:srgbClr val="0070C0"/>
                </a:solidFill>
                <a:latin typeface="Fira sans"/>
              </a:rPr>
              <a:t>Algorithm </a:t>
            </a:r>
            <a:r>
              <a:rPr lang="en-US" sz="1800" dirty="0" err="1">
                <a:solidFill>
                  <a:srgbClr val="0070C0"/>
                </a:solidFill>
                <a:latin typeface="Fira sans"/>
              </a:rPr>
              <a:t>QueueType</a:t>
            </a:r>
            <a:r>
              <a:rPr lang="en-US" sz="1800" dirty="0">
                <a:solidFill>
                  <a:srgbClr val="0070C0"/>
                </a:solidFill>
                <a:latin typeface="Fira sans"/>
              </a:rPr>
              <a:t> </a:t>
            </a:r>
            <a:r>
              <a:rPr lang="en-US" sz="1800" dirty="0" err="1">
                <a:solidFill>
                  <a:srgbClr val="0070C0"/>
                </a:solidFill>
                <a:latin typeface="Fira sans"/>
              </a:rPr>
              <a:t>CreateQueue</a:t>
            </a:r>
            <a:r>
              <a:rPr lang="en-US" sz="1800" dirty="0">
                <a:solidFill>
                  <a:srgbClr val="0070C0"/>
                </a:solidFill>
                <a:latin typeface="Fira sans"/>
              </a:rPr>
              <a:t>()</a:t>
            </a:r>
          </a:p>
          <a:p>
            <a:pPr marL="0" indent="0">
              <a:buNone/>
            </a:pPr>
            <a:r>
              <a:rPr lang="en-US" sz="1800" dirty="0">
                <a:solidFill>
                  <a:srgbClr val="0070C0"/>
                </a:solidFill>
                <a:latin typeface="Fira sans"/>
              </a:rPr>
              <a:t>//This Algorithm creates and returns an empty Queue, pointed by two pointers- front and rear</a:t>
            </a:r>
          </a:p>
          <a:p>
            <a:pPr marL="0" indent="0">
              <a:buNone/>
            </a:pPr>
            <a:r>
              <a:rPr lang="en-US" sz="1800" dirty="0">
                <a:latin typeface="Fira sans"/>
              </a:rPr>
              <a:t>{ </a:t>
            </a:r>
            <a:r>
              <a:rPr lang="en-US" sz="1800" dirty="0" err="1">
                <a:latin typeface="Fira sans"/>
              </a:rPr>
              <a:t>createNode</a:t>
            </a:r>
            <a:r>
              <a:rPr lang="en-US" sz="1800" dirty="0">
                <a:latin typeface="Fira sans"/>
              </a:rPr>
              <a:t>(front);</a:t>
            </a:r>
          </a:p>
          <a:p>
            <a:pPr marL="0" indent="0">
              <a:buNone/>
            </a:pPr>
            <a:r>
              <a:rPr lang="en-US" sz="1800" dirty="0" err="1">
                <a:latin typeface="Fira sans"/>
              </a:rPr>
              <a:t>createNode</a:t>
            </a:r>
            <a:r>
              <a:rPr lang="en-US" sz="1800" dirty="0">
                <a:latin typeface="Fira sans"/>
              </a:rPr>
              <a:t>(rear);</a:t>
            </a:r>
          </a:p>
          <a:p>
            <a:pPr marL="0" indent="0">
              <a:buNone/>
            </a:pPr>
            <a:r>
              <a:rPr lang="en-US" sz="1800" dirty="0">
                <a:latin typeface="Fira sans"/>
              </a:rPr>
              <a:t>Front=rear=NULL;</a:t>
            </a:r>
          </a:p>
          <a:p>
            <a:pPr marL="0" indent="0">
              <a:buNone/>
            </a:pPr>
            <a:r>
              <a:rPr lang="en-US" sz="1800" dirty="0">
                <a:latin typeface="Fira sans"/>
              </a:rPr>
              <a:t>}</a:t>
            </a:r>
          </a:p>
          <a:p>
            <a:pPr marL="0" indent="0">
              <a:buNone/>
            </a:pPr>
            <a:endParaRPr lang="en-US" sz="1800"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Rectangle 8"/>
          <p:cNvSpPr/>
          <p:nvPr/>
        </p:nvSpPr>
        <p:spPr>
          <a:xfrm>
            <a:off x="5410200" y="4724400"/>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38600" y="4724400"/>
            <a:ext cx="9144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Front</a:t>
            </a:r>
          </a:p>
        </p:txBody>
      </p:sp>
      <p:cxnSp>
        <p:nvCxnSpPr>
          <p:cNvPr id="12" name="Straight Connector 11"/>
          <p:cNvCxnSpPr/>
          <p:nvPr/>
        </p:nvCxnSpPr>
        <p:spPr>
          <a:xfrm flipH="1">
            <a:off x="5410200" y="4724400"/>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a:off x="4953000" y="50673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159077" y="4724400"/>
            <a:ext cx="7620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Rear</a:t>
            </a:r>
          </a:p>
        </p:txBody>
      </p:sp>
      <p:cxnSp>
        <p:nvCxnSpPr>
          <p:cNvPr id="15" name="Straight Arrow Connector 14"/>
          <p:cNvCxnSpPr/>
          <p:nvPr/>
        </p:nvCxnSpPr>
        <p:spPr>
          <a:xfrm flipH="1">
            <a:off x="5791200" y="5095009"/>
            <a:ext cx="419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001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a:solidFill>
                  <a:srgbClr val="C00000"/>
                </a:solidFill>
                <a:latin typeface="Marcellus"/>
              </a:rPr>
              <a:t>Implementing Queue: Linked List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rgbClr val="0070C0"/>
                </a:solidFill>
                <a:latin typeface="Fira sans"/>
              </a:rPr>
              <a:t>2.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Enqueue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CQueue</a:t>
            </a:r>
            <a:r>
              <a:rPr lang="en-US" sz="2400" dirty="0">
                <a:solidFill>
                  <a:srgbClr val="0070C0"/>
                </a:solidFill>
                <a:latin typeface="Fira sans"/>
              </a:rPr>
              <a:t>, </a:t>
            </a:r>
            <a:r>
              <a:rPr lang="en-US" sz="2400" dirty="0" err="1">
                <a:solidFill>
                  <a:srgbClr val="0070C0"/>
                </a:solidFill>
                <a:latin typeface="Fira sans"/>
              </a:rPr>
              <a:t>NodeType</a:t>
            </a:r>
            <a:r>
              <a:rPr lang="en-US" sz="2400" dirty="0">
                <a:solidFill>
                  <a:srgbClr val="0070C0"/>
                </a:solidFill>
                <a:latin typeface="Fira sans"/>
              </a:rPr>
              <a:t> </a:t>
            </a:r>
            <a:r>
              <a:rPr lang="en-US" sz="2400" dirty="0" err="1">
                <a:solidFill>
                  <a:srgbClr val="0070C0"/>
                </a:solidFill>
                <a:latin typeface="Fira sans"/>
              </a:rPr>
              <a:t>NewNode</a:t>
            </a:r>
            <a:r>
              <a:rPr lang="en-US" sz="2400" dirty="0">
                <a:solidFill>
                  <a:srgbClr val="0070C0"/>
                </a:solidFill>
                <a:latin typeface="Fira sans"/>
              </a:rPr>
              <a:t>)</a:t>
            </a:r>
          </a:p>
          <a:p>
            <a:pPr marL="0" indent="0">
              <a:buNone/>
            </a:pPr>
            <a:r>
              <a:rPr lang="en-US" sz="1800" dirty="0">
                <a:solidFill>
                  <a:srgbClr val="0070C0"/>
                </a:solidFill>
                <a:latin typeface="Fira sans"/>
              </a:rPr>
              <a:t>// This Algorithm adds a </a:t>
            </a:r>
            <a:r>
              <a:rPr lang="en-US" sz="1800" dirty="0" err="1">
                <a:solidFill>
                  <a:srgbClr val="0070C0"/>
                </a:solidFill>
                <a:latin typeface="Fira sans"/>
              </a:rPr>
              <a:t>NewNode</a:t>
            </a:r>
            <a:r>
              <a:rPr lang="en-US" sz="1800" dirty="0">
                <a:solidFill>
                  <a:srgbClr val="0070C0"/>
                </a:solidFill>
                <a:latin typeface="Fira sans"/>
              </a:rPr>
              <a:t> at the rear of ‘queue’. rear is a pointer that points to the last node in the queue</a:t>
            </a:r>
          </a:p>
          <a:p>
            <a:pPr marL="0" indent="0">
              <a:buNone/>
            </a:pPr>
            <a:r>
              <a:rPr lang="en-US" sz="2400" dirty="0">
                <a:latin typeface="Fira sans"/>
              </a:rPr>
              <a:t>{</a:t>
            </a:r>
          </a:p>
          <a:p>
            <a:pPr marL="0" indent="0">
              <a:buNone/>
            </a:pPr>
            <a:r>
              <a:rPr lang="en-US" sz="2400" dirty="0">
                <a:latin typeface="Fira sans"/>
              </a:rPr>
              <a:t>	If(front==rear==NULL)</a:t>
            </a:r>
          </a:p>
          <a:p>
            <a:pPr marL="400050" lvl="1" indent="0">
              <a:buNone/>
            </a:pPr>
            <a:r>
              <a:rPr lang="en-US" sz="2000" dirty="0">
                <a:latin typeface="Fira sans"/>
              </a:rPr>
              <a:t>		Front=rear=</a:t>
            </a:r>
            <a:r>
              <a:rPr lang="en-US" sz="2000" dirty="0" err="1">
                <a:latin typeface="Fira sans"/>
              </a:rPr>
              <a:t>newnode</a:t>
            </a:r>
            <a:r>
              <a:rPr lang="en-US" sz="2000" dirty="0">
                <a:latin typeface="Fira sans"/>
              </a:rPr>
              <a:t> // insertion of first element</a:t>
            </a:r>
          </a:p>
          <a:p>
            <a:pPr marL="400050" lvl="1" indent="0">
              <a:buNone/>
            </a:pPr>
            <a:r>
              <a:rPr lang="en-US" sz="2000" dirty="0">
                <a:latin typeface="Fira sans"/>
              </a:rPr>
              <a:t>		rear-&gt;next=</a:t>
            </a:r>
            <a:r>
              <a:rPr lang="en-US" sz="2000" dirty="0" err="1">
                <a:latin typeface="Fira sans"/>
              </a:rPr>
              <a:t>newnode</a:t>
            </a:r>
            <a:r>
              <a:rPr lang="en-US" sz="2000" dirty="0">
                <a:latin typeface="Fira sans"/>
              </a:rPr>
              <a:t> //circular queue definition</a:t>
            </a:r>
          </a:p>
          <a:p>
            <a:pPr marL="0" indent="0">
              <a:buNone/>
            </a:pPr>
            <a:r>
              <a:rPr lang="en-US" sz="2400" dirty="0">
                <a:latin typeface="Fira sans"/>
              </a:rPr>
              <a:t>	else //general case</a:t>
            </a:r>
          </a:p>
          <a:p>
            <a:pPr marL="0" indent="0">
              <a:buNone/>
            </a:pPr>
            <a:r>
              <a:rPr lang="en-US" sz="2400" dirty="0">
                <a:latin typeface="Fira sans"/>
              </a:rPr>
              <a:t>		temp=front;</a:t>
            </a:r>
            <a:br>
              <a:rPr lang="en-US" sz="2400" dirty="0">
                <a:latin typeface="Fira sans"/>
              </a:rPr>
            </a:br>
            <a:r>
              <a:rPr lang="en-US" sz="2400" dirty="0">
                <a:latin typeface="Fira sans"/>
              </a:rPr>
              <a:t>		while(temp!=rear) {</a:t>
            </a:r>
          </a:p>
          <a:p>
            <a:pPr marL="0" indent="0">
              <a:buNone/>
            </a:pPr>
            <a:r>
              <a:rPr lang="en-US" sz="2400" dirty="0">
                <a:latin typeface="Fira sans"/>
              </a:rPr>
              <a:t>			temp=temp-&gt;next;</a:t>
            </a:r>
          </a:p>
          <a:p>
            <a:pPr marL="0" indent="0">
              <a:buNone/>
            </a:pPr>
            <a:r>
              <a:rPr lang="en-US" sz="2400" dirty="0">
                <a:latin typeface="Fira sans"/>
              </a:rPr>
              <a:t>			temp-&gt;next = </a:t>
            </a:r>
            <a:r>
              <a:rPr lang="en-US" sz="2400" dirty="0" err="1">
                <a:latin typeface="Fira sans"/>
              </a:rPr>
              <a:t>newnode</a:t>
            </a:r>
            <a:r>
              <a:rPr lang="en-US" sz="2400" dirty="0">
                <a:latin typeface="Fira sans"/>
              </a:rPr>
              <a:t>;</a:t>
            </a:r>
          </a:p>
          <a:p>
            <a:pPr marL="0" indent="0">
              <a:buNone/>
            </a:pPr>
            <a:r>
              <a:rPr lang="en-US" sz="2400" dirty="0">
                <a:latin typeface="Fira sans"/>
              </a:rPr>
              <a:t>			</a:t>
            </a:r>
            <a:r>
              <a:rPr lang="en-US" sz="2400" dirty="0" err="1">
                <a:latin typeface="Fira sans"/>
              </a:rPr>
              <a:t>newnode</a:t>
            </a:r>
            <a:r>
              <a:rPr lang="en-US" sz="2400" dirty="0">
                <a:latin typeface="Fira sans"/>
              </a:rPr>
              <a:t>-&gt;next = rear-&gt;next;</a:t>
            </a:r>
          </a:p>
          <a:p>
            <a:pPr marL="0" indent="0">
              <a:buNone/>
            </a:pPr>
            <a:r>
              <a:rPr lang="en-US" sz="2400" dirty="0">
                <a:latin typeface="Fira sans"/>
              </a:rPr>
              <a:t>			rear=</a:t>
            </a:r>
            <a:r>
              <a:rPr lang="en-US" sz="2400" dirty="0" err="1">
                <a:latin typeface="Fira sans"/>
              </a:rPr>
              <a:t>newnode</a:t>
            </a:r>
            <a:r>
              <a:rPr lang="en-US" sz="2400" dirty="0">
                <a:latin typeface="Fira sans"/>
              </a:rPr>
              <a:t>;</a:t>
            </a:r>
          </a:p>
          <a:p>
            <a:pPr marL="0" indent="0">
              <a:buNone/>
            </a:pPr>
            <a:r>
              <a:rPr lang="en-US" sz="2400" dirty="0">
                <a:latin typeface="Fira sans"/>
              </a:rPr>
              <a:t>		}//while</a:t>
            </a:r>
          </a:p>
          <a:p>
            <a:pPr marL="0" indent="0">
              <a:buNone/>
            </a:pPr>
            <a:r>
              <a:rPr lang="en-US" sz="2400" dirty="0">
                <a:latin typeface="Fira sans"/>
              </a:rPr>
              <a:t>}//</a:t>
            </a:r>
            <a:r>
              <a:rPr lang="en-US" sz="2400" dirty="0" err="1">
                <a:latin typeface="Fira sans"/>
              </a:rPr>
              <a:t>enqueue</a:t>
            </a:r>
            <a:endParaRPr lang="en-US" sz="2400" dirty="0">
              <a:latin typeface="Fira sans"/>
            </a:endParaRPr>
          </a:p>
          <a:p>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0751881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err="1">
                <a:solidFill>
                  <a:srgbClr val="C00000"/>
                </a:solidFill>
                <a:latin typeface="Marcellus"/>
              </a:rPr>
              <a:t>Enqueue</a:t>
            </a:r>
            <a:r>
              <a:rPr lang="en-US" dirty="0">
                <a:solidFill>
                  <a:srgbClr val="C00000"/>
                </a:solidFill>
                <a:latin typeface="Marcellus"/>
              </a:rPr>
              <a:t> another algorithm</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rgbClr val="0070C0"/>
                </a:solidFill>
                <a:latin typeface="Fira sans"/>
              </a:rPr>
              <a:t>2.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Enqueue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CQueue</a:t>
            </a:r>
            <a:r>
              <a:rPr lang="en-US" sz="2400" dirty="0">
                <a:solidFill>
                  <a:srgbClr val="0070C0"/>
                </a:solidFill>
                <a:latin typeface="Fira sans"/>
              </a:rPr>
              <a:t>, </a:t>
            </a:r>
            <a:r>
              <a:rPr lang="en-US" sz="2400" dirty="0" err="1">
                <a:solidFill>
                  <a:srgbClr val="0070C0"/>
                </a:solidFill>
                <a:latin typeface="Fira sans"/>
              </a:rPr>
              <a:t>NodeType</a:t>
            </a:r>
            <a:r>
              <a:rPr lang="en-US" sz="2400" dirty="0">
                <a:solidFill>
                  <a:srgbClr val="0070C0"/>
                </a:solidFill>
                <a:latin typeface="Fira sans"/>
              </a:rPr>
              <a:t> </a:t>
            </a:r>
            <a:r>
              <a:rPr lang="en-US" sz="2400" dirty="0" err="1">
                <a:solidFill>
                  <a:srgbClr val="0070C0"/>
                </a:solidFill>
                <a:latin typeface="Fira sans"/>
              </a:rPr>
              <a:t>NewNode</a:t>
            </a:r>
            <a:r>
              <a:rPr lang="en-US" sz="2400" dirty="0">
                <a:solidFill>
                  <a:srgbClr val="0070C0"/>
                </a:solidFill>
                <a:latin typeface="Fira sans"/>
              </a:rPr>
              <a:t>)</a:t>
            </a:r>
          </a:p>
          <a:p>
            <a:pPr marL="0" indent="0">
              <a:buNone/>
            </a:pPr>
            <a:r>
              <a:rPr lang="en-US" sz="1800" dirty="0">
                <a:solidFill>
                  <a:srgbClr val="0070C0"/>
                </a:solidFill>
                <a:latin typeface="Fira sans"/>
              </a:rPr>
              <a:t>// This Algorithm adds a </a:t>
            </a:r>
            <a:r>
              <a:rPr lang="en-US" sz="1800" dirty="0" err="1">
                <a:solidFill>
                  <a:srgbClr val="0070C0"/>
                </a:solidFill>
                <a:latin typeface="Fira sans"/>
              </a:rPr>
              <a:t>NewNode</a:t>
            </a:r>
            <a:r>
              <a:rPr lang="en-US" sz="1800" dirty="0">
                <a:solidFill>
                  <a:srgbClr val="0070C0"/>
                </a:solidFill>
                <a:latin typeface="Fira sans"/>
              </a:rPr>
              <a:t> at the rear of ‘queue’. rear is a pointer that points to the last node in the queue</a:t>
            </a:r>
          </a:p>
          <a:p>
            <a:pPr marL="0" indent="0">
              <a:buNone/>
            </a:pPr>
            <a:r>
              <a:rPr lang="en-US" sz="2400" dirty="0">
                <a:latin typeface="Fira sans"/>
              </a:rPr>
              <a:t>{</a:t>
            </a:r>
          </a:p>
          <a:p>
            <a:pPr marL="0" indent="0">
              <a:buNone/>
            </a:pPr>
            <a:r>
              <a:rPr lang="en-US" sz="2400" dirty="0">
                <a:latin typeface="Fira sans"/>
              </a:rPr>
              <a:t>	If(front==rear==NULL)</a:t>
            </a:r>
          </a:p>
          <a:p>
            <a:pPr marL="400050" lvl="1" indent="0">
              <a:buNone/>
            </a:pPr>
            <a:r>
              <a:rPr lang="en-US" sz="2000" dirty="0">
                <a:latin typeface="Fira sans"/>
              </a:rPr>
              <a:t>		Front=rear=</a:t>
            </a:r>
            <a:r>
              <a:rPr lang="en-US" sz="2000" dirty="0" err="1">
                <a:latin typeface="Fira sans"/>
              </a:rPr>
              <a:t>newnode</a:t>
            </a:r>
            <a:r>
              <a:rPr lang="en-US" sz="2000" dirty="0">
                <a:latin typeface="Fira sans"/>
              </a:rPr>
              <a:t> // insertion of first element</a:t>
            </a:r>
          </a:p>
          <a:p>
            <a:pPr marL="400050" lvl="1" indent="0">
              <a:buNone/>
            </a:pPr>
            <a:r>
              <a:rPr lang="en-US" sz="2000" dirty="0">
                <a:latin typeface="Fira sans"/>
              </a:rPr>
              <a:t>		rear-&gt;next=</a:t>
            </a:r>
            <a:r>
              <a:rPr lang="en-US" sz="2000" dirty="0" err="1">
                <a:latin typeface="Fira sans"/>
              </a:rPr>
              <a:t>newnode</a:t>
            </a:r>
            <a:r>
              <a:rPr lang="en-US" sz="2000" dirty="0">
                <a:latin typeface="Fira sans"/>
              </a:rPr>
              <a:t> //circular queue definition</a:t>
            </a:r>
          </a:p>
          <a:p>
            <a:pPr marL="0" indent="0">
              <a:buNone/>
            </a:pPr>
            <a:r>
              <a:rPr lang="en-US" sz="2400" dirty="0">
                <a:latin typeface="Fira sans"/>
              </a:rPr>
              <a:t>	else //general case</a:t>
            </a:r>
          </a:p>
          <a:p>
            <a:pPr marL="0" indent="0">
              <a:buNone/>
            </a:pPr>
            <a:r>
              <a:rPr lang="en-US" sz="2400" dirty="0">
                <a:latin typeface="Fira sans"/>
              </a:rPr>
              <a:t>		rear-&gt;next= </a:t>
            </a:r>
            <a:r>
              <a:rPr lang="en-US" sz="2400" dirty="0" err="1">
                <a:latin typeface="Fira sans"/>
              </a:rPr>
              <a:t>newnode</a:t>
            </a:r>
            <a:r>
              <a:rPr lang="en-US" sz="2400" dirty="0">
                <a:latin typeface="Fira sans"/>
              </a:rPr>
              <a:t>;</a:t>
            </a:r>
          </a:p>
          <a:p>
            <a:pPr marL="0" indent="0">
              <a:buNone/>
            </a:pPr>
            <a:r>
              <a:rPr lang="en-US" sz="2400" dirty="0">
                <a:latin typeface="Fira sans"/>
              </a:rPr>
              <a:t>		rear=</a:t>
            </a:r>
            <a:r>
              <a:rPr lang="en-US" sz="2400" dirty="0" err="1">
                <a:latin typeface="Fira sans"/>
              </a:rPr>
              <a:t>newnode</a:t>
            </a:r>
            <a:r>
              <a:rPr lang="en-US" sz="2400" dirty="0">
                <a:latin typeface="Fira sans"/>
              </a:rPr>
              <a:t>;</a:t>
            </a:r>
          </a:p>
          <a:p>
            <a:pPr marL="0" indent="0">
              <a:buNone/>
            </a:pPr>
            <a:r>
              <a:rPr lang="en-US" sz="2400" dirty="0">
                <a:latin typeface="Fira sans"/>
              </a:rPr>
              <a:t>		</a:t>
            </a:r>
            <a:r>
              <a:rPr lang="en-US" sz="2400" dirty="0" err="1">
                <a:latin typeface="Fira sans"/>
              </a:rPr>
              <a:t>newnode</a:t>
            </a:r>
            <a:r>
              <a:rPr lang="en-US" sz="2400" dirty="0">
                <a:latin typeface="Fira sans"/>
              </a:rPr>
              <a:t>-&gt;next=front;</a:t>
            </a:r>
          </a:p>
          <a:p>
            <a:pPr marL="0" indent="0">
              <a:buNone/>
            </a:pPr>
            <a:endParaRPr lang="en-US" sz="2400" dirty="0">
              <a:latin typeface="Fira sans"/>
            </a:endParaRPr>
          </a:p>
          <a:p>
            <a:pPr marL="0" indent="0">
              <a:buNone/>
            </a:pPr>
            <a:r>
              <a:rPr lang="en-US" sz="2400" dirty="0">
                <a:latin typeface="Fira sans"/>
              </a:rPr>
              <a:t>}//</a:t>
            </a:r>
            <a:r>
              <a:rPr lang="en-US" sz="2400" dirty="0" err="1">
                <a:latin typeface="Fira sans"/>
              </a:rPr>
              <a:t>enqueue</a:t>
            </a:r>
            <a:endParaRPr lang="en-US" sz="2400" dirty="0">
              <a:latin typeface="Fira sans"/>
            </a:endParaRPr>
          </a:p>
          <a:p>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873246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5248" y="6018213"/>
            <a:ext cx="726281" cy="722313"/>
          </a:xfrm>
          <a:prstGeom prst="rect">
            <a:avLst/>
          </a:prstGeom>
        </p:spPr>
      </p:pic>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Queue: Linked List</a:t>
            </a:r>
          </a:p>
        </p:txBody>
      </p:sp>
      <p:sp>
        <p:nvSpPr>
          <p:cNvPr id="3" name="Content Placeholder 2"/>
          <p:cNvSpPr>
            <a:spLocks noGrp="1"/>
          </p:cNvSpPr>
          <p:nvPr>
            <p:ph idx="1"/>
          </p:nvPr>
        </p:nvSpPr>
        <p:spPr>
          <a:xfrm>
            <a:off x="457200" y="1600200"/>
            <a:ext cx="8229600" cy="4957764"/>
          </a:xfrm>
        </p:spPr>
        <p:txBody>
          <a:bodyPr>
            <a:normAutofit fontScale="70000" lnSpcReduction="20000"/>
          </a:bodyPr>
          <a:lstStyle/>
          <a:p>
            <a:pPr marL="0" indent="0">
              <a:buNone/>
            </a:pPr>
            <a:r>
              <a:rPr lang="en-US" dirty="0">
                <a:latin typeface="Fira sans"/>
              </a:rPr>
              <a:t>3</a:t>
            </a:r>
            <a:r>
              <a:rPr lang="en-US" sz="2600" dirty="0">
                <a:latin typeface="Fira sans"/>
              </a:rPr>
              <a:t>. </a:t>
            </a:r>
            <a:r>
              <a:rPr lang="en-US" sz="2600" dirty="0">
                <a:solidFill>
                  <a:srgbClr val="0070C0"/>
                </a:solidFill>
                <a:latin typeface="Fira sans"/>
              </a:rPr>
              <a:t>Algorithm </a:t>
            </a:r>
            <a:r>
              <a:rPr lang="en-US" sz="2600" dirty="0" err="1">
                <a:solidFill>
                  <a:srgbClr val="0070C0"/>
                </a:solidFill>
                <a:latin typeface="Fira sans"/>
              </a:rPr>
              <a:t>ElementType</a:t>
            </a:r>
            <a:r>
              <a:rPr lang="en-US" sz="2600" dirty="0">
                <a:solidFill>
                  <a:srgbClr val="0070C0"/>
                </a:solidFill>
                <a:latin typeface="Fira sans"/>
              </a:rPr>
              <a:t> </a:t>
            </a:r>
            <a:r>
              <a:rPr lang="en-US" sz="2600" dirty="0" err="1">
                <a:solidFill>
                  <a:srgbClr val="0070C0"/>
                </a:solidFill>
                <a:latin typeface="Fira sans"/>
              </a:rPr>
              <a:t>DeQueue</a:t>
            </a:r>
            <a:r>
              <a:rPr lang="en-US" sz="2600" dirty="0">
                <a:solidFill>
                  <a:srgbClr val="0070C0"/>
                </a:solidFill>
                <a:latin typeface="Fira sans"/>
              </a:rPr>
              <a:t>(</a:t>
            </a:r>
            <a:r>
              <a:rPr lang="en-US" sz="2600" dirty="0" err="1">
                <a:solidFill>
                  <a:srgbClr val="0070C0"/>
                </a:solidFill>
                <a:latin typeface="Fira sans"/>
              </a:rPr>
              <a:t>QueueType</a:t>
            </a:r>
            <a:r>
              <a:rPr lang="en-US" sz="2600" dirty="0">
                <a:solidFill>
                  <a:srgbClr val="0070C0"/>
                </a:solidFill>
                <a:latin typeface="Fira sans"/>
              </a:rPr>
              <a:t> </a:t>
            </a:r>
            <a:r>
              <a:rPr lang="en-US" sz="2600" dirty="0" err="1">
                <a:solidFill>
                  <a:srgbClr val="0070C0"/>
                </a:solidFill>
                <a:latin typeface="Fira sans"/>
              </a:rPr>
              <a:t>CQueue</a:t>
            </a:r>
            <a:r>
              <a:rPr lang="en-US" sz="2600" dirty="0">
                <a:solidFill>
                  <a:srgbClr val="0070C0"/>
                </a:solidFill>
                <a:latin typeface="Fira sans"/>
              </a:rPr>
              <a:t>)</a:t>
            </a:r>
          </a:p>
          <a:p>
            <a:pPr marL="0" indent="0">
              <a:buNone/>
            </a:pPr>
            <a:r>
              <a:rPr lang="en-US" sz="2400" dirty="0">
                <a:latin typeface="Fira sans"/>
              </a:rPr>
              <a:t>//This algorithm returns value of </a:t>
            </a:r>
            <a:r>
              <a:rPr lang="en-US" sz="2400" dirty="0" err="1">
                <a:latin typeface="Fira sans"/>
              </a:rPr>
              <a:t>ElementType</a:t>
            </a:r>
            <a:r>
              <a:rPr lang="en-US" sz="2400" dirty="0">
                <a:latin typeface="Fira sans"/>
              </a:rPr>
              <a:t> stored at the front of queue.  Temp  is a temporary node used in the dequeuer process.</a:t>
            </a:r>
          </a:p>
          <a:p>
            <a:pPr marL="0" indent="0">
              <a:buNone/>
            </a:pPr>
            <a:r>
              <a:rPr lang="en-US" sz="2600" dirty="0">
                <a:latin typeface="Fira sans"/>
              </a:rPr>
              <a:t>{ if (front==rear==NULL)</a:t>
            </a:r>
          </a:p>
          <a:p>
            <a:pPr marL="0" indent="0">
              <a:buNone/>
            </a:pPr>
            <a:r>
              <a:rPr lang="en-US" sz="2600" dirty="0">
                <a:latin typeface="Fira sans"/>
              </a:rPr>
              <a:t>	Print “Underflow”</a:t>
            </a:r>
          </a:p>
          <a:p>
            <a:pPr marL="0" indent="0">
              <a:buNone/>
            </a:pPr>
            <a:r>
              <a:rPr lang="en-US" sz="2600" dirty="0">
                <a:latin typeface="Fira sans"/>
              </a:rPr>
              <a:t>	exit;</a:t>
            </a:r>
          </a:p>
          <a:p>
            <a:pPr marL="0" indent="0">
              <a:buNone/>
            </a:pPr>
            <a:r>
              <a:rPr lang="en-US" sz="2600" dirty="0">
                <a:latin typeface="Fira sans"/>
              </a:rPr>
              <a:t> Else if (front==rear)</a:t>
            </a:r>
          </a:p>
          <a:p>
            <a:pPr marL="0" indent="0">
              <a:buNone/>
            </a:pPr>
            <a:r>
              <a:rPr lang="en-US" sz="2600" dirty="0">
                <a:latin typeface="Fira sans"/>
              </a:rPr>
              <a:t>	{ temp= front;</a:t>
            </a:r>
          </a:p>
          <a:p>
            <a:pPr marL="0" indent="0">
              <a:buNone/>
            </a:pPr>
            <a:r>
              <a:rPr lang="en-US" sz="2600" dirty="0">
                <a:latin typeface="Fira sans"/>
              </a:rPr>
              <a:t>	   front=rear=NULL;</a:t>
            </a:r>
          </a:p>
          <a:p>
            <a:pPr marL="0" indent="0">
              <a:buNone/>
            </a:pPr>
            <a:r>
              <a:rPr lang="en-US" sz="2600" dirty="0">
                <a:latin typeface="Fira sans"/>
              </a:rPr>
              <a:t>	   return(temp-&gt;data);</a:t>
            </a:r>
          </a:p>
          <a:p>
            <a:pPr marL="0" indent="0">
              <a:buNone/>
            </a:pPr>
            <a:r>
              <a:rPr lang="en-US" sz="2600" dirty="0">
                <a:latin typeface="Fira sans"/>
              </a:rPr>
              <a:t>	}</a:t>
            </a:r>
          </a:p>
          <a:p>
            <a:pPr marL="0" indent="0">
              <a:buNone/>
            </a:pPr>
            <a:r>
              <a:rPr lang="en-US" sz="2600" dirty="0">
                <a:latin typeface="Fira sans"/>
              </a:rPr>
              <a:t>Else {</a:t>
            </a:r>
          </a:p>
          <a:p>
            <a:pPr marL="0" indent="0">
              <a:buNone/>
            </a:pPr>
            <a:r>
              <a:rPr lang="en-US" sz="2600" dirty="0">
                <a:latin typeface="Fira sans"/>
              </a:rPr>
              <a:t>	temp=front;</a:t>
            </a:r>
          </a:p>
          <a:p>
            <a:pPr marL="0" indent="0">
              <a:buNone/>
            </a:pPr>
            <a:r>
              <a:rPr lang="en-US" sz="2600" dirty="0">
                <a:latin typeface="Fira sans"/>
              </a:rPr>
              <a:t>	front=front-&gt;next;</a:t>
            </a:r>
          </a:p>
          <a:p>
            <a:pPr marL="0" indent="0">
              <a:buNone/>
            </a:pPr>
            <a:r>
              <a:rPr lang="en-US" sz="2600" dirty="0">
                <a:latin typeface="Fira sans"/>
              </a:rPr>
              <a:t>	rear-&gt;next= front;</a:t>
            </a:r>
          </a:p>
          <a:p>
            <a:pPr marL="0" indent="0">
              <a:buNone/>
            </a:pPr>
            <a:r>
              <a:rPr lang="en-US" sz="2600" dirty="0">
                <a:latin typeface="Fira sans"/>
              </a:rPr>
              <a:t> 	return(temp-&gt;data);</a:t>
            </a:r>
          </a:p>
          <a:p>
            <a:pPr marL="0" indent="0">
              <a:buNone/>
            </a:pPr>
            <a:r>
              <a:rPr lang="en-US" sz="2600" dirty="0">
                <a:latin typeface="Fira sans"/>
              </a:rPr>
              <a:t>	}</a:t>
            </a:r>
          </a:p>
          <a:p>
            <a:pPr marL="0" indent="0">
              <a:buNone/>
            </a:pPr>
            <a:r>
              <a:rPr lang="en-US" sz="2600" dirty="0">
                <a:latin typeface="Fira sans"/>
              </a:rPr>
              <a:t>}//</a:t>
            </a:r>
            <a:r>
              <a:rPr lang="en-US" sz="2600" dirty="0" err="1">
                <a:latin typeface="Fira sans"/>
              </a:rPr>
              <a:t>Dequeue</a:t>
            </a:r>
            <a:endParaRPr lang="en-US" sz="2600" dirty="0">
              <a:latin typeface="Fira sans"/>
            </a:endParaRPr>
          </a:p>
          <a:p>
            <a:pPr marL="0" indent="0">
              <a:buNone/>
            </a:pPr>
            <a:endParaRPr lang="en-US" dirty="0">
              <a:solidFill>
                <a:srgbClr val="FF0000"/>
              </a:solidFill>
              <a:latin typeface="Fira sans"/>
            </a:endParaRPr>
          </a:p>
          <a:p>
            <a:pPr marL="0" indent="0">
              <a:buNone/>
            </a:pPr>
            <a:endParaRPr lang="en-US" dirty="0">
              <a:solidFill>
                <a:srgbClr val="FF0000"/>
              </a:solidFill>
              <a:latin typeface="Fira sans"/>
            </a:endParaRPr>
          </a:p>
          <a:p>
            <a:pPr marL="0" indent="0">
              <a:buNone/>
            </a:pPr>
            <a:endParaRPr lang="en-US" dirty="0">
              <a:latin typeface="Fira sans"/>
            </a:endParaRPr>
          </a:p>
          <a:p>
            <a:endParaRPr lang="en-US" dirty="0">
              <a:latin typeface="Fira sans"/>
            </a:endParaRPr>
          </a:p>
        </p:txBody>
      </p:sp>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862530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Queue: Linked List</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Fira sans"/>
              </a:rPr>
              <a:t>4. </a:t>
            </a:r>
            <a:r>
              <a:rPr lang="en-US" dirty="0">
                <a:solidFill>
                  <a:srgbClr val="0070C0"/>
                </a:solidFill>
                <a:latin typeface="Fira sans"/>
              </a:rPr>
              <a:t>Abstract </a:t>
            </a:r>
            <a:r>
              <a:rPr lang="en-US" dirty="0" err="1">
                <a:solidFill>
                  <a:srgbClr val="0070C0"/>
                </a:solidFill>
                <a:latin typeface="Fira sans"/>
              </a:rPr>
              <a:t>DestroyQueue</a:t>
            </a:r>
            <a:r>
              <a:rPr lang="en-US" dirty="0">
                <a:solidFill>
                  <a:srgbClr val="0070C0"/>
                </a:solidFill>
                <a:latin typeface="Fira sans"/>
              </a:rPr>
              <a:t>(</a:t>
            </a:r>
            <a:r>
              <a:rPr lang="en-US" dirty="0" err="1">
                <a:solidFill>
                  <a:srgbClr val="0070C0"/>
                </a:solidFill>
                <a:latin typeface="Fira sans"/>
              </a:rPr>
              <a:t>QueueType</a:t>
            </a:r>
            <a:r>
              <a:rPr lang="en-US" dirty="0">
                <a:solidFill>
                  <a:srgbClr val="0070C0"/>
                </a:solidFill>
                <a:latin typeface="Fira sans"/>
              </a:rPr>
              <a:t> </a:t>
            </a:r>
            <a:r>
              <a:rPr lang="en-US" dirty="0" err="1">
                <a:solidFill>
                  <a:srgbClr val="0070C0"/>
                </a:solidFill>
                <a:latin typeface="Fira sans"/>
              </a:rPr>
              <a:t>CQueue</a:t>
            </a:r>
            <a:r>
              <a:rPr lang="en-US" dirty="0">
                <a:solidFill>
                  <a:srgbClr val="0070C0"/>
                </a:solidFill>
                <a:latin typeface="Fira sans"/>
              </a:rPr>
              <a:t>)</a:t>
            </a:r>
          </a:p>
          <a:p>
            <a:pPr marL="0" indent="0">
              <a:buNone/>
            </a:pPr>
            <a:r>
              <a:rPr lang="en-US" dirty="0">
                <a:latin typeface="Fira sans"/>
              </a:rPr>
              <a:t>//</a:t>
            </a:r>
            <a:r>
              <a:rPr lang="en-US" sz="2200" dirty="0">
                <a:latin typeface="Fira sans"/>
              </a:rPr>
              <a:t>This algorithm returns values stored in data structure and free the memory used in data structure implementation. </a:t>
            </a:r>
            <a:endParaRPr lang="en-US" sz="2200" dirty="0">
              <a:solidFill>
                <a:srgbClr val="0070C0"/>
              </a:solidFill>
              <a:latin typeface="Fira sans"/>
            </a:endParaRPr>
          </a:p>
          <a:p>
            <a:pPr marL="0" indent="0">
              <a:buNone/>
            </a:pPr>
            <a:r>
              <a:rPr lang="en-US" dirty="0">
                <a:latin typeface="Fira sans"/>
              </a:rPr>
              <a:t>{ if front==NULL</a:t>
            </a:r>
          </a:p>
          <a:p>
            <a:pPr marL="0" indent="0">
              <a:buNone/>
            </a:pPr>
            <a:r>
              <a:rPr lang="en-US" dirty="0">
                <a:latin typeface="Fira sans"/>
              </a:rPr>
              <a:t>	Print “Underflow”</a:t>
            </a:r>
          </a:p>
          <a:p>
            <a:pPr marL="0" indent="0">
              <a:buNone/>
            </a:pPr>
            <a:r>
              <a:rPr lang="en-US" dirty="0">
                <a:latin typeface="Fira sans"/>
              </a:rPr>
              <a:t>	exit;</a:t>
            </a:r>
          </a:p>
          <a:p>
            <a:pPr marL="0" indent="0">
              <a:buNone/>
            </a:pPr>
            <a:r>
              <a:rPr lang="en-US" dirty="0">
                <a:latin typeface="Fira sans"/>
              </a:rPr>
              <a:t> Else {	 </a:t>
            </a:r>
            <a:r>
              <a:rPr lang="en-US" dirty="0" err="1">
                <a:latin typeface="Fira sans"/>
              </a:rPr>
              <a:t>createNode</a:t>
            </a:r>
            <a:r>
              <a:rPr lang="en-US" dirty="0">
                <a:latin typeface="Fira sans"/>
              </a:rPr>
              <a:t>(Temp);</a:t>
            </a:r>
          </a:p>
          <a:p>
            <a:pPr marL="0" indent="0">
              <a:buNone/>
            </a:pPr>
            <a:r>
              <a:rPr lang="en-US" dirty="0">
                <a:latin typeface="Fira sans"/>
              </a:rPr>
              <a:t>	while(</a:t>
            </a:r>
            <a:r>
              <a:rPr lang="en-US" dirty="0" err="1">
                <a:latin typeface="Fira sans"/>
              </a:rPr>
              <a:t>NotEmpty</a:t>
            </a:r>
            <a:r>
              <a:rPr lang="en-US" dirty="0">
                <a:latin typeface="Fira sans"/>
              </a:rPr>
              <a:t>(</a:t>
            </a:r>
            <a:r>
              <a:rPr lang="en-US" dirty="0" err="1">
                <a:latin typeface="Fira sans"/>
              </a:rPr>
              <a:t>CQueue</a:t>
            </a:r>
            <a:r>
              <a:rPr lang="en-US" dirty="0">
                <a:latin typeface="Fira sans"/>
              </a:rPr>
              <a:t>))</a:t>
            </a:r>
          </a:p>
          <a:p>
            <a:pPr marL="0" indent="0">
              <a:buNone/>
            </a:pPr>
            <a:r>
              <a:rPr lang="en-US" dirty="0">
                <a:latin typeface="Fira sans"/>
              </a:rPr>
              <a:t>	{</a:t>
            </a:r>
          </a:p>
          <a:p>
            <a:pPr marL="0" indent="0">
              <a:buNone/>
            </a:pPr>
            <a:r>
              <a:rPr lang="en-US" dirty="0">
                <a:latin typeface="Fira sans"/>
              </a:rPr>
              <a:t>	return(</a:t>
            </a:r>
            <a:r>
              <a:rPr lang="en-US" dirty="0" err="1">
                <a:latin typeface="Fira sans"/>
              </a:rPr>
              <a:t>Dequeue</a:t>
            </a:r>
            <a:r>
              <a:rPr lang="en-US" dirty="0">
                <a:latin typeface="Fira sans"/>
              </a:rPr>
              <a:t>(</a:t>
            </a:r>
            <a:r>
              <a:rPr lang="en-US" dirty="0" err="1">
                <a:latin typeface="Fira sans"/>
              </a:rPr>
              <a:t>CQueue</a:t>
            </a:r>
            <a:r>
              <a:rPr lang="en-US" dirty="0">
                <a:latin typeface="Fira sans"/>
              </a:rPr>
              <a:t>));</a:t>
            </a:r>
          </a:p>
          <a:p>
            <a:pPr marL="0" indent="0">
              <a:buNone/>
            </a:pPr>
            <a:r>
              <a:rPr lang="en-US" dirty="0">
                <a:latin typeface="Fira sans"/>
              </a:rPr>
              <a:t>	}</a:t>
            </a:r>
          </a:p>
          <a:p>
            <a:pPr marL="0" indent="0">
              <a:buNone/>
            </a:pPr>
            <a:r>
              <a:rPr lang="en-US" dirty="0">
                <a:latin typeface="Fira sans"/>
              </a:rPr>
              <a:t>	}//else</a:t>
            </a:r>
          </a:p>
          <a:p>
            <a:pPr marL="0" indent="0">
              <a:buNone/>
            </a:pPr>
            <a:r>
              <a:rPr lang="en-US" dirty="0">
                <a:latin typeface="Fira sans"/>
              </a:rPr>
              <a:t>}</a:t>
            </a: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6864111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4942"/>
            <a:ext cx="8229600" cy="472695"/>
          </a:xfrm>
        </p:spPr>
        <p:txBody>
          <a:bodyPr>
            <a:normAutofit fontScale="90000"/>
          </a:bodyPr>
          <a:lstStyle/>
          <a:p>
            <a:r>
              <a:rPr lang="en-US" dirty="0">
                <a:solidFill>
                  <a:srgbClr val="C00000"/>
                </a:solidFill>
                <a:latin typeface="Marcellus"/>
              </a:rPr>
              <a:t>Implementing Queue: Linked List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Fira sans"/>
              </a:rPr>
              <a:t>6. </a:t>
            </a:r>
            <a:r>
              <a:rPr lang="en-US" dirty="0">
                <a:solidFill>
                  <a:srgbClr val="0070C0"/>
                </a:solidFill>
                <a:latin typeface="Fira sans"/>
              </a:rPr>
              <a:t>Abstract </a:t>
            </a:r>
            <a:r>
              <a:rPr lang="en-US" dirty="0" err="1">
                <a:solidFill>
                  <a:srgbClr val="0070C0"/>
                </a:solidFill>
                <a:latin typeface="Fira sans"/>
              </a:rPr>
              <a:t>DisplayQueue</a:t>
            </a:r>
            <a:r>
              <a:rPr lang="en-US" dirty="0">
                <a:solidFill>
                  <a:srgbClr val="0070C0"/>
                </a:solidFill>
                <a:latin typeface="Fira sans"/>
              </a:rPr>
              <a:t>(</a:t>
            </a:r>
            <a:r>
              <a:rPr lang="en-US" dirty="0" err="1">
                <a:solidFill>
                  <a:srgbClr val="0070C0"/>
                </a:solidFill>
                <a:latin typeface="Fira sans"/>
              </a:rPr>
              <a:t>QueueType</a:t>
            </a:r>
            <a:r>
              <a:rPr lang="en-US" dirty="0">
                <a:solidFill>
                  <a:srgbClr val="0070C0"/>
                </a:solidFill>
                <a:latin typeface="Fira sans"/>
              </a:rPr>
              <a:t> Queue)</a:t>
            </a:r>
          </a:p>
          <a:p>
            <a:pPr marL="0" indent="0">
              <a:buNone/>
            </a:pPr>
            <a:r>
              <a:rPr lang="en-US" dirty="0">
                <a:latin typeface="Fira sans"/>
              </a:rPr>
              <a:t>//This algorithm Prints all the Elements stored in stack. Temp purpose?</a:t>
            </a:r>
          </a:p>
          <a:p>
            <a:pPr marL="0" indent="0">
              <a:buNone/>
            </a:pPr>
            <a:r>
              <a:rPr lang="en-US" sz="3600" dirty="0">
                <a:latin typeface="Fira sans"/>
              </a:rPr>
              <a:t>{ if front==NULL</a:t>
            </a:r>
          </a:p>
          <a:p>
            <a:pPr marL="0" indent="0">
              <a:buNone/>
            </a:pPr>
            <a:r>
              <a:rPr lang="en-US" sz="3600" dirty="0">
                <a:latin typeface="Fira sans"/>
              </a:rPr>
              <a:t>	Print “Error Message”</a:t>
            </a:r>
          </a:p>
          <a:p>
            <a:pPr marL="0" indent="0">
              <a:buNone/>
            </a:pPr>
            <a:r>
              <a:rPr lang="en-US" sz="3600" dirty="0">
                <a:latin typeface="Fira sans"/>
              </a:rPr>
              <a:t> Else {</a:t>
            </a:r>
          </a:p>
          <a:p>
            <a:pPr marL="0" indent="0">
              <a:buNone/>
            </a:pPr>
            <a:r>
              <a:rPr lang="en-US" sz="3600" dirty="0">
                <a:solidFill>
                  <a:srgbClr val="FF0000"/>
                </a:solidFill>
                <a:latin typeface="Fira sans"/>
              </a:rPr>
              <a:t>Student Assignment</a:t>
            </a:r>
          </a:p>
          <a:p>
            <a:pPr marL="0" indent="0">
              <a:buNone/>
            </a:pPr>
            <a:endParaRPr lang="en-US" sz="3600" dirty="0">
              <a:latin typeface="Fira sans"/>
            </a:endParaRPr>
          </a:p>
          <a:p>
            <a:pPr marL="0" indent="0">
              <a:buNone/>
            </a:pPr>
            <a:r>
              <a:rPr lang="en-US" sz="3600" dirty="0">
                <a:latin typeface="Fira sans"/>
              </a:rPr>
              <a:t>}</a:t>
            </a:r>
            <a:endParaRPr lang="en-US" dirty="0">
              <a:latin typeface="Fira sans"/>
            </a:endParaRPr>
          </a:p>
          <a:p>
            <a:pPr marL="0" indent="0">
              <a:buNone/>
            </a:pPr>
            <a:endParaRPr lang="en-US" dirty="0">
              <a:latin typeface="Fira sans"/>
            </a:endParaRPr>
          </a:p>
          <a:p>
            <a:endParaRPr lang="en-US" dirty="0"/>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8746910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C00000"/>
                </a:solidFill>
                <a:latin typeface="Marcellus"/>
              </a:rPr>
              <a:t>Doubly ended queue(</a:t>
            </a:r>
            <a:r>
              <a:rPr lang="en-US" dirty="0" err="1">
                <a:solidFill>
                  <a:srgbClr val="C00000"/>
                </a:solidFill>
                <a:latin typeface="Marcellus"/>
              </a:rPr>
              <a:t>Deque</a:t>
            </a:r>
            <a:r>
              <a:rPr lang="en-US" dirty="0">
                <a:solidFill>
                  <a:srgbClr val="C00000"/>
                </a:solidFill>
                <a:latin typeface="Marcellus"/>
              </a:rPr>
              <a:t>/deck)</a:t>
            </a:r>
            <a:endParaRPr lang="en-US" dirty="0"/>
          </a:p>
        </p:txBody>
      </p:sp>
      <p:sp>
        <p:nvSpPr>
          <p:cNvPr id="3" name="Content Placeholder 2"/>
          <p:cNvSpPr>
            <a:spLocks noGrp="1"/>
          </p:cNvSpPr>
          <p:nvPr>
            <p:ph type="subTitle" idx="1"/>
          </p:nvPr>
        </p:nvSpPr>
        <p:spPr/>
        <p:txBody>
          <a:bodyPr>
            <a:normAutofit/>
          </a:bodyPr>
          <a:lstStyle/>
          <a:p>
            <a:pPr marL="0" indent="0">
              <a:buNone/>
            </a:pPr>
            <a:endParaRPr lang="en-US" dirty="0">
              <a:latin typeface="Fira sans"/>
            </a:endParaRPr>
          </a:p>
          <a:p>
            <a:endParaRPr lang="en-US" dirty="0"/>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3158989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2917"/>
            <a:ext cx="8229600" cy="1143000"/>
          </a:xfrm>
        </p:spPr>
        <p:txBody>
          <a:bodyPr>
            <a:normAutofit/>
          </a:bodyPr>
          <a:lstStyle/>
          <a:p>
            <a:r>
              <a:rPr lang="en-US" dirty="0">
                <a:solidFill>
                  <a:srgbClr val="C00000"/>
                </a:solidFill>
                <a:latin typeface="Marcellus"/>
              </a:rPr>
              <a:t>Doubly ended queue(</a:t>
            </a:r>
            <a:r>
              <a:rPr lang="en-US" dirty="0" err="1">
                <a:solidFill>
                  <a:srgbClr val="C00000"/>
                </a:solidFill>
                <a:latin typeface="Marcellus"/>
              </a:rPr>
              <a:t>Deque</a:t>
            </a:r>
            <a:r>
              <a:rPr lang="en-US" dirty="0">
                <a:solidFill>
                  <a:srgbClr val="C00000"/>
                </a:solidFill>
                <a:latin typeface="Marcellus"/>
              </a:rPr>
              <a:t>)</a:t>
            </a:r>
            <a:endParaRPr lang="en-US" dirty="0"/>
          </a:p>
        </p:txBody>
      </p:sp>
      <p:sp>
        <p:nvSpPr>
          <p:cNvPr id="3" name="Content Placeholder 2"/>
          <p:cNvSpPr>
            <a:spLocks noGrp="1"/>
          </p:cNvSpPr>
          <p:nvPr>
            <p:ph idx="1"/>
          </p:nvPr>
        </p:nvSpPr>
        <p:spPr/>
        <p:txBody>
          <a:bodyPr>
            <a:normAutofit/>
          </a:bodyPr>
          <a:lstStyle/>
          <a:p>
            <a:pPr marL="0" indent="0">
              <a:buNone/>
            </a:pPr>
            <a:endParaRPr lang="en-US" dirty="0">
              <a:latin typeface="Fira sans"/>
            </a:endParaRPr>
          </a:p>
          <a:p>
            <a:endParaRPr lang="en-US" dirty="0"/>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Content Placeholder 2"/>
          <p:cNvSpPr txBox="1">
            <a:spLocks/>
          </p:cNvSpPr>
          <p:nvPr/>
        </p:nvSpPr>
        <p:spPr>
          <a:xfrm>
            <a:off x="609600" y="2030511"/>
            <a:ext cx="8229600" cy="42480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latin typeface="Fira sans"/>
              </a:rPr>
              <a:t>Definition: queue has two pairs of fronts and rears on either end.</a:t>
            </a:r>
          </a:p>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944594831"/>
              </p:ext>
            </p:extLst>
          </p:nvPr>
        </p:nvGraphicFramePr>
        <p:xfrm>
          <a:off x="1524001" y="3746274"/>
          <a:ext cx="6095997" cy="1054325"/>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57050678"/>
                    </a:ext>
                  </a:extLst>
                </a:gridCol>
                <a:gridCol w="677333">
                  <a:extLst>
                    <a:ext uri="{9D8B030D-6E8A-4147-A177-3AD203B41FA5}">
                      <a16:colId xmlns:a16="http://schemas.microsoft.com/office/drawing/2014/main" val="2789875019"/>
                    </a:ext>
                  </a:extLst>
                </a:gridCol>
                <a:gridCol w="677333">
                  <a:extLst>
                    <a:ext uri="{9D8B030D-6E8A-4147-A177-3AD203B41FA5}">
                      <a16:colId xmlns:a16="http://schemas.microsoft.com/office/drawing/2014/main" val="442644126"/>
                    </a:ext>
                  </a:extLst>
                </a:gridCol>
                <a:gridCol w="677333">
                  <a:extLst>
                    <a:ext uri="{9D8B030D-6E8A-4147-A177-3AD203B41FA5}">
                      <a16:colId xmlns:a16="http://schemas.microsoft.com/office/drawing/2014/main" val="3206708362"/>
                    </a:ext>
                  </a:extLst>
                </a:gridCol>
                <a:gridCol w="677333">
                  <a:extLst>
                    <a:ext uri="{9D8B030D-6E8A-4147-A177-3AD203B41FA5}">
                      <a16:colId xmlns:a16="http://schemas.microsoft.com/office/drawing/2014/main" val="1528861873"/>
                    </a:ext>
                  </a:extLst>
                </a:gridCol>
                <a:gridCol w="677333">
                  <a:extLst>
                    <a:ext uri="{9D8B030D-6E8A-4147-A177-3AD203B41FA5}">
                      <a16:colId xmlns:a16="http://schemas.microsoft.com/office/drawing/2014/main" val="1526888237"/>
                    </a:ext>
                  </a:extLst>
                </a:gridCol>
                <a:gridCol w="677333">
                  <a:extLst>
                    <a:ext uri="{9D8B030D-6E8A-4147-A177-3AD203B41FA5}">
                      <a16:colId xmlns:a16="http://schemas.microsoft.com/office/drawing/2014/main" val="4043943775"/>
                    </a:ext>
                  </a:extLst>
                </a:gridCol>
                <a:gridCol w="677333">
                  <a:extLst>
                    <a:ext uri="{9D8B030D-6E8A-4147-A177-3AD203B41FA5}">
                      <a16:colId xmlns:a16="http://schemas.microsoft.com/office/drawing/2014/main" val="194678520"/>
                    </a:ext>
                  </a:extLst>
                </a:gridCol>
                <a:gridCol w="677333">
                  <a:extLst>
                    <a:ext uri="{9D8B030D-6E8A-4147-A177-3AD203B41FA5}">
                      <a16:colId xmlns:a16="http://schemas.microsoft.com/office/drawing/2014/main" val="3163297741"/>
                    </a:ext>
                  </a:extLst>
                </a:gridCol>
              </a:tblGrid>
              <a:tr h="1054325">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822687438"/>
                  </a:ext>
                </a:extLst>
              </a:tr>
            </a:tbl>
          </a:graphicData>
        </a:graphic>
      </p:graphicFrame>
      <p:sp>
        <p:nvSpPr>
          <p:cNvPr id="11" name="TextBox 10"/>
          <p:cNvSpPr txBox="1"/>
          <p:nvPr/>
        </p:nvSpPr>
        <p:spPr>
          <a:xfrm>
            <a:off x="239490" y="3810000"/>
            <a:ext cx="990600" cy="646331"/>
          </a:xfrm>
          <a:prstGeom prst="rect">
            <a:avLst/>
          </a:prstGeom>
          <a:noFill/>
        </p:spPr>
        <p:txBody>
          <a:bodyPr wrap="square" rtlCol="0">
            <a:spAutoFit/>
          </a:bodyPr>
          <a:lstStyle/>
          <a:p>
            <a:r>
              <a:rPr lang="en-IN" dirty="0"/>
              <a:t>Front1</a:t>
            </a:r>
          </a:p>
          <a:p>
            <a:r>
              <a:rPr lang="en-IN" dirty="0"/>
              <a:t>rear2</a:t>
            </a:r>
          </a:p>
        </p:txBody>
      </p:sp>
      <p:sp>
        <p:nvSpPr>
          <p:cNvPr id="12" name="TextBox 11"/>
          <p:cNvSpPr txBox="1"/>
          <p:nvPr/>
        </p:nvSpPr>
        <p:spPr>
          <a:xfrm>
            <a:off x="8043377" y="3853541"/>
            <a:ext cx="990600" cy="646331"/>
          </a:xfrm>
          <a:prstGeom prst="rect">
            <a:avLst/>
          </a:prstGeom>
          <a:noFill/>
        </p:spPr>
        <p:txBody>
          <a:bodyPr wrap="square" rtlCol="0">
            <a:spAutoFit/>
          </a:bodyPr>
          <a:lstStyle/>
          <a:p>
            <a:r>
              <a:rPr lang="en-IN" dirty="0"/>
              <a:t>rear1</a:t>
            </a:r>
          </a:p>
          <a:p>
            <a:r>
              <a:rPr lang="en-IN" dirty="0"/>
              <a:t>front2</a:t>
            </a:r>
          </a:p>
        </p:txBody>
      </p:sp>
      <p:cxnSp>
        <p:nvCxnSpPr>
          <p:cNvPr id="14" name="Straight Arrow Connector 13"/>
          <p:cNvCxnSpPr/>
          <p:nvPr/>
        </p:nvCxnSpPr>
        <p:spPr>
          <a:xfrm>
            <a:off x="952500" y="4038600"/>
            <a:ext cx="5938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45240" y="4263570"/>
            <a:ext cx="5938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609113" y="4038600"/>
            <a:ext cx="47818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616373" y="4307114"/>
            <a:ext cx="47818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92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4942"/>
            <a:ext cx="8229600" cy="472695"/>
          </a:xfrm>
        </p:spPr>
        <p:txBody>
          <a:bodyPr>
            <a:normAutofit fontScale="90000"/>
          </a:bodyPr>
          <a:lstStyle/>
          <a:p>
            <a:r>
              <a:rPr lang="en-US" dirty="0">
                <a:solidFill>
                  <a:srgbClr val="C00000"/>
                </a:solidFill>
                <a:latin typeface="Marcellus"/>
              </a:rPr>
              <a:t>The Queue ADT: Value definition</a:t>
            </a:r>
          </a:p>
        </p:txBody>
      </p:sp>
      <p:sp>
        <p:nvSpPr>
          <p:cNvPr id="3" name="Content Placeholder 2"/>
          <p:cNvSpPr>
            <a:spLocks noGrp="1"/>
          </p:cNvSpPr>
          <p:nvPr>
            <p:ph idx="1"/>
          </p:nvPr>
        </p:nvSpPr>
        <p:spPr>
          <a:xfrm>
            <a:off x="548021" y="1524000"/>
            <a:ext cx="8229600" cy="4525963"/>
          </a:xfrm>
        </p:spPr>
        <p:txBody>
          <a:bodyPr/>
          <a:lstStyle/>
          <a:p>
            <a:pPr marL="0" indent="0">
              <a:buNone/>
            </a:pPr>
            <a:r>
              <a:rPr lang="en-US" dirty="0">
                <a:solidFill>
                  <a:srgbClr val="0070C0"/>
                </a:solidFill>
                <a:latin typeface="Fira sans"/>
              </a:rPr>
              <a:t>Abstract </a:t>
            </a:r>
            <a:r>
              <a:rPr lang="en-US" dirty="0" err="1">
                <a:solidFill>
                  <a:srgbClr val="0070C0"/>
                </a:solidFill>
                <a:latin typeface="Fira sans"/>
              </a:rPr>
              <a:t>typedef</a:t>
            </a:r>
            <a:r>
              <a:rPr lang="en-US" dirty="0">
                <a:solidFill>
                  <a:srgbClr val="0070C0"/>
                </a:solidFill>
                <a:latin typeface="Fira sans"/>
              </a:rPr>
              <a:t> </a:t>
            </a:r>
            <a:r>
              <a:rPr lang="en-US" dirty="0" err="1">
                <a:solidFill>
                  <a:srgbClr val="0070C0"/>
                </a:solidFill>
                <a:latin typeface="Fira sans"/>
              </a:rPr>
              <a:t>QueueType</a:t>
            </a:r>
            <a:r>
              <a:rPr lang="en-US" dirty="0">
                <a:solidFill>
                  <a:srgbClr val="0070C0"/>
                </a:solidFill>
                <a:latin typeface="Fira sans"/>
              </a:rPr>
              <a:t>(</a:t>
            </a:r>
            <a:r>
              <a:rPr lang="en-US" dirty="0" err="1">
                <a:solidFill>
                  <a:srgbClr val="0070C0"/>
                </a:solidFill>
                <a:latin typeface="Fira sans"/>
              </a:rPr>
              <a:t>ElementType</a:t>
            </a:r>
            <a:r>
              <a:rPr lang="en-US" dirty="0">
                <a:solidFill>
                  <a:srgbClr val="0070C0"/>
                </a:solidFill>
                <a:latin typeface="Fira sans"/>
              </a:rPr>
              <a:t> </a:t>
            </a:r>
            <a:r>
              <a:rPr lang="en-US" dirty="0" err="1">
                <a:solidFill>
                  <a:srgbClr val="0070C0"/>
                </a:solidFill>
                <a:latin typeface="Fira sans"/>
              </a:rPr>
              <a:t>ele</a:t>
            </a:r>
            <a:r>
              <a:rPr lang="en-US" dirty="0">
                <a:solidFill>
                  <a:srgbClr val="0070C0"/>
                </a:solidFill>
                <a:latin typeface="Fira sans"/>
              </a:rPr>
              <a:t>)</a:t>
            </a:r>
          </a:p>
          <a:p>
            <a:pPr marL="0" indent="0">
              <a:buNone/>
            </a:pPr>
            <a:r>
              <a:rPr lang="en-US" dirty="0">
                <a:latin typeface="Fira sans"/>
              </a:rPr>
              <a:t>Condition: none</a:t>
            </a: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4795869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6" y="838200"/>
            <a:ext cx="8562104" cy="579438"/>
          </a:xfrm>
        </p:spPr>
        <p:txBody>
          <a:bodyPr>
            <a:noAutofit/>
          </a:bodyPr>
          <a:lstStyle/>
          <a:p>
            <a:r>
              <a:rPr lang="en-US" sz="3200" dirty="0">
                <a:solidFill>
                  <a:srgbClr val="C00000"/>
                </a:solidFill>
                <a:latin typeface="Marcellus"/>
              </a:rPr>
              <a:t> Doubly ended Queue: Array Implementation</a:t>
            </a:r>
          </a:p>
        </p:txBody>
      </p:sp>
      <p:sp>
        <p:nvSpPr>
          <p:cNvPr id="3" name="Content Placeholder 2"/>
          <p:cNvSpPr>
            <a:spLocks noGrp="1"/>
          </p:cNvSpPr>
          <p:nvPr>
            <p:ph idx="1"/>
          </p:nvPr>
        </p:nvSpPr>
        <p:spPr/>
        <p:txBody>
          <a:bodyPr>
            <a:normAutofit/>
          </a:bodyPr>
          <a:lstStyle/>
          <a:p>
            <a:pPr marL="457200" indent="-457200">
              <a:buAutoNum type="arabicPeriod"/>
            </a:pPr>
            <a:r>
              <a:rPr lang="en-US" dirty="0" err="1">
                <a:latin typeface="Fira sans"/>
              </a:rPr>
              <a:t>Enqueue</a:t>
            </a:r>
            <a:endParaRPr lang="en-US" dirty="0">
              <a:latin typeface="Fira sans"/>
            </a:endParaRPr>
          </a:p>
          <a:p>
            <a:pPr marL="1085850" lvl="2" indent="-285750">
              <a:buFontTx/>
              <a:buChar char="-"/>
            </a:pPr>
            <a:r>
              <a:rPr lang="en-US" sz="2000" dirty="0">
                <a:latin typeface="Fira sans"/>
              </a:rPr>
              <a:t>Insertion in full queue</a:t>
            </a:r>
          </a:p>
          <a:p>
            <a:pPr marL="1085850" lvl="2" indent="-285750">
              <a:buFontTx/>
              <a:buChar char="-"/>
            </a:pPr>
            <a:r>
              <a:rPr lang="en-US" sz="2000" dirty="0">
                <a:latin typeface="Fira sans"/>
              </a:rPr>
              <a:t>Insertion in initially empty queue</a:t>
            </a:r>
          </a:p>
          <a:p>
            <a:pPr marL="1085850" lvl="2" indent="-285750">
              <a:buFontTx/>
              <a:buChar char="-"/>
            </a:pPr>
            <a:r>
              <a:rPr lang="en-US" sz="2000" dirty="0">
                <a:latin typeface="Fira sans"/>
              </a:rPr>
              <a:t>General case</a:t>
            </a:r>
          </a:p>
          <a:p>
            <a:pPr marL="457200" indent="-457200">
              <a:buAutoNum type="arabicPeriod"/>
            </a:pPr>
            <a:r>
              <a:rPr lang="en-US" dirty="0" err="1">
                <a:latin typeface="Fira sans"/>
              </a:rPr>
              <a:t>Dequeue</a:t>
            </a:r>
            <a:endParaRPr lang="en-US" dirty="0">
              <a:latin typeface="Fira sans"/>
            </a:endParaRPr>
          </a:p>
          <a:p>
            <a:pPr marL="800100" lvl="2" indent="0">
              <a:buNone/>
            </a:pPr>
            <a:r>
              <a:rPr lang="en-US" sz="2000" dirty="0">
                <a:latin typeface="Fira sans"/>
              </a:rPr>
              <a:t>-deletion from empty queue</a:t>
            </a:r>
          </a:p>
          <a:p>
            <a:pPr marL="800100" lvl="2" indent="0">
              <a:buNone/>
            </a:pPr>
            <a:r>
              <a:rPr lang="en-US" sz="2000" dirty="0">
                <a:latin typeface="Fira sans"/>
              </a:rPr>
              <a:t>-deleting the last remained value in the queue</a:t>
            </a:r>
          </a:p>
          <a:p>
            <a:pPr marL="800100" lvl="2" indent="0">
              <a:buNone/>
            </a:pPr>
            <a:r>
              <a:rPr lang="en-US" sz="2000" dirty="0">
                <a:latin typeface="Fira sans"/>
              </a:rPr>
              <a:t>- General case</a:t>
            </a:r>
          </a:p>
          <a:p>
            <a:pPr marL="457200" indent="-457200">
              <a:buAutoNum type="arabicPeriod"/>
            </a:pPr>
            <a:endParaRPr lang="en-US" sz="2400" dirty="0">
              <a:latin typeface="Fira sans"/>
            </a:endParaRP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136568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a:t>
            </a:r>
            <a:r>
              <a:rPr lang="en-US" sz="3600" dirty="0" err="1">
                <a:solidFill>
                  <a:srgbClr val="C00000"/>
                </a:solidFill>
                <a:latin typeface="Marcellus"/>
              </a:rPr>
              <a:t>DQue</a:t>
            </a:r>
            <a:r>
              <a:rPr lang="en-US" sz="3600" dirty="0">
                <a:solidFill>
                  <a:srgbClr val="C00000"/>
                </a:solidFill>
                <a:latin typeface="Marcellus"/>
              </a:rPr>
              <a:t>: Array Implementation</a:t>
            </a:r>
          </a:p>
        </p:txBody>
      </p:sp>
      <p:sp>
        <p:nvSpPr>
          <p:cNvPr id="3" name="Content Placeholder 2"/>
          <p:cNvSpPr>
            <a:spLocks noGrp="1"/>
          </p:cNvSpPr>
          <p:nvPr>
            <p:ph idx="1"/>
          </p:nvPr>
        </p:nvSpPr>
        <p:spPr/>
        <p:txBody>
          <a:bodyPr>
            <a:normAutofit/>
          </a:bodyPr>
          <a:lstStyle/>
          <a:p>
            <a:pPr marL="457200" indent="-457200">
              <a:buAutoNum type="arabicPeriod"/>
            </a:pPr>
            <a:r>
              <a:rPr lang="en-US" sz="2400" dirty="0">
                <a:solidFill>
                  <a:srgbClr val="0070C0"/>
                </a:solidFill>
                <a:latin typeface="Fira sans"/>
              </a:rPr>
              <a:t>Algorithm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CreateDQueue</a:t>
            </a:r>
            <a:r>
              <a:rPr lang="en-US" sz="2400" dirty="0">
                <a:solidFill>
                  <a:srgbClr val="0070C0"/>
                </a:solidFill>
                <a:latin typeface="Fira sans"/>
              </a:rPr>
              <a:t>()</a:t>
            </a:r>
          </a:p>
          <a:p>
            <a:pPr marL="0" indent="0">
              <a:buNone/>
            </a:pPr>
            <a:r>
              <a:rPr lang="en-US" sz="2400" dirty="0">
                <a:solidFill>
                  <a:srgbClr val="0070C0"/>
                </a:solidFill>
                <a:latin typeface="Fira sans"/>
              </a:rPr>
              <a:t>//This Algorithm returns an empty Queue</a:t>
            </a:r>
          </a:p>
          <a:p>
            <a:pPr marL="0" indent="0">
              <a:buNone/>
            </a:pPr>
            <a:r>
              <a:rPr lang="en-US" sz="2400" dirty="0">
                <a:latin typeface="Fira sans"/>
              </a:rPr>
              <a:t>{ front1 =-1;</a:t>
            </a:r>
          </a:p>
          <a:p>
            <a:pPr marL="0" indent="0">
              <a:buNone/>
            </a:pPr>
            <a:r>
              <a:rPr lang="en-US" sz="2400" dirty="0">
                <a:latin typeface="Fira sans"/>
              </a:rPr>
              <a:t>Rear1=-1;</a:t>
            </a:r>
          </a:p>
          <a:p>
            <a:pPr marL="0" indent="0">
              <a:buNone/>
            </a:pPr>
            <a:r>
              <a:rPr lang="en-US" sz="2400" dirty="0">
                <a:latin typeface="Fira sans"/>
              </a:rPr>
              <a:t>Front2=-1;</a:t>
            </a:r>
          </a:p>
          <a:p>
            <a:pPr marL="0" indent="0">
              <a:buNone/>
            </a:pPr>
            <a:r>
              <a:rPr lang="en-US" sz="2400" dirty="0">
                <a:latin typeface="Fira sans"/>
              </a:rPr>
              <a:t>Rear2=-1;</a:t>
            </a:r>
          </a:p>
          <a:p>
            <a:pPr marL="0" indent="0">
              <a:buNone/>
            </a:pPr>
            <a:r>
              <a:rPr lang="en-US" sz="2400" dirty="0">
                <a:latin typeface="Fira sans"/>
              </a:rPr>
              <a:t>Return </a:t>
            </a:r>
            <a:r>
              <a:rPr lang="en-US" sz="2400" dirty="0" err="1">
                <a:latin typeface="Fira sans"/>
              </a:rPr>
              <a:t>dqueue</a:t>
            </a:r>
            <a:r>
              <a:rPr lang="en-US" sz="2400" dirty="0">
                <a:latin typeface="Fira sans"/>
              </a:rPr>
              <a:t>;</a:t>
            </a:r>
          </a:p>
          <a:p>
            <a:pPr marL="0" indent="0">
              <a:buNone/>
            </a:pPr>
            <a:r>
              <a:rPr lang="en-US" sz="2400" dirty="0">
                <a:latin typeface="Fira sans"/>
              </a:rPr>
              <a:t>}</a:t>
            </a: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007872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a:t>
            </a:r>
            <a:r>
              <a:rPr lang="en-US" sz="3600" dirty="0" err="1">
                <a:solidFill>
                  <a:srgbClr val="C00000"/>
                </a:solidFill>
                <a:latin typeface="Marcellus"/>
              </a:rPr>
              <a:t>DQue</a:t>
            </a:r>
            <a:r>
              <a:rPr lang="en-US" sz="3600" dirty="0">
                <a:solidFill>
                  <a:srgbClr val="C00000"/>
                </a:solidFill>
                <a:latin typeface="Marcellus"/>
              </a:rPr>
              <a:t>: Array Implementation</a:t>
            </a:r>
          </a:p>
        </p:txBody>
      </p:sp>
      <p:sp>
        <p:nvSpPr>
          <p:cNvPr id="3" name="Content Placeholder 2"/>
          <p:cNvSpPr>
            <a:spLocks noGrp="1"/>
          </p:cNvSpPr>
          <p:nvPr>
            <p:ph idx="1"/>
          </p:nvPr>
        </p:nvSpPr>
        <p:spPr>
          <a:xfrm>
            <a:off x="457200" y="1600200"/>
            <a:ext cx="8229600" cy="4957764"/>
          </a:xfrm>
        </p:spPr>
        <p:txBody>
          <a:bodyPr>
            <a:normAutofit fontScale="62500" lnSpcReduction="20000"/>
          </a:bodyPr>
          <a:lstStyle/>
          <a:p>
            <a:pPr marL="0" indent="0">
              <a:buNone/>
            </a:pPr>
            <a:r>
              <a:rPr lang="en-US" sz="2400" dirty="0">
                <a:solidFill>
                  <a:srgbClr val="0070C0"/>
                </a:solidFill>
                <a:latin typeface="Fira sans"/>
              </a:rPr>
              <a:t>2.  Algorithm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DEnqueue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DQueue</a:t>
            </a:r>
            <a:r>
              <a:rPr lang="en-US" sz="2400" dirty="0">
                <a:solidFill>
                  <a:srgbClr val="0070C0"/>
                </a:solidFill>
                <a:latin typeface="Fira sans"/>
              </a:rPr>
              <a:t>, </a:t>
            </a:r>
            <a:r>
              <a:rPr lang="en-US" sz="2400" dirty="0" err="1">
                <a:solidFill>
                  <a:srgbClr val="0070C0"/>
                </a:solidFill>
                <a:latin typeface="Fira sans"/>
              </a:rPr>
              <a:t>ElementType</a:t>
            </a:r>
            <a:r>
              <a:rPr lang="en-US" sz="2400" dirty="0">
                <a:solidFill>
                  <a:srgbClr val="0070C0"/>
                </a:solidFill>
                <a:latin typeface="Fira sans"/>
              </a:rPr>
              <a:t> Element, </a:t>
            </a:r>
            <a:r>
              <a:rPr lang="en-US" sz="2400" dirty="0" err="1">
                <a:solidFill>
                  <a:srgbClr val="0070C0"/>
                </a:solidFill>
                <a:latin typeface="Fira sans"/>
              </a:rPr>
              <a:t>int</a:t>
            </a:r>
            <a:r>
              <a:rPr lang="en-US" sz="2400" dirty="0">
                <a:solidFill>
                  <a:srgbClr val="0070C0"/>
                </a:solidFill>
                <a:latin typeface="Fira sans"/>
              </a:rPr>
              <a:t> end)</a:t>
            </a:r>
          </a:p>
          <a:p>
            <a:pPr marL="0" indent="0">
              <a:buNone/>
            </a:pPr>
            <a:r>
              <a:rPr lang="en-US" sz="2400" dirty="0">
                <a:solidFill>
                  <a:srgbClr val="0070C0"/>
                </a:solidFill>
                <a:latin typeface="Fira sans"/>
              </a:rPr>
              <a:t>// This algorithm accepts a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DQueue</a:t>
            </a:r>
            <a:r>
              <a:rPr lang="en-US" sz="2400" dirty="0">
                <a:solidFill>
                  <a:srgbClr val="0070C0"/>
                </a:solidFill>
                <a:latin typeface="Fira sans"/>
              </a:rPr>
              <a:t> and </a:t>
            </a:r>
            <a:r>
              <a:rPr lang="en-US" sz="2400" dirty="0" err="1">
                <a:solidFill>
                  <a:srgbClr val="0070C0"/>
                </a:solidFill>
                <a:latin typeface="Fira sans"/>
              </a:rPr>
              <a:t>ElementType</a:t>
            </a:r>
            <a:r>
              <a:rPr lang="en-US" sz="2400" dirty="0">
                <a:solidFill>
                  <a:srgbClr val="0070C0"/>
                </a:solidFill>
                <a:latin typeface="Fira sans"/>
              </a:rPr>
              <a:t> Element as input and adds ‘Element’ at the rear of ‘Queue’. Front and rear are the integer indices those point to the front and rear elements in the queue. Array </a:t>
            </a:r>
            <a:r>
              <a:rPr lang="en-US" sz="2400" dirty="0" err="1">
                <a:solidFill>
                  <a:srgbClr val="0070C0"/>
                </a:solidFill>
                <a:latin typeface="Fira sans"/>
              </a:rPr>
              <a:t>DQueue</a:t>
            </a:r>
            <a:r>
              <a:rPr lang="en-US" sz="2400" dirty="0">
                <a:solidFill>
                  <a:srgbClr val="0070C0"/>
                </a:solidFill>
                <a:latin typeface="Fira sans"/>
              </a:rPr>
              <a:t>[0:Size-1] is an array that stores queue elements. The integer variable end defines where the element is to be added; 1=right end and 2=left end.</a:t>
            </a:r>
          </a:p>
          <a:p>
            <a:pPr marL="0" indent="0">
              <a:buNone/>
            </a:pPr>
            <a:r>
              <a:rPr lang="en-US" sz="2400" dirty="0">
                <a:latin typeface="Fira sans"/>
              </a:rPr>
              <a:t>{ </a:t>
            </a:r>
          </a:p>
          <a:p>
            <a:pPr marL="0" indent="0">
              <a:buNone/>
            </a:pPr>
            <a:r>
              <a:rPr lang="en-US" sz="2400" dirty="0">
                <a:latin typeface="Fira sans"/>
              </a:rPr>
              <a:t>	</a:t>
            </a:r>
            <a:r>
              <a:rPr lang="en-US" sz="2400" dirty="0">
                <a:solidFill>
                  <a:srgbClr val="FF0000"/>
                </a:solidFill>
                <a:latin typeface="Fira sans"/>
              </a:rPr>
              <a:t>if(end==2 &amp;&amp; rear2==0)  then </a:t>
            </a:r>
            <a:r>
              <a:rPr lang="en-US" sz="2400" dirty="0" err="1">
                <a:solidFill>
                  <a:srgbClr val="FF0000"/>
                </a:solidFill>
                <a:latin typeface="Fira sans"/>
              </a:rPr>
              <a:t>LeftEnd</a:t>
            </a:r>
            <a:r>
              <a:rPr lang="en-US" sz="2400" dirty="0">
                <a:solidFill>
                  <a:srgbClr val="FF0000"/>
                </a:solidFill>
                <a:latin typeface="Fira sans"/>
              </a:rPr>
              <a:t>=Full; exit;</a:t>
            </a:r>
          </a:p>
          <a:p>
            <a:pPr marL="0" indent="0">
              <a:buNone/>
            </a:pPr>
            <a:r>
              <a:rPr lang="en-US" sz="2400" dirty="0">
                <a:solidFill>
                  <a:srgbClr val="FF0000"/>
                </a:solidFill>
                <a:latin typeface="Fira sans"/>
              </a:rPr>
              <a:t>	if(end==1 &amp;&amp; rear1==maxsize-1) then </a:t>
            </a:r>
            <a:r>
              <a:rPr lang="en-US" sz="2400" dirty="0" err="1">
                <a:solidFill>
                  <a:srgbClr val="FF0000"/>
                </a:solidFill>
                <a:latin typeface="Fira sans"/>
              </a:rPr>
              <a:t>RightEnd</a:t>
            </a:r>
            <a:r>
              <a:rPr lang="en-US" sz="2400" dirty="0">
                <a:solidFill>
                  <a:srgbClr val="FF0000"/>
                </a:solidFill>
                <a:latin typeface="Fira sans"/>
              </a:rPr>
              <a:t>=Full; exit;</a:t>
            </a:r>
          </a:p>
          <a:p>
            <a:pPr marL="0" indent="0">
              <a:buNone/>
            </a:pPr>
            <a:r>
              <a:rPr lang="en-US" sz="2400" dirty="0">
                <a:solidFill>
                  <a:srgbClr val="FF0000"/>
                </a:solidFill>
                <a:latin typeface="Fira sans"/>
              </a:rPr>
              <a:t>	if(rear1=-1) //insertion of first element</a:t>
            </a:r>
          </a:p>
          <a:p>
            <a:pPr marL="0" indent="0">
              <a:buNone/>
            </a:pPr>
            <a:r>
              <a:rPr lang="en-US" sz="2400" dirty="0">
                <a:solidFill>
                  <a:srgbClr val="FF0000"/>
                </a:solidFill>
                <a:latin typeface="Fira sans"/>
              </a:rPr>
              <a:t>	{ front1=front2=rear1=rear2=</a:t>
            </a:r>
            <a:r>
              <a:rPr lang="en-US" sz="2400" dirty="0" err="1">
                <a:solidFill>
                  <a:srgbClr val="FF0000"/>
                </a:solidFill>
                <a:latin typeface="Fira sans"/>
              </a:rPr>
              <a:t>MaxSize</a:t>
            </a:r>
            <a:r>
              <a:rPr lang="en-US" sz="2400" dirty="0">
                <a:solidFill>
                  <a:srgbClr val="FF0000"/>
                </a:solidFill>
                <a:latin typeface="Fira sans"/>
              </a:rPr>
              <a:t>/2; //set indices in such a way that queue has scope to grow in both directions</a:t>
            </a:r>
          </a:p>
          <a:p>
            <a:pPr marL="0" indent="0">
              <a:buNone/>
            </a:pPr>
            <a:r>
              <a:rPr lang="en-US" sz="2400" dirty="0">
                <a:solidFill>
                  <a:srgbClr val="FF0000"/>
                </a:solidFill>
                <a:latin typeface="Fira sans"/>
              </a:rPr>
              <a:t>	</a:t>
            </a:r>
            <a:r>
              <a:rPr lang="en-US" sz="2400" dirty="0" err="1">
                <a:solidFill>
                  <a:srgbClr val="FF0000"/>
                </a:solidFill>
                <a:latin typeface="Fira sans"/>
              </a:rPr>
              <a:t>deque</a:t>
            </a:r>
            <a:r>
              <a:rPr lang="en-US" sz="2400" dirty="0">
                <a:solidFill>
                  <a:srgbClr val="FF0000"/>
                </a:solidFill>
                <a:latin typeface="Fira sans"/>
              </a:rPr>
              <a:t>[rear1]=element;</a:t>
            </a:r>
          </a:p>
          <a:p>
            <a:pPr marL="0" indent="0">
              <a:buNone/>
            </a:pPr>
            <a:r>
              <a:rPr lang="en-US" sz="2400" dirty="0">
                <a:solidFill>
                  <a:srgbClr val="FF0000"/>
                </a:solidFill>
                <a:latin typeface="Fira sans"/>
              </a:rPr>
              <a:t>	</a:t>
            </a:r>
            <a:r>
              <a:rPr lang="en-US" sz="2400" dirty="0">
                <a:latin typeface="Fira sans"/>
              </a:rPr>
              <a:t>}</a:t>
            </a:r>
          </a:p>
          <a:p>
            <a:pPr marL="0" indent="0">
              <a:buNone/>
            </a:pPr>
            <a:r>
              <a:rPr lang="en-US" sz="2400" dirty="0">
                <a:latin typeface="Fira sans"/>
              </a:rPr>
              <a:t>	else if(end==1) //insertion in right end using rear1, general case</a:t>
            </a:r>
          </a:p>
          <a:p>
            <a:pPr marL="0" indent="0">
              <a:buNone/>
            </a:pPr>
            <a:r>
              <a:rPr lang="en-US" sz="2400" dirty="0">
                <a:latin typeface="Fira sans"/>
              </a:rPr>
              <a:t>		</a:t>
            </a:r>
            <a:r>
              <a:rPr lang="en-US" sz="2400" dirty="0" err="1">
                <a:latin typeface="Fira sans"/>
              </a:rPr>
              <a:t>deque</a:t>
            </a:r>
            <a:r>
              <a:rPr lang="en-US" sz="2400" dirty="0">
                <a:latin typeface="Fira sans"/>
              </a:rPr>
              <a:t>[++rear1]=element</a:t>
            </a:r>
          </a:p>
          <a:p>
            <a:pPr marL="0" indent="0">
              <a:buNone/>
            </a:pPr>
            <a:r>
              <a:rPr lang="en-US" sz="2400" dirty="0">
                <a:latin typeface="Fira sans"/>
              </a:rPr>
              <a:t>		front2=rear2</a:t>
            </a:r>
          </a:p>
          <a:p>
            <a:pPr marL="0" indent="0">
              <a:buNone/>
            </a:pPr>
            <a:r>
              <a:rPr lang="en-US" sz="2400" dirty="0">
                <a:latin typeface="Fira sans"/>
              </a:rPr>
              <a:t>                 else if(end==2) ) //insertion in left end using rear2, general case</a:t>
            </a:r>
          </a:p>
          <a:p>
            <a:pPr marL="0" indent="0">
              <a:buNone/>
            </a:pPr>
            <a:r>
              <a:rPr lang="en-US" sz="2400" dirty="0">
                <a:latin typeface="Fira sans"/>
              </a:rPr>
              <a:t>	        	</a:t>
            </a:r>
            <a:r>
              <a:rPr lang="en-US" sz="2400" dirty="0" err="1">
                <a:latin typeface="Fira sans"/>
              </a:rPr>
              <a:t>deque</a:t>
            </a:r>
            <a:r>
              <a:rPr lang="en-US" sz="2400">
                <a:latin typeface="Fira sans"/>
              </a:rPr>
              <a:t>[--rear2</a:t>
            </a:r>
            <a:r>
              <a:rPr lang="en-US" sz="2400" dirty="0">
                <a:latin typeface="Fira sans"/>
              </a:rPr>
              <a:t>]=element;</a:t>
            </a:r>
          </a:p>
          <a:p>
            <a:pPr marL="0" indent="0">
              <a:buNone/>
            </a:pPr>
            <a:r>
              <a:rPr lang="en-US" sz="2400" dirty="0">
                <a:latin typeface="Fira sans"/>
              </a:rPr>
              <a:t>		front1=rear2	</a:t>
            </a:r>
          </a:p>
          <a:p>
            <a:pPr marL="0" indent="0">
              <a:buNone/>
            </a:pPr>
            <a:r>
              <a:rPr lang="en-US" sz="2400" dirty="0">
                <a:latin typeface="Fira sans"/>
              </a:rPr>
              <a: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188454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a:t>
            </a:r>
            <a:r>
              <a:rPr lang="en-US" sz="3600" dirty="0" err="1">
                <a:solidFill>
                  <a:srgbClr val="C00000"/>
                </a:solidFill>
                <a:latin typeface="Marcellus"/>
              </a:rPr>
              <a:t>Dque</a:t>
            </a:r>
            <a:r>
              <a:rPr lang="en-US" sz="3600" dirty="0">
                <a:solidFill>
                  <a:srgbClr val="C00000"/>
                </a:solidFill>
                <a:latin typeface="Marcellus"/>
              </a:rPr>
              <a:t> Queue: Array Implementation</a:t>
            </a:r>
          </a:p>
        </p:txBody>
      </p:sp>
      <p:sp>
        <p:nvSpPr>
          <p:cNvPr id="3" name="Content Placeholder 2"/>
          <p:cNvSpPr>
            <a:spLocks noGrp="1"/>
          </p:cNvSpPr>
          <p:nvPr>
            <p:ph idx="1"/>
          </p:nvPr>
        </p:nvSpPr>
        <p:spPr>
          <a:xfrm>
            <a:off x="457199" y="1600200"/>
            <a:ext cx="8569323" cy="5040666"/>
          </a:xfrm>
        </p:spPr>
        <p:txBody>
          <a:bodyPr>
            <a:normAutofit fontScale="62500" lnSpcReduction="20000"/>
          </a:bodyPr>
          <a:lstStyle/>
          <a:p>
            <a:pPr marL="0" indent="0">
              <a:buNone/>
            </a:pPr>
            <a:r>
              <a:rPr lang="en-US" sz="2400" dirty="0">
                <a:latin typeface="Fira sans"/>
              </a:rPr>
              <a:t>3. </a:t>
            </a:r>
            <a:r>
              <a:rPr lang="en-US" sz="2400" dirty="0">
                <a:solidFill>
                  <a:srgbClr val="0070C0"/>
                </a:solidFill>
                <a:latin typeface="Fira sans"/>
              </a:rPr>
              <a:t>Algorithm </a:t>
            </a:r>
            <a:r>
              <a:rPr lang="en-US" sz="2400" dirty="0" err="1">
                <a:solidFill>
                  <a:srgbClr val="0070C0"/>
                </a:solidFill>
                <a:latin typeface="Fira sans"/>
              </a:rPr>
              <a:t>ElementType</a:t>
            </a:r>
            <a:r>
              <a:rPr lang="en-US" sz="2400" dirty="0">
                <a:solidFill>
                  <a:srgbClr val="0070C0"/>
                </a:solidFill>
                <a:latin typeface="Fira sans"/>
              </a:rPr>
              <a:t> </a:t>
            </a:r>
            <a:r>
              <a:rPr lang="en-US" sz="2400" dirty="0" err="1">
                <a:solidFill>
                  <a:srgbClr val="0070C0"/>
                </a:solidFill>
                <a:latin typeface="Fira sans"/>
              </a:rPr>
              <a:t>Dequeue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Dqueue</a:t>
            </a:r>
            <a:r>
              <a:rPr lang="en-US" sz="2400" dirty="0">
                <a:solidFill>
                  <a:srgbClr val="0070C0"/>
                </a:solidFill>
                <a:latin typeface="Fira sans"/>
              </a:rPr>
              <a:t>, </a:t>
            </a:r>
            <a:r>
              <a:rPr lang="en-US" sz="2400" dirty="0" err="1">
                <a:solidFill>
                  <a:srgbClr val="0070C0"/>
                </a:solidFill>
                <a:latin typeface="Fira sans"/>
              </a:rPr>
              <a:t>int</a:t>
            </a:r>
            <a:r>
              <a:rPr lang="en-US" sz="2400" dirty="0">
                <a:solidFill>
                  <a:srgbClr val="0070C0"/>
                </a:solidFill>
                <a:latin typeface="Fira sans"/>
              </a:rPr>
              <a:t> end)</a:t>
            </a:r>
          </a:p>
          <a:p>
            <a:pPr marL="0" indent="0">
              <a:buNone/>
            </a:pPr>
            <a:r>
              <a:rPr lang="en-US" sz="2400" dirty="0">
                <a:latin typeface="Fira sans"/>
              </a:rPr>
              <a:t>// </a:t>
            </a:r>
            <a:r>
              <a:rPr lang="en-US" sz="2400" dirty="0">
                <a:solidFill>
                  <a:srgbClr val="0070C0"/>
                </a:solidFill>
                <a:latin typeface="Fira sans"/>
              </a:rPr>
              <a:t>This algorithm accepts a queue as input and returns ‘Element’ at the front of ‘queue’. Temp is a temporary variable used to hold the value being deleted. Array </a:t>
            </a:r>
            <a:r>
              <a:rPr lang="en-US" sz="2400" dirty="0" err="1">
                <a:solidFill>
                  <a:srgbClr val="0070C0"/>
                </a:solidFill>
                <a:latin typeface="Fira sans"/>
              </a:rPr>
              <a:t>CQueue</a:t>
            </a:r>
            <a:r>
              <a:rPr lang="en-US" sz="2400" dirty="0">
                <a:solidFill>
                  <a:srgbClr val="0070C0"/>
                </a:solidFill>
                <a:latin typeface="Fira sans"/>
              </a:rPr>
              <a:t>[0:Size] is an array that stores queue elements. The integer variable end defines from where the element is to be deleted; 1=left end and 2=right end</a:t>
            </a:r>
            <a:endParaRPr lang="en-US" sz="2400" dirty="0">
              <a:latin typeface="Fira sans"/>
            </a:endParaRPr>
          </a:p>
          <a:p>
            <a:pPr marL="0" indent="0">
              <a:buNone/>
            </a:pPr>
            <a:r>
              <a:rPr lang="en-US" sz="2400" dirty="0">
                <a:latin typeface="Fira sans"/>
              </a:rPr>
              <a:t>{ if (front1==-1) then underflow; exit; // deleting from empty data structure?</a:t>
            </a:r>
          </a:p>
          <a:p>
            <a:pPr marL="0" indent="0">
              <a:buNone/>
            </a:pPr>
            <a:r>
              <a:rPr lang="en-US" sz="2400" dirty="0">
                <a:latin typeface="Fira sans"/>
              </a:rPr>
              <a:t>   if(front1==front2==rear1==rear2) { // only element in </a:t>
            </a:r>
            <a:r>
              <a:rPr lang="en-US" sz="2400" dirty="0" err="1">
                <a:latin typeface="Fira sans"/>
              </a:rPr>
              <a:t>deque</a:t>
            </a:r>
            <a:endParaRPr lang="en-US" sz="2400" dirty="0">
              <a:latin typeface="Fira sans"/>
            </a:endParaRPr>
          </a:p>
          <a:p>
            <a:pPr marL="0" indent="0">
              <a:buNone/>
            </a:pPr>
            <a:r>
              <a:rPr lang="en-US" sz="2400" dirty="0">
                <a:latin typeface="Fira sans"/>
              </a:rPr>
              <a:t>	temp=</a:t>
            </a:r>
            <a:r>
              <a:rPr lang="en-US" sz="2400" dirty="0" err="1">
                <a:latin typeface="Fira sans"/>
              </a:rPr>
              <a:t>Deque</a:t>
            </a:r>
            <a:r>
              <a:rPr lang="en-US" sz="2400" dirty="0">
                <a:latin typeface="Fira sans"/>
              </a:rPr>
              <a:t>[front1] </a:t>
            </a:r>
          </a:p>
          <a:p>
            <a:pPr marL="0" indent="0">
              <a:buNone/>
            </a:pPr>
            <a:r>
              <a:rPr lang="en-US" sz="2400" dirty="0">
                <a:latin typeface="Fira sans"/>
              </a:rPr>
              <a:t>	front1=front2=rear1=rear2=-1</a:t>
            </a:r>
          </a:p>
          <a:p>
            <a:pPr marL="0" indent="0">
              <a:buNone/>
            </a:pPr>
            <a:r>
              <a:rPr lang="en-US" sz="2400" dirty="0">
                <a:latin typeface="Fira sans"/>
              </a:rPr>
              <a:t>	}//if</a:t>
            </a:r>
          </a:p>
          <a:p>
            <a:pPr marL="0" indent="0">
              <a:buNone/>
            </a:pPr>
            <a:r>
              <a:rPr lang="en-US" sz="2400" dirty="0">
                <a:latin typeface="Fira sans"/>
              </a:rPr>
              <a:t>      else if(end==1) { // deletion in left end with front1?</a:t>
            </a:r>
          </a:p>
          <a:p>
            <a:pPr marL="0" indent="0">
              <a:buNone/>
            </a:pPr>
            <a:r>
              <a:rPr lang="en-US" sz="2400" dirty="0">
                <a:latin typeface="Fira sans"/>
              </a:rPr>
              <a:t>	temp=</a:t>
            </a:r>
            <a:r>
              <a:rPr lang="en-US" sz="2400" dirty="0" err="1">
                <a:latin typeface="Fira sans"/>
              </a:rPr>
              <a:t>Deque</a:t>
            </a:r>
            <a:r>
              <a:rPr lang="en-US" sz="2400" dirty="0">
                <a:latin typeface="Fira sans"/>
              </a:rPr>
              <a:t>[front1] </a:t>
            </a:r>
          </a:p>
          <a:p>
            <a:pPr marL="0" indent="0">
              <a:buNone/>
            </a:pPr>
            <a:r>
              <a:rPr lang="en-US" sz="2400" dirty="0">
                <a:latin typeface="Fira sans"/>
              </a:rPr>
              <a:t>	front1++; rear2++;</a:t>
            </a:r>
          </a:p>
          <a:p>
            <a:pPr marL="0" indent="0">
              <a:buNone/>
            </a:pPr>
            <a:r>
              <a:rPr lang="en-US" sz="2400" dirty="0">
                <a:latin typeface="Fira sans"/>
              </a:rPr>
              <a:t>	}//else if</a:t>
            </a:r>
          </a:p>
          <a:p>
            <a:pPr marL="0" indent="0">
              <a:buNone/>
            </a:pPr>
            <a:r>
              <a:rPr lang="en-US" sz="2400" dirty="0">
                <a:latin typeface="Fira sans"/>
              </a:rPr>
              <a:t>      else if(end==2) { // deletion in right end with front2?</a:t>
            </a:r>
          </a:p>
          <a:p>
            <a:pPr marL="0" indent="0">
              <a:buNone/>
            </a:pPr>
            <a:r>
              <a:rPr lang="en-US" sz="2400" dirty="0">
                <a:latin typeface="Fira sans"/>
              </a:rPr>
              <a:t>	temp=temp=</a:t>
            </a:r>
            <a:r>
              <a:rPr lang="en-US" sz="2400" dirty="0" err="1">
                <a:latin typeface="Fira sans"/>
              </a:rPr>
              <a:t>Deque</a:t>
            </a:r>
            <a:r>
              <a:rPr lang="en-US" sz="2400" dirty="0">
                <a:latin typeface="Fira sans"/>
              </a:rPr>
              <a:t>[front2] </a:t>
            </a:r>
          </a:p>
          <a:p>
            <a:pPr marL="0" indent="0">
              <a:buNone/>
            </a:pPr>
            <a:r>
              <a:rPr lang="en-US" sz="2400" dirty="0">
                <a:latin typeface="Fira sans"/>
              </a:rPr>
              <a:t>	front2--; rea1--;</a:t>
            </a:r>
          </a:p>
          <a:p>
            <a:pPr marL="0" indent="0">
              <a:buNone/>
            </a:pPr>
            <a:r>
              <a:rPr lang="en-US" sz="2400" dirty="0">
                <a:latin typeface="Fira sans"/>
              </a:rPr>
              <a:t>	} //else if</a:t>
            </a:r>
          </a:p>
          <a:p>
            <a:pPr marL="0" indent="0">
              <a:buNone/>
            </a:pPr>
            <a:r>
              <a:rPr lang="en-US" sz="2400" dirty="0">
                <a:latin typeface="Fira sans"/>
              </a:rPr>
              <a:t>  return(temp)</a:t>
            </a:r>
          </a:p>
          <a:p>
            <a:pPr marL="0" indent="0">
              <a:buNone/>
            </a:pPr>
            <a:r>
              <a:rPr lang="en-US" sz="2400" dirty="0">
                <a:latin typeface="Fira sans"/>
              </a:rPr>
              <a:t>}</a:t>
            </a: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616817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6169039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a:t>
            </a:r>
            <a:r>
              <a:rPr lang="en-US" sz="3600" dirty="0" err="1">
                <a:solidFill>
                  <a:srgbClr val="C00000"/>
                </a:solidFill>
                <a:latin typeface="Marcellus"/>
              </a:rPr>
              <a:t>Deque</a:t>
            </a:r>
            <a:r>
              <a:rPr lang="en-US" sz="3600" dirty="0">
                <a:solidFill>
                  <a:srgbClr val="C00000"/>
                </a:solidFill>
                <a:latin typeface="Marcellus"/>
              </a:rPr>
              <a:t> Queue: Array Implementation</a:t>
            </a: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400" dirty="0">
                <a:latin typeface="Fira sans"/>
              </a:rPr>
              <a:t>4. </a:t>
            </a:r>
            <a:r>
              <a:rPr lang="en-US" sz="2400" dirty="0">
                <a:solidFill>
                  <a:srgbClr val="0070C0"/>
                </a:solidFill>
                <a:latin typeface="Fira sans"/>
              </a:rPr>
              <a:t>Abstract </a:t>
            </a:r>
            <a:r>
              <a:rPr lang="en-US" sz="2400" dirty="0" err="1">
                <a:solidFill>
                  <a:srgbClr val="0070C0"/>
                </a:solidFill>
                <a:latin typeface="Fira sans"/>
              </a:rPr>
              <a:t>DestroyQueue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DQueue</a:t>
            </a:r>
            <a:r>
              <a:rPr lang="en-US" sz="2400" dirty="0">
                <a:solidFill>
                  <a:srgbClr val="0070C0"/>
                </a:solidFill>
                <a:latin typeface="Fira sans"/>
              </a:rPr>
              <a:t>)</a:t>
            </a:r>
          </a:p>
          <a:p>
            <a:pPr marL="0" indent="0">
              <a:buNone/>
            </a:pPr>
            <a:r>
              <a:rPr lang="en-US" sz="2400" dirty="0">
                <a:solidFill>
                  <a:srgbClr val="0070C0"/>
                </a:solidFill>
                <a:latin typeface="Fira sans"/>
              </a:rPr>
              <a:t>//</a:t>
            </a:r>
            <a:r>
              <a:rPr lang="en-US" sz="2400" dirty="0">
                <a:latin typeface="Fira sans"/>
              </a:rPr>
              <a:t>This algorithm returns all the elements from Queue in FIFO order and destroys the data structure</a:t>
            </a:r>
          </a:p>
          <a:p>
            <a:pPr marL="0" indent="0">
              <a:buNone/>
            </a:pPr>
            <a:r>
              <a:rPr lang="en-US" sz="2400" dirty="0">
                <a:latin typeface="Fira sans"/>
              </a:rPr>
              <a:t>{ if </a:t>
            </a:r>
            <a:r>
              <a:rPr lang="en-US" sz="2400" dirty="0" err="1">
                <a:latin typeface="Fira sans"/>
              </a:rPr>
              <a:t>NotEmpty</a:t>
            </a:r>
            <a:r>
              <a:rPr lang="en-US" sz="2400" dirty="0">
                <a:latin typeface="Fira sans"/>
              </a:rPr>
              <a:t>(</a:t>
            </a:r>
            <a:r>
              <a:rPr lang="en-US" sz="2400" dirty="0" err="1">
                <a:latin typeface="Fira sans"/>
              </a:rPr>
              <a:t>DQueue</a:t>
            </a:r>
            <a:r>
              <a:rPr lang="en-US" sz="2400" dirty="0">
                <a:latin typeface="Fira sans"/>
              </a:rPr>
              <a:t>) = true</a:t>
            </a:r>
          </a:p>
          <a:p>
            <a:pPr marL="0" indent="0">
              <a:buNone/>
            </a:pPr>
            <a:r>
              <a:rPr lang="en-US" sz="2400" dirty="0">
                <a:latin typeface="Fira sans"/>
              </a:rPr>
              <a:t>     while(</a:t>
            </a:r>
            <a:r>
              <a:rPr lang="en-US" sz="2400" dirty="0" err="1">
                <a:latin typeface="Fira sans"/>
              </a:rPr>
              <a:t>NotEmpty</a:t>
            </a:r>
            <a:r>
              <a:rPr lang="en-US" sz="2400" dirty="0">
                <a:latin typeface="Fira sans"/>
              </a:rPr>
              <a:t>(</a:t>
            </a:r>
            <a:r>
              <a:rPr lang="en-US" sz="2400" dirty="0" err="1">
                <a:latin typeface="Fira sans"/>
              </a:rPr>
              <a:t>DQueue</a:t>
            </a:r>
            <a:r>
              <a:rPr lang="en-US" sz="2400" dirty="0">
                <a:latin typeface="Fira sans"/>
              </a:rPr>
              <a:t>))</a:t>
            </a:r>
          </a:p>
          <a:p>
            <a:pPr marL="0" indent="0">
              <a:buNone/>
            </a:pPr>
            <a:r>
              <a:rPr lang="en-US" sz="2400" dirty="0">
                <a:latin typeface="Fira sans"/>
              </a:rPr>
              <a:t>          print </a:t>
            </a:r>
            <a:r>
              <a:rPr lang="en-US" sz="2400" dirty="0" err="1">
                <a:latin typeface="Fira sans"/>
              </a:rPr>
              <a:t>Dequeue</a:t>
            </a:r>
            <a:r>
              <a:rPr lang="en-US" sz="2400" dirty="0">
                <a:latin typeface="Fira sans"/>
              </a:rPr>
              <a:t>(</a:t>
            </a:r>
            <a:r>
              <a:rPr lang="en-US" sz="2400" dirty="0" err="1">
                <a:latin typeface="Fira sans"/>
              </a:rPr>
              <a:t>DQueue</a:t>
            </a:r>
            <a:r>
              <a:rPr lang="en-US" sz="2400" dirty="0">
                <a:latin typeface="Fira sans"/>
              </a:rPr>
              <a:t>)</a:t>
            </a:r>
          </a:p>
          <a:p>
            <a:pPr marL="0" indent="0">
              <a:buNone/>
            </a:pPr>
            <a:r>
              <a:rPr lang="en-US" sz="2400" dirty="0">
                <a:latin typeface="Fira sans"/>
              </a:rPr>
              <a:t>   else print “Error Message”</a:t>
            </a:r>
          </a:p>
          <a:p>
            <a:pPr marL="0" indent="0">
              <a:buNone/>
            </a:pPr>
            <a:r>
              <a:rPr lang="en-US" sz="2400" dirty="0">
                <a:latin typeface="Fira sans"/>
              </a:rPr>
              <a: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616817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452981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a:t>
            </a:r>
            <a:r>
              <a:rPr lang="en-US" sz="3600" dirty="0" err="1">
                <a:solidFill>
                  <a:srgbClr val="C00000"/>
                </a:solidFill>
                <a:latin typeface="Marcellus"/>
              </a:rPr>
              <a:t>Deque</a:t>
            </a:r>
            <a:r>
              <a:rPr lang="en-US" sz="3600" dirty="0">
                <a:solidFill>
                  <a:srgbClr val="C00000"/>
                </a:solidFill>
                <a:latin typeface="Marcellus"/>
              </a:rPr>
              <a:t> Queue: Array Implementation</a:t>
            </a:r>
          </a:p>
        </p:txBody>
      </p:sp>
      <p:sp>
        <p:nvSpPr>
          <p:cNvPr id="3" name="Content Placeholder 2"/>
          <p:cNvSpPr>
            <a:spLocks noGrp="1"/>
          </p:cNvSpPr>
          <p:nvPr>
            <p:ph idx="1"/>
          </p:nvPr>
        </p:nvSpPr>
        <p:spPr>
          <a:xfrm>
            <a:off x="457200" y="1600200"/>
            <a:ext cx="8229600" cy="4957764"/>
          </a:xfrm>
        </p:spPr>
        <p:txBody>
          <a:bodyPr>
            <a:normAutofit/>
          </a:bodyPr>
          <a:lstStyle/>
          <a:p>
            <a:pPr marL="0" indent="0">
              <a:buNone/>
            </a:pPr>
            <a:r>
              <a:rPr lang="en-US" sz="2400" dirty="0">
                <a:solidFill>
                  <a:srgbClr val="0070C0"/>
                </a:solidFill>
                <a:latin typeface="Fira sans"/>
              </a:rPr>
              <a:t>5. Abstract Boolean </a:t>
            </a:r>
            <a:r>
              <a:rPr lang="en-US" sz="2400" dirty="0" err="1">
                <a:solidFill>
                  <a:srgbClr val="0070C0"/>
                </a:solidFill>
                <a:latin typeface="Fira sans"/>
              </a:rPr>
              <a:t>NotFull</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CQueue</a:t>
            </a:r>
            <a:r>
              <a:rPr lang="en-US" sz="2400" dirty="0">
                <a:solidFill>
                  <a:srgbClr val="0070C0"/>
                </a:solidFill>
                <a:latin typeface="Fira sans"/>
              </a:rPr>
              <a:t>)</a:t>
            </a:r>
          </a:p>
          <a:p>
            <a:pPr marL="0" indent="0">
              <a:buNone/>
            </a:pPr>
            <a:r>
              <a:rPr lang="en-US" sz="2400" dirty="0">
                <a:solidFill>
                  <a:srgbClr val="FF0000"/>
                </a:solidFill>
                <a:latin typeface="Fira sans"/>
              </a:rPr>
              <a:t>Student assignment</a:t>
            </a:r>
          </a:p>
          <a:p>
            <a:pPr marL="0" indent="0">
              <a:buNone/>
            </a:pPr>
            <a:r>
              <a:rPr lang="en-US" sz="2400" dirty="0">
                <a:solidFill>
                  <a:srgbClr val="0070C0"/>
                </a:solidFill>
                <a:latin typeface="Fira sans"/>
              </a:rPr>
              <a:t>6. Abstract Boolean </a:t>
            </a:r>
            <a:r>
              <a:rPr lang="en-US" sz="2400" dirty="0" err="1">
                <a:solidFill>
                  <a:srgbClr val="0070C0"/>
                </a:solidFill>
                <a:latin typeface="Fira sans"/>
              </a:rPr>
              <a:t>NotEmpty</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CQueue</a:t>
            </a:r>
            <a:r>
              <a:rPr lang="en-US" sz="2400" dirty="0">
                <a:solidFill>
                  <a:srgbClr val="0070C0"/>
                </a:solidFill>
                <a:latin typeface="Fira sans"/>
              </a:rPr>
              <a:t>)</a:t>
            </a:r>
          </a:p>
          <a:p>
            <a:pPr marL="0" indent="0">
              <a:buNone/>
            </a:pPr>
            <a:r>
              <a:rPr lang="en-US" sz="2400" dirty="0">
                <a:solidFill>
                  <a:srgbClr val="FF0000"/>
                </a:solidFill>
                <a:latin typeface="Fira sans"/>
              </a:rPr>
              <a:t>Student assignment</a:t>
            </a:r>
          </a:p>
          <a:p>
            <a:pPr marL="0" indent="0">
              <a:buNone/>
            </a:pPr>
            <a:endParaRPr lang="en-US" sz="2400" dirty="0">
              <a:solidFill>
                <a:srgbClr val="0070C0"/>
              </a:solidFill>
              <a:latin typeface="Fira sans"/>
            </a:endParaRPr>
          </a:p>
          <a:p>
            <a:pPr marL="0" indent="0">
              <a:buNone/>
            </a:pPr>
            <a:endParaRPr lang="en-US" sz="2400" dirty="0">
              <a:solidFill>
                <a:srgbClr val="0070C0"/>
              </a:solidFill>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824615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Autofit/>
          </a:bodyPr>
          <a:lstStyle/>
          <a:p>
            <a:r>
              <a:rPr lang="en-US" sz="3200" dirty="0">
                <a:solidFill>
                  <a:srgbClr val="C00000"/>
                </a:solidFill>
                <a:latin typeface="Marcellus"/>
              </a:rPr>
              <a:t>Implementing </a:t>
            </a:r>
            <a:r>
              <a:rPr lang="en-US" sz="3200" dirty="0" err="1">
                <a:solidFill>
                  <a:srgbClr val="C00000"/>
                </a:solidFill>
                <a:latin typeface="Marcellus"/>
              </a:rPr>
              <a:t>Deque</a:t>
            </a:r>
            <a:r>
              <a:rPr lang="en-US" sz="3200" dirty="0">
                <a:solidFill>
                  <a:srgbClr val="C00000"/>
                </a:solidFill>
                <a:latin typeface="Marcellus"/>
              </a:rPr>
              <a:t>: Linked List</a:t>
            </a:r>
          </a:p>
        </p:txBody>
      </p:sp>
      <p:sp>
        <p:nvSpPr>
          <p:cNvPr id="3" name="Content Placeholder 2"/>
          <p:cNvSpPr>
            <a:spLocks noGrp="1"/>
          </p:cNvSpPr>
          <p:nvPr>
            <p:ph idx="1"/>
          </p:nvPr>
        </p:nvSpPr>
        <p:spPr/>
        <p:txBody>
          <a:bodyPr>
            <a:normAutofit lnSpcReduction="10000"/>
          </a:bodyPr>
          <a:lstStyle/>
          <a:p>
            <a:pPr marL="0" indent="0">
              <a:buNone/>
            </a:pPr>
            <a:r>
              <a:rPr lang="en-US" sz="1800" dirty="0" err="1">
                <a:solidFill>
                  <a:srgbClr val="0070C0"/>
                </a:solidFill>
                <a:latin typeface="Fira sans"/>
              </a:rPr>
              <a:t>Struct</a:t>
            </a:r>
            <a:r>
              <a:rPr lang="en-US" sz="1800" dirty="0">
                <a:solidFill>
                  <a:srgbClr val="0070C0"/>
                </a:solidFill>
                <a:latin typeface="Fira sans"/>
              </a:rPr>
              <a:t> </a:t>
            </a:r>
            <a:r>
              <a:rPr lang="en-US" sz="1800" dirty="0" err="1">
                <a:solidFill>
                  <a:srgbClr val="0070C0"/>
                </a:solidFill>
                <a:latin typeface="Fira sans"/>
              </a:rPr>
              <a:t>NodeType</a:t>
            </a:r>
            <a:r>
              <a:rPr lang="en-US" sz="1800" dirty="0">
                <a:solidFill>
                  <a:srgbClr val="0070C0"/>
                </a:solidFill>
                <a:latin typeface="Fira sans"/>
              </a:rPr>
              <a:t>{</a:t>
            </a:r>
          </a:p>
          <a:p>
            <a:pPr marL="0" indent="0">
              <a:buNone/>
            </a:pPr>
            <a:r>
              <a:rPr lang="en-US" sz="1800" dirty="0">
                <a:solidFill>
                  <a:srgbClr val="0070C0"/>
                </a:solidFill>
                <a:latin typeface="Fira sans"/>
              </a:rPr>
              <a:t>		</a:t>
            </a:r>
            <a:r>
              <a:rPr lang="en-US" sz="1800" dirty="0" err="1">
                <a:solidFill>
                  <a:srgbClr val="0070C0"/>
                </a:solidFill>
                <a:latin typeface="Fira sans"/>
              </a:rPr>
              <a:t>ElementType</a:t>
            </a:r>
            <a:r>
              <a:rPr lang="en-US" sz="1800" dirty="0">
                <a:solidFill>
                  <a:srgbClr val="0070C0"/>
                </a:solidFill>
                <a:latin typeface="Fira sans"/>
              </a:rPr>
              <a:t> Element;</a:t>
            </a:r>
          </a:p>
          <a:p>
            <a:pPr marL="0" indent="0">
              <a:buNone/>
            </a:pPr>
            <a:r>
              <a:rPr lang="en-US" sz="1800" dirty="0">
                <a:solidFill>
                  <a:srgbClr val="0070C0"/>
                </a:solidFill>
                <a:latin typeface="Fira sans"/>
              </a:rPr>
              <a:t>		</a:t>
            </a:r>
            <a:r>
              <a:rPr lang="en-US" sz="1800" dirty="0" err="1">
                <a:solidFill>
                  <a:srgbClr val="0070C0"/>
                </a:solidFill>
                <a:latin typeface="Fira sans"/>
              </a:rPr>
              <a:t>NodeType</a:t>
            </a:r>
            <a:r>
              <a:rPr lang="en-US" sz="1800" dirty="0">
                <a:solidFill>
                  <a:srgbClr val="0070C0"/>
                </a:solidFill>
                <a:latin typeface="Fira sans"/>
              </a:rPr>
              <a:t> Next;</a:t>
            </a:r>
          </a:p>
          <a:p>
            <a:pPr marL="0" indent="0">
              <a:buNone/>
            </a:pPr>
            <a:r>
              <a:rPr lang="en-US" sz="1800" dirty="0">
                <a:solidFill>
                  <a:srgbClr val="0070C0"/>
                </a:solidFill>
                <a:latin typeface="Fira sans"/>
              </a:rPr>
              <a:t>	}</a:t>
            </a:r>
          </a:p>
          <a:p>
            <a:pPr marL="457200" indent="-457200">
              <a:buAutoNum type="arabicPeriod"/>
            </a:pPr>
            <a:endParaRPr lang="en-US" sz="1800" dirty="0">
              <a:solidFill>
                <a:srgbClr val="0070C0"/>
              </a:solidFill>
              <a:latin typeface="Fira sans"/>
            </a:endParaRPr>
          </a:p>
          <a:p>
            <a:pPr marL="457200" indent="-457200">
              <a:buAutoNum type="arabicPeriod"/>
            </a:pPr>
            <a:r>
              <a:rPr lang="en-US" sz="1800" dirty="0">
                <a:solidFill>
                  <a:srgbClr val="0070C0"/>
                </a:solidFill>
                <a:latin typeface="Fira sans"/>
              </a:rPr>
              <a:t>Algorithm </a:t>
            </a:r>
            <a:r>
              <a:rPr lang="en-US" sz="1800" dirty="0" err="1">
                <a:solidFill>
                  <a:srgbClr val="0070C0"/>
                </a:solidFill>
                <a:latin typeface="Fira sans"/>
              </a:rPr>
              <a:t>QueueType</a:t>
            </a:r>
            <a:r>
              <a:rPr lang="en-US" sz="1800" dirty="0">
                <a:solidFill>
                  <a:srgbClr val="0070C0"/>
                </a:solidFill>
                <a:latin typeface="Fira sans"/>
              </a:rPr>
              <a:t> </a:t>
            </a:r>
            <a:r>
              <a:rPr lang="en-US" sz="1800" dirty="0" err="1">
                <a:solidFill>
                  <a:srgbClr val="0070C0"/>
                </a:solidFill>
                <a:latin typeface="Fira sans"/>
              </a:rPr>
              <a:t>CreateQueue</a:t>
            </a:r>
            <a:r>
              <a:rPr lang="en-US" sz="1800" dirty="0">
                <a:solidFill>
                  <a:srgbClr val="0070C0"/>
                </a:solidFill>
                <a:latin typeface="Fira sans"/>
              </a:rPr>
              <a:t>()</a:t>
            </a:r>
          </a:p>
          <a:p>
            <a:pPr marL="0" indent="0">
              <a:buNone/>
            </a:pPr>
            <a:r>
              <a:rPr lang="en-US" sz="1800" dirty="0">
                <a:solidFill>
                  <a:srgbClr val="0070C0"/>
                </a:solidFill>
                <a:latin typeface="Fira sans"/>
              </a:rPr>
              <a:t>//This Algorithm creates and returns an empty Queue, pointed by two pointers- front and rear</a:t>
            </a:r>
          </a:p>
          <a:p>
            <a:pPr marL="0" indent="0">
              <a:buNone/>
            </a:pPr>
            <a:r>
              <a:rPr lang="en-US" sz="1800" dirty="0">
                <a:latin typeface="Fira sans"/>
              </a:rPr>
              <a:t>{ </a:t>
            </a:r>
            <a:r>
              <a:rPr lang="en-US" sz="1800" dirty="0" err="1">
                <a:latin typeface="Fira sans"/>
              </a:rPr>
              <a:t>createNode</a:t>
            </a:r>
            <a:r>
              <a:rPr lang="en-US" sz="1800" dirty="0">
                <a:latin typeface="Fira sans"/>
              </a:rPr>
              <a:t>(front1);</a:t>
            </a:r>
          </a:p>
          <a:p>
            <a:pPr marL="0" indent="0">
              <a:buNone/>
            </a:pPr>
            <a:r>
              <a:rPr lang="en-US" sz="1800" dirty="0" err="1">
                <a:latin typeface="Fira sans"/>
              </a:rPr>
              <a:t>createNode</a:t>
            </a:r>
            <a:r>
              <a:rPr lang="en-US" sz="1800" dirty="0">
                <a:latin typeface="Fira sans"/>
              </a:rPr>
              <a:t>(rear1);</a:t>
            </a:r>
          </a:p>
          <a:p>
            <a:pPr marL="0" indent="0">
              <a:buNone/>
            </a:pPr>
            <a:r>
              <a:rPr lang="en-US" sz="1800" dirty="0">
                <a:latin typeface="Fira sans"/>
              </a:rPr>
              <a:t> </a:t>
            </a:r>
            <a:r>
              <a:rPr lang="en-US" sz="1800" dirty="0" err="1">
                <a:latin typeface="Fira sans"/>
              </a:rPr>
              <a:t>createNode</a:t>
            </a:r>
            <a:r>
              <a:rPr lang="en-US" sz="1800" dirty="0">
                <a:latin typeface="Fira sans"/>
              </a:rPr>
              <a:t>(front2);</a:t>
            </a:r>
          </a:p>
          <a:p>
            <a:pPr marL="0" indent="0">
              <a:buNone/>
            </a:pPr>
            <a:r>
              <a:rPr lang="en-US" sz="1800" dirty="0" err="1">
                <a:latin typeface="Fira sans"/>
              </a:rPr>
              <a:t>createNode</a:t>
            </a:r>
            <a:r>
              <a:rPr lang="en-US" sz="1800" dirty="0">
                <a:latin typeface="Fira sans"/>
              </a:rPr>
              <a:t>(rear2);</a:t>
            </a:r>
          </a:p>
          <a:p>
            <a:pPr marL="0" indent="0">
              <a:buNone/>
            </a:pPr>
            <a:r>
              <a:rPr lang="en-US" sz="1800">
                <a:latin typeface="Fira sans"/>
              </a:rPr>
              <a:t>Front1=rear1=front2=rear2=NULL</a:t>
            </a:r>
            <a:r>
              <a:rPr lang="en-US" sz="1800" dirty="0">
                <a:latin typeface="Fira sans"/>
              </a:rPr>
              <a:t>;</a:t>
            </a:r>
          </a:p>
          <a:p>
            <a:pPr marL="0" indent="0">
              <a:buNone/>
            </a:pPr>
            <a:r>
              <a:rPr lang="en-US" sz="1800" dirty="0">
                <a:latin typeface="Fira sans"/>
              </a:rPr>
              <a:t>}</a:t>
            </a:r>
          </a:p>
          <a:p>
            <a:pPr marL="0" indent="0">
              <a:buNone/>
            </a:pPr>
            <a:endParaRPr lang="en-US" sz="1800"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Rectangle 8"/>
          <p:cNvSpPr/>
          <p:nvPr/>
        </p:nvSpPr>
        <p:spPr>
          <a:xfrm>
            <a:off x="5410200" y="4724400"/>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38600" y="4724400"/>
            <a:ext cx="9144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Front</a:t>
            </a:r>
          </a:p>
        </p:txBody>
      </p:sp>
      <p:cxnSp>
        <p:nvCxnSpPr>
          <p:cNvPr id="12" name="Straight Connector 11"/>
          <p:cNvCxnSpPr/>
          <p:nvPr/>
        </p:nvCxnSpPr>
        <p:spPr>
          <a:xfrm flipH="1">
            <a:off x="5410200" y="4724400"/>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a:off x="4953000" y="50673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159077" y="4724400"/>
            <a:ext cx="7620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Rear</a:t>
            </a:r>
          </a:p>
        </p:txBody>
      </p:sp>
      <p:cxnSp>
        <p:nvCxnSpPr>
          <p:cNvPr id="15" name="Straight Arrow Connector 14"/>
          <p:cNvCxnSpPr/>
          <p:nvPr/>
        </p:nvCxnSpPr>
        <p:spPr>
          <a:xfrm flipH="1">
            <a:off x="5791200" y="5095009"/>
            <a:ext cx="419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188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a:solidFill>
                  <a:srgbClr val="C00000"/>
                </a:solidFill>
                <a:latin typeface="Marcellus"/>
              </a:rPr>
              <a:t>Implementing </a:t>
            </a:r>
            <a:r>
              <a:rPr lang="en-US" dirty="0" err="1">
                <a:solidFill>
                  <a:srgbClr val="C00000"/>
                </a:solidFill>
                <a:latin typeface="Marcellus"/>
              </a:rPr>
              <a:t>DQue</a:t>
            </a:r>
            <a:r>
              <a:rPr lang="en-US" dirty="0">
                <a:solidFill>
                  <a:srgbClr val="C00000"/>
                </a:solidFill>
                <a:latin typeface="Marcellus"/>
              </a:rPr>
              <a:t>: Linked List</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rgbClr val="0070C0"/>
                </a:solidFill>
                <a:latin typeface="Fira sans"/>
              </a:rPr>
              <a:t>2.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Enqueue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CQueue</a:t>
            </a:r>
            <a:r>
              <a:rPr lang="en-US" sz="2400" dirty="0">
                <a:solidFill>
                  <a:srgbClr val="0070C0"/>
                </a:solidFill>
                <a:latin typeface="Fira sans"/>
              </a:rPr>
              <a:t>, </a:t>
            </a:r>
            <a:r>
              <a:rPr lang="en-US" sz="2400" dirty="0" err="1">
                <a:solidFill>
                  <a:srgbClr val="0070C0"/>
                </a:solidFill>
                <a:latin typeface="Fira sans"/>
              </a:rPr>
              <a:t>NodeType</a:t>
            </a:r>
            <a:r>
              <a:rPr lang="en-US" sz="2400" dirty="0">
                <a:solidFill>
                  <a:srgbClr val="0070C0"/>
                </a:solidFill>
                <a:latin typeface="Fira sans"/>
              </a:rPr>
              <a:t> </a:t>
            </a:r>
            <a:r>
              <a:rPr lang="en-US" sz="2400" dirty="0" err="1">
                <a:solidFill>
                  <a:srgbClr val="0070C0"/>
                </a:solidFill>
                <a:latin typeface="Fira sans"/>
              </a:rPr>
              <a:t>NewNode</a:t>
            </a:r>
            <a:r>
              <a:rPr lang="en-US" sz="2400" dirty="0">
                <a:solidFill>
                  <a:srgbClr val="0070C0"/>
                </a:solidFill>
                <a:latin typeface="Fira sans"/>
              </a:rPr>
              <a:t>, </a:t>
            </a:r>
            <a:r>
              <a:rPr lang="en-US" sz="2400" dirty="0" err="1">
                <a:solidFill>
                  <a:srgbClr val="0070C0"/>
                </a:solidFill>
                <a:latin typeface="Fira sans"/>
              </a:rPr>
              <a:t>int</a:t>
            </a:r>
            <a:r>
              <a:rPr lang="en-US" sz="2400" dirty="0">
                <a:solidFill>
                  <a:srgbClr val="0070C0"/>
                </a:solidFill>
                <a:latin typeface="Fira sans"/>
              </a:rPr>
              <a:t> end)</a:t>
            </a:r>
          </a:p>
          <a:p>
            <a:pPr marL="0" indent="0">
              <a:buNone/>
            </a:pPr>
            <a:r>
              <a:rPr lang="en-US" sz="1800" dirty="0">
                <a:solidFill>
                  <a:srgbClr val="0070C0"/>
                </a:solidFill>
                <a:latin typeface="Fira sans"/>
              </a:rPr>
              <a:t>// This Algorithm adds a </a:t>
            </a:r>
            <a:r>
              <a:rPr lang="en-US" sz="1800" dirty="0" err="1">
                <a:solidFill>
                  <a:srgbClr val="0070C0"/>
                </a:solidFill>
                <a:latin typeface="Fira sans"/>
              </a:rPr>
              <a:t>NewNode</a:t>
            </a:r>
            <a:r>
              <a:rPr lang="en-US" sz="1800" dirty="0">
                <a:solidFill>
                  <a:srgbClr val="0070C0"/>
                </a:solidFill>
                <a:latin typeface="Fira sans"/>
              </a:rPr>
              <a:t> at the rear of ‘queue’. rear is a pointer that points to the last node in the queue</a:t>
            </a:r>
          </a:p>
          <a:p>
            <a:pPr marL="0" indent="0">
              <a:buNone/>
            </a:pPr>
            <a:r>
              <a:rPr lang="en-US" sz="2400" dirty="0">
                <a:latin typeface="Fira sans"/>
              </a:rPr>
              <a:t>{  if(rear1==Null) //if inserting first element?</a:t>
            </a:r>
          </a:p>
          <a:p>
            <a:pPr marL="0" indent="0">
              <a:buNone/>
            </a:pPr>
            <a:r>
              <a:rPr lang="en-US" sz="2400" dirty="0">
                <a:latin typeface="Fira sans"/>
              </a:rPr>
              <a:t>   	 front1=rear1=front2=rear2=</a:t>
            </a:r>
            <a:r>
              <a:rPr lang="en-US" sz="2400" dirty="0" err="1">
                <a:latin typeface="Fira sans"/>
              </a:rPr>
              <a:t>NewNode</a:t>
            </a:r>
            <a:r>
              <a:rPr lang="en-US" sz="2400" dirty="0">
                <a:latin typeface="Fira sans"/>
              </a:rPr>
              <a:t>;</a:t>
            </a:r>
          </a:p>
          <a:p>
            <a:pPr marL="0" indent="0">
              <a:buNone/>
            </a:pPr>
            <a:r>
              <a:rPr lang="en-US" sz="2400" dirty="0">
                <a:latin typeface="Fira sans"/>
              </a:rPr>
              <a:t>   else if(end==1)</a:t>
            </a:r>
          </a:p>
          <a:p>
            <a:pPr marL="0" indent="0">
              <a:buNone/>
            </a:pPr>
            <a:r>
              <a:rPr lang="en-US" sz="2400" dirty="0">
                <a:latin typeface="Fira sans"/>
              </a:rPr>
              <a:t>	{ rear1-&gt;next= </a:t>
            </a:r>
            <a:r>
              <a:rPr lang="en-US" sz="2400" dirty="0" err="1">
                <a:latin typeface="Fira sans"/>
              </a:rPr>
              <a:t>NewNode</a:t>
            </a:r>
            <a:r>
              <a:rPr lang="en-US" sz="2400" dirty="0">
                <a:latin typeface="Fira sans"/>
              </a:rPr>
              <a:t>;</a:t>
            </a:r>
          </a:p>
          <a:p>
            <a:pPr marL="0" indent="0">
              <a:buNone/>
            </a:pPr>
            <a:r>
              <a:rPr lang="en-US" sz="2400" dirty="0">
                <a:latin typeface="Fira sans"/>
              </a:rPr>
              <a:t>	front2= </a:t>
            </a:r>
            <a:r>
              <a:rPr lang="en-US" sz="2400" dirty="0" err="1">
                <a:latin typeface="Fira sans"/>
              </a:rPr>
              <a:t>NewNode</a:t>
            </a:r>
            <a:r>
              <a:rPr lang="en-US" sz="2400" dirty="0">
                <a:latin typeface="Fira sans"/>
              </a:rPr>
              <a:t>;</a:t>
            </a:r>
          </a:p>
          <a:p>
            <a:pPr marL="0" indent="0">
              <a:buNone/>
            </a:pPr>
            <a:r>
              <a:rPr lang="en-US" sz="2400" dirty="0">
                <a:latin typeface="Fira sans"/>
              </a:rPr>
              <a:t>	rear1= </a:t>
            </a:r>
            <a:r>
              <a:rPr lang="en-US" sz="2400" dirty="0" err="1">
                <a:latin typeface="Fira sans"/>
              </a:rPr>
              <a:t>NewNode</a:t>
            </a:r>
            <a:r>
              <a:rPr lang="en-US" sz="2400" dirty="0">
                <a:latin typeface="Fira sans"/>
              </a:rPr>
              <a:t>;</a:t>
            </a:r>
          </a:p>
          <a:p>
            <a:pPr marL="0" indent="0">
              <a:buNone/>
            </a:pPr>
            <a:r>
              <a:rPr lang="en-US" sz="2400" dirty="0">
                <a:latin typeface="Fira sans"/>
              </a:rPr>
              <a:t>	}</a:t>
            </a:r>
          </a:p>
          <a:p>
            <a:pPr marL="0" indent="0">
              <a:buNone/>
            </a:pPr>
            <a:r>
              <a:rPr lang="en-US" sz="2400" dirty="0">
                <a:latin typeface="Fira sans"/>
              </a:rPr>
              <a:t>   else if(end==2)</a:t>
            </a:r>
          </a:p>
          <a:p>
            <a:pPr marL="0" indent="0">
              <a:buNone/>
            </a:pPr>
            <a:r>
              <a:rPr lang="en-US" sz="2400" dirty="0">
                <a:latin typeface="Fira sans"/>
              </a:rPr>
              <a:t>	{ </a:t>
            </a:r>
            <a:r>
              <a:rPr lang="en-US" sz="2400" dirty="0" err="1">
                <a:latin typeface="Fira sans"/>
              </a:rPr>
              <a:t>NewNode</a:t>
            </a:r>
            <a:r>
              <a:rPr lang="en-US" sz="2400" dirty="0">
                <a:latin typeface="Fira sans"/>
              </a:rPr>
              <a:t>-&gt;next= rear2;</a:t>
            </a:r>
          </a:p>
          <a:p>
            <a:pPr marL="0" indent="0">
              <a:buNone/>
            </a:pPr>
            <a:r>
              <a:rPr lang="en-US" sz="2400" dirty="0">
                <a:latin typeface="Fira sans"/>
              </a:rPr>
              <a:t>	rear2=</a:t>
            </a:r>
            <a:r>
              <a:rPr lang="en-US" sz="2400" dirty="0" err="1">
                <a:latin typeface="Fira sans"/>
              </a:rPr>
              <a:t>NewNode</a:t>
            </a:r>
            <a:r>
              <a:rPr lang="en-US" sz="2400" dirty="0">
                <a:latin typeface="Fira sans"/>
              </a:rPr>
              <a:t>;</a:t>
            </a:r>
          </a:p>
          <a:p>
            <a:pPr marL="0" indent="0">
              <a:buNone/>
            </a:pPr>
            <a:r>
              <a:rPr lang="en-US" sz="2400" dirty="0">
                <a:latin typeface="Fira sans"/>
              </a:rPr>
              <a:t>	front1=</a:t>
            </a:r>
            <a:r>
              <a:rPr lang="en-US" sz="2400" dirty="0" err="1">
                <a:latin typeface="Fira sans"/>
              </a:rPr>
              <a:t>NewNode</a:t>
            </a:r>
            <a:r>
              <a:rPr lang="en-US" sz="2400" dirty="0">
                <a:latin typeface="Fira sans"/>
              </a:rPr>
              <a:t>;</a:t>
            </a:r>
          </a:p>
          <a:p>
            <a:pPr marL="0" indent="0">
              <a:buNone/>
            </a:pPr>
            <a:r>
              <a:rPr lang="en-US" sz="2400" dirty="0">
                <a:latin typeface="Fira sans"/>
              </a:rPr>
              <a:t>	}</a:t>
            </a:r>
          </a:p>
          <a:p>
            <a:pPr marL="0" indent="0">
              <a:buNone/>
            </a:pPr>
            <a:r>
              <a:rPr lang="en-US" sz="2400" dirty="0">
                <a:latin typeface="Fira sans"/>
              </a:rPr>
              <a:t>}//</a:t>
            </a:r>
            <a:r>
              <a:rPr lang="en-US" sz="2400" dirty="0" err="1">
                <a:latin typeface="Fira sans"/>
              </a:rPr>
              <a:t>enqueue</a:t>
            </a:r>
            <a:endParaRPr lang="en-US" sz="2400" dirty="0">
              <a:latin typeface="Fira sans"/>
            </a:endParaRPr>
          </a:p>
          <a:p>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6308725"/>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2695015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5248" y="6018213"/>
            <a:ext cx="726281" cy="722313"/>
          </a:xfrm>
          <a:prstGeom prst="rect">
            <a:avLst/>
          </a:prstGeom>
        </p:spPr>
      </p:pic>
      <p:sp>
        <p:nvSpPr>
          <p:cNvPr id="2" name="Title 1"/>
          <p:cNvSpPr>
            <a:spLocks noGrp="1"/>
          </p:cNvSpPr>
          <p:nvPr>
            <p:ph type="title"/>
          </p:nvPr>
        </p:nvSpPr>
        <p:spPr>
          <a:xfrm>
            <a:off x="914400" y="259750"/>
            <a:ext cx="8229600" cy="731838"/>
          </a:xfrm>
        </p:spPr>
        <p:txBody>
          <a:bodyPr>
            <a:normAutofit fontScale="90000"/>
          </a:bodyPr>
          <a:lstStyle/>
          <a:p>
            <a:r>
              <a:rPr lang="en-US" dirty="0">
                <a:solidFill>
                  <a:srgbClr val="C00000"/>
                </a:solidFill>
                <a:latin typeface="Marcellus"/>
              </a:rPr>
              <a:t>Implementing </a:t>
            </a:r>
            <a:r>
              <a:rPr lang="en-US" dirty="0" err="1">
                <a:solidFill>
                  <a:srgbClr val="C00000"/>
                </a:solidFill>
                <a:latin typeface="Marcellus"/>
              </a:rPr>
              <a:t>DQue</a:t>
            </a:r>
            <a:r>
              <a:rPr lang="en-US" dirty="0">
                <a:solidFill>
                  <a:srgbClr val="C00000"/>
                </a:solidFill>
                <a:latin typeface="Marcellus"/>
              </a:rPr>
              <a:t>: Linked List</a:t>
            </a:r>
          </a:p>
        </p:txBody>
      </p:sp>
      <p:sp>
        <p:nvSpPr>
          <p:cNvPr id="3" name="Content Placeholder 2"/>
          <p:cNvSpPr>
            <a:spLocks noGrp="1"/>
          </p:cNvSpPr>
          <p:nvPr>
            <p:ph idx="1"/>
          </p:nvPr>
        </p:nvSpPr>
        <p:spPr>
          <a:xfrm>
            <a:off x="457200" y="1219200"/>
            <a:ext cx="8229600" cy="5521326"/>
          </a:xfrm>
        </p:spPr>
        <p:txBody>
          <a:bodyPr>
            <a:normAutofit fontScale="47500" lnSpcReduction="20000"/>
          </a:bodyPr>
          <a:lstStyle/>
          <a:p>
            <a:pPr marL="0" indent="0">
              <a:buNone/>
            </a:pPr>
            <a:r>
              <a:rPr lang="en-US" dirty="0">
                <a:latin typeface="Fira sans"/>
              </a:rPr>
              <a:t>3</a:t>
            </a:r>
            <a:r>
              <a:rPr lang="en-US" sz="2600" dirty="0">
                <a:latin typeface="Fira sans"/>
              </a:rPr>
              <a:t>. </a:t>
            </a:r>
            <a:r>
              <a:rPr lang="en-US" sz="2600" dirty="0">
                <a:solidFill>
                  <a:srgbClr val="0070C0"/>
                </a:solidFill>
                <a:latin typeface="Fira sans"/>
              </a:rPr>
              <a:t>Algorithm </a:t>
            </a:r>
            <a:r>
              <a:rPr lang="en-US" sz="2600" dirty="0" err="1">
                <a:solidFill>
                  <a:srgbClr val="0070C0"/>
                </a:solidFill>
                <a:latin typeface="Fira sans"/>
              </a:rPr>
              <a:t>ElementType</a:t>
            </a:r>
            <a:r>
              <a:rPr lang="en-US" sz="2600" dirty="0">
                <a:solidFill>
                  <a:srgbClr val="0070C0"/>
                </a:solidFill>
                <a:latin typeface="Fira sans"/>
              </a:rPr>
              <a:t> </a:t>
            </a:r>
            <a:r>
              <a:rPr lang="en-US" sz="2600" dirty="0" err="1">
                <a:solidFill>
                  <a:srgbClr val="0070C0"/>
                </a:solidFill>
                <a:latin typeface="Fira sans"/>
              </a:rPr>
              <a:t>DeQueue</a:t>
            </a:r>
            <a:r>
              <a:rPr lang="en-US" sz="2600" dirty="0">
                <a:solidFill>
                  <a:srgbClr val="0070C0"/>
                </a:solidFill>
                <a:latin typeface="Fira sans"/>
              </a:rPr>
              <a:t>(</a:t>
            </a:r>
            <a:r>
              <a:rPr lang="en-US" sz="2600" dirty="0" err="1">
                <a:solidFill>
                  <a:srgbClr val="0070C0"/>
                </a:solidFill>
                <a:latin typeface="Fira sans"/>
              </a:rPr>
              <a:t>QueueType</a:t>
            </a:r>
            <a:r>
              <a:rPr lang="en-US" sz="2600" dirty="0">
                <a:solidFill>
                  <a:srgbClr val="0070C0"/>
                </a:solidFill>
                <a:latin typeface="Fira sans"/>
              </a:rPr>
              <a:t> </a:t>
            </a:r>
            <a:r>
              <a:rPr lang="en-US" sz="2600" dirty="0" err="1">
                <a:solidFill>
                  <a:srgbClr val="0070C0"/>
                </a:solidFill>
                <a:latin typeface="Fira sans"/>
              </a:rPr>
              <a:t>Dqueue</a:t>
            </a:r>
            <a:r>
              <a:rPr lang="en-US" sz="2600" dirty="0">
                <a:solidFill>
                  <a:srgbClr val="0070C0"/>
                </a:solidFill>
                <a:latin typeface="Fira sans"/>
              </a:rPr>
              <a:t>, </a:t>
            </a:r>
            <a:r>
              <a:rPr lang="en-US" sz="2600" dirty="0" err="1">
                <a:solidFill>
                  <a:srgbClr val="0070C0"/>
                </a:solidFill>
                <a:latin typeface="Fira sans"/>
              </a:rPr>
              <a:t>int</a:t>
            </a:r>
            <a:r>
              <a:rPr lang="en-US" sz="2600" dirty="0">
                <a:solidFill>
                  <a:srgbClr val="0070C0"/>
                </a:solidFill>
                <a:latin typeface="Fira sans"/>
              </a:rPr>
              <a:t> end)</a:t>
            </a:r>
          </a:p>
          <a:p>
            <a:pPr marL="0" indent="0">
              <a:buNone/>
            </a:pPr>
            <a:r>
              <a:rPr lang="en-US" sz="2400" dirty="0">
                <a:latin typeface="Fira sans"/>
              </a:rPr>
              <a:t>//This algorithm returns value of </a:t>
            </a:r>
            <a:r>
              <a:rPr lang="en-US" sz="2400" dirty="0" err="1">
                <a:latin typeface="Fira sans"/>
              </a:rPr>
              <a:t>ElementType</a:t>
            </a:r>
            <a:r>
              <a:rPr lang="en-US" sz="2400" dirty="0">
                <a:latin typeface="Fira sans"/>
              </a:rPr>
              <a:t> stored at the front of queue.  Temp  is a temporary node used in the dequeuer process.</a:t>
            </a:r>
          </a:p>
          <a:p>
            <a:pPr marL="0" indent="0">
              <a:buNone/>
            </a:pPr>
            <a:r>
              <a:rPr lang="en-US" sz="2600" dirty="0">
                <a:latin typeface="Fira sans"/>
              </a:rPr>
              <a:t>{ if (front1==NULL) 	Print “Underflow” 	exit;  //underflow</a:t>
            </a:r>
          </a:p>
          <a:p>
            <a:pPr marL="0" indent="0">
              <a:buNone/>
            </a:pPr>
            <a:r>
              <a:rPr lang="en-US" sz="2600" dirty="0">
                <a:latin typeface="Fira sans"/>
              </a:rPr>
              <a:t> Else if (front1==rear1) //last node in the data structure</a:t>
            </a:r>
          </a:p>
          <a:p>
            <a:pPr marL="0" indent="0">
              <a:buNone/>
            </a:pPr>
            <a:r>
              <a:rPr lang="en-US" sz="2600" dirty="0">
                <a:latin typeface="Fira sans"/>
              </a:rPr>
              <a:t>	{ temp= front1;</a:t>
            </a:r>
          </a:p>
          <a:p>
            <a:pPr marL="0" indent="0">
              <a:buNone/>
            </a:pPr>
            <a:r>
              <a:rPr lang="en-US" sz="2600" dirty="0">
                <a:latin typeface="Fira sans"/>
              </a:rPr>
              <a:t>	   front1=rear1=front2=rear2=NULL;</a:t>
            </a:r>
          </a:p>
          <a:p>
            <a:pPr marL="0" indent="0">
              <a:buNone/>
            </a:pPr>
            <a:r>
              <a:rPr lang="en-US" sz="2600" dirty="0">
                <a:latin typeface="Fira sans"/>
              </a:rPr>
              <a:t>	   return(temp-&gt;data);</a:t>
            </a:r>
          </a:p>
          <a:p>
            <a:pPr marL="0" indent="0">
              <a:buNone/>
            </a:pPr>
            <a:r>
              <a:rPr lang="en-US" sz="2600" dirty="0">
                <a:latin typeface="Fira sans"/>
              </a:rPr>
              <a:t>	}</a:t>
            </a:r>
          </a:p>
          <a:p>
            <a:pPr marL="0" indent="0">
              <a:buNone/>
            </a:pPr>
            <a:r>
              <a:rPr lang="en-US" sz="2600" dirty="0">
                <a:latin typeface="Fira sans"/>
              </a:rPr>
              <a:t>Else if (end==1)  //deleting the left end element at front1</a:t>
            </a:r>
          </a:p>
          <a:p>
            <a:pPr marL="0" indent="0">
              <a:buNone/>
            </a:pPr>
            <a:r>
              <a:rPr lang="en-US" sz="2600" dirty="0">
                <a:latin typeface="Fira sans"/>
              </a:rPr>
              <a:t>	{</a:t>
            </a:r>
          </a:p>
          <a:p>
            <a:pPr marL="0" indent="0">
              <a:buNone/>
            </a:pPr>
            <a:r>
              <a:rPr lang="en-US" sz="2600" dirty="0">
                <a:latin typeface="Fira sans"/>
              </a:rPr>
              <a:t>	temp=front1; </a:t>
            </a:r>
          </a:p>
          <a:p>
            <a:pPr marL="0" indent="0">
              <a:buNone/>
            </a:pPr>
            <a:r>
              <a:rPr lang="en-US" sz="2600" dirty="0">
                <a:latin typeface="Fira sans"/>
              </a:rPr>
              <a:t>	front1=front1-&gt;next;</a:t>
            </a:r>
          </a:p>
          <a:p>
            <a:pPr marL="0" indent="0">
              <a:buNone/>
            </a:pPr>
            <a:r>
              <a:rPr lang="en-US" sz="2600" dirty="0">
                <a:latin typeface="Fira sans"/>
              </a:rPr>
              <a:t>	rear2= front1;  or rear2= rear2-&gt;next;</a:t>
            </a:r>
          </a:p>
          <a:p>
            <a:pPr marL="0" indent="0">
              <a:buNone/>
            </a:pPr>
            <a:r>
              <a:rPr lang="en-US" sz="2600" dirty="0">
                <a:latin typeface="Fira sans"/>
              </a:rPr>
              <a:t> 	return(temp-&gt;data);</a:t>
            </a:r>
          </a:p>
          <a:p>
            <a:pPr marL="0" indent="0">
              <a:buNone/>
            </a:pPr>
            <a:r>
              <a:rPr lang="en-US" sz="2600" dirty="0">
                <a:latin typeface="Fira sans"/>
              </a:rPr>
              <a:t>	}</a:t>
            </a:r>
          </a:p>
          <a:p>
            <a:pPr marL="0" indent="0">
              <a:buNone/>
            </a:pPr>
            <a:endParaRPr lang="en-US" sz="2600" dirty="0">
              <a:latin typeface="Fira sans"/>
            </a:endParaRPr>
          </a:p>
          <a:p>
            <a:pPr marL="0" indent="0">
              <a:buNone/>
            </a:pPr>
            <a:r>
              <a:rPr lang="en-US" sz="2600" dirty="0">
                <a:latin typeface="Fira sans"/>
              </a:rPr>
              <a:t>Else if (end==2) //deleting the right end element at front2</a:t>
            </a:r>
          </a:p>
          <a:p>
            <a:pPr marL="0" indent="0">
              <a:buNone/>
            </a:pPr>
            <a:r>
              <a:rPr lang="en-US" sz="2600" dirty="0">
                <a:latin typeface="Fira sans"/>
              </a:rPr>
              <a:t>	{ temp=front2; </a:t>
            </a:r>
          </a:p>
          <a:p>
            <a:pPr marL="0" indent="0">
              <a:buNone/>
            </a:pPr>
            <a:r>
              <a:rPr lang="en-US" sz="2600" dirty="0">
                <a:latin typeface="Fira sans"/>
              </a:rPr>
              <a:t>	temp2=front1;</a:t>
            </a:r>
          </a:p>
          <a:p>
            <a:pPr marL="0" indent="0">
              <a:buNone/>
            </a:pPr>
            <a:r>
              <a:rPr lang="en-US" sz="2600" dirty="0">
                <a:latin typeface="Fira sans"/>
              </a:rPr>
              <a:t>	while(temp2-&gt;next!=front2)</a:t>
            </a:r>
          </a:p>
          <a:p>
            <a:pPr marL="0" indent="0">
              <a:buNone/>
            </a:pPr>
            <a:r>
              <a:rPr lang="en-US" sz="2600" dirty="0">
                <a:latin typeface="Fira sans"/>
              </a:rPr>
              <a:t>		temp2=temp2-&gt;next; //While loop</a:t>
            </a:r>
          </a:p>
          <a:p>
            <a:pPr marL="0" indent="0">
              <a:buNone/>
            </a:pPr>
            <a:r>
              <a:rPr lang="en-US" sz="2600" dirty="0">
                <a:latin typeface="Fira sans"/>
              </a:rPr>
              <a:t>	rear1= temp2;</a:t>
            </a:r>
          </a:p>
          <a:p>
            <a:pPr marL="0" indent="0">
              <a:buNone/>
            </a:pPr>
            <a:r>
              <a:rPr lang="en-US" sz="2600" dirty="0">
                <a:latin typeface="Fira sans"/>
              </a:rPr>
              <a:t>	front2= temp2;</a:t>
            </a:r>
          </a:p>
          <a:p>
            <a:pPr marL="0" indent="0">
              <a:buNone/>
            </a:pPr>
            <a:r>
              <a:rPr lang="en-US" sz="2600" dirty="0">
                <a:latin typeface="Fira sans"/>
              </a:rPr>
              <a:t>	</a:t>
            </a:r>
            <a:r>
              <a:rPr lang="en-US" sz="2600" b="1" u="sng" dirty="0">
                <a:solidFill>
                  <a:schemeClr val="accent2"/>
                </a:solidFill>
                <a:latin typeface="Fira sans"/>
              </a:rPr>
              <a:t>rear1-&gt;next = NULL</a:t>
            </a:r>
          </a:p>
          <a:p>
            <a:pPr marL="0" indent="0">
              <a:buNone/>
            </a:pPr>
            <a:r>
              <a:rPr lang="en-US" sz="2600" dirty="0">
                <a:latin typeface="Fira sans"/>
              </a:rPr>
              <a:t> 	return(temp-&gt;data);</a:t>
            </a:r>
          </a:p>
          <a:p>
            <a:pPr marL="0" indent="0">
              <a:buNone/>
            </a:pPr>
            <a:r>
              <a:rPr lang="en-US" sz="2600" dirty="0">
                <a:latin typeface="Fira sans"/>
              </a:rPr>
              <a:t>	}</a:t>
            </a:r>
          </a:p>
          <a:p>
            <a:pPr marL="0" indent="0">
              <a:buNone/>
            </a:pPr>
            <a:r>
              <a:rPr lang="en-US" sz="2600" dirty="0">
                <a:latin typeface="Fira sans"/>
              </a:rPr>
              <a:t>}//</a:t>
            </a:r>
            <a:r>
              <a:rPr lang="en-US" sz="2600" dirty="0" err="1">
                <a:latin typeface="Fira sans"/>
              </a:rPr>
              <a:t>Dequeue</a:t>
            </a:r>
            <a:endParaRPr lang="en-US" sz="2600" dirty="0">
              <a:latin typeface="Fira sans"/>
            </a:endParaRPr>
          </a:p>
          <a:p>
            <a:pPr marL="0" indent="0">
              <a:buNone/>
            </a:pPr>
            <a:endParaRPr lang="en-US" dirty="0">
              <a:latin typeface="Fira sans"/>
            </a:endParaRPr>
          </a:p>
        </p:txBody>
      </p:sp>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spTree>
    <p:extLst>
      <p:ext uri="{BB962C8B-B14F-4D97-AF65-F5344CB8AC3E}">
        <p14:creationId xmlns:p14="http://schemas.microsoft.com/office/powerpoint/2010/main" val="24202177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a:t>
            </a:r>
            <a:r>
              <a:rPr lang="en-US" dirty="0" err="1">
                <a:solidFill>
                  <a:srgbClr val="C00000"/>
                </a:solidFill>
                <a:latin typeface="Marcellus"/>
              </a:rPr>
              <a:t>Dqueue</a:t>
            </a:r>
            <a:r>
              <a:rPr lang="en-US" dirty="0">
                <a:solidFill>
                  <a:srgbClr val="C00000"/>
                </a:solidFill>
                <a:latin typeface="Marcellus"/>
              </a:rPr>
              <a:t>: Linked List</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Fira sans"/>
              </a:rPr>
              <a:t>4. </a:t>
            </a:r>
            <a:r>
              <a:rPr lang="en-US" dirty="0">
                <a:solidFill>
                  <a:srgbClr val="0070C0"/>
                </a:solidFill>
                <a:latin typeface="Fira sans"/>
              </a:rPr>
              <a:t>Abstract </a:t>
            </a:r>
            <a:r>
              <a:rPr lang="en-US" dirty="0" err="1">
                <a:solidFill>
                  <a:srgbClr val="0070C0"/>
                </a:solidFill>
                <a:latin typeface="Fira sans"/>
              </a:rPr>
              <a:t>DestroyQueue</a:t>
            </a:r>
            <a:r>
              <a:rPr lang="en-US" dirty="0">
                <a:solidFill>
                  <a:srgbClr val="0070C0"/>
                </a:solidFill>
                <a:latin typeface="Fira sans"/>
              </a:rPr>
              <a:t>(</a:t>
            </a:r>
            <a:r>
              <a:rPr lang="en-US" dirty="0" err="1">
                <a:solidFill>
                  <a:srgbClr val="0070C0"/>
                </a:solidFill>
                <a:latin typeface="Fira sans"/>
              </a:rPr>
              <a:t>QueueType</a:t>
            </a:r>
            <a:r>
              <a:rPr lang="en-US" dirty="0">
                <a:solidFill>
                  <a:srgbClr val="0070C0"/>
                </a:solidFill>
                <a:latin typeface="Fira sans"/>
              </a:rPr>
              <a:t> </a:t>
            </a:r>
            <a:r>
              <a:rPr lang="en-US" dirty="0" err="1">
                <a:solidFill>
                  <a:srgbClr val="0070C0"/>
                </a:solidFill>
                <a:latin typeface="Fira sans"/>
              </a:rPr>
              <a:t>DQueue</a:t>
            </a:r>
            <a:r>
              <a:rPr lang="en-US" dirty="0">
                <a:solidFill>
                  <a:srgbClr val="0070C0"/>
                </a:solidFill>
                <a:latin typeface="Fira sans"/>
              </a:rPr>
              <a:t>)</a:t>
            </a:r>
          </a:p>
          <a:p>
            <a:pPr marL="0" indent="0">
              <a:buNone/>
            </a:pPr>
            <a:r>
              <a:rPr lang="en-US" dirty="0">
                <a:latin typeface="Fira sans"/>
              </a:rPr>
              <a:t>//</a:t>
            </a:r>
            <a:r>
              <a:rPr lang="en-US" sz="2200" dirty="0">
                <a:latin typeface="Fira sans"/>
              </a:rPr>
              <a:t>This algorithm returns values stored in data structure and free the memory used in data structure implementation. </a:t>
            </a:r>
            <a:endParaRPr lang="en-US" sz="2200" dirty="0">
              <a:solidFill>
                <a:srgbClr val="0070C0"/>
              </a:solidFill>
              <a:latin typeface="Fira sans"/>
            </a:endParaRPr>
          </a:p>
          <a:p>
            <a:pPr marL="0" indent="0">
              <a:buNone/>
            </a:pPr>
            <a:r>
              <a:rPr lang="en-US" dirty="0">
                <a:latin typeface="Fira sans"/>
              </a:rPr>
              <a:t>{ if (front1==NULL)</a:t>
            </a:r>
          </a:p>
          <a:p>
            <a:pPr marL="0" indent="0">
              <a:buNone/>
            </a:pPr>
            <a:r>
              <a:rPr lang="en-US" dirty="0">
                <a:latin typeface="Fira sans"/>
              </a:rPr>
              <a:t>	Print “Underflow”</a:t>
            </a:r>
          </a:p>
          <a:p>
            <a:pPr marL="0" indent="0">
              <a:buNone/>
            </a:pPr>
            <a:r>
              <a:rPr lang="en-US" dirty="0">
                <a:latin typeface="Fira sans"/>
              </a:rPr>
              <a:t>	exit;</a:t>
            </a:r>
          </a:p>
          <a:p>
            <a:pPr marL="0" indent="0">
              <a:buNone/>
            </a:pPr>
            <a:r>
              <a:rPr lang="en-US" dirty="0">
                <a:latin typeface="Fira sans"/>
              </a:rPr>
              <a:t> Else {	 </a:t>
            </a:r>
            <a:r>
              <a:rPr lang="en-US" dirty="0" err="1">
                <a:latin typeface="Fira sans"/>
              </a:rPr>
              <a:t>createNode</a:t>
            </a:r>
            <a:r>
              <a:rPr lang="en-US" dirty="0">
                <a:latin typeface="Fira sans"/>
              </a:rPr>
              <a:t>(Temp);</a:t>
            </a:r>
          </a:p>
          <a:p>
            <a:pPr marL="0" indent="0">
              <a:buNone/>
            </a:pPr>
            <a:r>
              <a:rPr lang="en-US" dirty="0">
                <a:latin typeface="Fira sans"/>
              </a:rPr>
              <a:t>	while(</a:t>
            </a:r>
            <a:r>
              <a:rPr lang="en-US" dirty="0" err="1">
                <a:latin typeface="Fira sans"/>
              </a:rPr>
              <a:t>NotEmpty</a:t>
            </a:r>
            <a:r>
              <a:rPr lang="en-US" dirty="0">
                <a:latin typeface="Fira sans"/>
              </a:rPr>
              <a:t>(</a:t>
            </a:r>
            <a:r>
              <a:rPr lang="en-US" dirty="0" err="1">
                <a:latin typeface="Fira sans"/>
              </a:rPr>
              <a:t>Dqueue</a:t>
            </a:r>
            <a:r>
              <a:rPr lang="en-US" dirty="0">
                <a:latin typeface="Fira sans"/>
              </a:rPr>
              <a:t>))</a:t>
            </a:r>
          </a:p>
          <a:p>
            <a:pPr marL="0" indent="0">
              <a:buNone/>
            </a:pPr>
            <a:r>
              <a:rPr lang="en-US" dirty="0">
                <a:latin typeface="Fira sans"/>
              </a:rPr>
              <a:t>	{</a:t>
            </a:r>
          </a:p>
          <a:p>
            <a:pPr marL="0" indent="0">
              <a:buNone/>
            </a:pPr>
            <a:r>
              <a:rPr lang="en-US" dirty="0">
                <a:latin typeface="Fira sans"/>
              </a:rPr>
              <a:t>	return(</a:t>
            </a:r>
            <a:r>
              <a:rPr lang="en-US" dirty="0" err="1">
                <a:latin typeface="Fira sans"/>
              </a:rPr>
              <a:t>Dequeue</a:t>
            </a:r>
            <a:r>
              <a:rPr lang="en-US" dirty="0">
                <a:latin typeface="Fira sans"/>
              </a:rPr>
              <a:t>(Dqueue,1));</a:t>
            </a:r>
          </a:p>
          <a:p>
            <a:pPr marL="0" indent="0">
              <a:buNone/>
            </a:pPr>
            <a:r>
              <a:rPr lang="en-US" dirty="0">
                <a:latin typeface="Fira sans"/>
              </a:rPr>
              <a:t>	}</a:t>
            </a:r>
          </a:p>
          <a:p>
            <a:pPr marL="0" indent="0">
              <a:buNone/>
            </a:pPr>
            <a:r>
              <a:rPr lang="en-US" dirty="0">
                <a:latin typeface="Fira sans"/>
              </a:rPr>
              <a:t>	}//else</a:t>
            </a:r>
          </a:p>
          <a:p>
            <a:pPr marL="0" indent="0">
              <a:buNone/>
            </a:pPr>
            <a:r>
              <a:rPr lang="en-US" dirty="0">
                <a:latin typeface="Fira sans"/>
              </a:rPr>
              <a:t>}</a:t>
            </a: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43236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a:solidFill>
                  <a:srgbClr val="C00000"/>
                </a:solidFill>
                <a:latin typeface="Marcellus"/>
              </a:rPr>
              <a:t> Queue ADT: Operator definition</a:t>
            </a:r>
          </a:p>
        </p:txBody>
      </p:sp>
      <p:sp>
        <p:nvSpPr>
          <p:cNvPr id="3" name="Content Placeholder 2"/>
          <p:cNvSpPr>
            <a:spLocks noGrp="1"/>
          </p:cNvSpPr>
          <p:nvPr>
            <p:ph idx="1"/>
          </p:nvPr>
        </p:nvSpPr>
        <p:spPr/>
        <p:txBody>
          <a:bodyPr/>
          <a:lstStyle/>
          <a:p>
            <a:pPr marL="0" indent="0">
              <a:buNone/>
            </a:pPr>
            <a:r>
              <a:rPr lang="en-US" sz="2400" dirty="0">
                <a:solidFill>
                  <a:srgbClr val="0070C0"/>
                </a:solidFill>
                <a:latin typeface="Fira sans"/>
              </a:rPr>
              <a:t>1. Abstract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CreateQueue</a:t>
            </a:r>
            <a:r>
              <a:rPr lang="en-US" sz="2400" dirty="0">
                <a:solidFill>
                  <a:srgbClr val="0070C0"/>
                </a:solidFill>
                <a:latin typeface="Fira sans"/>
              </a:rPr>
              <a:t>()</a:t>
            </a:r>
          </a:p>
          <a:p>
            <a:pPr marL="0" indent="0">
              <a:buNone/>
            </a:pPr>
            <a:r>
              <a:rPr lang="en-US" sz="2400" dirty="0">
                <a:latin typeface="Fira sans"/>
              </a:rPr>
              <a:t>Precondition: none</a:t>
            </a:r>
          </a:p>
          <a:p>
            <a:pPr marL="0" indent="0">
              <a:buNone/>
            </a:pPr>
            <a:r>
              <a:rPr lang="en-US" sz="2400" dirty="0" err="1">
                <a:latin typeface="Fira sans"/>
              </a:rPr>
              <a:t>Postcondition</a:t>
            </a:r>
            <a:r>
              <a:rPr lang="en-US" sz="2400" dirty="0">
                <a:latin typeface="Fira sans"/>
              </a:rPr>
              <a:t>: Empty Queue is created</a:t>
            </a:r>
          </a:p>
          <a:p>
            <a:pPr marL="0" indent="0">
              <a:buNone/>
            </a:pPr>
            <a:endParaRPr lang="en-US" sz="2400" dirty="0">
              <a:latin typeface="Fira sans"/>
            </a:endParaRPr>
          </a:p>
          <a:p>
            <a:pPr marL="0" indent="0">
              <a:buNone/>
            </a:pPr>
            <a:r>
              <a:rPr lang="en-US" sz="2400" dirty="0">
                <a:solidFill>
                  <a:srgbClr val="0070C0"/>
                </a:solidFill>
                <a:latin typeface="Fira sans"/>
              </a:rPr>
              <a:t>2. Abstract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Enqueue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Queue, </a:t>
            </a:r>
            <a:r>
              <a:rPr lang="en-US" sz="2400" dirty="0" err="1">
                <a:solidFill>
                  <a:srgbClr val="0070C0"/>
                </a:solidFill>
                <a:latin typeface="Fira sans"/>
              </a:rPr>
              <a:t>ElementType</a:t>
            </a:r>
            <a:r>
              <a:rPr lang="en-US" sz="2400" dirty="0">
                <a:solidFill>
                  <a:srgbClr val="0070C0"/>
                </a:solidFill>
                <a:latin typeface="Fira sans"/>
              </a:rPr>
              <a:t> Element)</a:t>
            </a:r>
          </a:p>
          <a:p>
            <a:pPr marL="0" indent="0">
              <a:buNone/>
            </a:pPr>
            <a:r>
              <a:rPr lang="en-US" sz="2400" dirty="0">
                <a:latin typeface="Fira sans"/>
              </a:rPr>
              <a:t>Precondition: Queue not full </a:t>
            </a:r>
            <a:r>
              <a:rPr lang="en-US" sz="2400" u="sng" dirty="0">
                <a:latin typeface="Fira sans"/>
              </a:rPr>
              <a:t>or</a:t>
            </a:r>
            <a:r>
              <a:rPr lang="en-US" sz="2400" dirty="0">
                <a:latin typeface="Fira sans"/>
              </a:rPr>
              <a:t> </a:t>
            </a:r>
            <a:r>
              <a:rPr lang="en-US" sz="2400" dirty="0" err="1">
                <a:latin typeface="Fira sans"/>
              </a:rPr>
              <a:t>NotFull</a:t>
            </a:r>
            <a:r>
              <a:rPr lang="en-US" sz="2400" dirty="0">
                <a:latin typeface="Fira sans"/>
              </a:rPr>
              <a:t>(Queue)= True</a:t>
            </a:r>
          </a:p>
          <a:p>
            <a:pPr marL="0" indent="0">
              <a:buNone/>
            </a:pPr>
            <a:r>
              <a:rPr lang="en-US" sz="2400" dirty="0" err="1">
                <a:latin typeface="Fira sans"/>
              </a:rPr>
              <a:t>Postcondition</a:t>
            </a:r>
            <a:r>
              <a:rPr lang="en-US" sz="2400" dirty="0">
                <a:latin typeface="Fira sans"/>
              </a:rPr>
              <a:t>: Queue = Queue’ + Element at the rear  </a:t>
            </a:r>
          </a:p>
          <a:p>
            <a:pPr marL="0" indent="0">
              <a:buNone/>
            </a:pPr>
            <a:r>
              <a:rPr lang="en-US" sz="2400" u="sng" dirty="0">
                <a:latin typeface="Fira sans"/>
              </a:rPr>
              <a:t>Or</a:t>
            </a:r>
            <a:r>
              <a:rPr lang="en-US" sz="2400" dirty="0">
                <a:latin typeface="Fira sans"/>
              </a:rPr>
              <a:t> Queue = original queue with new Element at the rear</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4795869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4942"/>
            <a:ext cx="8229600" cy="472695"/>
          </a:xfrm>
        </p:spPr>
        <p:txBody>
          <a:bodyPr>
            <a:normAutofit fontScale="90000"/>
          </a:bodyPr>
          <a:lstStyle/>
          <a:p>
            <a:r>
              <a:rPr lang="en-US" dirty="0">
                <a:solidFill>
                  <a:srgbClr val="C00000"/>
                </a:solidFill>
                <a:latin typeface="Marcellus"/>
              </a:rPr>
              <a:t>Implementing Queue: Linked List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Fira sans"/>
              </a:rPr>
              <a:t>6. </a:t>
            </a:r>
            <a:r>
              <a:rPr lang="en-US" dirty="0">
                <a:solidFill>
                  <a:srgbClr val="0070C0"/>
                </a:solidFill>
                <a:latin typeface="Fira sans"/>
              </a:rPr>
              <a:t>Abstract </a:t>
            </a:r>
            <a:r>
              <a:rPr lang="en-US" dirty="0" err="1">
                <a:solidFill>
                  <a:srgbClr val="0070C0"/>
                </a:solidFill>
                <a:latin typeface="Fira sans"/>
              </a:rPr>
              <a:t>DisplayQueue</a:t>
            </a:r>
            <a:r>
              <a:rPr lang="en-US" dirty="0">
                <a:solidFill>
                  <a:srgbClr val="0070C0"/>
                </a:solidFill>
                <a:latin typeface="Fira sans"/>
              </a:rPr>
              <a:t>(</a:t>
            </a:r>
            <a:r>
              <a:rPr lang="en-US" dirty="0" err="1">
                <a:solidFill>
                  <a:srgbClr val="0070C0"/>
                </a:solidFill>
                <a:latin typeface="Fira sans"/>
              </a:rPr>
              <a:t>QueueType</a:t>
            </a:r>
            <a:r>
              <a:rPr lang="en-US" dirty="0">
                <a:solidFill>
                  <a:srgbClr val="0070C0"/>
                </a:solidFill>
                <a:latin typeface="Fira sans"/>
              </a:rPr>
              <a:t> </a:t>
            </a:r>
            <a:r>
              <a:rPr lang="en-US" dirty="0" err="1">
                <a:solidFill>
                  <a:srgbClr val="0070C0"/>
                </a:solidFill>
                <a:latin typeface="Fira sans"/>
              </a:rPr>
              <a:t>DQueue</a:t>
            </a:r>
            <a:r>
              <a:rPr lang="en-US" dirty="0">
                <a:solidFill>
                  <a:srgbClr val="0070C0"/>
                </a:solidFill>
                <a:latin typeface="Fira sans"/>
              </a:rPr>
              <a:t>)</a:t>
            </a:r>
          </a:p>
          <a:p>
            <a:pPr marL="0" indent="0">
              <a:buNone/>
            </a:pPr>
            <a:r>
              <a:rPr lang="en-US" dirty="0">
                <a:latin typeface="Fira sans"/>
              </a:rPr>
              <a:t>//This algorithm Prints all the Elements stored in stack. Temp purpose?</a:t>
            </a:r>
          </a:p>
          <a:p>
            <a:pPr marL="0" indent="0">
              <a:buNone/>
            </a:pPr>
            <a:r>
              <a:rPr lang="en-US" sz="3600" dirty="0">
                <a:latin typeface="Fira sans"/>
              </a:rPr>
              <a:t>{ if front==NULL</a:t>
            </a:r>
          </a:p>
          <a:p>
            <a:pPr marL="0" indent="0">
              <a:buNone/>
            </a:pPr>
            <a:r>
              <a:rPr lang="en-US" sz="3600" dirty="0">
                <a:latin typeface="Fira sans"/>
              </a:rPr>
              <a:t>	Print “Error Message”</a:t>
            </a:r>
          </a:p>
          <a:p>
            <a:pPr marL="0" indent="0">
              <a:buNone/>
            </a:pPr>
            <a:r>
              <a:rPr lang="en-US" sz="3600" dirty="0">
                <a:latin typeface="Fira sans"/>
              </a:rPr>
              <a:t> Else {</a:t>
            </a:r>
          </a:p>
          <a:p>
            <a:pPr marL="0" indent="0">
              <a:buNone/>
            </a:pPr>
            <a:r>
              <a:rPr lang="en-US" sz="3600" dirty="0">
                <a:solidFill>
                  <a:srgbClr val="FF0000"/>
                </a:solidFill>
                <a:latin typeface="Fira sans"/>
              </a:rPr>
              <a:t>Student Assignment</a:t>
            </a:r>
          </a:p>
          <a:p>
            <a:pPr marL="0" indent="0">
              <a:buNone/>
            </a:pPr>
            <a:endParaRPr lang="en-US" sz="3600" dirty="0">
              <a:latin typeface="Fira sans"/>
            </a:endParaRPr>
          </a:p>
          <a:p>
            <a:pPr marL="0" indent="0">
              <a:buNone/>
            </a:pPr>
            <a:r>
              <a:rPr lang="en-US" sz="3600" dirty="0">
                <a:latin typeface="Fira sans"/>
              </a:rPr>
              <a:t>}</a:t>
            </a:r>
            <a:endParaRPr lang="en-US" dirty="0">
              <a:latin typeface="Fira sans"/>
            </a:endParaRPr>
          </a:p>
          <a:p>
            <a:pPr marL="0" indent="0">
              <a:buNone/>
            </a:pPr>
            <a:endParaRPr lang="en-US" dirty="0">
              <a:latin typeface="Fira sans"/>
            </a:endParaRPr>
          </a:p>
          <a:p>
            <a:endParaRPr lang="en-US" dirty="0"/>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7790072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C00000"/>
                </a:solidFill>
                <a:latin typeface="Marcellus"/>
              </a:rPr>
              <a:t>Priority queue</a:t>
            </a:r>
            <a:endParaRPr lang="en-US" dirty="0"/>
          </a:p>
        </p:txBody>
      </p:sp>
      <p:sp>
        <p:nvSpPr>
          <p:cNvPr id="3" name="Content Placeholder 2"/>
          <p:cNvSpPr>
            <a:spLocks noGrp="1"/>
          </p:cNvSpPr>
          <p:nvPr>
            <p:ph type="subTitle" idx="1"/>
          </p:nvPr>
        </p:nvSpPr>
        <p:spPr/>
        <p:txBody>
          <a:bodyPr>
            <a:normAutofit/>
          </a:bodyPr>
          <a:lstStyle/>
          <a:p>
            <a:pPr marL="0" indent="0">
              <a:buNone/>
            </a:pPr>
            <a:endParaRPr lang="en-US" dirty="0">
              <a:latin typeface="Fira sans"/>
            </a:endParaRPr>
          </a:p>
          <a:p>
            <a:endParaRPr lang="en-US" dirty="0"/>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6796209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2917"/>
            <a:ext cx="8229600" cy="584883"/>
          </a:xfrm>
        </p:spPr>
        <p:txBody>
          <a:bodyPr>
            <a:normAutofit fontScale="90000"/>
          </a:bodyPr>
          <a:lstStyle/>
          <a:p>
            <a:r>
              <a:rPr lang="en-US" dirty="0">
                <a:solidFill>
                  <a:srgbClr val="C00000"/>
                </a:solidFill>
                <a:latin typeface="Marcellus"/>
              </a:rPr>
              <a:t>Priority queue</a:t>
            </a:r>
            <a:endParaRPr lang="en-US" dirty="0"/>
          </a:p>
        </p:txBody>
      </p:sp>
      <p:sp>
        <p:nvSpPr>
          <p:cNvPr id="3" name="Content Placeholder 2"/>
          <p:cNvSpPr>
            <a:spLocks noGrp="1"/>
          </p:cNvSpPr>
          <p:nvPr>
            <p:ph idx="1"/>
          </p:nvPr>
        </p:nvSpPr>
        <p:spPr/>
        <p:txBody>
          <a:bodyPr>
            <a:normAutofit/>
          </a:bodyPr>
          <a:lstStyle/>
          <a:p>
            <a:pPr marL="0" indent="0">
              <a:buNone/>
            </a:pPr>
            <a:endParaRPr lang="en-US" dirty="0">
              <a:latin typeface="Fira sans"/>
            </a:endParaRPr>
          </a:p>
          <a:p>
            <a:endParaRPr lang="en-US" dirty="0"/>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Content Placeholder 2"/>
          <p:cNvSpPr txBox="1">
            <a:spLocks/>
          </p:cNvSpPr>
          <p:nvPr/>
        </p:nvSpPr>
        <p:spPr>
          <a:xfrm>
            <a:off x="424543" y="1528210"/>
            <a:ext cx="8229600" cy="42480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latin typeface="Fira sans"/>
              </a:rPr>
              <a:t>Definition: A collection of heterogeneous elements, accessed in FIFO manner wherein each element has an additional priority associated with it.</a:t>
            </a:r>
          </a:p>
          <a:p>
            <a:pPr marL="0" indent="0">
              <a:buFont typeface="Arial" pitchFamily="34" charset="0"/>
              <a:buNone/>
            </a:pPr>
            <a:r>
              <a:rPr lang="en-US" sz="2000" dirty="0">
                <a:latin typeface="Fira sans"/>
              </a:rPr>
              <a:t>Types-</a:t>
            </a:r>
          </a:p>
          <a:p>
            <a:r>
              <a:rPr lang="en-US" sz="2000" dirty="0" err="1">
                <a:latin typeface="Fira sans"/>
              </a:rPr>
              <a:t>MinPriority</a:t>
            </a:r>
            <a:r>
              <a:rPr lang="en-US" sz="2000" dirty="0">
                <a:latin typeface="Fira sans"/>
              </a:rPr>
              <a:t> Queue- smaller the number, higher the priority.</a:t>
            </a:r>
          </a:p>
          <a:p>
            <a:r>
              <a:rPr lang="en-US" sz="2000" dirty="0" err="1">
                <a:latin typeface="Fira sans"/>
              </a:rPr>
              <a:t>MaxPriority</a:t>
            </a:r>
            <a:r>
              <a:rPr lang="en-US" sz="2000" dirty="0">
                <a:latin typeface="Fira sans"/>
              </a:rPr>
              <a:t> Queue- Larger the number, higher the priority.</a:t>
            </a:r>
          </a:p>
          <a:p>
            <a:pPr marL="0" indent="0">
              <a:buFont typeface="Arial" pitchFamily="34" charset="0"/>
              <a:buNone/>
            </a:pPr>
            <a:endParaRPr lang="en-US" sz="2000" dirty="0">
              <a:latin typeface="Fira sans"/>
            </a:endParaRPr>
          </a:p>
          <a:p>
            <a:endParaRPr lang="en-US" dirty="0"/>
          </a:p>
        </p:txBody>
      </p:sp>
      <p:sp>
        <p:nvSpPr>
          <p:cNvPr id="11" name="TextBox 10"/>
          <p:cNvSpPr txBox="1"/>
          <p:nvPr/>
        </p:nvSpPr>
        <p:spPr>
          <a:xfrm>
            <a:off x="66272" y="5153325"/>
            <a:ext cx="990600" cy="646331"/>
          </a:xfrm>
          <a:prstGeom prst="rect">
            <a:avLst/>
          </a:prstGeom>
          <a:noFill/>
        </p:spPr>
        <p:txBody>
          <a:bodyPr wrap="square" rtlCol="0">
            <a:spAutoFit/>
          </a:bodyPr>
          <a:lstStyle/>
          <a:p>
            <a:r>
              <a:rPr lang="en-IN" dirty="0"/>
              <a:t>Front</a:t>
            </a:r>
          </a:p>
          <a:p>
            <a:endParaRPr lang="en-IN" dirty="0"/>
          </a:p>
        </p:txBody>
      </p:sp>
      <p:sp>
        <p:nvSpPr>
          <p:cNvPr id="12" name="TextBox 11"/>
          <p:cNvSpPr txBox="1"/>
          <p:nvPr/>
        </p:nvSpPr>
        <p:spPr>
          <a:xfrm>
            <a:off x="8043377" y="5275941"/>
            <a:ext cx="990600" cy="369332"/>
          </a:xfrm>
          <a:prstGeom prst="rect">
            <a:avLst/>
          </a:prstGeom>
          <a:noFill/>
        </p:spPr>
        <p:txBody>
          <a:bodyPr wrap="square" rtlCol="0">
            <a:spAutoFit/>
          </a:bodyPr>
          <a:lstStyle/>
          <a:p>
            <a:r>
              <a:rPr lang="en-IN" dirty="0"/>
              <a:t>rear</a:t>
            </a:r>
          </a:p>
        </p:txBody>
      </p:sp>
      <p:cxnSp>
        <p:nvCxnSpPr>
          <p:cNvPr id="14" name="Straight Arrow Connector 13"/>
          <p:cNvCxnSpPr/>
          <p:nvPr/>
        </p:nvCxnSpPr>
        <p:spPr>
          <a:xfrm>
            <a:off x="749302" y="5461000"/>
            <a:ext cx="5938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609113" y="5461000"/>
            <a:ext cx="47818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1077926888"/>
              </p:ext>
            </p:extLst>
          </p:nvPr>
        </p:nvGraphicFramePr>
        <p:xfrm>
          <a:off x="1415142" y="5129710"/>
          <a:ext cx="6187848" cy="1112520"/>
        </p:xfrm>
        <a:graphic>
          <a:graphicData uri="http://schemas.openxmlformats.org/drawingml/2006/table">
            <a:tbl>
              <a:tblPr firstRow="1" bandRow="1">
                <a:tableStyleId>{5C22544A-7EE6-4342-B048-85BDC9FD1C3A}</a:tableStyleId>
              </a:tblPr>
              <a:tblGrid>
                <a:gridCol w="1099458">
                  <a:extLst>
                    <a:ext uri="{9D8B030D-6E8A-4147-A177-3AD203B41FA5}">
                      <a16:colId xmlns:a16="http://schemas.microsoft.com/office/drawing/2014/main" val="3214808281"/>
                    </a:ext>
                  </a:extLst>
                </a:gridCol>
                <a:gridCol w="685800">
                  <a:extLst>
                    <a:ext uri="{9D8B030D-6E8A-4147-A177-3AD203B41FA5}">
                      <a16:colId xmlns:a16="http://schemas.microsoft.com/office/drawing/2014/main" val="3654084452"/>
                    </a:ext>
                  </a:extLst>
                </a:gridCol>
                <a:gridCol w="535185">
                  <a:extLst>
                    <a:ext uri="{9D8B030D-6E8A-4147-A177-3AD203B41FA5}">
                      <a16:colId xmlns:a16="http://schemas.microsoft.com/office/drawing/2014/main" val="2373131823"/>
                    </a:ext>
                  </a:extLst>
                </a:gridCol>
                <a:gridCol w="773481">
                  <a:extLst>
                    <a:ext uri="{9D8B030D-6E8A-4147-A177-3AD203B41FA5}">
                      <a16:colId xmlns:a16="http://schemas.microsoft.com/office/drawing/2014/main" val="1717318484"/>
                    </a:ext>
                  </a:extLst>
                </a:gridCol>
                <a:gridCol w="773481">
                  <a:extLst>
                    <a:ext uri="{9D8B030D-6E8A-4147-A177-3AD203B41FA5}">
                      <a16:colId xmlns:a16="http://schemas.microsoft.com/office/drawing/2014/main" val="2108052293"/>
                    </a:ext>
                  </a:extLst>
                </a:gridCol>
                <a:gridCol w="773481">
                  <a:extLst>
                    <a:ext uri="{9D8B030D-6E8A-4147-A177-3AD203B41FA5}">
                      <a16:colId xmlns:a16="http://schemas.microsoft.com/office/drawing/2014/main" val="1412925304"/>
                    </a:ext>
                  </a:extLst>
                </a:gridCol>
                <a:gridCol w="773481">
                  <a:extLst>
                    <a:ext uri="{9D8B030D-6E8A-4147-A177-3AD203B41FA5}">
                      <a16:colId xmlns:a16="http://schemas.microsoft.com/office/drawing/2014/main" val="2669510911"/>
                    </a:ext>
                  </a:extLst>
                </a:gridCol>
                <a:gridCol w="773481">
                  <a:extLst>
                    <a:ext uri="{9D8B030D-6E8A-4147-A177-3AD203B41FA5}">
                      <a16:colId xmlns:a16="http://schemas.microsoft.com/office/drawing/2014/main" val="1828272125"/>
                    </a:ext>
                  </a:extLst>
                </a:gridCol>
              </a:tblGrid>
              <a:tr h="370840">
                <a:tc>
                  <a:txBody>
                    <a:bodyPr/>
                    <a:lstStyle/>
                    <a:p>
                      <a:r>
                        <a:rPr lang="en-IN" dirty="0"/>
                        <a:t>Index</a:t>
                      </a:r>
                    </a:p>
                  </a:txBody>
                  <a:tcPr/>
                </a:tc>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tc>
                  <a:txBody>
                    <a:bodyPr/>
                    <a:lstStyle/>
                    <a:p>
                      <a:r>
                        <a:rPr lang="en-IN" dirty="0"/>
                        <a:t>6</a:t>
                      </a:r>
                    </a:p>
                  </a:txBody>
                  <a:tcPr/>
                </a:tc>
                <a:extLst>
                  <a:ext uri="{0D108BD9-81ED-4DB2-BD59-A6C34878D82A}">
                    <a16:rowId xmlns:a16="http://schemas.microsoft.com/office/drawing/2014/main" val="2986078851"/>
                  </a:ext>
                </a:extLst>
              </a:tr>
              <a:tr h="370840">
                <a:tc>
                  <a:txBody>
                    <a:bodyPr/>
                    <a:lstStyle/>
                    <a:p>
                      <a:r>
                        <a:rPr lang="en-IN" dirty="0"/>
                        <a:t>Element</a:t>
                      </a:r>
                    </a:p>
                  </a:txBody>
                  <a:tcPr/>
                </a:tc>
                <a:tc>
                  <a:txBody>
                    <a:bodyPr/>
                    <a:lstStyle/>
                    <a:p>
                      <a:r>
                        <a:rPr lang="en-IN" dirty="0"/>
                        <a:t>20</a:t>
                      </a:r>
                    </a:p>
                  </a:txBody>
                  <a:tcPr/>
                </a:tc>
                <a:tc>
                  <a:txBody>
                    <a:bodyPr/>
                    <a:lstStyle/>
                    <a:p>
                      <a:r>
                        <a:rPr lang="en-IN" dirty="0"/>
                        <a:t>12</a:t>
                      </a:r>
                    </a:p>
                  </a:txBody>
                  <a:tcPr/>
                </a:tc>
                <a:tc>
                  <a:txBody>
                    <a:bodyPr/>
                    <a:lstStyle/>
                    <a:p>
                      <a:r>
                        <a:rPr lang="en-IN" dirty="0"/>
                        <a:t>2</a:t>
                      </a:r>
                    </a:p>
                  </a:txBody>
                  <a:tcPr/>
                </a:tc>
                <a:tc>
                  <a:txBody>
                    <a:bodyPr/>
                    <a:lstStyle/>
                    <a:p>
                      <a:r>
                        <a:rPr lang="en-IN" dirty="0"/>
                        <a:t>34</a:t>
                      </a:r>
                    </a:p>
                  </a:txBody>
                  <a:tcPr/>
                </a:tc>
                <a:tc>
                  <a:txBody>
                    <a:bodyPr/>
                    <a:lstStyle/>
                    <a:p>
                      <a:r>
                        <a:rPr lang="en-IN" dirty="0"/>
                        <a:t>76</a:t>
                      </a:r>
                    </a:p>
                  </a:txBody>
                  <a:tcPr/>
                </a:tc>
                <a:tc>
                  <a:txBody>
                    <a:bodyPr/>
                    <a:lstStyle/>
                    <a:p>
                      <a:r>
                        <a:rPr lang="en-IN" dirty="0"/>
                        <a:t>11</a:t>
                      </a:r>
                    </a:p>
                  </a:txBody>
                  <a:tcPr/>
                </a:tc>
                <a:tc>
                  <a:txBody>
                    <a:bodyPr/>
                    <a:lstStyle/>
                    <a:p>
                      <a:r>
                        <a:rPr lang="en-IN" dirty="0"/>
                        <a:t>98</a:t>
                      </a:r>
                    </a:p>
                  </a:txBody>
                  <a:tcPr/>
                </a:tc>
                <a:extLst>
                  <a:ext uri="{0D108BD9-81ED-4DB2-BD59-A6C34878D82A}">
                    <a16:rowId xmlns:a16="http://schemas.microsoft.com/office/drawing/2014/main" val="3175618706"/>
                  </a:ext>
                </a:extLst>
              </a:tr>
              <a:tr h="370840">
                <a:tc>
                  <a:txBody>
                    <a:bodyPr/>
                    <a:lstStyle/>
                    <a:p>
                      <a:r>
                        <a:rPr lang="en-IN" dirty="0"/>
                        <a:t>Priority</a:t>
                      </a:r>
                    </a:p>
                  </a:txBody>
                  <a:tcPr/>
                </a:tc>
                <a:tc>
                  <a:txBody>
                    <a:bodyPr/>
                    <a:lstStyle/>
                    <a:p>
                      <a:r>
                        <a:rPr lang="en-IN" dirty="0"/>
                        <a:t>1</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4</a:t>
                      </a:r>
                    </a:p>
                  </a:txBody>
                  <a:tcPr/>
                </a:tc>
                <a:tc>
                  <a:txBody>
                    <a:bodyPr/>
                    <a:lstStyle/>
                    <a:p>
                      <a:r>
                        <a:rPr lang="en-IN" dirty="0"/>
                        <a:t>5</a:t>
                      </a:r>
                    </a:p>
                  </a:txBody>
                  <a:tcPr/>
                </a:tc>
                <a:extLst>
                  <a:ext uri="{0D108BD9-81ED-4DB2-BD59-A6C34878D82A}">
                    <a16:rowId xmlns:a16="http://schemas.microsoft.com/office/drawing/2014/main" val="935076662"/>
                  </a:ext>
                </a:extLst>
              </a:tr>
            </a:tbl>
          </a:graphicData>
        </a:graphic>
      </p:graphicFrame>
      <p:sp>
        <p:nvSpPr>
          <p:cNvPr id="18" name="TextBox 17"/>
          <p:cNvSpPr txBox="1"/>
          <p:nvPr/>
        </p:nvSpPr>
        <p:spPr>
          <a:xfrm>
            <a:off x="2506017" y="6427337"/>
            <a:ext cx="3535443" cy="369332"/>
          </a:xfrm>
          <a:prstGeom prst="rect">
            <a:avLst/>
          </a:prstGeom>
          <a:noFill/>
        </p:spPr>
        <p:txBody>
          <a:bodyPr wrap="square" rtlCol="0">
            <a:spAutoFit/>
          </a:bodyPr>
          <a:lstStyle/>
          <a:p>
            <a:r>
              <a:rPr lang="en-IN" dirty="0" err="1"/>
              <a:t>MinPriority</a:t>
            </a:r>
            <a:r>
              <a:rPr lang="en-IN" dirty="0"/>
              <a:t> Queue</a:t>
            </a:r>
          </a:p>
        </p:txBody>
      </p:sp>
    </p:spTree>
    <p:extLst>
      <p:ext uri="{BB962C8B-B14F-4D97-AF65-F5344CB8AC3E}">
        <p14:creationId xmlns:p14="http://schemas.microsoft.com/office/powerpoint/2010/main" val="24397600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6" y="838200"/>
            <a:ext cx="8562104" cy="579438"/>
          </a:xfrm>
        </p:spPr>
        <p:txBody>
          <a:bodyPr>
            <a:noAutofit/>
          </a:bodyPr>
          <a:lstStyle/>
          <a:p>
            <a:r>
              <a:rPr lang="en-US" sz="3200" dirty="0">
                <a:solidFill>
                  <a:srgbClr val="C00000"/>
                </a:solidFill>
                <a:latin typeface="Marcellus"/>
              </a:rPr>
              <a:t> Priority Queue: Array Implementation</a:t>
            </a:r>
          </a:p>
        </p:txBody>
      </p:sp>
      <p:sp>
        <p:nvSpPr>
          <p:cNvPr id="3" name="Content Placeholder 2"/>
          <p:cNvSpPr>
            <a:spLocks noGrp="1"/>
          </p:cNvSpPr>
          <p:nvPr>
            <p:ph idx="1"/>
          </p:nvPr>
        </p:nvSpPr>
        <p:spPr/>
        <p:txBody>
          <a:bodyPr>
            <a:normAutofit/>
          </a:bodyPr>
          <a:lstStyle/>
          <a:p>
            <a:pPr marL="457200" indent="-457200">
              <a:buAutoNum type="arabicPeriod"/>
            </a:pPr>
            <a:r>
              <a:rPr lang="en-US" dirty="0" err="1">
                <a:latin typeface="Fira sans"/>
              </a:rPr>
              <a:t>Enqueue</a:t>
            </a:r>
            <a:endParaRPr lang="en-US" dirty="0">
              <a:latin typeface="Fira sans"/>
            </a:endParaRPr>
          </a:p>
          <a:p>
            <a:pPr marL="1085850" lvl="2" indent="-285750">
              <a:buFontTx/>
              <a:buChar char="-"/>
            </a:pPr>
            <a:r>
              <a:rPr lang="en-US" sz="2000" dirty="0">
                <a:latin typeface="Fira sans"/>
              </a:rPr>
              <a:t>Insertion in full queue</a:t>
            </a:r>
          </a:p>
          <a:p>
            <a:pPr marL="1085850" lvl="2" indent="-285750">
              <a:buFontTx/>
              <a:buChar char="-"/>
            </a:pPr>
            <a:r>
              <a:rPr lang="en-US" sz="2000" dirty="0">
                <a:latin typeface="Fira sans"/>
              </a:rPr>
              <a:t>Insertion in initially empty queue</a:t>
            </a:r>
          </a:p>
          <a:p>
            <a:pPr marL="1085850" lvl="2" indent="-285750">
              <a:buFontTx/>
              <a:buChar char="-"/>
            </a:pPr>
            <a:r>
              <a:rPr lang="en-US" sz="2000" dirty="0">
                <a:latin typeface="Fira sans"/>
              </a:rPr>
              <a:t>General case</a:t>
            </a:r>
          </a:p>
          <a:p>
            <a:pPr marL="457200" indent="-457200">
              <a:buAutoNum type="arabicPeriod"/>
            </a:pPr>
            <a:r>
              <a:rPr lang="en-US" dirty="0" err="1">
                <a:latin typeface="Fira sans"/>
              </a:rPr>
              <a:t>Dequeue</a:t>
            </a:r>
            <a:endParaRPr lang="en-US" dirty="0">
              <a:latin typeface="Fira sans"/>
            </a:endParaRPr>
          </a:p>
          <a:p>
            <a:pPr marL="800100" lvl="2" indent="0">
              <a:buNone/>
            </a:pPr>
            <a:r>
              <a:rPr lang="en-US" sz="2000" dirty="0">
                <a:latin typeface="Fira sans"/>
              </a:rPr>
              <a:t>-deletion from empty queue</a:t>
            </a:r>
          </a:p>
          <a:p>
            <a:pPr marL="800100" lvl="2" indent="0">
              <a:buNone/>
            </a:pPr>
            <a:r>
              <a:rPr lang="en-US" sz="2000" dirty="0">
                <a:latin typeface="Fira sans"/>
              </a:rPr>
              <a:t>-deleting the last remained value in the queue</a:t>
            </a:r>
          </a:p>
          <a:p>
            <a:pPr marL="800100" lvl="2" indent="0">
              <a:buNone/>
            </a:pPr>
            <a:r>
              <a:rPr lang="en-US" sz="2000" dirty="0">
                <a:latin typeface="Fira sans"/>
              </a:rPr>
              <a:t>- General case</a:t>
            </a:r>
          </a:p>
          <a:p>
            <a:pPr marL="457200" indent="-457200">
              <a:buAutoNum type="arabicPeriod"/>
            </a:pPr>
            <a:endParaRPr lang="en-US" sz="2400" dirty="0">
              <a:latin typeface="Fira sans"/>
            </a:endParaRP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1641606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Priority Queue: Array Implementation</a:t>
            </a:r>
          </a:p>
        </p:txBody>
      </p:sp>
      <p:sp>
        <p:nvSpPr>
          <p:cNvPr id="3" name="Content Placeholder 2"/>
          <p:cNvSpPr>
            <a:spLocks noGrp="1"/>
          </p:cNvSpPr>
          <p:nvPr>
            <p:ph idx="1"/>
          </p:nvPr>
        </p:nvSpPr>
        <p:spPr/>
        <p:txBody>
          <a:bodyPr>
            <a:normAutofit lnSpcReduction="10000"/>
          </a:bodyPr>
          <a:lstStyle/>
          <a:p>
            <a:pPr marL="0" indent="0">
              <a:buNone/>
            </a:pPr>
            <a:r>
              <a:rPr lang="en-US" sz="2400" dirty="0" err="1">
                <a:solidFill>
                  <a:srgbClr val="0070C0"/>
                </a:solidFill>
                <a:latin typeface="Fira sans"/>
              </a:rPr>
              <a:t>Struct</a:t>
            </a:r>
            <a:r>
              <a:rPr lang="en-US" sz="2400" dirty="0">
                <a:solidFill>
                  <a:srgbClr val="0070C0"/>
                </a:solidFill>
                <a:latin typeface="Fira sans"/>
              </a:rPr>
              <a:t> </a:t>
            </a:r>
            <a:r>
              <a:rPr lang="en-US" sz="2400" dirty="0" err="1">
                <a:solidFill>
                  <a:srgbClr val="0070C0"/>
                </a:solidFill>
                <a:latin typeface="Fira sans"/>
              </a:rPr>
              <a:t>PriQueue</a:t>
            </a:r>
            <a:r>
              <a:rPr lang="en-US" sz="2400" dirty="0">
                <a:solidFill>
                  <a:srgbClr val="0070C0"/>
                </a:solidFill>
                <a:latin typeface="Fira sans"/>
              </a:rPr>
              <a:t>{	 </a:t>
            </a:r>
            <a:r>
              <a:rPr lang="en-US" sz="2400" dirty="0" err="1">
                <a:solidFill>
                  <a:srgbClr val="0070C0"/>
                </a:solidFill>
                <a:latin typeface="Fira sans"/>
              </a:rPr>
              <a:t>int</a:t>
            </a:r>
            <a:r>
              <a:rPr lang="en-US" sz="2400" dirty="0">
                <a:solidFill>
                  <a:srgbClr val="0070C0"/>
                </a:solidFill>
                <a:latin typeface="Fira sans"/>
              </a:rPr>
              <a:t> data;</a:t>
            </a:r>
          </a:p>
          <a:p>
            <a:pPr marL="0" indent="0">
              <a:buNone/>
            </a:pPr>
            <a:r>
              <a:rPr lang="en-US" sz="2400" dirty="0">
                <a:solidFill>
                  <a:srgbClr val="0070C0"/>
                </a:solidFill>
                <a:latin typeface="Fira sans"/>
              </a:rPr>
              <a:t>			</a:t>
            </a:r>
            <a:r>
              <a:rPr lang="en-US" sz="2400" dirty="0" err="1">
                <a:solidFill>
                  <a:srgbClr val="0070C0"/>
                </a:solidFill>
                <a:latin typeface="Fira sans"/>
              </a:rPr>
              <a:t>int</a:t>
            </a:r>
            <a:r>
              <a:rPr lang="en-US" sz="2400" dirty="0">
                <a:solidFill>
                  <a:srgbClr val="0070C0"/>
                </a:solidFill>
                <a:latin typeface="Fira sans"/>
              </a:rPr>
              <a:t> priority</a:t>
            </a:r>
          </a:p>
          <a:p>
            <a:pPr marL="0" indent="0">
              <a:buNone/>
            </a:pPr>
            <a:r>
              <a:rPr lang="en-US" sz="2400" dirty="0">
                <a:solidFill>
                  <a:srgbClr val="0070C0"/>
                </a:solidFill>
                <a:latin typeface="Fira sans"/>
              </a:rPr>
              <a:t>		};</a:t>
            </a:r>
          </a:p>
          <a:p>
            <a:pPr marL="0" indent="0">
              <a:buNone/>
            </a:pPr>
            <a:r>
              <a:rPr lang="en-US" sz="2400" dirty="0" err="1">
                <a:solidFill>
                  <a:srgbClr val="0070C0"/>
                </a:solidFill>
                <a:latin typeface="Fira sans"/>
              </a:rPr>
              <a:t>Struct</a:t>
            </a:r>
            <a:r>
              <a:rPr lang="en-US" sz="2400" dirty="0">
                <a:solidFill>
                  <a:srgbClr val="0070C0"/>
                </a:solidFill>
                <a:latin typeface="Fira sans"/>
              </a:rPr>
              <a:t> </a:t>
            </a:r>
            <a:r>
              <a:rPr lang="en-US" sz="2400" dirty="0" err="1">
                <a:solidFill>
                  <a:srgbClr val="0070C0"/>
                </a:solidFill>
                <a:latin typeface="Fira sans"/>
              </a:rPr>
              <a:t>PriQueue</a:t>
            </a:r>
            <a:r>
              <a:rPr lang="en-US" sz="2400" dirty="0">
                <a:solidFill>
                  <a:srgbClr val="0070C0"/>
                </a:solidFill>
                <a:latin typeface="Fira sans"/>
              </a:rPr>
              <a:t> PQ[</a:t>
            </a:r>
            <a:r>
              <a:rPr lang="en-US" sz="2400" dirty="0" err="1">
                <a:solidFill>
                  <a:srgbClr val="0070C0"/>
                </a:solidFill>
                <a:latin typeface="Fira sans"/>
              </a:rPr>
              <a:t>MaxSize</a:t>
            </a:r>
            <a:r>
              <a:rPr lang="en-US" sz="2400" dirty="0">
                <a:solidFill>
                  <a:srgbClr val="0070C0"/>
                </a:solidFill>
                <a:latin typeface="Fira sans"/>
              </a:rPr>
              <a:t>];</a:t>
            </a:r>
          </a:p>
          <a:p>
            <a:pPr marL="457200" indent="-457200">
              <a:buAutoNum type="arabicPeriod"/>
            </a:pPr>
            <a:endParaRPr lang="en-US" sz="2400" dirty="0">
              <a:solidFill>
                <a:srgbClr val="0070C0"/>
              </a:solidFill>
              <a:latin typeface="Fira sans"/>
            </a:endParaRPr>
          </a:p>
          <a:p>
            <a:pPr marL="457200" indent="-457200">
              <a:buAutoNum type="arabicPeriod"/>
            </a:pPr>
            <a:endParaRPr lang="en-US" sz="2400" dirty="0">
              <a:solidFill>
                <a:srgbClr val="0070C0"/>
              </a:solidFill>
              <a:latin typeface="Fira sans"/>
            </a:endParaRPr>
          </a:p>
          <a:p>
            <a:pPr marL="457200" indent="-457200">
              <a:buAutoNum type="arabicPeriod"/>
            </a:pPr>
            <a:r>
              <a:rPr lang="en-US" sz="2400" dirty="0">
                <a:solidFill>
                  <a:srgbClr val="0070C0"/>
                </a:solidFill>
                <a:latin typeface="Fira sans"/>
              </a:rPr>
              <a:t>Algorithm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CreatePQueue</a:t>
            </a:r>
            <a:r>
              <a:rPr lang="en-US" sz="2400" dirty="0">
                <a:solidFill>
                  <a:srgbClr val="0070C0"/>
                </a:solidFill>
                <a:latin typeface="Fira sans"/>
              </a:rPr>
              <a:t>()</a:t>
            </a:r>
          </a:p>
          <a:p>
            <a:pPr marL="0" indent="0">
              <a:buNone/>
            </a:pPr>
            <a:r>
              <a:rPr lang="en-US" sz="2400" dirty="0">
                <a:solidFill>
                  <a:srgbClr val="0070C0"/>
                </a:solidFill>
                <a:latin typeface="Fira sans"/>
              </a:rPr>
              <a:t>//This Algorithm returns an empty Queue</a:t>
            </a:r>
          </a:p>
          <a:p>
            <a:pPr marL="0" indent="0">
              <a:buNone/>
            </a:pPr>
            <a:r>
              <a:rPr lang="en-US" sz="2400" dirty="0">
                <a:latin typeface="Fira sans"/>
              </a:rPr>
              <a:t>{ front =-1;</a:t>
            </a:r>
          </a:p>
          <a:p>
            <a:pPr marL="0" indent="0">
              <a:buNone/>
            </a:pPr>
            <a:r>
              <a:rPr lang="en-US" sz="2400" dirty="0">
                <a:latin typeface="Fira sans"/>
              </a:rPr>
              <a:t>Rear=-1</a:t>
            </a:r>
          </a:p>
          <a:p>
            <a:pPr marL="0" indent="0">
              <a:buNone/>
            </a:pPr>
            <a:r>
              <a:rPr lang="en-US" sz="2400" dirty="0">
                <a:latin typeface="Fira sans"/>
              </a:rPr>
              <a:t>}</a:t>
            </a:r>
          </a:p>
          <a:p>
            <a:pPr marL="0" indent="0">
              <a:buNone/>
            </a:pPr>
            <a:endParaRPr lang="en-US" sz="2400" dirty="0">
              <a:latin typeface="Fira sans"/>
            </a:endParaRP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8340908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Priority Queue: Array Implementation</a:t>
            </a:r>
          </a:p>
        </p:txBody>
      </p:sp>
      <p:sp>
        <p:nvSpPr>
          <p:cNvPr id="3" name="Content Placeholder 2"/>
          <p:cNvSpPr>
            <a:spLocks noGrp="1"/>
          </p:cNvSpPr>
          <p:nvPr>
            <p:ph idx="1"/>
          </p:nvPr>
        </p:nvSpPr>
        <p:spPr>
          <a:xfrm>
            <a:off x="457200" y="1600200"/>
            <a:ext cx="8229600" cy="5232400"/>
          </a:xfrm>
        </p:spPr>
        <p:txBody>
          <a:bodyPr>
            <a:normAutofit fontScale="47500" lnSpcReduction="20000"/>
          </a:bodyPr>
          <a:lstStyle/>
          <a:p>
            <a:pPr marL="0" indent="0">
              <a:buNone/>
            </a:pPr>
            <a:r>
              <a:rPr lang="en-US" sz="2400" dirty="0">
                <a:solidFill>
                  <a:srgbClr val="0070C0"/>
                </a:solidFill>
                <a:latin typeface="Fira sans"/>
              </a:rPr>
              <a:t>2.  Algorithm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PEnqueue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PQueue</a:t>
            </a:r>
            <a:r>
              <a:rPr lang="en-US" sz="2400" dirty="0">
                <a:solidFill>
                  <a:srgbClr val="0070C0"/>
                </a:solidFill>
                <a:latin typeface="Fira sans"/>
              </a:rPr>
              <a:t>, </a:t>
            </a:r>
            <a:r>
              <a:rPr lang="en-US" sz="2400" dirty="0" err="1">
                <a:solidFill>
                  <a:srgbClr val="0070C0"/>
                </a:solidFill>
                <a:latin typeface="Fira sans"/>
              </a:rPr>
              <a:t>ElementType</a:t>
            </a:r>
            <a:r>
              <a:rPr lang="en-US" sz="2400" dirty="0">
                <a:solidFill>
                  <a:srgbClr val="0070C0"/>
                </a:solidFill>
                <a:latin typeface="Fira sans"/>
              </a:rPr>
              <a:t> Element, </a:t>
            </a:r>
            <a:r>
              <a:rPr lang="en-US" sz="2400" dirty="0" err="1">
                <a:solidFill>
                  <a:srgbClr val="0070C0"/>
                </a:solidFill>
                <a:latin typeface="Fira sans"/>
              </a:rPr>
              <a:t>int</a:t>
            </a:r>
            <a:r>
              <a:rPr lang="en-US" sz="2400" dirty="0">
                <a:solidFill>
                  <a:srgbClr val="0070C0"/>
                </a:solidFill>
                <a:latin typeface="Fira sans"/>
              </a:rPr>
              <a:t> p)</a:t>
            </a:r>
          </a:p>
          <a:p>
            <a:pPr marL="0" indent="0">
              <a:buNone/>
            </a:pPr>
            <a:r>
              <a:rPr lang="en-US" sz="2400" dirty="0">
                <a:solidFill>
                  <a:srgbClr val="0070C0"/>
                </a:solidFill>
                <a:latin typeface="Fira sans"/>
              </a:rPr>
              <a:t>// This algorithm accepts a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Pqueue</a:t>
            </a:r>
            <a:r>
              <a:rPr lang="en-US" sz="2400" dirty="0">
                <a:solidFill>
                  <a:srgbClr val="0070C0"/>
                </a:solidFill>
                <a:latin typeface="Fira sans"/>
              </a:rPr>
              <a:t>, </a:t>
            </a:r>
            <a:r>
              <a:rPr lang="en-US" sz="2400" dirty="0" err="1">
                <a:solidFill>
                  <a:srgbClr val="0070C0"/>
                </a:solidFill>
                <a:latin typeface="Fira sans"/>
              </a:rPr>
              <a:t>ElementType</a:t>
            </a:r>
            <a:r>
              <a:rPr lang="en-US" sz="2400" dirty="0">
                <a:solidFill>
                  <a:srgbClr val="0070C0"/>
                </a:solidFill>
                <a:latin typeface="Fira sans"/>
              </a:rPr>
              <a:t> Element and its associated priority ‘p’ as input and adds ‘Element’ at the rear of ‘Queue’. Front and rear are the integer indices those point to the front and rear elements in the queue. Array </a:t>
            </a:r>
            <a:r>
              <a:rPr lang="en-US" sz="2400" dirty="0" err="1">
                <a:solidFill>
                  <a:srgbClr val="0070C0"/>
                </a:solidFill>
                <a:latin typeface="Fira sans"/>
              </a:rPr>
              <a:t>PQueue</a:t>
            </a:r>
            <a:r>
              <a:rPr lang="en-US" sz="2400" dirty="0">
                <a:solidFill>
                  <a:srgbClr val="0070C0"/>
                </a:solidFill>
                <a:latin typeface="Fira sans"/>
              </a:rPr>
              <a:t>[0:MaxSize-1] is an array that stores queue elements. </a:t>
            </a:r>
          </a:p>
          <a:p>
            <a:pPr marL="0" indent="0">
              <a:buNone/>
            </a:pPr>
            <a:r>
              <a:rPr lang="en-US" sz="3400" dirty="0">
                <a:latin typeface="Fira sans"/>
              </a:rPr>
              <a:t>{ </a:t>
            </a:r>
            <a:r>
              <a:rPr lang="en-US" sz="3400" dirty="0" err="1">
                <a:solidFill>
                  <a:srgbClr val="00B050"/>
                </a:solidFill>
                <a:latin typeface="Fira sans"/>
              </a:rPr>
              <a:t>Struct</a:t>
            </a:r>
            <a:r>
              <a:rPr lang="en-US" sz="3400" dirty="0">
                <a:solidFill>
                  <a:srgbClr val="00B050"/>
                </a:solidFill>
                <a:latin typeface="Fira sans"/>
              </a:rPr>
              <a:t> </a:t>
            </a:r>
            <a:r>
              <a:rPr lang="en-US" sz="3400" dirty="0" err="1">
                <a:solidFill>
                  <a:srgbClr val="00B050"/>
                </a:solidFill>
                <a:latin typeface="Fira sans"/>
              </a:rPr>
              <a:t>PriQueue</a:t>
            </a:r>
            <a:r>
              <a:rPr lang="en-US" sz="3400" dirty="0">
                <a:solidFill>
                  <a:srgbClr val="00B050"/>
                </a:solidFill>
                <a:latin typeface="Fira sans"/>
              </a:rPr>
              <a:t> key;</a:t>
            </a:r>
          </a:p>
          <a:p>
            <a:pPr marL="0" indent="0">
              <a:buNone/>
            </a:pPr>
            <a:r>
              <a:rPr lang="en-US" sz="3400" dirty="0">
                <a:latin typeface="Fira sans"/>
              </a:rPr>
              <a:t>	if(rear==MaxSize-1) then  overflow; exit; </a:t>
            </a:r>
            <a:r>
              <a:rPr lang="en-US" sz="2300" dirty="0">
                <a:latin typeface="Fira sans"/>
              </a:rPr>
              <a:t>//</a:t>
            </a:r>
            <a:r>
              <a:rPr lang="en-US" sz="2300" dirty="0" err="1">
                <a:latin typeface="Fira sans"/>
              </a:rPr>
              <a:t>PQueue</a:t>
            </a:r>
            <a:r>
              <a:rPr lang="en-US" sz="2300" dirty="0">
                <a:latin typeface="Fira sans"/>
              </a:rPr>
              <a:t> is full</a:t>
            </a:r>
            <a:endParaRPr lang="en-US" sz="2900" dirty="0">
              <a:latin typeface="Fira sans"/>
            </a:endParaRPr>
          </a:p>
          <a:p>
            <a:pPr marL="0" indent="0">
              <a:buNone/>
            </a:pPr>
            <a:r>
              <a:rPr lang="en-US" sz="3400" dirty="0">
                <a:latin typeface="Fira sans"/>
              </a:rPr>
              <a:t>else	if (front==rear==-1) // inserting first element</a:t>
            </a:r>
          </a:p>
          <a:p>
            <a:pPr marL="0" indent="0">
              <a:buNone/>
            </a:pPr>
            <a:r>
              <a:rPr lang="en-US" sz="3400" dirty="0">
                <a:latin typeface="Fira sans"/>
              </a:rPr>
              <a:t>	{ front=rear=0;</a:t>
            </a:r>
          </a:p>
          <a:p>
            <a:pPr marL="0" indent="0">
              <a:buNone/>
            </a:pPr>
            <a:r>
              <a:rPr lang="en-US" sz="3400" dirty="0">
                <a:latin typeface="Fira sans"/>
              </a:rPr>
              <a:t>	 PQ[rear].data= element;</a:t>
            </a:r>
          </a:p>
          <a:p>
            <a:pPr marL="0" indent="0">
              <a:buNone/>
            </a:pPr>
            <a:r>
              <a:rPr lang="en-US" sz="3400" dirty="0">
                <a:latin typeface="Fira sans"/>
              </a:rPr>
              <a:t>	PQ[rear].priority = p;	</a:t>
            </a:r>
          </a:p>
          <a:p>
            <a:pPr marL="0" indent="0">
              <a:buNone/>
            </a:pPr>
            <a:r>
              <a:rPr lang="en-US" sz="3400" dirty="0">
                <a:latin typeface="Fira sans"/>
              </a:rPr>
              <a:t>	}	</a:t>
            </a:r>
          </a:p>
          <a:p>
            <a:pPr marL="0" indent="0">
              <a:buNone/>
            </a:pPr>
            <a:r>
              <a:rPr lang="en-US" sz="3400" dirty="0">
                <a:latin typeface="Fira sans"/>
              </a:rPr>
              <a:t>}else if { rear++// increment rear to accommodate new element</a:t>
            </a:r>
          </a:p>
          <a:p>
            <a:pPr marL="0" indent="0">
              <a:buNone/>
            </a:pPr>
            <a:r>
              <a:rPr lang="en-US" sz="3400" dirty="0">
                <a:latin typeface="Fira sans"/>
              </a:rPr>
              <a:t>	PQ[rear].data=element;</a:t>
            </a:r>
          </a:p>
          <a:p>
            <a:pPr marL="0" indent="0">
              <a:buNone/>
            </a:pPr>
            <a:r>
              <a:rPr lang="en-US" sz="3400" dirty="0">
                <a:latin typeface="Fira sans"/>
              </a:rPr>
              <a:t>	 PQ[rear].priority=p;</a:t>
            </a:r>
          </a:p>
          <a:p>
            <a:pPr marL="0" indent="0">
              <a:buNone/>
            </a:pPr>
            <a:r>
              <a:rPr lang="en-US" sz="3400" dirty="0">
                <a:latin typeface="Fira sans"/>
              </a:rPr>
              <a:t>        //find a proper place for new element as per its priority using insertion sort logic</a:t>
            </a:r>
          </a:p>
          <a:p>
            <a:pPr marL="0" indent="0">
              <a:buNone/>
            </a:pPr>
            <a:r>
              <a:rPr lang="en-US" sz="3400" dirty="0">
                <a:latin typeface="Fira sans"/>
              </a:rPr>
              <a:t>               key=PQ[rear]</a:t>
            </a:r>
          </a:p>
          <a:p>
            <a:pPr marL="0" indent="0">
              <a:buNone/>
            </a:pPr>
            <a:r>
              <a:rPr lang="en-US" sz="3400" dirty="0">
                <a:latin typeface="Fira sans"/>
              </a:rPr>
              <a:t>	 j=rear-1;</a:t>
            </a:r>
          </a:p>
          <a:p>
            <a:pPr marL="0" indent="0">
              <a:buNone/>
            </a:pPr>
            <a:r>
              <a:rPr lang="en-US" sz="3400" dirty="0">
                <a:latin typeface="Fira sans"/>
              </a:rPr>
              <a:t>	while(j&gt;=0 &amp;&amp; PQ[j].priority &lt; </a:t>
            </a:r>
            <a:r>
              <a:rPr lang="en-US" sz="3400" dirty="0" err="1">
                <a:latin typeface="Fira sans"/>
              </a:rPr>
              <a:t>key.priority</a:t>
            </a:r>
            <a:r>
              <a:rPr lang="en-US" sz="3400" dirty="0">
                <a:latin typeface="Fira sans"/>
              </a:rPr>
              <a:t>)</a:t>
            </a:r>
          </a:p>
          <a:p>
            <a:pPr marL="0" indent="0">
              <a:buNone/>
            </a:pPr>
            <a:r>
              <a:rPr lang="en-US" sz="3400" dirty="0">
                <a:latin typeface="Fira sans"/>
              </a:rPr>
              <a:t>	{ PQ[j+1]=PQ[j];</a:t>
            </a:r>
          </a:p>
          <a:p>
            <a:pPr marL="0" indent="0">
              <a:buNone/>
            </a:pPr>
            <a:r>
              <a:rPr lang="en-US" sz="3400" dirty="0">
                <a:latin typeface="Fira sans"/>
              </a:rPr>
              <a:t>	  j--;</a:t>
            </a:r>
          </a:p>
          <a:p>
            <a:pPr marL="0" indent="0">
              <a:buNone/>
            </a:pPr>
            <a:r>
              <a:rPr lang="en-US" sz="3400" dirty="0">
                <a:latin typeface="Fira sans"/>
              </a:rPr>
              <a:t>	}</a:t>
            </a:r>
          </a:p>
          <a:p>
            <a:pPr marL="0" indent="0">
              <a:buNone/>
            </a:pPr>
            <a:r>
              <a:rPr lang="en-US" sz="3400" dirty="0">
                <a:latin typeface="Fira sans"/>
              </a:rPr>
              <a:t>	PQ[j+1]= key; //assign both data value and priority</a:t>
            </a:r>
          </a:p>
          <a:p>
            <a:pPr marL="0" indent="0">
              <a:buNone/>
            </a:pPr>
            <a:r>
              <a:rPr lang="en-US" sz="2400" dirty="0">
                <a:latin typeface="Fira sans"/>
              </a:rPr>
              <a: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0242" y="6110287"/>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2603424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Priority Queue: Array Implementation</a:t>
            </a:r>
          </a:p>
        </p:txBody>
      </p:sp>
      <p:sp>
        <p:nvSpPr>
          <p:cNvPr id="3" name="Content Placeholder 2"/>
          <p:cNvSpPr>
            <a:spLocks noGrp="1"/>
          </p:cNvSpPr>
          <p:nvPr>
            <p:ph idx="1"/>
          </p:nvPr>
        </p:nvSpPr>
        <p:spPr>
          <a:xfrm>
            <a:off x="457199" y="1600200"/>
            <a:ext cx="8569323" cy="5040666"/>
          </a:xfrm>
        </p:spPr>
        <p:txBody>
          <a:bodyPr>
            <a:normAutofit fontScale="77500" lnSpcReduction="20000"/>
          </a:bodyPr>
          <a:lstStyle/>
          <a:p>
            <a:pPr marL="0" indent="0">
              <a:buNone/>
            </a:pPr>
            <a:r>
              <a:rPr lang="en-US" sz="2400" dirty="0">
                <a:latin typeface="Fira sans"/>
              </a:rPr>
              <a:t>3. </a:t>
            </a:r>
            <a:r>
              <a:rPr lang="en-US" sz="2400" dirty="0">
                <a:solidFill>
                  <a:srgbClr val="0070C0"/>
                </a:solidFill>
                <a:latin typeface="Fira sans"/>
              </a:rPr>
              <a:t>Algorithm </a:t>
            </a:r>
            <a:r>
              <a:rPr lang="en-US" sz="2400" dirty="0" err="1">
                <a:solidFill>
                  <a:srgbClr val="0070C0"/>
                </a:solidFill>
                <a:latin typeface="Fira sans"/>
              </a:rPr>
              <a:t>ElementType</a:t>
            </a:r>
            <a:r>
              <a:rPr lang="en-US" sz="2400" dirty="0">
                <a:solidFill>
                  <a:srgbClr val="0070C0"/>
                </a:solidFill>
                <a:latin typeface="Fira sans"/>
              </a:rPr>
              <a:t> </a:t>
            </a:r>
            <a:r>
              <a:rPr lang="en-US" sz="2400" dirty="0" err="1">
                <a:solidFill>
                  <a:srgbClr val="0070C0"/>
                </a:solidFill>
                <a:latin typeface="Fira sans"/>
              </a:rPr>
              <a:t>Dequeue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PQueue</a:t>
            </a:r>
            <a:r>
              <a:rPr lang="en-US" sz="2400" dirty="0">
                <a:solidFill>
                  <a:srgbClr val="0070C0"/>
                </a:solidFill>
                <a:latin typeface="Fira sans"/>
              </a:rPr>
              <a:t>)</a:t>
            </a:r>
          </a:p>
          <a:p>
            <a:pPr marL="0" indent="0">
              <a:buNone/>
            </a:pPr>
            <a:r>
              <a:rPr lang="en-US" sz="2400" dirty="0">
                <a:latin typeface="Fira sans"/>
              </a:rPr>
              <a:t>// </a:t>
            </a:r>
            <a:r>
              <a:rPr lang="en-US" sz="2400" dirty="0">
                <a:solidFill>
                  <a:srgbClr val="0070C0"/>
                </a:solidFill>
                <a:latin typeface="Fira sans"/>
              </a:rPr>
              <a:t>This algorithm accepts a queue as input and returns ‘Element’ at the front of ‘queue’. Temp is a temporary variable used to hold the value being deleted. Array </a:t>
            </a:r>
            <a:r>
              <a:rPr lang="en-US" sz="2400" dirty="0" err="1">
                <a:solidFill>
                  <a:srgbClr val="0070C0"/>
                </a:solidFill>
                <a:latin typeface="Fira sans"/>
              </a:rPr>
              <a:t>CQueue</a:t>
            </a:r>
            <a:r>
              <a:rPr lang="en-US" sz="2400" dirty="0">
                <a:solidFill>
                  <a:srgbClr val="0070C0"/>
                </a:solidFill>
                <a:latin typeface="Fira sans"/>
              </a:rPr>
              <a:t>[0:Size] is an array that stores queue elements. </a:t>
            </a:r>
            <a:endParaRPr lang="en-US" sz="2400" dirty="0">
              <a:latin typeface="Fira sans"/>
            </a:endParaRPr>
          </a:p>
          <a:p>
            <a:pPr marL="0" indent="0">
              <a:buNone/>
            </a:pPr>
            <a:r>
              <a:rPr lang="en-US" sz="2400" dirty="0">
                <a:latin typeface="Fira sans"/>
              </a:rPr>
              <a:t>{  </a:t>
            </a:r>
            <a:r>
              <a:rPr lang="en-US" sz="2400" dirty="0" err="1">
                <a:solidFill>
                  <a:srgbClr val="00B050"/>
                </a:solidFill>
                <a:latin typeface="Fira sans"/>
              </a:rPr>
              <a:t>struct</a:t>
            </a:r>
            <a:r>
              <a:rPr lang="en-US" sz="2400" dirty="0">
                <a:solidFill>
                  <a:srgbClr val="00B050"/>
                </a:solidFill>
                <a:latin typeface="Fira sans"/>
              </a:rPr>
              <a:t> </a:t>
            </a:r>
            <a:r>
              <a:rPr lang="en-US" sz="2400" dirty="0" err="1">
                <a:solidFill>
                  <a:srgbClr val="00B050"/>
                </a:solidFill>
                <a:latin typeface="Fira sans"/>
              </a:rPr>
              <a:t>PriQueue</a:t>
            </a:r>
            <a:r>
              <a:rPr lang="en-US" sz="2400" dirty="0">
                <a:solidFill>
                  <a:srgbClr val="00B050"/>
                </a:solidFill>
                <a:latin typeface="Fira sans"/>
              </a:rPr>
              <a:t> temp;</a:t>
            </a:r>
          </a:p>
          <a:p>
            <a:pPr marL="0" indent="0">
              <a:buNone/>
            </a:pPr>
            <a:r>
              <a:rPr lang="en-US" sz="2400" dirty="0">
                <a:latin typeface="Fira sans"/>
              </a:rPr>
              <a:t> if (front=-1) then underflow; exit; // deleting from empty data structure?</a:t>
            </a:r>
          </a:p>
          <a:p>
            <a:pPr marL="0" indent="0">
              <a:buNone/>
            </a:pPr>
            <a:r>
              <a:rPr lang="en-US" sz="2400" dirty="0">
                <a:latin typeface="Fira sans"/>
              </a:rPr>
              <a:t>   if(front==rear) { // only element in </a:t>
            </a:r>
            <a:r>
              <a:rPr lang="en-US" sz="2400" dirty="0" err="1">
                <a:latin typeface="Fira sans"/>
              </a:rPr>
              <a:t>PQueue</a:t>
            </a:r>
            <a:endParaRPr lang="en-US" sz="2400" dirty="0">
              <a:latin typeface="Fira sans"/>
            </a:endParaRPr>
          </a:p>
          <a:p>
            <a:pPr marL="0" indent="0">
              <a:buNone/>
            </a:pPr>
            <a:r>
              <a:rPr lang="en-US" sz="2400" dirty="0">
                <a:latin typeface="Fira sans"/>
              </a:rPr>
              <a:t>	temp=PQ[front] ;</a:t>
            </a:r>
          </a:p>
          <a:p>
            <a:pPr marL="0" indent="0">
              <a:buNone/>
            </a:pPr>
            <a:r>
              <a:rPr lang="en-US" sz="2400" dirty="0">
                <a:latin typeface="Fira sans"/>
              </a:rPr>
              <a:t>	front=rear=-1;</a:t>
            </a:r>
          </a:p>
          <a:p>
            <a:pPr marL="0" indent="0">
              <a:buNone/>
            </a:pPr>
            <a:r>
              <a:rPr lang="en-US" sz="2400" dirty="0">
                <a:latin typeface="Fira sans"/>
              </a:rPr>
              <a:t>	}//if</a:t>
            </a:r>
          </a:p>
          <a:p>
            <a:pPr marL="0" indent="0">
              <a:buNone/>
            </a:pPr>
            <a:r>
              <a:rPr lang="en-US" sz="2400" dirty="0">
                <a:latin typeface="Fira sans"/>
              </a:rPr>
              <a:t>      else  { // General case</a:t>
            </a:r>
          </a:p>
          <a:p>
            <a:pPr marL="0" indent="0">
              <a:buNone/>
            </a:pPr>
            <a:r>
              <a:rPr lang="en-US" sz="2400" dirty="0">
                <a:latin typeface="Fira sans"/>
              </a:rPr>
              <a:t>	temp=</a:t>
            </a:r>
            <a:r>
              <a:rPr lang="en-US" sz="2400" dirty="0" err="1">
                <a:latin typeface="Fira sans"/>
              </a:rPr>
              <a:t>PQque</a:t>
            </a:r>
            <a:r>
              <a:rPr lang="en-US" sz="2400" dirty="0">
                <a:latin typeface="Fira sans"/>
              </a:rPr>
              <a:t>[front] </a:t>
            </a:r>
          </a:p>
          <a:p>
            <a:pPr marL="0" indent="0">
              <a:buNone/>
            </a:pPr>
            <a:r>
              <a:rPr lang="en-US" sz="2400" dirty="0">
                <a:latin typeface="Fira sans"/>
              </a:rPr>
              <a:t>	front++; </a:t>
            </a:r>
          </a:p>
          <a:p>
            <a:pPr marL="0" indent="0">
              <a:buNone/>
            </a:pPr>
            <a:r>
              <a:rPr lang="en-US" sz="2400" dirty="0">
                <a:latin typeface="Fira sans"/>
              </a:rPr>
              <a:t>	}//else </a:t>
            </a:r>
          </a:p>
          <a:p>
            <a:pPr marL="0" indent="0">
              <a:buNone/>
            </a:pPr>
            <a:r>
              <a:rPr lang="en-US" sz="2400" dirty="0">
                <a:latin typeface="Fira sans"/>
              </a:rPr>
              <a:t>return(temp)</a:t>
            </a:r>
          </a:p>
          <a:p>
            <a:pPr marL="0" indent="0">
              <a:buNone/>
            </a:pPr>
            <a:r>
              <a:rPr lang="en-US" sz="2400" dirty="0">
                <a:latin typeface="Fira sans"/>
              </a:rPr>
              <a:t>}</a:t>
            </a: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616817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9214738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 Priority Queue: Array Implementation</a:t>
            </a: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400" dirty="0">
                <a:latin typeface="Fira sans"/>
              </a:rPr>
              <a:t>4. </a:t>
            </a:r>
            <a:r>
              <a:rPr lang="en-US" sz="2400" dirty="0">
                <a:solidFill>
                  <a:srgbClr val="0070C0"/>
                </a:solidFill>
                <a:latin typeface="Fira sans"/>
              </a:rPr>
              <a:t>Abstract </a:t>
            </a:r>
            <a:r>
              <a:rPr lang="en-US" sz="2400" dirty="0" err="1">
                <a:solidFill>
                  <a:srgbClr val="0070C0"/>
                </a:solidFill>
                <a:latin typeface="Fira sans"/>
              </a:rPr>
              <a:t>DestroyQueue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PQueue</a:t>
            </a:r>
            <a:r>
              <a:rPr lang="en-US" sz="2400" dirty="0">
                <a:solidFill>
                  <a:srgbClr val="0070C0"/>
                </a:solidFill>
                <a:latin typeface="Fira sans"/>
              </a:rPr>
              <a:t>)</a:t>
            </a:r>
          </a:p>
          <a:p>
            <a:pPr marL="0" indent="0">
              <a:buNone/>
            </a:pPr>
            <a:r>
              <a:rPr lang="en-US" sz="2400" dirty="0">
                <a:solidFill>
                  <a:srgbClr val="0070C0"/>
                </a:solidFill>
                <a:latin typeface="Fira sans"/>
              </a:rPr>
              <a:t>//</a:t>
            </a:r>
            <a:r>
              <a:rPr lang="en-US" sz="2400" dirty="0">
                <a:latin typeface="Fira sans"/>
              </a:rPr>
              <a:t>This algorithm returns all the elements from Queue in FIFO order and destroys the data structure</a:t>
            </a:r>
          </a:p>
          <a:p>
            <a:pPr marL="0" indent="0">
              <a:buNone/>
            </a:pPr>
            <a:r>
              <a:rPr lang="en-US" sz="2400" dirty="0">
                <a:latin typeface="Fira sans"/>
              </a:rPr>
              <a:t>{ if </a:t>
            </a:r>
            <a:r>
              <a:rPr lang="en-US" sz="2400" dirty="0" err="1">
                <a:latin typeface="Fira sans"/>
              </a:rPr>
              <a:t>NotEmpty</a:t>
            </a:r>
            <a:r>
              <a:rPr lang="en-US" sz="2400" dirty="0">
                <a:latin typeface="Fira sans"/>
              </a:rPr>
              <a:t>(</a:t>
            </a:r>
            <a:r>
              <a:rPr lang="en-US" sz="2400" dirty="0" err="1">
                <a:latin typeface="Fira sans"/>
              </a:rPr>
              <a:t>PQueue</a:t>
            </a:r>
            <a:r>
              <a:rPr lang="en-US" sz="2400" dirty="0">
                <a:latin typeface="Fira sans"/>
              </a:rPr>
              <a:t>) = true</a:t>
            </a:r>
          </a:p>
          <a:p>
            <a:pPr marL="0" indent="0">
              <a:buNone/>
            </a:pPr>
            <a:r>
              <a:rPr lang="en-US" sz="2400" dirty="0">
                <a:latin typeface="Fira sans"/>
              </a:rPr>
              <a:t>     while(</a:t>
            </a:r>
            <a:r>
              <a:rPr lang="en-US" sz="2400" dirty="0" err="1">
                <a:latin typeface="Fira sans"/>
              </a:rPr>
              <a:t>NotEmpty</a:t>
            </a:r>
            <a:r>
              <a:rPr lang="en-US" sz="2400" dirty="0">
                <a:latin typeface="Fira sans"/>
              </a:rPr>
              <a:t>(</a:t>
            </a:r>
            <a:r>
              <a:rPr lang="en-US" sz="2400" dirty="0" err="1">
                <a:latin typeface="Fira sans"/>
              </a:rPr>
              <a:t>PQueue</a:t>
            </a:r>
            <a:r>
              <a:rPr lang="en-US" sz="2400" dirty="0">
                <a:latin typeface="Fira sans"/>
              </a:rPr>
              <a:t>))</a:t>
            </a:r>
          </a:p>
          <a:p>
            <a:pPr marL="0" indent="0">
              <a:buNone/>
            </a:pPr>
            <a:r>
              <a:rPr lang="en-US" sz="2400" dirty="0">
                <a:latin typeface="Fira sans"/>
              </a:rPr>
              <a:t>          print </a:t>
            </a:r>
            <a:r>
              <a:rPr lang="en-US" sz="2400" dirty="0" err="1">
                <a:latin typeface="Fira sans"/>
              </a:rPr>
              <a:t>Dequeue</a:t>
            </a:r>
            <a:r>
              <a:rPr lang="en-US" sz="2400" dirty="0">
                <a:latin typeface="Fira sans"/>
              </a:rPr>
              <a:t>(</a:t>
            </a:r>
            <a:r>
              <a:rPr lang="en-US" sz="2400" dirty="0" err="1">
                <a:latin typeface="Fira sans"/>
              </a:rPr>
              <a:t>PQueue</a:t>
            </a:r>
            <a:r>
              <a:rPr lang="en-US" sz="2400" dirty="0">
                <a:latin typeface="Fira sans"/>
              </a:rPr>
              <a:t>)</a:t>
            </a:r>
          </a:p>
          <a:p>
            <a:pPr marL="0" indent="0">
              <a:buNone/>
            </a:pPr>
            <a:r>
              <a:rPr lang="en-US" sz="2400" dirty="0">
                <a:latin typeface="Fira sans"/>
              </a:rPr>
              <a:t>   else print “Error Message”</a:t>
            </a:r>
          </a:p>
          <a:p>
            <a:pPr marL="0" indent="0">
              <a:buNone/>
            </a:pPr>
            <a:r>
              <a:rPr lang="en-US" sz="2400" dirty="0">
                <a:latin typeface="Fira sans"/>
              </a:rPr>
              <a: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616817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4408546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r>
              <a:rPr lang="en-US" sz="3600" dirty="0">
                <a:solidFill>
                  <a:srgbClr val="C00000"/>
                </a:solidFill>
                <a:latin typeface="Marcellus"/>
              </a:rPr>
              <a:t>Priority Queue: Array Implementation</a:t>
            </a:r>
          </a:p>
        </p:txBody>
      </p:sp>
      <p:sp>
        <p:nvSpPr>
          <p:cNvPr id="3" name="Content Placeholder 2"/>
          <p:cNvSpPr>
            <a:spLocks noGrp="1"/>
          </p:cNvSpPr>
          <p:nvPr>
            <p:ph idx="1"/>
          </p:nvPr>
        </p:nvSpPr>
        <p:spPr>
          <a:xfrm>
            <a:off x="457200" y="1600200"/>
            <a:ext cx="8229600" cy="4957764"/>
          </a:xfrm>
        </p:spPr>
        <p:txBody>
          <a:bodyPr>
            <a:normAutofit/>
          </a:bodyPr>
          <a:lstStyle/>
          <a:p>
            <a:pPr marL="0" indent="0">
              <a:buNone/>
            </a:pPr>
            <a:r>
              <a:rPr lang="en-US" sz="2400" dirty="0">
                <a:solidFill>
                  <a:srgbClr val="0070C0"/>
                </a:solidFill>
                <a:latin typeface="Fira sans"/>
              </a:rPr>
              <a:t>5. Abstract Boolean </a:t>
            </a:r>
            <a:r>
              <a:rPr lang="en-US" sz="2400" dirty="0" err="1">
                <a:solidFill>
                  <a:srgbClr val="0070C0"/>
                </a:solidFill>
                <a:latin typeface="Fira sans"/>
              </a:rPr>
              <a:t>NotFull</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PQueue</a:t>
            </a:r>
            <a:r>
              <a:rPr lang="en-US" sz="2400" dirty="0">
                <a:solidFill>
                  <a:srgbClr val="0070C0"/>
                </a:solidFill>
                <a:latin typeface="Fira sans"/>
              </a:rPr>
              <a:t>)</a:t>
            </a:r>
          </a:p>
          <a:p>
            <a:pPr marL="0" indent="0">
              <a:buNone/>
            </a:pPr>
            <a:r>
              <a:rPr lang="en-US" sz="2400" dirty="0">
                <a:solidFill>
                  <a:srgbClr val="FF0000"/>
                </a:solidFill>
                <a:latin typeface="Fira sans"/>
              </a:rPr>
              <a:t>Student assignment</a:t>
            </a:r>
          </a:p>
          <a:p>
            <a:pPr marL="0" indent="0">
              <a:buNone/>
            </a:pPr>
            <a:r>
              <a:rPr lang="en-US" sz="2400" dirty="0">
                <a:solidFill>
                  <a:srgbClr val="0070C0"/>
                </a:solidFill>
                <a:latin typeface="Fira sans"/>
              </a:rPr>
              <a:t>6. Abstract Boolean </a:t>
            </a:r>
            <a:r>
              <a:rPr lang="en-US" sz="2400" dirty="0" err="1">
                <a:solidFill>
                  <a:srgbClr val="0070C0"/>
                </a:solidFill>
                <a:latin typeface="Fira sans"/>
              </a:rPr>
              <a:t>NotEmpty</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PQueue</a:t>
            </a:r>
            <a:r>
              <a:rPr lang="en-US" sz="2400" dirty="0">
                <a:solidFill>
                  <a:srgbClr val="0070C0"/>
                </a:solidFill>
                <a:latin typeface="Fira sans"/>
              </a:rPr>
              <a:t>)</a:t>
            </a:r>
          </a:p>
          <a:p>
            <a:pPr marL="0" indent="0">
              <a:buNone/>
            </a:pPr>
            <a:r>
              <a:rPr lang="en-US" sz="2400" dirty="0">
                <a:solidFill>
                  <a:srgbClr val="FF0000"/>
                </a:solidFill>
                <a:latin typeface="Fira sans"/>
              </a:rPr>
              <a:t>Student assignment</a:t>
            </a:r>
          </a:p>
          <a:p>
            <a:pPr marL="0" indent="0">
              <a:buNone/>
            </a:pPr>
            <a:endParaRPr lang="en-US" sz="2400" dirty="0">
              <a:solidFill>
                <a:srgbClr val="0070C0"/>
              </a:solidFill>
              <a:latin typeface="Fira sans"/>
            </a:endParaRPr>
          </a:p>
          <a:p>
            <a:pPr marL="0" indent="0">
              <a:buNone/>
            </a:pPr>
            <a:endParaRPr lang="en-US" sz="2400" dirty="0">
              <a:solidFill>
                <a:srgbClr val="0070C0"/>
              </a:solidFill>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994356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Autofit/>
          </a:bodyPr>
          <a:lstStyle/>
          <a:p>
            <a:r>
              <a:rPr lang="en-US" sz="3200" dirty="0">
                <a:solidFill>
                  <a:srgbClr val="C00000"/>
                </a:solidFill>
                <a:latin typeface="Marcellus"/>
              </a:rPr>
              <a:t>Implementing Priority: Linked List</a:t>
            </a:r>
          </a:p>
        </p:txBody>
      </p:sp>
      <p:sp>
        <p:nvSpPr>
          <p:cNvPr id="3" name="Content Placeholder 2"/>
          <p:cNvSpPr>
            <a:spLocks noGrp="1"/>
          </p:cNvSpPr>
          <p:nvPr>
            <p:ph idx="1"/>
          </p:nvPr>
        </p:nvSpPr>
        <p:spPr/>
        <p:txBody>
          <a:bodyPr>
            <a:normAutofit/>
          </a:bodyPr>
          <a:lstStyle/>
          <a:p>
            <a:pPr marL="0" indent="0">
              <a:buNone/>
            </a:pPr>
            <a:r>
              <a:rPr lang="en-US" sz="1800" dirty="0" err="1">
                <a:solidFill>
                  <a:srgbClr val="0070C0"/>
                </a:solidFill>
                <a:latin typeface="Fira sans"/>
              </a:rPr>
              <a:t>Struct</a:t>
            </a:r>
            <a:r>
              <a:rPr lang="en-US" sz="1800" dirty="0">
                <a:solidFill>
                  <a:srgbClr val="0070C0"/>
                </a:solidFill>
                <a:latin typeface="Fira sans"/>
              </a:rPr>
              <a:t> </a:t>
            </a:r>
            <a:r>
              <a:rPr lang="en-US" sz="1800" dirty="0" err="1">
                <a:solidFill>
                  <a:srgbClr val="0070C0"/>
                </a:solidFill>
                <a:latin typeface="Fira sans"/>
              </a:rPr>
              <a:t>NodeType</a:t>
            </a:r>
            <a:r>
              <a:rPr lang="en-US" sz="1800" dirty="0">
                <a:solidFill>
                  <a:srgbClr val="0070C0"/>
                </a:solidFill>
                <a:latin typeface="Fira sans"/>
              </a:rPr>
              <a:t>{</a:t>
            </a:r>
          </a:p>
          <a:p>
            <a:pPr marL="0" indent="0">
              <a:buNone/>
            </a:pPr>
            <a:r>
              <a:rPr lang="en-US" sz="1800" dirty="0">
                <a:solidFill>
                  <a:srgbClr val="0070C0"/>
                </a:solidFill>
                <a:latin typeface="Fira sans"/>
              </a:rPr>
              <a:t>		</a:t>
            </a:r>
            <a:r>
              <a:rPr lang="en-US" sz="1800" dirty="0" err="1">
                <a:solidFill>
                  <a:srgbClr val="0070C0"/>
                </a:solidFill>
                <a:latin typeface="Fira sans"/>
              </a:rPr>
              <a:t>ElementType</a:t>
            </a:r>
            <a:r>
              <a:rPr lang="en-US" sz="1800" dirty="0">
                <a:solidFill>
                  <a:srgbClr val="0070C0"/>
                </a:solidFill>
                <a:latin typeface="Fira sans"/>
              </a:rPr>
              <a:t> Element;</a:t>
            </a:r>
          </a:p>
          <a:p>
            <a:pPr marL="0" indent="0">
              <a:buNone/>
            </a:pPr>
            <a:r>
              <a:rPr lang="en-US" sz="1800" dirty="0">
                <a:solidFill>
                  <a:srgbClr val="0070C0"/>
                </a:solidFill>
                <a:latin typeface="Fira sans"/>
              </a:rPr>
              <a:t>		integer priority;</a:t>
            </a:r>
          </a:p>
          <a:p>
            <a:pPr marL="0" indent="0">
              <a:buNone/>
            </a:pPr>
            <a:r>
              <a:rPr lang="en-US" sz="1800" dirty="0">
                <a:solidFill>
                  <a:srgbClr val="0070C0"/>
                </a:solidFill>
                <a:latin typeface="Fira sans"/>
              </a:rPr>
              <a:t>		</a:t>
            </a:r>
            <a:r>
              <a:rPr lang="en-US" sz="1800" dirty="0" err="1">
                <a:solidFill>
                  <a:srgbClr val="0070C0"/>
                </a:solidFill>
                <a:latin typeface="Fira sans"/>
              </a:rPr>
              <a:t>NodeType</a:t>
            </a:r>
            <a:r>
              <a:rPr lang="en-US" sz="1800" dirty="0">
                <a:solidFill>
                  <a:srgbClr val="0070C0"/>
                </a:solidFill>
                <a:latin typeface="Fira sans"/>
              </a:rPr>
              <a:t> Next;</a:t>
            </a:r>
          </a:p>
          <a:p>
            <a:pPr marL="0" indent="0">
              <a:buNone/>
            </a:pPr>
            <a:r>
              <a:rPr lang="en-US" sz="1800" dirty="0">
                <a:solidFill>
                  <a:srgbClr val="0070C0"/>
                </a:solidFill>
                <a:latin typeface="Fira sans"/>
              </a:rPr>
              <a:t>	}</a:t>
            </a:r>
          </a:p>
          <a:p>
            <a:pPr marL="457200" indent="-457200">
              <a:buAutoNum type="arabicPeriod"/>
            </a:pPr>
            <a:endParaRPr lang="en-US" sz="1800" dirty="0">
              <a:solidFill>
                <a:srgbClr val="0070C0"/>
              </a:solidFill>
              <a:latin typeface="Fira sans"/>
            </a:endParaRPr>
          </a:p>
          <a:p>
            <a:pPr marL="457200" indent="-457200">
              <a:buAutoNum type="arabicPeriod"/>
            </a:pPr>
            <a:r>
              <a:rPr lang="en-US" sz="1800" dirty="0">
                <a:solidFill>
                  <a:srgbClr val="0070C0"/>
                </a:solidFill>
                <a:latin typeface="Fira sans"/>
              </a:rPr>
              <a:t>Algorithm </a:t>
            </a:r>
            <a:r>
              <a:rPr lang="en-US" sz="1800" dirty="0" err="1">
                <a:solidFill>
                  <a:srgbClr val="0070C0"/>
                </a:solidFill>
                <a:latin typeface="Fira sans"/>
              </a:rPr>
              <a:t>QueueType</a:t>
            </a:r>
            <a:r>
              <a:rPr lang="en-US" sz="1800" dirty="0">
                <a:solidFill>
                  <a:srgbClr val="0070C0"/>
                </a:solidFill>
                <a:latin typeface="Fira sans"/>
              </a:rPr>
              <a:t> </a:t>
            </a:r>
            <a:r>
              <a:rPr lang="en-US" sz="1800" dirty="0" err="1">
                <a:solidFill>
                  <a:srgbClr val="0070C0"/>
                </a:solidFill>
                <a:latin typeface="Fira sans"/>
              </a:rPr>
              <a:t>CreateQueue</a:t>
            </a:r>
            <a:r>
              <a:rPr lang="en-US" sz="1800" dirty="0">
                <a:solidFill>
                  <a:srgbClr val="0070C0"/>
                </a:solidFill>
                <a:latin typeface="Fira sans"/>
              </a:rPr>
              <a:t>()</a:t>
            </a:r>
          </a:p>
          <a:p>
            <a:pPr marL="0" indent="0">
              <a:buNone/>
            </a:pPr>
            <a:r>
              <a:rPr lang="en-US" sz="1800" dirty="0">
                <a:solidFill>
                  <a:srgbClr val="0070C0"/>
                </a:solidFill>
                <a:latin typeface="Fira sans"/>
              </a:rPr>
              <a:t>//This Algorithm creates and returns an empty Queue, pointed by two pointers- front and rear</a:t>
            </a:r>
          </a:p>
          <a:p>
            <a:pPr marL="0" indent="0">
              <a:buNone/>
            </a:pPr>
            <a:r>
              <a:rPr lang="en-US" sz="1800" dirty="0">
                <a:latin typeface="Fira sans"/>
              </a:rPr>
              <a:t>{ </a:t>
            </a:r>
            <a:r>
              <a:rPr lang="en-US" sz="1800" dirty="0" err="1">
                <a:latin typeface="Fira sans"/>
              </a:rPr>
              <a:t>createNode</a:t>
            </a:r>
            <a:r>
              <a:rPr lang="en-US" sz="1800" dirty="0">
                <a:latin typeface="Fira sans"/>
              </a:rPr>
              <a:t>(front);</a:t>
            </a:r>
          </a:p>
          <a:p>
            <a:pPr marL="0" indent="0">
              <a:buNone/>
            </a:pPr>
            <a:r>
              <a:rPr lang="en-US" sz="1800" dirty="0" err="1">
                <a:latin typeface="Fira sans"/>
              </a:rPr>
              <a:t>createNode</a:t>
            </a:r>
            <a:r>
              <a:rPr lang="en-US" sz="1800" dirty="0">
                <a:latin typeface="Fira sans"/>
              </a:rPr>
              <a:t>(rear);</a:t>
            </a:r>
          </a:p>
          <a:p>
            <a:pPr marL="0" indent="0">
              <a:buNone/>
            </a:pPr>
            <a:r>
              <a:rPr lang="en-US" sz="1800" dirty="0">
                <a:latin typeface="Fira sans"/>
              </a:rPr>
              <a:t>Front=rear=NULL;</a:t>
            </a:r>
          </a:p>
          <a:p>
            <a:pPr marL="0" indent="0">
              <a:buNone/>
            </a:pPr>
            <a:r>
              <a:rPr lang="en-US" sz="1800" dirty="0">
                <a:latin typeface="Fira sans"/>
              </a:rPr>
              <a:t>}</a:t>
            </a:r>
          </a:p>
          <a:p>
            <a:pPr marL="0" indent="0">
              <a:buNone/>
            </a:pPr>
            <a:endParaRPr lang="en-US" sz="1800"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Rectangle 8"/>
          <p:cNvSpPr/>
          <p:nvPr/>
        </p:nvSpPr>
        <p:spPr>
          <a:xfrm>
            <a:off x="5410200" y="4724400"/>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38600" y="4724400"/>
            <a:ext cx="9144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Front</a:t>
            </a:r>
          </a:p>
        </p:txBody>
      </p:sp>
      <p:cxnSp>
        <p:nvCxnSpPr>
          <p:cNvPr id="12" name="Straight Connector 11"/>
          <p:cNvCxnSpPr/>
          <p:nvPr/>
        </p:nvCxnSpPr>
        <p:spPr>
          <a:xfrm flipH="1">
            <a:off x="5410200" y="4724400"/>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a:off x="4953000" y="50673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159077" y="4724400"/>
            <a:ext cx="7620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Rear</a:t>
            </a:r>
          </a:p>
        </p:txBody>
      </p:sp>
      <p:cxnSp>
        <p:nvCxnSpPr>
          <p:cNvPr id="15" name="Straight Arrow Connector 14"/>
          <p:cNvCxnSpPr/>
          <p:nvPr/>
        </p:nvCxnSpPr>
        <p:spPr>
          <a:xfrm flipH="1">
            <a:off x="5791200" y="5095009"/>
            <a:ext cx="419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441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a:solidFill>
                  <a:srgbClr val="C00000"/>
                </a:solidFill>
                <a:latin typeface="Marcellus"/>
              </a:rPr>
              <a:t> Queue ADT: Operator definition</a:t>
            </a:r>
          </a:p>
        </p:txBody>
      </p:sp>
      <p:sp>
        <p:nvSpPr>
          <p:cNvPr id="3" name="Content Placeholder 2"/>
          <p:cNvSpPr>
            <a:spLocks noGrp="1"/>
          </p:cNvSpPr>
          <p:nvPr>
            <p:ph idx="1"/>
          </p:nvPr>
        </p:nvSpPr>
        <p:spPr/>
        <p:txBody>
          <a:bodyPr>
            <a:normAutofit fontScale="92500"/>
          </a:bodyPr>
          <a:lstStyle/>
          <a:p>
            <a:pPr marL="0" indent="0">
              <a:buNone/>
            </a:pPr>
            <a:r>
              <a:rPr lang="en-US" sz="2400" dirty="0">
                <a:solidFill>
                  <a:srgbClr val="0070C0"/>
                </a:solidFill>
                <a:latin typeface="Fira sans"/>
              </a:rPr>
              <a:t>3. Abstract </a:t>
            </a:r>
            <a:r>
              <a:rPr lang="en-US" sz="2400" dirty="0" err="1">
                <a:solidFill>
                  <a:srgbClr val="0070C0"/>
                </a:solidFill>
                <a:latin typeface="Fira sans"/>
              </a:rPr>
              <a:t>ElementType</a:t>
            </a:r>
            <a:r>
              <a:rPr lang="en-US" sz="2400" dirty="0">
                <a:solidFill>
                  <a:srgbClr val="0070C0"/>
                </a:solidFill>
                <a:latin typeface="Fira sans"/>
              </a:rPr>
              <a:t> </a:t>
            </a:r>
            <a:r>
              <a:rPr lang="en-US" sz="2400" dirty="0" err="1">
                <a:solidFill>
                  <a:srgbClr val="0070C0"/>
                </a:solidFill>
                <a:latin typeface="Fira sans"/>
              </a:rPr>
              <a:t>dequeue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Queue)</a:t>
            </a:r>
          </a:p>
          <a:p>
            <a:pPr marL="0" indent="0">
              <a:buNone/>
            </a:pPr>
            <a:r>
              <a:rPr lang="en-US" sz="2400" dirty="0">
                <a:latin typeface="Fira sans"/>
              </a:rPr>
              <a:t>Precondition: Queue not empty </a:t>
            </a:r>
            <a:r>
              <a:rPr lang="en-US" sz="2400" u="sng" dirty="0">
                <a:latin typeface="Fira sans"/>
              </a:rPr>
              <a:t>or</a:t>
            </a:r>
            <a:r>
              <a:rPr lang="en-US" sz="2400" dirty="0">
                <a:latin typeface="Fira sans"/>
              </a:rPr>
              <a:t> </a:t>
            </a:r>
            <a:r>
              <a:rPr lang="en-US" sz="2400" dirty="0" err="1">
                <a:latin typeface="Fira sans"/>
              </a:rPr>
              <a:t>NotEmpty</a:t>
            </a:r>
            <a:r>
              <a:rPr lang="en-US" sz="2400" dirty="0">
                <a:latin typeface="Fira sans"/>
              </a:rPr>
              <a:t>(Queue)= True</a:t>
            </a:r>
          </a:p>
          <a:p>
            <a:pPr marL="0" indent="0">
              <a:buNone/>
            </a:pPr>
            <a:r>
              <a:rPr lang="en-US" sz="2400" dirty="0" err="1">
                <a:latin typeface="Fira sans"/>
              </a:rPr>
              <a:t>Postcondition</a:t>
            </a:r>
            <a:r>
              <a:rPr lang="en-US" sz="2400" dirty="0">
                <a:latin typeface="Fira sans"/>
              </a:rPr>
              <a:t>:  </a:t>
            </a:r>
            <a:r>
              <a:rPr lang="en-US" sz="2400" dirty="0" err="1">
                <a:latin typeface="Fira sans"/>
              </a:rPr>
              <a:t>Dequeue</a:t>
            </a:r>
            <a:r>
              <a:rPr lang="en-US" sz="2400" dirty="0">
                <a:latin typeface="Fira sans"/>
              </a:rPr>
              <a:t>= element at the front </a:t>
            </a:r>
          </a:p>
          <a:p>
            <a:pPr marL="0" indent="0">
              <a:buNone/>
            </a:pPr>
            <a:r>
              <a:rPr lang="en-US" sz="2400" dirty="0">
                <a:latin typeface="Fira sans"/>
              </a:rPr>
              <a:t>Queue= Queue - Element at the front</a:t>
            </a:r>
          </a:p>
          <a:p>
            <a:pPr marL="0" indent="0">
              <a:buNone/>
            </a:pPr>
            <a:r>
              <a:rPr lang="en-US" sz="2400" u="sng" dirty="0">
                <a:latin typeface="Fira sans"/>
              </a:rPr>
              <a:t>Or</a:t>
            </a:r>
            <a:r>
              <a:rPr lang="en-US" sz="2400" dirty="0">
                <a:latin typeface="Fira sans"/>
              </a:rPr>
              <a:t> Queue = original queue with front element deleted</a:t>
            </a:r>
          </a:p>
          <a:p>
            <a:pPr marL="0" indent="0">
              <a:buNone/>
            </a:pPr>
            <a:endParaRPr lang="en-US" sz="2400" dirty="0">
              <a:latin typeface="Fira sans"/>
            </a:endParaRPr>
          </a:p>
          <a:p>
            <a:pPr marL="0" indent="0">
              <a:buNone/>
            </a:pPr>
            <a:r>
              <a:rPr lang="en-US" sz="2400" dirty="0">
                <a:solidFill>
                  <a:srgbClr val="0070C0"/>
                </a:solidFill>
                <a:latin typeface="Fira sans"/>
              </a:rPr>
              <a:t>4. Abstract </a:t>
            </a:r>
            <a:r>
              <a:rPr lang="en-US" sz="2400" dirty="0" err="1">
                <a:solidFill>
                  <a:srgbClr val="0070C0"/>
                </a:solidFill>
                <a:latin typeface="Fira sans"/>
              </a:rPr>
              <a:t>DestroyQueue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Queue)</a:t>
            </a:r>
          </a:p>
          <a:p>
            <a:pPr marL="0" indent="0">
              <a:buNone/>
            </a:pPr>
            <a:r>
              <a:rPr lang="en-US" sz="2400" dirty="0">
                <a:latin typeface="Fira sans"/>
              </a:rPr>
              <a:t>Precondition: Queue not empty </a:t>
            </a:r>
            <a:r>
              <a:rPr lang="en-US" sz="2400" u="sng" dirty="0">
                <a:latin typeface="Fira sans"/>
              </a:rPr>
              <a:t>or</a:t>
            </a:r>
            <a:r>
              <a:rPr lang="en-US" sz="2400" dirty="0">
                <a:latin typeface="Fira sans"/>
              </a:rPr>
              <a:t> </a:t>
            </a:r>
            <a:r>
              <a:rPr lang="en-US" sz="2400" dirty="0" err="1">
                <a:latin typeface="Fira sans"/>
              </a:rPr>
              <a:t>NotEmpty</a:t>
            </a:r>
            <a:r>
              <a:rPr lang="en-US" sz="2400" dirty="0">
                <a:latin typeface="Fira sans"/>
              </a:rPr>
              <a:t>(Queue)= True</a:t>
            </a:r>
          </a:p>
          <a:p>
            <a:pPr marL="0" indent="0">
              <a:buNone/>
            </a:pPr>
            <a:r>
              <a:rPr lang="en-US" sz="2400" dirty="0" err="1">
                <a:latin typeface="Fira sans"/>
              </a:rPr>
              <a:t>Postcondition</a:t>
            </a:r>
            <a:r>
              <a:rPr lang="en-US" sz="2400" dirty="0">
                <a:latin typeface="Fira sans"/>
              </a:rPr>
              <a:t>: Element from the Queue are removed one by one starting from front to rear.</a:t>
            </a:r>
          </a:p>
          <a:p>
            <a:pPr marL="0" indent="0">
              <a:buNone/>
            </a:pPr>
            <a:r>
              <a:rPr lang="en-US" sz="2400" dirty="0">
                <a:latin typeface="Fira sans"/>
              </a:rPr>
              <a:t> </a:t>
            </a:r>
            <a:r>
              <a:rPr lang="en-US" sz="2400" dirty="0" err="1">
                <a:latin typeface="Fira sans"/>
              </a:rPr>
              <a:t>NotEmpty</a:t>
            </a:r>
            <a:r>
              <a:rPr lang="en-US" sz="2400" dirty="0">
                <a:latin typeface="Fira sans"/>
              </a:rPr>
              <a:t>(Queue)= False</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4841945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Autofit/>
          </a:bodyPr>
          <a:lstStyle/>
          <a:p>
            <a:r>
              <a:rPr lang="en-US" sz="3200" dirty="0">
                <a:solidFill>
                  <a:srgbClr val="C00000"/>
                </a:solidFill>
                <a:latin typeface="Marcellus"/>
              </a:rPr>
              <a:t>Implementing Priority Queue: Linked List</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rgbClr val="0070C0"/>
                </a:solidFill>
                <a:latin typeface="Fira sans"/>
              </a:rPr>
              <a:t>2. </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Enqueue</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a:t>
            </a:r>
            <a:r>
              <a:rPr lang="en-US" sz="2400" dirty="0" err="1">
                <a:solidFill>
                  <a:srgbClr val="0070C0"/>
                </a:solidFill>
                <a:latin typeface="Fira sans"/>
              </a:rPr>
              <a:t>PQueue</a:t>
            </a:r>
            <a:r>
              <a:rPr lang="en-US" sz="2400" dirty="0">
                <a:solidFill>
                  <a:srgbClr val="0070C0"/>
                </a:solidFill>
                <a:latin typeface="Fira sans"/>
              </a:rPr>
              <a:t>, </a:t>
            </a:r>
            <a:r>
              <a:rPr lang="en-US" sz="2400" dirty="0" err="1">
                <a:solidFill>
                  <a:srgbClr val="0070C0"/>
                </a:solidFill>
                <a:latin typeface="Fira sans"/>
              </a:rPr>
              <a:t>NodeType</a:t>
            </a:r>
            <a:r>
              <a:rPr lang="en-US" sz="2400" dirty="0">
                <a:solidFill>
                  <a:srgbClr val="0070C0"/>
                </a:solidFill>
                <a:latin typeface="Fira sans"/>
              </a:rPr>
              <a:t> </a:t>
            </a:r>
            <a:r>
              <a:rPr lang="en-US" sz="2400" dirty="0" err="1">
                <a:solidFill>
                  <a:srgbClr val="0070C0"/>
                </a:solidFill>
                <a:latin typeface="Fira sans"/>
              </a:rPr>
              <a:t>NewNode</a:t>
            </a:r>
            <a:r>
              <a:rPr lang="en-US" sz="2400" dirty="0">
                <a:solidFill>
                  <a:srgbClr val="0070C0"/>
                </a:solidFill>
                <a:latin typeface="Fira sans"/>
              </a:rPr>
              <a:t>, </a:t>
            </a:r>
            <a:r>
              <a:rPr lang="en-US" sz="2400" dirty="0" err="1">
                <a:solidFill>
                  <a:srgbClr val="0070C0"/>
                </a:solidFill>
                <a:latin typeface="Fira sans"/>
              </a:rPr>
              <a:t>int</a:t>
            </a:r>
            <a:r>
              <a:rPr lang="en-US" sz="2400" dirty="0">
                <a:solidFill>
                  <a:srgbClr val="0070C0"/>
                </a:solidFill>
                <a:latin typeface="Fira sans"/>
              </a:rPr>
              <a:t> p)</a:t>
            </a:r>
          </a:p>
          <a:p>
            <a:pPr marL="0" indent="0">
              <a:buNone/>
            </a:pPr>
            <a:r>
              <a:rPr lang="en-US" sz="1800" dirty="0">
                <a:solidFill>
                  <a:srgbClr val="0070C0"/>
                </a:solidFill>
                <a:latin typeface="Fira sans"/>
              </a:rPr>
              <a:t>// This Algorithm adds a </a:t>
            </a:r>
            <a:r>
              <a:rPr lang="en-US" sz="1800" dirty="0" err="1">
                <a:solidFill>
                  <a:srgbClr val="0070C0"/>
                </a:solidFill>
                <a:latin typeface="Fira sans"/>
              </a:rPr>
              <a:t>NewNode</a:t>
            </a:r>
            <a:r>
              <a:rPr lang="en-US" sz="1800" dirty="0">
                <a:solidFill>
                  <a:srgbClr val="0070C0"/>
                </a:solidFill>
                <a:latin typeface="Fira sans"/>
              </a:rPr>
              <a:t> at the rear of ‘queue’. rear is a pointer that points to the last node in the queue</a:t>
            </a:r>
          </a:p>
          <a:p>
            <a:pPr marL="0" indent="0">
              <a:buNone/>
            </a:pPr>
            <a:r>
              <a:rPr lang="en-US" sz="2400" dirty="0">
                <a:latin typeface="Fira sans"/>
              </a:rPr>
              <a:t>{  if(rear==Null) //if inserting first element?</a:t>
            </a:r>
          </a:p>
          <a:p>
            <a:pPr marL="0" indent="0">
              <a:buNone/>
            </a:pPr>
            <a:r>
              <a:rPr lang="en-US" sz="2400" dirty="0">
                <a:latin typeface="Fira sans"/>
              </a:rPr>
              <a:t>   	 front=rear=</a:t>
            </a:r>
            <a:r>
              <a:rPr lang="en-US" sz="2400" dirty="0" err="1">
                <a:latin typeface="Fira sans"/>
              </a:rPr>
              <a:t>NewNode</a:t>
            </a:r>
            <a:r>
              <a:rPr lang="en-US" sz="2400" dirty="0">
                <a:latin typeface="Fira sans"/>
              </a:rPr>
              <a:t>;</a:t>
            </a:r>
          </a:p>
          <a:p>
            <a:pPr marL="0" indent="0">
              <a:buNone/>
            </a:pPr>
            <a:r>
              <a:rPr lang="en-US" sz="2400" dirty="0">
                <a:latin typeface="Fira sans"/>
              </a:rPr>
              <a:t>   else if(</a:t>
            </a:r>
            <a:r>
              <a:rPr lang="en-US" sz="2400" dirty="0" err="1">
                <a:latin typeface="Fira sans"/>
              </a:rPr>
              <a:t>front.priority</a:t>
            </a:r>
            <a:r>
              <a:rPr lang="en-US" sz="2400" dirty="0">
                <a:latin typeface="Fira sans"/>
              </a:rPr>
              <a:t> &gt;  </a:t>
            </a:r>
            <a:r>
              <a:rPr lang="en-US" sz="2400" dirty="0" err="1">
                <a:latin typeface="Fira sans"/>
              </a:rPr>
              <a:t>NewNode</a:t>
            </a:r>
            <a:r>
              <a:rPr lang="en-US" sz="2400" dirty="0">
                <a:latin typeface="Fira sans"/>
              </a:rPr>
              <a:t>-&gt;priority) //insertion before the first node</a:t>
            </a:r>
          </a:p>
          <a:p>
            <a:pPr marL="0" indent="0">
              <a:buNone/>
            </a:pPr>
            <a:r>
              <a:rPr lang="en-US" sz="2400" dirty="0">
                <a:latin typeface="Fira sans"/>
              </a:rPr>
              <a:t>	{ </a:t>
            </a:r>
            <a:r>
              <a:rPr lang="en-US" sz="2400" dirty="0" err="1">
                <a:latin typeface="Fira sans"/>
              </a:rPr>
              <a:t>NewNode</a:t>
            </a:r>
            <a:r>
              <a:rPr lang="en-US" sz="2400" dirty="0">
                <a:latin typeface="Fira sans"/>
              </a:rPr>
              <a:t>-&gt;next= front;</a:t>
            </a:r>
          </a:p>
          <a:p>
            <a:pPr marL="0" indent="0">
              <a:buNone/>
            </a:pPr>
            <a:r>
              <a:rPr lang="en-US" sz="2400" dirty="0">
                <a:latin typeface="Fira sans"/>
              </a:rPr>
              <a:t>	front= </a:t>
            </a:r>
            <a:r>
              <a:rPr lang="en-US" sz="2400" dirty="0" err="1">
                <a:latin typeface="Fira sans"/>
              </a:rPr>
              <a:t>NewNode</a:t>
            </a:r>
            <a:r>
              <a:rPr lang="en-US" sz="2400" dirty="0">
                <a:latin typeface="Fira sans"/>
              </a:rPr>
              <a:t>;</a:t>
            </a:r>
          </a:p>
          <a:p>
            <a:pPr marL="0" indent="0">
              <a:buNone/>
            </a:pPr>
            <a:r>
              <a:rPr lang="en-US" sz="2400" dirty="0">
                <a:latin typeface="Fira sans"/>
              </a:rPr>
              <a:t>	}</a:t>
            </a:r>
          </a:p>
          <a:p>
            <a:pPr marL="0" indent="0">
              <a:buNone/>
            </a:pPr>
            <a:r>
              <a:rPr lang="en-US" sz="2400" dirty="0">
                <a:latin typeface="Fira sans"/>
              </a:rPr>
              <a:t>   else   { temp = front; current=NULL;</a:t>
            </a:r>
          </a:p>
          <a:p>
            <a:pPr marL="0" indent="0">
              <a:buNone/>
            </a:pPr>
            <a:r>
              <a:rPr lang="en-US" sz="2400" dirty="0">
                <a:latin typeface="Fira sans"/>
              </a:rPr>
              <a:t>	while(temp-&gt;priority &lt; =</a:t>
            </a:r>
            <a:r>
              <a:rPr lang="en-US" sz="2400" dirty="0" err="1">
                <a:latin typeface="Fira sans"/>
              </a:rPr>
              <a:t>NewNode</a:t>
            </a:r>
            <a:r>
              <a:rPr lang="en-US" sz="2400" dirty="0">
                <a:latin typeface="Fira sans"/>
              </a:rPr>
              <a:t>-&gt;priority &amp;&amp; temp-&gt;next!=Null)</a:t>
            </a:r>
          </a:p>
          <a:p>
            <a:pPr marL="0" indent="0">
              <a:buNone/>
            </a:pPr>
            <a:r>
              <a:rPr lang="en-US" sz="2400" dirty="0">
                <a:latin typeface="Fira sans"/>
              </a:rPr>
              <a:t>		 current=temp; temp=temp-&gt;next;</a:t>
            </a:r>
          </a:p>
          <a:p>
            <a:pPr marL="0" indent="0">
              <a:buNone/>
            </a:pPr>
            <a:r>
              <a:rPr lang="en-US" sz="2400" dirty="0">
                <a:latin typeface="Fira sans"/>
              </a:rPr>
              <a:t>	if(temp-&gt;priority &gt; </a:t>
            </a:r>
            <a:r>
              <a:rPr lang="en-US" sz="2400" dirty="0" err="1">
                <a:latin typeface="Fira sans"/>
              </a:rPr>
              <a:t>NewNode</a:t>
            </a:r>
            <a:r>
              <a:rPr lang="en-US" sz="2400" dirty="0">
                <a:latin typeface="Fira sans"/>
              </a:rPr>
              <a:t>-&gt;Priority) //insertion in between</a:t>
            </a:r>
          </a:p>
          <a:p>
            <a:pPr marL="0" indent="0">
              <a:buNone/>
            </a:pPr>
            <a:r>
              <a:rPr lang="en-US" sz="2400" dirty="0">
                <a:latin typeface="Fira sans"/>
              </a:rPr>
              <a:t>		</a:t>
            </a:r>
            <a:r>
              <a:rPr lang="en-US" sz="2400" dirty="0" err="1">
                <a:latin typeface="Fira sans"/>
              </a:rPr>
              <a:t>Newnode</a:t>
            </a:r>
            <a:r>
              <a:rPr lang="en-US" sz="2400" dirty="0">
                <a:latin typeface="Fira sans"/>
              </a:rPr>
              <a:t>-&gt;next= temp;</a:t>
            </a:r>
          </a:p>
          <a:p>
            <a:pPr marL="0" indent="0">
              <a:buNone/>
            </a:pPr>
            <a:r>
              <a:rPr lang="en-US" sz="2400" dirty="0">
                <a:latin typeface="Fira sans"/>
              </a:rPr>
              <a:t>		current-&gt; next= </a:t>
            </a:r>
            <a:r>
              <a:rPr lang="en-US" sz="2400" dirty="0" err="1">
                <a:latin typeface="Fira sans"/>
              </a:rPr>
              <a:t>NewNode</a:t>
            </a:r>
            <a:r>
              <a:rPr lang="en-US" sz="2400" dirty="0">
                <a:latin typeface="Fira sans"/>
              </a:rPr>
              <a:t>;</a:t>
            </a:r>
          </a:p>
          <a:p>
            <a:pPr marL="0" indent="0">
              <a:buNone/>
            </a:pPr>
            <a:r>
              <a:rPr lang="en-US" sz="2400" dirty="0">
                <a:latin typeface="Fira sans"/>
              </a:rPr>
              <a:t>	if(temp-&gt;next==NULL) // insertion after rear</a:t>
            </a:r>
          </a:p>
          <a:p>
            <a:pPr marL="0" indent="0">
              <a:buNone/>
            </a:pPr>
            <a:r>
              <a:rPr lang="en-US" sz="2400" dirty="0">
                <a:latin typeface="Fira sans"/>
              </a:rPr>
              <a:t>		temp-&gt;next=</a:t>
            </a:r>
            <a:r>
              <a:rPr lang="en-US" sz="2400" dirty="0" err="1">
                <a:latin typeface="Fira sans"/>
              </a:rPr>
              <a:t>NewNode</a:t>
            </a:r>
            <a:r>
              <a:rPr lang="en-US" sz="2400" dirty="0">
                <a:latin typeface="Fira sans"/>
              </a:rPr>
              <a:t>;</a:t>
            </a:r>
          </a:p>
          <a:p>
            <a:pPr marL="0" indent="0">
              <a:buNone/>
            </a:pPr>
            <a:r>
              <a:rPr lang="en-US" sz="2400" dirty="0">
                <a:latin typeface="Fira sans"/>
              </a:rPr>
              <a:t>		rear=</a:t>
            </a:r>
            <a:r>
              <a:rPr lang="en-US" sz="2400" dirty="0" err="1">
                <a:latin typeface="Fira sans"/>
              </a:rPr>
              <a:t>NewNode</a:t>
            </a:r>
            <a:r>
              <a:rPr lang="en-US" sz="2400" dirty="0">
                <a:latin typeface="Fira sans"/>
              </a:rPr>
              <a:t>;</a:t>
            </a:r>
          </a:p>
          <a:p>
            <a:pPr marL="0" indent="0">
              <a:buNone/>
            </a:pPr>
            <a:r>
              <a:rPr lang="en-US" sz="2400" dirty="0">
                <a:latin typeface="Fira sans"/>
              </a:rPr>
              <a:t>	}</a:t>
            </a:r>
          </a:p>
          <a:p>
            <a:pPr marL="0" indent="0">
              <a:buNone/>
            </a:pPr>
            <a:r>
              <a:rPr lang="en-US" sz="2400" dirty="0">
                <a:latin typeface="Fira sans"/>
              </a:rPr>
              <a:t>}//</a:t>
            </a:r>
            <a:r>
              <a:rPr lang="en-US" sz="2400" dirty="0" err="1">
                <a:latin typeface="Fira sans"/>
              </a:rPr>
              <a:t>enqueue</a:t>
            </a:r>
            <a:endParaRPr lang="en-US" sz="2400" dirty="0">
              <a:latin typeface="Fira sans"/>
            </a:endParaRPr>
          </a:p>
          <a:p>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6073190"/>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1181497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5248" y="6018213"/>
            <a:ext cx="726281" cy="722313"/>
          </a:xfrm>
          <a:prstGeom prst="rect">
            <a:avLst/>
          </a:prstGeom>
        </p:spPr>
      </p:pic>
      <p:sp>
        <p:nvSpPr>
          <p:cNvPr id="2" name="Title 1"/>
          <p:cNvSpPr>
            <a:spLocks noGrp="1"/>
          </p:cNvSpPr>
          <p:nvPr>
            <p:ph type="title"/>
          </p:nvPr>
        </p:nvSpPr>
        <p:spPr>
          <a:xfrm>
            <a:off x="457200" y="685800"/>
            <a:ext cx="8229600" cy="731838"/>
          </a:xfrm>
        </p:spPr>
        <p:txBody>
          <a:bodyPr>
            <a:noAutofit/>
          </a:bodyPr>
          <a:lstStyle/>
          <a:p>
            <a:r>
              <a:rPr lang="en-US" sz="3200" dirty="0">
                <a:solidFill>
                  <a:srgbClr val="C00000"/>
                </a:solidFill>
                <a:latin typeface="Marcellus"/>
              </a:rPr>
              <a:t>Implementing Priority Queue: Linked List</a:t>
            </a:r>
          </a:p>
        </p:txBody>
      </p:sp>
      <p:sp>
        <p:nvSpPr>
          <p:cNvPr id="3" name="Content Placeholder 2"/>
          <p:cNvSpPr>
            <a:spLocks noGrp="1"/>
          </p:cNvSpPr>
          <p:nvPr>
            <p:ph idx="1"/>
          </p:nvPr>
        </p:nvSpPr>
        <p:spPr>
          <a:xfrm>
            <a:off x="457200" y="1219200"/>
            <a:ext cx="8229600" cy="5521326"/>
          </a:xfrm>
        </p:spPr>
        <p:txBody>
          <a:bodyPr>
            <a:normAutofit fontScale="70000" lnSpcReduction="20000"/>
          </a:bodyPr>
          <a:lstStyle/>
          <a:p>
            <a:pPr marL="0" indent="0">
              <a:buNone/>
            </a:pPr>
            <a:r>
              <a:rPr lang="en-US" dirty="0">
                <a:latin typeface="Fira sans"/>
              </a:rPr>
              <a:t>3</a:t>
            </a:r>
            <a:r>
              <a:rPr lang="en-US" sz="2600" dirty="0">
                <a:latin typeface="Fira sans"/>
              </a:rPr>
              <a:t>. </a:t>
            </a:r>
            <a:r>
              <a:rPr lang="en-US" sz="2600" dirty="0">
                <a:solidFill>
                  <a:srgbClr val="0070C0"/>
                </a:solidFill>
                <a:latin typeface="Fira sans"/>
              </a:rPr>
              <a:t>Algorithm </a:t>
            </a:r>
            <a:r>
              <a:rPr lang="en-US" sz="2600" dirty="0" err="1">
                <a:solidFill>
                  <a:srgbClr val="0070C0"/>
                </a:solidFill>
                <a:latin typeface="Fira sans"/>
              </a:rPr>
              <a:t>ElementType</a:t>
            </a:r>
            <a:r>
              <a:rPr lang="en-US" sz="2600" dirty="0">
                <a:solidFill>
                  <a:srgbClr val="0070C0"/>
                </a:solidFill>
                <a:latin typeface="Fira sans"/>
              </a:rPr>
              <a:t> </a:t>
            </a:r>
            <a:r>
              <a:rPr lang="en-US" sz="2600" dirty="0" err="1">
                <a:solidFill>
                  <a:srgbClr val="0070C0"/>
                </a:solidFill>
                <a:latin typeface="Fira sans"/>
              </a:rPr>
              <a:t>DeQueue</a:t>
            </a:r>
            <a:r>
              <a:rPr lang="en-US" sz="2600" dirty="0">
                <a:solidFill>
                  <a:srgbClr val="0070C0"/>
                </a:solidFill>
                <a:latin typeface="Fira sans"/>
              </a:rPr>
              <a:t>(</a:t>
            </a:r>
            <a:r>
              <a:rPr lang="en-US" sz="2600" dirty="0" err="1">
                <a:solidFill>
                  <a:srgbClr val="0070C0"/>
                </a:solidFill>
                <a:latin typeface="Fira sans"/>
              </a:rPr>
              <a:t>QueueType</a:t>
            </a:r>
            <a:r>
              <a:rPr lang="en-US" sz="2600" dirty="0">
                <a:solidFill>
                  <a:srgbClr val="0070C0"/>
                </a:solidFill>
                <a:latin typeface="Fira sans"/>
              </a:rPr>
              <a:t> </a:t>
            </a:r>
            <a:r>
              <a:rPr lang="en-US" sz="2600" dirty="0" err="1">
                <a:solidFill>
                  <a:srgbClr val="0070C0"/>
                </a:solidFill>
                <a:latin typeface="Fira sans"/>
              </a:rPr>
              <a:t>PQueue</a:t>
            </a:r>
            <a:r>
              <a:rPr lang="en-US" sz="2600" dirty="0">
                <a:solidFill>
                  <a:srgbClr val="0070C0"/>
                </a:solidFill>
                <a:latin typeface="Fira sans"/>
              </a:rPr>
              <a:t>)</a:t>
            </a:r>
          </a:p>
          <a:p>
            <a:pPr marL="0" indent="0">
              <a:buNone/>
            </a:pPr>
            <a:r>
              <a:rPr lang="en-US" sz="2400" dirty="0">
                <a:latin typeface="Fira sans"/>
              </a:rPr>
              <a:t>//This algorithm returns value of </a:t>
            </a:r>
            <a:r>
              <a:rPr lang="en-US" sz="2400" dirty="0" err="1">
                <a:latin typeface="Fira sans"/>
              </a:rPr>
              <a:t>ElementType</a:t>
            </a:r>
            <a:r>
              <a:rPr lang="en-US" sz="2400" dirty="0">
                <a:latin typeface="Fira sans"/>
              </a:rPr>
              <a:t> stored at the front of queue.  Temp  is a temporary node used in the dequeuer process.</a:t>
            </a:r>
          </a:p>
          <a:p>
            <a:pPr marL="0" indent="0">
              <a:buNone/>
            </a:pPr>
            <a:r>
              <a:rPr lang="en-US" sz="2600" dirty="0">
                <a:latin typeface="Fira sans"/>
              </a:rPr>
              <a:t>{ if (front==NULL)</a:t>
            </a:r>
          </a:p>
          <a:p>
            <a:pPr marL="0" indent="0">
              <a:buNone/>
            </a:pPr>
            <a:r>
              <a:rPr lang="en-US" sz="2600" dirty="0">
                <a:latin typeface="Fira sans"/>
              </a:rPr>
              <a:t>	Print “Underflow”</a:t>
            </a:r>
          </a:p>
          <a:p>
            <a:pPr marL="0" indent="0">
              <a:buNone/>
            </a:pPr>
            <a:r>
              <a:rPr lang="en-US" sz="2600" dirty="0">
                <a:latin typeface="Fira sans"/>
              </a:rPr>
              <a:t>	exit;</a:t>
            </a:r>
          </a:p>
          <a:p>
            <a:pPr marL="0" indent="0">
              <a:buNone/>
            </a:pPr>
            <a:r>
              <a:rPr lang="en-US" sz="2600" dirty="0">
                <a:latin typeface="Fira sans"/>
              </a:rPr>
              <a:t> Else if (front==rear) // deleting the last remaining node in the </a:t>
            </a:r>
            <a:r>
              <a:rPr lang="en-US" sz="2600" dirty="0" err="1">
                <a:latin typeface="Fira sans"/>
              </a:rPr>
              <a:t>PQueue</a:t>
            </a:r>
            <a:endParaRPr lang="en-US" sz="2600" dirty="0">
              <a:latin typeface="Fira sans"/>
            </a:endParaRPr>
          </a:p>
          <a:p>
            <a:pPr marL="0" indent="0">
              <a:buNone/>
            </a:pPr>
            <a:r>
              <a:rPr lang="en-US" sz="2600" dirty="0">
                <a:latin typeface="Fira sans"/>
              </a:rPr>
              <a:t>	{ temp= front;</a:t>
            </a:r>
          </a:p>
          <a:p>
            <a:pPr marL="0" indent="0">
              <a:buNone/>
            </a:pPr>
            <a:r>
              <a:rPr lang="en-US" sz="2600" dirty="0">
                <a:latin typeface="Fira sans"/>
              </a:rPr>
              <a:t>	   front=rear=NULL;</a:t>
            </a:r>
          </a:p>
          <a:p>
            <a:pPr marL="0" indent="0">
              <a:buNone/>
            </a:pPr>
            <a:r>
              <a:rPr lang="en-US" sz="2600" dirty="0">
                <a:latin typeface="Fira sans"/>
              </a:rPr>
              <a:t>	   return(temp-&gt;data);</a:t>
            </a:r>
          </a:p>
          <a:p>
            <a:pPr marL="0" indent="0">
              <a:buNone/>
            </a:pPr>
            <a:r>
              <a:rPr lang="en-US" sz="2600" dirty="0">
                <a:latin typeface="Fira sans"/>
              </a:rPr>
              <a:t>	}</a:t>
            </a:r>
          </a:p>
          <a:p>
            <a:pPr marL="0" indent="0">
              <a:buNone/>
            </a:pPr>
            <a:r>
              <a:rPr lang="en-US" sz="2600" dirty="0">
                <a:latin typeface="Fira sans"/>
              </a:rPr>
              <a:t>Else 		  // general case</a:t>
            </a:r>
          </a:p>
          <a:p>
            <a:pPr marL="0" indent="0">
              <a:buNone/>
            </a:pPr>
            <a:r>
              <a:rPr lang="en-US" sz="2600" dirty="0">
                <a:latin typeface="Fira sans"/>
              </a:rPr>
              <a:t>	{</a:t>
            </a:r>
          </a:p>
          <a:p>
            <a:pPr marL="0" indent="0">
              <a:buNone/>
            </a:pPr>
            <a:r>
              <a:rPr lang="en-US" sz="2600" dirty="0">
                <a:latin typeface="Fira sans"/>
              </a:rPr>
              <a:t>	temp=front;</a:t>
            </a:r>
          </a:p>
          <a:p>
            <a:pPr marL="0" indent="0">
              <a:buNone/>
            </a:pPr>
            <a:r>
              <a:rPr lang="en-US" sz="2600" dirty="0">
                <a:latin typeface="Fira sans"/>
              </a:rPr>
              <a:t>	front=front-&gt;next;</a:t>
            </a:r>
          </a:p>
          <a:p>
            <a:pPr marL="0" indent="0">
              <a:buNone/>
            </a:pPr>
            <a:r>
              <a:rPr lang="en-US" sz="2600" dirty="0">
                <a:latin typeface="Fira sans"/>
              </a:rPr>
              <a:t>	return(temp-&gt;data);</a:t>
            </a:r>
          </a:p>
          <a:p>
            <a:pPr marL="0" indent="0">
              <a:buNone/>
            </a:pPr>
            <a:r>
              <a:rPr lang="en-US" sz="2600" dirty="0">
                <a:latin typeface="Fira sans"/>
              </a:rPr>
              <a:t>	}</a:t>
            </a:r>
          </a:p>
          <a:p>
            <a:pPr marL="0" indent="0">
              <a:buNone/>
            </a:pPr>
            <a:endParaRPr lang="en-US" sz="2600" dirty="0">
              <a:latin typeface="Fira sans"/>
            </a:endParaRPr>
          </a:p>
          <a:p>
            <a:pPr marL="0" indent="0">
              <a:buNone/>
            </a:pPr>
            <a:r>
              <a:rPr lang="en-US" sz="2600" dirty="0">
                <a:latin typeface="Fira sans"/>
              </a:rPr>
              <a:t>}//</a:t>
            </a:r>
            <a:r>
              <a:rPr lang="en-US" sz="2600" dirty="0" err="1">
                <a:latin typeface="Fira sans"/>
              </a:rPr>
              <a:t>Dequeue</a:t>
            </a:r>
            <a:endParaRPr lang="en-US" sz="2600" dirty="0">
              <a:latin typeface="Fira sans"/>
            </a:endParaRPr>
          </a:p>
          <a:p>
            <a:pPr marL="0" indent="0">
              <a:buNone/>
            </a:pPr>
            <a:endParaRPr lang="en-US" dirty="0">
              <a:latin typeface="Fira sans"/>
            </a:endParaRPr>
          </a:p>
        </p:txBody>
      </p:sp>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1300371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a:t>
            </a:r>
            <a:r>
              <a:rPr lang="en-US" dirty="0" err="1">
                <a:solidFill>
                  <a:srgbClr val="C00000"/>
                </a:solidFill>
                <a:latin typeface="Marcellus"/>
              </a:rPr>
              <a:t>Pqueue</a:t>
            </a:r>
            <a:r>
              <a:rPr lang="en-US" dirty="0">
                <a:solidFill>
                  <a:srgbClr val="C00000"/>
                </a:solidFill>
                <a:latin typeface="Marcellus"/>
              </a:rPr>
              <a:t>: Linked List</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Fira sans"/>
              </a:rPr>
              <a:t>4. </a:t>
            </a:r>
            <a:r>
              <a:rPr lang="en-US" dirty="0">
                <a:solidFill>
                  <a:srgbClr val="0070C0"/>
                </a:solidFill>
                <a:latin typeface="Fira sans"/>
              </a:rPr>
              <a:t>Abstract </a:t>
            </a:r>
            <a:r>
              <a:rPr lang="en-US" dirty="0" err="1">
                <a:solidFill>
                  <a:srgbClr val="0070C0"/>
                </a:solidFill>
                <a:latin typeface="Fira sans"/>
              </a:rPr>
              <a:t>DestroyQueue</a:t>
            </a:r>
            <a:r>
              <a:rPr lang="en-US" dirty="0">
                <a:solidFill>
                  <a:srgbClr val="0070C0"/>
                </a:solidFill>
                <a:latin typeface="Fira sans"/>
              </a:rPr>
              <a:t>(</a:t>
            </a:r>
            <a:r>
              <a:rPr lang="en-US" dirty="0" err="1">
                <a:solidFill>
                  <a:srgbClr val="0070C0"/>
                </a:solidFill>
                <a:latin typeface="Fira sans"/>
              </a:rPr>
              <a:t>QueueType</a:t>
            </a:r>
            <a:r>
              <a:rPr lang="en-US" dirty="0">
                <a:solidFill>
                  <a:srgbClr val="0070C0"/>
                </a:solidFill>
                <a:latin typeface="Fira sans"/>
              </a:rPr>
              <a:t> </a:t>
            </a:r>
            <a:r>
              <a:rPr lang="en-US" dirty="0" err="1">
                <a:solidFill>
                  <a:srgbClr val="0070C0"/>
                </a:solidFill>
                <a:latin typeface="Fira sans"/>
              </a:rPr>
              <a:t>PQueue</a:t>
            </a:r>
            <a:r>
              <a:rPr lang="en-US" dirty="0">
                <a:solidFill>
                  <a:srgbClr val="0070C0"/>
                </a:solidFill>
                <a:latin typeface="Fira sans"/>
              </a:rPr>
              <a:t>)</a:t>
            </a:r>
          </a:p>
          <a:p>
            <a:pPr marL="0" indent="0">
              <a:buNone/>
            </a:pPr>
            <a:r>
              <a:rPr lang="en-US" dirty="0">
                <a:latin typeface="Fira sans"/>
              </a:rPr>
              <a:t>//</a:t>
            </a:r>
            <a:r>
              <a:rPr lang="en-US" sz="2200" dirty="0">
                <a:latin typeface="Fira sans"/>
              </a:rPr>
              <a:t>This algorithm returns values stored in data structure and free the memory used in data structure implementation. </a:t>
            </a:r>
            <a:endParaRPr lang="en-US" sz="2200" dirty="0">
              <a:solidFill>
                <a:srgbClr val="0070C0"/>
              </a:solidFill>
              <a:latin typeface="Fira sans"/>
            </a:endParaRPr>
          </a:p>
          <a:p>
            <a:pPr marL="0" indent="0">
              <a:buNone/>
            </a:pPr>
            <a:r>
              <a:rPr lang="en-US" dirty="0">
                <a:latin typeface="Fira sans"/>
              </a:rPr>
              <a:t>{ if (front==NULL)</a:t>
            </a:r>
          </a:p>
          <a:p>
            <a:pPr marL="0" indent="0">
              <a:buNone/>
            </a:pPr>
            <a:r>
              <a:rPr lang="en-US" dirty="0">
                <a:latin typeface="Fira sans"/>
              </a:rPr>
              <a:t>	Print “Underflow”</a:t>
            </a:r>
          </a:p>
          <a:p>
            <a:pPr marL="0" indent="0">
              <a:buNone/>
            </a:pPr>
            <a:r>
              <a:rPr lang="en-US" dirty="0">
                <a:latin typeface="Fira sans"/>
              </a:rPr>
              <a:t>	exit;</a:t>
            </a:r>
          </a:p>
          <a:p>
            <a:pPr marL="0" indent="0">
              <a:buNone/>
            </a:pPr>
            <a:r>
              <a:rPr lang="en-US" dirty="0">
                <a:latin typeface="Fira sans"/>
              </a:rPr>
              <a:t> Else {	 </a:t>
            </a:r>
            <a:r>
              <a:rPr lang="en-US" dirty="0" err="1">
                <a:latin typeface="Fira sans"/>
              </a:rPr>
              <a:t>createNode</a:t>
            </a:r>
            <a:r>
              <a:rPr lang="en-US" dirty="0">
                <a:latin typeface="Fira sans"/>
              </a:rPr>
              <a:t>(Temp);</a:t>
            </a:r>
          </a:p>
          <a:p>
            <a:pPr marL="0" indent="0">
              <a:buNone/>
            </a:pPr>
            <a:r>
              <a:rPr lang="en-US" dirty="0">
                <a:latin typeface="Fira sans"/>
              </a:rPr>
              <a:t>	while(</a:t>
            </a:r>
            <a:r>
              <a:rPr lang="en-US" dirty="0" err="1">
                <a:latin typeface="Fira sans"/>
              </a:rPr>
              <a:t>NotEmpty</a:t>
            </a:r>
            <a:r>
              <a:rPr lang="en-US" dirty="0">
                <a:latin typeface="Fira sans"/>
              </a:rPr>
              <a:t>(</a:t>
            </a:r>
            <a:r>
              <a:rPr lang="en-US" dirty="0" err="1">
                <a:latin typeface="Fira sans"/>
              </a:rPr>
              <a:t>PQueue</a:t>
            </a:r>
            <a:r>
              <a:rPr lang="en-US" dirty="0">
                <a:latin typeface="Fira sans"/>
              </a:rPr>
              <a:t>))</a:t>
            </a:r>
          </a:p>
          <a:p>
            <a:pPr marL="0" indent="0">
              <a:buNone/>
            </a:pPr>
            <a:r>
              <a:rPr lang="en-US" dirty="0">
                <a:latin typeface="Fira sans"/>
              </a:rPr>
              <a:t>	{</a:t>
            </a:r>
          </a:p>
          <a:p>
            <a:pPr marL="0" indent="0">
              <a:buNone/>
            </a:pPr>
            <a:r>
              <a:rPr lang="en-US" dirty="0">
                <a:latin typeface="Fira sans"/>
              </a:rPr>
              <a:t>	return(</a:t>
            </a:r>
            <a:r>
              <a:rPr lang="en-US" dirty="0" err="1">
                <a:latin typeface="Fira sans"/>
              </a:rPr>
              <a:t>Dequeue</a:t>
            </a:r>
            <a:r>
              <a:rPr lang="en-US" dirty="0">
                <a:latin typeface="Fira sans"/>
              </a:rPr>
              <a:t>(</a:t>
            </a:r>
            <a:r>
              <a:rPr lang="en-US" dirty="0" err="1">
                <a:latin typeface="Fira sans"/>
              </a:rPr>
              <a:t>PQueue</a:t>
            </a:r>
            <a:r>
              <a:rPr lang="en-US" dirty="0">
                <a:latin typeface="Fira sans"/>
              </a:rPr>
              <a:t>));</a:t>
            </a:r>
          </a:p>
          <a:p>
            <a:pPr marL="0" indent="0">
              <a:buNone/>
            </a:pPr>
            <a:r>
              <a:rPr lang="en-US" dirty="0">
                <a:latin typeface="Fira sans"/>
              </a:rPr>
              <a:t>	}</a:t>
            </a:r>
          </a:p>
          <a:p>
            <a:pPr marL="0" indent="0">
              <a:buNone/>
            </a:pPr>
            <a:r>
              <a:rPr lang="en-US" dirty="0">
                <a:latin typeface="Fira sans"/>
              </a:rPr>
              <a:t>	}//else</a:t>
            </a:r>
          </a:p>
          <a:p>
            <a:pPr marL="0" indent="0">
              <a:buNone/>
            </a:pPr>
            <a:r>
              <a:rPr lang="en-US" dirty="0">
                <a:latin typeface="Fira sans"/>
              </a:rPr>
              <a:t>}</a:t>
            </a: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3079982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4942"/>
            <a:ext cx="8229600" cy="472695"/>
          </a:xfrm>
        </p:spPr>
        <p:txBody>
          <a:bodyPr>
            <a:normAutofit fontScale="90000"/>
          </a:bodyPr>
          <a:lstStyle/>
          <a:p>
            <a:r>
              <a:rPr lang="en-US" dirty="0">
                <a:solidFill>
                  <a:srgbClr val="C00000"/>
                </a:solidFill>
                <a:latin typeface="Marcellus"/>
              </a:rPr>
              <a:t>Implementing Queue: Linked List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Fira sans"/>
              </a:rPr>
              <a:t>6. </a:t>
            </a:r>
            <a:r>
              <a:rPr lang="en-US" dirty="0">
                <a:solidFill>
                  <a:srgbClr val="0070C0"/>
                </a:solidFill>
                <a:latin typeface="Fira sans"/>
              </a:rPr>
              <a:t>Abstract </a:t>
            </a:r>
            <a:r>
              <a:rPr lang="en-US" dirty="0" err="1">
                <a:solidFill>
                  <a:srgbClr val="0070C0"/>
                </a:solidFill>
                <a:latin typeface="Fira sans"/>
              </a:rPr>
              <a:t>DisplayQueue</a:t>
            </a:r>
            <a:r>
              <a:rPr lang="en-US" dirty="0">
                <a:solidFill>
                  <a:srgbClr val="0070C0"/>
                </a:solidFill>
                <a:latin typeface="Fira sans"/>
              </a:rPr>
              <a:t>(</a:t>
            </a:r>
            <a:r>
              <a:rPr lang="en-US" dirty="0" err="1">
                <a:solidFill>
                  <a:srgbClr val="0070C0"/>
                </a:solidFill>
                <a:latin typeface="Fira sans"/>
              </a:rPr>
              <a:t>QueueType</a:t>
            </a:r>
            <a:r>
              <a:rPr lang="en-US" dirty="0">
                <a:solidFill>
                  <a:srgbClr val="0070C0"/>
                </a:solidFill>
                <a:latin typeface="Fira sans"/>
              </a:rPr>
              <a:t> </a:t>
            </a:r>
            <a:r>
              <a:rPr lang="en-US" dirty="0" err="1">
                <a:solidFill>
                  <a:srgbClr val="0070C0"/>
                </a:solidFill>
                <a:latin typeface="Fira sans"/>
              </a:rPr>
              <a:t>DQueue</a:t>
            </a:r>
            <a:r>
              <a:rPr lang="en-US" dirty="0">
                <a:solidFill>
                  <a:srgbClr val="0070C0"/>
                </a:solidFill>
                <a:latin typeface="Fira sans"/>
              </a:rPr>
              <a:t>)</a:t>
            </a:r>
          </a:p>
          <a:p>
            <a:pPr marL="0" indent="0">
              <a:buNone/>
            </a:pPr>
            <a:r>
              <a:rPr lang="en-US" dirty="0">
                <a:latin typeface="Fira sans"/>
              </a:rPr>
              <a:t>//This algorithm Prints all the Elements stored in stack. Temp purpose?</a:t>
            </a:r>
          </a:p>
          <a:p>
            <a:pPr marL="0" indent="0">
              <a:buNone/>
            </a:pPr>
            <a:r>
              <a:rPr lang="en-US" sz="3600" dirty="0">
                <a:latin typeface="Fira sans"/>
              </a:rPr>
              <a:t>{ if front==NULL</a:t>
            </a:r>
          </a:p>
          <a:p>
            <a:pPr marL="0" indent="0">
              <a:buNone/>
            </a:pPr>
            <a:r>
              <a:rPr lang="en-US" sz="3600" dirty="0">
                <a:latin typeface="Fira sans"/>
              </a:rPr>
              <a:t>	Print “Error Message”</a:t>
            </a:r>
          </a:p>
          <a:p>
            <a:pPr marL="0" indent="0">
              <a:buNone/>
            </a:pPr>
            <a:r>
              <a:rPr lang="en-US" sz="3600" dirty="0">
                <a:latin typeface="Fira sans"/>
              </a:rPr>
              <a:t> Else {</a:t>
            </a:r>
          </a:p>
          <a:p>
            <a:pPr marL="0" indent="0">
              <a:buNone/>
            </a:pPr>
            <a:r>
              <a:rPr lang="en-US" sz="3600" dirty="0">
                <a:solidFill>
                  <a:srgbClr val="FF0000"/>
                </a:solidFill>
                <a:latin typeface="Fira sans"/>
              </a:rPr>
              <a:t>Student Assignment</a:t>
            </a:r>
          </a:p>
          <a:p>
            <a:pPr marL="0" indent="0">
              <a:buNone/>
            </a:pPr>
            <a:endParaRPr lang="en-US" sz="3600" dirty="0">
              <a:latin typeface="Fira sans"/>
            </a:endParaRPr>
          </a:p>
          <a:p>
            <a:pPr marL="0" indent="0">
              <a:buNone/>
            </a:pPr>
            <a:r>
              <a:rPr lang="en-US" sz="3600" dirty="0">
                <a:latin typeface="Fira sans"/>
              </a:rPr>
              <a:t>}</a:t>
            </a:r>
            <a:endParaRPr lang="en-US" dirty="0">
              <a:latin typeface="Fira sans"/>
            </a:endParaRPr>
          </a:p>
          <a:p>
            <a:pPr marL="0" indent="0">
              <a:buNone/>
            </a:pPr>
            <a:endParaRPr lang="en-US" dirty="0">
              <a:latin typeface="Fira sans"/>
            </a:endParaRPr>
          </a:p>
          <a:p>
            <a:endParaRPr lang="en-US" dirty="0"/>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7318612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C00000"/>
                </a:solidFill>
                <a:latin typeface="Marcellus"/>
              </a:rPr>
              <a:t>Queries?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5556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solidFill>
                  <a:srgbClr val="C00000"/>
                </a:solidFill>
                <a:latin typeface="Marcellus"/>
              </a:rPr>
              <a:t>Thank you!</a:t>
            </a:r>
            <a:endParaRPr lang="en-US" dirty="0">
              <a:solidFill>
                <a:srgbClr val="C00000"/>
              </a:solidFill>
              <a:latin typeface="Marcellus"/>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5612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a:solidFill>
                  <a:srgbClr val="C00000"/>
                </a:solidFill>
                <a:latin typeface="Marcellus"/>
              </a:rPr>
              <a:t> Queue ADT: Operator definition</a:t>
            </a:r>
          </a:p>
        </p:txBody>
      </p:sp>
      <p:sp>
        <p:nvSpPr>
          <p:cNvPr id="3" name="Content Placeholder 2"/>
          <p:cNvSpPr>
            <a:spLocks noGrp="1"/>
          </p:cNvSpPr>
          <p:nvPr>
            <p:ph idx="1"/>
          </p:nvPr>
        </p:nvSpPr>
        <p:spPr/>
        <p:txBody>
          <a:bodyPr>
            <a:normAutofit/>
          </a:bodyPr>
          <a:lstStyle/>
          <a:p>
            <a:pPr marL="0" indent="0">
              <a:buNone/>
            </a:pPr>
            <a:r>
              <a:rPr lang="en-US" sz="2400" dirty="0">
                <a:solidFill>
                  <a:srgbClr val="0070C0"/>
                </a:solidFill>
                <a:latin typeface="Fira sans"/>
              </a:rPr>
              <a:t>5. Abstract Boolean </a:t>
            </a:r>
            <a:r>
              <a:rPr lang="en-US" sz="2400" dirty="0" err="1">
                <a:solidFill>
                  <a:srgbClr val="0070C0"/>
                </a:solidFill>
                <a:latin typeface="Fira sans"/>
              </a:rPr>
              <a:t>NotFull</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Queue)</a:t>
            </a:r>
          </a:p>
          <a:p>
            <a:pPr marL="0" indent="0">
              <a:buNone/>
            </a:pPr>
            <a:r>
              <a:rPr lang="en-US" sz="2400" dirty="0">
                <a:latin typeface="Fira sans"/>
              </a:rPr>
              <a:t>Precondition: none </a:t>
            </a:r>
          </a:p>
          <a:p>
            <a:pPr marL="0" indent="0">
              <a:buNone/>
            </a:pPr>
            <a:r>
              <a:rPr lang="en-US" sz="2400" dirty="0" err="1">
                <a:latin typeface="Fira sans"/>
              </a:rPr>
              <a:t>Postcondition</a:t>
            </a:r>
            <a:r>
              <a:rPr lang="en-US" sz="2400" dirty="0">
                <a:latin typeface="Fira sans"/>
              </a:rPr>
              <a:t>: </a:t>
            </a:r>
            <a:r>
              <a:rPr lang="en-US" sz="2400" dirty="0" err="1">
                <a:latin typeface="Fira sans"/>
              </a:rPr>
              <a:t>NotFull</a:t>
            </a:r>
            <a:r>
              <a:rPr lang="en-US" sz="2400" dirty="0">
                <a:latin typeface="Fira sans"/>
              </a:rPr>
              <a:t>(Queue)= true if Queue is not full</a:t>
            </a:r>
          </a:p>
          <a:p>
            <a:pPr marL="0" indent="0">
              <a:buNone/>
            </a:pPr>
            <a:r>
              <a:rPr lang="en-US" sz="2400" dirty="0">
                <a:latin typeface="Fira sans"/>
              </a:rPr>
              <a:t>		 </a:t>
            </a:r>
            <a:r>
              <a:rPr lang="en-US" sz="2400" dirty="0" err="1">
                <a:latin typeface="Fira sans"/>
              </a:rPr>
              <a:t>NotFull</a:t>
            </a:r>
            <a:r>
              <a:rPr lang="en-US" sz="2400" dirty="0">
                <a:latin typeface="Fira sans"/>
              </a:rPr>
              <a:t>(Queue)= False if Queue is full. </a:t>
            </a:r>
          </a:p>
          <a:p>
            <a:pPr marL="0" indent="0">
              <a:buNone/>
            </a:pPr>
            <a:endParaRPr lang="en-US" sz="2400" dirty="0">
              <a:latin typeface="Fira sans"/>
            </a:endParaRPr>
          </a:p>
          <a:p>
            <a:pPr marL="0" indent="0">
              <a:buNone/>
            </a:pPr>
            <a:r>
              <a:rPr lang="en-US" sz="2400" dirty="0">
                <a:solidFill>
                  <a:srgbClr val="0070C0"/>
                </a:solidFill>
                <a:latin typeface="Fira sans"/>
              </a:rPr>
              <a:t>6. Abstract Boolean </a:t>
            </a:r>
            <a:r>
              <a:rPr lang="en-US" sz="2400" dirty="0" err="1">
                <a:solidFill>
                  <a:srgbClr val="0070C0"/>
                </a:solidFill>
                <a:latin typeface="Fira sans"/>
              </a:rPr>
              <a:t>NotEmpty</a:t>
            </a:r>
            <a:r>
              <a:rPr lang="en-US" sz="2400" dirty="0">
                <a:solidFill>
                  <a:srgbClr val="0070C0"/>
                </a:solidFill>
                <a:latin typeface="Fira sans"/>
              </a:rPr>
              <a:t>(</a:t>
            </a:r>
            <a:r>
              <a:rPr lang="en-US" sz="2400" dirty="0" err="1">
                <a:solidFill>
                  <a:srgbClr val="0070C0"/>
                </a:solidFill>
                <a:latin typeface="Fira sans"/>
              </a:rPr>
              <a:t>QueueType</a:t>
            </a:r>
            <a:r>
              <a:rPr lang="en-US" sz="2400" dirty="0">
                <a:solidFill>
                  <a:srgbClr val="0070C0"/>
                </a:solidFill>
                <a:latin typeface="Fira sans"/>
              </a:rPr>
              <a:t> Queue)</a:t>
            </a:r>
          </a:p>
          <a:p>
            <a:pPr marL="0" indent="0">
              <a:buNone/>
            </a:pPr>
            <a:r>
              <a:rPr lang="en-US" sz="2400" dirty="0">
                <a:latin typeface="Fira sans"/>
              </a:rPr>
              <a:t>Precondition: none </a:t>
            </a:r>
          </a:p>
          <a:p>
            <a:pPr marL="0" indent="0">
              <a:buNone/>
            </a:pPr>
            <a:r>
              <a:rPr lang="en-US" sz="2400" dirty="0" err="1">
                <a:latin typeface="Fira sans"/>
              </a:rPr>
              <a:t>Postcondition</a:t>
            </a:r>
            <a:r>
              <a:rPr lang="en-US" sz="2400" dirty="0">
                <a:latin typeface="Fira sans"/>
              </a:rPr>
              <a:t>: </a:t>
            </a:r>
            <a:r>
              <a:rPr lang="en-US" sz="2400" dirty="0" err="1">
                <a:latin typeface="Fira sans"/>
              </a:rPr>
              <a:t>NotEmpty</a:t>
            </a:r>
            <a:r>
              <a:rPr lang="en-US" sz="2400" dirty="0">
                <a:latin typeface="Fira sans"/>
              </a:rPr>
              <a:t>(Queue)= true if queue is not empty</a:t>
            </a:r>
          </a:p>
          <a:p>
            <a:pPr marL="0" indent="0">
              <a:buNone/>
            </a:pPr>
            <a:r>
              <a:rPr lang="en-US" sz="2400" dirty="0">
                <a:latin typeface="Fira sans"/>
              </a:rPr>
              <a:t>		 </a:t>
            </a:r>
            <a:r>
              <a:rPr lang="en-US" sz="2400" dirty="0" err="1">
                <a:latin typeface="Fira sans"/>
              </a:rPr>
              <a:t>NotEmpty</a:t>
            </a:r>
            <a:r>
              <a:rPr lang="en-US" sz="2400" dirty="0">
                <a:latin typeface="Fira sans"/>
              </a:rPr>
              <a:t>(Queue)= False if Queue is empty. </a:t>
            </a:r>
          </a:p>
          <a:p>
            <a:pPr marL="0" indent="0">
              <a:buNone/>
            </a:pPr>
            <a:endParaRPr lang="en-US" sz="2400"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617772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spPr>
      <a:bodyPr rtlCol="0" anchor="ctr"/>
      <a:lstStyle>
        <a:defPPr algn="ctr">
          <a:defRPr b="1" dirty="0" smtClean="0">
            <a:solidFill>
              <a:schemeClr val="tx1"/>
            </a:solidFill>
            <a:latin typeface="Fira sans"/>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32439</TotalTime>
  <Words>5816</Words>
  <Application>Microsoft Office PowerPoint</Application>
  <PresentationFormat>On-screen Show (4:3)</PresentationFormat>
  <Paragraphs>1026</Paragraphs>
  <Slides>85</Slides>
  <Notes>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Calibri</vt:lpstr>
      <vt:lpstr>Fira sans</vt:lpstr>
      <vt:lpstr>Marcellus</vt:lpstr>
      <vt:lpstr>Marcellus(heading)</vt:lpstr>
      <vt:lpstr>Office Theme</vt:lpstr>
      <vt:lpstr>Queue</vt:lpstr>
      <vt:lpstr>Outline</vt:lpstr>
      <vt:lpstr>Queue </vt:lpstr>
      <vt:lpstr>What is this good for ?</vt:lpstr>
      <vt:lpstr>A Queue</vt:lpstr>
      <vt:lpstr>The Queue ADT: Value definition</vt:lpstr>
      <vt:lpstr> Queue ADT: Operator definition</vt:lpstr>
      <vt:lpstr> Queue ADT: Operator definition</vt:lpstr>
      <vt:lpstr> Queue ADT: Operator definition</vt:lpstr>
      <vt:lpstr>Exercise: Queue</vt:lpstr>
      <vt:lpstr>Issues?</vt:lpstr>
      <vt:lpstr>Types of queues</vt:lpstr>
      <vt:lpstr>Simple Queue</vt:lpstr>
      <vt:lpstr>Circular Queue</vt:lpstr>
      <vt:lpstr>Doubly ended Queue- Dequeue/deck</vt:lpstr>
      <vt:lpstr>Priority Queue</vt:lpstr>
      <vt:lpstr>Simple Queue</vt:lpstr>
      <vt:lpstr>Implementing Queues: Simple queue with Array</vt:lpstr>
      <vt:lpstr>Implementing Queues: Simple queue with Array</vt:lpstr>
      <vt:lpstr>Implementing Queues: Simple queue with Array</vt:lpstr>
      <vt:lpstr>Implementing Queues: Simple queue with Array</vt:lpstr>
      <vt:lpstr>Implementing Queues: Simple queue with Array</vt:lpstr>
      <vt:lpstr>Implementing Queues: Simple queue with Array</vt:lpstr>
      <vt:lpstr>Implementing Queues: Simple queue with Array</vt:lpstr>
      <vt:lpstr>Implementing Queues: Simple queue with Array</vt:lpstr>
      <vt:lpstr>Implementing Queues: Simple queue with Array</vt:lpstr>
      <vt:lpstr>Implementing Queues: Simple queue with Array</vt:lpstr>
      <vt:lpstr>Implementing Queues: Simple queue with Array</vt:lpstr>
      <vt:lpstr>Implementing Queues: Simple queue with Array</vt:lpstr>
      <vt:lpstr> Queue ADT: Array Implementation</vt:lpstr>
      <vt:lpstr> Queue ADT: Array Implementation</vt:lpstr>
      <vt:lpstr> Queue ADT: Array Implementation</vt:lpstr>
      <vt:lpstr> Queue ADT: Array Implementation</vt:lpstr>
      <vt:lpstr> Queue ADT: Array Implementation</vt:lpstr>
      <vt:lpstr> Queue ADT: Array Implementation</vt:lpstr>
      <vt:lpstr>Implementing Queue: Linked List</vt:lpstr>
      <vt:lpstr>Implementing Queue: Linked List</vt:lpstr>
      <vt:lpstr>Implementing Queue: Linked List</vt:lpstr>
      <vt:lpstr>Implementing Queue: Linked List</vt:lpstr>
      <vt:lpstr>Implementing Queue: Linked List</vt:lpstr>
      <vt:lpstr>Implementing Queue: Linked List</vt:lpstr>
      <vt:lpstr>Implementing Queue: Linked List</vt:lpstr>
      <vt:lpstr>Implementing Stacks: Linked List</vt:lpstr>
      <vt:lpstr>Implementing Circular Queue</vt:lpstr>
      <vt:lpstr>Implementing Queues: Simple queue with Array</vt:lpstr>
      <vt:lpstr> Circular Queue: Array Implementation</vt:lpstr>
      <vt:lpstr> Circular Queue: Array Implementation</vt:lpstr>
      <vt:lpstr> Circular Queue: Array Implementation</vt:lpstr>
      <vt:lpstr> Circular Queue: Array Implementation</vt:lpstr>
      <vt:lpstr> Circular Queue: Array Implementation</vt:lpstr>
      <vt:lpstr> Circular Queue: Array Implementation</vt:lpstr>
      <vt:lpstr>Implementing Circular Queue: Linked List</vt:lpstr>
      <vt:lpstr>Implementing Queue: Linked List</vt:lpstr>
      <vt:lpstr>Enqueue another algorithm</vt:lpstr>
      <vt:lpstr>Implementing Queue: Linked List</vt:lpstr>
      <vt:lpstr>Implementing Queue: Linked List</vt:lpstr>
      <vt:lpstr>Implementing Queue: Linked List</vt:lpstr>
      <vt:lpstr>Doubly ended queue(Deque/deck)</vt:lpstr>
      <vt:lpstr>Doubly ended queue(Deque)</vt:lpstr>
      <vt:lpstr> Doubly ended Queue: Array Implementation</vt:lpstr>
      <vt:lpstr> DQue: Array Implementation</vt:lpstr>
      <vt:lpstr> DQue: Array Implementation</vt:lpstr>
      <vt:lpstr> Dque Queue: Array Implementation</vt:lpstr>
      <vt:lpstr> Deque Queue: Array Implementation</vt:lpstr>
      <vt:lpstr> Deque Queue: Array Implementation</vt:lpstr>
      <vt:lpstr>Implementing Deque: Linked List</vt:lpstr>
      <vt:lpstr>Implementing DQue: Linked List</vt:lpstr>
      <vt:lpstr>Implementing DQue: Linked List</vt:lpstr>
      <vt:lpstr>Implementing Dqueue: Linked List</vt:lpstr>
      <vt:lpstr>Implementing Queue: Linked List</vt:lpstr>
      <vt:lpstr>Priority queue</vt:lpstr>
      <vt:lpstr>Priority queue</vt:lpstr>
      <vt:lpstr> Priority Queue: Array Implementation</vt:lpstr>
      <vt:lpstr> Priority Queue: Array Implementation</vt:lpstr>
      <vt:lpstr> Priority Queue: Array Implementation</vt:lpstr>
      <vt:lpstr>Priority Queue: Array Implementation</vt:lpstr>
      <vt:lpstr> Priority Queue: Array Implementation</vt:lpstr>
      <vt:lpstr>Priority Queue: Array Implementation</vt:lpstr>
      <vt:lpstr>Implementing Priority: Linked List</vt:lpstr>
      <vt:lpstr>Implementing Priority Queue: Linked List</vt:lpstr>
      <vt:lpstr>Implementing Priority Queue: Linked List</vt:lpstr>
      <vt:lpstr>Implementing Pqueue: Linked List</vt:lpstr>
      <vt:lpstr>Implementing Queue: Linked List</vt:lpstr>
      <vt:lpstr>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Swait</dc:creator>
  <cp:lastModifiedBy>Om Thanage</cp:lastModifiedBy>
  <cp:revision>248</cp:revision>
  <cp:lastPrinted>2024-09-23T19:05:56Z</cp:lastPrinted>
  <dcterms:created xsi:type="dcterms:W3CDTF">2020-08-09T15:27:29Z</dcterms:created>
  <dcterms:modified xsi:type="dcterms:W3CDTF">2024-09-23T19:06:12Z</dcterms:modified>
</cp:coreProperties>
</file>