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69" r:id="rId5"/>
    <p:sldId id="279" r:id="rId6"/>
    <p:sldId id="259" r:id="rId7"/>
    <p:sldId id="260" r:id="rId8"/>
    <p:sldId id="280" r:id="rId9"/>
    <p:sldId id="281" r:id="rId10"/>
    <p:sldId id="282" r:id="rId11"/>
    <p:sldId id="261" r:id="rId12"/>
    <p:sldId id="274" r:id="rId13"/>
    <p:sldId id="275" r:id="rId14"/>
    <p:sldId id="276" r:id="rId15"/>
    <p:sldId id="277" r:id="rId16"/>
    <p:sldId id="289" r:id="rId17"/>
    <p:sldId id="283" r:id="rId18"/>
    <p:sldId id="284" r:id="rId19"/>
    <p:sldId id="285" r:id="rId20"/>
    <p:sldId id="286" r:id="rId21"/>
    <p:sldId id="267" r:id="rId22"/>
    <p:sldId id="328" r:id="rId23"/>
    <p:sldId id="290" r:id="rId24"/>
    <p:sldId id="268" r:id="rId25"/>
    <p:sldId id="294" r:id="rId26"/>
    <p:sldId id="288" r:id="rId27"/>
    <p:sldId id="296" r:id="rId28"/>
    <p:sldId id="299" r:id="rId29"/>
    <p:sldId id="300" r:id="rId30"/>
    <p:sldId id="301" r:id="rId31"/>
    <p:sldId id="278" r:id="rId32"/>
    <p:sldId id="308" r:id="rId33"/>
    <p:sldId id="271" r:id="rId34"/>
    <p:sldId id="304" r:id="rId35"/>
    <p:sldId id="305" r:id="rId36"/>
    <p:sldId id="307" r:id="rId37"/>
    <p:sldId id="309" r:id="rId38"/>
    <p:sldId id="310" r:id="rId39"/>
    <p:sldId id="312" r:id="rId40"/>
    <p:sldId id="314" r:id="rId41"/>
    <p:sldId id="315" r:id="rId42"/>
    <p:sldId id="326" r:id="rId43"/>
    <p:sldId id="316" r:id="rId44"/>
    <p:sldId id="313" r:id="rId45"/>
    <p:sldId id="317" r:id="rId46"/>
    <p:sldId id="318" r:id="rId47"/>
    <p:sldId id="319" r:id="rId48"/>
    <p:sldId id="327" r:id="rId49"/>
    <p:sldId id="320" r:id="rId50"/>
    <p:sldId id="321" r:id="rId51"/>
    <p:sldId id="311" r:id="rId52"/>
    <p:sldId id="306" r:id="rId53"/>
    <p:sldId id="322" r:id="rId54"/>
    <p:sldId id="323" r:id="rId55"/>
    <p:sldId id="324" r:id="rId56"/>
    <p:sldId id="32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0F916-B031-46C7-A7FC-683E268B20C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AB9F0-8A4C-42C8-9D12-F20B86B3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AB9F0-8A4C-42C8-9D12-F20B86B3FB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3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2DAB-C78F-44BE-A02A-FCB595ED6005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50FF-AE96-4416-89DB-0164AA44FA25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E60F-FB0D-47B8-9E13-00FF01EAF37D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A164-EFE6-482E-A57D-E28D3DDE28C7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1227-950B-48A4-B8CF-630B1CCE4F66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75B6-C562-43BF-BFAE-F89043E008CA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EDB6-8371-4C7D-8658-674F1A2D0122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93A-293F-46D5-852F-8A76BC6DB7D9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3F14-6370-41AA-9EBB-CD3644FE45EF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877-F81F-408A-B907-0C6BBEB6826A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5C97-1CA9-4E7B-A1A8-54A45C1E5961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5CD9-F741-464E-A307-F985DC7BCC1F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7CC1-EE11-4603-A8BF-1E9698DF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javatpoint.com/ds-linked-list-implementation-of-stac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Marcellus(heading)"/>
              </a:rPr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ira sans"/>
              </a:rPr>
              <a:t>swatimali@somaiya.edu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 Stack ADT: Operator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7. Abstract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Peep(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Precondition: Stack not empty </a:t>
            </a:r>
            <a:r>
              <a:rPr lang="en-US" sz="2400" u="sng" dirty="0">
                <a:latin typeface="Fira sans"/>
              </a:rPr>
              <a:t>or</a:t>
            </a:r>
            <a:r>
              <a:rPr lang="en-US" sz="2400" dirty="0">
                <a:latin typeface="Fira sans"/>
              </a:rPr>
              <a:t> </a:t>
            </a:r>
            <a:r>
              <a:rPr lang="en-US" sz="2400" dirty="0" err="1">
                <a:latin typeface="Fira sans"/>
              </a:rPr>
              <a:t>NotEmpty</a:t>
            </a:r>
            <a:r>
              <a:rPr lang="en-US" sz="2400" dirty="0">
                <a:latin typeface="Fira sans"/>
              </a:rPr>
              <a:t>(Stack)= True</a:t>
            </a:r>
          </a:p>
          <a:p>
            <a:pPr marL="0" indent="0">
              <a:buNone/>
            </a:pPr>
            <a:r>
              <a:rPr lang="en-US" sz="2400" dirty="0" err="1">
                <a:latin typeface="Fira sans"/>
              </a:rPr>
              <a:t>Postcondition</a:t>
            </a:r>
            <a:r>
              <a:rPr lang="en-US" sz="2400" dirty="0">
                <a:latin typeface="Fira sans"/>
              </a:rPr>
              <a:t>:  </a:t>
            </a:r>
            <a:r>
              <a:rPr lang="en-US" sz="2400" dirty="0" err="1">
                <a:latin typeface="Fira sans"/>
              </a:rPr>
              <a:t>PeepStack</a:t>
            </a:r>
            <a:r>
              <a:rPr lang="en-US" sz="2400" dirty="0">
                <a:latin typeface="Fira sans"/>
              </a:rPr>
              <a:t>= element at the top, 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Stack = original stack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Exercise: Stacks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96909"/>
              </p:ext>
            </p:extLst>
          </p:nvPr>
        </p:nvGraphicFramePr>
        <p:xfrm>
          <a:off x="685802" y="1295402"/>
          <a:ext cx="7463627" cy="4809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1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493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600"/>
                        <a:buFont typeface="Arial"/>
                        <a:buChar char="–"/>
                      </a:pPr>
                      <a:r>
                        <a:rPr lang="en-US" sz="2600" u="none" strike="noStrike" dirty="0">
                          <a:effectLst/>
                        </a:rPr>
                        <a:t>Push(8)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58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600"/>
                        <a:buFont typeface="Arial"/>
                        <a:buChar char="–"/>
                      </a:pPr>
                      <a:r>
                        <a:rPr lang="en-US" sz="2600" u="none" strike="noStrike" dirty="0">
                          <a:effectLst/>
                        </a:rPr>
                        <a:t>Push(3)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58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600"/>
                        <a:buFont typeface="Arial"/>
                        <a:buChar char="–"/>
                      </a:pPr>
                      <a:r>
                        <a:rPr lang="en-US" sz="2600" u="none" strike="noStrike" dirty="0">
                          <a:effectLst/>
                        </a:rPr>
                        <a:t>Pop()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58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Top </a:t>
                      </a:r>
                    </a:p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600"/>
                        <a:buFont typeface="Arial"/>
                        <a:buChar char="–"/>
                      </a:pPr>
                      <a:r>
                        <a:rPr lang="en-US" sz="2600" u="none" strike="noStrike" dirty="0">
                          <a:effectLst/>
                        </a:rPr>
                        <a:t>Push(2)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58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600"/>
                        <a:buFont typeface="Arial"/>
                        <a:buChar char="–"/>
                      </a:pPr>
                      <a:r>
                        <a:rPr lang="en-US" sz="2600" u="none" strike="noStrike" dirty="0">
                          <a:effectLst/>
                        </a:rPr>
                        <a:t>Push(5)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58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600"/>
                        <a:buFont typeface="Arial"/>
                        <a:buChar char="–"/>
                      </a:pPr>
                      <a:r>
                        <a:rPr lang="en-US" sz="2600" u="none" strike="noStrike" dirty="0">
                          <a:effectLst/>
                        </a:rPr>
                        <a:t>Pop()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58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Top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600"/>
                        <a:buFont typeface="Arial"/>
                        <a:buChar char="–"/>
                      </a:pPr>
                      <a:r>
                        <a:rPr lang="en-US" sz="2600" u="none" strike="noStrike">
                          <a:effectLst/>
                        </a:rPr>
                        <a:t>Pop()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58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600"/>
                        <a:buFont typeface="Arial"/>
                        <a:buChar char="–"/>
                      </a:pPr>
                      <a:r>
                        <a:rPr lang="en-US" sz="2600" u="none" strike="noStrike" dirty="0">
                          <a:effectLst/>
                        </a:rPr>
                        <a:t>Push(9)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58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600"/>
                        <a:buFont typeface="Arial"/>
                        <a:buChar char="–"/>
                      </a:pPr>
                      <a:r>
                        <a:rPr lang="en-US" sz="2600" u="none" strike="noStrike" dirty="0">
                          <a:effectLst/>
                        </a:rPr>
                        <a:t>Push(1)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858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5872162" y="2133600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057774" y="1600200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086350" y="2590800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72161" y="3124200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621473" y="3657600"/>
            <a:ext cx="6508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38837" y="4191000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86350" y="4735513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066126" y="5257800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621473" y="5835651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Marcellus"/>
              </a:rPr>
              <a:t>Implementing</a:t>
            </a:r>
            <a:r>
              <a:rPr lang="en-US" dirty="0"/>
              <a:t> </a:t>
            </a:r>
            <a:r>
              <a:rPr lang="en-US" sz="4000" dirty="0">
                <a:solidFill>
                  <a:srgbClr val="C00000"/>
                </a:solidFill>
                <a:latin typeface="Marcellus"/>
              </a:rPr>
              <a:t>a Stack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Fira sans"/>
              </a:rPr>
              <a:t>At least three different ways to implement a stack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ira sans"/>
              </a:rPr>
              <a:t>array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ira sans"/>
              </a:rPr>
              <a:t>vector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ira sans"/>
              </a:rPr>
              <a:t>linked list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Fira sans"/>
              </a:rPr>
              <a:t>Which method to use depends on the application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ira sans"/>
              </a:rPr>
              <a:t>what advantages and disadvantages does each implementation have?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Marcellus"/>
              </a:rPr>
              <a:t>Implementing Stacks: Array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836" y="1637146"/>
            <a:ext cx="8229600" cy="4906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ira sans"/>
              </a:rPr>
              <a:t>Advantages -</a:t>
            </a:r>
            <a:r>
              <a:rPr lang="en-US" sz="2800" dirty="0">
                <a:latin typeface="Fira sans"/>
              </a:rPr>
              <a:t>best performance</a:t>
            </a:r>
          </a:p>
          <a:p>
            <a:r>
              <a:rPr lang="en-US" sz="2400" dirty="0">
                <a:latin typeface="Fira sans"/>
              </a:rPr>
              <a:t>Disadvantage - </a:t>
            </a:r>
            <a:r>
              <a:rPr lang="en-US" sz="2800" dirty="0">
                <a:latin typeface="Fira sans"/>
              </a:rPr>
              <a:t>fixed size</a:t>
            </a:r>
          </a:p>
          <a:p>
            <a:r>
              <a:rPr lang="en-US" sz="2400" dirty="0">
                <a:latin typeface="Fira sans"/>
              </a:rPr>
              <a:t>Basic implementation</a:t>
            </a:r>
          </a:p>
          <a:p>
            <a:pPr lvl="1"/>
            <a:r>
              <a:rPr lang="en-US" sz="2400" dirty="0">
                <a:latin typeface="Fira sans"/>
              </a:rPr>
              <a:t>initially empty array</a:t>
            </a:r>
          </a:p>
          <a:p>
            <a:pPr lvl="1"/>
            <a:r>
              <a:rPr lang="en-US" sz="2400" dirty="0">
                <a:latin typeface="Fira sans"/>
              </a:rPr>
              <a:t>field to record where the next data gets placed into</a:t>
            </a:r>
          </a:p>
          <a:p>
            <a:pPr lvl="1"/>
            <a:r>
              <a:rPr lang="en-US" sz="2400" dirty="0">
                <a:latin typeface="Fira sans"/>
              </a:rPr>
              <a:t>if array is full, push() returns false</a:t>
            </a:r>
          </a:p>
          <a:p>
            <a:pPr lvl="2"/>
            <a:r>
              <a:rPr lang="en-US" dirty="0">
                <a:latin typeface="Fira sans"/>
              </a:rPr>
              <a:t>otherwise adds it into the correct spot</a:t>
            </a:r>
          </a:p>
          <a:p>
            <a:pPr lvl="1"/>
            <a:r>
              <a:rPr lang="en-US" sz="2400" dirty="0">
                <a:latin typeface="Fira sans"/>
              </a:rPr>
              <a:t>if array is empty, pop() returns null</a:t>
            </a:r>
          </a:p>
          <a:p>
            <a:pPr lvl="2"/>
            <a:r>
              <a:rPr lang="en-US" dirty="0">
                <a:latin typeface="Fira sans"/>
              </a:rPr>
              <a:t>otherwise removes the next item in the stack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Marcellus"/>
              </a:rPr>
              <a:t>Implementing a Stack: Vector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Fira sans"/>
              </a:rPr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grows to accommodate any amount of data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second fastest implementation when data size is less than vector size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Fira sans"/>
              </a:rPr>
              <a:t>Disadvantage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slowest method if data size exceeds current vector size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Fira sans"/>
              </a:rPr>
              <a:t>have to copy everything over and then add data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wasted space if anomalous growth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Fira sans"/>
              </a:rPr>
              <a:t>vectors only grow in size – they don’t shrink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can grow to an unlimited size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Fira sans"/>
              </a:rPr>
              <a:t>I thought this was an advantage?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Fira sans"/>
              </a:rPr>
              <a:t>Basic implementation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virtually identical to array based version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Marcellus"/>
              </a:rPr>
              <a:t>Implementing a Stack: Linked List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Fira sans"/>
              </a:rPr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always constant time to push or pop an element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can grow to an infinite size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Fira sans"/>
              </a:rPr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the common case is the slowest of all the implementations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Fira sans"/>
              </a:rPr>
              <a:t>Basic implementation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Fira sans"/>
              </a:rPr>
              <a:t>list is initially empty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latin typeface="Fira sans"/>
              </a:rPr>
              <a:t>push()</a:t>
            </a:r>
            <a:r>
              <a:rPr lang="en-US" sz="2400" dirty="0">
                <a:latin typeface="Fira sans"/>
              </a:rPr>
              <a:t> method adds a new item to the head of the list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latin typeface="Fira sans"/>
              </a:rPr>
              <a:t>pop()</a:t>
            </a:r>
            <a:r>
              <a:rPr lang="en-US" sz="2400" dirty="0">
                <a:latin typeface="Fira sans"/>
              </a:rPr>
              <a:t> method removes the head of the list</a:t>
            </a:r>
            <a:endParaRPr lang="en-US" sz="2400" i="1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Specify algorithm name, list of inputs, data types of the inputs and return data types clearly</a:t>
            </a:r>
          </a:p>
          <a:p>
            <a:r>
              <a:rPr lang="en-US" dirty="0"/>
              <a:t>Specify purpose of the algorithm</a:t>
            </a:r>
          </a:p>
          <a:p>
            <a:r>
              <a:rPr lang="en-US" dirty="0" err="1"/>
              <a:t>Algo</a:t>
            </a:r>
            <a:r>
              <a:rPr lang="en-US" dirty="0"/>
              <a:t> should produce at least one Output</a:t>
            </a:r>
          </a:p>
          <a:p>
            <a:r>
              <a:rPr lang="en-US" dirty="0"/>
              <a:t>Definiteness: Each step must be clear and unambiguous.</a:t>
            </a:r>
          </a:p>
          <a:p>
            <a:r>
              <a:rPr lang="en-US" dirty="0"/>
              <a:t>Should react correctly to all valid and invalid inputs</a:t>
            </a:r>
          </a:p>
          <a:p>
            <a:r>
              <a:rPr lang="en-US" dirty="0"/>
              <a:t>Finiteness: If we trace the steps of an algorithm, then for all cases, the algorithm must terminate after a finite number of steps.</a:t>
            </a:r>
          </a:p>
          <a:p>
            <a:r>
              <a:rPr lang="en-US" dirty="0"/>
              <a:t>Effectiveness:</a:t>
            </a:r>
          </a:p>
          <a:p>
            <a:r>
              <a:rPr lang="en-US" dirty="0"/>
              <a:t>Comment Session: Comment is additional info of program for easily modification. In algorithm comment would be appear between two square bracket []. For example: [ this is a comment of an algorithm 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 Stack ADT: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Algorithm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CreateStack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//This Algorithm returns an empty stack- stack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{ integer </a:t>
            </a:r>
            <a:r>
              <a:rPr lang="en-US" sz="2400" dirty="0" err="1">
                <a:latin typeface="Fira sans"/>
              </a:rPr>
              <a:t>StackTop</a:t>
            </a:r>
            <a:r>
              <a:rPr lang="en-US" sz="2400" dirty="0">
                <a:latin typeface="Fira sans"/>
              </a:rPr>
              <a:t> =-1;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Return stack;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2.  Algorithm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PushStack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Stack,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Element)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// This algorithm accepts a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 and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Element as input and adds ‘Element’ at the top of ‘stack’.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StackTop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is an integer index that holds current value of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StackTop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position.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if </a:t>
            </a:r>
            <a:r>
              <a:rPr lang="en-US" sz="2400" dirty="0" err="1">
                <a:latin typeface="Fira sans"/>
              </a:rPr>
              <a:t>NotFull</a:t>
            </a:r>
            <a:r>
              <a:rPr lang="en-US" sz="2400" dirty="0">
                <a:latin typeface="Fira sans"/>
              </a:rPr>
              <a:t>(Stack)= True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stack[++</a:t>
            </a:r>
            <a:r>
              <a:rPr lang="en-US" sz="2400" dirty="0" err="1">
                <a:latin typeface="Fira sans"/>
              </a:rPr>
              <a:t>StackTop</a:t>
            </a:r>
            <a:r>
              <a:rPr lang="en-US" sz="2400" dirty="0">
                <a:latin typeface="Fira sans"/>
              </a:rPr>
              <a:t>]= Element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Else “Error Message”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}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 Stack ADT: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Fira sans"/>
              </a:rPr>
              <a:t>3. 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Algorithm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PopStack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// 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This algorithm accepts a stack as input and returns ‘Element’ at the top of ‘stack’. </a:t>
            </a:r>
            <a:endParaRPr lang="en-US" sz="2400" dirty="0">
              <a:latin typeface="Fira sans"/>
            </a:endParaRP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{  if </a:t>
            </a:r>
            <a:r>
              <a:rPr lang="en-US" sz="2400" dirty="0" err="1">
                <a:latin typeface="Fira sans"/>
              </a:rPr>
              <a:t>NotEmpty</a:t>
            </a:r>
            <a:r>
              <a:rPr lang="en-US" sz="2400" dirty="0">
                <a:latin typeface="Fira sans"/>
              </a:rPr>
              <a:t>(Stack)= True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Return Stack[</a:t>
            </a:r>
            <a:r>
              <a:rPr lang="en-US" sz="2400" dirty="0" err="1">
                <a:latin typeface="Fira sans"/>
              </a:rPr>
              <a:t>StackTop</a:t>
            </a:r>
            <a:r>
              <a:rPr lang="en-US" sz="2400" dirty="0">
                <a:latin typeface="Fira sans"/>
              </a:rPr>
              <a:t>--]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Else  print “Error Message”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4. 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Abstract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DestroyStack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//</a:t>
            </a:r>
            <a:r>
              <a:rPr lang="en-US" sz="2400" dirty="0">
                <a:latin typeface="Fira sans"/>
              </a:rPr>
              <a:t>This algorithm returns all the elements from Stack in LIFO order and destroys the data structure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{ if </a:t>
            </a:r>
            <a:r>
              <a:rPr lang="en-US" sz="2400" dirty="0" err="1">
                <a:latin typeface="Fira sans"/>
              </a:rPr>
              <a:t>NotEmpty</a:t>
            </a:r>
            <a:r>
              <a:rPr lang="en-US" sz="2400" dirty="0">
                <a:latin typeface="Fira sans"/>
              </a:rPr>
              <a:t>(Stack) = true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     while(</a:t>
            </a:r>
            <a:r>
              <a:rPr lang="en-US" sz="2400" dirty="0" err="1">
                <a:latin typeface="Fira sans"/>
              </a:rPr>
              <a:t>NotEmpty</a:t>
            </a:r>
            <a:r>
              <a:rPr lang="en-US" sz="2400" dirty="0">
                <a:latin typeface="Fira sans"/>
              </a:rPr>
              <a:t>(Stack))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          print </a:t>
            </a:r>
            <a:r>
              <a:rPr lang="en-US" sz="2400" dirty="0" err="1">
                <a:latin typeface="Fira sans"/>
              </a:rPr>
              <a:t>PopStack</a:t>
            </a:r>
            <a:r>
              <a:rPr lang="en-US" sz="2400" dirty="0">
                <a:latin typeface="Fira sans"/>
              </a:rPr>
              <a:t>(Stack)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   else print “Error Message”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}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616817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0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 Stack ADT: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5. Abstract Boolean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NotFull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// This algorithm returns true if the stack is not full, false otherwise.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{ if </a:t>
            </a:r>
            <a:r>
              <a:rPr lang="en-US" sz="2400" dirty="0" err="1">
                <a:latin typeface="Fira sans"/>
              </a:rPr>
              <a:t>NotFull</a:t>
            </a:r>
            <a:r>
              <a:rPr lang="en-US" sz="2400" dirty="0">
                <a:latin typeface="Fira sans"/>
              </a:rPr>
              <a:t>(Stack)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</a:t>
            </a:r>
            <a:r>
              <a:rPr lang="en-US" sz="2400" dirty="0" err="1">
                <a:latin typeface="Fira sans"/>
              </a:rPr>
              <a:t>retrun</a:t>
            </a:r>
            <a:r>
              <a:rPr lang="en-US" sz="2400" dirty="0">
                <a:latin typeface="Fira sans"/>
              </a:rPr>
              <a:t> True 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  else 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return False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Fira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6. Abstract Boolean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NotEmpty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// This algorithm returns true if the stack is not empty, false otherwise.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{ if </a:t>
            </a:r>
            <a:r>
              <a:rPr lang="en-US" sz="2400" dirty="0" err="1">
                <a:latin typeface="Fira sans"/>
              </a:rPr>
              <a:t>NotEmpty</a:t>
            </a:r>
            <a:r>
              <a:rPr lang="en-US" sz="2400" dirty="0">
                <a:latin typeface="Fira sans"/>
              </a:rPr>
              <a:t>(Stack)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</a:t>
            </a:r>
            <a:r>
              <a:rPr lang="en-US" sz="2400" dirty="0" err="1">
                <a:latin typeface="Fira sans"/>
              </a:rPr>
              <a:t>retrun</a:t>
            </a:r>
            <a:r>
              <a:rPr lang="en-US" sz="2400" dirty="0">
                <a:latin typeface="Fira sans"/>
              </a:rPr>
              <a:t> True 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  else 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return False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Fira sans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sans"/>
              </a:rPr>
              <a:t>Stack – concept</a:t>
            </a:r>
          </a:p>
          <a:p>
            <a:r>
              <a:rPr lang="en-US" dirty="0">
                <a:latin typeface="Fira sans"/>
              </a:rPr>
              <a:t>Stack ADT</a:t>
            </a:r>
          </a:p>
          <a:p>
            <a:r>
              <a:rPr lang="en-US" dirty="0">
                <a:latin typeface="Fira sans"/>
              </a:rPr>
              <a:t>Stack operations</a:t>
            </a:r>
          </a:p>
          <a:p>
            <a:r>
              <a:rPr lang="en-US" dirty="0">
                <a:latin typeface="Fira sans"/>
              </a:rPr>
              <a:t>Stack implementations</a:t>
            </a:r>
          </a:p>
          <a:p>
            <a:r>
              <a:rPr lang="en-US" dirty="0">
                <a:latin typeface="Fira sans"/>
              </a:rPr>
              <a:t>Stack applications</a:t>
            </a:r>
          </a:p>
          <a:p>
            <a:r>
              <a:rPr lang="en-US" dirty="0">
                <a:latin typeface="Fira sans"/>
              </a:rPr>
              <a:t>Summary</a:t>
            </a:r>
          </a:p>
          <a:p>
            <a:r>
              <a:rPr lang="en-US" dirty="0">
                <a:latin typeface="Fira sans"/>
              </a:rPr>
              <a:t>Queries?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 Stack ADT: 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sans"/>
              </a:rPr>
              <a:t>7. 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Abstract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Peek(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//// 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This algorithm accepts a stack as input and returns ‘Element’ at the top of ‘stack’. </a:t>
            </a:r>
            <a:endParaRPr lang="en-US" sz="2400" dirty="0">
              <a:latin typeface="Fira sans"/>
            </a:endParaRP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{  if </a:t>
            </a:r>
            <a:r>
              <a:rPr lang="en-US" sz="2400" dirty="0" err="1">
                <a:latin typeface="Fira sans"/>
              </a:rPr>
              <a:t>NotEmpty</a:t>
            </a:r>
            <a:r>
              <a:rPr lang="en-US" sz="2400" dirty="0">
                <a:latin typeface="Fira sans"/>
              </a:rPr>
              <a:t>(Stack)= True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Return Stack[</a:t>
            </a:r>
            <a:r>
              <a:rPr lang="en-US" sz="2400" dirty="0" err="1">
                <a:latin typeface="Fira sans"/>
              </a:rPr>
              <a:t>StackTop</a:t>
            </a:r>
            <a:r>
              <a:rPr lang="en-US" sz="2400" dirty="0">
                <a:latin typeface="Fira sans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Else  print “Error Message”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Implementing Stacks: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Fira sans"/>
              </a:rPr>
              <a:t>Struct</a:t>
            </a:r>
            <a:r>
              <a:rPr lang="en-US" sz="18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Fira sans"/>
              </a:rPr>
              <a:t>NodeType</a:t>
            </a:r>
            <a:r>
              <a:rPr lang="en-US" sz="1800" dirty="0">
                <a:solidFill>
                  <a:srgbClr val="0070C0"/>
                </a:solidFill>
                <a:latin typeface="Fira san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Fira sans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sz="1800" dirty="0">
                <a:solidFill>
                  <a:srgbClr val="0070C0"/>
                </a:solidFill>
                <a:latin typeface="Fira sans"/>
              </a:rPr>
              <a:t> Element;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Fira sans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Fira sans"/>
              </a:rPr>
              <a:t>NodeType</a:t>
            </a:r>
            <a:r>
              <a:rPr lang="en-US" sz="1800" dirty="0">
                <a:solidFill>
                  <a:srgbClr val="0070C0"/>
                </a:solidFill>
                <a:latin typeface="Fira sans"/>
              </a:rPr>
              <a:t> Next;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Fira sans"/>
              </a:rPr>
              <a:t>	}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rgbClr val="0070C0"/>
              </a:solidFill>
              <a:latin typeface="Fira sans"/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rgbClr val="0070C0"/>
                </a:solidFill>
                <a:latin typeface="Fira sans"/>
              </a:rPr>
              <a:t>Algorithm </a:t>
            </a:r>
            <a:r>
              <a:rPr lang="en-US" sz="18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18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Fira sans"/>
              </a:rPr>
              <a:t>CreateStack</a:t>
            </a:r>
            <a:r>
              <a:rPr lang="en-US" sz="1800" dirty="0">
                <a:solidFill>
                  <a:srgbClr val="0070C0"/>
                </a:solidFill>
                <a:latin typeface="Fira sans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Fira sans"/>
              </a:rPr>
              <a:t>//This Algorithm creates and returns an empty stack- pointed by a pointer-Top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Fira sans"/>
              </a:rPr>
              <a:t>{ </a:t>
            </a:r>
            <a:r>
              <a:rPr lang="en-US" sz="1800" dirty="0" err="1">
                <a:solidFill>
                  <a:srgbClr val="FF0000"/>
                </a:solidFill>
                <a:latin typeface="Fira sans"/>
              </a:rPr>
              <a:t>createNode</a:t>
            </a:r>
            <a:r>
              <a:rPr lang="en-US" sz="1800" dirty="0">
                <a:solidFill>
                  <a:srgbClr val="FF0000"/>
                </a:solidFill>
                <a:latin typeface="Fira sans"/>
              </a:rPr>
              <a:t>(Top);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Fira sans"/>
              </a:rPr>
              <a:t>Top =NULL;</a:t>
            </a:r>
          </a:p>
          <a:p>
            <a:pPr marL="0" indent="0">
              <a:buNone/>
            </a:pPr>
            <a:r>
              <a:rPr lang="en-US" sz="1800" dirty="0">
                <a:latin typeface="Fira san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Fira sans"/>
            </a:endParaRPr>
          </a:p>
          <a:p>
            <a:pPr marL="0" indent="0">
              <a:buNone/>
            </a:pP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10200" y="4724400"/>
            <a:ext cx="381000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4724400"/>
            <a:ext cx="762000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Fira sans"/>
              </a:rPr>
              <a:t>Top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410200" y="4724400"/>
            <a:ext cx="38100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4953000" y="50673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S Linked list implementation 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006430" cy="580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6211669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Courtesy: </a:t>
            </a:r>
            <a:r>
              <a:rPr lang="en-US" dirty="0">
                <a:hlinkClick r:id="rId4"/>
              </a:rPr>
              <a:t>https://www.javatpoint.com/ds-linked-list-implementation-of-stack</a:t>
            </a:r>
            <a:endParaRPr lang="en-US" dirty="0"/>
          </a:p>
        </p:txBody>
      </p:sp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Implementing Stacks: Linked List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2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Implementing Stacks: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Fira sans"/>
              </a:rPr>
              <a:t>2.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PushStack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Stack,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NodeType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NewNode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Fira sans"/>
              </a:rPr>
              <a:t>// This Algorithm adds a </a:t>
            </a:r>
            <a:r>
              <a:rPr lang="en-US" sz="1800" dirty="0" err="1">
                <a:solidFill>
                  <a:srgbClr val="0070C0"/>
                </a:solidFill>
                <a:latin typeface="Fira sans"/>
              </a:rPr>
              <a:t>NewNode</a:t>
            </a:r>
            <a:r>
              <a:rPr lang="en-US" sz="1800" dirty="0">
                <a:solidFill>
                  <a:srgbClr val="0070C0"/>
                </a:solidFill>
                <a:latin typeface="Fira sans"/>
              </a:rPr>
              <a:t> at the top of ‘stack’. Top is an pointer that points to the topmost Stack node. 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{ if Top ==NULL // first element in stack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</a:t>
            </a:r>
            <a:r>
              <a:rPr lang="en-US" sz="2400" dirty="0" err="1">
                <a:latin typeface="Fira sans"/>
              </a:rPr>
              <a:t>NewNode</a:t>
            </a:r>
            <a:r>
              <a:rPr lang="en-US" sz="2400" dirty="0">
                <a:latin typeface="Fira sans"/>
              </a:rPr>
              <a:t>-&gt;Next = NULL;	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Top=</a:t>
            </a:r>
            <a:r>
              <a:rPr lang="en-US" sz="2400" dirty="0" err="1">
                <a:latin typeface="Fira sans"/>
              </a:rPr>
              <a:t>NewNode</a:t>
            </a:r>
            <a:r>
              <a:rPr lang="en-US" sz="2400" dirty="0">
                <a:latin typeface="Fira san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 Else </a:t>
            </a:r>
            <a:r>
              <a:rPr lang="en-US" sz="2400" dirty="0" err="1">
                <a:latin typeface="Fira sans"/>
              </a:rPr>
              <a:t>NewNode</a:t>
            </a:r>
            <a:r>
              <a:rPr lang="en-US" sz="2400" dirty="0">
                <a:latin typeface="Fira sans"/>
              </a:rPr>
              <a:t>-&gt;Next=Top;// General case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Top=</a:t>
            </a:r>
            <a:r>
              <a:rPr lang="en-US" sz="2400" dirty="0" err="1">
                <a:latin typeface="Fira sans"/>
              </a:rPr>
              <a:t>NewNode</a:t>
            </a:r>
            <a:r>
              <a:rPr lang="en-US" sz="2400" dirty="0">
                <a:latin typeface="Fira san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}</a:t>
            </a:r>
          </a:p>
          <a:p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Implementing Stacks: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Fira sans"/>
              </a:rPr>
              <a:t>3</a:t>
            </a:r>
            <a:r>
              <a:rPr lang="en-US" sz="2600" dirty="0">
                <a:latin typeface="Fira sans"/>
              </a:rPr>
              <a:t>. </a:t>
            </a:r>
            <a:r>
              <a:rPr lang="en-US" sz="2600" dirty="0">
                <a:solidFill>
                  <a:srgbClr val="0070C0"/>
                </a:solidFill>
                <a:latin typeface="Fira sans"/>
              </a:rPr>
              <a:t>Algorithm </a:t>
            </a:r>
            <a:r>
              <a:rPr lang="en-US" sz="2600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sz="26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Fira sans"/>
              </a:rPr>
              <a:t>PopStack</a:t>
            </a:r>
            <a:r>
              <a:rPr lang="en-US" sz="26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6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6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//This algorithm returns value of </a:t>
            </a:r>
            <a:r>
              <a:rPr lang="en-US" sz="2400" dirty="0" err="1">
                <a:latin typeface="Fira sans"/>
              </a:rPr>
              <a:t>ElementType</a:t>
            </a:r>
            <a:r>
              <a:rPr lang="en-US" sz="2400" dirty="0">
                <a:latin typeface="Fira sans"/>
              </a:rPr>
              <a:t> stored in topmost node of stack.  Temp is a </a:t>
            </a:r>
            <a:r>
              <a:rPr lang="en-US" sz="2400" dirty="0" err="1">
                <a:latin typeface="Fira sans"/>
              </a:rPr>
              <a:t>temproary</a:t>
            </a:r>
            <a:r>
              <a:rPr lang="en-US" sz="2400" dirty="0">
                <a:latin typeface="Fira sans"/>
              </a:rPr>
              <a:t> node used in pop process.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{ if Top==NULL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	Print “Underflow”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 Else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	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	</a:t>
            </a:r>
            <a:r>
              <a:rPr lang="en-US" sz="2600" dirty="0" err="1">
                <a:solidFill>
                  <a:srgbClr val="FF0000"/>
                </a:solidFill>
                <a:latin typeface="Fira sans"/>
              </a:rPr>
              <a:t>createNode</a:t>
            </a:r>
            <a:r>
              <a:rPr lang="en-US" sz="2600" dirty="0">
                <a:solidFill>
                  <a:srgbClr val="FF0000"/>
                </a:solidFill>
                <a:latin typeface="Fira sans"/>
              </a:rPr>
              <a:t>(Temp);	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	Temp=Top;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	Top= Top-&gt;next;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	Return(temp-&gt;Data);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	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Fira san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Fira san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Fira sans"/>
            </a:endParaRPr>
          </a:p>
          <a:p>
            <a:pPr marL="0" indent="0">
              <a:buNone/>
            </a:pPr>
            <a:endParaRPr lang="en-US" dirty="0">
              <a:latin typeface="Fira sans"/>
            </a:endParaRPr>
          </a:p>
          <a:p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36" y="8382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Implementing Stacks: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Fira sans"/>
              </a:rPr>
              <a:t>4. 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Abstract 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DestroyStack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//</a:t>
            </a:r>
            <a:r>
              <a:rPr lang="en-US" sz="2200" dirty="0">
                <a:latin typeface="Fira sans"/>
              </a:rPr>
              <a:t>This algorithm returns values stored in data structure and free the memory used in data structure implementation. </a:t>
            </a:r>
            <a:endParaRPr lang="en-US" sz="2200" dirty="0">
              <a:solidFill>
                <a:srgbClr val="0070C0"/>
              </a:solidFill>
              <a:latin typeface="Fira sans"/>
            </a:endParaRPr>
          </a:p>
          <a:p>
            <a:pPr marL="0" indent="0">
              <a:buNone/>
            </a:pPr>
            <a:r>
              <a:rPr lang="en-US" dirty="0">
                <a:latin typeface="Fira sans"/>
              </a:rPr>
              <a:t>{{ if Top==NULL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	Print “Underflow”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 Else	 </a:t>
            </a:r>
            <a:r>
              <a:rPr lang="en-US" dirty="0" err="1">
                <a:latin typeface="Fira sans"/>
              </a:rPr>
              <a:t>createNode</a:t>
            </a:r>
            <a:r>
              <a:rPr lang="en-US" dirty="0">
                <a:latin typeface="Fira sans"/>
              </a:rPr>
              <a:t>(Temp);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	while(</a:t>
            </a:r>
            <a:r>
              <a:rPr lang="en-US" dirty="0" err="1">
                <a:latin typeface="Fira sans"/>
              </a:rPr>
              <a:t>NotEmpty</a:t>
            </a:r>
            <a:r>
              <a:rPr lang="en-US" dirty="0">
                <a:latin typeface="Fira sans"/>
              </a:rPr>
              <a:t>(stack))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	Temp=Top;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	Top= Top-&gt;next;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	Return(temp-&gt;Data);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}</a:t>
            </a:r>
          </a:p>
          <a:p>
            <a:pPr marL="0" indent="0">
              <a:buNone/>
            </a:pP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2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Implementing Stacks: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Fira sans"/>
              </a:rPr>
              <a:t>5. 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Abstract 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 Peep(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//This algorithm returns value of </a:t>
            </a:r>
            <a:r>
              <a:rPr lang="en-US" dirty="0" err="1">
                <a:latin typeface="Fira sans"/>
              </a:rPr>
              <a:t>ElementType</a:t>
            </a:r>
            <a:r>
              <a:rPr lang="en-US" dirty="0">
                <a:latin typeface="Fira sans"/>
              </a:rPr>
              <a:t> stored in topmost node of stack.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{ if Top==NULL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	Print “Error Message”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 Else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	Return(Top-&gt;Data);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Fira sans"/>
            </a:endParaRPr>
          </a:p>
          <a:p>
            <a:pPr marL="0" indent="0">
              <a:buNone/>
            </a:pPr>
            <a:r>
              <a:rPr lang="en-US" dirty="0">
                <a:latin typeface="Fira sans"/>
              </a:rPr>
              <a:t> </a:t>
            </a:r>
          </a:p>
          <a:p>
            <a:pPr marL="0" indent="0">
              <a:buNone/>
            </a:pPr>
            <a:endParaRPr lang="en-US" dirty="0">
              <a:latin typeface="Fira sans"/>
            </a:endParaRPr>
          </a:p>
          <a:p>
            <a:pPr marL="0" indent="0">
              <a:buNone/>
            </a:pP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Fira sans"/>
              </a:rPr>
              <a:t>6. 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Abstract 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DisplayStack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//This algorithm Prints all the Elements stored in stack. Temp purpose?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{ if Top==NULL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	Print “Error Message”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 Else {</a:t>
            </a:r>
            <a:r>
              <a:rPr lang="en-US" sz="3600" dirty="0" err="1">
                <a:solidFill>
                  <a:srgbClr val="FF0000"/>
                </a:solidFill>
                <a:latin typeface="Fira sans"/>
              </a:rPr>
              <a:t>createNode</a:t>
            </a:r>
            <a:r>
              <a:rPr lang="en-US" sz="3600" dirty="0">
                <a:solidFill>
                  <a:srgbClr val="FF0000"/>
                </a:solidFill>
                <a:latin typeface="Fira sans"/>
              </a:rPr>
              <a:t>(Temp)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	Temp=Top;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	While(Temp!=Null)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		Print(Temp-&gt;Data);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		Temp= Temp-&gt;next;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	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Fira san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Fira sans"/>
            </a:endParaRPr>
          </a:p>
          <a:p>
            <a:pPr marL="0" indent="0">
              <a:buNone/>
            </a:pPr>
            <a:r>
              <a:rPr lang="en-US" dirty="0">
                <a:latin typeface="Fira sans"/>
              </a:rPr>
              <a:t> </a:t>
            </a:r>
          </a:p>
          <a:p>
            <a:pPr marL="0" indent="0">
              <a:buNone/>
            </a:pPr>
            <a:endParaRPr lang="en-US" dirty="0">
              <a:latin typeface="Fira sans"/>
            </a:endParaRPr>
          </a:p>
          <a:p>
            <a:pPr marL="0" indent="0">
              <a:buNone/>
            </a:pPr>
            <a:endParaRPr lang="en-US" dirty="0">
              <a:latin typeface="Fira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Implementing Stacks: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Fira sans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 </a:t>
            </a:r>
          </a:p>
          <a:p>
            <a:pPr marL="0" indent="0">
              <a:buNone/>
            </a:pPr>
            <a:endParaRPr lang="en-US" dirty="0">
              <a:latin typeface="Fira sans"/>
            </a:endParaRPr>
          </a:p>
          <a:p>
            <a:pPr marL="0" indent="0">
              <a:buNone/>
            </a:pP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dirty="0"/>
              <a:t>Push(8)</a:t>
            </a:r>
          </a:p>
          <a:p>
            <a:pPr fontAlgn="ctr"/>
            <a:r>
              <a:rPr lang="en-US" dirty="0"/>
              <a:t>Push(3)</a:t>
            </a:r>
          </a:p>
          <a:p>
            <a:pPr fontAlgn="ctr"/>
            <a:r>
              <a:rPr lang="en-US" dirty="0"/>
              <a:t>Pop()</a:t>
            </a:r>
          </a:p>
          <a:p>
            <a:pPr fontAlgn="ctr"/>
            <a:r>
              <a:rPr lang="en-US" dirty="0"/>
              <a:t>Push(2)</a:t>
            </a:r>
          </a:p>
          <a:p>
            <a:pPr fontAlgn="ctr"/>
            <a:r>
              <a:rPr lang="en-US" dirty="0"/>
              <a:t>Push(5)</a:t>
            </a:r>
          </a:p>
          <a:p>
            <a:pPr fontAlgn="ctr"/>
            <a:r>
              <a:rPr lang="en-US" dirty="0"/>
              <a:t>Pop()</a:t>
            </a:r>
          </a:p>
          <a:p>
            <a:pPr fontAlgn="ctr"/>
            <a:r>
              <a:rPr lang="en-US" dirty="0"/>
              <a:t>Peek()</a:t>
            </a:r>
          </a:p>
          <a:p>
            <a:pPr fontAlgn="ctr"/>
            <a:r>
              <a:rPr lang="en-US" dirty="0"/>
              <a:t>Peek()</a:t>
            </a:r>
          </a:p>
          <a:p>
            <a:pPr fontAlgn="ctr"/>
            <a:r>
              <a:rPr lang="en-US" dirty="0"/>
              <a:t>Pop()</a:t>
            </a:r>
          </a:p>
          <a:p>
            <a:pPr fontAlgn="ctr"/>
            <a:r>
              <a:rPr lang="en-US" dirty="0"/>
              <a:t>Push(9)</a:t>
            </a:r>
          </a:p>
          <a:p>
            <a:pPr fontAlgn="ctr"/>
            <a:r>
              <a:rPr lang="en-US" dirty="0"/>
              <a:t>Push(1)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Fira sans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Fira sans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Fira sans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Fira san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Implementing Stacks: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empty stack</a:t>
            </a:r>
          </a:p>
          <a:p>
            <a:pPr fontAlgn="ctr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Fira sans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 </a:t>
            </a:r>
            <a:r>
              <a:rPr lang="en-US" dirty="0"/>
              <a:t>Push(8)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Fira sans"/>
            </a:endParaRPr>
          </a:p>
          <a:p>
            <a:pPr marL="0" indent="0">
              <a:buNone/>
            </a:pP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10200" y="2632295"/>
            <a:ext cx="381000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2632295"/>
            <a:ext cx="762000" cy="6858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Fira sans"/>
              </a:rPr>
              <a:t>Top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10200" y="2632295"/>
            <a:ext cx="38100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4953000" y="2975195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sans"/>
              </a:rPr>
              <a:t>Last In First Out</a:t>
            </a:r>
          </a:p>
          <a:p>
            <a:r>
              <a:rPr lang="en-US" dirty="0">
                <a:latin typeface="Fira sans"/>
              </a:rPr>
              <a:t>Elements can be added or removed only from one end</a:t>
            </a:r>
          </a:p>
          <a:p>
            <a:r>
              <a:rPr lang="en-US" dirty="0">
                <a:latin typeface="Fira sans"/>
              </a:rPr>
              <a:t>Gives access only to element at the top of data structure</a:t>
            </a:r>
          </a:p>
          <a:p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6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Fira sans"/>
              </a:rPr>
              <a:t> Push(8)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Fira sans"/>
            </a:endParaRPr>
          </a:p>
          <a:p>
            <a:pPr marL="0" indent="0">
              <a:buNone/>
            </a:pPr>
            <a:r>
              <a:rPr lang="en-US" dirty="0">
                <a:latin typeface="Fira sans"/>
              </a:rPr>
              <a:t> </a:t>
            </a:r>
          </a:p>
          <a:p>
            <a:pPr marL="0" indent="0">
              <a:buNone/>
            </a:pPr>
            <a:endParaRPr lang="en-US" dirty="0">
              <a:latin typeface="Fira sans"/>
            </a:endParaRPr>
          </a:p>
          <a:p>
            <a:pPr marL="0" indent="0">
              <a:buNone/>
            </a:pPr>
            <a:endParaRPr lang="en-US" dirty="0">
              <a:latin typeface="Fira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Implementing Stacks: Linked List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21382" y="1523915"/>
            <a:ext cx="381000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02182" y="1523915"/>
            <a:ext cx="762000" cy="6858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Fira sans"/>
              </a:rPr>
              <a:t>Top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21382" y="1523915"/>
            <a:ext cx="38100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4364182" y="1866815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71109" y="2572821"/>
            <a:ext cx="381000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00200" y="2558966"/>
            <a:ext cx="1303983" cy="6858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Fira sans"/>
              </a:rPr>
              <a:t>NewNode</a:t>
            </a:r>
            <a:endParaRPr lang="en-US" b="1" dirty="0">
              <a:solidFill>
                <a:schemeClr val="tx1"/>
              </a:solidFill>
              <a:latin typeface="Fira san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371109" y="2572821"/>
            <a:ext cx="38100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7" idx="1"/>
          </p:cNvCxnSpPr>
          <p:nvPr/>
        </p:nvCxnSpPr>
        <p:spPr>
          <a:xfrm flipV="1">
            <a:off x="2904183" y="2915716"/>
            <a:ext cx="837984" cy="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2167" y="2572816"/>
            <a:ext cx="613604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ira sans"/>
              </a:rPr>
              <a:t>8</a:t>
            </a:r>
            <a:endParaRPr lang="en-US" b="1" dirty="0">
              <a:latin typeface="Fira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02382" y="3886200"/>
            <a:ext cx="381000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40182" y="3886200"/>
            <a:ext cx="762000" cy="6858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Fira sans"/>
              </a:rPr>
              <a:t>Top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202382" y="3886200"/>
            <a:ext cx="38100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  <a:endCxn id="28" idx="1"/>
          </p:cNvCxnSpPr>
          <p:nvPr/>
        </p:nvCxnSpPr>
        <p:spPr>
          <a:xfrm>
            <a:off x="3602182" y="4229100"/>
            <a:ext cx="160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08749" y="4935106"/>
            <a:ext cx="381000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7840" y="4921251"/>
            <a:ext cx="1303983" cy="6858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Fira sans"/>
              </a:rPr>
              <a:t>NewNode</a:t>
            </a:r>
            <a:endParaRPr lang="en-US" b="1" dirty="0">
              <a:solidFill>
                <a:schemeClr val="tx1"/>
              </a:solidFill>
              <a:latin typeface="Fira sans"/>
            </a:endParaRPr>
          </a:p>
        </p:txBody>
      </p:sp>
      <p:cxnSp>
        <p:nvCxnSpPr>
          <p:cNvPr id="35" name="Straight Arrow Connector 34"/>
          <p:cNvCxnSpPr>
            <a:endCxn id="36" idx="1"/>
          </p:cNvCxnSpPr>
          <p:nvPr/>
        </p:nvCxnSpPr>
        <p:spPr>
          <a:xfrm flipV="1">
            <a:off x="2841823" y="5278001"/>
            <a:ext cx="837984" cy="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679807" y="4935101"/>
            <a:ext cx="613604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ira sans"/>
              </a:rPr>
              <a:t>8</a:t>
            </a:r>
            <a:endParaRPr lang="en-US" b="1" dirty="0">
              <a:latin typeface="Fira sans"/>
            </a:endParaRPr>
          </a:p>
        </p:txBody>
      </p:sp>
      <p:cxnSp>
        <p:nvCxnSpPr>
          <p:cNvPr id="38" name="Straight Arrow Connector 37"/>
          <p:cNvCxnSpPr>
            <a:stCxn id="32" idx="3"/>
            <a:endCxn id="28" idx="2"/>
          </p:cNvCxnSpPr>
          <p:nvPr/>
        </p:nvCxnSpPr>
        <p:spPr>
          <a:xfrm flipV="1">
            <a:off x="4689749" y="4572000"/>
            <a:ext cx="703133" cy="7060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88923" y="4800599"/>
            <a:ext cx="62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29" idx="3"/>
            <a:endCxn id="36" idx="0"/>
          </p:cNvCxnSpPr>
          <p:nvPr/>
        </p:nvCxnSpPr>
        <p:spPr>
          <a:xfrm>
            <a:off x="3602182" y="4229100"/>
            <a:ext cx="384427" cy="706001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9887" y="4338935"/>
            <a:ext cx="53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44" name="Down Arrow 43"/>
          <p:cNvSpPr/>
          <p:nvPr/>
        </p:nvSpPr>
        <p:spPr>
          <a:xfrm>
            <a:off x="3983182" y="3581400"/>
            <a:ext cx="325567" cy="457200"/>
          </a:xfrm>
          <a:prstGeom prst="downArrow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ira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90240" y="5904951"/>
            <a:ext cx="1303983" cy="6858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Fira sans"/>
              </a:rPr>
              <a:t>Top</a:t>
            </a:r>
          </a:p>
        </p:txBody>
      </p:sp>
      <p:cxnSp>
        <p:nvCxnSpPr>
          <p:cNvPr id="46" name="Straight Arrow Connector 45"/>
          <p:cNvCxnSpPr>
            <a:endCxn id="47" idx="1"/>
          </p:cNvCxnSpPr>
          <p:nvPr/>
        </p:nvCxnSpPr>
        <p:spPr>
          <a:xfrm flipV="1">
            <a:off x="2994223" y="6261701"/>
            <a:ext cx="837984" cy="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832207" y="5918801"/>
            <a:ext cx="613604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ira sans"/>
              </a:rPr>
              <a:t>8</a:t>
            </a:r>
            <a:endParaRPr lang="en-US" b="1" dirty="0">
              <a:latin typeface="Fira san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68062" y="5922880"/>
            <a:ext cx="381000" cy="685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468062" y="5895170"/>
            <a:ext cx="38100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rved Left Arrow 49"/>
          <p:cNvSpPr/>
          <p:nvPr/>
        </p:nvSpPr>
        <p:spPr>
          <a:xfrm>
            <a:off x="5943600" y="5105400"/>
            <a:ext cx="457200" cy="1156306"/>
          </a:xfrm>
          <a:prstGeom prst="curvedLeftArrow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ira san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5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Marcellus"/>
              </a:rPr>
              <a:t>Stack Applications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ira sans"/>
              </a:rPr>
              <a:t>Stacks are a very common data structure</a:t>
            </a:r>
          </a:p>
          <a:p>
            <a:pPr lvl="1"/>
            <a:r>
              <a:rPr lang="en-US" sz="2400" dirty="0">
                <a:latin typeface="Fira sans"/>
              </a:rPr>
              <a:t>Compilers(parsing data between delimiters/ brackets)</a:t>
            </a:r>
          </a:p>
          <a:p>
            <a:pPr lvl="1"/>
            <a:r>
              <a:rPr lang="en-US" sz="2400" dirty="0">
                <a:latin typeface="Fira sans"/>
              </a:rPr>
              <a:t>operating systems (program stack)</a:t>
            </a:r>
          </a:p>
          <a:p>
            <a:pPr lvl="1"/>
            <a:r>
              <a:rPr lang="en-US" sz="2400" dirty="0">
                <a:latin typeface="Fira sans"/>
              </a:rPr>
              <a:t>virtual machines</a:t>
            </a:r>
          </a:p>
          <a:p>
            <a:pPr lvl="2"/>
            <a:r>
              <a:rPr lang="en-US" dirty="0">
                <a:latin typeface="Fira sans"/>
              </a:rPr>
              <a:t>manipulating numbers</a:t>
            </a:r>
          </a:p>
          <a:p>
            <a:pPr lvl="3"/>
            <a:r>
              <a:rPr lang="en-US" sz="2400" dirty="0">
                <a:latin typeface="Fira sans"/>
              </a:rPr>
              <a:t>pop 2 numbers off stack, do work (such as add)</a:t>
            </a:r>
          </a:p>
          <a:p>
            <a:pPr lvl="3"/>
            <a:r>
              <a:rPr lang="en-US" sz="2400" dirty="0">
                <a:latin typeface="Fira sans"/>
              </a:rPr>
              <a:t>push result back on stack and repeat</a:t>
            </a:r>
          </a:p>
          <a:p>
            <a:pPr lvl="1"/>
            <a:r>
              <a:rPr lang="en-US" sz="2400" dirty="0">
                <a:latin typeface="Fira sans"/>
              </a:rPr>
              <a:t>Algorithms</a:t>
            </a:r>
          </a:p>
          <a:p>
            <a:pPr lvl="2"/>
            <a:r>
              <a:rPr lang="en-US" dirty="0">
                <a:latin typeface="Fira sans"/>
              </a:rPr>
              <a:t>backtracking</a:t>
            </a:r>
          </a:p>
          <a:p>
            <a:pPr lvl="1"/>
            <a:r>
              <a:rPr lang="en-US" sz="2400" dirty="0">
                <a:latin typeface="Fira sans"/>
              </a:rPr>
              <a:t>artificial intelligence</a:t>
            </a:r>
          </a:p>
          <a:p>
            <a:pPr lvl="2"/>
            <a:r>
              <a:rPr lang="en-US" dirty="0">
                <a:latin typeface="Fira sans"/>
              </a:rPr>
              <a:t>finding a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24594"/>
            <a:ext cx="420532" cy="685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597617"/>
            <a:ext cx="558950" cy="1754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0"/>
            <a:ext cx="420533" cy="55895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53234"/>
            <a:ext cx="2434302" cy="8114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Marcellus"/>
              </a:rPr>
              <a:t>Stack applications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C00000"/>
                </a:solidFill>
                <a:latin typeface="Marcellus"/>
              </a:rPr>
              <a:t>1. Parentheses Matching Algorithm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Times New Roman" pitchFamily="18" charset="0"/>
              </a:rPr>
              <a:t>Algorithm Boolean </a:t>
            </a:r>
            <a:r>
              <a:rPr lang="en-US" altLang="en-US" sz="1600" dirty="0" err="1">
                <a:solidFill>
                  <a:srgbClr val="000000"/>
                </a:solidFill>
                <a:latin typeface="CMSS10" charset="0"/>
              </a:rPr>
              <a:t>ParenMatch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600" i="1" dirty="0" err="1">
                <a:solidFill>
                  <a:srgbClr val="000000"/>
                </a:solidFill>
                <a:latin typeface="CMMI10" charset="0"/>
              </a:rPr>
              <a:t>,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dirty="0">
                <a:solidFill>
                  <a:srgbClr val="0000FF"/>
                </a:solidFill>
                <a:latin typeface="Times New Roman" pitchFamily="18" charset="0"/>
              </a:rPr>
              <a:t>Input: 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An array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of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tokens, each of which is either a grouping symbol,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variable, an arithmetic operator, or a number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i="1" dirty="0">
                <a:solidFill>
                  <a:srgbClr val="0000FF"/>
                </a:solidFill>
                <a:latin typeface="Times New Roman" pitchFamily="18" charset="0"/>
              </a:rPr>
              <a:t>Output: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true 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if and only if all the grouping symbols in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match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Let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be an empty stack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1600" i="1" dirty="0">
                <a:solidFill>
                  <a:srgbClr val="000000"/>
                </a:solidFill>
                <a:latin typeface="CMSY10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0 to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en-US" sz="1600" i="1" dirty="0">
                <a:solidFill>
                  <a:srgbClr val="000000"/>
                </a:solidFill>
                <a:latin typeface="CMSY10" charset="0"/>
              </a:rPr>
              <a:t>-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	if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[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] 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is an opening grouping symbol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CMSS10" charset="0"/>
              </a:rPr>
              <a:t>push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[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]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	else if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[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] 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is a closing grouping symbol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		if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CMSS10" charset="0"/>
              </a:rPr>
              <a:t>isEmpty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			return false </a:t>
            </a:r>
            <a:r>
              <a:rPr lang="en-US" altLang="en-US" sz="1600" i="1" dirty="0">
                <a:solidFill>
                  <a:srgbClr val="0000FF"/>
                </a:solidFill>
                <a:latin typeface="CMSY10" charset="0"/>
              </a:rPr>
              <a:t>{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</a:rPr>
              <a:t>nothing to match with</a:t>
            </a:r>
            <a:r>
              <a:rPr lang="en-US" altLang="en-US" sz="1600" i="1" dirty="0">
                <a:solidFill>
                  <a:srgbClr val="0000FF"/>
                </a:solidFill>
                <a:latin typeface="CMSY10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		if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CMSS10" charset="0"/>
              </a:rPr>
              <a:t>pop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() does not match the type of 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[</a:t>
            </a:r>
            <a:r>
              <a:rPr lang="en-US" altLang="en-US" sz="16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MR10" charset="0"/>
              </a:rPr>
              <a:t>]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			return false </a:t>
            </a:r>
            <a:r>
              <a:rPr lang="en-US" altLang="en-US" sz="1600" i="1" dirty="0">
                <a:solidFill>
                  <a:srgbClr val="0000FF"/>
                </a:solidFill>
                <a:latin typeface="CMSY10" charset="0"/>
              </a:rPr>
              <a:t>{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</a:rPr>
              <a:t>wrong type</a:t>
            </a:r>
            <a:r>
              <a:rPr lang="en-US" altLang="en-US" sz="1600" i="1" dirty="0">
                <a:solidFill>
                  <a:srgbClr val="0000FF"/>
                </a:solidFill>
                <a:latin typeface="CMSY10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16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CMSS10" charset="0"/>
              </a:rPr>
              <a:t>isEmpty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	return true </a:t>
            </a:r>
            <a:r>
              <a:rPr lang="en-US" altLang="en-US" sz="1600" i="1" dirty="0">
                <a:solidFill>
                  <a:srgbClr val="0000FF"/>
                </a:solidFill>
                <a:latin typeface="CMSY10" charset="0"/>
              </a:rPr>
              <a:t>{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</a:rPr>
              <a:t>every symbol matched</a:t>
            </a:r>
            <a:r>
              <a:rPr lang="en-US" altLang="en-US" sz="1600" i="1" dirty="0">
                <a:solidFill>
                  <a:srgbClr val="0000FF"/>
                </a:solidFill>
                <a:latin typeface="CMSY10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itchFamily="18" charset="0"/>
              </a:rPr>
              <a:t>	return false </a:t>
            </a:r>
            <a:r>
              <a:rPr lang="en-US" altLang="en-US" sz="1600" i="1" dirty="0">
                <a:solidFill>
                  <a:srgbClr val="0000FF"/>
                </a:solidFill>
                <a:latin typeface="CMSY10" charset="0"/>
              </a:rPr>
              <a:t>{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</a:rPr>
              <a:t>some symbols were never matched</a:t>
            </a:r>
            <a:r>
              <a:rPr lang="en-US" altLang="en-US" sz="1600" i="1" dirty="0">
                <a:solidFill>
                  <a:srgbClr val="0000FF"/>
                </a:solidFill>
                <a:latin typeface="CMSY10" charset="0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335555"/>
              </p:ext>
            </p:extLst>
          </p:nvPr>
        </p:nvGraphicFramePr>
        <p:xfrm>
          <a:off x="457200" y="1676398"/>
          <a:ext cx="8305800" cy="403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7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7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371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949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i/p string= {()()}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{, push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(, push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), pop;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 err="1">
                          <a:effectLst/>
                          <a:latin typeface="Fira sans"/>
                        </a:rPr>
                        <a:t>ToS</a:t>
                      </a: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=(, 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match=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i/p= (, push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), pop;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 err="1">
                          <a:effectLst/>
                          <a:latin typeface="Fira sans"/>
                        </a:rPr>
                        <a:t>ToS</a:t>
                      </a: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=(,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 match=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}, pop;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 err="1">
                          <a:effectLst/>
                          <a:latin typeface="Fira sans"/>
                        </a:rPr>
                        <a:t>ToS</a:t>
                      </a: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=</a:t>
                      </a:r>
                      <a:r>
                        <a:rPr lang="en-US" sz="1600" u="none" strike="noStrike" baseline="0" dirty="0">
                          <a:effectLst/>
                          <a:latin typeface="Fira sans"/>
                        </a:rPr>
                        <a:t> {</a:t>
                      </a: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,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 match=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(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(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step 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63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497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After step 6, stack is empty. So given string of parenthesis is balanced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986507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C00000"/>
                </a:solidFill>
                <a:latin typeface="Marcellus"/>
              </a:rPr>
              <a:t>Parentheses Matching Algorithm</a:t>
            </a:r>
          </a:p>
        </p:txBody>
      </p:sp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2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33747"/>
              </p:ext>
            </p:extLst>
          </p:nvPr>
        </p:nvGraphicFramePr>
        <p:xfrm>
          <a:off x="457200" y="1676398"/>
          <a:ext cx="8305798" cy="4077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3819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9497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i/p string= {(){()}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{, push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(, push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), pop;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 err="1">
                          <a:effectLst/>
                          <a:latin typeface="Fira sans"/>
                        </a:rPr>
                        <a:t>ToS</a:t>
                      </a: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=(, 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match=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{, push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(, push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), pop;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 err="1">
                          <a:effectLst/>
                          <a:latin typeface="Fira sans"/>
                        </a:rPr>
                        <a:t>ToS</a:t>
                      </a: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=(,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 match=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}, pop;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 err="1">
                          <a:effectLst/>
                          <a:latin typeface="Fira sans"/>
                        </a:rPr>
                        <a:t>ToS</a:t>
                      </a: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=},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 match= 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i/p= }, pop;</a:t>
                      </a:r>
                      <a:br>
                        <a:rPr lang="en-US" sz="1600" u="none" strike="noStrike" dirty="0">
                          <a:effectLst/>
                          <a:latin typeface="Fira sans"/>
                        </a:rPr>
                      </a:b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underflow;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Error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Fira sans"/>
                          <a:ea typeface="+mn-ea"/>
                          <a:cs typeface="+mn-cs"/>
                        </a:rPr>
                        <a:t>(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(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Fira sans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Fira sans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{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{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Fira sans"/>
                        </a:rPr>
                        <a:t>step 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step 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step 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step 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63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497">
                <a:tc gridSpan="15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After step 8, stack is nonempty</a:t>
                      </a:r>
                      <a:r>
                        <a:rPr lang="en-US" sz="1600" u="none" strike="noStrike" baseline="0" dirty="0">
                          <a:effectLst/>
                          <a:latin typeface="Fira sans"/>
                        </a:rPr>
                        <a:t> but there are more characters in input string. </a:t>
                      </a:r>
                      <a:r>
                        <a:rPr lang="en-US" sz="1600" u="none" strike="noStrike" dirty="0">
                          <a:effectLst/>
                          <a:latin typeface="Fira sans"/>
                        </a:rPr>
                        <a:t> So given string of parenthesis is not balanced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986507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C00000"/>
                </a:solidFill>
                <a:latin typeface="Marcellus"/>
              </a:rPr>
              <a:t>Parentheses Matching Algorithm</a:t>
            </a:r>
          </a:p>
        </p:txBody>
      </p:sp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26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C00000"/>
                </a:solidFill>
                <a:latin typeface="Marcellus"/>
              </a:rPr>
              <a:t>2. Infix to postfix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Fira sans"/>
              </a:rPr>
              <a:t>Infix: </a:t>
            </a:r>
            <a:r>
              <a:rPr lang="en-US" altLang="en-US" sz="2800" dirty="0">
                <a:solidFill>
                  <a:srgbClr val="0070C0"/>
                </a:solidFill>
                <a:latin typeface="Fira sans"/>
              </a:rPr>
              <a:t>operand</a:t>
            </a:r>
            <a:r>
              <a:rPr lang="en-US" altLang="en-US" sz="2800" dirty="0">
                <a:latin typeface="Fira sans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Fira sans"/>
              </a:rPr>
              <a:t>operator</a:t>
            </a:r>
            <a:r>
              <a:rPr lang="en-US" altLang="en-US" sz="2800" dirty="0">
                <a:latin typeface="Fira sans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latin typeface="Fira sans"/>
              </a:rPr>
              <a:t>operand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>
                <a:solidFill>
                  <a:srgbClr val="0070C0"/>
                </a:solidFill>
                <a:latin typeface="Fira sans"/>
              </a:rPr>
              <a:t>E.g</a:t>
            </a:r>
            <a:r>
              <a:rPr lang="en-US" altLang="en-US" sz="24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  <a:latin typeface="Fira sans"/>
              </a:rPr>
              <a:t>a+b</a:t>
            </a:r>
            <a:endParaRPr lang="en-US" altLang="en-US" sz="2400" dirty="0">
              <a:solidFill>
                <a:srgbClr val="0070C0"/>
              </a:solidFill>
              <a:latin typeface="Fira sans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Fira sans"/>
              </a:rPr>
              <a:t>Postfix</a:t>
            </a:r>
            <a:r>
              <a:rPr lang="en-US" altLang="en-US" sz="2800" dirty="0">
                <a:solidFill>
                  <a:srgbClr val="0070C0"/>
                </a:solidFill>
                <a:latin typeface="Fira sans"/>
              </a:rPr>
              <a:t>: operand</a:t>
            </a:r>
            <a:r>
              <a:rPr lang="en-US" altLang="en-US" sz="2800" dirty="0">
                <a:latin typeface="Fira sans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latin typeface="Fira sans"/>
              </a:rPr>
              <a:t>operand </a:t>
            </a:r>
            <a:r>
              <a:rPr lang="en-US" altLang="en-US" sz="2800" dirty="0">
                <a:solidFill>
                  <a:srgbClr val="FF0000"/>
                </a:solidFill>
                <a:latin typeface="Fira sans"/>
              </a:rPr>
              <a:t>operator</a:t>
            </a:r>
            <a:r>
              <a:rPr lang="en-US" altLang="en-US" sz="2800" dirty="0">
                <a:latin typeface="Fira sans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Fira sans"/>
              </a:rPr>
              <a:t>E.g. a b +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Fira sans"/>
              </a:rPr>
              <a:t>Operator Precedence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Fira sans"/>
              </a:rPr>
              <a:t>^ - exponential operator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Fira sans"/>
              </a:rPr>
              <a:t>*, /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Fira sans"/>
              </a:rPr>
              <a:t>+, -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Fira sans"/>
              </a:rPr>
              <a:t>Infix to postfix expression with parenthesis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Fira sans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0070C0"/>
              </a:solidFill>
              <a:latin typeface="Fir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C00000"/>
                </a:solidFill>
                <a:latin typeface="Marcellus"/>
              </a:rPr>
              <a:t>2. Infix to postfix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Fira sans"/>
              </a:rPr>
              <a:t>Infix to postfix expression with parenthesis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Fira sans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Fira sans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0070C0"/>
              </a:solidFill>
              <a:latin typeface="Fir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67594"/>
              </p:ext>
            </p:extLst>
          </p:nvPr>
        </p:nvGraphicFramePr>
        <p:xfrm>
          <a:off x="1295793" y="2667000"/>
          <a:ext cx="6860564" cy="3461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8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  <a:latin typeface="Fira sans"/>
                        </a:rPr>
                        <a:t>(((</a:t>
                      </a:r>
                      <a:r>
                        <a:rPr lang="en-US" sz="3600" u="none" strike="noStrike" dirty="0" err="1">
                          <a:effectLst/>
                          <a:latin typeface="Fira sans"/>
                        </a:rPr>
                        <a:t>a+b</a:t>
                      </a:r>
                      <a:r>
                        <a:rPr lang="en-US" sz="3600" u="none" strike="noStrike" dirty="0">
                          <a:effectLst/>
                          <a:latin typeface="Fira sans"/>
                        </a:rPr>
                        <a:t>)*(c/d))^e)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8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((ab+  *  cd/) ^ e)</a:t>
                      </a:r>
                      <a:endParaRPr lang="pt-BR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8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((ab+cd/ *) ^ e)</a:t>
                      </a:r>
                      <a:endParaRPr lang="pt-BR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8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ab+cd/*e^</a:t>
                      </a:r>
                      <a:endParaRPr lang="pt-BR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21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C00000"/>
                </a:solidFill>
                <a:latin typeface="Marcellus"/>
              </a:rPr>
              <a:t>2. Infix to postfix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Fira sans"/>
              </a:rPr>
              <a:t>Infix to postfix expression with parenthesis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Fira sans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Fira sans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0070C0"/>
              </a:solidFill>
              <a:latin typeface="Fir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13973"/>
              </p:ext>
            </p:extLst>
          </p:nvPr>
        </p:nvGraphicFramePr>
        <p:xfrm>
          <a:off x="1295793" y="2667000"/>
          <a:ext cx="6860564" cy="3461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8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  <a:latin typeface="Fira sans"/>
                        </a:rPr>
                        <a:t>((</a:t>
                      </a:r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(A + B) * C) – ((D - E) * (F + G)))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8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((A</a:t>
                      </a:r>
                      <a:r>
                        <a:rPr lang="pt-BR" sz="3600" u="none" strike="noStrike" baseline="0" dirty="0">
                          <a:effectLst/>
                          <a:latin typeface="Fira sans"/>
                        </a:rPr>
                        <a:t> B +</a:t>
                      </a:r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  *  C) – (D</a:t>
                      </a:r>
                      <a:r>
                        <a:rPr lang="pt-BR" sz="3600" u="none" strike="noStrike" baseline="0" dirty="0">
                          <a:effectLst/>
                          <a:latin typeface="Fira sans"/>
                        </a:rPr>
                        <a:t> E -</a:t>
                      </a:r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 * F G  + ))</a:t>
                      </a:r>
                      <a:endParaRPr lang="pt-BR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8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( A B + C *) – ( DE – FG + *)</a:t>
                      </a:r>
                      <a:endParaRPr lang="pt-BR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805"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 A B + C * DE – FG + *</a:t>
                      </a:r>
                      <a:r>
                        <a:rPr lang="pt-BR" sz="3600" u="none" strike="noStrike" baseline="0" dirty="0">
                          <a:effectLst/>
                          <a:latin typeface="Fira sans"/>
                        </a:rPr>
                        <a:t> -</a:t>
                      </a:r>
                      <a:endParaRPr lang="pt-BR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9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054" y="539226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C00000"/>
                </a:solidFill>
                <a:latin typeface="Marcellus"/>
              </a:rPr>
              <a:t> Infix to postfix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50977" y="1354643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Fira sans"/>
              </a:rPr>
              <a:t>Infix to postfix expression without parenthesis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Fira sans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Fira sans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0070C0"/>
              </a:solidFill>
              <a:latin typeface="Fir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63817"/>
              </p:ext>
            </p:extLst>
          </p:nvPr>
        </p:nvGraphicFramePr>
        <p:xfrm>
          <a:off x="1288866" y="2370774"/>
          <a:ext cx="6860564" cy="4187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805"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A + B * C - D - E * F + G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</a:t>
                      </a:r>
                      <a:r>
                        <a:rPr lang="en-US" sz="3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 + BC* - </a:t>
                      </a:r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D - EF* + G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80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</a:t>
                      </a:r>
                      <a:r>
                        <a:rPr lang="en-US" sz="3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BC*+ - </a:t>
                      </a:r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D - EF* + G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80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</a:t>
                      </a:r>
                      <a:r>
                        <a:rPr lang="en-US" sz="3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BC*+</a:t>
                      </a:r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D-  - EF* + G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80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</a:t>
                      </a:r>
                      <a:r>
                        <a:rPr lang="en-US" sz="3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BC*+</a:t>
                      </a:r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D-EF*- + G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80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</a:t>
                      </a:r>
                      <a:r>
                        <a:rPr lang="en-US" sz="3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BC*+</a:t>
                      </a:r>
                      <a:r>
                        <a:rPr lang="pt-BR" sz="3600" u="none" strike="noStrike" dirty="0">
                          <a:effectLst/>
                          <a:latin typeface="Fira sans"/>
                        </a:rPr>
                        <a:t>D-EF*-G+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this good for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600" dirty="0"/>
              <a:t>To store history in a Web browser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600" dirty="0"/>
              <a:t>Undo sequence in a any application software or text editor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600" dirty="0"/>
              <a:t>Saving local variables during function calls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600" dirty="0"/>
              <a:t>Recursions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600" dirty="0" err="1"/>
              <a:t>Watchlists</a:t>
            </a:r>
            <a:r>
              <a:rPr lang="en-US" altLang="en-US" sz="3600" dirty="0"/>
              <a:t>?</a:t>
            </a:r>
          </a:p>
          <a:p>
            <a:pPr marL="342900" lvl="1" indent="-342900">
              <a:buNone/>
            </a:pPr>
            <a:endParaRPr lang="en-US" altLang="en-US" sz="3600" dirty="0"/>
          </a:p>
          <a:p>
            <a:endParaRPr lang="en-US" dirty="0"/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Marcellus"/>
              </a:rPr>
              <a:t>Infix to postfix process without parenthesis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Algorithm String </a:t>
            </a:r>
            <a:r>
              <a:rPr lang="en-US" dirty="0" err="1"/>
              <a:t>InfixToPostfix</a:t>
            </a:r>
            <a:r>
              <a:rPr lang="en-US" dirty="0"/>
              <a:t>(String X)</a:t>
            </a:r>
          </a:p>
          <a:p>
            <a:pPr marL="0" indent="0">
              <a:buNone/>
            </a:pPr>
            <a:r>
              <a:rPr lang="en-US" dirty="0"/>
              <a:t>//The algorithm accepts an infix expression ‘X’ and converts it into a postfix expression </a:t>
            </a:r>
            <a:r>
              <a:rPr lang="en-US" dirty="0" err="1"/>
              <a:t>output_list</a:t>
            </a:r>
            <a:r>
              <a:rPr lang="en-US" dirty="0"/>
              <a:t>. </a:t>
            </a:r>
            <a:r>
              <a:rPr lang="en-US" dirty="0" err="1"/>
              <a:t>Opstack</a:t>
            </a:r>
            <a:r>
              <a:rPr lang="en-US" dirty="0"/>
              <a:t> is a stack to process the operators during the conversion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empty stack called </a:t>
            </a:r>
            <a:r>
              <a:rPr lang="en-US" dirty="0" err="1"/>
              <a:t>opstack</a:t>
            </a:r>
            <a:r>
              <a:rPr lang="en-US" dirty="0"/>
              <a:t> for keeping operators. Create an empty list for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Scan the input string X from left to right.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 If the input is an operand, append it to the end of the output list.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If the token is an operator, *, /, +, or -, push it on the </a:t>
            </a:r>
            <a:r>
              <a:rPr lang="en-US" dirty="0" err="1"/>
              <a:t>opstack</a:t>
            </a:r>
            <a:r>
              <a:rPr lang="en-US" dirty="0"/>
              <a:t>. However, first remove any operators already on the </a:t>
            </a:r>
            <a:r>
              <a:rPr lang="en-US" dirty="0" err="1"/>
              <a:t>opstack</a:t>
            </a:r>
            <a:r>
              <a:rPr lang="en-US" dirty="0"/>
              <a:t> that have higher or equal precedence and append them to the output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input expression has been completely processed, check the </a:t>
            </a:r>
            <a:r>
              <a:rPr lang="en-US" dirty="0" err="1"/>
              <a:t>opstack</a:t>
            </a:r>
            <a:r>
              <a:rPr lang="en-US" dirty="0"/>
              <a:t>. Any operators still on the stack can be removed and appended to the end of the </a:t>
            </a:r>
            <a:r>
              <a:rPr lang="en-US" dirty="0" err="1"/>
              <a:t>output_list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dirty="0" err="1"/>
              <a:t>Output_list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74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Fira sans"/>
              </a:rPr>
              <a:t>A + B * C - D - E * F + 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11213"/>
              </p:ext>
            </p:extLst>
          </p:nvPr>
        </p:nvGraphicFramePr>
        <p:xfrm>
          <a:off x="2133600" y="1371600"/>
          <a:ext cx="5715000" cy="495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Input char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Opstack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Output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+*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+*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ABC*+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ABC*+D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ABC*+D-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ABC*+D-E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-*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ABC*+D-E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-*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ABC*+D-EF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ABC*+D-EF*-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ABC*+D-EF*-G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NULL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Fira sans"/>
                        </a:rPr>
                        <a:t>EMPTYSTACK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ABC*+D-EF*-G+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4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: M*N+T^Q/F*A+B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73137"/>
              </p:ext>
            </p:extLst>
          </p:nvPr>
        </p:nvGraphicFramePr>
        <p:xfrm>
          <a:off x="3251200" y="3271838"/>
          <a:ext cx="4292600" cy="1452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2562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MN*TQ^F/A*+B+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Marcellus"/>
              </a:rPr>
              <a:t>Infix to postfix process with parenthesis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Algorithm String </a:t>
            </a:r>
            <a:r>
              <a:rPr lang="en-US" dirty="0" err="1"/>
              <a:t>InfixToPostfix</a:t>
            </a:r>
            <a:r>
              <a:rPr lang="en-US" dirty="0"/>
              <a:t>(String X)</a:t>
            </a:r>
          </a:p>
          <a:p>
            <a:pPr marL="0" indent="0">
              <a:buNone/>
            </a:pPr>
            <a:r>
              <a:rPr lang="en-US" dirty="0"/>
              <a:t>//The algorithm accepts an infix </a:t>
            </a:r>
            <a:r>
              <a:rPr lang="en-US" dirty="0">
                <a:latin typeface="Fira sans"/>
              </a:rPr>
              <a:t>arithmetic </a:t>
            </a:r>
            <a:r>
              <a:rPr lang="en-US" dirty="0"/>
              <a:t>expression ‘X’ and converts it into a postfix expression Y. </a:t>
            </a:r>
            <a:r>
              <a:rPr lang="en-US" dirty="0" err="1"/>
              <a:t>Opstack</a:t>
            </a:r>
            <a:r>
              <a:rPr lang="en-US" dirty="0"/>
              <a:t> is a stack to process the operators during the conversion process.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/>
              </a:rPr>
              <a:t>Scan X from left to right and repeat Step 2 to 5 for each element of X until the </a:t>
            </a:r>
            <a:r>
              <a:rPr lang="en-US" dirty="0" err="1">
                <a:latin typeface="Fira sans"/>
              </a:rPr>
              <a:t>OpStack</a:t>
            </a:r>
            <a:r>
              <a:rPr lang="en-US" dirty="0">
                <a:latin typeface="Fira sans"/>
              </a:rPr>
              <a:t> is empty.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/>
              </a:rPr>
              <a:t>If an operand is encountered, add it to Y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/>
              </a:rPr>
              <a:t>If a left parenthesis is encountered, push it onto </a:t>
            </a:r>
            <a:r>
              <a:rPr lang="en-US" dirty="0" err="1">
                <a:latin typeface="Fira sans"/>
              </a:rPr>
              <a:t>OpStack</a:t>
            </a:r>
            <a:r>
              <a:rPr lang="en-US" dirty="0">
                <a:latin typeface="Fira sans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/>
              </a:rPr>
              <a:t>If an operator is encountered ,then:</a:t>
            </a:r>
          </a:p>
          <a:p>
            <a:pPr lvl="1"/>
            <a:r>
              <a:rPr lang="en-US" dirty="0">
                <a:latin typeface="Fira sans"/>
              </a:rPr>
              <a:t>Repeatedly pop from </a:t>
            </a:r>
            <a:r>
              <a:rPr lang="en-US" dirty="0" err="1">
                <a:latin typeface="Fira sans"/>
              </a:rPr>
              <a:t>OpStack</a:t>
            </a:r>
            <a:r>
              <a:rPr lang="en-US" dirty="0">
                <a:latin typeface="Fira sans"/>
              </a:rPr>
              <a:t> and add to Y each operator (on the top of Stack) which has the same precedence as or higher precedence than operator until an opening parenthesis is encountered.</a:t>
            </a:r>
          </a:p>
          <a:p>
            <a:pPr lvl="1"/>
            <a:r>
              <a:rPr lang="en-US" dirty="0">
                <a:latin typeface="Fira sans"/>
              </a:rPr>
              <a:t>Add operator to </a:t>
            </a:r>
            <a:r>
              <a:rPr lang="en-US" dirty="0" err="1">
                <a:latin typeface="Fira sans"/>
              </a:rPr>
              <a:t>OpStack</a:t>
            </a:r>
            <a:r>
              <a:rPr lang="en-US" dirty="0">
                <a:latin typeface="Fira sans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5.  If a right parenthesis is encountered ,then:</a:t>
            </a:r>
          </a:p>
          <a:p>
            <a:pPr lvl="1"/>
            <a:r>
              <a:rPr lang="en-US" dirty="0">
                <a:latin typeface="Fira sans"/>
              </a:rPr>
              <a:t>Repeatedly pop from </a:t>
            </a:r>
            <a:r>
              <a:rPr lang="en-US" dirty="0" err="1">
                <a:latin typeface="Fira sans"/>
              </a:rPr>
              <a:t>OpStack</a:t>
            </a:r>
            <a:r>
              <a:rPr lang="en-US" dirty="0">
                <a:latin typeface="Fira sans"/>
              </a:rPr>
              <a:t> and add to Y each operator (on the top of Stack) until a left parenthesis is encountered.</a:t>
            </a:r>
          </a:p>
          <a:p>
            <a:pPr lvl="1"/>
            <a:r>
              <a:rPr lang="en-US" dirty="0">
                <a:latin typeface="Fira sans"/>
              </a:rPr>
              <a:t>Remove the left Parenthesis.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6. Return Y</a:t>
            </a:r>
          </a:p>
          <a:p>
            <a:endParaRPr lang="en-US" dirty="0">
              <a:latin typeface="Fir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93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496946"/>
              </p:ext>
            </p:extLst>
          </p:nvPr>
        </p:nvGraphicFramePr>
        <p:xfrm>
          <a:off x="76200" y="34636"/>
          <a:ext cx="9067800" cy="6736513"/>
        </p:xfrm>
        <a:graphic>
          <a:graphicData uri="http://schemas.openxmlformats.org/drawingml/2006/table">
            <a:tbl>
              <a:tblPr/>
              <a:tblGrid>
                <a:gridCol w="209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5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3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Input: input expression:( ((A + B) * C) - ((D - E) * (F + G)))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Input char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stack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Output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(((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(((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(((+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B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(((+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)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((*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C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((*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)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D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(-((-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(-((-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)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(-(*(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F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(-(*(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AB+C*DE-F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(-(*(+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AB+C*DE-F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G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(-(*(+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AB+C*DE-FG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)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(-(*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AB+C*DE-FG+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)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AB+C*DE-FG+*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)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EMPTY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AB+C*DE-FG+*-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Marcellus"/>
              </a:rPr>
              <a:t>3. Evaluation of postfix expression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Fira sans"/>
              </a:rPr>
              <a:t>Create a stack for storing operands</a:t>
            </a:r>
          </a:p>
          <a:p>
            <a:r>
              <a:rPr lang="en-US" dirty="0">
                <a:latin typeface="Fira sans"/>
              </a:rPr>
              <a:t>Scan the input expression from left to right</a:t>
            </a:r>
          </a:p>
          <a:p>
            <a:pPr lvl="1"/>
            <a:r>
              <a:rPr lang="en-US" dirty="0">
                <a:latin typeface="Fira sans"/>
              </a:rPr>
              <a:t>If the element is operand, push it onto the stack</a:t>
            </a:r>
          </a:p>
          <a:p>
            <a:pPr lvl="1"/>
            <a:r>
              <a:rPr lang="en-US" dirty="0">
                <a:latin typeface="Fira sans"/>
              </a:rPr>
              <a:t>If the element is operator, pop two operands, evaluate and push the result onto the stack</a:t>
            </a:r>
          </a:p>
          <a:p>
            <a:r>
              <a:rPr lang="en-US" dirty="0">
                <a:latin typeface="Fira sans"/>
              </a:rPr>
              <a:t>If the expression is over, the stack contains the final answer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1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869286"/>
              </p:ext>
            </p:extLst>
          </p:nvPr>
        </p:nvGraphicFramePr>
        <p:xfrm>
          <a:off x="1295400" y="83130"/>
          <a:ext cx="6019800" cy="6573856"/>
        </p:xfrm>
        <a:graphic>
          <a:graphicData uri="http://schemas.openxmlformats.org/drawingml/2006/table">
            <a:tbl>
              <a:tblPr/>
              <a:tblGrid>
                <a:gridCol w="220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32"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Input: input expression: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AB+C*DE-FG+*-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e.g. A=2, B=3,C=1,D=4,E=5,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 F=7, G=8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Input char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stack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3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2, 3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(2+3)=5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1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5, 1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(5*1)=</a:t>
                      </a:r>
                      <a:r>
                        <a:rPr lang="en-US" sz="2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 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Fira sans"/>
                      </a:endParaRP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4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5,4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5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5,4,5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5,-1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7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5,-1,7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8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5,-1,7,8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+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5,-1,15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*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5,-15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-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/>
                        </a:rPr>
                        <a:t>20</a:t>
                      </a:r>
                    </a:p>
                  </a:txBody>
                  <a:tcPr marL="7006" marR="7006" marT="70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6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Marcellus"/>
              </a:rPr>
              <a:t>4. Reverse a string using Stack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Create an empty stack. </a:t>
            </a:r>
          </a:p>
          <a:p>
            <a:pPr marL="514350" indent="-514350">
              <a:buAutoNum type="arabicParenR"/>
            </a:pPr>
            <a:r>
              <a:rPr lang="en-US" dirty="0"/>
              <a:t>One by one push all characters of string to stack. </a:t>
            </a:r>
          </a:p>
          <a:p>
            <a:pPr marL="514350" indent="-514350">
              <a:buAutoNum type="arabicParenR"/>
            </a:pPr>
            <a:r>
              <a:rPr lang="en-US" dirty="0"/>
              <a:t>One by one pop all characters from stack and put them back to string.</a:t>
            </a:r>
            <a:endParaRPr lang="en-US" dirty="0">
              <a:latin typeface="Fir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10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Marcellus"/>
              </a:rPr>
              <a:t>5. Check if a string is palindrome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Push the input string onto the stack </a:t>
            </a:r>
          </a:p>
          <a:p>
            <a:pPr marL="514350" indent="-514350">
              <a:buAutoNum type="arabicParenR"/>
            </a:pPr>
            <a:r>
              <a:rPr lang="en-US" dirty="0"/>
              <a:t>POP characters ONE by one from stack and compare with string characters from left to right</a:t>
            </a:r>
          </a:p>
          <a:p>
            <a:pPr marL="514350" indent="-514350">
              <a:buAutoNum type="arabicParenR"/>
            </a:pPr>
            <a:r>
              <a:rPr lang="en-US" dirty="0">
                <a:latin typeface="Fira sans"/>
              </a:rPr>
              <a:t>If all comparisons are true, the string is palindrome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8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Marcellus"/>
              </a:rPr>
              <a:t>6. Recursion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>
                <a:latin typeface="Fira sans"/>
              </a:rPr>
              <a:t>Definition: calling the same function again directly or indirectly </a:t>
            </a:r>
          </a:p>
          <a:p>
            <a:r>
              <a:rPr lang="en-US" dirty="0">
                <a:latin typeface="Fira sans"/>
              </a:rPr>
              <a:t>Concept: </a:t>
            </a:r>
            <a:r>
              <a:rPr lang="en-US" dirty="0"/>
              <a:t>represent a problem in terms of one or more smaller problems, and add one or more base conditions that stop the recursion. </a:t>
            </a:r>
          </a:p>
          <a:p>
            <a:r>
              <a:rPr lang="en-US" dirty="0"/>
              <a:t>The maximal number of nested calls (including the first one) is called </a:t>
            </a:r>
            <a:r>
              <a:rPr lang="en-US" i="1" dirty="0"/>
              <a:t>recursion depth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latin typeface="Fir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4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99EB-079C-4778-99BA-8E1413E474B7}" type="slidenum">
              <a:rPr lang="en-US"/>
              <a:pPr/>
              <a:t>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A Stack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Definition: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ordered collection of homogenous data items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accessed at only one end (the top)</a:t>
            </a:r>
          </a:p>
          <a:p>
            <a:pPr>
              <a:lnSpc>
                <a:spcPct val="90000"/>
              </a:lnSpc>
            </a:pPr>
            <a:r>
              <a:rPr lang="en-US" dirty="0"/>
              <a:t>Operations: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 an empty stack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if it is empty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Push: 	add an element to the top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Pop:	remove the top element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Peek: retrieve the top element(Not the deletion)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Destroy : remove all the elements one by one and destroy the data structure</a:t>
            </a:r>
          </a:p>
        </p:txBody>
      </p:sp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34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E80E-DBDB-41D0-8FAC-FF3EF763C70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Marcellus"/>
              </a:rPr>
              <a:t>4. Recursion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sans"/>
              </a:rPr>
              <a:t>Self study:</a:t>
            </a:r>
          </a:p>
          <a:p>
            <a:r>
              <a:rPr lang="en-US" dirty="0">
                <a:latin typeface="Fira sans"/>
              </a:rPr>
              <a:t>Recursive </a:t>
            </a:r>
            <a:r>
              <a:rPr lang="en-US" dirty="0" err="1">
                <a:latin typeface="Fira sans"/>
              </a:rPr>
              <a:t>Vs</a:t>
            </a:r>
            <a:r>
              <a:rPr lang="en-US" dirty="0">
                <a:latin typeface="Fira sans"/>
              </a:rPr>
              <a:t> iterative implementation</a:t>
            </a:r>
          </a:p>
          <a:p>
            <a:pPr marL="0" indent="0">
              <a:buNone/>
            </a:pPr>
            <a:endParaRPr lang="en-US" dirty="0">
              <a:latin typeface="Fira sans"/>
            </a:endParaRPr>
          </a:p>
          <a:p>
            <a:pPr marL="0" indent="0">
              <a:buNone/>
            </a:pPr>
            <a:endParaRPr lang="en-US" dirty="0">
              <a:latin typeface="Fir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15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Recursive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function is paused.</a:t>
            </a:r>
          </a:p>
          <a:p>
            <a:r>
              <a:rPr lang="en-US" dirty="0"/>
              <a:t>The execution context associated with it is remembered in a special data structure called </a:t>
            </a:r>
            <a:r>
              <a:rPr lang="en-US" i="1" dirty="0"/>
              <a:t>execution context stack</a:t>
            </a:r>
            <a:r>
              <a:rPr lang="en-US" dirty="0"/>
              <a:t>.</a:t>
            </a:r>
          </a:p>
          <a:p>
            <a:r>
              <a:rPr lang="en-US" dirty="0"/>
              <a:t>The nested call executes.</a:t>
            </a:r>
          </a:p>
          <a:p>
            <a:r>
              <a:rPr lang="en-US" dirty="0"/>
              <a:t>After it ends, the old execution context is retrieved from the stack, and the outer function is resumed from where it stopped.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Recursive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each recursive call, there is need to save the</a:t>
            </a:r>
          </a:p>
          <a:p>
            <a:pPr lvl="1"/>
            <a:r>
              <a:rPr lang="en-US" dirty="0"/>
              <a:t>current values of parameters,</a:t>
            </a:r>
          </a:p>
          <a:p>
            <a:pPr lvl="1"/>
            <a:r>
              <a:rPr lang="en-US" dirty="0"/>
              <a:t>local variables and</a:t>
            </a:r>
          </a:p>
          <a:p>
            <a:pPr lvl="1"/>
            <a:r>
              <a:rPr lang="en-US" dirty="0"/>
              <a:t>the return address (the address where the control has to return from the call).</a:t>
            </a:r>
          </a:p>
          <a:p>
            <a:r>
              <a:rPr lang="en-US" dirty="0"/>
              <a:t>Also, as a function calls to another function, first its arguments, then the return address and finally space for local variables is pushed onto the stack.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5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/>
              </a:rPr>
              <a:t>Backtracking is an algorithmic-technique for solving problems recursively by trying to build a solution incrementally, one piece at a time, removing those solutions that fail to satisfy the constraints of the problem at any point of time.</a:t>
            </a:r>
          </a:p>
          <a:p>
            <a:r>
              <a:rPr lang="en-US" dirty="0">
                <a:latin typeface="Fira sans"/>
              </a:rPr>
              <a:t>Uses stack for storing solution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5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0" y="1259733"/>
            <a:ext cx="8145290" cy="529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200" y="1309689"/>
            <a:ext cx="4195000" cy="900112"/>
          </a:xfrm>
        </p:spPr>
        <p:txBody>
          <a:bodyPr>
            <a:normAutofit fontScale="92500"/>
          </a:bodyPr>
          <a:lstStyle/>
          <a:p>
            <a:r>
              <a:rPr lang="en-US" dirty="0"/>
              <a:t>S = (3, 4, 5, 6) and X =9.</a:t>
            </a:r>
            <a:endParaRPr lang="en-US" dirty="0">
              <a:latin typeface="Fir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subsets Backtracking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0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Queries?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Marcellus"/>
              </a:rPr>
              <a:t>Thank you!</a:t>
            </a:r>
            <a:endParaRPr lang="en-US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4942"/>
            <a:ext cx="8229600" cy="4726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The Stack ADT: Value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21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Fira sans"/>
              </a:rPr>
              <a:t>Abstract 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typedef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Fira sans"/>
              </a:rPr>
              <a:t>ele</a:t>
            </a:r>
            <a:r>
              <a:rPr lang="en-US" dirty="0">
                <a:solidFill>
                  <a:srgbClr val="0070C0"/>
                </a:solidFill>
                <a:latin typeface="Fira san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Fira sans"/>
              </a:rPr>
              <a:t>Condition: none</a:t>
            </a:r>
          </a:p>
          <a:p>
            <a:pPr marL="0" indent="0">
              <a:buNone/>
            </a:pPr>
            <a:endParaRPr lang="en-US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 Stack ADT: Operator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1. Abstract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CreateEmptyStack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Precondition: none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Fira sans"/>
              </a:rPr>
              <a:t>Postcondition: </a:t>
            </a:r>
            <a:r>
              <a:rPr lang="en-US" sz="2400" dirty="0" err="1">
                <a:solidFill>
                  <a:schemeClr val="accent2"/>
                </a:solidFill>
                <a:latin typeface="Fira sans"/>
              </a:rPr>
              <a:t>CreateEmptyStack</a:t>
            </a:r>
            <a:r>
              <a:rPr lang="en-US" sz="2400" dirty="0">
                <a:solidFill>
                  <a:schemeClr val="accent2"/>
                </a:solidFill>
                <a:latin typeface="Fira sans"/>
              </a:rPr>
              <a:t> is created</a:t>
            </a: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2. Abstract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PushStack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Stack,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Element)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Precondition: Stack not full </a:t>
            </a:r>
            <a:r>
              <a:rPr lang="en-US" sz="2400" u="sng" dirty="0">
                <a:latin typeface="Fira sans"/>
              </a:rPr>
              <a:t>or</a:t>
            </a:r>
            <a:r>
              <a:rPr lang="en-US" sz="2400" dirty="0">
                <a:latin typeface="Fira sans"/>
              </a:rPr>
              <a:t> </a:t>
            </a:r>
            <a:r>
              <a:rPr lang="en-US" sz="2400" dirty="0" err="1">
                <a:latin typeface="Fira sans"/>
              </a:rPr>
              <a:t>NotFull</a:t>
            </a:r>
            <a:r>
              <a:rPr lang="en-US" sz="2400" dirty="0">
                <a:latin typeface="Fira sans"/>
              </a:rPr>
              <a:t>(Stack)= True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Postcondition: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PushStack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: </a:t>
            </a:r>
            <a:r>
              <a:rPr lang="en-US" sz="2400" dirty="0">
                <a:latin typeface="Fira sans"/>
              </a:rPr>
              <a:t>stack= stack + Element at the top </a:t>
            </a:r>
          </a:p>
          <a:p>
            <a:pPr marL="0" indent="0">
              <a:buNone/>
            </a:pPr>
            <a:r>
              <a:rPr lang="en-US" sz="2400" u="sng" dirty="0">
                <a:latin typeface="Fira sans"/>
              </a:rPr>
              <a:t>Or</a:t>
            </a:r>
            <a:r>
              <a:rPr lang="en-US" sz="2400" dirty="0">
                <a:latin typeface="Fira sans"/>
              </a:rPr>
              <a:t> Stack= original stack with new Element at the top  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 Stack ADT: Operator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3. Abstract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ElementType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PopStack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Precondition: Stack not empty </a:t>
            </a:r>
            <a:r>
              <a:rPr lang="en-US" sz="2400" u="sng" dirty="0">
                <a:latin typeface="Fira sans"/>
              </a:rPr>
              <a:t>or</a:t>
            </a:r>
            <a:r>
              <a:rPr lang="en-US" sz="2400" dirty="0">
                <a:latin typeface="Fira sans"/>
              </a:rPr>
              <a:t> </a:t>
            </a:r>
            <a:r>
              <a:rPr lang="en-US" sz="2400" dirty="0" err="1">
                <a:latin typeface="Fira sans"/>
              </a:rPr>
              <a:t>NotEmpty</a:t>
            </a:r>
            <a:r>
              <a:rPr lang="en-US" sz="2400" dirty="0">
                <a:latin typeface="Fira sans"/>
              </a:rPr>
              <a:t>(Stack)= True</a:t>
            </a:r>
          </a:p>
          <a:p>
            <a:pPr marL="0" indent="0">
              <a:buNone/>
            </a:pPr>
            <a:r>
              <a:rPr lang="en-US" sz="2400" dirty="0" err="1">
                <a:latin typeface="Fira sans"/>
              </a:rPr>
              <a:t>Postcondition</a:t>
            </a:r>
            <a:r>
              <a:rPr lang="en-US" sz="2400" dirty="0">
                <a:latin typeface="Fira sans"/>
              </a:rPr>
              <a:t>:  </a:t>
            </a:r>
            <a:r>
              <a:rPr lang="en-US" sz="2400" dirty="0" err="1">
                <a:latin typeface="Fira sans"/>
              </a:rPr>
              <a:t>PopStack</a:t>
            </a:r>
            <a:r>
              <a:rPr lang="en-US" sz="2400" dirty="0">
                <a:latin typeface="Fira sans"/>
              </a:rPr>
              <a:t>= element at the top, 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Stack = stack - Element at the top </a:t>
            </a:r>
          </a:p>
          <a:p>
            <a:pPr marL="0" indent="0">
              <a:buNone/>
            </a:pPr>
            <a:r>
              <a:rPr lang="en-US" sz="2400" u="sng" dirty="0">
                <a:latin typeface="Fira sans"/>
              </a:rPr>
              <a:t>Or</a:t>
            </a:r>
            <a:r>
              <a:rPr lang="en-US" sz="2400" dirty="0">
                <a:latin typeface="Fira sans"/>
              </a:rPr>
              <a:t> Stack= original stack without top Element  </a:t>
            </a: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4. Abstract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DestroyStack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Precondition: Stack not empty </a:t>
            </a:r>
            <a:r>
              <a:rPr lang="en-US" sz="2400" u="sng" dirty="0">
                <a:latin typeface="Fira sans"/>
              </a:rPr>
              <a:t>or</a:t>
            </a:r>
            <a:r>
              <a:rPr lang="en-US" sz="2400" dirty="0">
                <a:latin typeface="Fira sans"/>
              </a:rPr>
              <a:t> </a:t>
            </a:r>
            <a:r>
              <a:rPr lang="en-US" sz="2400" dirty="0" err="1">
                <a:latin typeface="Fira sans"/>
              </a:rPr>
              <a:t>NotEmpty</a:t>
            </a:r>
            <a:r>
              <a:rPr lang="en-US" sz="2400" dirty="0">
                <a:latin typeface="Fira sans"/>
              </a:rPr>
              <a:t>(Stack)= True</a:t>
            </a:r>
          </a:p>
          <a:p>
            <a:pPr marL="0" indent="0">
              <a:buNone/>
            </a:pPr>
            <a:r>
              <a:rPr lang="en-US" sz="2400" dirty="0" err="1">
                <a:latin typeface="Fira sans"/>
              </a:rPr>
              <a:t>Postcondition</a:t>
            </a:r>
            <a:r>
              <a:rPr lang="en-US" sz="2400" dirty="0">
                <a:latin typeface="Fira sans"/>
              </a:rPr>
              <a:t>: Element from the stack are removed one by one starting from top to bottom.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 Empty(Stack)= True</a:t>
            </a: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9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Marcellus"/>
              </a:rPr>
              <a:t> Stack ADT: Operator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5. Abstract Boolean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NotFull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Precondition: none </a:t>
            </a:r>
          </a:p>
          <a:p>
            <a:pPr marL="0" indent="0">
              <a:buNone/>
            </a:pPr>
            <a:r>
              <a:rPr lang="en-US" sz="2400" dirty="0" err="1">
                <a:latin typeface="Fira sans"/>
              </a:rPr>
              <a:t>Postcondition</a:t>
            </a:r>
            <a:r>
              <a:rPr lang="en-US" sz="2400" dirty="0">
                <a:latin typeface="Fira sans"/>
              </a:rPr>
              <a:t>: </a:t>
            </a:r>
            <a:r>
              <a:rPr lang="en-US" sz="2400" dirty="0" err="1">
                <a:latin typeface="Fira sans"/>
              </a:rPr>
              <a:t>NotFull</a:t>
            </a:r>
            <a:r>
              <a:rPr lang="en-US" sz="2400" dirty="0">
                <a:latin typeface="Fira sans"/>
              </a:rPr>
              <a:t>(Stack)= true if Stack is not full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	 </a:t>
            </a:r>
            <a:r>
              <a:rPr lang="en-US" sz="2400" dirty="0" err="1">
                <a:latin typeface="Fira sans"/>
              </a:rPr>
              <a:t>NotFull</a:t>
            </a:r>
            <a:r>
              <a:rPr lang="en-US" sz="2400" dirty="0">
                <a:latin typeface="Fira sans"/>
              </a:rPr>
              <a:t>(Stack)= False if Stack is full. </a:t>
            </a: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ira sans"/>
              </a:rPr>
              <a:t>6. Abstract Boolean 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NotEmpty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Fira sans"/>
              </a:rPr>
              <a:t>StackType</a:t>
            </a:r>
            <a:r>
              <a:rPr lang="en-US" sz="2400" dirty="0">
                <a:solidFill>
                  <a:srgbClr val="0070C0"/>
                </a:solidFill>
                <a:latin typeface="Fira sans"/>
              </a:rPr>
              <a:t> stack)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Precondition: none </a:t>
            </a:r>
          </a:p>
          <a:p>
            <a:pPr marL="0" indent="0">
              <a:buNone/>
            </a:pPr>
            <a:r>
              <a:rPr lang="en-US" sz="2400" dirty="0" err="1">
                <a:latin typeface="Fira sans"/>
              </a:rPr>
              <a:t>Postcondition</a:t>
            </a:r>
            <a:r>
              <a:rPr lang="en-US" sz="2400" dirty="0">
                <a:latin typeface="Fira sans"/>
              </a:rPr>
              <a:t>: </a:t>
            </a:r>
            <a:r>
              <a:rPr lang="en-US" sz="2400" dirty="0" err="1">
                <a:latin typeface="Fira sans"/>
              </a:rPr>
              <a:t>NotEmpty</a:t>
            </a:r>
            <a:r>
              <a:rPr lang="en-US" sz="2400" dirty="0">
                <a:latin typeface="Fira sans"/>
              </a:rPr>
              <a:t>(Stack)= true if Stack is not empty</a:t>
            </a:r>
          </a:p>
          <a:p>
            <a:pPr marL="0" indent="0">
              <a:buNone/>
            </a:pPr>
            <a:r>
              <a:rPr lang="en-US" sz="2400" dirty="0">
                <a:latin typeface="Fira sans"/>
              </a:rPr>
              <a:t>		 ~Empty(Stack)= False if Stack is empty. </a:t>
            </a:r>
          </a:p>
          <a:p>
            <a:pPr marL="0" indent="0">
              <a:buNone/>
            </a:pPr>
            <a:endParaRPr lang="en-US" sz="2400" dirty="0">
              <a:latin typeface="Fira sans"/>
            </a:endParaRPr>
          </a:p>
        </p:txBody>
      </p:sp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" y="5835651"/>
            <a:ext cx="726281" cy="72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258" y="4869"/>
            <a:ext cx="420532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69955" y="-617342"/>
            <a:ext cx="558950" cy="175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04" y="-19725"/>
            <a:ext cx="420533" cy="55895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911E14-6F71-46DE-B764-680C834126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" y="133509"/>
            <a:ext cx="2434302" cy="8114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7CC1-EE11-4603-A8BF-1E9698DFCD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 b="1" dirty="0" smtClean="0">
            <a:solidFill>
              <a:schemeClr val="tx1"/>
            </a:solidFill>
            <a:latin typeface="Fira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20084</TotalTime>
  <Words>3594</Words>
  <Application>Microsoft Office PowerPoint</Application>
  <PresentationFormat>On-screen Show (4:3)</PresentationFormat>
  <Paragraphs>708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CMMI10</vt:lpstr>
      <vt:lpstr>CMR10</vt:lpstr>
      <vt:lpstr>CMSS10</vt:lpstr>
      <vt:lpstr>CMSY10</vt:lpstr>
      <vt:lpstr>Fira sans</vt:lpstr>
      <vt:lpstr>Marcellus</vt:lpstr>
      <vt:lpstr>Marcellus(heading)</vt:lpstr>
      <vt:lpstr>Times New Roman</vt:lpstr>
      <vt:lpstr>Wingdings</vt:lpstr>
      <vt:lpstr>Office Theme</vt:lpstr>
      <vt:lpstr>Stack</vt:lpstr>
      <vt:lpstr>Outline</vt:lpstr>
      <vt:lpstr>Stack</vt:lpstr>
      <vt:lpstr>What is this good for ?</vt:lpstr>
      <vt:lpstr>A Stack</vt:lpstr>
      <vt:lpstr>The Stack ADT: Value definition</vt:lpstr>
      <vt:lpstr> Stack ADT: Operator definition</vt:lpstr>
      <vt:lpstr> Stack ADT: Operator definition</vt:lpstr>
      <vt:lpstr> Stack ADT: Operator definition</vt:lpstr>
      <vt:lpstr> Stack ADT: Operator definition</vt:lpstr>
      <vt:lpstr>Exercise: Stacks</vt:lpstr>
      <vt:lpstr>Implementing a Stack</vt:lpstr>
      <vt:lpstr>Implementing Stacks: Array</vt:lpstr>
      <vt:lpstr>Implementing a Stack: Vector </vt:lpstr>
      <vt:lpstr>Implementing a Stack: Linked List</vt:lpstr>
      <vt:lpstr>Writing an algorithm</vt:lpstr>
      <vt:lpstr> Stack ADT: Array Implementation</vt:lpstr>
      <vt:lpstr> Stack ADT: Array Implementation</vt:lpstr>
      <vt:lpstr> Stack ADT: Array Implementation</vt:lpstr>
      <vt:lpstr> Stack ADT: Array Implementation</vt:lpstr>
      <vt:lpstr>Implementing Stacks: Linked List</vt:lpstr>
      <vt:lpstr>Implementing Stacks: Linked List</vt:lpstr>
      <vt:lpstr>Implementing Stacks: Linked List</vt:lpstr>
      <vt:lpstr>Implementing Stacks: Linked List</vt:lpstr>
      <vt:lpstr>Implementing Stacks: Linked List</vt:lpstr>
      <vt:lpstr>Implementing Stacks: Linked List</vt:lpstr>
      <vt:lpstr>PowerPoint Presentation</vt:lpstr>
      <vt:lpstr>Implementing Stacks: Linked List</vt:lpstr>
      <vt:lpstr>Implementing Stacks: Linked List</vt:lpstr>
      <vt:lpstr>Implementing Stacks: Linked List</vt:lpstr>
      <vt:lpstr>Stack Applications</vt:lpstr>
      <vt:lpstr>Stack applications</vt:lpstr>
      <vt:lpstr>1. Parentheses Matching Algorithm</vt:lpstr>
      <vt:lpstr>PowerPoint Presentation</vt:lpstr>
      <vt:lpstr>PowerPoint Presentation</vt:lpstr>
      <vt:lpstr>2. Infix to postfix</vt:lpstr>
      <vt:lpstr>2. Infix to postfix</vt:lpstr>
      <vt:lpstr>2. Infix to postfix</vt:lpstr>
      <vt:lpstr> Infix to postfix</vt:lpstr>
      <vt:lpstr>Infix to postfix process without parenthesis</vt:lpstr>
      <vt:lpstr>A + B * C - D - E * F + G</vt:lpstr>
      <vt:lpstr>PowerPoint Presentation</vt:lpstr>
      <vt:lpstr>Infix to postfix process with parenthesis</vt:lpstr>
      <vt:lpstr>PowerPoint Presentation</vt:lpstr>
      <vt:lpstr>3. Evaluation of postfix expression</vt:lpstr>
      <vt:lpstr>PowerPoint Presentation</vt:lpstr>
      <vt:lpstr>4. Reverse a string using Stack</vt:lpstr>
      <vt:lpstr>5. Check if a string is palindrome</vt:lpstr>
      <vt:lpstr>6. Recursion</vt:lpstr>
      <vt:lpstr>4. Recursion</vt:lpstr>
      <vt:lpstr>Recursive function call</vt:lpstr>
      <vt:lpstr>Recursive function call</vt:lpstr>
      <vt:lpstr>Backtracking </vt:lpstr>
      <vt:lpstr>Sum of subsets Backtracking </vt:lpstr>
      <vt:lpstr>Queries?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Swait</dc:creator>
  <cp:lastModifiedBy>Om Thanage</cp:lastModifiedBy>
  <cp:revision>157</cp:revision>
  <dcterms:created xsi:type="dcterms:W3CDTF">2020-08-09T15:27:29Z</dcterms:created>
  <dcterms:modified xsi:type="dcterms:W3CDTF">2024-10-13T09:19:17Z</dcterms:modified>
</cp:coreProperties>
</file>