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95" r:id="rId4"/>
    <p:sldId id="258" r:id="rId5"/>
    <p:sldId id="396" r:id="rId6"/>
    <p:sldId id="397" r:id="rId7"/>
    <p:sldId id="398" r:id="rId8"/>
    <p:sldId id="388" r:id="rId9"/>
    <p:sldId id="269" r:id="rId10"/>
    <p:sldId id="399" r:id="rId11"/>
    <p:sldId id="389" r:id="rId12"/>
    <p:sldId id="390" r:id="rId13"/>
    <p:sldId id="324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0F916-B031-46C7-A7FC-683E268B20CC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AB9F0-8A4C-42C8-9D12-F20B86B3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51A7-24C7-47B6-B45B-F813C80D19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(heading)"/>
              </a:rPr>
              <a:t>Stack and Queue questions</a:t>
            </a:r>
            <a:endParaRPr lang="en-US" dirty="0">
              <a:solidFill>
                <a:srgbClr val="C00000"/>
              </a:solidFill>
              <a:latin typeface="Marcellus(heading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ira sans"/>
              </a:rPr>
              <a:t>swatimali@somaiya.edu</a:t>
            </a: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Solution  – using stacks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Maintain two stacks- undo stack and redo stack</a:t>
            </a:r>
          </a:p>
          <a:p>
            <a:pPr lvl="0"/>
            <a:r>
              <a:rPr lang="en-US" dirty="0" smtClean="0"/>
              <a:t>every </a:t>
            </a:r>
            <a:r>
              <a:rPr lang="en-US" dirty="0"/>
              <a:t>new action you do is pushed on the undo stack,</a:t>
            </a:r>
            <a:endParaRPr lang="en-IN" sz="2000" dirty="0"/>
          </a:p>
          <a:p>
            <a:pPr lvl="0"/>
            <a:r>
              <a:rPr lang="en-US" dirty="0"/>
              <a:t>every undo pops an item off the undo stack and pushes it onto the redo stack,</a:t>
            </a:r>
            <a:endParaRPr lang="en-IN" sz="2000" dirty="0"/>
          </a:p>
          <a:p>
            <a:pPr lvl="0"/>
            <a:r>
              <a:rPr lang="en-US" dirty="0"/>
              <a:t>every redo pops an item off the redo stack and pushes it onto the undo stack.</a:t>
            </a:r>
            <a:endParaRPr lang="en-IN" sz="2000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1500" dirty="0">
                <a:latin typeface="Fira sans"/>
              </a:rPr>
              <a:t>There are a number of students in a school who wait to be served. </a:t>
            </a:r>
            <a:r>
              <a:rPr lang="en-IN" sz="1500" dirty="0" smtClean="0">
                <a:latin typeface="Fira sans"/>
              </a:rPr>
              <a:t>Two types </a:t>
            </a:r>
            <a:r>
              <a:rPr lang="en-IN" sz="1500" dirty="0">
                <a:latin typeface="Fira sans"/>
              </a:rPr>
              <a:t>of </a:t>
            </a:r>
            <a:r>
              <a:rPr lang="en-IN" sz="1500" dirty="0" smtClean="0">
                <a:latin typeface="Fira sans"/>
              </a:rPr>
              <a:t> events</a:t>
            </a:r>
            <a:r>
              <a:rPr lang="en-IN" sz="1500" dirty="0">
                <a:latin typeface="Fira sans"/>
              </a:rPr>
              <a:t>, ENTER and SERVED, can take place which </a:t>
            </a:r>
            <a:r>
              <a:rPr lang="en-IN" sz="1500" dirty="0" smtClean="0">
                <a:latin typeface="Fira sans"/>
              </a:rPr>
              <a:t>are described </a:t>
            </a:r>
            <a:r>
              <a:rPr lang="en-IN" sz="1500" dirty="0">
                <a:latin typeface="Fira sans"/>
              </a:rPr>
              <a:t>below.</a:t>
            </a:r>
          </a:p>
          <a:p>
            <a:pPr marL="457200" lvl="1" indent="-457200"/>
            <a:r>
              <a:rPr lang="en-IN" sz="1500" dirty="0" smtClean="0">
                <a:latin typeface="Fira sans"/>
              </a:rPr>
              <a:t>ENTER</a:t>
            </a:r>
            <a:r>
              <a:rPr lang="en-IN" sz="1500" dirty="0">
                <a:latin typeface="Fira sans"/>
              </a:rPr>
              <a:t>: A student with some priority enters the queue to be </a:t>
            </a:r>
            <a:r>
              <a:rPr lang="en-IN" sz="1500" dirty="0" smtClean="0">
                <a:latin typeface="Fira sans"/>
              </a:rPr>
              <a:t>served.</a:t>
            </a:r>
          </a:p>
          <a:p>
            <a:pPr marL="457200" lvl="1" indent="-457200"/>
            <a:r>
              <a:rPr lang="en-IN" sz="1500" dirty="0" smtClean="0">
                <a:latin typeface="Fira sans"/>
              </a:rPr>
              <a:t>SERVED</a:t>
            </a:r>
            <a:r>
              <a:rPr lang="en-IN" sz="1500" dirty="0">
                <a:latin typeface="Fira sans"/>
              </a:rPr>
              <a:t>: The student with the highest priority is served (removed</a:t>
            </a:r>
            <a:r>
              <a:rPr lang="en-IN" sz="1500" dirty="0" smtClean="0">
                <a:latin typeface="Fira sans"/>
              </a:rPr>
              <a:t>) from </a:t>
            </a:r>
            <a:r>
              <a:rPr lang="en-IN" sz="1500" dirty="0">
                <a:latin typeface="Fira sans"/>
              </a:rPr>
              <a:t>the queue.</a:t>
            </a:r>
          </a:p>
          <a:p>
            <a:pPr marL="0" lvl="1" indent="0">
              <a:buNone/>
            </a:pPr>
            <a:r>
              <a:rPr lang="en-IN" sz="1500" dirty="0">
                <a:latin typeface="Fira sans"/>
              </a:rPr>
              <a:t>Each student has a name, CGPA. An unique id is assigned to </a:t>
            </a:r>
            <a:r>
              <a:rPr lang="en-IN" sz="1500" dirty="0" smtClean="0">
                <a:latin typeface="Fira sans"/>
              </a:rPr>
              <a:t>each student </a:t>
            </a:r>
            <a:r>
              <a:rPr lang="en-IN" sz="1500" dirty="0">
                <a:latin typeface="Fira sans"/>
              </a:rPr>
              <a:t>entering the queue. The queue serves the students based on </a:t>
            </a:r>
            <a:r>
              <a:rPr lang="en-IN" sz="1500" dirty="0" smtClean="0">
                <a:latin typeface="Fira sans"/>
              </a:rPr>
              <a:t>the following </a:t>
            </a:r>
            <a:r>
              <a:rPr lang="en-IN" sz="1500" dirty="0">
                <a:latin typeface="Fira sans"/>
              </a:rPr>
              <a:t>criteria (priority criteria):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1500" dirty="0" smtClean="0">
                <a:latin typeface="Fira sans"/>
              </a:rPr>
              <a:t>The </a:t>
            </a:r>
            <a:r>
              <a:rPr lang="en-IN" sz="1500" dirty="0">
                <a:latin typeface="Fira sans"/>
              </a:rPr>
              <a:t>student having the highest Cumulative Grade </a:t>
            </a:r>
            <a:r>
              <a:rPr lang="en-IN" sz="1500" dirty="0" smtClean="0">
                <a:latin typeface="Fira sans"/>
              </a:rPr>
              <a:t>Point Average</a:t>
            </a:r>
            <a:r>
              <a:rPr lang="en-IN" sz="1500" dirty="0">
                <a:latin typeface="Fira sans"/>
              </a:rPr>
              <a:t> (CGPA) is served </a:t>
            </a:r>
            <a:r>
              <a:rPr lang="en-IN" sz="1500" dirty="0" smtClean="0">
                <a:latin typeface="Fira sans"/>
              </a:rPr>
              <a:t>first.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1500" dirty="0" smtClean="0">
                <a:latin typeface="Fira sans"/>
              </a:rPr>
              <a:t>Any </a:t>
            </a:r>
            <a:r>
              <a:rPr lang="en-IN" sz="1500" dirty="0">
                <a:latin typeface="Fira sans"/>
              </a:rPr>
              <a:t>students having the same CGPA  will be served in </a:t>
            </a:r>
            <a:r>
              <a:rPr lang="en-IN" sz="1500" dirty="0" smtClean="0">
                <a:latin typeface="Fira sans"/>
              </a:rPr>
              <a:t>ascending order </a:t>
            </a:r>
            <a:r>
              <a:rPr lang="en-IN" sz="1500" dirty="0">
                <a:latin typeface="Fira sans"/>
              </a:rPr>
              <a:t>of the id.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sz="1500" dirty="0">
              <a:latin typeface="Fira sans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500" dirty="0">
                <a:latin typeface="Fira sans"/>
              </a:rPr>
              <a:t>Input </a:t>
            </a:r>
            <a:r>
              <a:rPr lang="en-IN" sz="1500" dirty="0" smtClean="0">
                <a:latin typeface="Fira sans"/>
              </a:rPr>
              <a:t>- The </a:t>
            </a:r>
            <a:r>
              <a:rPr lang="en-IN" sz="1500" dirty="0">
                <a:latin typeface="Fira sans"/>
              </a:rPr>
              <a:t>first line contains an integer, , describing the total number of events</a:t>
            </a:r>
            <a:r>
              <a:rPr lang="en-IN" sz="1500" dirty="0" smtClean="0">
                <a:latin typeface="Fira sans"/>
              </a:rPr>
              <a:t>. Each </a:t>
            </a:r>
            <a:r>
              <a:rPr lang="en-IN" sz="1500" dirty="0">
                <a:latin typeface="Fira sans"/>
              </a:rPr>
              <a:t>of the  subsequent lines will be of the following two forms</a:t>
            </a:r>
            <a:r>
              <a:rPr lang="en-IN" sz="1500" dirty="0" smtClean="0">
                <a:latin typeface="Fira sans"/>
              </a:rPr>
              <a:t>:</a:t>
            </a:r>
          </a:p>
          <a:p>
            <a:pPr marL="742950" lvl="2" indent="-342900"/>
            <a:r>
              <a:rPr lang="en-IN" sz="1500" dirty="0" smtClean="0">
                <a:latin typeface="Fira sans"/>
              </a:rPr>
              <a:t> </a:t>
            </a:r>
            <a:r>
              <a:rPr lang="en-IN" sz="1500" dirty="0">
                <a:latin typeface="Fira sans"/>
              </a:rPr>
              <a:t>ENTER name CGPA id: The student to be inserted into the </a:t>
            </a:r>
            <a:r>
              <a:rPr lang="en-IN" sz="1500" dirty="0" smtClean="0">
                <a:latin typeface="Fira sans"/>
              </a:rPr>
              <a:t>priority queue.</a:t>
            </a:r>
          </a:p>
          <a:p>
            <a:pPr marL="742950" lvl="2" indent="-342900"/>
            <a:r>
              <a:rPr lang="en-IN" sz="1500" dirty="0" smtClean="0">
                <a:latin typeface="Fira sans"/>
              </a:rPr>
              <a:t>SERVED</a:t>
            </a:r>
            <a:r>
              <a:rPr lang="en-IN" sz="1500" dirty="0">
                <a:latin typeface="Fira sans"/>
              </a:rPr>
              <a:t>: The highest priority student in the queue was served</a:t>
            </a:r>
            <a:r>
              <a:rPr lang="en-IN" sz="1500" dirty="0" smtClean="0">
                <a:latin typeface="Fira sans"/>
              </a:rPr>
              <a:t>.</a:t>
            </a:r>
          </a:p>
          <a:p>
            <a:pPr fontAlgn="base"/>
            <a:r>
              <a:rPr lang="en-US" sz="1500" b="1" dirty="0">
                <a:latin typeface="Fira sans"/>
              </a:rPr>
              <a:t>Output </a:t>
            </a:r>
            <a:r>
              <a:rPr lang="en-US" sz="1500" b="1" dirty="0" smtClean="0">
                <a:latin typeface="Fira sans"/>
              </a:rPr>
              <a:t>- </a:t>
            </a:r>
            <a:r>
              <a:rPr lang="en-US" sz="1500" dirty="0" smtClean="0">
                <a:latin typeface="Fira sans"/>
              </a:rPr>
              <a:t>Prints </a:t>
            </a:r>
            <a:r>
              <a:rPr lang="en-US" sz="1500" dirty="0">
                <a:latin typeface="Fira sans"/>
              </a:rPr>
              <a:t>the names of the students yet to be served in the priority order. If there are no such student, then the code prints EMPTY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b="1" dirty="0"/>
              <a:t>Sample Input </a:t>
            </a:r>
            <a:endParaRPr lang="en-IN" sz="2000" dirty="0"/>
          </a:p>
          <a:p>
            <a:pPr fontAlgn="base"/>
            <a:r>
              <a:rPr lang="en-US" dirty="0"/>
              <a:t>12</a:t>
            </a:r>
            <a:endParaRPr lang="en-IN" sz="2000" dirty="0"/>
          </a:p>
          <a:p>
            <a:pPr fontAlgn="base"/>
            <a:r>
              <a:rPr lang="en-US" dirty="0"/>
              <a:t>ENTER John 3.75 50</a:t>
            </a:r>
            <a:endParaRPr lang="en-IN" sz="2000" dirty="0"/>
          </a:p>
          <a:p>
            <a:pPr fontAlgn="base"/>
            <a:r>
              <a:rPr lang="en-US" dirty="0"/>
              <a:t>ENTER Mark 3.8 24</a:t>
            </a:r>
            <a:endParaRPr lang="en-IN" sz="2000" dirty="0"/>
          </a:p>
          <a:p>
            <a:pPr fontAlgn="base"/>
            <a:r>
              <a:rPr lang="en-US" dirty="0"/>
              <a:t>ENTER </a:t>
            </a:r>
            <a:r>
              <a:rPr lang="en-US" dirty="0" err="1"/>
              <a:t>Shafaet</a:t>
            </a:r>
            <a:r>
              <a:rPr lang="en-US" dirty="0"/>
              <a:t> 3.7 35</a:t>
            </a:r>
            <a:endParaRPr lang="en-IN" sz="2000" dirty="0"/>
          </a:p>
          <a:p>
            <a:pPr fontAlgn="base"/>
            <a:r>
              <a:rPr lang="en-US" dirty="0"/>
              <a:t>SERVED</a:t>
            </a:r>
            <a:endParaRPr lang="en-IN" sz="2000" dirty="0"/>
          </a:p>
          <a:p>
            <a:pPr fontAlgn="base"/>
            <a:r>
              <a:rPr lang="en-US" dirty="0"/>
              <a:t>SERVED</a:t>
            </a:r>
            <a:endParaRPr lang="en-IN" sz="2000" dirty="0"/>
          </a:p>
          <a:p>
            <a:pPr fontAlgn="base"/>
            <a:r>
              <a:rPr lang="en-US" dirty="0"/>
              <a:t>ENTER </a:t>
            </a:r>
            <a:r>
              <a:rPr lang="en-US" dirty="0" err="1"/>
              <a:t>Samiha</a:t>
            </a:r>
            <a:r>
              <a:rPr lang="en-US" dirty="0"/>
              <a:t> 3.85 36</a:t>
            </a:r>
            <a:endParaRPr lang="en-IN" sz="2000" dirty="0"/>
          </a:p>
          <a:p>
            <a:pPr fontAlgn="base"/>
            <a:r>
              <a:rPr lang="en-US" dirty="0"/>
              <a:t>SERVED</a:t>
            </a:r>
            <a:endParaRPr lang="en-IN" sz="2000" dirty="0"/>
          </a:p>
          <a:p>
            <a:pPr fontAlgn="base"/>
            <a:r>
              <a:rPr lang="en-US" dirty="0"/>
              <a:t>ENTER Ashley 3.9 42</a:t>
            </a:r>
            <a:endParaRPr lang="en-IN" sz="2000" dirty="0"/>
          </a:p>
          <a:p>
            <a:pPr fontAlgn="base"/>
            <a:r>
              <a:rPr lang="en-US" dirty="0"/>
              <a:t>ENTER Maria 3.6 46</a:t>
            </a:r>
            <a:endParaRPr lang="en-IN" sz="2000" dirty="0"/>
          </a:p>
          <a:p>
            <a:pPr fontAlgn="base"/>
            <a:r>
              <a:rPr lang="en-US" dirty="0"/>
              <a:t>ENTER </a:t>
            </a:r>
            <a:r>
              <a:rPr lang="en-US" dirty="0" err="1"/>
              <a:t>Anik</a:t>
            </a:r>
            <a:r>
              <a:rPr lang="en-US" dirty="0"/>
              <a:t> 3.95 49</a:t>
            </a:r>
            <a:endParaRPr lang="en-IN" sz="2000" dirty="0"/>
          </a:p>
          <a:p>
            <a:pPr fontAlgn="base"/>
            <a:r>
              <a:rPr lang="en-US" dirty="0"/>
              <a:t>ENTER Dan 3.95 50</a:t>
            </a:r>
            <a:endParaRPr lang="en-IN" sz="2000" dirty="0"/>
          </a:p>
          <a:p>
            <a:pPr fontAlgn="base"/>
            <a:r>
              <a:rPr lang="en-US" dirty="0"/>
              <a:t>SERVED</a:t>
            </a:r>
            <a:endParaRPr lang="en-IN" sz="2000" dirty="0"/>
          </a:p>
          <a:p>
            <a:pPr fontAlgn="base"/>
            <a:r>
              <a:rPr lang="en-US" b="1" dirty="0"/>
              <a:t>Sample Output 0</a:t>
            </a:r>
            <a:endParaRPr lang="en-IN" sz="2000" dirty="0"/>
          </a:p>
          <a:p>
            <a:pPr fontAlgn="base"/>
            <a:r>
              <a:rPr lang="en-US" dirty="0"/>
              <a:t>Dan</a:t>
            </a:r>
            <a:endParaRPr lang="en-IN" sz="2000" dirty="0"/>
          </a:p>
          <a:p>
            <a:pPr fontAlgn="base"/>
            <a:r>
              <a:rPr lang="en-US" dirty="0"/>
              <a:t>Ashley</a:t>
            </a:r>
            <a:endParaRPr lang="en-IN" sz="2000" dirty="0"/>
          </a:p>
          <a:p>
            <a:pPr fontAlgn="base"/>
            <a:r>
              <a:rPr lang="en-US" dirty="0" err="1"/>
              <a:t>Shafaet</a:t>
            </a:r>
            <a:endParaRPr lang="en-IN" sz="2000" dirty="0"/>
          </a:p>
          <a:p>
            <a:pPr fontAlgn="base"/>
            <a:r>
              <a:rPr lang="en-US" dirty="0"/>
              <a:t>Maria</a:t>
            </a:r>
            <a:endParaRPr lang="en-I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Queries?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  <a:latin typeface="Marcellus"/>
              </a:rPr>
              <a:t>Thank you!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1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/>
              </a:rPr>
              <a:t>Implement two stacks in one array</a:t>
            </a: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Marcellus"/>
              </a:rPr>
              <a:t>Two stacks in one array</a:t>
            </a:r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93185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310499068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363338173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508880836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482316322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2327110459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444564553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353200707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922612870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608125390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9109870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Stack1 ==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Stack2 ==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en-I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47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953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79189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543294"/>
              </p:ext>
            </p:extLst>
          </p:nvPr>
        </p:nvGraphicFramePr>
        <p:xfrm>
          <a:off x="493486" y="4495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="" xmlns:a16="http://schemas.microsoft.com/office/drawing/2014/main" val="2310499068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363338173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508880836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482316322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2327110459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444564553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353200707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922612870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608125390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9109870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Stack1 ==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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 panose="05000000000000000000" pitchFamily="2" charset="2"/>
                        </a:rPr>
                        <a:t>==</a:t>
                      </a:r>
                      <a:r>
                        <a:rPr lang="en-IN" dirty="0" smtClean="0"/>
                        <a:t>Stack2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47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953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791892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3429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Fira sans"/>
              </a:rPr>
              <a:t>OR</a:t>
            </a:r>
            <a:endParaRPr lang="en-IN" b="1" dirty="0">
              <a:solidFill>
                <a:srgbClr val="0070C0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59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2 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/>
              </a:rPr>
              <a:t>Implement queue using stacks .</a:t>
            </a:r>
          </a:p>
          <a:p>
            <a:r>
              <a:rPr lang="en-US" dirty="0" smtClean="0">
                <a:latin typeface="Fira sans"/>
              </a:rPr>
              <a:t>How many minimum number of </a:t>
            </a:r>
            <a:r>
              <a:rPr lang="en-US" dirty="0" smtClean="0">
                <a:latin typeface="Fira sans"/>
              </a:rPr>
              <a:t>stacks will </a:t>
            </a:r>
            <a:r>
              <a:rPr lang="en-US" dirty="0" smtClean="0">
                <a:latin typeface="Fira sans"/>
              </a:rPr>
              <a:t>be needed for this operation?</a:t>
            </a: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2-solution1 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Method -1 (Making </a:t>
            </a:r>
            <a:r>
              <a:rPr lang="en-US" b="1" dirty="0" err="1"/>
              <a:t>enQueue</a:t>
            </a:r>
            <a:r>
              <a:rPr lang="en-US" b="1" dirty="0"/>
              <a:t> operation costly)  </a:t>
            </a:r>
            <a:endParaRPr lang="en-IN" dirty="0"/>
          </a:p>
          <a:p>
            <a:r>
              <a:rPr lang="en-US" dirty="0"/>
              <a:t>This method makes sure that oldest entered element is always at the top of stack 1, so that </a:t>
            </a:r>
            <a:r>
              <a:rPr lang="en-US" dirty="0" err="1"/>
              <a:t>deQueue</a:t>
            </a:r>
            <a:r>
              <a:rPr lang="en-US" dirty="0"/>
              <a:t> operation just pops from stack1. To put the element at top of stack1, stack2 is used.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fontAlgn="base"/>
            <a:r>
              <a:rPr lang="en-US" b="1" i="1" dirty="0" err="1"/>
              <a:t>enQueue</a:t>
            </a:r>
            <a:r>
              <a:rPr lang="en-US" b="1" i="1" dirty="0"/>
              <a:t>(q, x):</a:t>
            </a:r>
            <a:endParaRPr lang="en-IN" dirty="0"/>
          </a:p>
          <a:p>
            <a:pPr lvl="0" fontAlgn="base"/>
            <a:r>
              <a:rPr lang="en-US" i="1" dirty="0"/>
              <a:t>While stack1 is not empty, push everything from stack1 to stack2.</a:t>
            </a:r>
            <a:endParaRPr lang="en-IN" dirty="0"/>
          </a:p>
          <a:p>
            <a:pPr lvl="0" fontAlgn="base"/>
            <a:r>
              <a:rPr lang="en-US" i="1" dirty="0"/>
              <a:t>Push x to stack1 (assuming size of stacks is unlimited).</a:t>
            </a:r>
            <a:endParaRPr lang="en-IN" dirty="0"/>
          </a:p>
          <a:p>
            <a:pPr lvl="0" fontAlgn="base"/>
            <a:r>
              <a:rPr lang="en-US" i="1" dirty="0"/>
              <a:t>Push everything back to stack1.</a:t>
            </a:r>
            <a:endParaRPr lang="en-IN" dirty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err="1" smtClean="0"/>
              <a:t>deQueue</a:t>
            </a:r>
            <a:r>
              <a:rPr lang="en-US" b="1" i="1" dirty="0" smtClean="0"/>
              <a:t>(q</a:t>
            </a:r>
            <a:r>
              <a:rPr lang="en-US" b="1" i="1" dirty="0"/>
              <a:t>):</a:t>
            </a:r>
            <a:endParaRPr lang="en-IN" dirty="0"/>
          </a:p>
          <a:p>
            <a:pPr lvl="0" fontAlgn="base"/>
            <a:r>
              <a:rPr lang="en-US" i="1" dirty="0"/>
              <a:t>If stack1 is empty then error</a:t>
            </a:r>
            <a:endParaRPr lang="en-IN" dirty="0"/>
          </a:p>
          <a:p>
            <a:pPr lvl="0" fontAlgn="base"/>
            <a:r>
              <a:rPr lang="en-US" i="1" dirty="0"/>
              <a:t>Pop an item from stack1 and return </a:t>
            </a:r>
            <a:r>
              <a:rPr lang="en-US" i="1" dirty="0" smtClean="0"/>
              <a:t>it</a:t>
            </a:r>
            <a:endParaRPr lang="en-IN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2-solution2 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Method 2: (Making </a:t>
            </a:r>
            <a:r>
              <a:rPr lang="en-US" b="1" dirty="0" err="1"/>
              <a:t>deQueue</a:t>
            </a:r>
            <a:r>
              <a:rPr lang="en-US" b="1" dirty="0"/>
              <a:t> operation very costly) </a:t>
            </a:r>
            <a:endParaRPr lang="en-IN" dirty="0"/>
          </a:p>
          <a:p>
            <a:r>
              <a:rPr lang="en-US" dirty="0"/>
              <a:t>In this method, in </a:t>
            </a:r>
            <a:r>
              <a:rPr lang="en-US" dirty="0" err="1"/>
              <a:t>en</a:t>
            </a:r>
            <a:r>
              <a:rPr lang="en-US" dirty="0"/>
              <a:t>-queue operation, the new element is entered at the top of stack1. In de-queue operation, if stack2 is empty then all the elements are moved to stack2 and finally top of stack2 `is returned.</a:t>
            </a:r>
            <a:endParaRPr lang="en-IN" dirty="0"/>
          </a:p>
          <a:p>
            <a:pPr fontAlgn="base"/>
            <a:r>
              <a:rPr lang="en-US" b="1" i="1" dirty="0" err="1"/>
              <a:t>enQueue</a:t>
            </a:r>
            <a:r>
              <a:rPr lang="en-US" b="1" i="1" dirty="0"/>
              <a:t>(q,  x)</a:t>
            </a:r>
            <a:endParaRPr lang="en-IN" dirty="0"/>
          </a:p>
          <a:p>
            <a:pPr lvl="1" fontAlgn="base"/>
            <a:r>
              <a:rPr lang="en-US" i="1" dirty="0" smtClean="0"/>
              <a:t>Push </a:t>
            </a:r>
            <a:r>
              <a:rPr lang="en-US" i="1" dirty="0"/>
              <a:t>x to stack1 (assuming size of stacks is unlimited).</a:t>
            </a:r>
            <a:endParaRPr lang="en-IN" dirty="0"/>
          </a:p>
          <a:p>
            <a:pPr fontAlgn="base"/>
            <a:r>
              <a:rPr lang="en-US" b="1" i="1" dirty="0" err="1" smtClean="0"/>
              <a:t>deQueue</a:t>
            </a:r>
            <a:r>
              <a:rPr lang="en-US" b="1" i="1" dirty="0" smtClean="0"/>
              <a:t>(q</a:t>
            </a:r>
            <a:r>
              <a:rPr lang="en-US" b="1" i="1" dirty="0"/>
              <a:t>)</a:t>
            </a:r>
            <a:endParaRPr lang="en-IN" dirty="0"/>
          </a:p>
          <a:p>
            <a:pPr lvl="1" fontAlgn="base"/>
            <a:r>
              <a:rPr lang="en-US" i="1" dirty="0" smtClean="0"/>
              <a:t>If </a:t>
            </a:r>
            <a:r>
              <a:rPr lang="en-US" i="1" dirty="0"/>
              <a:t>both stacks are empty then error</a:t>
            </a:r>
            <a:r>
              <a:rPr lang="en-US" i="1" dirty="0" smtClean="0"/>
              <a:t>.</a:t>
            </a:r>
            <a:endParaRPr lang="en-IN" dirty="0"/>
          </a:p>
          <a:p>
            <a:pPr lvl="1" fontAlgn="base"/>
            <a:r>
              <a:rPr lang="en-US" i="1" dirty="0" smtClean="0"/>
              <a:t> </a:t>
            </a:r>
            <a:r>
              <a:rPr lang="en-US" i="1" dirty="0"/>
              <a:t>If stack2 is </a:t>
            </a:r>
            <a:r>
              <a:rPr lang="en-US" i="1" dirty="0" smtClean="0"/>
              <a:t>empty, While </a:t>
            </a:r>
            <a:r>
              <a:rPr lang="en-US" i="1" dirty="0"/>
              <a:t>stack1 is not empty, push everything from stack1 to </a:t>
            </a:r>
            <a:r>
              <a:rPr lang="en-US" i="1" dirty="0" smtClean="0"/>
              <a:t>stack2.</a:t>
            </a:r>
            <a:endParaRPr lang="en-IN" dirty="0"/>
          </a:p>
          <a:p>
            <a:pPr lvl="1" fontAlgn="base"/>
            <a:r>
              <a:rPr lang="en-US" i="1" dirty="0" smtClean="0"/>
              <a:t>Pop </a:t>
            </a:r>
            <a:r>
              <a:rPr lang="en-US" i="1" dirty="0"/>
              <a:t>the element from stack2 and return it</a:t>
            </a:r>
            <a:r>
              <a:rPr lang="en-US" i="1" dirty="0" smtClean="0"/>
              <a:t>.</a:t>
            </a:r>
            <a:endParaRPr lang="en-IN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Solution 1 Vs solution2 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2 is definitely better than method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Method </a:t>
            </a:r>
            <a:r>
              <a:rPr lang="en-US" dirty="0"/>
              <a:t>1 moves all the elements twice in </a:t>
            </a:r>
            <a:r>
              <a:rPr lang="en-US" dirty="0" err="1"/>
              <a:t>enQueue</a:t>
            </a:r>
            <a:r>
              <a:rPr lang="en-US" dirty="0"/>
              <a:t> operation, while method 2 (in </a:t>
            </a:r>
            <a:r>
              <a:rPr lang="en-US" dirty="0" err="1"/>
              <a:t>deQueue</a:t>
            </a:r>
            <a:r>
              <a:rPr lang="en-US" dirty="0"/>
              <a:t> operation) moves the elements once and moves elements only if stack2 empty. </a:t>
            </a:r>
            <a:endParaRPr lang="en-US" dirty="0" smtClean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3 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ira sans"/>
              </a:rPr>
              <a:t>Implement stack using queue.</a:t>
            </a:r>
          </a:p>
          <a:p>
            <a:r>
              <a:rPr lang="en-US" dirty="0" smtClean="0">
                <a:latin typeface="Fira sans"/>
              </a:rPr>
              <a:t>How many minimum number </a:t>
            </a:r>
            <a:r>
              <a:rPr lang="en-US" smtClean="0">
                <a:latin typeface="Fira sans"/>
              </a:rPr>
              <a:t>of </a:t>
            </a:r>
            <a:r>
              <a:rPr lang="en-US" smtClean="0">
                <a:latin typeface="Fira sans"/>
              </a:rPr>
              <a:t>queues will </a:t>
            </a:r>
            <a:r>
              <a:rPr lang="en-US" dirty="0" smtClean="0">
                <a:latin typeface="Fira sans"/>
              </a:rPr>
              <a:t>be needed for this operation?</a:t>
            </a: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Marcellus"/>
              </a:rPr>
              <a:t>Question 4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Problem 2- Undo-Redo feature in text editor/browser etc.</a:t>
            </a:r>
            <a:endParaRPr lang="en-IN" dirty="0"/>
          </a:p>
          <a:p>
            <a:r>
              <a:rPr lang="en-US" dirty="0"/>
              <a:t>Since the general expectation is that:</a:t>
            </a:r>
            <a:endParaRPr lang="en-IN" sz="2000" dirty="0"/>
          </a:p>
          <a:p>
            <a:pPr lvl="1"/>
            <a:r>
              <a:rPr lang="en-US" dirty="0" smtClean="0"/>
              <a:t>we undo actions in the </a:t>
            </a:r>
            <a:r>
              <a:rPr lang="en-US" i="1" dirty="0" smtClean="0"/>
              <a:t>reverse</a:t>
            </a:r>
            <a:r>
              <a:rPr lang="en-US" dirty="0" smtClean="0"/>
              <a:t> order in which they were done, and</a:t>
            </a:r>
            <a:endParaRPr lang="en-IN" sz="1600" dirty="0" smtClean="0"/>
          </a:p>
          <a:p>
            <a:pPr lvl="1"/>
            <a:r>
              <a:rPr lang="en-US" dirty="0" smtClean="0"/>
              <a:t>we </a:t>
            </a:r>
            <a:r>
              <a:rPr lang="en-US" i="1" dirty="0" smtClean="0"/>
              <a:t>redo</a:t>
            </a:r>
            <a:r>
              <a:rPr lang="en-US" dirty="0" smtClean="0"/>
              <a:t> actions that we undo in the reverse order as well</a:t>
            </a:r>
            <a:endParaRPr lang="en-I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 b="1" dirty="0" smtClean="0">
            <a:solidFill>
              <a:schemeClr val="tx1"/>
            </a:solidFill>
            <a:latin typeface="Fira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12374</TotalTime>
  <Words>390</Words>
  <Application>Microsoft Office PowerPoint</Application>
  <PresentationFormat>On-screen Show (4:3)</PresentationFormat>
  <Paragraphs>84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Stack and Queue questions</vt:lpstr>
      <vt:lpstr>Question 1</vt:lpstr>
      <vt:lpstr>Two stacks in one array</vt:lpstr>
      <vt:lpstr>Question 2 </vt:lpstr>
      <vt:lpstr>Question 2-solution1 </vt:lpstr>
      <vt:lpstr>Question 2-solution2 </vt:lpstr>
      <vt:lpstr>Solution 1 Vs solution2 </vt:lpstr>
      <vt:lpstr>Question 3 </vt:lpstr>
      <vt:lpstr>Question 4</vt:lpstr>
      <vt:lpstr>Solution  – using stacks</vt:lpstr>
      <vt:lpstr>Question</vt:lpstr>
      <vt:lpstr>Question</vt:lpstr>
      <vt:lpstr>Queries?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Swait</dc:creator>
  <cp:lastModifiedBy>Swati</cp:lastModifiedBy>
  <cp:revision>205</cp:revision>
  <dcterms:created xsi:type="dcterms:W3CDTF">2020-08-09T15:27:29Z</dcterms:created>
  <dcterms:modified xsi:type="dcterms:W3CDTF">2024-08-20T05:57:06Z</dcterms:modified>
</cp:coreProperties>
</file>