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380" y="3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7409a7b93a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7409a7b93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7409a7b93a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7409a7b93a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7409a7b93a_0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g17409a7b93a_0_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7409a7b93a_0_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17409a7b93a_0_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7409a7b93a_0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17409a7b93a_0_5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7409a7b93a_0_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g17409a7b93a_0_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7409a7b93a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17409a7b93a_0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7409a7b93a_0_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g17409a7b93a_0_6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7409a7b93a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g17409a7b93a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7409a7b93a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17409a7b93a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47813a03ce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47813a03c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7409a7b93a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17409a7b93a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7409a7b93a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g17409a7b93a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7409a7b93a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17409a7b93a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7409a7b93a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g17409a7b93a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7409a7b93a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g17409a7b93a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7409a7b93a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17409a7b93a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7409a7b93a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g17409a7b93a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7409a7b93a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17409a7b93a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7409a7b93a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17409a7b93a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7409a7b93a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g17409a7b93a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7409a7b93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7409a7b93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7409a7b93a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7409a7b93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7409a7b93a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7409a7b93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7ee8f8929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7ee8f8929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7409a7b93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7409a7b93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7ee8f89294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7ee8f89294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7ee8f89294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7ee8f89294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7ee8f89294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7ee8f89294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7409a7b93a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7409a7b93a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7ee8f89294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7ee8f89294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7409a7b93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7409a7b93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7409a7b93a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7409a7b93a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7ee8f89294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7ee8f89294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7409a7b93a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7409a7b93a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7409a7b93a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7409a7b93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7409a7b93a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7409a7b93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7409a7b93a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7409a7b93a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7409a7b93a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7409a7b93a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1200"/>
              </a:spcBef>
              <a:spcAft>
                <a:spcPts val="0"/>
              </a:spcAft>
              <a:buClr>
                <a:schemeClr val="dk1"/>
              </a:buClr>
              <a:buSzPts val="1800"/>
              <a:buChar char="○"/>
              <a:defRPr/>
            </a:lvl2pPr>
            <a:lvl3pPr marL="1371600" lvl="2" indent="-342900" algn="l" rtl="0">
              <a:spcBef>
                <a:spcPts val="1200"/>
              </a:spcBef>
              <a:spcAft>
                <a:spcPts val="0"/>
              </a:spcAft>
              <a:buClr>
                <a:schemeClr val="dk1"/>
              </a:buClr>
              <a:buSzPts val="1800"/>
              <a:buChar char="■"/>
              <a:defRPr/>
            </a:lvl3pPr>
            <a:lvl4pPr marL="1828800" lvl="3" indent="-342900" algn="l" rtl="0">
              <a:spcBef>
                <a:spcPts val="1200"/>
              </a:spcBef>
              <a:spcAft>
                <a:spcPts val="0"/>
              </a:spcAft>
              <a:buClr>
                <a:schemeClr val="dk1"/>
              </a:buClr>
              <a:buSzPts val="1800"/>
              <a:buChar char="●"/>
              <a:defRPr/>
            </a:lvl4pPr>
            <a:lvl5pPr marL="2286000" lvl="4" indent="-342900" algn="l" rtl="0">
              <a:spcBef>
                <a:spcPts val="1200"/>
              </a:spcBef>
              <a:spcAft>
                <a:spcPts val="0"/>
              </a:spcAft>
              <a:buClr>
                <a:schemeClr val="dk1"/>
              </a:buClr>
              <a:buSzPts val="1800"/>
              <a:buChar char="○"/>
              <a:defRPr/>
            </a:lvl5pPr>
            <a:lvl6pPr marL="2743200" lvl="5" indent="-342900" algn="l" rtl="0">
              <a:spcBef>
                <a:spcPts val="1200"/>
              </a:spcBef>
              <a:spcAft>
                <a:spcPts val="0"/>
              </a:spcAft>
              <a:buClr>
                <a:schemeClr val="dk1"/>
              </a:buClr>
              <a:buSzPts val="1800"/>
              <a:buChar char="■"/>
              <a:defRPr/>
            </a:lvl6pPr>
            <a:lvl7pPr marL="3200400" lvl="6" indent="-342900" algn="l" rtl="0">
              <a:spcBef>
                <a:spcPts val="1200"/>
              </a:spcBef>
              <a:spcAft>
                <a:spcPts val="0"/>
              </a:spcAft>
              <a:buClr>
                <a:schemeClr val="dk1"/>
              </a:buClr>
              <a:buSzPts val="1800"/>
              <a:buChar char="●"/>
              <a:defRPr/>
            </a:lvl7pPr>
            <a:lvl8pPr marL="3657600" lvl="7" indent="-342900" algn="l" rtl="0">
              <a:spcBef>
                <a:spcPts val="1200"/>
              </a:spcBef>
              <a:spcAft>
                <a:spcPts val="0"/>
              </a:spcAft>
              <a:buClr>
                <a:schemeClr val="dk1"/>
              </a:buClr>
              <a:buSzPts val="1800"/>
              <a:buChar char="○"/>
              <a:defRPr/>
            </a:lvl8pPr>
            <a:lvl9pPr marL="4114800" lvl="8" indent="-342900" algn="l" rtl="0">
              <a:spcBef>
                <a:spcPts val="1200"/>
              </a:spcBef>
              <a:spcAft>
                <a:spcPts val="1200"/>
              </a:spcAft>
              <a:buClr>
                <a:schemeClr val="dk1"/>
              </a:buClr>
              <a:buSzPts val="1800"/>
              <a:buChar char="■"/>
              <a:defRPr/>
            </a:lvl9pPr>
          </a:lstStyle>
          <a:p>
            <a:endParaRPr/>
          </a:p>
        </p:txBody>
      </p:sp>
      <p:sp>
        <p:nvSpPr>
          <p:cNvPr id="53" name="Google Shape;53;p1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1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Module 4 </a:t>
            </a:r>
            <a:endParaRPr/>
          </a:p>
          <a:p>
            <a:pPr marL="0" lvl="0" indent="0" algn="ctr" rtl="0">
              <a:spcBef>
                <a:spcPts val="0"/>
              </a:spcBef>
              <a:spcAft>
                <a:spcPts val="0"/>
              </a:spcAft>
              <a:buNone/>
            </a:pPr>
            <a:r>
              <a:rPr lang="en-GB"/>
              <a:t>Geospatial Displays</a:t>
            </a:r>
            <a:endParaRPr/>
          </a:p>
        </p:txBody>
      </p:sp>
      <p:sp>
        <p:nvSpPr>
          <p:cNvPr id="61" name="Google Shape;61;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116N54C301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GB" sz="2900" b="1">
                <a:solidFill>
                  <a:schemeClr val="dk2"/>
                </a:solidFill>
              </a:rPr>
              <a:t>Geospatial displays </a:t>
            </a:r>
            <a:endParaRPr sz="3311"/>
          </a:p>
        </p:txBody>
      </p:sp>
      <p:sp>
        <p:nvSpPr>
          <p:cNvPr id="118" name="Google Shape;118;p23"/>
          <p:cNvSpPr txBox="1">
            <a:spLocks noGrp="1"/>
          </p:cNvSpPr>
          <p:nvPr>
            <p:ph type="body" idx="1"/>
          </p:nvPr>
        </p:nvSpPr>
        <p:spPr>
          <a:xfrm>
            <a:off x="859900" y="645750"/>
            <a:ext cx="72297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a:t>The Heat Map : examples </a:t>
            </a:r>
            <a:endParaRPr sz="1900"/>
          </a:p>
          <a:p>
            <a:pPr marL="0" lvl="0" indent="0" algn="l" rtl="0">
              <a:spcBef>
                <a:spcPts val="1200"/>
              </a:spcBef>
              <a:spcAft>
                <a:spcPts val="0"/>
              </a:spcAft>
              <a:buNone/>
            </a:pPr>
            <a:endParaRPr sz="1900"/>
          </a:p>
        </p:txBody>
      </p:sp>
      <p:pic>
        <p:nvPicPr>
          <p:cNvPr id="119" name="Google Shape;119;p23"/>
          <p:cNvPicPr preferRelativeResize="0"/>
          <p:nvPr/>
        </p:nvPicPr>
        <p:blipFill>
          <a:blip r:embed="rId3">
            <a:alphaModFix/>
          </a:blip>
          <a:stretch>
            <a:fillRect/>
          </a:stretch>
        </p:blipFill>
        <p:spPr>
          <a:xfrm>
            <a:off x="665242" y="572700"/>
            <a:ext cx="6679757" cy="4570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GB" sz="2900" b="1">
                <a:solidFill>
                  <a:schemeClr val="dk2"/>
                </a:solidFill>
              </a:rPr>
              <a:t>Geospatial displays </a:t>
            </a:r>
            <a:endParaRPr sz="3311"/>
          </a:p>
        </p:txBody>
      </p:sp>
      <p:sp>
        <p:nvSpPr>
          <p:cNvPr id="125" name="Google Shape;125;p24"/>
          <p:cNvSpPr txBox="1">
            <a:spLocks noGrp="1"/>
          </p:cNvSpPr>
          <p:nvPr>
            <p:ph type="body" idx="1"/>
          </p:nvPr>
        </p:nvSpPr>
        <p:spPr>
          <a:xfrm>
            <a:off x="1037275" y="6753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a:t>The Heat Map : examples </a:t>
            </a:r>
            <a:endParaRPr sz="1900"/>
          </a:p>
          <a:p>
            <a:pPr marL="0" lvl="0" indent="0" algn="l" rtl="0">
              <a:spcBef>
                <a:spcPts val="1200"/>
              </a:spcBef>
              <a:spcAft>
                <a:spcPts val="0"/>
              </a:spcAft>
              <a:buNone/>
            </a:pPr>
            <a:endParaRPr sz="1900"/>
          </a:p>
        </p:txBody>
      </p:sp>
      <p:pic>
        <p:nvPicPr>
          <p:cNvPr id="126" name="Google Shape;126;p24"/>
          <p:cNvPicPr preferRelativeResize="0"/>
          <p:nvPr/>
        </p:nvPicPr>
        <p:blipFill rotWithShape="1">
          <a:blip r:embed="rId3">
            <a:alphaModFix/>
          </a:blip>
          <a:srcRect l="5170" t="4019" r="6137" b="4220"/>
          <a:stretch/>
        </p:blipFill>
        <p:spPr>
          <a:xfrm>
            <a:off x="906525" y="572700"/>
            <a:ext cx="6079599" cy="4543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457200" y="154484"/>
            <a:ext cx="8229600" cy="643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GB" b="1"/>
              <a:t>What is heat map analysis?</a:t>
            </a:r>
            <a:endParaRPr/>
          </a:p>
        </p:txBody>
      </p:sp>
      <p:sp>
        <p:nvSpPr>
          <p:cNvPr id="132" name="Google Shape;132;p25"/>
          <p:cNvSpPr txBox="1">
            <a:spLocks noGrp="1"/>
          </p:cNvSpPr>
          <p:nvPr>
            <p:ph type="body" idx="1"/>
          </p:nvPr>
        </p:nvSpPr>
        <p:spPr>
          <a:xfrm>
            <a:off x="457200" y="900131"/>
            <a:ext cx="8229600" cy="3839400"/>
          </a:xfrm>
          <a:prstGeom prst="rect">
            <a:avLst/>
          </a:prstGeom>
          <a:noFill/>
          <a:ln>
            <a:noFill/>
          </a:ln>
        </p:spPr>
        <p:txBody>
          <a:bodyPr spcFirstLastPara="1" wrap="square" lIns="91425" tIns="45700" rIns="91425" bIns="45700" anchor="t" anchorCtr="0">
            <a:normAutofit/>
          </a:bodyPr>
          <a:lstStyle/>
          <a:p>
            <a:pPr marL="457200" lvl="0" indent="-342900" algn="l" rtl="0">
              <a:spcBef>
                <a:spcPts val="0"/>
              </a:spcBef>
              <a:spcAft>
                <a:spcPts val="0"/>
              </a:spcAft>
              <a:buSzPts val="1800"/>
              <a:buChar char="●"/>
            </a:pPr>
            <a:r>
              <a:rPr lang="en-GB" dirty="0"/>
              <a:t>The </a:t>
            </a:r>
            <a:r>
              <a:rPr lang="en-GB" dirty="0">
                <a:highlight>
                  <a:srgbClr val="FFFF00"/>
                </a:highlight>
              </a:rPr>
              <a:t>process of reviewing and </a:t>
            </a:r>
            <a:r>
              <a:rPr lang="en-GB" dirty="0" err="1">
                <a:highlight>
                  <a:srgbClr val="FFFF00"/>
                </a:highlight>
              </a:rPr>
              <a:t>analyzing</a:t>
            </a:r>
            <a:r>
              <a:rPr lang="en-GB" dirty="0">
                <a:highlight>
                  <a:srgbClr val="FFFF00"/>
                </a:highlight>
              </a:rPr>
              <a:t> heat map data to gather insights about user interaction on the page. </a:t>
            </a:r>
            <a:endParaRPr dirty="0">
              <a:highlight>
                <a:srgbClr val="FFFF00"/>
              </a:highlight>
            </a:endParaRPr>
          </a:p>
          <a:p>
            <a:pPr marL="457200" lvl="0" indent="-342900" algn="l" rtl="0">
              <a:spcBef>
                <a:spcPts val="1000"/>
              </a:spcBef>
              <a:spcAft>
                <a:spcPts val="0"/>
              </a:spcAft>
              <a:buSzPts val="1800"/>
              <a:buChar char="●"/>
            </a:pPr>
            <a:r>
              <a:rPr lang="en-GB" dirty="0"/>
              <a:t>Can lead to i</a:t>
            </a:r>
            <a:r>
              <a:rPr lang="en-GB" dirty="0">
                <a:highlight>
                  <a:srgbClr val="FFFF00"/>
                </a:highlight>
              </a:rPr>
              <a:t>mproved site designs with lower bounce rates, fewer drop-offs, more pageviews, and better conversion rate</a:t>
            </a:r>
            <a:r>
              <a:rPr lang="en-GB" dirty="0"/>
              <a:t>s. </a:t>
            </a:r>
            <a:endParaRPr dirty="0"/>
          </a:p>
          <a:p>
            <a:pPr marL="457200" lvl="0" indent="-342900" algn="l" rtl="0">
              <a:spcBef>
                <a:spcPts val="1000"/>
              </a:spcBef>
              <a:spcAft>
                <a:spcPts val="1200"/>
              </a:spcAft>
              <a:buSzPts val="1800"/>
              <a:buChar char="●"/>
            </a:pPr>
            <a:r>
              <a:rPr lang="en-GB" dirty="0"/>
              <a:t>Results can be even more effective by running usability tests (like A/B </a:t>
            </a:r>
            <a:r>
              <a:rPr lang="en-GB" dirty="0" err="1"/>
              <a:t>testing:</a:t>
            </a:r>
            <a:r>
              <a:rPr lang="en-GB" dirty="0" err="1">
                <a:highlight>
                  <a:srgbClr val="FFFF00"/>
                </a:highlight>
              </a:rPr>
              <a:t>a</a:t>
            </a:r>
            <a:r>
              <a:rPr lang="en-GB" dirty="0">
                <a:highlight>
                  <a:srgbClr val="FFFF00"/>
                </a:highlight>
              </a:rPr>
              <a:t> method of comparing two versions of a web page or app against each other to determine which one performs better</a:t>
            </a:r>
            <a:r>
              <a:rPr lang="en-GB" dirty="0"/>
              <a:t>.).</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457200" y="154484"/>
            <a:ext cx="8229600" cy="643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GB"/>
              <a:t>Heat map analysis</a:t>
            </a:r>
            <a:endParaRPr/>
          </a:p>
        </p:txBody>
      </p:sp>
      <p:sp>
        <p:nvSpPr>
          <p:cNvPr id="138" name="Google Shape;138;p26"/>
          <p:cNvSpPr txBox="1">
            <a:spLocks noGrp="1"/>
          </p:cNvSpPr>
          <p:nvPr>
            <p:ph type="body" idx="1"/>
          </p:nvPr>
        </p:nvSpPr>
        <p:spPr>
          <a:xfrm>
            <a:off x="388200" y="1022801"/>
            <a:ext cx="8229600" cy="3539400"/>
          </a:xfrm>
          <a:prstGeom prst="rect">
            <a:avLst/>
          </a:prstGeom>
          <a:noFill/>
          <a:ln>
            <a:noFill/>
          </a:ln>
        </p:spPr>
        <p:txBody>
          <a:bodyPr spcFirstLastPara="1" wrap="square" lIns="91425" tIns="45700" rIns="91425" bIns="45700" anchor="t" anchorCtr="0">
            <a:noAutofit/>
          </a:bodyPr>
          <a:lstStyle/>
          <a:p>
            <a:pPr marL="342900" lvl="0" indent="0" algn="l" rtl="0">
              <a:spcBef>
                <a:spcPts val="0"/>
              </a:spcBef>
              <a:spcAft>
                <a:spcPts val="0"/>
              </a:spcAft>
              <a:buNone/>
            </a:pPr>
            <a:r>
              <a:rPr lang="en-GB" sz="2100" dirty="0"/>
              <a:t>Carried out by asking: </a:t>
            </a:r>
            <a:endParaRPr sz="2100" dirty="0"/>
          </a:p>
          <a:p>
            <a:pPr marL="0" lvl="0" indent="0" algn="l" rtl="0">
              <a:spcBef>
                <a:spcPts val="560"/>
              </a:spcBef>
              <a:spcAft>
                <a:spcPts val="0"/>
              </a:spcAft>
              <a:buNone/>
            </a:pPr>
            <a:r>
              <a:rPr lang="en-GB" b="1" dirty="0"/>
              <a:t>      Are visitors seeing important content?</a:t>
            </a:r>
            <a:endParaRPr b="1" dirty="0"/>
          </a:p>
          <a:p>
            <a:pPr marL="1828800" lvl="1" indent="-361950" algn="l" rtl="0">
              <a:spcBef>
                <a:spcPts val="560"/>
              </a:spcBef>
              <a:spcAft>
                <a:spcPts val="0"/>
              </a:spcAft>
              <a:buSzPts val="2100"/>
              <a:buChar char="○"/>
            </a:pPr>
            <a:r>
              <a:rPr lang="en-GB" sz="1700" dirty="0"/>
              <a:t>To understand if people are actually seeing important content elements or sections on your page</a:t>
            </a:r>
            <a:r>
              <a:rPr lang="en-GB" sz="1700" dirty="0">
                <a:highlight>
                  <a:srgbClr val="FFFF00"/>
                </a:highlight>
              </a:rPr>
              <a:t>, take a look at a</a:t>
            </a:r>
            <a:r>
              <a:rPr lang="en-GB" sz="1700" b="1" dirty="0">
                <a:highlight>
                  <a:srgbClr val="FFFF00"/>
                </a:highlight>
              </a:rPr>
              <a:t> scroll map</a:t>
            </a:r>
            <a:r>
              <a:rPr lang="en-GB" sz="1700" dirty="0">
                <a:highlight>
                  <a:srgbClr val="FFFF00"/>
                </a:highlight>
              </a:rPr>
              <a:t>—i.e., the heat map that shows you how far down the page people scroll</a:t>
            </a:r>
            <a:r>
              <a:rPr lang="en-GB" sz="1700" dirty="0"/>
              <a:t>.</a:t>
            </a:r>
            <a:endParaRPr sz="1700" dirty="0"/>
          </a:p>
          <a:p>
            <a:pPr marL="1828800" lvl="1" indent="-361950" algn="l" rtl="0">
              <a:spcBef>
                <a:spcPts val="0"/>
              </a:spcBef>
              <a:spcAft>
                <a:spcPts val="0"/>
              </a:spcAft>
              <a:buSzPts val="2100"/>
              <a:buChar char="○"/>
            </a:pPr>
            <a:r>
              <a:rPr lang="en-GB" sz="1700" dirty="0"/>
              <a:t>Start by reviewing the position of the average fold, </a:t>
            </a:r>
            <a:r>
              <a:rPr lang="en-GB" sz="1700" dirty="0">
                <a:highlight>
                  <a:srgbClr val="FFFF00"/>
                </a:highlight>
              </a:rPr>
              <a:t>which is the portion of the page people see on their screen without scrolling as soon as they land on your site:</a:t>
            </a:r>
            <a:endParaRPr sz="1700" dirty="0">
              <a:highlight>
                <a:srgbClr val="FFFF00"/>
              </a:highlight>
            </a:endParaRPr>
          </a:p>
          <a:p>
            <a:pPr marL="0" lvl="0" indent="0" algn="l" rtl="0">
              <a:spcBef>
                <a:spcPts val="560"/>
              </a:spcBef>
              <a:spcAft>
                <a:spcPts val="1200"/>
              </a:spcAft>
              <a:buNone/>
            </a:pPr>
            <a:endParaRPr sz="21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457200" y="154484"/>
            <a:ext cx="8229600" cy="643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GB"/>
              <a:t>Heat map analysis</a:t>
            </a:r>
            <a:endParaRPr/>
          </a:p>
        </p:txBody>
      </p:sp>
      <p:sp>
        <p:nvSpPr>
          <p:cNvPr id="144" name="Google Shape;144;p27"/>
          <p:cNvSpPr txBox="1">
            <a:spLocks noGrp="1"/>
          </p:cNvSpPr>
          <p:nvPr>
            <p:ph type="body" idx="1"/>
          </p:nvPr>
        </p:nvSpPr>
        <p:spPr>
          <a:xfrm>
            <a:off x="388200" y="1022799"/>
            <a:ext cx="8229600" cy="2268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2100" dirty="0"/>
              <a:t>Carried out by asking: </a:t>
            </a:r>
            <a:endParaRPr dirty="0"/>
          </a:p>
          <a:p>
            <a:pPr marL="0" lvl="0" indent="0" algn="l" rtl="0">
              <a:spcBef>
                <a:spcPts val="560"/>
              </a:spcBef>
              <a:spcAft>
                <a:spcPts val="0"/>
              </a:spcAft>
              <a:buNone/>
            </a:pPr>
            <a:endParaRPr b="1" dirty="0"/>
          </a:p>
          <a:p>
            <a:pPr marL="0" lvl="0" indent="0" algn="l" rtl="0">
              <a:spcBef>
                <a:spcPts val="560"/>
              </a:spcBef>
              <a:spcAft>
                <a:spcPts val="0"/>
              </a:spcAft>
              <a:buNone/>
            </a:pPr>
            <a:r>
              <a:rPr lang="en-GB" b="1" dirty="0">
                <a:highlight>
                  <a:srgbClr val="FFFF00"/>
                </a:highlight>
              </a:rPr>
              <a:t>Are people clicking on key page elements (links, bu</a:t>
            </a:r>
            <a:r>
              <a:rPr lang="en-GB" b="1" dirty="0"/>
              <a:t>ttons, and CTAs)?</a:t>
            </a:r>
            <a:endParaRPr b="1" dirty="0"/>
          </a:p>
          <a:p>
            <a:pPr marL="0" lvl="0" indent="0" algn="l" rtl="0">
              <a:spcBef>
                <a:spcPts val="560"/>
              </a:spcBef>
              <a:spcAft>
                <a:spcPts val="0"/>
              </a:spcAft>
              <a:buClr>
                <a:schemeClr val="dk1"/>
              </a:buClr>
              <a:buSzPts val="1100"/>
              <a:buFont typeface="Arial"/>
              <a:buNone/>
            </a:pPr>
            <a:r>
              <a:rPr lang="en-GB" dirty="0"/>
              <a:t> a </a:t>
            </a:r>
            <a:r>
              <a:rPr lang="en-GB" b="1" dirty="0">
                <a:highlight>
                  <a:srgbClr val="FFFF00"/>
                </a:highlight>
              </a:rPr>
              <a:t>click map</a:t>
            </a:r>
            <a:r>
              <a:rPr lang="en-GB" dirty="0">
                <a:highlight>
                  <a:srgbClr val="FFFF00"/>
                </a:highlight>
              </a:rPr>
              <a:t> quickly confirms if users are clicking on them or not</a:t>
            </a:r>
            <a:r>
              <a:rPr lang="en-GB" dirty="0"/>
              <a:t>:</a:t>
            </a:r>
            <a:endParaRPr dirty="0"/>
          </a:p>
          <a:p>
            <a:pPr marL="0" lvl="0" indent="0" algn="l" rtl="0">
              <a:spcBef>
                <a:spcPts val="560"/>
              </a:spcBef>
              <a:spcAft>
                <a:spcPts val="0"/>
              </a:spcAft>
              <a:buClr>
                <a:schemeClr val="dk1"/>
              </a:buClr>
              <a:buSzPts val="1100"/>
              <a:buFont typeface="Arial"/>
              <a:buNone/>
            </a:pPr>
            <a:endParaRPr b="1" dirty="0"/>
          </a:p>
          <a:p>
            <a:pPr marL="0" lvl="0" indent="0" algn="l" rtl="0">
              <a:spcBef>
                <a:spcPts val="560"/>
              </a:spcBef>
              <a:spcAft>
                <a:spcPts val="0"/>
              </a:spcAft>
              <a:buNone/>
            </a:pPr>
            <a:endParaRPr b="1" dirty="0"/>
          </a:p>
          <a:p>
            <a:pPr marL="0" lvl="0" indent="0" algn="l" rtl="0">
              <a:spcBef>
                <a:spcPts val="560"/>
              </a:spcBef>
              <a:spcAft>
                <a:spcPts val="1200"/>
              </a:spcAft>
              <a:buNone/>
            </a:pPr>
            <a:endParaRPr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title"/>
          </p:nvPr>
        </p:nvSpPr>
        <p:spPr>
          <a:xfrm>
            <a:off x="457200" y="154484"/>
            <a:ext cx="8229600" cy="643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GB"/>
              <a:t>Heat map analysis</a:t>
            </a:r>
            <a:endParaRPr/>
          </a:p>
        </p:txBody>
      </p:sp>
      <p:sp>
        <p:nvSpPr>
          <p:cNvPr id="150" name="Google Shape;150;p28"/>
          <p:cNvSpPr txBox="1">
            <a:spLocks noGrp="1"/>
          </p:cNvSpPr>
          <p:nvPr>
            <p:ph type="body" idx="1"/>
          </p:nvPr>
        </p:nvSpPr>
        <p:spPr>
          <a:xfrm>
            <a:off x="388200" y="1022799"/>
            <a:ext cx="8229600" cy="2268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2100" dirty="0"/>
              <a:t>Carried out by asking: </a:t>
            </a:r>
            <a:endParaRPr b="1" dirty="0"/>
          </a:p>
          <a:p>
            <a:pPr marL="0" lvl="0" indent="0" algn="l" rtl="0">
              <a:spcBef>
                <a:spcPts val="560"/>
              </a:spcBef>
              <a:spcAft>
                <a:spcPts val="0"/>
              </a:spcAft>
              <a:buNone/>
            </a:pPr>
            <a:endParaRPr b="1" dirty="0"/>
          </a:p>
          <a:p>
            <a:pPr marL="0" lvl="0" indent="0" algn="l" rtl="0">
              <a:spcBef>
                <a:spcPts val="560"/>
              </a:spcBef>
              <a:spcAft>
                <a:spcPts val="0"/>
              </a:spcAft>
              <a:buNone/>
            </a:pPr>
            <a:r>
              <a:rPr lang="en-GB" b="1" dirty="0"/>
              <a:t>Are people confused by non-clickable elements?</a:t>
            </a:r>
            <a:endParaRPr b="1" dirty="0"/>
          </a:p>
          <a:p>
            <a:pPr marL="457200" lvl="0" indent="0" algn="l" rtl="0">
              <a:spcBef>
                <a:spcPts val="560"/>
              </a:spcBef>
              <a:spcAft>
                <a:spcPts val="0"/>
              </a:spcAft>
              <a:buNone/>
            </a:pPr>
            <a:r>
              <a:rPr lang="en-GB" dirty="0"/>
              <a:t>Non-clickable elements that </a:t>
            </a:r>
            <a:r>
              <a:rPr lang="en-GB" dirty="0">
                <a:highlight>
                  <a:srgbClr val="FFFF00"/>
                </a:highlight>
              </a:rPr>
              <a:t>look like they </a:t>
            </a:r>
            <a:r>
              <a:rPr lang="en-GB" i="1" dirty="0">
                <a:highlight>
                  <a:srgbClr val="FFFF00"/>
                </a:highlight>
              </a:rPr>
              <a:t>might</a:t>
            </a:r>
            <a:r>
              <a:rPr lang="en-GB" dirty="0">
                <a:highlight>
                  <a:srgbClr val="FFFF00"/>
                </a:highlight>
              </a:rPr>
              <a:t> be clickable can cause confusion and frustration for users who waste their clicks while expecting to be taken elsewhere</a:t>
            </a:r>
            <a:r>
              <a:rPr lang="en-GB" b="1" dirty="0">
                <a:highlight>
                  <a:srgbClr val="FFFF00"/>
                </a:highlight>
              </a:rPr>
              <a:t>  using mouse tracking heat maps</a:t>
            </a:r>
            <a:endParaRPr b="1" dirty="0">
              <a:highlight>
                <a:srgbClr val="FFFF00"/>
              </a:highlight>
            </a:endParaRPr>
          </a:p>
          <a:p>
            <a:pPr marL="0" lvl="0" indent="0" algn="l" rtl="0">
              <a:spcBef>
                <a:spcPts val="560"/>
              </a:spcBef>
              <a:spcAft>
                <a:spcPts val="1200"/>
              </a:spcAft>
              <a:buNone/>
            </a:pPr>
            <a:endParaRPr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457200" y="154484"/>
            <a:ext cx="8229600" cy="643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GB"/>
              <a:t>Heat map analysis</a:t>
            </a:r>
            <a:endParaRPr/>
          </a:p>
        </p:txBody>
      </p:sp>
      <p:sp>
        <p:nvSpPr>
          <p:cNvPr id="156" name="Google Shape;156;p29"/>
          <p:cNvSpPr txBox="1">
            <a:spLocks noGrp="1"/>
          </p:cNvSpPr>
          <p:nvPr>
            <p:ph type="body" idx="1"/>
          </p:nvPr>
        </p:nvSpPr>
        <p:spPr>
          <a:xfrm>
            <a:off x="388200" y="1022799"/>
            <a:ext cx="8229600" cy="2268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2100" dirty="0"/>
              <a:t>Carried out by asking: </a:t>
            </a:r>
            <a:r>
              <a:rPr lang="en-GB" b="1" dirty="0"/>
              <a:t> </a:t>
            </a:r>
            <a:endParaRPr b="1" dirty="0"/>
          </a:p>
          <a:p>
            <a:pPr marL="0" lvl="0" indent="0" algn="l" rtl="0">
              <a:spcBef>
                <a:spcPts val="560"/>
              </a:spcBef>
              <a:spcAft>
                <a:spcPts val="0"/>
              </a:spcAft>
              <a:buNone/>
            </a:pPr>
            <a:endParaRPr b="1" dirty="0"/>
          </a:p>
          <a:p>
            <a:pPr marL="0" lvl="0" indent="0" algn="l" rtl="0">
              <a:spcBef>
                <a:spcPts val="560"/>
              </a:spcBef>
              <a:spcAft>
                <a:spcPts val="0"/>
              </a:spcAft>
              <a:buNone/>
            </a:pPr>
            <a:r>
              <a:rPr lang="en-GB" b="1" dirty="0"/>
              <a:t>Are people getting distracted?</a:t>
            </a:r>
            <a:endParaRPr b="1" dirty="0"/>
          </a:p>
          <a:p>
            <a:pPr marL="457200" lvl="0" indent="0" algn="l" rtl="0">
              <a:spcBef>
                <a:spcPts val="560"/>
              </a:spcBef>
              <a:spcAft>
                <a:spcPts val="0"/>
              </a:spcAft>
              <a:buNone/>
            </a:pPr>
            <a:r>
              <a:rPr lang="en-GB" dirty="0"/>
              <a:t>Identifying where exactly visitors are watching on the web page using </a:t>
            </a:r>
            <a:r>
              <a:rPr lang="en-GB" b="1" dirty="0">
                <a:highlight>
                  <a:srgbClr val="FFFF00"/>
                </a:highlight>
              </a:rPr>
              <a:t>eye-tracking heat maps</a:t>
            </a:r>
            <a:endParaRPr b="1" dirty="0">
              <a:highlight>
                <a:srgbClr val="FFFF00"/>
              </a:highlight>
            </a:endParaRPr>
          </a:p>
          <a:p>
            <a:pPr marL="0" lvl="0" indent="0" algn="l" rtl="0">
              <a:spcBef>
                <a:spcPts val="560"/>
              </a:spcBef>
              <a:spcAft>
                <a:spcPts val="1200"/>
              </a:spcAft>
              <a:buNone/>
            </a:pPr>
            <a:endParaRPr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0"/>
          <p:cNvSpPr txBox="1">
            <a:spLocks noGrp="1"/>
          </p:cNvSpPr>
          <p:nvPr>
            <p:ph type="title"/>
          </p:nvPr>
        </p:nvSpPr>
        <p:spPr>
          <a:xfrm>
            <a:off x="457200" y="154484"/>
            <a:ext cx="8229600" cy="643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GB"/>
              <a:t>Heat map analysis</a:t>
            </a:r>
            <a:endParaRPr/>
          </a:p>
        </p:txBody>
      </p:sp>
      <p:sp>
        <p:nvSpPr>
          <p:cNvPr id="162" name="Google Shape;162;p30"/>
          <p:cNvSpPr txBox="1">
            <a:spLocks noGrp="1"/>
          </p:cNvSpPr>
          <p:nvPr>
            <p:ph type="body" idx="1"/>
          </p:nvPr>
        </p:nvSpPr>
        <p:spPr>
          <a:xfrm>
            <a:off x="388200" y="1022799"/>
            <a:ext cx="8229600" cy="2268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2100"/>
              <a:t>Carried out by asking: </a:t>
            </a:r>
            <a:endParaRPr b="1"/>
          </a:p>
          <a:p>
            <a:pPr marL="0" lvl="0" indent="0" algn="l" rtl="0">
              <a:spcBef>
                <a:spcPts val="560"/>
              </a:spcBef>
              <a:spcAft>
                <a:spcPts val="0"/>
              </a:spcAft>
              <a:buNone/>
            </a:pPr>
            <a:endParaRPr b="1"/>
          </a:p>
          <a:p>
            <a:pPr marL="0" lvl="0" indent="0" algn="l" rtl="0">
              <a:spcBef>
                <a:spcPts val="1200"/>
              </a:spcBef>
              <a:spcAft>
                <a:spcPts val="1200"/>
              </a:spcAft>
              <a:buNone/>
            </a:pPr>
            <a:r>
              <a:rPr lang="en-GB" b="1"/>
              <a:t>Are people experiencing issues across devices?</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1"/>
          <p:cNvSpPr txBox="1">
            <a:spLocks noGrp="1"/>
          </p:cNvSpPr>
          <p:nvPr>
            <p:ph type="title"/>
          </p:nvPr>
        </p:nvSpPr>
        <p:spPr>
          <a:xfrm>
            <a:off x="407950" y="3"/>
            <a:ext cx="8229600" cy="85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GB" b="1"/>
              <a:t>Types of website heatmap data visualization</a:t>
            </a:r>
            <a:endParaRPr/>
          </a:p>
        </p:txBody>
      </p:sp>
      <p:sp>
        <p:nvSpPr>
          <p:cNvPr id="168" name="Google Shape;168;p31"/>
          <p:cNvSpPr txBox="1">
            <a:spLocks noGrp="1"/>
          </p:cNvSpPr>
          <p:nvPr>
            <p:ph type="body" idx="1"/>
          </p:nvPr>
        </p:nvSpPr>
        <p:spPr>
          <a:xfrm>
            <a:off x="457200" y="806000"/>
            <a:ext cx="8229600" cy="3805500"/>
          </a:xfrm>
          <a:prstGeom prst="rect">
            <a:avLst/>
          </a:prstGeom>
          <a:noFill/>
          <a:ln>
            <a:noFill/>
          </a:ln>
        </p:spPr>
        <p:txBody>
          <a:bodyPr spcFirstLastPara="1" wrap="square" lIns="91425" tIns="45700" rIns="91425" bIns="45700" anchor="t" anchorCtr="0">
            <a:normAutofit/>
          </a:bodyPr>
          <a:lstStyle/>
          <a:p>
            <a:pPr marL="457200" lvl="0" indent="-342900" algn="l" rtl="0">
              <a:spcBef>
                <a:spcPts val="0"/>
              </a:spcBef>
              <a:spcAft>
                <a:spcPts val="0"/>
              </a:spcAft>
              <a:buSzPts val="1800"/>
              <a:buChar char="●"/>
            </a:pPr>
            <a:r>
              <a:rPr lang="en-GB" dirty="0"/>
              <a:t>Due to their dynamic and robust nature, </a:t>
            </a:r>
            <a:r>
              <a:rPr lang="en-GB" dirty="0">
                <a:highlight>
                  <a:srgbClr val="FFFF00"/>
                </a:highlight>
              </a:rPr>
              <a:t>website heatmaps enable the graphical representation of data in many forms based on the nature of the data sets. </a:t>
            </a:r>
            <a:endParaRPr dirty="0">
              <a:highlight>
                <a:srgbClr val="FFFF00"/>
              </a:highlight>
            </a:endParaRPr>
          </a:p>
          <a:p>
            <a:pPr marL="457200" lvl="0" indent="-342900" algn="l" rtl="0">
              <a:lnSpc>
                <a:spcPct val="105000"/>
              </a:lnSpc>
              <a:spcBef>
                <a:spcPts val="800"/>
              </a:spcBef>
              <a:spcAft>
                <a:spcPts val="0"/>
              </a:spcAft>
              <a:buSzPts val="1800"/>
              <a:buChar char="●"/>
            </a:pPr>
            <a:r>
              <a:rPr lang="en-GB" dirty="0"/>
              <a:t>Businesses use website heatmaps with an online presence to </a:t>
            </a:r>
            <a:r>
              <a:rPr lang="en-GB" dirty="0">
                <a:highlight>
                  <a:srgbClr val="FFFF00"/>
                </a:highlight>
              </a:rPr>
              <a:t>visualize the visitors’ clicks, scrolls, mouse and eye movement, and so on, on their website, in real-time.</a:t>
            </a:r>
            <a:endParaRPr dirty="0">
              <a:highlight>
                <a:srgbClr val="FFFF00"/>
              </a:highlight>
            </a:endParaRPr>
          </a:p>
          <a:p>
            <a:pPr marL="457200" lvl="0" indent="-342900" algn="l" rtl="0">
              <a:lnSpc>
                <a:spcPct val="105000"/>
              </a:lnSpc>
              <a:spcBef>
                <a:spcPts val="800"/>
              </a:spcBef>
              <a:spcAft>
                <a:spcPts val="0"/>
              </a:spcAft>
              <a:buSzPts val="1800"/>
              <a:buChar char="●"/>
            </a:pPr>
            <a:r>
              <a:rPr lang="en-GB" dirty="0"/>
              <a:t>Visitor interaction on web pages is visualized in </a:t>
            </a:r>
            <a:endParaRPr dirty="0"/>
          </a:p>
          <a:p>
            <a:pPr marL="914400" lvl="1" indent="-342900" algn="l" rtl="0">
              <a:spcBef>
                <a:spcPts val="1200"/>
              </a:spcBef>
              <a:spcAft>
                <a:spcPts val="0"/>
              </a:spcAft>
              <a:buSzPts val="1800"/>
              <a:buChar char="○"/>
            </a:pPr>
            <a:r>
              <a:rPr lang="en-GB" dirty="0"/>
              <a:t>Heatmaps</a:t>
            </a:r>
            <a:endParaRPr dirty="0"/>
          </a:p>
          <a:p>
            <a:pPr marL="914400" lvl="1" indent="-342900" algn="l" rtl="0">
              <a:spcBef>
                <a:spcPts val="0"/>
              </a:spcBef>
              <a:spcAft>
                <a:spcPts val="0"/>
              </a:spcAft>
              <a:buSzPts val="1800"/>
              <a:buChar char="○"/>
            </a:pPr>
            <a:r>
              <a:rPr lang="en-GB" dirty="0" err="1"/>
              <a:t>Scrollmaps</a:t>
            </a:r>
            <a:endParaRPr dirty="0"/>
          </a:p>
          <a:p>
            <a:pPr marL="914400" lvl="1" indent="-342900" algn="l" rtl="0">
              <a:spcBef>
                <a:spcPts val="0"/>
              </a:spcBef>
              <a:spcAft>
                <a:spcPts val="0"/>
              </a:spcAft>
              <a:buSzPts val="1800"/>
              <a:buChar char="○"/>
            </a:pPr>
            <a:r>
              <a:rPr lang="en-GB" dirty="0"/>
              <a:t>click maps</a:t>
            </a:r>
            <a:endParaRPr dirty="0"/>
          </a:p>
          <a:p>
            <a:pPr marL="914400" lvl="1" indent="-342900" algn="l" rtl="0">
              <a:spcBef>
                <a:spcPts val="0"/>
              </a:spcBef>
              <a:spcAft>
                <a:spcPts val="0"/>
              </a:spcAft>
              <a:buSzPts val="1800"/>
              <a:buChar char="○"/>
            </a:pPr>
            <a:r>
              <a:rPr lang="en-GB" dirty="0"/>
              <a:t>mouse-tracking heatmaps</a:t>
            </a:r>
            <a:endParaRPr dirty="0"/>
          </a:p>
          <a:p>
            <a:pPr marL="914400" lvl="1" indent="-342900" algn="l" rtl="0">
              <a:spcBef>
                <a:spcPts val="0"/>
              </a:spcBef>
              <a:spcAft>
                <a:spcPts val="0"/>
              </a:spcAft>
              <a:buSzPts val="1800"/>
              <a:buChar char="○"/>
            </a:pPr>
            <a:r>
              <a:rPr lang="en-GB" dirty="0"/>
              <a:t>eye-tracking heatmaps. </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2"/>
          <p:cNvSpPr txBox="1">
            <a:spLocks noGrp="1"/>
          </p:cNvSpPr>
          <p:nvPr>
            <p:ph type="title"/>
          </p:nvPr>
        </p:nvSpPr>
        <p:spPr>
          <a:xfrm>
            <a:off x="2496875" y="176403"/>
            <a:ext cx="4546800" cy="85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GB" b="1"/>
              <a:t>Heatmap</a:t>
            </a:r>
            <a:endParaRPr/>
          </a:p>
        </p:txBody>
      </p:sp>
      <p:sp>
        <p:nvSpPr>
          <p:cNvPr id="174" name="Google Shape;174;p32"/>
          <p:cNvSpPr txBox="1">
            <a:spLocks noGrp="1"/>
          </p:cNvSpPr>
          <p:nvPr>
            <p:ph type="body" idx="1"/>
          </p:nvPr>
        </p:nvSpPr>
        <p:spPr>
          <a:xfrm>
            <a:off x="782375" y="1200150"/>
            <a:ext cx="7800000" cy="24162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000"/>
              <a:buChar char="●"/>
            </a:pPr>
            <a:r>
              <a:rPr lang="en-GB" sz="2000" dirty="0"/>
              <a:t>Heatmap is a graphical way to visualize visitor </a:t>
            </a:r>
            <a:r>
              <a:rPr lang="en-GB" sz="2000" dirty="0" err="1"/>
              <a:t>behavior</a:t>
            </a:r>
            <a:r>
              <a:rPr lang="en-GB" sz="2000" dirty="0"/>
              <a:t> data in the form of hot and cold spots employing a warm-to-cool </a:t>
            </a:r>
            <a:r>
              <a:rPr lang="en-GB" sz="2000" dirty="0" err="1"/>
              <a:t>color</a:t>
            </a:r>
            <a:r>
              <a:rPr lang="en-GB" sz="2000" dirty="0"/>
              <a:t> scheme. </a:t>
            </a:r>
            <a:endParaRPr dirty="0"/>
          </a:p>
          <a:p>
            <a:pPr marL="342900" lvl="0" indent="-342900" algn="just" rtl="0">
              <a:spcBef>
                <a:spcPts val="400"/>
              </a:spcBef>
              <a:spcAft>
                <a:spcPts val="1200"/>
              </a:spcAft>
              <a:buClr>
                <a:schemeClr val="dk1"/>
              </a:buClr>
              <a:buSzPts val="2000"/>
              <a:buChar char="●"/>
            </a:pPr>
            <a:r>
              <a:rPr lang="en-GB" sz="2000" dirty="0"/>
              <a:t>The warm </a:t>
            </a:r>
            <a:r>
              <a:rPr lang="en-GB" sz="2000" dirty="0" err="1"/>
              <a:t>colors</a:t>
            </a:r>
            <a:r>
              <a:rPr lang="en-GB" sz="2000" dirty="0"/>
              <a:t> indicate sections with the most visitor interaction, </a:t>
            </a:r>
            <a:r>
              <a:rPr lang="en-GB" sz="2000" dirty="0">
                <a:highlight>
                  <a:srgbClr val="FFFF00"/>
                </a:highlight>
              </a:rPr>
              <a:t>red being the area of highest interaction, and the cool </a:t>
            </a:r>
            <a:r>
              <a:rPr lang="en-GB" sz="2000" dirty="0" err="1">
                <a:highlight>
                  <a:srgbClr val="FFFF00"/>
                </a:highlight>
              </a:rPr>
              <a:t>colors</a:t>
            </a:r>
            <a:r>
              <a:rPr lang="en-GB" sz="2000" dirty="0">
                <a:highlight>
                  <a:srgbClr val="FFFF00"/>
                </a:highlight>
              </a:rPr>
              <a:t> point to the sections with the lowest interaction</a:t>
            </a:r>
            <a:r>
              <a:rPr lang="en-GB" sz="2000" dirty="0"/>
              <a:t>.</a:t>
            </a:r>
            <a:endParaRP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GB" sz="2900" b="1">
                <a:solidFill>
                  <a:schemeClr val="dk2"/>
                </a:solidFill>
              </a:rPr>
              <a:t>Geospatial displays  </a:t>
            </a:r>
            <a:endParaRPr sz="3311"/>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en-GB" sz="1900"/>
              <a:t>The Heat Map</a:t>
            </a:r>
            <a:endParaRPr sz="1900"/>
          </a:p>
          <a:p>
            <a:pPr marL="457200" lvl="0" indent="-349250" algn="l" rtl="0">
              <a:spcBef>
                <a:spcPts val="0"/>
              </a:spcBef>
              <a:spcAft>
                <a:spcPts val="0"/>
              </a:spcAft>
              <a:buSzPts val="1900"/>
              <a:buChar char="●"/>
            </a:pPr>
            <a:r>
              <a:rPr lang="en-GB" sz="1900"/>
              <a:t>Maps</a:t>
            </a:r>
            <a:endParaRPr sz="1900"/>
          </a:p>
          <a:p>
            <a:pPr marL="457200" lvl="0" indent="-349250" algn="l" rtl="0">
              <a:spcBef>
                <a:spcPts val="0"/>
              </a:spcBef>
              <a:spcAft>
                <a:spcPts val="0"/>
              </a:spcAft>
              <a:buSzPts val="1900"/>
              <a:buChar char="●"/>
            </a:pPr>
            <a:r>
              <a:rPr lang="en-GB" sz="1900"/>
              <a:t>Connecting to Geographic Data</a:t>
            </a:r>
            <a:endParaRPr sz="1900"/>
          </a:p>
          <a:p>
            <a:pPr marL="457200" lvl="0" indent="-349250" algn="l" rtl="0">
              <a:spcBef>
                <a:spcPts val="0"/>
              </a:spcBef>
              <a:spcAft>
                <a:spcPts val="0"/>
              </a:spcAft>
              <a:buSzPts val="1900"/>
              <a:buChar char="●"/>
            </a:pPr>
            <a:r>
              <a:rPr lang="en-GB" sz="1900"/>
              <a:t>Assigning Geographic Roles</a:t>
            </a:r>
            <a:endParaRPr sz="1900"/>
          </a:p>
          <a:p>
            <a:pPr marL="457200" lvl="0" indent="-349250" algn="l" rtl="0">
              <a:spcBef>
                <a:spcPts val="0"/>
              </a:spcBef>
              <a:spcAft>
                <a:spcPts val="0"/>
              </a:spcAft>
              <a:buSzPts val="1900"/>
              <a:buChar char="●"/>
            </a:pPr>
            <a:r>
              <a:rPr lang="en-GB" sz="1900"/>
              <a:t>Creating Geographic Hierarchies</a:t>
            </a:r>
            <a:endParaRPr sz="1900"/>
          </a:p>
          <a:p>
            <a:pPr marL="457200" lvl="0" indent="-349250" algn="l" rtl="0">
              <a:spcBef>
                <a:spcPts val="0"/>
              </a:spcBef>
              <a:spcAft>
                <a:spcPts val="0"/>
              </a:spcAft>
              <a:buSzPts val="1900"/>
              <a:buChar char="●"/>
            </a:pPr>
            <a:r>
              <a:rPr lang="en-GB" sz="1900"/>
              <a:t>Proportional Symbol Maps</a:t>
            </a:r>
            <a:endParaRPr sz="1900"/>
          </a:p>
          <a:p>
            <a:pPr marL="457200" lvl="0" indent="-349250" algn="l" rtl="0">
              <a:spcBef>
                <a:spcPts val="0"/>
              </a:spcBef>
              <a:spcAft>
                <a:spcPts val="0"/>
              </a:spcAft>
              <a:buSzPts val="1900"/>
              <a:buChar char="●"/>
            </a:pPr>
            <a:r>
              <a:rPr lang="en-GB" sz="1900"/>
              <a:t>Choropleth Maps</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3"/>
          <p:cNvSpPr txBox="1">
            <a:spLocks noGrp="1"/>
          </p:cNvSpPr>
          <p:nvPr>
            <p:ph type="title"/>
          </p:nvPr>
        </p:nvSpPr>
        <p:spPr>
          <a:xfrm>
            <a:off x="2122400" y="3"/>
            <a:ext cx="4546800" cy="85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GB" b="1"/>
              <a:t>Heatmap</a:t>
            </a:r>
            <a:endParaRPr/>
          </a:p>
        </p:txBody>
      </p:sp>
      <p:pic>
        <p:nvPicPr>
          <p:cNvPr id="180" name="Google Shape;180;p33"/>
          <p:cNvPicPr preferRelativeResize="0"/>
          <p:nvPr/>
        </p:nvPicPr>
        <p:blipFill rotWithShape="1">
          <a:blip r:embed="rId3">
            <a:alphaModFix/>
          </a:blip>
          <a:srcRect/>
          <a:stretch/>
        </p:blipFill>
        <p:spPr>
          <a:xfrm>
            <a:off x="492682" y="681550"/>
            <a:ext cx="8303299" cy="44619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4"/>
          <p:cNvSpPr txBox="1">
            <a:spLocks noGrp="1"/>
          </p:cNvSpPr>
          <p:nvPr>
            <p:ph type="title"/>
          </p:nvPr>
        </p:nvSpPr>
        <p:spPr>
          <a:xfrm>
            <a:off x="457200" y="154484"/>
            <a:ext cx="8229600" cy="643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GB" b="1"/>
              <a:t>Scroll map</a:t>
            </a:r>
            <a:endParaRPr/>
          </a:p>
        </p:txBody>
      </p:sp>
      <p:sp>
        <p:nvSpPr>
          <p:cNvPr id="186" name="Google Shape;186;p34"/>
          <p:cNvSpPr txBox="1">
            <a:spLocks noGrp="1"/>
          </p:cNvSpPr>
          <p:nvPr>
            <p:ph type="body" idx="1"/>
          </p:nvPr>
        </p:nvSpPr>
        <p:spPr>
          <a:xfrm>
            <a:off x="484800" y="1012925"/>
            <a:ext cx="8174400" cy="3726600"/>
          </a:xfrm>
          <a:prstGeom prst="rect">
            <a:avLst/>
          </a:prstGeom>
          <a:noFill/>
          <a:ln>
            <a:noFill/>
          </a:ln>
        </p:spPr>
        <p:txBody>
          <a:bodyPr spcFirstLastPara="1" wrap="square" lIns="91425" tIns="45700" rIns="91425" bIns="45700" anchor="t" anchorCtr="0">
            <a:normAutofit/>
          </a:bodyPr>
          <a:lstStyle/>
          <a:p>
            <a:pPr marL="457200" lvl="0" indent="-342900" algn="l" rtl="0">
              <a:spcBef>
                <a:spcPts val="0"/>
              </a:spcBef>
              <a:spcAft>
                <a:spcPts val="0"/>
              </a:spcAft>
              <a:buSzPts val="1800"/>
              <a:buChar char="●"/>
            </a:pPr>
            <a:r>
              <a:rPr lang="en-GB" dirty="0"/>
              <a:t>Scroll maps visually present the state of your webpages in the form of a heatmap where all the scroll data (scroll depth, scrolling pattern, etc.) are plotted. </a:t>
            </a:r>
            <a:endParaRPr dirty="0"/>
          </a:p>
          <a:p>
            <a:pPr marL="457200" lvl="0" indent="-342900" algn="l" rtl="0">
              <a:spcBef>
                <a:spcPts val="1000"/>
              </a:spcBef>
              <a:spcAft>
                <a:spcPts val="1200"/>
              </a:spcAft>
              <a:buSzPts val="1800"/>
              <a:buChar char="●"/>
            </a:pPr>
            <a:r>
              <a:rPr lang="en-GB" dirty="0"/>
              <a:t>A scroll map </a:t>
            </a:r>
            <a:r>
              <a:rPr lang="en-GB" dirty="0">
                <a:highlight>
                  <a:srgbClr val="FFFF00"/>
                </a:highlight>
              </a:rPr>
              <a:t>indicates the number of visitors scrolled to each section of a webpage, the section after which the percentage of people scrolling drastically falls, the maximum depth till which people scrolled, and more</a:t>
            </a:r>
            <a:r>
              <a:rPr lang="en-GB" dirty="0"/>
              <a:t>. This data is visualized using </a:t>
            </a:r>
            <a:r>
              <a:rPr lang="en-GB" dirty="0" err="1"/>
              <a:t>colors</a:t>
            </a:r>
            <a:r>
              <a:rPr lang="en-GB" dirty="0"/>
              <a:t> in a single scroll map, with each </a:t>
            </a:r>
            <a:r>
              <a:rPr lang="en-GB" dirty="0" err="1"/>
              <a:t>color</a:t>
            </a:r>
            <a:r>
              <a:rPr lang="en-GB" dirty="0"/>
              <a:t> signifying varying intensity of interaction. </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5"/>
          <p:cNvSpPr txBox="1">
            <a:spLocks noGrp="1"/>
          </p:cNvSpPr>
          <p:nvPr>
            <p:ph type="title"/>
          </p:nvPr>
        </p:nvSpPr>
        <p:spPr>
          <a:xfrm>
            <a:off x="457200" y="154484"/>
            <a:ext cx="8229600" cy="643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GB" b="1"/>
              <a:t>Scroll map</a:t>
            </a:r>
            <a:endParaRPr/>
          </a:p>
        </p:txBody>
      </p:sp>
      <p:pic>
        <p:nvPicPr>
          <p:cNvPr id="192" name="Google Shape;192;p35"/>
          <p:cNvPicPr preferRelativeResize="0"/>
          <p:nvPr/>
        </p:nvPicPr>
        <p:blipFill rotWithShape="1">
          <a:blip r:embed="rId3">
            <a:alphaModFix/>
          </a:blip>
          <a:srcRect/>
          <a:stretch/>
        </p:blipFill>
        <p:spPr>
          <a:xfrm>
            <a:off x="1194646" y="1050100"/>
            <a:ext cx="6754725" cy="3836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6"/>
          <p:cNvSpPr txBox="1">
            <a:spLocks noGrp="1"/>
          </p:cNvSpPr>
          <p:nvPr>
            <p:ph type="title"/>
          </p:nvPr>
        </p:nvSpPr>
        <p:spPr>
          <a:xfrm>
            <a:off x="457200" y="154484"/>
            <a:ext cx="8229600" cy="643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GB" b="1"/>
              <a:t>Click map</a:t>
            </a:r>
            <a:endParaRPr/>
          </a:p>
        </p:txBody>
      </p:sp>
      <p:sp>
        <p:nvSpPr>
          <p:cNvPr id="198" name="Google Shape;198;p36"/>
          <p:cNvSpPr txBox="1">
            <a:spLocks noGrp="1"/>
          </p:cNvSpPr>
          <p:nvPr>
            <p:ph type="body" idx="1"/>
          </p:nvPr>
        </p:nvSpPr>
        <p:spPr>
          <a:xfrm>
            <a:off x="457200" y="924250"/>
            <a:ext cx="8125200" cy="3394500"/>
          </a:xfrm>
          <a:prstGeom prst="rect">
            <a:avLst/>
          </a:prstGeom>
          <a:noFill/>
          <a:ln>
            <a:noFill/>
          </a:ln>
        </p:spPr>
        <p:txBody>
          <a:bodyPr spcFirstLastPara="1" wrap="square" lIns="91425" tIns="45700" rIns="91425" bIns="45700" anchor="t" anchorCtr="0">
            <a:normAutofit/>
          </a:bodyPr>
          <a:lstStyle/>
          <a:p>
            <a:pPr marL="457200" lvl="0" indent="-342900" algn="just" rtl="0">
              <a:spcBef>
                <a:spcPts val="0"/>
              </a:spcBef>
              <a:spcAft>
                <a:spcPts val="0"/>
              </a:spcAft>
              <a:buSzPts val="1800"/>
              <a:buChar char="●"/>
            </a:pPr>
            <a:r>
              <a:rPr lang="en-GB" dirty="0"/>
              <a:t>Website heatmaps also offer </a:t>
            </a:r>
            <a:r>
              <a:rPr lang="en-GB" dirty="0">
                <a:highlight>
                  <a:srgbClr val="FFFF00"/>
                </a:highlight>
              </a:rPr>
              <a:t>click maps that track and visualize click data on the web pages to help to understand visitor </a:t>
            </a:r>
            <a:r>
              <a:rPr lang="en-GB" dirty="0" err="1">
                <a:highlight>
                  <a:srgbClr val="FFFF00"/>
                </a:highlight>
              </a:rPr>
              <a:t>behavior</a:t>
            </a:r>
            <a:r>
              <a:rPr lang="en-GB" dirty="0">
                <a:highlight>
                  <a:srgbClr val="FFFF00"/>
                </a:highlight>
              </a:rPr>
              <a:t> at a granular level. </a:t>
            </a:r>
            <a:endParaRPr dirty="0">
              <a:highlight>
                <a:srgbClr val="FFFF00"/>
              </a:highlight>
            </a:endParaRPr>
          </a:p>
          <a:p>
            <a:pPr marL="457200" lvl="0" indent="-342900" algn="just" rtl="0">
              <a:spcBef>
                <a:spcPts val="1000"/>
              </a:spcBef>
              <a:spcAft>
                <a:spcPts val="0"/>
              </a:spcAft>
              <a:buSzPts val="1800"/>
              <a:buChar char="●"/>
            </a:pPr>
            <a:r>
              <a:rPr lang="en-GB" dirty="0"/>
              <a:t>Click maps visually </a:t>
            </a:r>
            <a:r>
              <a:rPr lang="en-GB" dirty="0">
                <a:highlight>
                  <a:srgbClr val="FFFF00"/>
                </a:highlight>
              </a:rPr>
              <a:t>presents clicks on each element of a page like clicks on links, missing/broken links, images, Call to action (CTA), pop-ups, and so on. </a:t>
            </a:r>
            <a:endParaRPr dirty="0">
              <a:highlight>
                <a:srgbClr val="FFFF00"/>
              </a:highlight>
            </a:endParaRPr>
          </a:p>
          <a:p>
            <a:pPr marL="457200" lvl="0" indent="-342900" algn="just" rtl="0">
              <a:spcBef>
                <a:spcPts val="1000"/>
              </a:spcBef>
              <a:spcAft>
                <a:spcPts val="1200"/>
              </a:spcAft>
              <a:buSzPts val="1800"/>
              <a:buChar char="●"/>
            </a:pPr>
            <a:r>
              <a:rPr lang="en-GB" dirty="0"/>
              <a:t>With each and every click registered on the webpage</a:t>
            </a:r>
            <a:r>
              <a:rPr lang="en-GB" dirty="0">
                <a:highlight>
                  <a:srgbClr val="FFFF00"/>
                </a:highlight>
              </a:rPr>
              <a:t>, click maps present multiple variables and data points in one single heatmap.</a:t>
            </a:r>
            <a:endParaRPr dirty="0">
              <a:highlight>
                <a:srgbClr val="FFFF00"/>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7"/>
          <p:cNvSpPr txBox="1">
            <a:spLocks noGrp="1"/>
          </p:cNvSpPr>
          <p:nvPr>
            <p:ph type="title"/>
          </p:nvPr>
        </p:nvSpPr>
        <p:spPr>
          <a:xfrm>
            <a:off x="457200" y="9"/>
            <a:ext cx="8229600" cy="643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GB" b="1"/>
              <a:t>Click map</a:t>
            </a:r>
            <a:endParaRPr/>
          </a:p>
        </p:txBody>
      </p:sp>
      <p:pic>
        <p:nvPicPr>
          <p:cNvPr id="204" name="Google Shape;204;p37"/>
          <p:cNvPicPr preferRelativeResize="0"/>
          <p:nvPr/>
        </p:nvPicPr>
        <p:blipFill rotWithShape="1">
          <a:blip r:embed="rId3">
            <a:alphaModFix/>
          </a:blip>
          <a:srcRect/>
          <a:stretch/>
        </p:blipFill>
        <p:spPr>
          <a:xfrm>
            <a:off x="755750" y="535875"/>
            <a:ext cx="7632499" cy="47156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8"/>
          <p:cNvSpPr txBox="1">
            <a:spLocks noGrp="1"/>
          </p:cNvSpPr>
          <p:nvPr>
            <p:ph type="title"/>
          </p:nvPr>
        </p:nvSpPr>
        <p:spPr>
          <a:xfrm>
            <a:off x="457200" y="154484"/>
            <a:ext cx="8229600" cy="643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GB" b="1"/>
              <a:t>Mouse tracking heatmap</a:t>
            </a:r>
            <a:endParaRPr/>
          </a:p>
        </p:txBody>
      </p:sp>
      <p:sp>
        <p:nvSpPr>
          <p:cNvPr id="210" name="Google Shape;210;p38"/>
          <p:cNvSpPr txBox="1">
            <a:spLocks noGrp="1"/>
          </p:cNvSpPr>
          <p:nvPr>
            <p:ph type="body" idx="1"/>
          </p:nvPr>
        </p:nvSpPr>
        <p:spPr>
          <a:xfrm>
            <a:off x="457200" y="1200150"/>
            <a:ext cx="8105400" cy="3394500"/>
          </a:xfrm>
          <a:prstGeom prst="rect">
            <a:avLst/>
          </a:prstGeom>
          <a:noFill/>
          <a:ln>
            <a:noFill/>
          </a:ln>
        </p:spPr>
        <p:txBody>
          <a:bodyPr spcFirstLastPara="1" wrap="square" lIns="91425" tIns="45700" rIns="91425" bIns="45700" anchor="t" anchorCtr="0">
            <a:normAutofit/>
          </a:bodyPr>
          <a:lstStyle/>
          <a:p>
            <a:pPr marL="457200" lvl="0" indent="-342900" algn="l" rtl="0">
              <a:spcBef>
                <a:spcPts val="0"/>
              </a:spcBef>
              <a:spcAft>
                <a:spcPts val="0"/>
              </a:spcAft>
              <a:buSzPts val="1800"/>
              <a:buChar char="●"/>
            </a:pPr>
            <a:r>
              <a:rPr lang="en-GB" dirty="0"/>
              <a:t>A color-coded heatmap is generated that visualizes mouse movement data of each visitor as well as data where the individual reports are combined </a:t>
            </a:r>
            <a:r>
              <a:rPr lang="en-GB" dirty="0">
                <a:highlight>
                  <a:srgbClr val="FFFF00"/>
                </a:highlight>
              </a:rPr>
              <a:t>to trace patterns in the mouse movement of the visitors.</a:t>
            </a:r>
            <a:endParaRPr dirty="0">
              <a:highlight>
                <a:srgbClr val="FFFF00"/>
              </a:highlight>
            </a:endParaRPr>
          </a:p>
          <a:p>
            <a:pPr marL="457200" lvl="0" indent="0" algn="l" rtl="0">
              <a:spcBef>
                <a:spcPts val="400"/>
              </a:spcBef>
              <a:spcAft>
                <a:spcPts val="0"/>
              </a:spcAft>
              <a:buNone/>
            </a:pPr>
            <a:endParaRPr dirty="0">
              <a:highlight>
                <a:srgbClr val="FFFF00"/>
              </a:highlight>
            </a:endParaRPr>
          </a:p>
          <a:p>
            <a:pPr marL="457200" lvl="0" indent="-342900" algn="l" rtl="0">
              <a:spcBef>
                <a:spcPts val="400"/>
              </a:spcBef>
              <a:spcAft>
                <a:spcPts val="0"/>
              </a:spcAft>
              <a:buSzPts val="1800"/>
              <a:buChar char="●"/>
            </a:pPr>
            <a:r>
              <a:rPr lang="en-GB" dirty="0"/>
              <a:t>At the most general level, mouse tracking heatmaps visualize where visitors</a:t>
            </a:r>
            <a:r>
              <a:rPr lang="en-GB" dirty="0">
                <a:highlight>
                  <a:srgbClr val="FFFF00"/>
                </a:highlight>
              </a:rPr>
              <a:t>’ cursor hovers the most</a:t>
            </a:r>
            <a:r>
              <a:rPr lang="en-GB" dirty="0"/>
              <a:t>, which section/s of a webpage the cursor keeps coming back to, and </a:t>
            </a:r>
            <a:r>
              <a:rPr lang="en-GB" dirty="0">
                <a:highlight>
                  <a:srgbClr val="FFFF00"/>
                </a:highlight>
              </a:rPr>
              <a:t>more such mouse movement data</a:t>
            </a:r>
            <a:r>
              <a:rPr lang="en-GB" dirty="0"/>
              <a:t>.</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9"/>
          <p:cNvSpPr txBox="1">
            <a:spLocks noGrp="1"/>
          </p:cNvSpPr>
          <p:nvPr>
            <p:ph type="title"/>
          </p:nvPr>
        </p:nvSpPr>
        <p:spPr>
          <a:xfrm>
            <a:off x="457200" y="154484"/>
            <a:ext cx="8229600" cy="643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GB" b="1"/>
              <a:t>Mouse tracking heatmap</a:t>
            </a:r>
            <a:endParaRPr/>
          </a:p>
        </p:txBody>
      </p:sp>
      <p:pic>
        <p:nvPicPr>
          <p:cNvPr id="216" name="Google Shape;216;p39"/>
          <p:cNvPicPr preferRelativeResize="0"/>
          <p:nvPr/>
        </p:nvPicPr>
        <p:blipFill rotWithShape="1">
          <a:blip r:embed="rId3">
            <a:alphaModFix/>
          </a:blip>
          <a:srcRect/>
          <a:stretch/>
        </p:blipFill>
        <p:spPr>
          <a:xfrm>
            <a:off x="1211975" y="852300"/>
            <a:ext cx="6473725" cy="41219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0"/>
          <p:cNvSpPr txBox="1">
            <a:spLocks noGrp="1"/>
          </p:cNvSpPr>
          <p:nvPr>
            <p:ph type="title"/>
          </p:nvPr>
        </p:nvSpPr>
        <p:spPr>
          <a:xfrm>
            <a:off x="457200" y="154484"/>
            <a:ext cx="8229600" cy="643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GB" b="1"/>
              <a:t>Eye-tracking heatmap</a:t>
            </a:r>
            <a:endParaRPr/>
          </a:p>
        </p:txBody>
      </p:sp>
      <p:sp>
        <p:nvSpPr>
          <p:cNvPr id="222" name="Google Shape;222;p40"/>
          <p:cNvSpPr txBox="1">
            <a:spLocks noGrp="1"/>
          </p:cNvSpPr>
          <p:nvPr>
            <p:ph type="body" idx="1"/>
          </p:nvPr>
        </p:nvSpPr>
        <p:spPr>
          <a:xfrm>
            <a:off x="457200" y="993250"/>
            <a:ext cx="8115300" cy="3394500"/>
          </a:xfrm>
          <a:prstGeom prst="rect">
            <a:avLst/>
          </a:prstGeom>
          <a:noFill/>
          <a:ln>
            <a:noFill/>
          </a:ln>
        </p:spPr>
        <p:txBody>
          <a:bodyPr spcFirstLastPara="1" wrap="square" lIns="91425" tIns="45700" rIns="91425" bIns="45700" anchor="t" anchorCtr="0">
            <a:normAutofit/>
          </a:bodyPr>
          <a:lstStyle/>
          <a:p>
            <a:pPr marL="457200" lvl="0" indent="-342900" algn="l" rtl="0">
              <a:spcBef>
                <a:spcPts val="0"/>
              </a:spcBef>
              <a:spcAft>
                <a:spcPts val="0"/>
              </a:spcAft>
              <a:buSzPts val="1800"/>
              <a:buChar char="●"/>
            </a:pPr>
            <a:r>
              <a:rPr lang="en-GB" dirty="0"/>
              <a:t>Like mouse tracking heatmap, </a:t>
            </a:r>
            <a:r>
              <a:rPr lang="en-GB" dirty="0">
                <a:highlight>
                  <a:srgbClr val="FFFF00"/>
                </a:highlight>
              </a:rPr>
              <a:t>eye-tracking heatmap also visualizes viewing pattern</a:t>
            </a:r>
            <a:r>
              <a:rPr lang="en-GB" dirty="0"/>
              <a:t>s, but instead of cursor data, data on visitors’ gaze is visualized. Eye-tracking heatmap tracks visitors’ eye movement and visualizes gaze data. </a:t>
            </a:r>
            <a:endParaRPr dirty="0"/>
          </a:p>
          <a:p>
            <a:pPr marL="457200" lvl="0" indent="-342900" algn="l" rtl="0">
              <a:spcBef>
                <a:spcPts val="1000"/>
              </a:spcBef>
              <a:spcAft>
                <a:spcPts val="1200"/>
              </a:spcAft>
              <a:buSzPts val="1800"/>
              <a:buChar char="●"/>
            </a:pPr>
            <a:r>
              <a:rPr lang="en-GB" dirty="0"/>
              <a:t>These data include fixation length based on </a:t>
            </a:r>
            <a:r>
              <a:rPr lang="en-GB" dirty="0">
                <a:highlight>
                  <a:srgbClr val="FFFF00"/>
                </a:highlight>
              </a:rPr>
              <a:t>the number of times an image is looked at,</a:t>
            </a:r>
            <a:r>
              <a:rPr lang="en-GB" dirty="0"/>
              <a:t> which elements attract the visitor’s gaze the most, which </a:t>
            </a:r>
            <a:r>
              <a:rPr lang="en-GB" dirty="0">
                <a:highlight>
                  <a:srgbClr val="FFFF00"/>
                </a:highlight>
              </a:rPr>
              <a:t>irrelevant elements are distracting the visitors’ eye away from the main CTA</a:t>
            </a:r>
            <a:r>
              <a:rPr lang="en-GB" dirty="0"/>
              <a:t>, and so on.</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1"/>
          <p:cNvSpPr txBox="1">
            <a:spLocks noGrp="1"/>
          </p:cNvSpPr>
          <p:nvPr>
            <p:ph type="title"/>
          </p:nvPr>
        </p:nvSpPr>
        <p:spPr>
          <a:xfrm>
            <a:off x="457200" y="154484"/>
            <a:ext cx="8229600" cy="643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GB" b="1"/>
              <a:t>Eye-tracking heatmap</a:t>
            </a:r>
            <a:endParaRPr/>
          </a:p>
        </p:txBody>
      </p:sp>
      <p:pic>
        <p:nvPicPr>
          <p:cNvPr id="228" name="Google Shape;228;p41" descr="eye tracking heatmap"/>
          <p:cNvPicPr preferRelativeResize="0"/>
          <p:nvPr/>
        </p:nvPicPr>
        <p:blipFill rotWithShape="1">
          <a:blip r:embed="rId3">
            <a:alphaModFix/>
          </a:blip>
          <a:srcRect/>
          <a:stretch/>
        </p:blipFill>
        <p:spPr>
          <a:xfrm>
            <a:off x="1044446" y="797663"/>
            <a:ext cx="6539276" cy="49126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2"/>
          <p:cNvSpPr txBox="1">
            <a:spLocks noGrp="1"/>
          </p:cNvSpPr>
          <p:nvPr>
            <p:ph type="title"/>
          </p:nvPr>
        </p:nvSpPr>
        <p:spPr>
          <a:xfrm>
            <a:off x="457200" y="154484"/>
            <a:ext cx="8229600" cy="643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GB" b="1"/>
              <a:t>The benefits of using heat maps on website</a:t>
            </a:r>
            <a:endParaRPr/>
          </a:p>
        </p:txBody>
      </p:sp>
      <p:sp>
        <p:nvSpPr>
          <p:cNvPr id="234" name="Google Shape;234;p42"/>
          <p:cNvSpPr txBox="1">
            <a:spLocks noGrp="1"/>
          </p:cNvSpPr>
          <p:nvPr>
            <p:ph type="body" idx="1"/>
          </p:nvPr>
        </p:nvSpPr>
        <p:spPr>
          <a:xfrm>
            <a:off x="457200" y="900131"/>
            <a:ext cx="8229600" cy="3849300"/>
          </a:xfrm>
          <a:prstGeom prst="rect">
            <a:avLst/>
          </a:prstGeom>
          <a:noFill/>
          <a:ln>
            <a:noFill/>
          </a:ln>
        </p:spPr>
        <p:txBody>
          <a:bodyPr spcFirstLastPara="1" wrap="square" lIns="91425" tIns="45700" rIns="91425" bIns="45700" anchor="t" anchorCtr="0">
            <a:normAutofit lnSpcReduction="20000"/>
          </a:bodyPr>
          <a:lstStyle/>
          <a:p>
            <a:pPr marL="457200" lvl="0" indent="-342900" algn="l" rtl="0">
              <a:spcBef>
                <a:spcPts val="0"/>
              </a:spcBef>
              <a:spcAft>
                <a:spcPts val="0"/>
              </a:spcAft>
              <a:buSzPts val="1800"/>
              <a:buChar char="●"/>
            </a:pPr>
            <a:r>
              <a:rPr lang="en-GB"/>
              <a:t>Heatmaps help to understand how people interact with website pages, to </a:t>
            </a:r>
            <a:r>
              <a:rPr lang="en-GB" b="1"/>
              <a:t>find answers to business-critical questions such as ‘why are users not converting?’ or ‘how to get more visitors to take action?’</a:t>
            </a:r>
            <a:r>
              <a:rPr lang="en-GB"/>
              <a:t> </a:t>
            </a:r>
            <a:endParaRPr/>
          </a:p>
          <a:p>
            <a:pPr marL="457200" lvl="0" indent="-342900" algn="l" rtl="0">
              <a:spcBef>
                <a:spcPts val="1000"/>
              </a:spcBef>
              <a:spcAft>
                <a:spcPts val="0"/>
              </a:spcAft>
              <a:buSzPts val="1800"/>
              <a:buChar char="●"/>
            </a:pPr>
            <a:r>
              <a:rPr lang="en-GB"/>
              <a:t>Heat maps can be used to determine if the visitors are:  </a:t>
            </a:r>
            <a:endParaRPr/>
          </a:p>
          <a:p>
            <a:pPr marL="914400" lvl="1" indent="-342900" algn="l" rtl="0">
              <a:spcBef>
                <a:spcPts val="0"/>
              </a:spcBef>
              <a:spcAft>
                <a:spcPts val="0"/>
              </a:spcAft>
              <a:buSzPts val="1800"/>
              <a:buChar char="○"/>
            </a:pPr>
            <a:r>
              <a:rPr lang="en-GB"/>
              <a:t>Reaching important content or failing to see it</a:t>
            </a:r>
            <a:endParaRPr/>
          </a:p>
          <a:p>
            <a:pPr marL="914400" lvl="1" indent="-342900" algn="l" rtl="0">
              <a:spcBef>
                <a:spcPts val="0"/>
              </a:spcBef>
              <a:spcAft>
                <a:spcPts val="0"/>
              </a:spcAft>
              <a:buSzPts val="1800"/>
              <a:buChar char="○"/>
            </a:pPr>
            <a:r>
              <a:rPr lang="en-GB"/>
              <a:t>Finding and using a page’s main links, buttons, opt-ins, and CTAs</a:t>
            </a:r>
            <a:endParaRPr/>
          </a:p>
          <a:p>
            <a:pPr marL="914400" lvl="1" indent="-342900" algn="l" rtl="0">
              <a:spcBef>
                <a:spcPts val="0"/>
              </a:spcBef>
              <a:spcAft>
                <a:spcPts val="0"/>
              </a:spcAft>
              <a:buSzPts val="1800"/>
              <a:buChar char="○"/>
            </a:pPr>
            <a:r>
              <a:rPr lang="en-GB"/>
              <a:t>Getting distracted by non-clickable elements</a:t>
            </a:r>
            <a:endParaRPr/>
          </a:p>
          <a:p>
            <a:pPr marL="914400" lvl="1" indent="-342900" algn="l" rtl="0">
              <a:spcBef>
                <a:spcPts val="0"/>
              </a:spcBef>
              <a:spcAft>
                <a:spcPts val="0"/>
              </a:spcAft>
              <a:buSzPts val="1800"/>
              <a:buChar char="○"/>
            </a:pPr>
            <a:r>
              <a:rPr lang="en-GB"/>
              <a:t>Experiencing issues across devices</a:t>
            </a:r>
            <a:endParaRPr/>
          </a:p>
          <a:p>
            <a:pPr marL="457200" lvl="0" indent="-342900" algn="l" rtl="0">
              <a:spcBef>
                <a:spcPts val="0"/>
              </a:spcBef>
              <a:spcAft>
                <a:spcPts val="0"/>
              </a:spcAft>
              <a:buSzPts val="1800"/>
              <a:buChar char="●"/>
            </a:pPr>
            <a:r>
              <a:rPr lang="en-GB"/>
              <a:t>help </a:t>
            </a:r>
            <a:endParaRPr/>
          </a:p>
          <a:p>
            <a:pPr marL="914400" lvl="1" indent="-342900" algn="l" rtl="0">
              <a:spcBef>
                <a:spcPts val="0"/>
              </a:spcBef>
              <a:spcAft>
                <a:spcPts val="0"/>
              </a:spcAft>
              <a:buSzPts val="1800"/>
              <a:buChar char="○"/>
            </a:pPr>
            <a:r>
              <a:rPr lang="en-GB"/>
              <a:t>to be informed</a:t>
            </a:r>
            <a:endParaRPr/>
          </a:p>
          <a:p>
            <a:pPr marL="914400" lvl="1" indent="-342900" algn="l" rtl="0">
              <a:spcBef>
                <a:spcPts val="0"/>
              </a:spcBef>
              <a:spcAft>
                <a:spcPts val="0"/>
              </a:spcAft>
              <a:buSzPts val="1800"/>
              <a:buChar char="○"/>
            </a:pPr>
            <a:r>
              <a:rPr lang="en-GB"/>
              <a:t>to take data-based decisions for A/B testing</a:t>
            </a:r>
            <a:endParaRPr/>
          </a:p>
          <a:p>
            <a:pPr marL="914400" lvl="1" indent="-342900" algn="l" rtl="0">
              <a:spcBef>
                <a:spcPts val="0"/>
              </a:spcBef>
              <a:spcAft>
                <a:spcPts val="0"/>
              </a:spcAft>
              <a:buSzPts val="1800"/>
              <a:buChar char="○"/>
            </a:pPr>
            <a:r>
              <a:rPr lang="en-GB"/>
              <a:t>in updating, or (re)designing website. </a:t>
            </a:r>
            <a:endParaRPr/>
          </a:p>
          <a:p>
            <a:pPr marL="914400" lvl="1" indent="-342900" algn="l" rtl="0">
              <a:spcBef>
                <a:spcPts val="0"/>
              </a:spcBef>
              <a:spcAft>
                <a:spcPts val="0"/>
              </a:spcAft>
              <a:buSzPts val="1800"/>
              <a:buChar char="○"/>
            </a:pPr>
            <a:r>
              <a:rPr lang="en-GB"/>
              <a:t>to show team members and stakeholders what’s happening and get their buy-in more easily when changes are needed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262425" y="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GB" sz="2900" b="1">
                <a:solidFill>
                  <a:schemeClr val="dk2"/>
                </a:solidFill>
              </a:rPr>
              <a:t>Geospatial Analysis</a:t>
            </a:r>
            <a:endParaRPr sz="3311"/>
          </a:p>
        </p:txBody>
      </p:sp>
      <p:sp>
        <p:nvSpPr>
          <p:cNvPr id="73" name="Google Shape;73;p16"/>
          <p:cNvSpPr txBox="1">
            <a:spLocks noGrp="1"/>
          </p:cNvSpPr>
          <p:nvPr>
            <p:ph type="body" idx="1"/>
          </p:nvPr>
        </p:nvSpPr>
        <p:spPr>
          <a:xfrm>
            <a:off x="311700" y="718925"/>
            <a:ext cx="8520600" cy="3823500"/>
          </a:xfrm>
          <a:prstGeom prst="rect">
            <a:avLst/>
          </a:prstGeom>
        </p:spPr>
        <p:txBody>
          <a:bodyPr spcFirstLastPara="1" wrap="square" lIns="91425" tIns="91425" rIns="91425" bIns="91425" anchor="t" anchorCtr="0">
            <a:normAutofit fontScale="85000" lnSpcReduction="20000"/>
          </a:bodyPr>
          <a:lstStyle/>
          <a:p>
            <a:pPr marL="457200" lvl="0" indent="-379730" algn="l" rtl="0">
              <a:spcBef>
                <a:spcPts val="0"/>
              </a:spcBef>
              <a:spcAft>
                <a:spcPts val="0"/>
              </a:spcAft>
              <a:buSzPct val="116666"/>
              <a:buChar char="●"/>
            </a:pPr>
            <a:r>
              <a:rPr lang="en-GB" sz="2400" b="1" dirty="0">
                <a:solidFill>
                  <a:srgbClr val="073763"/>
                </a:solidFill>
                <a:highlight>
                  <a:srgbClr val="FFFF00"/>
                </a:highlight>
              </a:rPr>
              <a:t>Geospatial analysis</a:t>
            </a:r>
            <a:r>
              <a:rPr lang="en-GB" sz="2100" dirty="0">
                <a:solidFill>
                  <a:srgbClr val="202124"/>
                </a:solidFill>
                <a:highlight>
                  <a:srgbClr val="FFFF00"/>
                </a:highlight>
              </a:rPr>
              <a:t> is </a:t>
            </a:r>
            <a:r>
              <a:rPr lang="en-GB" sz="2100" b="1" dirty="0">
                <a:solidFill>
                  <a:srgbClr val="202124"/>
                </a:solidFill>
                <a:highlight>
                  <a:srgbClr val="FFFF00"/>
                </a:highlight>
              </a:rPr>
              <a:t>the gathering, display, and manipulation of imagery, GPS, satellite photography and historical data</a:t>
            </a:r>
            <a:r>
              <a:rPr lang="en-GB" sz="2100" dirty="0">
                <a:solidFill>
                  <a:srgbClr val="202124"/>
                </a:solidFill>
                <a:highlight>
                  <a:srgbClr val="FFFF00"/>
                </a:highlight>
              </a:rPr>
              <a:t>, described explicitly in terms of geographic coordinates or implicitly, in terms of a street address, postal code, or forest stand identifier as they are applied to geographic models</a:t>
            </a:r>
            <a:endParaRPr sz="2100" dirty="0">
              <a:solidFill>
                <a:srgbClr val="202124"/>
              </a:solidFill>
              <a:highlight>
                <a:srgbClr val="FFFF00"/>
              </a:highlight>
            </a:endParaRPr>
          </a:p>
          <a:p>
            <a:pPr marL="457200" lvl="0" indent="-393763" algn="l" rtl="0">
              <a:spcBef>
                <a:spcPts val="0"/>
              </a:spcBef>
              <a:spcAft>
                <a:spcPts val="0"/>
              </a:spcAft>
              <a:buClr>
                <a:srgbClr val="202124"/>
              </a:buClr>
              <a:buSzPct val="100000"/>
              <a:buChar char="●"/>
            </a:pPr>
            <a:r>
              <a:rPr lang="en-GB" sz="3060" dirty="0">
                <a:solidFill>
                  <a:srgbClr val="202124"/>
                </a:solidFill>
                <a:highlight>
                  <a:srgbClr val="FFFFFF"/>
                </a:highlight>
              </a:rPr>
              <a:t>Applications: </a:t>
            </a:r>
            <a:endParaRPr sz="2310" dirty="0">
              <a:solidFill>
                <a:srgbClr val="666666"/>
              </a:solidFill>
              <a:highlight>
                <a:srgbClr val="FFFFFF"/>
              </a:highlight>
            </a:endParaRPr>
          </a:p>
          <a:p>
            <a:pPr marL="914400" lvl="1" indent="-379541" algn="l" rtl="0">
              <a:lnSpc>
                <a:spcPct val="100000"/>
              </a:lnSpc>
              <a:spcBef>
                <a:spcPts val="0"/>
              </a:spcBef>
              <a:spcAft>
                <a:spcPts val="0"/>
              </a:spcAft>
              <a:buClr>
                <a:srgbClr val="666666"/>
              </a:buClr>
              <a:buSzPct val="100000"/>
              <a:buChar char="○"/>
            </a:pPr>
            <a:r>
              <a:rPr lang="en-GB" sz="2796" dirty="0">
                <a:solidFill>
                  <a:srgbClr val="666666"/>
                </a:solidFill>
                <a:highlight>
                  <a:srgbClr val="FFFFFF"/>
                </a:highlight>
              </a:rPr>
              <a:t>crisis management</a:t>
            </a:r>
            <a:endParaRPr sz="2796" dirty="0">
              <a:solidFill>
                <a:srgbClr val="666666"/>
              </a:solidFill>
              <a:highlight>
                <a:srgbClr val="FFFFFF"/>
              </a:highlight>
            </a:endParaRPr>
          </a:p>
          <a:p>
            <a:pPr marL="914400" lvl="1" indent="-379541" algn="l" rtl="0">
              <a:lnSpc>
                <a:spcPct val="100000"/>
              </a:lnSpc>
              <a:spcBef>
                <a:spcPts val="0"/>
              </a:spcBef>
              <a:spcAft>
                <a:spcPts val="0"/>
              </a:spcAft>
              <a:buClr>
                <a:srgbClr val="666666"/>
              </a:buClr>
              <a:buSzPct val="100000"/>
              <a:buChar char="○"/>
            </a:pPr>
            <a:r>
              <a:rPr lang="en-GB" sz="2796" dirty="0">
                <a:solidFill>
                  <a:srgbClr val="666666"/>
                </a:solidFill>
                <a:highlight>
                  <a:srgbClr val="FFFFFF"/>
                </a:highlight>
              </a:rPr>
              <a:t>climate change </a:t>
            </a:r>
            <a:r>
              <a:rPr lang="en-GB" sz="2796" dirty="0" err="1">
                <a:solidFill>
                  <a:srgbClr val="666666"/>
                </a:solidFill>
                <a:highlight>
                  <a:srgbClr val="FFFFFF"/>
                </a:highlight>
              </a:rPr>
              <a:t>modeling</a:t>
            </a:r>
            <a:endParaRPr sz="2796" dirty="0">
              <a:solidFill>
                <a:srgbClr val="666666"/>
              </a:solidFill>
              <a:highlight>
                <a:srgbClr val="FFFFFF"/>
              </a:highlight>
            </a:endParaRPr>
          </a:p>
          <a:p>
            <a:pPr marL="914400" lvl="1" indent="-379541" algn="l" rtl="0">
              <a:lnSpc>
                <a:spcPct val="100000"/>
              </a:lnSpc>
              <a:spcBef>
                <a:spcPts val="0"/>
              </a:spcBef>
              <a:spcAft>
                <a:spcPts val="0"/>
              </a:spcAft>
              <a:buClr>
                <a:srgbClr val="666666"/>
              </a:buClr>
              <a:buSzPct val="100000"/>
              <a:buChar char="○"/>
            </a:pPr>
            <a:r>
              <a:rPr lang="en-GB" sz="2796" dirty="0">
                <a:solidFill>
                  <a:srgbClr val="666666"/>
                </a:solidFill>
                <a:highlight>
                  <a:srgbClr val="FFFFFF"/>
                </a:highlight>
              </a:rPr>
              <a:t>weather monitoring</a:t>
            </a:r>
            <a:endParaRPr sz="2796" dirty="0">
              <a:solidFill>
                <a:srgbClr val="666666"/>
              </a:solidFill>
              <a:highlight>
                <a:srgbClr val="FFFFFF"/>
              </a:highlight>
            </a:endParaRPr>
          </a:p>
          <a:p>
            <a:pPr marL="914400" lvl="1" indent="-379541" algn="l" rtl="0">
              <a:lnSpc>
                <a:spcPct val="100000"/>
              </a:lnSpc>
              <a:spcBef>
                <a:spcPts val="0"/>
              </a:spcBef>
              <a:spcAft>
                <a:spcPts val="0"/>
              </a:spcAft>
              <a:buClr>
                <a:srgbClr val="666666"/>
              </a:buClr>
              <a:buSzPct val="100000"/>
              <a:buChar char="○"/>
            </a:pPr>
            <a:r>
              <a:rPr lang="en-GB" sz="2796" dirty="0">
                <a:solidFill>
                  <a:srgbClr val="666666"/>
                </a:solidFill>
                <a:highlight>
                  <a:srgbClr val="FFFFFF"/>
                </a:highlight>
              </a:rPr>
              <a:t>sales analysis</a:t>
            </a:r>
            <a:endParaRPr sz="2796" dirty="0">
              <a:solidFill>
                <a:srgbClr val="666666"/>
              </a:solidFill>
              <a:highlight>
                <a:srgbClr val="FFFFFF"/>
              </a:highlight>
            </a:endParaRPr>
          </a:p>
          <a:p>
            <a:pPr marL="914400" lvl="1" indent="-379541" algn="l" rtl="0">
              <a:lnSpc>
                <a:spcPct val="100000"/>
              </a:lnSpc>
              <a:spcBef>
                <a:spcPts val="0"/>
              </a:spcBef>
              <a:spcAft>
                <a:spcPts val="0"/>
              </a:spcAft>
              <a:buClr>
                <a:srgbClr val="666666"/>
              </a:buClr>
              <a:buSzPct val="100000"/>
              <a:buChar char="○"/>
            </a:pPr>
            <a:r>
              <a:rPr lang="en-GB" sz="2796" dirty="0">
                <a:solidFill>
                  <a:srgbClr val="666666"/>
                </a:solidFill>
                <a:highlight>
                  <a:srgbClr val="FFFFFF"/>
                </a:highlight>
              </a:rPr>
              <a:t>human population forecasting </a:t>
            </a:r>
            <a:endParaRPr sz="2796" dirty="0">
              <a:solidFill>
                <a:srgbClr val="666666"/>
              </a:solidFill>
              <a:highlight>
                <a:srgbClr val="FFFFFF"/>
              </a:highlight>
            </a:endParaRPr>
          </a:p>
          <a:p>
            <a:pPr marL="914400" lvl="1" indent="-379541" algn="l" rtl="0">
              <a:lnSpc>
                <a:spcPct val="100000"/>
              </a:lnSpc>
              <a:spcBef>
                <a:spcPts val="0"/>
              </a:spcBef>
              <a:spcAft>
                <a:spcPts val="0"/>
              </a:spcAft>
              <a:buClr>
                <a:srgbClr val="666666"/>
              </a:buClr>
              <a:buSzPct val="100000"/>
              <a:buChar char="○"/>
            </a:pPr>
            <a:r>
              <a:rPr lang="en-GB" sz="2796" dirty="0">
                <a:solidFill>
                  <a:srgbClr val="666666"/>
                </a:solidFill>
                <a:highlight>
                  <a:srgbClr val="FFFFFF"/>
                </a:highlight>
              </a:rPr>
              <a:t>animal population management.</a:t>
            </a:r>
            <a:endParaRPr sz="2100" dirty="0">
              <a:solidFill>
                <a:srgbClr val="202124"/>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3"/>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GB" sz="2900" b="1">
                <a:solidFill>
                  <a:schemeClr val="dk2"/>
                </a:solidFill>
              </a:rPr>
              <a:t>Geospatial displays </a:t>
            </a:r>
            <a:endParaRPr sz="3311"/>
          </a:p>
        </p:txBody>
      </p:sp>
      <p:sp>
        <p:nvSpPr>
          <p:cNvPr id="240" name="Google Shape;240;p43"/>
          <p:cNvSpPr txBox="1">
            <a:spLocks noGrp="1"/>
          </p:cNvSpPr>
          <p:nvPr>
            <p:ph type="body" idx="1"/>
          </p:nvPr>
        </p:nvSpPr>
        <p:spPr>
          <a:xfrm>
            <a:off x="311700" y="649950"/>
            <a:ext cx="8520600" cy="4266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sz="1900" dirty="0"/>
              <a:t>Maps</a:t>
            </a:r>
            <a:endParaRPr sz="1900" dirty="0"/>
          </a:p>
          <a:p>
            <a:pPr marL="457200" lvl="0" indent="-349250" algn="l" rtl="0">
              <a:spcBef>
                <a:spcPts val="1200"/>
              </a:spcBef>
              <a:spcAft>
                <a:spcPts val="0"/>
              </a:spcAft>
              <a:buSzPts val="1900"/>
              <a:buChar char="●"/>
            </a:pPr>
            <a:r>
              <a:rPr lang="en-GB" sz="1900" dirty="0">
                <a:highlight>
                  <a:srgbClr val="FFFF00"/>
                </a:highlight>
              </a:rPr>
              <a:t>Used to </a:t>
            </a:r>
            <a:r>
              <a:rPr lang="en-GB" sz="1900" dirty="0" err="1">
                <a:highlight>
                  <a:srgbClr val="FFFF00"/>
                </a:highlight>
              </a:rPr>
              <a:t>analyze</a:t>
            </a:r>
            <a:r>
              <a:rPr lang="en-GB" sz="1900" dirty="0">
                <a:highlight>
                  <a:srgbClr val="FFFF00"/>
                </a:highlight>
              </a:rPr>
              <a:t> or present data geographically</a:t>
            </a:r>
            <a:r>
              <a:rPr lang="en-GB" sz="1900" dirty="0"/>
              <a:t>,</a:t>
            </a:r>
            <a:endParaRPr sz="1900" dirty="0"/>
          </a:p>
          <a:p>
            <a:pPr marL="457200" lvl="0" indent="-349250" algn="l" rtl="0">
              <a:spcBef>
                <a:spcPts val="0"/>
              </a:spcBef>
              <a:spcAft>
                <a:spcPts val="0"/>
              </a:spcAft>
              <a:buSzPts val="1900"/>
              <a:buChar char="●"/>
            </a:pPr>
            <a:r>
              <a:rPr lang="en-GB" sz="1900" dirty="0"/>
              <a:t>Used to display geographic data or as a way to communicate answers to </a:t>
            </a:r>
            <a:r>
              <a:rPr lang="en-GB" sz="1900" dirty="0">
                <a:highlight>
                  <a:srgbClr val="FFFF00"/>
                </a:highlight>
              </a:rPr>
              <a:t>spatial questions such as country, state or any other geographical locations</a:t>
            </a:r>
            <a:endParaRPr sz="1900" dirty="0">
              <a:highlight>
                <a:srgbClr val="FFFF00"/>
              </a:highlight>
            </a:endParaRPr>
          </a:p>
          <a:p>
            <a:pPr marL="457200" lvl="0" indent="-349250" algn="l" rtl="0">
              <a:spcBef>
                <a:spcPts val="0"/>
              </a:spcBef>
              <a:spcAft>
                <a:spcPts val="0"/>
              </a:spcAft>
              <a:buSzPts val="1900"/>
              <a:buChar char="●"/>
            </a:pPr>
            <a:r>
              <a:rPr lang="en-GB" sz="1900" dirty="0"/>
              <a:t>Before beginning to build a map, </a:t>
            </a:r>
            <a:r>
              <a:rPr lang="en-GB" sz="1900" dirty="0">
                <a:highlight>
                  <a:srgbClr val="FFFF00"/>
                </a:highlight>
              </a:rPr>
              <a:t>be sure to take a careful look at data, analysis, and story</a:t>
            </a:r>
            <a:endParaRPr sz="1900" dirty="0">
              <a:highlight>
                <a:srgbClr val="FFFF00"/>
              </a:highlight>
            </a:endParaRPr>
          </a:p>
          <a:p>
            <a:pPr marL="457200" lvl="0" indent="-349250" algn="l" rtl="0">
              <a:spcBef>
                <a:spcPts val="0"/>
              </a:spcBef>
              <a:spcAft>
                <a:spcPts val="0"/>
              </a:spcAft>
              <a:buSzPts val="1900"/>
              <a:buChar char="●"/>
            </a:pPr>
            <a:r>
              <a:rPr lang="en-GB" sz="1900" dirty="0"/>
              <a:t>Ensure “</a:t>
            </a:r>
            <a:r>
              <a:rPr lang="en-GB" sz="1900" dirty="0">
                <a:highlight>
                  <a:srgbClr val="FFFF00"/>
                </a:highlight>
              </a:rPr>
              <a:t>appropriate data representation” and “attractive data representation”</a:t>
            </a:r>
            <a:endParaRPr sz="1900" dirty="0">
              <a:highlight>
                <a:srgbClr val="FFFF00"/>
              </a:highlight>
            </a:endParaRPr>
          </a:p>
          <a:p>
            <a:pPr marL="457200" lvl="0" indent="-349250" algn="l" rtl="0">
              <a:spcBef>
                <a:spcPts val="0"/>
              </a:spcBef>
              <a:spcAft>
                <a:spcPts val="0"/>
              </a:spcAft>
              <a:buSzPts val="1900"/>
              <a:buChar char="●"/>
            </a:pPr>
            <a:r>
              <a:rPr lang="en-GB" sz="1900" u="sng" dirty="0">
                <a:highlight>
                  <a:srgbClr val="FFFF00"/>
                </a:highlight>
              </a:rPr>
              <a:t>Maps can be particularly tricky </a:t>
            </a:r>
            <a:r>
              <a:rPr lang="en-GB" sz="1900" dirty="0"/>
              <a:t>in their </a:t>
            </a:r>
            <a:r>
              <a:rPr lang="en-GB" sz="1900" dirty="0">
                <a:highlight>
                  <a:srgbClr val="FF0000"/>
                </a:highlight>
              </a:rPr>
              <a:t>tendency to mislead or inadvertently cause people to misinterpret the data, or to dictate a not-quite-true story.</a:t>
            </a:r>
            <a:endParaRPr sz="1900" dirty="0">
              <a:highlight>
                <a:srgbClr val="FF0000"/>
              </a:highlight>
            </a:endParaRPr>
          </a:p>
          <a:p>
            <a:pPr marL="457200" lvl="0" indent="0" algn="l" rtl="0">
              <a:spcBef>
                <a:spcPts val="1200"/>
              </a:spcBef>
              <a:spcAft>
                <a:spcPts val="1200"/>
              </a:spcAft>
              <a:buNone/>
            </a:pPr>
            <a:endParaRPr sz="19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GB" sz="2900" b="1">
                <a:solidFill>
                  <a:schemeClr val="dk2"/>
                </a:solidFill>
              </a:rPr>
              <a:t>Geospatial displays </a:t>
            </a:r>
            <a:endParaRPr sz="3311"/>
          </a:p>
        </p:txBody>
      </p:sp>
      <p:sp>
        <p:nvSpPr>
          <p:cNvPr id="246" name="Google Shape;246;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GB" sz="1900" dirty="0"/>
              <a:t>Connecting to Geographic Data</a:t>
            </a:r>
            <a:endParaRPr sz="1900" dirty="0"/>
          </a:p>
          <a:p>
            <a:pPr marL="457200" lvl="0" indent="-325755" algn="l" rtl="0">
              <a:spcBef>
                <a:spcPts val="1200"/>
              </a:spcBef>
              <a:spcAft>
                <a:spcPts val="0"/>
              </a:spcAft>
              <a:buSzPct val="100000"/>
              <a:buChar char="●"/>
            </a:pPr>
            <a:r>
              <a:rPr lang="en-GB" dirty="0"/>
              <a:t>Geographic data is information mapped </a:t>
            </a:r>
            <a:r>
              <a:rPr lang="en-GB" dirty="0">
                <a:highlight>
                  <a:srgbClr val="FFFF00"/>
                </a:highlight>
              </a:rPr>
              <a:t>around a sphere</a:t>
            </a:r>
            <a:r>
              <a:rPr lang="en-GB" dirty="0"/>
              <a:t>. </a:t>
            </a:r>
            <a:endParaRPr dirty="0"/>
          </a:p>
          <a:p>
            <a:pPr marL="457200" lvl="0" indent="-325755" algn="l" rtl="0">
              <a:spcBef>
                <a:spcPts val="0"/>
              </a:spcBef>
              <a:spcAft>
                <a:spcPts val="0"/>
              </a:spcAft>
              <a:buSzPct val="100000"/>
              <a:buChar char="●"/>
            </a:pPr>
            <a:r>
              <a:rPr lang="en-GB" dirty="0"/>
              <a:t>Geographic data highlights the latitude and longitude relationships to a specific object or location</a:t>
            </a:r>
            <a:endParaRPr dirty="0"/>
          </a:p>
          <a:p>
            <a:pPr marL="457200" lvl="0" indent="-325755" algn="l" rtl="0">
              <a:spcBef>
                <a:spcPts val="0"/>
              </a:spcBef>
              <a:spcAft>
                <a:spcPts val="0"/>
              </a:spcAft>
              <a:buSzPct val="100000"/>
              <a:buChar char="●"/>
            </a:pPr>
            <a:r>
              <a:rPr lang="en-GB" dirty="0">
                <a:highlight>
                  <a:srgbClr val="FFFF00"/>
                </a:highlight>
              </a:rPr>
              <a:t>Spatial data is any type of data that directly or indirectly references a specific geographical area or location. </a:t>
            </a:r>
            <a:endParaRPr dirty="0">
              <a:highlight>
                <a:srgbClr val="FFFF00"/>
              </a:highlight>
            </a:endParaRPr>
          </a:p>
          <a:p>
            <a:pPr marL="457200" lvl="0" indent="-325755" algn="l" rtl="0">
              <a:spcBef>
                <a:spcPts val="0"/>
              </a:spcBef>
              <a:spcAft>
                <a:spcPts val="0"/>
              </a:spcAft>
              <a:buSzPct val="100000"/>
              <a:buChar char="●"/>
            </a:pPr>
            <a:r>
              <a:rPr lang="en-GB" dirty="0"/>
              <a:t>Sometimes called geospatial data or geographic information, spatial data can also numerically represent a physical object in a geographic coordinate system. However, spatial data is much more than a spatial component of a map.</a:t>
            </a:r>
            <a:endParaRPr dirty="0"/>
          </a:p>
          <a:p>
            <a:pPr marL="457200" lvl="0" indent="-325755" algn="l" rtl="0">
              <a:spcBef>
                <a:spcPts val="0"/>
              </a:spcBef>
              <a:spcAft>
                <a:spcPts val="0"/>
              </a:spcAft>
              <a:buSzPct val="100000"/>
              <a:buChar char="●"/>
            </a:pPr>
            <a:r>
              <a:rPr lang="en-GB" dirty="0">
                <a:highlight>
                  <a:srgbClr val="FFFF00"/>
                </a:highlight>
              </a:rPr>
              <a:t>A geographic information system (GIS) is a computer system for capturing, storing, checking, and displaying data related to positions on Earth's surface. </a:t>
            </a:r>
            <a:endParaRPr dirty="0">
              <a:highlight>
                <a:srgbClr val="FFFF00"/>
              </a:highlight>
            </a:endParaRPr>
          </a:p>
          <a:p>
            <a:pPr marL="457200" lvl="0" indent="-325755" algn="l" rtl="0">
              <a:spcBef>
                <a:spcPts val="0"/>
              </a:spcBef>
              <a:spcAft>
                <a:spcPts val="0"/>
              </a:spcAft>
              <a:buSzPct val="100000"/>
              <a:buChar char="●"/>
            </a:pPr>
            <a:r>
              <a:rPr lang="en-GB" dirty="0"/>
              <a:t>By relating seemingly unrelated data, </a:t>
            </a:r>
            <a:r>
              <a:rPr lang="en-GB" dirty="0">
                <a:highlight>
                  <a:srgbClr val="FFFF00"/>
                </a:highlight>
              </a:rPr>
              <a:t>GIS can help individuals and organizations better understand spatial patterns and relationships</a:t>
            </a:r>
            <a:endParaRPr dirty="0">
              <a:highlight>
                <a:srgbClr val="FFFF00"/>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GB" sz="2900" b="1">
                <a:solidFill>
                  <a:schemeClr val="dk2"/>
                </a:solidFill>
              </a:rPr>
              <a:t>Geospatial displays </a:t>
            </a:r>
            <a:endParaRPr sz="3311"/>
          </a:p>
        </p:txBody>
      </p:sp>
      <p:sp>
        <p:nvSpPr>
          <p:cNvPr id="252" name="Google Shape;252;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a:t>Connecting to Geographic Data</a:t>
            </a:r>
            <a:endParaRPr sz="1900"/>
          </a:p>
          <a:p>
            <a:pPr marL="457200" lvl="0" indent="-342900" algn="l" rtl="0">
              <a:spcBef>
                <a:spcPts val="1200"/>
              </a:spcBef>
              <a:spcAft>
                <a:spcPts val="0"/>
              </a:spcAft>
              <a:buSzPts val="1800"/>
              <a:buChar char="●"/>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GB" sz="2900" b="1">
                <a:solidFill>
                  <a:schemeClr val="dk2"/>
                </a:solidFill>
              </a:rPr>
              <a:t>Geospatial displays </a:t>
            </a:r>
            <a:endParaRPr sz="3311"/>
          </a:p>
        </p:txBody>
      </p:sp>
      <p:sp>
        <p:nvSpPr>
          <p:cNvPr id="258" name="Google Shape;258;p46"/>
          <p:cNvSpPr txBox="1">
            <a:spLocks noGrp="1"/>
          </p:cNvSpPr>
          <p:nvPr>
            <p:ph type="body" idx="1"/>
          </p:nvPr>
        </p:nvSpPr>
        <p:spPr>
          <a:xfrm>
            <a:off x="311700" y="1152475"/>
            <a:ext cx="8520600" cy="3803700"/>
          </a:xfrm>
          <a:prstGeom prst="rect">
            <a:avLst/>
          </a:prstGeom>
        </p:spPr>
        <p:txBody>
          <a:bodyPr spcFirstLastPara="1" wrap="square" lIns="91425" tIns="91425" rIns="91425" bIns="91425" anchor="t" anchorCtr="0">
            <a:normAutofit/>
          </a:bodyPr>
          <a:lstStyle/>
          <a:p>
            <a:pPr marL="457200" lvl="0" indent="-374650" algn="l" rtl="0">
              <a:spcBef>
                <a:spcPts val="0"/>
              </a:spcBef>
              <a:spcAft>
                <a:spcPts val="0"/>
              </a:spcAft>
              <a:buSzPts val="2300"/>
              <a:buChar char="●"/>
            </a:pPr>
            <a:r>
              <a:rPr lang="en-GB" sz="2300" b="1" dirty="0"/>
              <a:t>Assigning Geographic Roles</a:t>
            </a:r>
            <a:endParaRPr sz="2300" b="1" dirty="0"/>
          </a:p>
          <a:p>
            <a:pPr marL="914400" lvl="1" indent="-349250" algn="l" rtl="0">
              <a:spcBef>
                <a:spcPts val="0"/>
              </a:spcBef>
              <a:spcAft>
                <a:spcPts val="0"/>
              </a:spcAft>
              <a:buSzPts val="1900"/>
              <a:buChar char="○"/>
            </a:pPr>
            <a:r>
              <a:rPr lang="en-GB" sz="1900" dirty="0"/>
              <a:t>All geographic fields should have a </a:t>
            </a:r>
            <a:r>
              <a:rPr lang="en-GB" sz="1900" b="1" dirty="0">
                <a:highlight>
                  <a:srgbClr val="FFFF00"/>
                </a:highlight>
              </a:rPr>
              <a:t>data type of string</a:t>
            </a:r>
            <a:r>
              <a:rPr lang="en-GB" sz="1900" dirty="0">
                <a:highlight>
                  <a:srgbClr val="FFFF00"/>
                </a:highlight>
              </a:rPr>
              <a:t>, a</a:t>
            </a:r>
            <a:r>
              <a:rPr lang="en-GB" sz="1900" b="1" dirty="0">
                <a:highlight>
                  <a:srgbClr val="FFFF00"/>
                </a:highlight>
              </a:rPr>
              <a:t> data role of dimension</a:t>
            </a:r>
            <a:r>
              <a:rPr lang="en-GB" sz="1900" dirty="0"/>
              <a:t>, and be assigned the appropriate geographic roles.</a:t>
            </a:r>
            <a:endParaRPr sz="1900" dirty="0"/>
          </a:p>
          <a:p>
            <a:pPr marL="914400" lvl="1" indent="-349250" algn="l" rtl="0">
              <a:spcBef>
                <a:spcPts val="0"/>
              </a:spcBef>
              <a:spcAft>
                <a:spcPts val="0"/>
              </a:spcAft>
              <a:buSzPts val="1900"/>
              <a:buChar char="○"/>
            </a:pPr>
            <a:r>
              <a:rPr lang="en-GB" sz="1900" dirty="0"/>
              <a:t>The exception is </a:t>
            </a:r>
            <a:r>
              <a:rPr lang="en-GB" sz="1900" b="1" dirty="0">
                <a:highlight>
                  <a:srgbClr val="FFFF00"/>
                </a:highlight>
              </a:rPr>
              <a:t>latitude/longitude</a:t>
            </a:r>
            <a:r>
              <a:rPr lang="en-GB" sz="1900" dirty="0"/>
              <a:t>, which should have a </a:t>
            </a:r>
            <a:r>
              <a:rPr lang="en-GB" sz="1900" b="1" dirty="0"/>
              <a:t>d</a:t>
            </a:r>
            <a:r>
              <a:rPr lang="en-GB" sz="1900" b="1" dirty="0">
                <a:highlight>
                  <a:srgbClr val="FFFF00"/>
                </a:highlight>
              </a:rPr>
              <a:t>ata type of number (decimal</a:t>
            </a:r>
            <a:r>
              <a:rPr lang="en-GB" sz="1900" b="1" dirty="0"/>
              <a:t>)</a:t>
            </a:r>
            <a:r>
              <a:rPr lang="en-GB" sz="1900" dirty="0"/>
              <a:t>, a </a:t>
            </a:r>
            <a:r>
              <a:rPr lang="en-GB" sz="1900" b="1" dirty="0">
                <a:highlight>
                  <a:srgbClr val="FFFF00"/>
                </a:highlight>
              </a:rPr>
              <a:t>data role of measure</a:t>
            </a:r>
            <a:r>
              <a:rPr lang="en-GB" sz="1900" dirty="0"/>
              <a:t>, and be assigned the Latitude and Longitude geographic roles.</a:t>
            </a:r>
            <a:endParaRPr sz="1900" dirty="0"/>
          </a:p>
          <a:p>
            <a:pPr marL="914400" lvl="1" indent="-349250" algn="l" rtl="0">
              <a:spcBef>
                <a:spcPts val="0"/>
              </a:spcBef>
              <a:spcAft>
                <a:spcPts val="0"/>
              </a:spcAft>
              <a:buSzPts val="1900"/>
              <a:buChar char="○"/>
            </a:pPr>
            <a:r>
              <a:rPr lang="en-GB" sz="1900" dirty="0"/>
              <a:t>Geographic fields could be State and County string type data could be adjusted to State field to the Geographic Role of State and the County field to the Geographic Role of County</a:t>
            </a:r>
            <a:endParaRPr sz="1900" dirty="0"/>
          </a:p>
          <a:p>
            <a:pPr marL="914400" lvl="1" indent="-349250" algn="l" rtl="0">
              <a:spcBef>
                <a:spcPts val="0"/>
              </a:spcBef>
              <a:spcAft>
                <a:spcPts val="0"/>
              </a:spcAft>
              <a:buSzPts val="1900"/>
              <a:buChar char="○"/>
            </a:pPr>
            <a:r>
              <a:rPr lang="en-GB" sz="1900" dirty="0"/>
              <a:t>Tableau will also assign a latitude and longitude to each location</a:t>
            </a:r>
            <a:endParaRPr sz="19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GB" sz="2900" b="1">
                <a:solidFill>
                  <a:schemeClr val="dk2"/>
                </a:solidFill>
              </a:rPr>
              <a:t>Geospatial displays </a:t>
            </a:r>
            <a:endParaRPr sz="3311"/>
          </a:p>
        </p:txBody>
      </p:sp>
      <p:sp>
        <p:nvSpPr>
          <p:cNvPr id="264" name="Google Shape;264;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en-GB" sz="1900" dirty="0"/>
              <a:t>Creating Geographic Hierarchies</a:t>
            </a:r>
            <a:endParaRPr sz="1900" dirty="0"/>
          </a:p>
          <a:p>
            <a:pPr marL="914400" lvl="1" indent="-349250" algn="l" rtl="0">
              <a:spcBef>
                <a:spcPts val="0"/>
              </a:spcBef>
              <a:spcAft>
                <a:spcPts val="0"/>
              </a:spcAft>
              <a:buSzPts val="1900"/>
              <a:buChar char="○"/>
            </a:pPr>
            <a:r>
              <a:rPr lang="en-GB" sz="1900" dirty="0"/>
              <a:t>Hierarchy can be created such as </a:t>
            </a:r>
            <a:endParaRPr sz="1900" dirty="0"/>
          </a:p>
          <a:p>
            <a:pPr marL="914400" lvl="1" indent="-349250" algn="l" rtl="0">
              <a:spcBef>
                <a:spcPts val="0"/>
              </a:spcBef>
              <a:spcAft>
                <a:spcPts val="0"/>
              </a:spcAft>
              <a:buSzPts val="1900"/>
              <a:buChar char="○"/>
            </a:pPr>
            <a:r>
              <a:rPr lang="en-GB" sz="1900" dirty="0"/>
              <a:t>Country- State- District- City </a:t>
            </a:r>
            <a:endParaRPr sz="1900" dirty="0"/>
          </a:p>
          <a:p>
            <a:pPr marL="914400" lvl="1" indent="-349250" algn="l" rtl="0">
              <a:spcBef>
                <a:spcPts val="0"/>
              </a:spcBef>
              <a:spcAft>
                <a:spcPts val="0"/>
              </a:spcAft>
              <a:buSzPts val="1900"/>
              <a:buChar char="○"/>
            </a:pPr>
            <a:r>
              <a:rPr lang="en-GB" sz="1900" dirty="0"/>
              <a:t>Region- state - county </a:t>
            </a:r>
            <a:endParaRPr sz="1900" dirty="0"/>
          </a:p>
          <a:p>
            <a:pPr marL="457200" lvl="0" indent="0" algn="l" rtl="0">
              <a:spcBef>
                <a:spcPts val="1200"/>
              </a:spcBef>
              <a:spcAft>
                <a:spcPts val="0"/>
              </a:spcAft>
              <a:buNone/>
            </a:pPr>
            <a:endParaRPr sz="1900" dirty="0"/>
          </a:p>
          <a:p>
            <a:pPr marL="457200" lvl="0" indent="0" algn="l" rtl="0">
              <a:spcBef>
                <a:spcPts val="1200"/>
              </a:spcBef>
              <a:spcAft>
                <a:spcPts val="1200"/>
              </a:spcAft>
              <a:buNone/>
            </a:pPr>
            <a:r>
              <a:rPr lang="en-GB" sz="1900" dirty="0"/>
              <a:t>This will help in understanding the data in better manner </a:t>
            </a:r>
            <a:endParaRPr sz="19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8"/>
          <p:cNvSpPr txBox="1">
            <a:spLocks noGrp="1"/>
          </p:cNvSpPr>
          <p:nvPr>
            <p:ph type="title"/>
          </p:nvPr>
        </p:nvSpPr>
        <p:spPr>
          <a:xfrm>
            <a:off x="252575" y="607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GB" sz="2900" b="1">
                <a:solidFill>
                  <a:schemeClr val="dk2"/>
                </a:solidFill>
              </a:rPr>
              <a:t>Geographic Hierarchy  </a:t>
            </a:r>
            <a:endParaRPr sz="3311"/>
          </a:p>
        </p:txBody>
      </p:sp>
      <p:pic>
        <p:nvPicPr>
          <p:cNvPr id="270" name="Google Shape;270;p48"/>
          <p:cNvPicPr preferRelativeResize="0"/>
          <p:nvPr/>
        </p:nvPicPr>
        <p:blipFill rotWithShape="1">
          <a:blip r:embed="rId3">
            <a:alphaModFix/>
          </a:blip>
          <a:srcRect l="22167" t="16568" r="42697" b="16380"/>
          <a:stretch/>
        </p:blipFill>
        <p:spPr>
          <a:xfrm>
            <a:off x="2207175" y="685602"/>
            <a:ext cx="3685176" cy="43951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9"/>
          <p:cNvSpPr txBox="1">
            <a:spLocks noGrp="1"/>
          </p:cNvSpPr>
          <p:nvPr>
            <p:ph type="title"/>
          </p:nvPr>
        </p:nvSpPr>
        <p:spPr>
          <a:xfrm>
            <a:off x="252575" y="607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GB" sz="2900" b="1">
                <a:solidFill>
                  <a:schemeClr val="dk2"/>
                </a:solidFill>
              </a:rPr>
              <a:t>Geographic Hierarchy  </a:t>
            </a:r>
            <a:endParaRPr sz="3311"/>
          </a:p>
        </p:txBody>
      </p:sp>
      <p:pic>
        <p:nvPicPr>
          <p:cNvPr id="276" name="Google Shape;276;p49"/>
          <p:cNvPicPr preferRelativeResize="0"/>
          <p:nvPr/>
        </p:nvPicPr>
        <p:blipFill rotWithShape="1">
          <a:blip r:embed="rId3">
            <a:alphaModFix/>
          </a:blip>
          <a:srcRect l="24681" t="40125" r="46029" b="20274"/>
          <a:stretch/>
        </p:blipFill>
        <p:spPr>
          <a:xfrm>
            <a:off x="1813025" y="866275"/>
            <a:ext cx="4296125" cy="36301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50"/>
          <p:cNvSpPr txBox="1">
            <a:spLocks noGrp="1"/>
          </p:cNvSpPr>
          <p:nvPr>
            <p:ph type="title"/>
          </p:nvPr>
        </p:nvSpPr>
        <p:spPr>
          <a:xfrm>
            <a:off x="311700" y="11000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GB" b="1">
                <a:solidFill>
                  <a:schemeClr val="dk2"/>
                </a:solidFill>
              </a:rPr>
              <a:t>Geospatial displays: Proportional Symbol Maps </a:t>
            </a:r>
            <a:endParaRPr sz="3211"/>
          </a:p>
        </p:txBody>
      </p:sp>
      <p:sp>
        <p:nvSpPr>
          <p:cNvPr id="282" name="Google Shape;282;p50"/>
          <p:cNvSpPr txBox="1">
            <a:spLocks noGrp="1"/>
          </p:cNvSpPr>
          <p:nvPr>
            <p:ph type="body" idx="1"/>
          </p:nvPr>
        </p:nvSpPr>
        <p:spPr>
          <a:xfrm>
            <a:off x="311700" y="837150"/>
            <a:ext cx="8520600" cy="3833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sz="2185" b="1" dirty="0"/>
              <a:t>Merits:</a:t>
            </a:r>
            <a:endParaRPr sz="2185" b="1" dirty="0"/>
          </a:p>
          <a:p>
            <a:pPr marL="914400" lvl="1" indent="-340201" algn="l" rtl="0">
              <a:spcBef>
                <a:spcPts val="1200"/>
              </a:spcBef>
              <a:spcAft>
                <a:spcPts val="0"/>
              </a:spcAft>
              <a:buSzPct val="100000"/>
              <a:buChar char="○"/>
            </a:pPr>
            <a:r>
              <a:rPr lang="en-GB" sz="1900" dirty="0"/>
              <a:t>Used to show </a:t>
            </a:r>
            <a:r>
              <a:rPr lang="en-GB" sz="1900" dirty="0">
                <a:highlight>
                  <a:srgbClr val="FFFF00"/>
                </a:highlight>
              </a:rPr>
              <a:t>quantitative values</a:t>
            </a:r>
            <a:r>
              <a:rPr lang="en-GB" sz="1900" dirty="0"/>
              <a:t> for </a:t>
            </a:r>
            <a:r>
              <a:rPr lang="en-GB" sz="1900" dirty="0">
                <a:highlight>
                  <a:srgbClr val="FFFF00"/>
                </a:highlight>
              </a:rPr>
              <a:t>individual locations</a:t>
            </a:r>
            <a:endParaRPr sz="1900" dirty="0">
              <a:highlight>
                <a:srgbClr val="FFFF00"/>
              </a:highlight>
            </a:endParaRPr>
          </a:p>
          <a:p>
            <a:pPr marL="914400" lvl="1" indent="-340201" algn="l" rtl="0">
              <a:spcBef>
                <a:spcPts val="0"/>
              </a:spcBef>
              <a:spcAft>
                <a:spcPts val="0"/>
              </a:spcAft>
              <a:buSzPct val="100000"/>
              <a:buChar char="○"/>
            </a:pPr>
            <a:r>
              <a:rPr lang="en-GB" sz="1900" dirty="0"/>
              <a:t>Useful for illustrating differences between many places</a:t>
            </a:r>
            <a:endParaRPr sz="1900" dirty="0"/>
          </a:p>
          <a:p>
            <a:pPr marL="914400" lvl="1" indent="-340201" algn="l" rtl="0">
              <a:spcBef>
                <a:spcPts val="0"/>
              </a:spcBef>
              <a:spcAft>
                <a:spcPts val="0"/>
              </a:spcAft>
              <a:buSzPct val="100000"/>
              <a:buChar char="○"/>
            </a:pPr>
            <a:r>
              <a:rPr lang="en-GB" sz="1900" dirty="0">
                <a:highlight>
                  <a:srgbClr val="FFFF00"/>
                </a:highlight>
              </a:rPr>
              <a:t>Data associated with a specific location</a:t>
            </a:r>
            <a:endParaRPr sz="1900" dirty="0">
              <a:highlight>
                <a:srgbClr val="FFFF00"/>
              </a:highlight>
            </a:endParaRPr>
          </a:p>
          <a:p>
            <a:pPr marL="914400" lvl="1" indent="-340201" algn="l" rtl="0">
              <a:spcBef>
                <a:spcPts val="0"/>
              </a:spcBef>
              <a:spcAft>
                <a:spcPts val="0"/>
              </a:spcAft>
              <a:buSzPct val="100000"/>
              <a:buChar char="○"/>
            </a:pPr>
            <a:r>
              <a:rPr lang="en-GB" sz="1900" dirty="0">
                <a:highlight>
                  <a:srgbClr val="FFFF00"/>
                </a:highlight>
              </a:rPr>
              <a:t>Visually appealing</a:t>
            </a:r>
            <a:endParaRPr sz="1900" dirty="0">
              <a:highlight>
                <a:srgbClr val="FFFF00"/>
              </a:highlight>
            </a:endParaRPr>
          </a:p>
          <a:p>
            <a:pPr marL="914400" lvl="1" indent="-340201" algn="l" rtl="0">
              <a:spcBef>
                <a:spcPts val="0"/>
              </a:spcBef>
              <a:spcAft>
                <a:spcPts val="0"/>
              </a:spcAft>
              <a:buSzPct val="100000"/>
              <a:buChar char="○"/>
            </a:pPr>
            <a:r>
              <a:rPr lang="en-GB" sz="1900" dirty="0"/>
              <a:t>Can be encoded with </a:t>
            </a:r>
            <a:r>
              <a:rPr lang="en-GB" sz="1900" dirty="0">
                <a:highlight>
                  <a:srgbClr val="FFFF00"/>
                </a:highlight>
              </a:rPr>
              <a:t>visual cues like size and </a:t>
            </a:r>
            <a:r>
              <a:rPr lang="en-GB" sz="1900" dirty="0" err="1">
                <a:highlight>
                  <a:srgbClr val="FFFF00"/>
                </a:highlight>
              </a:rPr>
              <a:t>color</a:t>
            </a:r>
            <a:endParaRPr sz="1900" dirty="0">
              <a:highlight>
                <a:srgbClr val="FFFF00"/>
              </a:highlight>
            </a:endParaRPr>
          </a:p>
          <a:p>
            <a:pPr marL="914400" lvl="1" indent="-340201" algn="l" rtl="0">
              <a:spcBef>
                <a:spcPts val="0"/>
              </a:spcBef>
              <a:spcAft>
                <a:spcPts val="0"/>
              </a:spcAft>
              <a:buSzPct val="100000"/>
              <a:buChar char="○"/>
            </a:pPr>
            <a:r>
              <a:rPr lang="en-GB" sz="1900" dirty="0"/>
              <a:t>Can show one </a:t>
            </a:r>
            <a:r>
              <a:rPr lang="en-GB" sz="1900" dirty="0">
                <a:highlight>
                  <a:srgbClr val="FFFF00"/>
                </a:highlight>
              </a:rPr>
              <a:t>or two quantitative values per location </a:t>
            </a:r>
            <a:endParaRPr sz="1900" dirty="0">
              <a:highlight>
                <a:srgbClr val="FFFF00"/>
              </a:highlight>
            </a:endParaRPr>
          </a:p>
          <a:p>
            <a:pPr marL="914400" lvl="1" indent="-340201" algn="l" rtl="0">
              <a:spcBef>
                <a:spcPts val="0"/>
              </a:spcBef>
              <a:spcAft>
                <a:spcPts val="0"/>
              </a:spcAft>
              <a:buSzPct val="100000"/>
              <a:buChar char="○"/>
            </a:pPr>
            <a:r>
              <a:rPr lang="en-GB" sz="1900" dirty="0">
                <a:highlight>
                  <a:srgbClr val="FFFF00"/>
                </a:highlight>
              </a:rPr>
              <a:t>Easy to read as each symbol </a:t>
            </a:r>
            <a:r>
              <a:rPr lang="en-GB" sz="1900" dirty="0"/>
              <a:t>is proportional to it's value</a:t>
            </a:r>
            <a:endParaRPr sz="1900" dirty="0"/>
          </a:p>
          <a:p>
            <a:pPr marL="0" lvl="0" indent="0" algn="l" rtl="0">
              <a:spcBef>
                <a:spcPts val="1200"/>
              </a:spcBef>
              <a:spcAft>
                <a:spcPts val="0"/>
              </a:spcAft>
              <a:buNone/>
            </a:pPr>
            <a:r>
              <a:rPr lang="en-GB" sz="2185" b="1" dirty="0"/>
              <a:t>Limitations:</a:t>
            </a:r>
            <a:endParaRPr sz="2185" b="1" dirty="0"/>
          </a:p>
          <a:p>
            <a:pPr marL="914400" lvl="1" indent="-340201" algn="l" rtl="0">
              <a:spcBef>
                <a:spcPts val="1200"/>
              </a:spcBef>
              <a:spcAft>
                <a:spcPts val="0"/>
              </a:spcAft>
              <a:buSzPct val="100000"/>
              <a:buChar char="○"/>
            </a:pPr>
            <a:r>
              <a:rPr lang="en-GB" sz="1900" dirty="0">
                <a:highlight>
                  <a:srgbClr val="FFFF00"/>
                </a:highlight>
              </a:rPr>
              <a:t>Difficult to calculate actual value </a:t>
            </a:r>
            <a:r>
              <a:rPr lang="en-GB" sz="1900" dirty="0"/>
              <a:t>(if not shown)</a:t>
            </a:r>
            <a:endParaRPr sz="1900" dirty="0"/>
          </a:p>
          <a:p>
            <a:pPr marL="914400" lvl="1" indent="-340201" algn="l" rtl="0">
              <a:spcBef>
                <a:spcPts val="0"/>
              </a:spcBef>
              <a:spcAft>
                <a:spcPts val="0"/>
              </a:spcAft>
              <a:buSzPct val="100000"/>
              <a:buChar char="○"/>
            </a:pPr>
            <a:r>
              <a:rPr lang="en-GB" sz="1900" dirty="0">
                <a:highlight>
                  <a:srgbClr val="FFFF00"/>
                </a:highlight>
              </a:rPr>
              <a:t>Time-consuming to construct</a:t>
            </a:r>
            <a:endParaRPr sz="1900" dirty="0">
              <a:highlight>
                <a:srgbClr val="FFFF00"/>
              </a:highlight>
            </a:endParaRPr>
          </a:p>
          <a:p>
            <a:pPr marL="914400" lvl="1" indent="-340201" algn="l" rtl="0">
              <a:spcBef>
                <a:spcPts val="0"/>
              </a:spcBef>
              <a:spcAft>
                <a:spcPts val="0"/>
              </a:spcAft>
              <a:buSzPct val="100000"/>
              <a:buChar char="○"/>
            </a:pPr>
            <a:r>
              <a:rPr lang="en-GB" sz="1900" dirty="0"/>
              <a:t>Size may obscure location or </a:t>
            </a:r>
            <a:r>
              <a:rPr lang="en-GB" sz="1900" dirty="0">
                <a:highlight>
                  <a:srgbClr val="FFFF00"/>
                </a:highlight>
              </a:rPr>
              <a:t>mean less accurate positioning on maps</a:t>
            </a:r>
            <a:endParaRPr sz="1900" dirty="0">
              <a:highlight>
                <a:srgbClr val="FFFF00"/>
              </a:high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1"/>
          <p:cNvSpPr txBox="1">
            <a:spLocks noGrp="1"/>
          </p:cNvSpPr>
          <p:nvPr>
            <p:ph type="title"/>
          </p:nvPr>
        </p:nvSpPr>
        <p:spPr>
          <a:xfrm>
            <a:off x="252575" y="607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GB" sz="2900" b="1">
                <a:solidFill>
                  <a:schemeClr val="dk2"/>
                </a:solidFill>
              </a:rPr>
              <a:t>Proportional Symbol maps</a:t>
            </a:r>
            <a:endParaRPr sz="3311"/>
          </a:p>
        </p:txBody>
      </p:sp>
      <p:pic>
        <p:nvPicPr>
          <p:cNvPr id="288" name="Google Shape;288;p51"/>
          <p:cNvPicPr preferRelativeResize="0"/>
          <p:nvPr/>
        </p:nvPicPr>
        <p:blipFill>
          <a:blip r:embed="rId3">
            <a:alphaModFix/>
          </a:blip>
          <a:stretch>
            <a:fillRect/>
          </a:stretch>
        </p:blipFill>
        <p:spPr>
          <a:xfrm>
            <a:off x="1709250" y="633425"/>
            <a:ext cx="3249147" cy="420527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GB" sz="2900" b="1">
                <a:solidFill>
                  <a:schemeClr val="dk2"/>
                </a:solidFill>
              </a:rPr>
              <a:t>Geospatial displays:  Choropleth Maps </a:t>
            </a:r>
            <a:endParaRPr sz="3311"/>
          </a:p>
        </p:txBody>
      </p:sp>
      <p:sp>
        <p:nvSpPr>
          <p:cNvPr id="294" name="Google Shape;294;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en-GB" sz="1900" dirty="0"/>
              <a:t>A great tool </a:t>
            </a:r>
            <a:r>
              <a:rPr lang="en-GB" sz="1900" dirty="0">
                <a:highlight>
                  <a:srgbClr val="FFFF00"/>
                </a:highlight>
              </a:rPr>
              <a:t>for showing ratio or aggregated data</a:t>
            </a:r>
            <a:r>
              <a:rPr lang="en-GB" sz="1900" dirty="0"/>
              <a:t>.</a:t>
            </a:r>
            <a:endParaRPr sz="1900" dirty="0"/>
          </a:p>
          <a:p>
            <a:pPr marL="457200" lvl="0" indent="-349250" algn="l" rtl="0">
              <a:spcBef>
                <a:spcPts val="0"/>
              </a:spcBef>
              <a:spcAft>
                <a:spcPts val="0"/>
              </a:spcAft>
              <a:buSzPts val="1900"/>
              <a:buChar char="●"/>
            </a:pPr>
            <a:r>
              <a:rPr lang="en-GB" sz="1900" dirty="0"/>
              <a:t>Use </a:t>
            </a:r>
            <a:r>
              <a:rPr lang="en-GB" sz="1900" dirty="0">
                <a:highlight>
                  <a:srgbClr val="FFFF00"/>
                </a:highlight>
              </a:rPr>
              <a:t>shading and </a:t>
            </a:r>
            <a:r>
              <a:rPr lang="en-GB" sz="1900" dirty="0" err="1">
                <a:highlight>
                  <a:srgbClr val="FFFF00"/>
                </a:highlight>
              </a:rPr>
              <a:t>coloring</a:t>
            </a:r>
            <a:r>
              <a:rPr lang="en-GB" sz="1900" dirty="0">
                <a:highlight>
                  <a:srgbClr val="FFFF00"/>
                </a:highlight>
              </a:rPr>
              <a:t> within geographic areas to encode value to a quantity in those areas.</a:t>
            </a:r>
            <a:endParaRPr sz="1900" dirty="0">
              <a:highlight>
                <a:srgbClr val="FFFF00"/>
              </a:highlight>
            </a:endParaRPr>
          </a:p>
          <a:p>
            <a:pPr marL="457200" lvl="0" indent="-349250" algn="l" rtl="0">
              <a:spcBef>
                <a:spcPts val="0"/>
              </a:spcBef>
              <a:spcAft>
                <a:spcPts val="0"/>
              </a:spcAft>
              <a:buSzPts val="1900"/>
              <a:buChar char="●"/>
            </a:pPr>
            <a:r>
              <a:rPr lang="en-GB" sz="1900" dirty="0"/>
              <a:t>A dataset should </a:t>
            </a:r>
            <a:r>
              <a:rPr lang="en-GB" sz="1900" dirty="0">
                <a:highlight>
                  <a:srgbClr val="FFFF00"/>
                </a:highlight>
              </a:rPr>
              <a:t>include both quantitative and qualitative values, along with location information recognizable by Tableau</a:t>
            </a:r>
            <a:endParaRPr sz="1900" dirty="0">
              <a:highlight>
                <a:srgbClr val="FFFF00"/>
              </a:highlight>
            </a:endParaRPr>
          </a:p>
          <a:p>
            <a:pPr marL="0" lvl="0" indent="0" algn="l" rtl="0">
              <a:spcBef>
                <a:spcPts val="0"/>
              </a:spcBef>
              <a:spcAft>
                <a:spcPts val="0"/>
              </a:spcAft>
              <a:buNone/>
            </a:pPr>
            <a:endParaRPr sz="1900" dirty="0"/>
          </a:p>
          <a:p>
            <a:pPr marL="457200" lvl="0" indent="0" algn="l" rtl="0">
              <a:spcBef>
                <a:spcPts val="1200"/>
              </a:spcBef>
              <a:spcAft>
                <a:spcPts val="1200"/>
              </a:spcAft>
              <a:buNone/>
            </a:pPr>
            <a:endParaRPr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GB" sz="2900" b="1">
                <a:solidFill>
                  <a:schemeClr val="dk2"/>
                </a:solidFill>
              </a:rPr>
              <a:t>Geospatial displays </a:t>
            </a:r>
            <a:endParaRPr sz="3311"/>
          </a:p>
        </p:txBody>
      </p:sp>
      <p:sp>
        <p:nvSpPr>
          <p:cNvPr id="79" name="Google Shape;79;p17"/>
          <p:cNvSpPr txBox="1">
            <a:spLocks noGrp="1"/>
          </p:cNvSpPr>
          <p:nvPr>
            <p:ph type="body" idx="1"/>
          </p:nvPr>
        </p:nvSpPr>
        <p:spPr>
          <a:xfrm>
            <a:off x="1037275" y="675300"/>
            <a:ext cx="76338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sz="1900" dirty="0"/>
              <a:t>The Heat Map : </a:t>
            </a:r>
            <a:endParaRPr sz="1900" dirty="0"/>
          </a:p>
          <a:p>
            <a:pPr marL="457200" lvl="0" indent="-340201" algn="l" rtl="0">
              <a:spcBef>
                <a:spcPts val="1200"/>
              </a:spcBef>
              <a:spcAft>
                <a:spcPts val="0"/>
              </a:spcAft>
              <a:buSzPct val="100000"/>
              <a:buChar char="●"/>
            </a:pPr>
            <a:r>
              <a:rPr lang="en-GB" sz="1900" dirty="0">
                <a:solidFill>
                  <a:srgbClr val="FF0000"/>
                </a:solidFill>
                <a:highlight>
                  <a:srgbClr val="FFFF00"/>
                </a:highlight>
              </a:rPr>
              <a:t>Visualise data through variations in colouring</a:t>
            </a:r>
            <a:r>
              <a:rPr lang="en-GB" sz="1900" dirty="0"/>
              <a:t>.</a:t>
            </a:r>
            <a:endParaRPr sz="1900" dirty="0"/>
          </a:p>
          <a:p>
            <a:pPr marL="457200" lvl="0" indent="-340201" algn="l" rtl="0">
              <a:spcBef>
                <a:spcPts val="0"/>
              </a:spcBef>
              <a:spcAft>
                <a:spcPts val="0"/>
              </a:spcAft>
              <a:buSzPct val="100000"/>
              <a:buChar char="●"/>
            </a:pPr>
            <a:r>
              <a:rPr lang="en-GB" sz="1900" dirty="0"/>
              <a:t>Useful for cross-examining multivariate data, through placing variables in the rows and columns and colouring the cells within the table.</a:t>
            </a:r>
            <a:endParaRPr sz="1900" dirty="0"/>
          </a:p>
          <a:p>
            <a:pPr marL="457200" lvl="0" indent="-340201" algn="l" rtl="0">
              <a:spcBef>
                <a:spcPts val="0"/>
              </a:spcBef>
              <a:spcAft>
                <a:spcPts val="0"/>
              </a:spcAft>
              <a:buSzPct val="100000"/>
              <a:buChar char="●"/>
            </a:pPr>
            <a:r>
              <a:rPr lang="en-GB" sz="1900" dirty="0">
                <a:highlight>
                  <a:srgbClr val="FFFF00"/>
                </a:highlight>
              </a:rPr>
              <a:t>Good for showing variance across multiple variables</a:t>
            </a:r>
            <a:r>
              <a:rPr lang="en-GB" sz="1900" dirty="0"/>
              <a:t>, revealing any patterns, displaying </a:t>
            </a:r>
            <a:r>
              <a:rPr lang="en-GB" sz="1900" dirty="0">
                <a:highlight>
                  <a:srgbClr val="FFFF00"/>
                </a:highlight>
              </a:rPr>
              <a:t>whether any variables are similar to each other, </a:t>
            </a:r>
            <a:r>
              <a:rPr lang="en-GB" sz="1900" dirty="0"/>
              <a:t>and for detecting if any correlations exist in-between them</a:t>
            </a:r>
            <a:endParaRPr sz="1900" dirty="0"/>
          </a:p>
          <a:p>
            <a:pPr marL="0" lvl="0" indent="0" algn="l" rtl="0">
              <a:spcBef>
                <a:spcPts val="1200"/>
              </a:spcBef>
              <a:spcAft>
                <a:spcPts val="0"/>
              </a:spcAft>
              <a:buClr>
                <a:schemeClr val="dk1"/>
              </a:buClr>
              <a:buSzPct val="57894"/>
              <a:buFont typeface="Arial"/>
              <a:buNone/>
            </a:pPr>
            <a:endParaRPr sz="1900" dirty="0"/>
          </a:p>
          <a:p>
            <a:pPr marL="0" lvl="0" indent="0" algn="l" rtl="0">
              <a:spcBef>
                <a:spcPts val="1200"/>
              </a:spcBef>
              <a:spcAft>
                <a:spcPts val="0"/>
              </a:spcAft>
              <a:buNone/>
            </a:pPr>
            <a:r>
              <a:rPr lang="en-GB" sz="1900" dirty="0"/>
              <a:t> </a:t>
            </a:r>
            <a:endParaRPr sz="1900" dirty="0"/>
          </a:p>
          <a:p>
            <a:pPr marL="0" lvl="0" indent="0" algn="l" rtl="0">
              <a:spcBef>
                <a:spcPts val="1200"/>
              </a:spcBef>
              <a:spcAft>
                <a:spcPts val="0"/>
              </a:spcAft>
              <a:buNone/>
            </a:pPr>
            <a:endParaRPr sz="19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53"/>
          <p:cNvSpPr txBox="1">
            <a:spLocks noGrp="1"/>
          </p:cNvSpPr>
          <p:nvPr>
            <p:ph type="title"/>
          </p:nvPr>
        </p:nvSpPr>
        <p:spPr>
          <a:xfrm>
            <a:off x="252575" y="607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GB" sz="2900" b="1">
                <a:solidFill>
                  <a:schemeClr val="dk2"/>
                </a:solidFill>
              </a:rPr>
              <a:t>Choropleth maps</a:t>
            </a:r>
            <a:endParaRPr sz="3311"/>
          </a:p>
        </p:txBody>
      </p:sp>
      <p:pic>
        <p:nvPicPr>
          <p:cNvPr id="300" name="Google Shape;300;p53"/>
          <p:cNvPicPr preferRelativeResize="0"/>
          <p:nvPr/>
        </p:nvPicPr>
        <p:blipFill rotWithShape="1">
          <a:blip r:embed="rId3">
            <a:alphaModFix/>
          </a:blip>
          <a:srcRect l="45621" t="31689" r="24795" b="14653"/>
          <a:stretch/>
        </p:blipFill>
        <p:spPr>
          <a:xfrm>
            <a:off x="2063909" y="811575"/>
            <a:ext cx="3821213" cy="4331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GB" sz="2900" b="1">
                <a:solidFill>
                  <a:schemeClr val="dk2"/>
                </a:solidFill>
              </a:rPr>
              <a:t>Benefits of Heat Maps </a:t>
            </a:r>
            <a:endParaRPr sz="3311"/>
          </a:p>
        </p:txBody>
      </p:sp>
      <p:sp>
        <p:nvSpPr>
          <p:cNvPr id="85" name="Google Shape;85;p18"/>
          <p:cNvSpPr txBox="1">
            <a:spLocks noGrp="1"/>
          </p:cNvSpPr>
          <p:nvPr>
            <p:ph type="body" idx="1"/>
          </p:nvPr>
        </p:nvSpPr>
        <p:spPr>
          <a:xfrm>
            <a:off x="1037275" y="675300"/>
            <a:ext cx="7633800" cy="4212000"/>
          </a:xfrm>
          <a:prstGeom prst="rect">
            <a:avLst/>
          </a:prstGeom>
        </p:spPr>
        <p:txBody>
          <a:bodyPr spcFirstLastPara="1" wrap="square" lIns="91425" tIns="91425" rIns="91425" bIns="91425" anchor="t" anchorCtr="0">
            <a:normAutofit fontScale="92500" lnSpcReduction="20000"/>
          </a:bodyPr>
          <a:lstStyle/>
          <a:p>
            <a:pPr marL="457200" lvl="0" indent="-378068" algn="l" rtl="0">
              <a:spcBef>
                <a:spcPts val="0"/>
              </a:spcBef>
              <a:spcAft>
                <a:spcPts val="0"/>
              </a:spcAft>
              <a:buSzPct val="100000"/>
              <a:buChar char="●"/>
            </a:pPr>
            <a:r>
              <a:rPr lang="en-GB" sz="2544" dirty="0"/>
              <a:t>Analytics tools like </a:t>
            </a:r>
            <a:r>
              <a:rPr lang="en-GB" sz="2544" dirty="0">
                <a:highlight>
                  <a:srgbClr val="FFFF00"/>
                </a:highlight>
              </a:rPr>
              <a:t>Google Analytics </a:t>
            </a:r>
            <a:r>
              <a:rPr lang="en-GB" sz="2544" dirty="0"/>
              <a:t>or </a:t>
            </a:r>
            <a:r>
              <a:rPr lang="en-GB" sz="2544" dirty="0" err="1"/>
              <a:t>SiteCatalyst</a:t>
            </a:r>
            <a:r>
              <a:rPr lang="en-GB" sz="2544" dirty="0"/>
              <a:t> </a:t>
            </a:r>
            <a:r>
              <a:rPr lang="en-GB" sz="2544" dirty="0">
                <a:highlight>
                  <a:srgbClr val="FFFF00"/>
                </a:highlight>
              </a:rPr>
              <a:t>are great at providing metrics to show which pages users visit, but they can lack detail when it comes to understanding how users engage with those pages. Heatmaps can give a more comprehensive overview of how users are really behaving</a:t>
            </a:r>
            <a:r>
              <a:rPr lang="en-GB" sz="2544" dirty="0"/>
              <a:t>.</a:t>
            </a:r>
            <a:endParaRPr sz="2544" dirty="0"/>
          </a:p>
          <a:p>
            <a:pPr marL="457200" lvl="0" indent="-378068" algn="l" rtl="0">
              <a:spcBef>
                <a:spcPts val="800"/>
              </a:spcBef>
              <a:spcAft>
                <a:spcPts val="0"/>
              </a:spcAft>
              <a:buSzPct val="100000"/>
              <a:buChar char="●"/>
            </a:pPr>
            <a:r>
              <a:rPr lang="en-GB" sz="2544" dirty="0"/>
              <a:t>A lot more visual than standard analytics reports, which can make them </a:t>
            </a:r>
            <a:r>
              <a:rPr lang="en-GB" sz="2544" dirty="0">
                <a:highlight>
                  <a:srgbClr val="FFFF00"/>
                </a:highlight>
              </a:rPr>
              <a:t>easier to </a:t>
            </a:r>
            <a:r>
              <a:rPr lang="en-GB" sz="2544" dirty="0" err="1">
                <a:highlight>
                  <a:srgbClr val="FFFF00"/>
                </a:highlight>
              </a:rPr>
              <a:t>analyze</a:t>
            </a:r>
            <a:r>
              <a:rPr lang="en-GB" sz="2544" dirty="0">
                <a:highlight>
                  <a:srgbClr val="FFFF00"/>
                </a:highlight>
              </a:rPr>
              <a:t> at a glance.</a:t>
            </a:r>
            <a:endParaRPr sz="2544" dirty="0">
              <a:highlight>
                <a:srgbClr val="FFFF00"/>
              </a:highlight>
            </a:endParaRPr>
          </a:p>
          <a:p>
            <a:pPr marL="457200" lvl="0" indent="-378068" algn="l" rtl="0">
              <a:spcBef>
                <a:spcPts val="800"/>
              </a:spcBef>
              <a:spcAft>
                <a:spcPts val="0"/>
              </a:spcAft>
              <a:buSzPct val="100000"/>
              <a:buChar char="●"/>
            </a:pPr>
            <a:r>
              <a:rPr lang="en-GB" sz="2544" dirty="0">
                <a:highlight>
                  <a:srgbClr val="FFFF00"/>
                </a:highlight>
              </a:rPr>
              <a:t>More accessible</a:t>
            </a:r>
            <a:r>
              <a:rPr lang="en-GB" sz="2544" dirty="0"/>
              <a:t>, particularly to people who are not accustomed to </a:t>
            </a:r>
            <a:r>
              <a:rPr lang="en-GB" sz="2544" dirty="0" err="1"/>
              <a:t>analyzing</a:t>
            </a:r>
            <a:r>
              <a:rPr lang="en-GB" sz="2544" dirty="0"/>
              <a:t> large amounts of data.</a:t>
            </a:r>
            <a:endParaRPr sz="2544" dirty="0"/>
          </a:p>
          <a:p>
            <a:pPr marL="0" lvl="0" indent="0" algn="l" rtl="0">
              <a:spcBef>
                <a:spcPts val="0"/>
              </a:spcBef>
              <a:spcAft>
                <a:spcPts val="0"/>
              </a:spcAft>
              <a:buNone/>
            </a:pPr>
            <a:endParaRPr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GB" sz="2900" b="1">
                <a:solidFill>
                  <a:schemeClr val="dk2"/>
                </a:solidFill>
              </a:rPr>
              <a:t>Geospatial displays </a:t>
            </a:r>
            <a:endParaRPr sz="3311"/>
          </a:p>
        </p:txBody>
      </p:sp>
      <p:sp>
        <p:nvSpPr>
          <p:cNvPr id="91" name="Google Shape;91;p19"/>
          <p:cNvSpPr txBox="1">
            <a:spLocks noGrp="1"/>
          </p:cNvSpPr>
          <p:nvPr>
            <p:ph type="body" idx="1"/>
          </p:nvPr>
        </p:nvSpPr>
        <p:spPr>
          <a:xfrm>
            <a:off x="311700" y="6893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dirty="0"/>
              <a:t>The Heat Map :</a:t>
            </a:r>
            <a:endParaRPr sz="1900" dirty="0"/>
          </a:p>
          <a:p>
            <a:pPr marL="457200" lvl="0" indent="-342900" algn="l" rtl="0">
              <a:spcBef>
                <a:spcPts val="1200"/>
              </a:spcBef>
              <a:spcAft>
                <a:spcPts val="0"/>
              </a:spcAft>
              <a:buSzPts val="1800"/>
              <a:buChar char="●"/>
            </a:pPr>
            <a:r>
              <a:rPr lang="en-GB" dirty="0">
                <a:solidFill>
                  <a:srgbClr val="333333"/>
                </a:solidFill>
              </a:rPr>
              <a:t>A heat map graph is a great way to compare </a:t>
            </a:r>
            <a:r>
              <a:rPr lang="en-GB" dirty="0">
                <a:solidFill>
                  <a:srgbClr val="333333"/>
                </a:solidFill>
                <a:highlight>
                  <a:srgbClr val="FFFF00"/>
                </a:highlight>
              </a:rPr>
              <a:t>categorical data </a:t>
            </a:r>
            <a:r>
              <a:rPr lang="en-GB" dirty="0">
                <a:solidFill>
                  <a:srgbClr val="333333"/>
                </a:solidFill>
              </a:rPr>
              <a:t>using </a:t>
            </a:r>
            <a:r>
              <a:rPr lang="en-GB" dirty="0" err="1">
                <a:solidFill>
                  <a:srgbClr val="333333"/>
                </a:solidFill>
              </a:rPr>
              <a:t>color</a:t>
            </a:r>
            <a:r>
              <a:rPr lang="en-GB" dirty="0">
                <a:solidFill>
                  <a:srgbClr val="333333"/>
                </a:solidFill>
              </a:rPr>
              <a:t> </a:t>
            </a:r>
            <a:endParaRPr dirty="0">
              <a:solidFill>
                <a:srgbClr val="333333"/>
              </a:solidFill>
            </a:endParaRPr>
          </a:p>
          <a:p>
            <a:pPr marL="457200" lvl="0" indent="-342900" algn="l" rtl="0">
              <a:spcBef>
                <a:spcPts val="0"/>
              </a:spcBef>
              <a:spcAft>
                <a:spcPts val="0"/>
              </a:spcAft>
              <a:buSzPts val="1800"/>
              <a:buChar char="●"/>
            </a:pPr>
            <a:r>
              <a:rPr lang="en-GB" dirty="0">
                <a:solidFill>
                  <a:srgbClr val="333333"/>
                </a:solidFill>
              </a:rPr>
              <a:t>Similar to the tree map, a heat map represents the values by a variable in a hierarchy.</a:t>
            </a:r>
            <a:endParaRPr dirty="0">
              <a:solidFill>
                <a:srgbClr val="333333"/>
              </a:solidFill>
            </a:endParaRPr>
          </a:p>
          <a:p>
            <a:pPr marL="457200" lvl="0" indent="-342900" algn="l" rtl="0">
              <a:spcBef>
                <a:spcPts val="0"/>
              </a:spcBef>
              <a:spcAft>
                <a:spcPts val="0"/>
              </a:spcAft>
              <a:buClr>
                <a:srgbClr val="333333"/>
              </a:buClr>
              <a:buSzPts val="1800"/>
              <a:buChar char="●"/>
            </a:pPr>
            <a:r>
              <a:rPr lang="en-GB" dirty="0">
                <a:solidFill>
                  <a:srgbClr val="333333"/>
                </a:solidFill>
              </a:rPr>
              <a:t>Typically used to represent weather reports</a:t>
            </a:r>
            <a:endParaRPr dirty="0">
              <a:solidFill>
                <a:srgbClr val="333333"/>
              </a:solidFill>
            </a:endParaRPr>
          </a:p>
          <a:p>
            <a:pPr marL="457200" lvl="0" indent="0" algn="l" rtl="0">
              <a:spcBef>
                <a:spcPts val="0"/>
              </a:spcBef>
              <a:spcAft>
                <a:spcPts val="0"/>
              </a:spcAft>
              <a:buNone/>
            </a:pPr>
            <a:endParaRPr sz="1900" dirty="0"/>
          </a:p>
        </p:txBody>
      </p:sp>
      <p:pic>
        <p:nvPicPr>
          <p:cNvPr id="92" name="Google Shape;92;p19"/>
          <p:cNvPicPr preferRelativeResize="0"/>
          <p:nvPr/>
        </p:nvPicPr>
        <p:blipFill>
          <a:blip r:embed="rId3">
            <a:alphaModFix/>
          </a:blip>
          <a:stretch>
            <a:fillRect/>
          </a:stretch>
        </p:blipFill>
        <p:spPr>
          <a:xfrm>
            <a:off x="1316758" y="2834683"/>
            <a:ext cx="6093875" cy="2073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1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GB" sz="2900" b="1">
                <a:solidFill>
                  <a:schemeClr val="dk2"/>
                </a:solidFill>
              </a:rPr>
              <a:t>Geospatial displays </a:t>
            </a:r>
            <a:endParaRPr sz="3311"/>
          </a:p>
        </p:txBody>
      </p:sp>
      <p:sp>
        <p:nvSpPr>
          <p:cNvPr id="98" name="Google Shape;98;p20"/>
          <p:cNvSpPr txBox="1">
            <a:spLocks noGrp="1"/>
          </p:cNvSpPr>
          <p:nvPr>
            <p:ph type="body" idx="1"/>
          </p:nvPr>
        </p:nvSpPr>
        <p:spPr>
          <a:xfrm>
            <a:off x="623400" y="9807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a:t>The Heat Map :</a:t>
            </a:r>
            <a:endParaRPr sz="1900"/>
          </a:p>
          <a:p>
            <a:pPr marL="457200" lvl="0" indent="0" algn="l" rtl="0">
              <a:spcBef>
                <a:spcPts val="1200"/>
              </a:spcBef>
              <a:spcAft>
                <a:spcPts val="0"/>
              </a:spcAft>
              <a:buNone/>
            </a:pPr>
            <a:r>
              <a:rPr lang="en-GB">
                <a:solidFill>
                  <a:srgbClr val="333333"/>
                </a:solidFill>
              </a:rPr>
              <a:t>NOT restricted only for weather </a:t>
            </a:r>
            <a:endParaRPr sz="1900"/>
          </a:p>
        </p:txBody>
      </p:sp>
      <p:pic>
        <p:nvPicPr>
          <p:cNvPr id="99" name="Google Shape;99;p20"/>
          <p:cNvPicPr preferRelativeResize="0"/>
          <p:nvPr/>
        </p:nvPicPr>
        <p:blipFill>
          <a:blip r:embed="rId3">
            <a:alphaModFix/>
          </a:blip>
          <a:stretch>
            <a:fillRect/>
          </a:stretch>
        </p:blipFill>
        <p:spPr>
          <a:xfrm>
            <a:off x="670298" y="723000"/>
            <a:ext cx="7326851" cy="42064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10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GB" sz="2900" b="1">
                <a:solidFill>
                  <a:schemeClr val="dk2"/>
                </a:solidFill>
              </a:rPr>
              <a:t>Geospatial displays </a:t>
            </a:r>
            <a:endParaRPr sz="3311"/>
          </a:p>
        </p:txBody>
      </p:sp>
      <p:sp>
        <p:nvSpPr>
          <p:cNvPr id="105" name="Google Shape;105;p21"/>
          <p:cNvSpPr txBox="1">
            <a:spLocks noGrp="1"/>
          </p:cNvSpPr>
          <p:nvPr>
            <p:ph type="body" idx="1"/>
          </p:nvPr>
        </p:nvSpPr>
        <p:spPr>
          <a:xfrm>
            <a:off x="623400" y="980750"/>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GB" sz="1900" dirty="0"/>
              <a:t>The Heat Map :</a:t>
            </a:r>
            <a:endParaRPr sz="1900" dirty="0"/>
          </a:p>
          <a:p>
            <a:pPr marL="0" lvl="0" indent="0" algn="l" rtl="0">
              <a:spcBef>
                <a:spcPts val="1200"/>
              </a:spcBef>
              <a:spcAft>
                <a:spcPts val="0"/>
              </a:spcAft>
              <a:buClr>
                <a:schemeClr val="dk1"/>
              </a:buClr>
              <a:buSzPct val="61111"/>
              <a:buFont typeface="Arial"/>
              <a:buNone/>
            </a:pPr>
            <a:r>
              <a:rPr lang="en-GB" dirty="0">
                <a:solidFill>
                  <a:srgbClr val="333333"/>
                </a:solidFill>
              </a:rPr>
              <a:t>For navigating heat map as a visualization tool include:</a:t>
            </a:r>
            <a:endParaRPr dirty="0">
              <a:solidFill>
                <a:srgbClr val="333333"/>
              </a:solidFill>
            </a:endParaRPr>
          </a:p>
          <a:p>
            <a:pPr marL="457200" lvl="0" indent="-334327" algn="l" rtl="0">
              <a:spcBef>
                <a:spcPts val="0"/>
              </a:spcBef>
              <a:spcAft>
                <a:spcPts val="0"/>
              </a:spcAft>
              <a:buClr>
                <a:srgbClr val="333333"/>
              </a:buClr>
              <a:buSzPct val="100000"/>
              <a:buChar char="●"/>
            </a:pPr>
            <a:r>
              <a:rPr lang="en-GB" dirty="0">
                <a:solidFill>
                  <a:srgbClr val="333333"/>
                </a:solidFill>
              </a:rPr>
              <a:t>Can be </a:t>
            </a:r>
            <a:r>
              <a:rPr lang="en-GB" dirty="0">
                <a:solidFill>
                  <a:srgbClr val="333333"/>
                </a:solidFill>
                <a:highlight>
                  <a:srgbClr val="FFFF00"/>
                </a:highlight>
              </a:rPr>
              <a:t>used effectively when a large amount of data </a:t>
            </a:r>
            <a:r>
              <a:rPr lang="en-GB" dirty="0">
                <a:solidFill>
                  <a:srgbClr val="333333"/>
                </a:solidFill>
              </a:rPr>
              <a:t>is available </a:t>
            </a:r>
            <a:endParaRPr dirty="0">
              <a:solidFill>
                <a:srgbClr val="333333"/>
              </a:solidFill>
            </a:endParaRPr>
          </a:p>
          <a:p>
            <a:pPr marL="457200" lvl="0" indent="-334327" algn="l" rtl="0">
              <a:spcBef>
                <a:spcPts val="0"/>
              </a:spcBef>
              <a:spcAft>
                <a:spcPts val="0"/>
              </a:spcAft>
              <a:buClr>
                <a:srgbClr val="333333"/>
              </a:buClr>
              <a:buSzPct val="100000"/>
              <a:buChar char="●"/>
            </a:pPr>
            <a:r>
              <a:rPr lang="en-GB" dirty="0">
                <a:solidFill>
                  <a:srgbClr val="333333"/>
                </a:solidFill>
              </a:rPr>
              <a:t>It is important to have enough information to ensure that any anomalies do not affect the overall heatmap picture</a:t>
            </a:r>
            <a:endParaRPr dirty="0">
              <a:solidFill>
                <a:srgbClr val="333333"/>
              </a:solidFill>
            </a:endParaRPr>
          </a:p>
          <a:p>
            <a:pPr marL="457200" lvl="0" indent="-334327" algn="l" rtl="0">
              <a:spcBef>
                <a:spcPts val="0"/>
              </a:spcBef>
              <a:spcAft>
                <a:spcPts val="0"/>
              </a:spcAft>
              <a:buClr>
                <a:srgbClr val="333333"/>
              </a:buClr>
              <a:buSzPct val="100000"/>
              <a:buChar char="●"/>
            </a:pPr>
            <a:r>
              <a:rPr lang="en-GB" dirty="0">
                <a:solidFill>
                  <a:srgbClr val="333333"/>
                </a:solidFill>
              </a:rPr>
              <a:t>Adding a size variation for squares to show the concentration of intersecting factors while adding a third element.</a:t>
            </a:r>
            <a:endParaRPr dirty="0">
              <a:solidFill>
                <a:srgbClr val="333333"/>
              </a:solidFill>
            </a:endParaRPr>
          </a:p>
          <a:p>
            <a:pPr marL="457200" lvl="0" indent="-334327" algn="l" rtl="0">
              <a:spcBef>
                <a:spcPts val="0"/>
              </a:spcBef>
              <a:spcAft>
                <a:spcPts val="0"/>
              </a:spcAft>
              <a:buClr>
                <a:srgbClr val="333333"/>
              </a:buClr>
              <a:buSzPct val="100000"/>
              <a:buChar char="●"/>
            </a:pPr>
            <a:r>
              <a:rPr lang="en-GB" dirty="0">
                <a:solidFill>
                  <a:srgbClr val="333333"/>
                </a:solidFill>
                <a:highlight>
                  <a:srgbClr val="FFFF00"/>
                </a:highlight>
              </a:rPr>
              <a:t>Using a shape other than a square to convey meaning in a </a:t>
            </a:r>
            <a:r>
              <a:rPr lang="en-GB" dirty="0">
                <a:solidFill>
                  <a:srgbClr val="333333"/>
                </a:solidFill>
              </a:rPr>
              <a:t>more impactful way.</a:t>
            </a:r>
            <a:endParaRPr dirty="0">
              <a:solidFill>
                <a:srgbClr val="333333"/>
              </a:solidFill>
            </a:endParaRPr>
          </a:p>
          <a:p>
            <a:pPr marL="457200" lvl="0" indent="-334327" algn="l" rtl="0">
              <a:spcBef>
                <a:spcPts val="0"/>
              </a:spcBef>
              <a:spcAft>
                <a:spcPts val="0"/>
              </a:spcAft>
              <a:buClr>
                <a:srgbClr val="333333"/>
              </a:buClr>
              <a:buSzPct val="100000"/>
              <a:buChar char="●"/>
            </a:pPr>
            <a:r>
              <a:rPr lang="en-GB" dirty="0">
                <a:solidFill>
                  <a:srgbClr val="333333"/>
                </a:solidFill>
              </a:rPr>
              <a:t>As with other forms of quantitative data, heatmaps can tell you </a:t>
            </a:r>
            <a:r>
              <a:rPr lang="en-GB" u="sng" dirty="0">
                <a:solidFill>
                  <a:srgbClr val="333333"/>
                </a:solidFill>
              </a:rPr>
              <a:t>what has happened </a:t>
            </a:r>
            <a:r>
              <a:rPr lang="en-GB" dirty="0">
                <a:solidFill>
                  <a:srgbClr val="333333"/>
                </a:solidFill>
              </a:rPr>
              <a:t>on a page, but </a:t>
            </a:r>
            <a:r>
              <a:rPr lang="en-GB" u="sng" dirty="0">
                <a:solidFill>
                  <a:srgbClr val="333333"/>
                </a:solidFill>
                <a:highlight>
                  <a:srgbClr val="FFFF00"/>
                </a:highlight>
              </a:rPr>
              <a:t>cannot tell you why that happened</a:t>
            </a:r>
            <a:r>
              <a:rPr lang="en-GB" dirty="0">
                <a:solidFill>
                  <a:srgbClr val="333333"/>
                </a:solidFill>
              </a:rPr>
              <a:t>.</a:t>
            </a:r>
            <a:endParaRPr dirty="0">
              <a:solidFill>
                <a:srgbClr val="333333"/>
              </a:solidFill>
            </a:endParaRPr>
          </a:p>
          <a:p>
            <a:pPr marL="457200" lvl="0" indent="0" algn="l" rtl="0">
              <a:spcBef>
                <a:spcPts val="0"/>
              </a:spcBef>
              <a:spcAft>
                <a:spcPts val="0"/>
              </a:spcAft>
              <a:buNone/>
            </a:pPr>
            <a:endParaRPr dirty="0">
              <a:solidFill>
                <a:srgbClr val="33333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GB" sz="2900" b="1">
                <a:solidFill>
                  <a:schemeClr val="dk2"/>
                </a:solidFill>
              </a:rPr>
              <a:t>Geospatial displays </a:t>
            </a:r>
            <a:endParaRPr sz="3311"/>
          </a:p>
        </p:txBody>
      </p:sp>
      <p:sp>
        <p:nvSpPr>
          <p:cNvPr id="111" name="Google Shape;111;p22"/>
          <p:cNvSpPr txBox="1">
            <a:spLocks noGrp="1"/>
          </p:cNvSpPr>
          <p:nvPr>
            <p:ph type="body" idx="1"/>
          </p:nvPr>
        </p:nvSpPr>
        <p:spPr>
          <a:xfrm>
            <a:off x="436200" y="6457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a:t>The Heat Map : examples </a:t>
            </a:r>
            <a:endParaRPr sz="1900"/>
          </a:p>
          <a:p>
            <a:pPr marL="0" lvl="0" indent="0" algn="l" rtl="0">
              <a:spcBef>
                <a:spcPts val="1200"/>
              </a:spcBef>
              <a:spcAft>
                <a:spcPts val="0"/>
              </a:spcAft>
              <a:buNone/>
            </a:pPr>
            <a:endParaRPr sz="1900"/>
          </a:p>
        </p:txBody>
      </p:sp>
      <p:pic>
        <p:nvPicPr>
          <p:cNvPr id="112" name="Google Shape;112;p22"/>
          <p:cNvPicPr preferRelativeResize="0"/>
          <p:nvPr/>
        </p:nvPicPr>
        <p:blipFill rotWithShape="1">
          <a:blip r:embed="rId3">
            <a:alphaModFix/>
          </a:blip>
          <a:srcRect b="42426"/>
          <a:stretch/>
        </p:blipFill>
        <p:spPr>
          <a:xfrm>
            <a:off x="65375" y="1265850"/>
            <a:ext cx="9144000" cy="296130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TotalTime>
  <Words>1880</Words>
  <Application>Microsoft Office PowerPoint</Application>
  <PresentationFormat>On-screen Show (16:9)</PresentationFormat>
  <Paragraphs>176</Paragraphs>
  <Slides>40</Slides>
  <Notes>40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40</vt:i4>
      </vt:variant>
    </vt:vector>
  </HeadingPairs>
  <TitlesOfParts>
    <vt:vector size="43" baseType="lpstr">
      <vt:lpstr>Arial</vt:lpstr>
      <vt:lpstr>Calibri</vt:lpstr>
      <vt:lpstr>Simple Light</vt:lpstr>
      <vt:lpstr>Module 4  Geospatial Displays</vt:lpstr>
      <vt:lpstr>Geospatial displays  </vt:lpstr>
      <vt:lpstr>Geospatial Analysis</vt:lpstr>
      <vt:lpstr>Geospatial displays </vt:lpstr>
      <vt:lpstr>Benefits of Heat Maps </vt:lpstr>
      <vt:lpstr>Geospatial displays </vt:lpstr>
      <vt:lpstr>Geospatial displays </vt:lpstr>
      <vt:lpstr>Geospatial displays </vt:lpstr>
      <vt:lpstr>Geospatial displays </vt:lpstr>
      <vt:lpstr>Geospatial displays </vt:lpstr>
      <vt:lpstr>Geospatial displays </vt:lpstr>
      <vt:lpstr>What is heat map analysis?</vt:lpstr>
      <vt:lpstr>Heat map analysis</vt:lpstr>
      <vt:lpstr>Heat map analysis</vt:lpstr>
      <vt:lpstr>Heat map analysis</vt:lpstr>
      <vt:lpstr>Heat map analysis</vt:lpstr>
      <vt:lpstr>Heat map analysis</vt:lpstr>
      <vt:lpstr>Types of website heatmap data visualization</vt:lpstr>
      <vt:lpstr>Heatmap</vt:lpstr>
      <vt:lpstr>Heatmap</vt:lpstr>
      <vt:lpstr>Scroll map</vt:lpstr>
      <vt:lpstr>Scroll map</vt:lpstr>
      <vt:lpstr>Click map</vt:lpstr>
      <vt:lpstr>Click map</vt:lpstr>
      <vt:lpstr>Mouse tracking heatmap</vt:lpstr>
      <vt:lpstr>Mouse tracking heatmap</vt:lpstr>
      <vt:lpstr>Eye-tracking heatmap</vt:lpstr>
      <vt:lpstr>Eye-tracking heatmap</vt:lpstr>
      <vt:lpstr>The benefits of using heat maps on website</vt:lpstr>
      <vt:lpstr>Geospatial displays </vt:lpstr>
      <vt:lpstr>Geospatial displays </vt:lpstr>
      <vt:lpstr>Geospatial displays </vt:lpstr>
      <vt:lpstr>Geospatial displays </vt:lpstr>
      <vt:lpstr>Geospatial displays </vt:lpstr>
      <vt:lpstr>Geographic Hierarchy  </vt:lpstr>
      <vt:lpstr>Geographic Hierarchy  </vt:lpstr>
      <vt:lpstr>Geospatial displays: Proportional Symbol Maps </vt:lpstr>
      <vt:lpstr>Proportional Symbol maps</vt:lpstr>
      <vt:lpstr>Geospatial displays:  Choropleth Maps </vt:lpstr>
      <vt:lpstr>Choropleth maps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Geospatial Displays</dc:title>
  <cp:lastModifiedBy>Atharva Upare</cp:lastModifiedBy>
  <cp:revision>11</cp:revision>
  <dcterms:modified xsi:type="dcterms:W3CDTF">2023-12-08T14:44:46Z</dcterms:modified>
</cp:coreProperties>
</file>