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2"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84" autoAdjust="0"/>
  </p:normalViewPr>
  <p:slideViewPr>
    <p:cSldViewPr>
      <p:cViewPr varScale="1">
        <p:scale>
          <a:sx n="90" d="100"/>
          <a:sy n="90" d="100"/>
        </p:scale>
        <p:origin x="168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127235-480A-4980-9D0A-0809AAD06445}" type="datetimeFigureOut">
              <a:rPr lang="en-IN" smtClean="0"/>
              <a:t>11-12-2023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65E99A-85E2-4251-AA53-EA07D5032E0A}" type="slidenum">
              <a:rPr lang="en-IN" smtClean="0"/>
              <a:t>‹#›</a:t>
            </a:fld>
            <a:endParaRPr lang="en-IN"/>
          </a:p>
        </p:txBody>
      </p:sp>
    </p:spTree>
    <p:extLst>
      <p:ext uri="{BB962C8B-B14F-4D97-AF65-F5344CB8AC3E}">
        <p14:creationId xmlns:p14="http://schemas.microsoft.com/office/powerpoint/2010/main" val="627114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These components provide a basis for the explanation of the </a:t>
            </a:r>
            <a:r>
              <a:rPr lang="en-IN" sz="1200" b="0" i="0" kern="1200" dirty="0" err="1">
                <a:solidFill>
                  <a:schemeClr val="tx1"/>
                </a:solidFill>
                <a:effectLst/>
                <a:latin typeface="+mn-lt"/>
                <a:ea typeface="+mn-ea"/>
                <a:cs typeface="+mn-cs"/>
              </a:rPr>
              <a:t>behavior</a:t>
            </a:r>
            <a:r>
              <a:rPr lang="en-IN" sz="1200" b="0" i="0" kern="1200" dirty="0">
                <a:solidFill>
                  <a:schemeClr val="tx1"/>
                </a:solidFill>
                <a:effectLst/>
                <a:latin typeface="+mn-lt"/>
                <a:ea typeface="+mn-ea"/>
                <a:cs typeface="+mn-cs"/>
              </a:rPr>
              <a:t> on the past time. With their help, one can predict the </a:t>
            </a:r>
            <a:r>
              <a:rPr lang="en-IN" sz="1200" b="0" i="0" kern="1200" dirty="0" err="1">
                <a:solidFill>
                  <a:schemeClr val="tx1"/>
                </a:solidFill>
                <a:effectLst/>
                <a:latin typeface="+mn-lt"/>
                <a:ea typeface="+mn-ea"/>
                <a:cs typeface="+mn-cs"/>
              </a:rPr>
              <a:t>behavior</a:t>
            </a:r>
            <a:r>
              <a:rPr lang="en-IN" sz="1200" b="0" i="0" kern="1200" dirty="0">
                <a:solidFill>
                  <a:schemeClr val="tx1"/>
                </a:solidFill>
                <a:effectLst/>
                <a:latin typeface="+mn-lt"/>
                <a:ea typeface="+mn-ea"/>
                <a:cs typeface="+mn-cs"/>
              </a:rPr>
              <a:t> ahead. The major tendency of each component or constituent is largely due to causal factors.</a:t>
            </a:r>
            <a:endParaRPr lang="en-IN" dirty="0"/>
          </a:p>
        </p:txBody>
      </p:sp>
      <p:sp>
        <p:nvSpPr>
          <p:cNvPr id="4" name="Slide Number Placeholder 3"/>
          <p:cNvSpPr>
            <a:spLocks noGrp="1"/>
          </p:cNvSpPr>
          <p:nvPr>
            <p:ph type="sldNum" sz="quarter" idx="10"/>
          </p:nvPr>
        </p:nvSpPr>
        <p:spPr/>
        <p:txBody>
          <a:bodyPr/>
          <a:lstStyle/>
          <a:p>
            <a:fld id="{9665E99A-85E2-4251-AA53-EA07D5032E0A}" type="slidenum">
              <a:rPr lang="en-IN" smtClean="0"/>
              <a:t>20</a:t>
            </a:fld>
            <a:endParaRPr lang="en-IN"/>
          </a:p>
        </p:txBody>
      </p:sp>
    </p:spTree>
    <p:extLst>
      <p:ext uri="{BB962C8B-B14F-4D97-AF65-F5344CB8AC3E}">
        <p14:creationId xmlns:p14="http://schemas.microsoft.com/office/powerpoint/2010/main" val="4018921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168180E-06C2-4954-BEBB-846C1D37766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7D9359-E45F-43E9-AA66-E62EF5411DA4}" type="slidenum">
              <a:rPr lang="en-IN" smtClean="0"/>
              <a:t>‹#›</a:t>
            </a:fld>
            <a:endParaRPr lang="en-IN"/>
          </a:p>
        </p:txBody>
      </p:sp>
    </p:spTree>
    <p:extLst>
      <p:ext uri="{BB962C8B-B14F-4D97-AF65-F5344CB8AC3E}">
        <p14:creationId xmlns:p14="http://schemas.microsoft.com/office/powerpoint/2010/main" val="283695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68180E-06C2-4954-BEBB-846C1D37766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7D9359-E45F-43E9-AA66-E62EF5411DA4}" type="slidenum">
              <a:rPr lang="en-IN" smtClean="0"/>
              <a:t>‹#›</a:t>
            </a:fld>
            <a:endParaRPr lang="en-IN"/>
          </a:p>
        </p:txBody>
      </p:sp>
    </p:spTree>
    <p:extLst>
      <p:ext uri="{BB962C8B-B14F-4D97-AF65-F5344CB8AC3E}">
        <p14:creationId xmlns:p14="http://schemas.microsoft.com/office/powerpoint/2010/main" val="1480203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68180E-06C2-4954-BEBB-846C1D37766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7D9359-E45F-43E9-AA66-E62EF5411DA4}" type="slidenum">
              <a:rPr lang="en-IN" smtClean="0"/>
              <a:t>‹#›</a:t>
            </a:fld>
            <a:endParaRPr lang="en-IN"/>
          </a:p>
        </p:txBody>
      </p:sp>
    </p:spTree>
    <p:extLst>
      <p:ext uri="{BB962C8B-B14F-4D97-AF65-F5344CB8AC3E}">
        <p14:creationId xmlns:p14="http://schemas.microsoft.com/office/powerpoint/2010/main" val="1964613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68180E-06C2-4954-BEBB-846C1D37766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7D9359-E45F-43E9-AA66-E62EF5411DA4}" type="slidenum">
              <a:rPr lang="en-IN" smtClean="0"/>
              <a:t>‹#›</a:t>
            </a:fld>
            <a:endParaRPr lang="en-IN"/>
          </a:p>
        </p:txBody>
      </p:sp>
    </p:spTree>
    <p:extLst>
      <p:ext uri="{BB962C8B-B14F-4D97-AF65-F5344CB8AC3E}">
        <p14:creationId xmlns:p14="http://schemas.microsoft.com/office/powerpoint/2010/main" val="327359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68180E-06C2-4954-BEBB-846C1D377667}" type="datetimeFigureOut">
              <a:rPr lang="en-IN" smtClean="0"/>
              <a:t>11-12-2023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7D9359-E45F-43E9-AA66-E62EF5411DA4}" type="slidenum">
              <a:rPr lang="en-IN" smtClean="0"/>
              <a:t>‹#›</a:t>
            </a:fld>
            <a:endParaRPr lang="en-IN"/>
          </a:p>
        </p:txBody>
      </p:sp>
    </p:spTree>
    <p:extLst>
      <p:ext uri="{BB962C8B-B14F-4D97-AF65-F5344CB8AC3E}">
        <p14:creationId xmlns:p14="http://schemas.microsoft.com/office/powerpoint/2010/main" val="3680348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168180E-06C2-4954-BEBB-846C1D377667}"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7D9359-E45F-43E9-AA66-E62EF5411DA4}" type="slidenum">
              <a:rPr lang="en-IN" smtClean="0"/>
              <a:t>‹#›</a:t>
            </a:fld>
            <a:endParaRPr lang="en-IN"/>
          </a:p>
        </p:txBody>
      </p:sp>
    </p:spTree>
    <p:extLst>
      <p:ext uri="{BB962C8B-B14F-4D97-AF65-F5344CB8AC3E}">
        <p14:creationId xmlns:p14="http://schemas.microsoft.com/office/powerpoint/2010/main" val="111444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168180E-06C2-4954-BEBB-846C1D377667}" type="datetimeFigureOut">
              <a:rPr lang="en-IN" smtClean="0"/>
              <a:t>11-12-2023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7D9359-E45F-43E9-AA66-E62EF5411DA4}" type="slidenum">
              <a:rPr lang="en-IN" smtClean="0"/>
              <a:t>‹#›</a:t>
            </a:fld>
            <a:endParaRPr lang="en-IN"/>
          </a:p>
        </p:txBody>
      </p:sp>
    </p:spTree>
    <p:extLst>
      <p:ext uri="{BB962C8B-B14F-4D97-AF65-F5344CB8AC3E}">
        <p14:creationId xmlns:p14="http://schemas.microsoft.com/office/powerpoint/2010/main" val="30613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168180E-06C2-4954-BEBB-846C1D377667}" type="datetimeFigureOut">
              <a:rPr lang="en-IN" smtClean="0"/>
              <a:t>11-12-2023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7D9359-E45F-43E9-AA66-E62EF5411DA4}" type="slidenum">
              <a:rPr lang="en-IN" smtClean="0"/>
              <a:t>‹#›</a:t>
            </a:fld>
            <a:endParaRPr lang="en-IN"/>
          </a:p>
        </p:txBody>
      </p:sp>
    </p:spTree>
    <p:extLst>
      <p:ext uri="{BB962C8B-B14F-4D97-AF65-F5344CB8AC3E}">
        <p14:creationId xmlns:p14="http://schemas.microsoft.com/office/powerpoint/2010/main" val="7540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68180E-06C2-4954-BEBB-846C1D377667}" type="datetimeFigureOut">
              <a:rPr lang="en-IN" smtClean="0"/>
              <a:t>11-12-2023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7D9359-E45F-43E9-AA66-E62EF5411DA4}" type="slidenum">
              <a:rPr lang="en-IN" smtClean="0"/>
              <a:t>‹#›</a:t>
            </a:fld>
            <a:endParaRPr lang="en-IN"/>
          </a:p>
        </p:txBody>
      </p:sp>
    </p:spTree>
    <p:extLst>
      <p:ext uri="{BB962C8B-B14F-4D97-AF65-F5344CB8AC3E}">
        <p14:creationId xmlns:p14="http://schemas.microsoft.com/office/powerpoint/2010/main" val="1951529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68180E-06C2-4954-BEBB-846C1D377667}"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7D9359-E45F-43E9-AA66-E62EF5411DA4}" type="slidenum">
              <a:rPr lang="en-IN" smtClean="0"/>
              <a:t>‹#›</a:t>
            </a:fld>
            <a:endParaRPr lang="en-IN"/>
          </a:p>
        </p:txBody>
      </p:sp>
    </p:spTree>
    <p:extLst>
      <p:ext uri="{BB962C8B-B14F-4D97-AF65-F5344CB8AC3E}">
        <p14:creationId xmlns:p14="http://schemas.microsoft.com/office/powerpoint/2010/main" val="240891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168180E-06C2-4954-BEBB-846C1D377667}" type="datetimeFigureOut">
              <a:rPr lang="en-IN" smtClean="0"/>
              <a:t>11-12-2023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7D9359-E45F-43E9-AA66-E62EF5411DA4}" type="slidenum">
              <a:rPr lang="en-IN" smtClean="0"/>
              <a:t>‹#›</a:t>
            </a:fld>
            <a:endParaRPr lang="en-IN"/>
          </a:p>
        </p:txBody>
      </p:sp>
    </p:spTree>
    <p:extLst>
      <p:ext uri="{BB962C8B-B14F-4D97-AF65-F5344CB8AC3E}">
        <p14:creationId xmlns:p14="http://schemas.microsoft.com/office/powerpoint/2010/main" val="277048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68180E-06C2-4954-BEBB-846C1D377667}" type="datetimeFigureOut">
              <a:rPr lang="en-IN" smtClean="0"/>
              <a:t>11-12-2023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D9359-E45F-43E9-AA66-E62EF5411DA4}" type="slidenum">
              <a:rPr lang="en-IN" smtClean="0"/>
              <a:t>‹#›</a:t>
            </a:fld>
            <a:endParaRPr lang="en-IN"/>
          </a:p>
        </p:txBody>
      </p:sp>
    </p:spTree>
    <p:extLst>
      <p:ext uri="{BB962C8B-B14F-4D97-AF65-F5344CB8AC3E}">
        <p14:creationId xmlns:p14="http://schemas.microsoft.com/office/powerpoint/2010/main" val="2509869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t>Time Series</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92697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noAutofit/>
          </a:bodyPr>
          <a:lstStyle/>
          <a:p>
            <a:r>
              <a:rPr lang="en-IN" sz="2800" dirty="0"/>
              <a:t>Tableau also provides the ability to change the path property as well as the chart type.</a:t>
            </a:r>
          </a:p>
        </p:txBody>
      </p:sp>
      <p:sp>
        <p:nvSpPr>
          <p:cNvPr id="3" name="Content Placeholder 2"/>
          <p:cNvSpPr>
            <a:spLocks noGrp="1"/>
          </p:cNvSpPr>
          <p:nvPr>
            <p:ph idx="1"/>
          </p:nvPr>
        </p:nvSpPr>
        <p:spPr>
          <a:xfrm>
            <a:off x="457200" y="847253"/>
            <a:ext cx="8229600" cy="4525963"/>
          </a:xfrm>
        </p:spPr>
        <p:txBody>
          <a:bodyPr>
            <a:normAutofit/>
          </a:bodyPr>
          <a:lstStyle/>
          <a:p>
            <a:r>
              <a:rPr lang="en-IN" sz="1600" b="1" dirty="0"/>
              <a:t>Change the Path Property</a:t>
            </a:r>
          </a:p>
          <a:p>
            <a:r>
              <a:rPr lang="en-IN" sz="1600" dirty="0"/>
              <a:t>We can change the path property by going into the Marks shelf and clicking on the Path option. There are three options for the type of line graph for the view, and selecting the second option will produce the following chart. The output is like the previous chart, but the trend shifts are more pronounced now.</a:t>
            </a:r>
          </a:p>
          <a:p>
            <a:endParaRPr lang="en-IN" sz="16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305018"/>
            <a:ext cx="8014859" cy="450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6003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000" b="1" dirty="0"/>
              <a:t>Change the Chart Type</a:t>
            </a:r>
            <a:br>
              <a:rPr lang="en-IN" sz="2000" b="1" dirty="0"/>
            </a:br>
            <a:r>
              <a:rPr lang="en-IN" sz="2000" dirty="0"/>
              <a:t>We can change the chart type to options such as a bar or an area chart, either from the Marks shelf or from the Show Me option. However, for time series data, this is not suggested as the line chart is the best option.</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22409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Adding Categories to Time Series</a:t>
            </a:r>
            <a:endParaRPr lang="en-IN" dirty="0"/>
          </a:p>
        </p:txBody>
      </p:sp>
      <p:sp>
        <p:nvSpPr>
          <p:cNvPr id="3" name="Content Placeholder 2"/>
          <p:cNvSpPr>
            <a:spLocks noGrp="1"/>
          </p:cNvSpPr>
          <p:nvPr>
            <p:ph idx="1"/>
          </p:nvPr>
        </p:nvSpPr>
        <p:spPr/>
        <p:txBody>
          <a:bodyPr>
            <a:normAutofit/>
          </a:bodyPr>
          <a:lstStyle/>
          <a:p>
            <a:r>
              <a:rPr lang="en-IN" sz="1600" dirty="0"/>
              <a:t>to add more variables to a chart to understand and analyze it better. For instance, it could be useful to visualize sales by segment across time. This can be done easily in two ways. First, simply drag the Segment field to the </a:t>
            </a:r>
            <a:r>
              <a:rPr lang="en-IN" sz="1600" dirty="0" err="1"/>
              <a:t>Color</a:t>
            </a:r>
            <a:r>
              <a:rPr lang="en-IN" sz="1600" dirty="0"/>
              <a:t> pane in the Marks shelf. The second method is to move the category to the Rows shelf to show it separately.</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780928"/>
            <a:ext cx="6443553" cy="3602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0501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Models of Time Series Analysis</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1152472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Additive Model</a:t>
            </a:r>
          </a:p>
        </p:txBody>
      </p:sp>
      <p:sp>
        <p:nvSpPr>
          <p:cNvPr id="3" name="Content Placeholder 2"/>
          <p:cNvSpPr>
            <a:spLocks noGrp="1"/>
          </p:cNvSpPr>
          <p:nvPr>
            <p:ph idx="1"/>
          </p:nvPr>
        </p:nvSpPr>
        <p:spPr/>
        <p:txBody>
          <a:bodyPr/>
          <a:lstStyle/>
          <a:p>
            <a:r>
              <a:rPr lang="en-IN" dirty="0"/>
              <a:t>Additive model analysis is a newly emerged approach for time-series </a:t>
            </a:r>
            <a:r>
              <a:rPr lang="en-IN" dirty="0" err="1"/>
              <a:t>modeling</a:t>
            </a:r>
            <a:r>
              <a:rPr lang="en-IN" dirty="0"/>
              <a:t>. </a:t>
            </a:r>
          </a:p>
          <a:p>
            <a:r>
              <a:rPr lang="en-IN" dirty="0"/>
              <a:t>Unlike traditional approaches(like ARIMA and exponential smoothing) that explore time-based dependencies among observations, it treats time-series </a:t>
            </a:r>
            <a:r>
              <a:rPr lang="en-IN" dirty="0" err="1"/>
              <a:t>modeling</a:t>
            </a:r>
            <a:r>
              <a:rPr lang="en-IN" dirty="0"/>
              <a:t> as a curve-fitting problem, and uses an additive model to fit/forecast time-series data. </a:t>
            </a:r>
          </a:p>
        </p:txBody>
      </p:sp>
    </p:spTree>
    <p:extLst>
      <p:ext uri="{BB962C8B-B14F-4D97-AF65-F5344CB8AC3E}">
        <p14:creationId xmlns:p14="http://schemas.microsoft.com/office/powerpoint/2010/main" val="164945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Under this setting, the given time-series would be decomposed into four components: trend, seasonality, cyclic patterns, and a random component. </a:t>
            </a:r>
          </a:p>
          <a:p>
            <a:r>
              <a:rPr lang="en-IN" dirty="0"/>
              <a:t>The formula is as follows:</a:t>
            </a:r>
          </a:p>
          <a:p>
            <a:pPr marL="0" indent="0">
              <a:buNone/>
            </a:pPr>
            <a:r>
              <a:rPr lang="en-IN" dirty="0"/>
              <a:t>	 𝑦(𝑡)=𝑔(𝑡)+𝑠(𝑡)+ℎ(𝑡)+ϵ(𝑡).</a:t>
            </a:r>
          </a:p>
          <a:p>
            <a:endParaRPr lang="en-IN" dirty="0"/>
          </a:p>
        </p:txBody>
      </p:sp>
    </p:spTree>
    <p:extLst>
      <p:ext uri="{BB962C8B-B14F-4D97-AF65-F5344CB8AC3E}">
        <p14:creationId xmlns:p14="http://schemas.microsoft.com/office/powerpoint/2010/main" val="227171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lnSpcReduction="10000"/>
          </a:bodyPr>
          <a:lstStyle/>
          <a:p>
            <a:pPr algn="just"/>
            <a:r>
              <a:rPr lang="en-IN" dirty="0"/>
              <a:t>It can handle data with complicated trend(using piecewise linear approximation), multiple seasonality(daily, weekly, yearly and beyond, event if period being non-integer) with strong seasonal effects. </a:t>
            </a:r>
          </a:p>
          <a:p>
            <a:pPr algn="just"/>
            <a:r>
              <a:rPr lang="en-IN" dirty="0"/>
              <a:t>Besides, the </a:t>
            </a:r>
            <a:r>
              <a:rPr lang="en-IN" dirty="0" err="1"/>
              <a:t>modeling</a:t>
            </a:r>
            <a:r>
              <a:rPr lang="en-IN" dirty="0"/>
              <a:t> of cyclic patterns also helps to explain variations with non-fixing period. </a:t>
            </a:r>
          </a:p>
          <a:p>
            <a:pPr algn="just"/>
            <a:r>
              <a:rPr lang="en-IN" dirty="0"/>
              <a:t>As a consequence, </a:t>
            </a:r>
            <a:r>
              <a:rPr lang="en-IN" dirty="0">
                <a:highlight>
                  <a:srgbClr val="FFFF00"/>
                </a:highlight>
              </a:rPr>
              <a:t>additive model time-series analysis often has better performance </a:t>
            </a:r>
            <a:r>
              <a:rPr lang="en-IN" dirty="0"/>
              <a:t>when comparing with other classical methods for time-series </a:t>
            </a:r>
            <a:r>
              <a:rPr lang="en-IN" dirty="0" err="1"/>
              <a:t>modeling</a:t>
            </a:r>
            <a:r>
              <a:rPr lang="en-IN" dirty="0"/>
              <a:t>/analysis.</a:t>
            </a:r>
          </a:p>
        </p:txBody>
      </p:sp>
    </p:spTree>
    <p:extLst>
      <p:ext uri="{BB962C8B-B14F-4D97-AF65-F5344CB8AC3E}">
        <p14:creationId xmlns:p14="http://schemas.microsoft.com/office/powerpoint/2010/main" val="470317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IN" dirty="0"/>
              <a:t>Time series is statistical data that we arrange and present in a chronological order spreading over a period of time. </a:t>
            </a:r>
          </a:p>
          <a:p>
            <a:r>
              <a:rPr lang="en-IN" dirty="0"/>
              <a:t>Time series analysis is a statistical technique dealing with time series data.  </a:t>
            </a:r>
          </a:p>
          <a:p>
            <a:r>
              <a:rPr lang="en-IN" dirty="0"/>
              <a:t>According to Spiegel, “A time series is a set of observations taken at specified times, usually at equal intervals.” </a:t>
            </a:r>
          </a:p>
          <a:p>
            <a:r>
              <a:rPr lang="en-IN" dirty="0"/>
              <a:t>In statistics, for time series analysis two main categories of models are popular. </a:t>
            </a:r>
          </a:p>
        </p:txBody>
      </p:sp>
    </p:spTree>
    <p:extLst>
      <p:ext uri="{BB962C8B-B14F-4D97-AF65-F5344CB8AC3E}">
        <p14:creationId xmlns:p14="http://schemas.microsoft.com/office/powerpoint/2010/main" val="955309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Models of Time Series Analysis</a:t>
            </a:r>
            <a:endParaRPr lang="en-IN" dirty="0"/>
          </a:p>
        </p:txBody>
      </p:sp>
      <p:sp>
        <p:nvSpPr>
          <p:cNvPr id="3" name="Content Placeholder 2"/>
          <p:cNvSpPr>
            <a:spLocks noGrp="1"/>
          </p:cNvSpPr>
          <p:nvPr>
            <p:ph idx="1"/>
          </p:nvPr>
        </p:nvSpPr>
        <p:spPr/>
        <p:txBody>
          <a:bodyPr>
            <a:normAutofit fontScale="85000" lnSpcReduction="10000"/>
          </a:bodyPr>
          <a:lstStyle/>
          <a:p>
            <a:r>
              <a:rPr lang="en-IN" dirty="0"/>
              <a:t>In time series quantitative data are arranged in the order of their occurrence and resulting statistical series. </a:t>
            </a:r>
          </a:p>
          <a:p>
            <a:r>
              <a:rPr lang="en-IN" dirty="0"/>
              <a:t>The quantitative values are usually recorded over equal time intervals such as daily, weekly, monthly, quarterly, half-yearly, yearly, or any other measure of time.</a:t>
            </a:r>
          </a:p>
          <a:p>
            <a:r>
              <a:rPr lang="en-IN" dirty="0"/>
              <a:t>Examples </a:t>
            </a:r>
          </a:p>
          <a:p>
            <a:pPr lvl="1"/>
            <a:r>
              <a:rPr lang="en-IN" dirty="0"/>
              <a:t>statistics of Industrial Production in India on a monthly basis, birth-rate figures annually, the yield on ordinary shares, and weekly wholesale price of rice, etc.</a:t>
            </a:r>
          </a:p>
        </p:txBody>
      </p:sp>
    </p:spTree>
    <p:extLst>
      <p:ext uri="{BB962C8B-B14F-4D97-AF65-F5344CB8AC3E}">
        <p14:creationId xmlns:p14="http://schemas.microsoft.com/office/powerpoint/2010/main" val="2595707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Components of Time Series</a:t>
            </a:r>
            <a:endParaRPr lang="en-IN" dirty="0"/>
          </a:p>
        </p:txBody>
      </p:sp>
      <p:sp>
        <p:nvSpPr>
          <p:cNvPr id="3" name="Content Placeholder 2"/>
          <p:cNvSpPr>
            <a:spLocks noGrp="1"/>
          </p:cNvSpPr>
          <p:nvPr>
            <p:ph idx="1"/>
          </p:nvPr>
        </p:nvSpPr>
        <p:spPr/>
        <p:txBody>
          <a:bodyPr>
            <a:normAutofit fontScale="92500" lnSpcReduction="10000"/>
          </a:bodyPr>
          <a:lstStyle/>
          <a:p>
            <a:r>
              <a:rPr lang="en-IN" dirty="0"/>
              <a:t>There is a different kind of forces which influence the time series analysis. </a:t>
            </a:r>
          </a:p>
          <a:p>
            <a:r>
              <a:rPr lang="en-IN" dirty="0"/>
              <a:t>Some are continuously effective while others make themselves felt at recurring time intervals.</a:t>
            </a:r>
          </a:p>
          <a:p>
            <a:r>
              <a:rPr lang="en-IN" dirty="0"/>
              <a:t>A time series consists of the following four components or basic elements:</a:t>
            </a:r>
          </a:p>
          <a:p>
            <a:pPr lvl="1"/>
            <a:r>
              <a:rPr lang="en-IN" dirty="0"/>
              <a:t>Basic or Secular or Long-time trend;</a:t>
            </a:r>
          </a:p>
          <a:p>
            <a:pPr lvl="1"/>
            <a:r>
              <a:rPr lang="en-IN" dirty="0"/>
              <a:t>Seasonal variations;</a:t>
            </a:r>
          </a:p>
          <a:p>
            <a:pPr lvl="1"/>
            <a:r>
              <a:rPr lang="en-IN" dirty="0"/>
              <a:t>Business cycles or cyclical movement; and</a:t>
            </a:r>
          </a:p>
          <a:p>
            <a:pPr lvl="1"/>
            <a:r>
              <a:rPr lang="en-IN" dirty="0"/>
              <a:t>Erratic or Irregular fluctuations.</a:t>
            </a:r>
          </a:p>
          <a:p>
            <a:endParaRPr lang="en-IN" dirty="0"/>
          </a:p>
          <a:p>
            <a:endParaRPr lang="en-IN" dirty="0"/>
          </a:p>
        </p:txBody>
      </p:sp>
    </p:spTree>
    <p:extLst>
      <p:ext uri="{BB962C8B-B14F-4D97-AF65-F5344CB8AC3E}">
        <p14:creationId xmlns:p14="http://schemas.microsoft.com/office/powerpoint/2010/main" val="43098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Time series forecasting is a critical requirement for many organizations. </a:t>
            </a:r>
          </a:p>
          <a:p>
            <a:r>
              <a:rPr lang="en-IN" dirty="0"/>
              <a:t>The starting point of forecasting is a time series visualization, which provides the flexibility to reflect on historical data and analyze trends and seasonal components. </a:t>
            </a:r>
          </a:p>
          <a:p>
            <a:r>
              <a:rPr lang="en-IN" dirty="0"/>
              <a:t>It also helps to compare multiple dimensions over time, spot trends, and identify seasonal patterns in the data. </a:t>
            </a:r>
          </a:p>
          <a:p>
            <a:r>
              <a:rPr lang="en-IN" dirty="0"/>
              <a:t>Examples:  stock market analysis, population trend analysis using a census, or sales and profit trends over time.</a:t>
            </a:r>
          </a:p>
        </p:txBody>
      </p:sp>
    </p:spTree>
    <p:extLst>
      <p:ext uri="{BB962C8B-B14F-4D97-AF65-F5344CB8AC3E}">
        <p14:creationId xmlns:p14="http://schemas.microsoft.com/office/powerpoint/2010/main" val="1973276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time series consists of the following four components or basic elements:</a:t>
            </a:r>
          </a:p>
          <a:p>
            <a:pPr lvl="1"/>
            <a:r>
              <a:rPr lang="en-IN" dirty="0"/>
              <a:t>Basic or Secular or Long-time trend;</a:t>
            </a:r>
          </a:p>
          <a:p>
            <a:pPr lvl="1"/>
            <a:r>
              <a:rPr lang="en-IN" dirty="0"/>
              <a:t>Seasonal variations;</a:t>
            </a:r>
          </a:p>
          <a:p>
            <a:pPr lvl="1"/>
            <a:r>
              <a:rPr lang="en-IN" dirty="0"/>
              <a:t>Business cycles or cyclical movement; and</a:t>
            </a:r>
          </a:p>
          <a:p>
            <a:pPr lvl="1"/>
            <a:r>
              <a:rPr lang="en-IN" dirty="0"/>
              <a:t>Erratic or Irregular fluctuations.</a:t>
            </a:r>
          </a:p>
          <a:p>
            <a:endParaRPr lang="en-IN" dirty="0"/>
          </a:p>
        </p:txBody>
      </p:sp>
    </p:spTree>
    <p:extLst>
      <p:ext uri="{BB962C8B-B14F-4D97-AF65-F5344CB8AC3E}">
        <p14:creationId xmlns:p14="http://schemas.microsoft.com/office/powerpoint/2010/main" val="2770033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Mathematical Statements of Time Series</a:t>
            </a:r>
            <a:endParaRPr lang="en-IN" dirty="0"/>
          </a:p>
        </p:txBody>
      </p:sp>
      <p:sp>
        <p:nvSpPr>
          <p:cNvPr id="3" name="Content Placeholder 2"/>
          <p:cNvSpPr>
            <a:spLocks noGrp="1"/>
          </p:cNvSpPr>
          <p:nvPr>
            <p:ph idx="1"/>
          </p:nvPr>
        </p:nvSpPr>
        <p:spPr/>
        <p:txBody>
          <a:bodyPr>
            <a:normAutofit lnSpcReduction="10000"/>
          </a:bodyPr>
          <a:lstStyle/>
          <a:p>
            <a:r>
              <a:rPr lang="en-IN" dirty="0"/>
              <a:t>Some time series may not be affected by all type of variations. Some of these types of variations may affect a few time series only. Hence, while </a:t>
            </a:r>
            <a:r>
              <a:rPr lang="en-IN" dirty="0" err="1"/>
              <a:t>analyzing</a:t>
            </a:r>
            <a:r>
              <a:rPr lang="en-IN" dirty="0"/>
              <a:t> the time series, these effects are isolated. </a:t>
            </a:r>
          </a:p>
          <a:p>
            <a:r>
              <a:rPr lang="en-IN" dirty="0"/>
              <a:t> In a traditional time series analysis, we assume that any given observation consists of the trend, seasonal, cyclical and irregular movements.</a:t>
            </a:r>
          </a:p>
        </p:txBody>
      </p:sp>
    </p:spTree>
    <p:extLst>
      <p:ext uri="{BB962C8B-B14F-4D97-AF65-F5344CB8AC3E}">
        <p14:creationId xmlns:p14="http://schemas.microsoft.com/office/powerpoint/2010/main" val="3414418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1" dirty="0"/>
              <a:t>Models of Time Series Analysis</a:t>
            </a:r>
            <a:endParaRPr lang="en-IN" dirty="0"/>
          </a:p>
          <a:p>
            <a:pPr lvl="1"/>
            <a:r>
              <a:rPr lang="en-IN" dirty="0"/>
              <a:t>(1) Additive model, and</a:t>
            </a:r>
          </a:p>
          <a:p>
            <a:pPr lvl="1"/>
            <a:r>
              <a:rPr lang="en-IN" dirty="0"/>
              <a:t>(2) Multiplicative model</a:t>
            </a:r>
          </a:p>
          <a:p>
            <a:endParaRPr lang="en-IN" dirty="0"/>
          </a:p>
        </p:txBody>
      </p:sp>
    </p:spTree>
    <p:extLst>
      <p:ext uri="{BB962C8B-B14F-4D97-AF65-F5344CB8AC3E}">
        <p14:creationId xmlns:p14="http://schemas.microsoft.com/office/powerpoint/2010/main" val="26711159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1) Additive Model</a:t>
            </a:r>
            <a:endParaRPr lang="en-IN" dirty="0"/>
          </a:p>
        </p:txBody>
      </p:sp>
      <p:sp>
        <p:nvSpPr>
          <p:cNvPr id="3" name="Content Placeholder 2"/>
          <p:cNvSpPr>
            <a:spLocks noGrp="1"/>
          </p:cNvSpPr>
          <p:nvPr>
            <p:ph idx="1"/>
          </p:nvPr>
        </p:nvSpPr>
        <p:spPr/>
        <p:txBody>
          <a:bodyPr>
            <a:normAutofit fontScale="92500" lnSpcReduction="10000"/>
          </a:bodyPr>
          <a:lstStyle/>
          <a:p>
            <a:r>
              <a:rPr lang="en-IN" dirty="0"/>
              <a:t>In the additive model, we represent a particular observation in a time series as the sum of these four components.</a:t>
            </a:r>
          </a:p>
          <a:p>
            <a:r>
              <a:rPr lang="en-IN" dirty="0"/>
              <a:t>i.e.    O = T + S + C + I</a:t>
            </a:r>
          </a:p>
          <a:p>
            <a:r>
              <a:rPr lang="en-IN" dirty="0"/>
              <a:t>where O represents the original data, T represents the trend. S represents the seasonal variations,  C represents the cyclical variations and I represents the irregular variations.</a:t>
            </a:r>
          </a:p>
          <a:p>
            <a:r>
              <a:rPr lang="en-IN" dirty="0"/>
              <a:t>In another way, we can write Y(t) = T(t) + S(t) +C(t) + I(t)</a:t>
            </a:r>
          </a:p>
          <a:p>
            <a:endParaRPr lang="en-IN" dirty="0"/>
          </a:p>
        </p:txBody>
      </p:sp>
    </p:spTree>
    <p:extLst>
      <p:ext uri="{BB962C8B-B14F-4D97-AF65-F5344CB8AC3E}">
        <p14:creationId xmlns:p14="http://schemas.microsoft.com/office/powerpoint/2010/main" val="37629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2) Multiplicative Model</a:t>
            </a:r>
            <a:endParaRPr lang="en-IN" dirty="0"/>
          </a:p>
        </p:txBody>
      </p:sp>
      <p:sp>
        <p:nvSpPr>
          <p:cNvPr id="3" name="Content Placeholder 2"/>
          <p:cNvSpPr>
            <a:spLocks noGrp="1"/>
          </p:cNvSpPr>
          <p:nvPr>
            <p:ph idx="1"/>
          </p:nvPr>
        </p:nvSpPr>
        <p:spPr/>
        <p:txBody>
          <a:bodyPr>
            <a:normAutofit lnSpcReduction="10000"/>
          </a:bodyPr>
          <a:lstStyle/>
          <a:p>
            <a:r>
              <a:rPr lang="en-IN" dirty="0"/>
              <a:t>In this model, four components have a multiplicative relationship. So, we represent a particular observation in a time series as the product of these four components:</a:t>
            </a:r>
          </a:p>
          <a:p>
            <a:r>
              <a:rPr lang="en-IN" dirty="0"/>
              <a:t>i.e.      O = T × S × C × I</a:t>
            </a:r>
          </a:p>
          <a:p>
            <a:r>
              <a:rPr lang="en-IN" dirty="0"/>
              <a:t>where O, T, S, C and I represents the terms as in additive model.</a:t>
            </a:r>
          </a:p>
          <a:p>
            <a:r>
              <a:rPr lang="en-IN" dirty="0"/>
              <a:t>In another way, we can write  Y(t) = T(t) × S(t) × C(t) × I(t)</a:t>
            </a:r>
          </a:p>
          <a:p>
            <a:endParaRPr lang="en-IN" dirty="0"/>
          </a:p>
        </p:txBody>
      </p:sp>
    </p:spTree>
    <p:extLst>
      <p:ext uri="{BB962C8B-B14F-4D97-AF65-F5344CB8AC3E}">
        <p14:creationId xmlns:p14="http://schemas.microsoft.com/office/powerpoint/2010/main" val="4222941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This model is the most used model in the decomposition of time series. To remove any doubt between the two models, it should be made clear that in Multiplicative model S, C, and I are indices expressed as decimal percentages whereas, in Additive model S, C and I are </a:t>
            </a:r>
            <a:r>
              <a:rPr lang="en-IN" dirty="0">
                <a:highlight>
                  <a:srgbClr val="FFFF00"/>
                </a:highlight>
              </a:rPr>
              <a:t>quantitative deviations </a:t>
            </a:r>
            <a:r>
              <a:rPr lang="en-IN" dirty="0"/>
              <a:t>about a trend that can be expressed as seasonal, cyclical and irregular in nature.</a:t>
            </a:r>
          </a:p>
        </p:txBody>
      </p:sp>
    </p:spTree>
    <p:extLst>
      <p:ext uri="{BB962C8B-B14F-4D97-AF65-F5344CB8AC3E}">
        <p14:creationId xmlns:p14="http://schemas.microsoft.com/office/powerpoint/2010/main" val="3149734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Example:</a:t>
            </a:r>
            <a:endParaRPr lang="en-IN" dirty="0"/>
          </a:p>
        </p:txBody>
      </p:sp>
      <p:sp>
        <p:nvSpPr>
          <p:cNvPr id="3" name="Content Placeholder 2"/>
          <p:cNvSpPr>
            <a:spLocks noGrp="1"/>
          </p:cNvSpPr>
          <p:nvPr>
            <p:ph idx="1"/>
          </p:nvPr>
        </p:nvSpPr>
        <p:spPr/>
        <p:txBody>
          <a:bodyPr>
            <a:normAutofit lnSpcReduction="10000"/>
          </a:bodyPr>
          <a:lstStyle/>
          <a:p>
            <a:r>
              <a:rPr lang="en-IN" dirty="0"/>
              <a:t>If in a multiplicative model.</a:t>
            </a:r>
          </a:p>
          <a:p>
            <a:r>
              <a:rPr lang="en-IN" dirty="0"/>
              <a:t>T = 500, S = 1.4, C = 1.20 and I = 0.7</a:t>
            </a:r>
          </a:p>
          <a:p>
            <a:r>
              <a:rPr lang="en-IN" dirty="0"/>
              <a:t>then O=T × S × C × I</a:t>
            </a:r>
          </a:p>
          <a:p>
            <a:r>
              <a:rPr lang="en-IN" dirty="0"/>
              <a:t>By substituting the values we get</a:t>
            </a:r>
          </a:p>
          <a:p>
            <a:r>
              <a:rPr lang="en-IN" dirty="0"/>
              <a:t>O = 500 × 1.4 × 1.20 × 0.7 = 588</a:t>
            </a:r>
          </a:p>
          <a:p>
            <a:r>
              <a:rPr lang="en-IN" dirty="0"/>
              <a:t>If in additive model,</a:t>
            </a:r>
          </a:p>
          <a:p>
            <a:r>
              <a:rPr lang="en-IN" dirty="0"/>
              <a:t>T = 500, S = 100, C = 25, I = –60</a:t>
            </a:r>
          </a:p>
          <a:p>
            <a:r>
              <a:rPr lang="en-IN" dirty="0"/>
              <a:t>then O = 500 + 100 + 25 – 60 = 565</a:t>
            </a:r>
          </a:p>
          <a:p>
            <a:endParaRPr lang="en-IN" dirty="0"/>
          </a:p>
        </p:txBody>
      </p:sp>
    </p:spTree>
    <p:extLst>
      <p:ext uri="{BB962C8B-B14F-4D97-AF65-F5344CB8AC3E}">
        <p14:creationId xmlns:p14="http://schemas.microsoft.com/office/powerpoint/2010/main" val="2597658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Which model is more appropriate for time series analysis?</a:t>
            </a:r>
          </a:p>
        </p:txBody>
      </p:sp>
      <p:sp>
        <p:nvSpPr>
          <p:cNvPr id="3" name="Content Placeholder 2"/>
          <p:cNvSpPr>
            <a:spLocks noGrp="1"/>
          </p:cNvSpPr>
          <p:nvPr>
            <p:ph idx="1"/>
          </p:nvPr>
        </p:nvSpPr>
        <p:spPr/>
        <p:txBody>
          <a:bodyPr>
            <a:normAutofit fontScale="92500" lnSpcReduction="20000"/>
          </a:bodyPr>
          <a:lstStyle/>
          <a:p>
            <a:r>
              <a:rPr lang="en-IN" dirty="0"/>
              <a:t>The assumption for the two schemes of analysis is that whereas there is </a:t>
            </a:r>
            <a:r>
              <a:rPr lang="en-IN" dirty="0">
                <a:highlight>
                  <a:srgbClr val="FFFF00"/>
                </a:highlight>
              </a:rPr>
              <a:t>no interaction among the different constituents or components under the additive scheme</a:t>
            </a:r>
            <a:r>
              <a:rPr lang="en-IN" dirty="0"/>
              <a:t>, </a:t>
            </a:r>
            <a:r>
              <a:rPr lang="en-IN" dirty="0">
                <a:highlight>
                  <a:srgbClr val="FFFF00"/>
                </a:highlight>
              </a:rPr>
              <a:t>such interaction is very much present in the multiplicative scheme</a:t>
            </a:r>
            <a:r>
              <a:rPr lang="en-IN" dirty="0"/>
              <a:t>. They do not depend on the level of the trend. With higher trends, these variations are more intensive. </a:t>
            </a:r>
            <a:r>
              <a:rPr lang="en-IN" dirty="0">
                <a:highlight>
                  <a:srgbClr val="FFFF00"/>
                </a:highlight>
              </a:rPr>
              <a:t>Though in practice the multiplicative model is the more popular, both models have their own merits. </a:t>
            </a:r>
            <a:r>
              <a:rPr lang="en-IN" dirty="0"/>
              <a:t>Depending on the nature of the time series analysis, they are equally acceptable.</a:t>
            </a:r>
          </a:p>
        </p:txBody>
      </p:sp>
    </p:spTree>
    <p:extLst>
      <p:ext uri="{BB962C8B-B14F-4D97-AF65-F5344CB8AC3E}">
        <p14:creationId xmlns:p14="http://schemas.microsoft.com/office/powerpoint/2010/main" val="3561126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Note</a:t>
            </a:r>
          </a:p>
        </p:txBody>
      </p:sp>
      <p:sp>
        <p:nvSpPr>
          <p:cNvPr id="3" name="Content Placeholder 2"/>
          <p:cNvSpPr>
            <a:spLocks noGrp="1"/>
          </p:cNvSpPr>
          <p:nvPr>
            <p:ph idx="1"/>
          </p:nvPr>
        </p:nvSpPr>
        <p:spPr/>
        <p:txBody>
          <a:bodyPr/>
          <a:lstStyle/>
          <a:p>
            <a:r>
              <a:rPr lang="en-IN" dirty="0"/>
              <a:t>Additive model:</a:t>
            </a:r>
          </a:p>
          <a:p>
            <a:pPr lvl="1"/>
            <a:r>
              <a:rPr lang="en-IN" dirty="0"/>
              <a:t>If there is </a:t>
            </a:r>
            <a:r>
              <a:rPr lang="en-IN" dirty="0">
                <a:highlight>
                  <a:srgbClr val="FFFF00"/>
                </a:highlight>
              </a:rPr>
              <a:t>not trend </a:t>
            </a:r>
            <a:r>
              <a:rPr lang="en-IN" dirty="0"/>
              <a:t>the additive model can be used </a:t>
            </a:r>
          </a:p>
          <a:p>
            <a:r>
              <a:rPr lang="en-IN" dirty="0"/>
              <a:t>Multiplicative model:</a:t>
            </a:r>
          </a:p>
          <a:p>
            <a:pPr lvl="1"/>
            <a:r>
              <a:rPr lang="en-IN" dirty="0"/>
              <a:t>If there is trend the Multiplicative model can be used </a:t>
            </a:r>
          </a:p>
          <a:p>
            <a:pPr marL="0" indent="0">
              <a:buNone/>
            </a:pPr>
            <a:endParaRPr lang="en-IN" dirty="0"/>
          </a:p>
        </p:txBody>
      </p:sp>
    </p:spTree>
    <p:extLst>
      <p:ext uri="{BB962C8B-B14F-4D97-AF65-F5344CB8AC3E}">
        <p14:creationId xmlns:p14="http://schemas.microsoft.com/office/powerpoint/2010/main" val="13250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Definition of Time Series</a:t>
            </a:r>
            <a:endParaRPr lang="en-IN" dirty="0"/>
          </a:p>
        </p:txBody>
      </p:sp>
      <p:sp>
        <p:nvSpPr>
          <p:cNvPr id="3" name="Content Placeholder 2"/>
          <p:cNvSpPr>
            <a:spLocks noGrp="1"/>
          </p:cNvSpPr>
          <p:nvPr>
            <p:ph idx="1"/>
          </p:nvPr>
        </p:nvSpPr>
        <p:spPr/>
        <p:txBody>
          <a:bodyPr/>
          <a:lstStyle/>
          <a:p>
            <a:r>
              <a:rPr lang="en-IN" dirty="0"/>
              <a:t>Time series analysis is a statistical technique used to record and analyze data points over a period of time, such as daily, monthly, yearly, etc. </a:t>
            </a:r>
          </a:p>
          <a:p>
            <a:r>
              <a:rPr lang="en-IN" dirty="0"/>
              <a:t>A time series chart is the graphical representation of the time series data across the interval period.</a:t>
            </a:r>
          </a:p>
        </p:txBody>
      </p:sp>
    </p:spTree>
    <p:extLst>
      <p:ext uri="{BB962C8B-B14F-4D97-AF65-F5344CB8AC3E}">
        <p14:creationId xmlns:p14="http://schemas.microsoft.com/office/powerpoint/2010/main" val="4106683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Steps</a:t>
            </a:r>
            <a:endParaRPr lang="en-IN" dirty="0"/>
          </a:p>
        </p:txBody>
      </p:sp>
      <p:sp>
        <p:nvSpPr>
          <p:cNvPr id="3" name="Content Placeholder 2"/>
          <p:cNvSpPr>
            <a:spLocks noGrp="1"/>
          </p:cNvSpPr>
          <p:nvPr>
            <p:ph idx="1"/>
          </p:nvPr>
        </p:nvSpPr>
        <p:spPr/>
        <p:txBody>
          <a:bodyPr/>
          <a:lstStyle/>
          <a:p>
            <a:r>
              <a:rPr lang="en-IN" dirty="0"/>
              <a:t>The built-in date and time functions allow you to use the drag-and-drop option to create and analyze time trends, drill down with a click, and easily perform trend analysis comparisons.</a:t>
            </a:r>
          </a:p>
        </p:txBody>
      </p:sp>
    </p:spTree>
    <p:extLst>
      <p:ext uri="{BB962C8B-B14F-4D97-AF65-F5344CB8AC3E}">
        <p14:creationId xmlns:p14="http://schemas.microsoft.com/office/powerpoint/2010/main" val="170865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2000" dirty="0"/>
              <a:t>Drag the Order Date field to the Columns shelf and the Sales variable to the Rows shelf. The default chart will give us a yearly trend line chart. The Marks shelf automatically selects a line graph for the chart.</a:t>
            </a:r>
            <a:br>
              <a:rPr lang="en-IN" sz="2000" dirty="0"/>
            </a:br>
            <a:endParaRPr lang="en-IN" sz="20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276" y="1600200"/>
            <a:ext cx="807944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179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800" dirty="0"/>
              <a:t>In the chart above, we see that the display is in years. To further drill down to quarter and month levels, we can simply click on the plus icon on the order date in the Columns shelf. This will generate the following output, which now displays the data broken down to the month and quarter level.</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0901" y="1600200"/>
            <a:ext cx="558219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31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1400" dirty="0"/>
              <a:t>The above chart is useful, but it is displayed in a discrete format. It will be more beneficial if the data is displayed in continuous form. To convert the chart into a continuous format time series chart, the first step is to roll up the YEAR (Order Date) back to year level, and then the second step is to right-click on it and select the Year and Continuous options. This is illustrated in the chart below.</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700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dirty="0"/>
              <a:t>Another option in Tableau to build the continuous chart is to directly select the line chart type in the Show Me card, as shown in the chart below.</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8922" y="1600200"/>
            <a:ext cx="8046156"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07504" y="6165304"/>
            <a:ext cx="8748464" cy="430887"/>
          </a:xfrm>
          <a:prstGeom prst="rect">
            <a:avLst/>
          </a:prstGeom>
        </p:spPr>
        <p:txBody>
          <a:bodyPr wrap="square">
            <a:spAutoFit/>
          </a:bodyPr>
          <a:lstStyle/>
          <a:p>
            <a:r>
              <a:rPr lang="en-IN" sz="1100" dirty="0"/>
              <a:t>The above chart shows the trend of annual sales during the period 2016 through 2019. There is a continuous trend of increase in sales volume. However, it is better to analyze the time series data by breaking it down to a monthly level.</a:t>
            </a:r>
          </a:p>
        </p:txBody>
      </p:sp>
    </p:spTree>
    <p:extLst>
      <p:ext uri="{BB962C8B-B14F-4D97-AF65-F5344CB8AC3E}">
        <p14:creationId xmlns:p14="http://schemas.microsoft.com/office/powerpoint/2010/main" val="872076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Autofit/>
          </a:bodyPr>
          <a:lstStyle/>
          <a:p>
            <a:r>
              <a:rPr lang="en-IN" sz="1600" dirty="0"/>
              <a:t>It is easy to change the chart breakdown from annual to monthly. This can be done by simply changing the Columns shelf from YEAR (Order Date) to MONTH (Order Date). This will generate a monthly time series chart. From an analytics perspective, this chart is more insightful as it allows us to see the sales fluctuations across months and years. This is also useful for decomposing the seasonality and trend components of the time series data.</a:t>
            </a:r>
            <a:br>
              <a:rPr lang="en-IN" sz="1600" dirty="0"/>
            </a:br>
            <a:endParaRPr lang="en-IN" sz="1600"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55670" y="1600200"/>
            <a:ext cx="803266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211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1334</TotalTime>
  <Words>1790</Words>
  <Application>Microsoft Office PowerPoint</Application>
  <PresentationFormat>On-screen Show (4:3)</PresentationFormat>
  <Paragraphs>89</Paragraphs>
  <Slides>28</Slides>
  <Notes>1</Notes>
  <HiddenSlides>4</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Time Series</vt:lpstr>
      <vt:lpstr>PowerPoint Presentation</vt:lpstr>
      <vt:lpstr>Definition of Time Series</vt:lpstr>
      <vt:lpstr>Steps</vt:lpstr>
      <vt:lpstr>Drag the Order Date field to the Columns shelf and the Sales variable to the Rows shelf. The default chart will give us a yearly trend line chart. The Marks shelf automatically selects a line graph for the chart. </vt:lpstr>
      <vt:lpstr>In the chart above, we see that the display is in years. To further drill down to quarter and month levels, we can simply click on the plus icon on the order date in the Columns shelf. This will generate the following output, which now displays the data broken down to the month and quarter level.</vt:lpstr>
      <vt:lpstr>The above chart is useful, but it is displayed in a discrete format. It will be more beneficial if the data is displayed in continuous form. To convert the chart into a continuous format time series chart, the first step is to roll up the YEAR (Order Date) back to year level, and then the second step is to right-click on it and select the Year and Continuous options. This is illustrated in the chart below.</vt:lpstr>
      <vt:lpstr>Another option in Tableau to build the continuous chart is to directly select the line chart type in the Show Me card, as shown in the chart below.</vt:lpstr>
      <vt:lpstr>It is easy to change the chart breakdown from annual to monthly. This can be done by simply changing the Columns shelf from YEAR (Order Date) to MONTH (Order Date). This will generate a monthly time series chart. From an analytics perspective, this chart is more insightful as it allows us to see the sales fluctuations across months and years. This is also useful for decomposing the seasonality and trend components of the time series data. </vt:lpstr>
      <vt:lpstr>Tableau also provides the ability to change the path property as well as the chart type.</vt:lpstr>
      <vt:lpstr>Change the Chart Type We can change the chart type to options such as a bar or an area chart, either from the Marks shelf or from the Show Me option. However, for time series data, this is not suggested as the line chart is the best option.</vt:lpstr>
      <vt:lpstr>Adding Categories to Time Series</vt:lpstr>
      <vt:lpstr>Models of Time Series Analysis</vt:lpstr>
      <vt:lpstr>Additive Model</vt:lpstr>
      <vt:lpstr>PowerPoint Presentation</vt:lpstr>
      <vt:lpstr>PowerPoint Presentation</vt:lpstr>
      <vt:lpstr>PowerPoint Presentation</vt:lpstr>
      <vt:lpstr>Models of Time Series Analysis</vt:lpstr>
      <vt:lpstr>Components of Time Series</vt:lpstr>
      <vt:lpstr>PowerPoint Presentation</vt:lpstr>
      <vt:lpstr>Mathematical Statements of Time Series</vt:lpstr>
      <vt:lpstr>PowerPoint Presentation</vt:lpstr>
      <vt:lpstr>1) Additive Model</vt:lpstr>
      <vt:lpstr>2) Multiplicative Model</vt:lpstr>
      <vt:lpstr>PowerPoint Presentation</vt:lpstr>
      <vt:lpstr>Example:</vt:lpstr>
      <vt:lpstr>Which model is more appropriate for time series analysis?</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Atharva Upare</cp:lastModifiedBy>
  <cp:revision>13</cp:revision>
  <dcterms:created xsi:type="dcterms:W3CDTF">2021-10-26T07:18:39Z</dcterms:created>
  <dcterms:modified xsi:type="dcterms:W3CDTF">2023-12-11T11:09:12Z</dcterms:modified>
</cp:coreProperties>
</file>