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handoutMasterIdLst>
    <p:handoutMasterId r:id="rId57"/>
  </p:handoutMasterIdLst>
  <p:sldIdLst>
    <p:sldId id="283" r:id="rId2"/>
    <p:sldId id="257" r:id="rId3"/>
    <p:sldId id="285" r:id="rId4"/>
    <p:sldId id="258" r:id="rId5"/>
    <p:sldId id="286" r:id="rId6"/>
    <p:sldId id="276" r:id="rId7"/>
    <p:sldId id="260" r:id="rId8"/>
    <p:sldId id="287" r:id="rId9"/>
    <p:sldId id="277" r:id="rId10"/>
    <p:sldId id="284" r:id="rId11"/>
    <p:sldId id="288" r:id="rId12"/>
    <p:sldId id="263" r:id="rId13"/>
    <p:sldId id="264" r:id="rId14"/>
    <p:sldId id="289" r:id="rId15"/>
    <p:sldId id="278" r:id="rId16"/>
    <p:sldId id="265" r:id="rId17"/>
    <p:sldId id="266" r:id="rId18"/>
    <p:sldId id="291" r:id="rId19"/>
    <p:sldId id="279" r:id="rId20"/>
    <p:sldId id="267" r:id="rId21"/>
    <p:sldId id="290" r:id="rId22"/>
    <p:sldId id="280" r:id="rId23"/>
    <p:sldId id="269" r:id="rId24"/>
    <p:sldId id="281" r:id="rId25"/>
    <p:sldId id="282" r:id="rId26"/>
    <p:sldId id="271" r:id="rId27"/>
    <p:sldId id="272" r:id="rId28"/>
    <p:sldId id="273" r:id="rId29"/>
    <p:sldId id="274" r:id="rId30"/>
    <p:sldId id="275" r:id="rId31"/>
    <p:sldId id="292" r:id="rId32"/>
    <p:sldId id="293" r:id="rId33"/>
    <p:sldId id="294" r:id="rId34"/>
    <p:sldId id="295" r:id="rId35"/>
    <p:sldId id="302" r:id="rId36"/>
    <p:sldId id="296" r:id="rId37"/>
    <p:sldId id="297" r:id="rId38"/>
    <p:sldId id="298" r:id="rId39"/>
    <p:sldId id="299" r:id="rId40"/>
    <p:sldId id="301" r:id="rId41"/>
    <p:sldId id="300" r:id="rId42"/>
    <p:sldId id="307" r:id="rId43"/>
    <p:sldId id="303" r:id="rId44"/>
    <p:sldId id="304" r:id="rId45"/>
    <p:sldId id="308" r:id="rId46"/>
    <p:sldId id="259" r:id="rId47"/>
    <p:sldId id="261" r:id="rId48"/>
    <p:sldId id="309" r:id="rId49"/>
    <p:sldId id="262" r:id="rId50"/>
    <p:sldId id="310" r:id="rId51"/>
    <p:sldId id="311" r:id="rId52"/>
    <p:sldId id="312" r:id="rId53"/>
    <p:sldId id="313" r:id="rId54"/>
    <p:sldId id="314" r:id="rId55"/>
    <p:sldId id="268" r:id="rId56"/>
  </p:sldIdLst>
  <p:sldSz cx="9144000" cy="6858000" type="screen4x3"/>
  <p:notesSz cx="6858000" cy="9144000"/>
  <p:defaultTextStyle>
    <a:defPPr>
      <a:defRPr lang="en-US"/>
    </a:defPPr>
    <a:lvl1pPr algn="l" rtl="0" eaLnBrk="0" fontAlgn="base" hangingPunct="0">
      <a:spcBef>
        <a:spcPct val="0"/>
      </a:spcBef>
      <a:spcAft>
        <a:spcPct val="0"/>
      </a:spcAft>
      <a:defRPr kumimoji="1" sz="3200" kern="1200">
        <a:solidFill>
          <a:srgbClr val="FFFF00"/>
        </a:solidFill>
        <a:latin typeface="Tahoma" panose="020B0604030504040204" pitchFamily="34" charset="0"/>
        <a:ea typeface="+mn-ea"/>
        <a:cs typeface="+mn-cs"/>
      </a:defRPr>
    </a:lvl1pPr>
    <a:lvl2pPr marL="457200" algn="l" rtl="0" eaLnBrk="0" fontAlgn="base" hangingPunct="0">
      <a:spcBef>
        <a:spcPct val="0"/>
      </a:spcBef>
      <a:spcAft>
        <a:spcPct val="0"/>
      </a:spcAft>
      <a:defRPr kumimoji="1" sz="3200" kern="1200">
        <a:solidFill>
          <a:srgbClr val="FFFF00"/>
        </a:solidFill>
        <a:latin typeface="Tahoma" panose="020B0604030504040204" pitchFamily="34" charset="0"/>
        <a:ea typeface="+mn-ea"/>
        <a:cs typeface="+mn-cs"/>
      </a:defRPr>
    </a:lvl2pPr>
    <a:lvl3pPr marL="914400" algn="l" rtl="0" eaLnBrk="0" fontAlgn="base" hangingPunct="0">
      <a:spcBef>
        <a:spcPct val="0"/>
      </a:spcBef>
      <a:spcAft>
        <a:spcPct val="0"/>
      </a:spcAft>
      <a:defRPr kumimoji="1" sz="3200" kern="1200">
        <a:solidFill>
          <a:srgbClr val="FFFF00"/>
        </a:solidFill>
        <a:latin typeface="Tahoma" panose="020B0604030504040204" pitchFamily="34" charset="0"/>
        <a:ea typeface="+mn-ea"/>
        <a:cs typeface="+mn-cs"/>
      </a:defRPr>
    </a:lvl3pPr>
    <a:lvl4pPr marL="1371600" algn="l" rtl="0" eaLnBrk="0" fontAlgn="base" hangingPunct="0">
      <a:spcBef>
        <a:spcPct val="0"/>
      </a:spcBef>
      <a:spcAft>
        <a:spcPct val="0"/>
      </a:spcAft>
      <a:defRPr kumimoji="1" sz="3200" kern="1200">
        <a:solidFill>
          <a:srgbClr val="FFFF00"/>
        </a:solidFill>
        <a:latin typeface="Tahoma" panose="020B0604030504040204" pitchFamily="34" charset="0"/>
        <a:ea typeface="+mn-ea"/>
        <a:cs typeface="+mn-cs"/>
      </a:defRPr>
    </a:lvl4pPr>
    <a:lvl5pPr marL="1828800" algn="l" rtl="0" eaLnBrk="0" fontAlgn="base" hangingPunct="0">
      <a:spcBef>
        <a:spcPct val="0"/>
      </a:spcBef>
      <a:spcAft>
        <a:spcPct val="0"/>
      </a:spcAft>
      <a:defRPr kumimoji="1" sz="3200" kern="1200">
        <a:solidFill>
          <a:srgbClr val="FFFF00"/>
        </a:solidFill>
        <a:latin typeface="Tahoma" panose="020B0604030504040204" pitchFamily="34" charset="0"/>
        <a:ea typeface="+mn-ea"/>
        <a:cs typeface="+mn-cs"/>
      </a:defRPr>
    </a:lvl5pPr>
    <a:lvl6pPr marL="2286000" algn="l" defTabSz="914400" rtl="0" eaLnBrk="1" latinLnBrk="0" hangingPunct="1">
      <a:defRPr kumimoji="1" sz="3200" kern="1200">
        <a:solidFill>
          <a:srgbClr val="FFFF00"/>
        </a:solidFill>
        <a:latin typeface="Tahoma" panose="020B0604030504040204" pitchFamily="34" charset="0"/>
        <a:ea typeface="+mn-ea"/>
        <a:cs typeface="+mn-cs"/>
      </a:defRPr>
    </a:lvl6pPr>
    <a:lvl7pPr marL="2743200" algn="l" defTabSz="914400" rtl="0" eaLnBrk="1" latinLnBrk="0" hangingPunct="1">
      <a:defRPr kumimoji="1" sz="3200" kern="1200">
        <a:solidFill>
          <a:srgbClr val="FFFF00"/>
        </a:solidFill>
        <a:latin typeface="Tahoma" panose="020B0604030504040204" pitchFamily="34" charset="0"/>
        <a:ea typeface="+mn-ea"/>
        <a:cs typeface="+mn-cs"/>
      </a:defRPr>
    </a:lvl7pPr>
    <a:lvl8pPr marL="3200400" algn="l" defTabSz="914400" rtl="0" eaLnBrk="1" latinLnBrk="0" hangingPunct="1">
      <a:defRPr kumimoji="1" sz="3200" kern="1200">
        <a:solidFill>
          <a:srgbClr val="FFFF00"/>
        </a:solidFill>
        <a:latin typeface="Tahoma" panose="020B0604030504040204" pitchFamily="34" charset="0"/>
        <a:ea typeface="+mn-ea"/>
        <a:cs typeface="+mn-cs"/>
      </a:defRPr>
    </a:lvl8pPr>
    <a:lvl9pPr marL="3657600" algn="l" defTabSz="914400" rtl="0" eaLnBrk="1" latinLnBrk="0" hangingPunct="1">
      <a:defRPr kumimoji="1" sz="3200" kern="1200">
        <a:solidFill>
          <a:srgbClr val="FFFF00"/>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FF"/>
    <a:srgbClr val="0000FF"/>
    <a:srgbClr val="996633"/>
    <a:srgbClr val="FFFFFF"/>
    <a:srgbClr val="008000"/>
    <a:srgbClr val="0000CC"/>
    <a:srgbClr val="CC0000"/>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1696"/>
      </p:cViewPr>
      <p:guideLst>
        <p:guide orient="horz" pos="2160"/>
        <p:guide pos="2880"/>
      </p:guideLst>
    </p:cSldViewPr>
  </p:slideViewPr>
  <p:notesTextViewPr>
    <p:cViewPr>
      <p:scale>
        <a:sx n="1" d="1"/>
        <a:sy n="1" d="1"/>
      </p:scale>
      <p:origin x="0" y="0"/>
    </p:cViewPr>
  </p:notesTextViewPr>
  <p:sorterViewPr>
    <p:cViewPr>
      <p:scale>
        <a:sx n="33" d="100"/>
        <a:sy n="33"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7EB79D5-6C3A-39CE-4F61-00DFC79899E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20000"/>
              </a:spcBef>
              <a:buClr>
                <a:schemeClr val="folHlink"/>
              </a:buClr>
              <a:buSzPct val="75000"/>
              <a:buFont typeface="Monotype Sorts" pitchFamily="2" charset="2"/>
              <a:buChar char="n"/>
              <a:defRPr sz="1200">
                <a:effectLst>
                  <a:outerShdw blurRad="38100" dist="38100" dir="2700000" algn="tl">
                    <a:srgbClr val="C0C0C0"/>
                  </a:outerShdw>
                </a:effectLst>
              </a:defRPr>
            </a:lvl1pPr>
          </a:lstStyle>
          <a:p>
            <a:pPr>
              <a:defRPr/>
            </a:pPr>
            <a:endParaRPr lang="en-US" altLang="en-US"/>
          </a:p>
        </p:txBody>
      </p:sp>
      <p:sp>
        <p:nvSpPr>
          <p:cNvPr id="43011" name="Rectangle 3">
            <a:extLst>
              <a:ext uri="{FF2B5EF4-FFF2-40B4-BE49-F238E27FC236}">
                <a16:creationId xmlns:a16="http://schemas.microsoft.com/office/drawing/2014/main" id="{D03B01B7-D6F3-BE4F-F20E-1201984DA456}"/>
              </a:ext>
            </a:extLst>
          </p:cNvPr>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20000"/>
              </a:spcBef>
              <a:buClr>
                <a:schemeClr val="folHlink"/>
              </a:buClr>
              <a:buSzPct val="75000"/>
              <a:buFont typeface="Monotype Sorts" pitchFamily="2" charset="2"/>
              <a:buChar char="n"/>
              <a:defRPr sz="1200">
                <a:effectLst>
                  <a:outerShdw blurRad="38100" dist="38100" dir="2700000" algn="tl">
                    <a:srgbClr val="C0C0C0"/>
                  </a:outerShdw>
                </a:effectLst>
              </a:defRPr>
            </a:lvl1pPr>
          </a:lstStyle>
          <a:p>
            <a:pPr>
              <a:defRPr/>
            </a:pPr>
            <a:endParaRPr lang="en-US" altLang="en-US"/>
          </a:p>
        </p:txBody>
      </p:sp>
      <p:sp>
        <p:nvSpPr>
          <p:cNvPr id="43012" name="Rectangle 4">
            <a:extLst>
              <a:ext uri="{FF2B5EF4-FFF2-40B4-BE49-F238E27FC236}">
                <a16:creationId xmlns:a16="http://schemas.microsoft.com/office/drawing/2014/main" id="{213C008A-F86A-C257-DA71-B55F198FDD4D}"/>
              </a:ext>
            </a:extLst>
          </p:cNvPr>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spcBef>
                <a:spcPct val="20000"/>
              </a:spcBef>
              <a:buClr>
                <a:schemeClr val="folHlink"/>
              </a:buClr>
              <a:buSzPct val="75000"/>
              <a:buFont typeface="Monotype Sorts" pitchFamily="2" charset="2"/>
              <a:buChar char="n"/>
              <a:defRPr sz="1200">
                <a:effectLst>
                  <a:outerShdw blurRad="38100" dist="38100" dir="2700000" algn="tl">
                    <a:srgbClr val="C0C0C0"/>
                  </a:outerShdw>
                </a:effectLst>
              </a:defRPr>
            </a:lvl1pPr>
          </a:lstStyle>
          <a:p>
            <a:pPr>
              <a:defRPr/>
            </a:pPr>
            <a:endParaRPr lang="en-US" altLang="en-US"/>
          </a:p>
        </p:txBody>
      </p:sp>
      <p:sp>
        <p:nvSpPr>
          <p:cNvPr id="43013" name="Rectangle 5">
            <a:extLst>
              <a:ext uri="{FF2B5EF4-FFF2-40B4-BE49-F238E27FC236}">
                <a16:creationId xmlns:a16="http://schemas.microsoft.com/office/drawing/2014/main" id="{59AD3FFD-4942-B5EE-F2C2-FB13B07A4BAD}"/>
              </a:ext>
            </a:extLst>
          </p:cNvPr>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spcBef>
                <a:spcPct val="20000"/>
              </a:spcBef>
              <a:buClr>
                <a:schemeClr val="folHlink"/>
              </a:buClr>
              <a:buSzPct val="75000"/>
              <a:buFont typeface="Monotype Sorts" pitchFamily="2" charset="2"/>
              <a:buChar char="n"/>
              <a:defRPr sz="1200">
                <a:effectLst>
                  <a:outerShdw blurRad="38100" dist="38100" dir="2700000" algn="tl">
                    <a:srgbClr val="C0C0C0"/>
                  </a:outerShdw>
                </a:effectLst>
              </a:defRPr>
            </a:lvl1pPr>
          </a:lstStyle>
          <a:p>
            <a:pPr>
              <a:defRPr/>
            </a:pPr>
            <a:fld id="{2B45E154-C5C4-466B-87EC-6026DA2DCFC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85800" y="2133600"/>
            <a:ext cx="7772400" cy="1143000"/>
          </a:xfrm>
        </p:spPr>
        <p:txBody>
          <a:bodyPr/>
          <a:lstStyle>
            <a:lvl1pPr>
              <a:defRPr/>
            </a:lvl1pPr>
          </a:lstStyle>
          <a:p>
            <a:pPr lvl="0"/>
            <a:r>
              <a:rPr lang="en-US" altLang="en-US" noProof="0"/>
              <a:t>Click to edit Master title style</a:t>
            </a:r>
          </a:p>
        </p:txBody>
      </p:sp>
      <p:sp>
        <p:nvSpPr>
          <p:cNvPr id="4100" name="Rectangle 4"/>
          <p:cNvSpPr>
            <a:spLocks noGrp="1" noChangeArrowheads="1"/>
          </p:cNvSpPr>
          <p:nvPr>
            <p:ph type="subTitle" idx="1"/>
          </p:nvPr>
        </p:nvSpPr>
        <p:spPr>
          <a:xfrm>
            <a:off x="1447800" y="3886200"/>
            <a:ext cx="64008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2" name="Rectangle 5">
            <a:extLst>
              <a:ext uri="{FF2B5EF4-FFF2-40B4-BE49-F238E27FC236}">
                <a16:creationId xmlns:a16="http://schemas.microsoft.com/office/drawing/2014/main" id="{151245AB-E2A8-3BBD-7C27-61C472D722E8}"/>
              </a:ext>
            </a:extLst>
          </p:cNvPr>
          <p:cNvSpPr>
            <a:spLocks noGrp="1" noChangeArrowheads="1"/>
          </p:cNvSpPr>
          <p:nvPr>
            <p:ph type="dt" sz="half" idx="10"/>
          </p:nvPr>
        </p:nvSpPr>
        <p:spPr/>
        <p:txBody>
          <a:bodyPr/>
          <a:lstStyle>
            <a:lvl1pPr>
              <a:defRPr>
                <a:solidFill>
                  <a:srgbClr val="CCECFF"/>
                </a:solidFill>
              </a:defRPr>
            </a:lvl1pPr>
          </a:lstStyle>
          <a:p>
            <a:pPr>
              <a:defRPr/>
            </a:pPr>
            <a:endParaRPr lang="en-US" altLang="en-US"/>
          </a:p>
        </p:txBody>
      </p:sp>
      <p:sp>
        <p:nvSpPr>
          <p:cNvPr id="3" name="Rectangle 6">
            <a:extLst>
              <a:ext uri="{FF2B5EF4-FFF2-40B4-BE49-F238E27FC236}">
                <a16:creationId xmlns:a16="http://schemas.microsoft.com/office/drawing/2014/main" id="{7E1C5F5A-091E-C8E0-1DF4-B8B6BEE9A308}"/>
              </a:ext>
            </a:extLst>
          </p:cNvPr>
          <p:cNvSpPr>
            <a:spLocks noGrp="1" noChangeArrowheads="1"/>
          </p:cNvSpPr>
          <p:nvPr>
            <p:ph type="ftr" sz="quarter" idx="11"/>
          </p:nvPr>
        </p:nvSpPr>
        <p:spPr/>
        <p:txBody>
          <a:bodyPr/>
          <a:lstStyle>
            <a:lvl1pPr>
              <a:defRPr>
                <a:solidFill>
                  <a:srgbClr val="CCECFF"/>
                </a:solidFill>
              </a:defRPr>
            </a:lvl1pPr>
          </a:lstStyle>
          <a:p>
            <a:pPr>
              <a:defRPr/>
            </a:pPr>
            <a:endParaRPr lang="en-US" altLang="en-US"/>
          </a:p>
        </p:txBody>
      </p:sp>
      <p:sp>
        <p:nvSpPr>
          <p:cNvPr id="4" name="Rectangle 7">
            <a:extLst>
              <a:ext uri="{FF2B5EF4-FFF2-40B4-BE49-F238E27FC236}">
                <a16:creationId xmlns:a16="http://schemas.microsoft.com/office/drawing/2014/main" id="{E5A67191-08C2-2182-5FCA-646CED29E0FC}"/>
              </a:ext>
            </a:extLst>
          </p:cNvPr>
          <p:cNvSpPr>
            <a:spLocks noGrp="1" noChangeArrowheads="1"/>
          </p:cNvSpPr>
          <p:nvPr>
            <p:ph type="sldNum" sz="quarter" idx="12"/>
          </p:nvPr>
        </p:nvSpPr>
        <p:spPr/>
        <p:txBody>
          <a:bodyPr/>
          <a:lstStyle>
            <a:lvl1pPr>
              <a:defRPr>
                <a:solidFill>
                  <a:srgbClr val="CCECFF"/>
                </a:solidFill>
              </a:defRPr>
            </a:lvl1pPr>
          </a:lstStyle>
          <a:p>
            <a:pPr>
              <a:defRPr/>
            </a:pPr>
            <a:fld id="{5B18B7FF-E9DB-4446-A3E7-0BF18C62CCB5}" type="slidenum">
              <a:rPr lang="en-US" altLang="en-US"/>
              <a:pPr>
                <a:defRPr/>
              </a:pPr>
              <a:t>‹#›</a:t>
            </a:fld>
            <a:endParaRPr lang="en-US" altLang="en-US"/>
          </a:p>
        </p:txBody>
      </p:sp>
    </p:spTree>
    <p:extLst>
      <p:ext uri="{BB962C8B-B14F-4D97-AF65-F5344CB8AC3E}">
        <p14:creationId xmlns:p14="http://schemas.microsoft.com/office/powerpoint/2010/main" val="168859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110E5C8-4316-BD64-6D70-CABB81B2F11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498C2C1-46A3-1126-EFB8-B21492AB768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91C47CD2-FF20-2C11-74FE-1D70DE8FDED7}"/>
              </a:ext>
            </a:extLst>
          </p:cNvPr>
          <p:cNvSpPr>
            <a:spLocks noGrp="1" noChangeArrowheads="1"/>
          </p:cNvSpPr>
          <p:nvPr>
            <p:ph type="sldNum" sz="quarter" idx="12"/>
          </p:nvPr>
        </p:nvSpPr>
        <p:spPr>
          <a:ln/>
        </p:spPr>
        <p:txBody>
          <a:bodyPr/>
          <a:lstStyle>
            <a:lvl1pPr>
              <a:defRPr/>
            </a:lvl1pPr>
          </a:lstStyle>
          <a:p>
            <a:pPr>
              <a:defRPr/>
            </a:pPr>
            <a:fld id="{D4C65386-88EB-4CF6-AAC1-A70793F049DE}" type="slidenum">
              <a:rPr lang="en-US" altLang="en-US"/>
              <a:pPr>
                <a:defRPr/>
              </a:pPr>
              <a:t>‹#›</a:t>
            </a:fld>
            <a:endParaRPr lang="en-US" altLang="en-US"/>
          </a:p>
        </p:txBody>
      </p:sp>
    </p:spTree>
    <p:extLst>
      <p:ext uri="{BB962C8B-B14F-4D97-AF65-F5344CB8AC3E}">
        <p14:creationId xmlns:p14="http://schemas.microsoft.com/office/powerpoint/2010/main" val="2681612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0800" y="457200"/>
            <a:ext cx="205740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0198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40935DF-4E30-DCAC-CB8F-351946E24C8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A957E90A-D2C6-E3E7-9350-41185E2E6F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61D9DC0-DF1A-53BF-325B-BA7563D75FDB}"/>
              </a:ext>
            </a:extLst>
          </p:cNvPr>
          <p:cNvSpPr>
            <a:spLocks noGrp="1" noChangeArrowheads="1"/>
          </p:cNvSpPr>
          <p:nvPr>
            <p:ph type="sldNum" sz="quarter" idx="12"/>
          </p:nvPr>
        </p:nvSpPr>
        <p:spPr>
          <a:ln/>
        </p:spPr>
        <p:txBody>
          <a:bodyPr/>
          <a:lstStyle>
            <a:lvl1pPr>
              <a:defRPr/>
            </a:lvl1pPr>
          </a:lstStyle>
          <a:p>
            <a:pPr>
              <a:defRPr/>
            </a:pPr>
            <a:fld id="{2CAB19DB-BE2C-4AAC-8987-666CA755479F}" type="slidenum">
              <a:rPr lang="en-US" altLang="en-US"/>
              <a:pPr>
                <a:defRPr/>
              </a:pPr>
              <a:t>‹#›</a:t>
            </a:fld>
            <a:endParaRPr lang="en-US" altLang="en-US"/>
          </a:p>
        </p:txBody>
      </p:sp>
    </p:spTree>
    <p:extLst>
      <p:ext uri="{BB962C8B-B14F-4D97-AF65-F5344CB8AC3E}">
        <p14:creationId xmlns:p14="http://schemas.microsoft.com/office/powerpoint/2010/main" val="240781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a:extLst>
              <a:ext uri="{FF2B5EF4-FFF2-40B4-BE49-F238E27FC236}">
                <a16:creationId xmlns:a16="http://schemas.microsoft.com/office/drawing/2014/main" id="{68370954-6BFB-23B8-FFA0-AC81DC6AB26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451C4F8-E097-C2F1-56EF-E457E405A41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7A869EE-0756-E2BC-94FA-B3D2558EA86F}"/>
              </a:ext>
            </a:extLst>
          </p:cNvPr>
          <p:cNvSpPr>
            <a:spLocks noGrp="1" noChangeArrowheads="1"/>
          </p:cNvSpPr>
          <p:nvPr>
            <p:ph type="sldNum" sz="quarter" idx="12"/>
          </p:nvPr>
        </p:nvSpPr>
        <p:spPr>
          <a:ln/>
        </p:spPr>
        <p:txBody>
          <a:bodyPr/>
          <a:lstStyle>
            <a:lvl1pPr>
              <a:defRPr/>
            </a:lvl1pPr>
          </a:lstStyle>
          <a:p>
            <a:pPr>
              <a:defRPr/>
            </a:pPr>
            <a:fld id="{89887D1D-B4AE-47AD-AB12-C5E1F0A6A4FE}" type="slidenum">
              <a:rPr lang="en-US" altLang="en-US"/>
              <a:pPr>
                <a:defRPr/>
              </a:pPr>
              <a:t>‹#›</a:t>
            </a:fld>
            <a:endParaRPr lang="en-US" altLang="en-US"/>
          </a:p>
        </p:txBody>
      </p:sp>
    </p:spTree>
    <p:extLst>
      <p:ext uri="{BB962C8B-B14F-4D97-AF65-F5344CB8AC3E}">
        <p14:creationId xmlns:p14="http://schemas.microsoft.com/office/powerpoint/2010/main" val="37364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A497501-5D6A-BA8D-28D4-6156FF270465}"/>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8DAEA36-9A67-7B53-4D04-B45233062FB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21F2B0D-4318-1B72-DFA1-29248CE077D9}"/>
              </a:ext>
            </a:extLst>
          </p:cNvPr>
          <p:cNvSpPr>
            <a:spLocks noGrp="1" noChangeArrowheads="1"/>
          </p:cNvSpPr>
          <p:nvPr>
            <p:ph type="sldNum" sz="quarter" idx="12"/>
          </p:nvPr>
        </p:nvSpPr>
        <p:spPr>
          <a:ln/>
        </p:spPr>
        <p:txBody>
          <a:bodyPr/>
          <a:lstStyle>
            <a:lvl1pPr>
              <a:defRPr/>
            </a:lvl1pPr>
          </a:lstStyle>
          <a:p>
            <a:pPr>
              <a:defRPr/>
            </a:pPr>
            <a:fld id="{86FBC1EB-FFFB-46C0-9DD5-B9DE1F6DD649}" type="slidenum">
              <a:rPr lang="en-US" altLang="en-US"/>
              <a:pPr>
                <a:defRPr/>
              </a:pPr>
              <a:t>‹#›</a:t>
            </a:fld>
            <a:endParaRPr lang="en-US" altLang="en-US"/>
          </a:p>
        </p:txBody>
      </p:sp>
    </p:spTree>
    <p:extLst>
      <p:ext uri="{BB962C8B-B14F-4D97-AF65-F5344CB8AC3E}">
        <p14:creationId xmlns:p14="http://schemas.microsoft.com/office/powerpoint/2010/main" val="30844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EDB2190-9756-5ACE-B402-E2C7B4FD2BF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EA9EB1F8-714A-3D9A-2FC6-923C8B515FA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C2613C8-0337-2A84-07D5-406B379D9BBF}"/>
              </a:ext>
            </a:extLst>
          </p:cNvPr>
          <p:cNvSpPr>
            <a:spLocks noGrp="1" noChangeArrowheads="1"/>
          </p:cNvSpPr>
          <p:nvPr>
            <p:ph type="sldNum" sz="quarter" idx="12"/>
          </p:nvPr>
        </p:nvSpPr>
        <p:spPr>
          <a:ln/>
        </p:spPr>
        <p:txBody>
          <a:bodyPr/>
          <a:lstStyle>
            <a:lvl1pPr>
              <a:defRPr/>
            </a:lvl1pPr>
          </a:lstStyle>
          <a:p>
            <a:pPr>
              <a:defRPr/>
            </a:pPr>
            <a:fld id="{41B2F602-B5BF-49AC-992F-D70265A93A66}" type="slidenum">
              <a:rPr lang="en-US" altLang="en-US"/>
              <a:pPr>
                <a:defRPr/>
              </a:pPr>
              <a:t>‹#›</a:t>
            </a:fld>
            <a:endParaRPr lang="en-US" altLang="en-US"/>
          </a:p>
        </p:txBody>
      </p:sp>
    </p:spTree>
    <p:extLst>
      <p:ext uri="{BB962C8B-B14F-4D97-AF65-F5344CB8AC3E}">
        <p14:creationId xmlns:p14="http://schemas.microsoft.com/office/powerpoint/2010/main" val="1045566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A73043FF-C621-F9DF-B4D7-E492A78C2C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6EDAF33D-516F-A47F-1B14-3A0E4EBDAD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4B2335E6-B151-FC5A-A360-FEF1A0581E9A}"/>
              </a:ext>
            </a:extLst>
          </p:cNvPr>
          <p:cNvSpPr>
            <a:spLocks noGrp="1" noChangeArrowheads="1"/>
          </p:cNvSpPr>
          <p:nvPr>
            <p:ph type="sldNum" sz="quarter" idx="12"/>
          </p:nvPr>
        </p:nvSpPr>
        <p:spPr>
          <a:ln/>
        </p:spPr>
        <p:txBody>
          <a:bodyPr/>
          <a:lstStyle>
            <a:lvl1pPr>
              <a:defRPr/>
            </a:lvl1pPr>
          </a:lstStyle>
          <a:p>
            <a:pPr>
              <a:defRPr/>
            </a:pPr>
            <a:fld id="{4455F280-368E-4FD8-9122-9BE8CD50A0C6}" type="slidenum">
              <a:rPr lang="en-US" altLang="en-US"/>
              <a:pPr>
                <a:defRPr/>
              </a:pPr>
              <a:t>‹#›</a:t>
            </a:fld>
            <a:endParaRPr lang="en-US" altLang="en-US"/>
          </a:p>
        </p:txBody>
      </p:sp>
    </p:spTree>
    <p:extLst>
      <p:ext uri="{BB962C8B-B14F-4D97-AF65-F5344CB8AC3E}">
        <p14:creationId xmlns:p14="http://schemas.microsoft.com/office/powerpoint/2010/main" val="46091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4285FB66-0C23-8D38-C32B-E17B2870120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FF50BEE4-68B7-6490-C2D4-D30BC272A7C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5F3E5B59-0A97-8A8E-5EA0-0A4E6F5F924E}"/>
              </a:ext>
            </a:extLst>
          </p:cNvPr>
          <p:cNvSpPr>
            <a:spLocks noGrp="1" noChangeArrowheads="1"/>
          </p:cNvSpPr>
          <p:nvPr>
            <p:ph type="sldNum" sz="quarter" idx="12"/>
          </p:nvPr>
        </p:nvSpPr>
        <p:spPr>
          <a:ln/>
        </p:spPr>
        <p:txBody>
          <a:bodyPr/>
          <a:lstStyle>
            <a:lvl1pPr>
              <a:defRPr/>
            </a:lvl1pPr>
          </a:lstStyle>
          <a:p>
            <a:pPr>
              <a:defRPr/>
            </a:pPr>
            <a:fld id="{33D53CC1-A1C6-4003-97AC-E13A1292129D}" type="slidenum">
              <a:rPr lang="en-US" altLang="en-US"/>
              <a:pPr>
                <a:defRPr/>
              </a:pPr>
              <a:t>‹#›</a:t>
            </a:fld>
            <a:endParaRPr lang="en-US" altLang="en-US"/>
          </a:p>
        </p:txBody>
      </p:sp>
    </p:spTree>
    <p:extLst>
      <p:ext uri="{BB962C8B-B14F-4D97-AF65-F5344CB8AC3E}">
        <p14:creationId xmlns:p14="http://schemas.microsoft.com/office/powerpoint/2010/main" val="343637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2D46C24-3E4E-C45C-6562-6E5A5F89230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9070F05E-05E9-0948-A789-7DC317756AE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7F94198B-BA0C-CFD1-ED7D-B8A8D78228D6}"/>
              </a:ext>
            </a:extLst>
          </p:cNvPr>
          <p:cNvSpPr>
            <a:spLocks noGrp="1" noChangeArrowheads="1"/>
          </p:cNvSpPr>
          <p:nvPr>
            <p:ph type="sldNum" sz="quarter" idx="12"/>
          </p:nvPr>
        </p:nvSpPr>
        <p:spPr>
          <a:ln/>
        </p:spPr>
        <p:txBody>
          <a:bodyPr/>
          <a:lstStyle>
            <a:lvl1pPr>
              <a:defRPr/>
            </a:lvl1pPr>
          </a:lstStyle>
          <a:p>
            <a:pPr>
              <a:defRPr/>
            </a:pPr>
            <a:fld id="{9EEC9CD1-9013-463C-8BA7-FFAD93BF09BA}" type="slidenum">
              <a:rPr lang="en-US" altLang="en-US"/>
              <a:pPr>
                <a:defRPr/>
              </a:pPr>
              <a:t>‹#›</a:t>
            </a:fld>
            <a:endParaRPr lang="en-US" altLang="en-US"/>
          </a:p>
        </p:txBody>
      </p:sp>
    </p:spTree>
    <p:extLst>
      <p:ext uri="{BB962C8B-B14F-4D97-AF65-F5344CB8AC3E}">
        <p14:creationId xmlns:p14="http://schemas.microsoft.com/office/powerpoint/2010/main" val="3354028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929C073-621B-F203-47E6-91A8429E23B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E3FCEE45-8CF2-1944-6CD4-EBB18749A3D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9519495-FA93-CAB8-4715-89EEC61F592F}"/>
              </a:ext>
            </a:extLst>
          </p:cNvPr>
          <p:cNvSpPr>
            <a:spLocks noGrp="1" noChangeArrowheads="1"/>
          </p:cNvSpPr>
          <p:nvPr>
            <p:ph type="sldNum" sz="quarter" idx="12"/>
          </p:nvPr>
        </p:nvSpPr>
        <p:spPr>
          <a:ln/>
        </p:spPr>
        <p:txBody>
          <a:bodyPr/>
          <a:lstStyle>
            <a:lvl1pPr>
              <a:defRPr/>
            </a:lvl1pPr>
          </a:lstStyle>
          <a:p>
            <a:pPr>
              <a:defRPr/>
            </a:pPr>
            <a:fld id="{F398F63D-6965-4E30-BA02-AC2491EACE53}" type="slidenum">
              <a:rPr lang="en-US" altLang="en-US"/>
              <a:pPr>
                <a:defRPr/>
              </a:pPr>
              <a:t>‹#›</a:t>
            </a:fld>
            <a:endParaRPr lang="en-US" altLang="en-US"/>
          </a:p>
        </p:txBody>
      </p:sp>
    </p:spTree>
    <p:extLst>
      <p:ext uri="{BB962C8B-B14F-4D97-AF65-F5344CB8AC3E}">
        <p14:creationId xmlns:p14="http://schemas.microsoft.com/office/powerpoint/2010/main" val="992341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A75DDFF-1A30-4C69-03B6-D08E3030D2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F4FBF9AD-EA35-5A4D-581A-F52A9ECA0A7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2530F364-FFBD-2262-9A03-255D13FBDB1B}"/>
              </a:ext>
            </a:extLst>
          </p:cNvPr>
          <p:cNvSpPr>
            <a:spLocks noGrp="1" noChangeArrowheads="1"/>
          </p:cNvSpPr>
          <p:nvPr>
            <p:ph type="sldNum" sz="quarter" idx="12"/>
          </p:nvPr>
        </p:nvSpPr>
        <p:spPr>
          <a:ln/>
        </p:spPr>
        <p:txBody>
          <a:bodyPr/>
          <a:lstStyle>
            <a:lvl1pPr>
              <a:defRPr/>
            </a:lvl1pPr>
          </a:lstStyle>
          <a:p>
            <a:pPr>
              <a:defRPr/>
            </a:pPr>
            <a:fld id="{7AC2DBF5-E81D-415B-A224-C9726A7FE022}" type="slidenum">
              <a:rPr lang="en-US" altLang="en-US"/>
              <a:pPr>
                <a:defRPr/>
              </a:pPr>
              <a:t>‹#›</a:t>
            </a:fld>
            <a:endParaRPr lang="en-US" altLang="en-US"/>
          </a:p>
        </p:txBody>
      </p:sp>
    </p:spTree>
    <p:extLst>
      <p:ext uri="{BB962C8B-B14F-4D97-AF65-F5344CB8AC3E}">
        <p14:creationId xmlns:p14="http://schemas.microsoft.com/office/powerpoint/2010/main" val="42095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2D97BB5-3BCB-D333-1817-A49D046F513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721A35F0-D5B5-287B-2066-E057C720BF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4C3050C-E0B2-8B5C-6CAE-972796418398}"/>
              </a:ext>
            </a:extLst>
          </p:cNvPr>
          <p:cNvSpPr>
            <a:spLocks noGrp="1" noChangeArrowheads="1"/>
          </p:cNvSpPr>
          <p:nvPr>
            <p:ph type="sldNum" sz="quarter" idx="12"/>
          </p:nvPr>
        </p:nvSpPr>
        <p:spPr>
          <a:ln/>
        </p:spPr>
        <p:txBody>
          <a:bodyPr/>
          <a:lstStyle>
            <a:lvl1pPr>
              <a:defRPr/>
            </a:lvl1pPr>
          </a:lstStyle>
          <a:p>
            <a:pPr>
              <a:defRPr/>
            </a:pPr>
            <a:fld id="{49DA784B-FA9F-4999-A57C-686AFD76F396}" type="slidenum">
              <a:rPr lang="en-US" altLang="en-US"/>
              <a:pPr>
                <a:defRPr/>
              </a:pPr>
              <a:t>‹#›</a:t>
            </a:fld>
            <a:endParaRPr lang="en-US" altLang="en-US"/>
          </a:p>
        </p:txBody>
      </p:sp>
    </p:spTree>
    <p:extLst>
      <p:ext uri="{BB962C8B-B14F-4D97-AF65-F5344CB8AC3E}">
        <p14:creationId xmlns:p14="http://schemas.microsoft.com/office/powerpoint/2010/main" val="3307228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764370B-DC88-62E4-A8C6-9C30597B07E3}"/>
              </a:ext>
            </a:extLst>
          </p:cNvPr>
          <p:cNvSpPr>
            <a:spLocks noGrp="1" noChangeArrowheads="1"/>
          </p:cNvSpPr>
          <p:nvPr>
            <p:ph type="title"/>
          </p:nvPr>
        </p:nvSpPr>
        <p:spPr bwMode="auto">
          <a:xfrm>
            <a:off x="228600" y="457200"/>
            <a:ext cx="7772400" cy="1143000"/>
          </a:xfrm>
          <a:prstGeom prst="rect">
            <a:avLst/>
          </a:prstGeom>
          <a:noFill/>
          <a:ln>
            <a:noFill/>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5" name="Rectangle 3">
            <a:extLst>
              <a:ext uri="{FF2B5EF4-FFF2-40B4-BE49-F238E27FC236}">
                <a16:creationId xmlns:a16="http://schemas.microsoft.com/office/drawing/2014/main" id="{85A3E1D1-6F50-AE5F-A8A3-DC37DDFF7422}"/>
              </a:ext>
            </a:extLst>
          </p:cNvPr>
          <p:cNvSpPr>
            <a:spLocks noGrp="1" noChangeArrowheads="1"/>
          </p:cNvSpPr>
          <p:nvPr>
            <p:ph type="body" idx="1"/>
          </p:nvPr>
        </p:nvSpPr>
        <p:spPr bwMode="auto">
          <a:xfrm>
            <a:off x="685800" y="1981200"/>
            <a:ext cx="7772400" cy="41148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6" name="Rectangle 4">
            <a:extLst>
              <a:ext uri="{FF2B5EF4-FFF2-40B4-BE49-F238E27FC236}">
                <a16:creationId xmlns:a16="http://schemas.microsoft.com/office/drawing/2014/main" id="{7145A10A-7BF9-BEC9-6CC2-2C7EAE647757}"/>
              </a:ext>
            </a:extLst>
          </p:cNvPr>
          <p:cNvSpPr>
            <a:spLocks noGrp="1" noChangeArrowheads="1"/>
          </p:cNvSpPr>
          <p:nvPr>
            <p:ph type="dt" sz="half" idx="2"/>
          </p:nvPr>
        </p:nvSpPr>
        <p:spPr bwMode="auto">
          <a:xfrm>
            <a:off x="6858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spcBef>
                <a:spcPct val="50000"/>
              </a:spcBef>
              <a:buClrTx/>
              <a:buSzTx/>
              <a:buFontTx/>
              <a:buNone/>
              <a:defRPr kumimoji="0" sz="1400">
                <a:solidFill>
                  <a:schemeClr val="tx1"/>
                </a:solidFill>
                <a:latin typeface="Times New Roman" charset="0"/>
              </a:defRPr>
            </a:lvl1pPr>
          </a:lstStyle>
          <a:p>
            <a:pPr>
              <a:defRPr/>
            </a:pPr>
            <a:endParaRPr lang="en-US" altLang="en-US"/>
          </a:p>
        </p:txBody>
      </p:sp>
      <p:sp>
        <p:nvSpPr>
          <p:cNvPr id="3077" name="Rectangle 5">
            <a:extLst>
              <a:ext uri="{FF2B5EF4-FFF2-40B4-BE49-F238E27FC236}">
                <a16:creationId xmlns:a16="http://schemas.microsoft.com/office/drawing/2014/main" id="{9326D10C-827F-D50F-2525-9FF05CB3C8B6}"/>
              </a:ext>
            </a:extLst>
          </p:cNvPr>
          <p:cNvSpPr>
            <a:spLocks noGrp="1" noChangeArrowheads="1"/>
          </p:cNvSpPr>
          <p:nvPr>
            <p:ph type="ftr" sz="quarter" idx="3"/>
          </p:nvPr>
        </p:nvSpPr>
        <p:spPr bwMode="auto">
          <a:xfrm>
            <a:off x="3124200" y="6248400"/>
            <a:ext cx="2895600" cy="457200"/>
          </a:xfrm>
          <a:prstGeom prst="rect">
            <a:avLst/>
          </a:prstGeom>
          <a:noFill/>
          <a:ln>
            <a:noFill/>
          </a:ln>
        </p:spPr>
        <p:txBody>
          <a:bodyPr vert="horz" wrap="square" lIns="91440" tIns="45720" rIns="91440" bIns="45720" numCol="1" anchor="t" anchorCtr="0" compatLnSpc="1">
            <a:prstTxWarp prst="textNoShape">
              <a:avLst/>
            </a:prstTxWarp>
          </a:bodyPr>
          <a:lstStyle>
            <a:lvl1pPr algn="ctr">
              <a:spcBef>
                <a:spcPct val="50000"/>
              </a:spcBef>
              <a:buClrTx/>
              <a:buSzTx/>
              <a:buFontTx/>
              <a:buNone/>
              <a:defRPr kumimoji="0" sz="1400">
                <a:solidFill>
                  <a:schemeClr val="tx1"/>
                </a:solidFill>
                <a:latin typeface="Times New Roman" charset="0"/>
              </a:defRPr>
            </a:lvl1pPr>
          </a:lstStyle>
          <a:p>
            <a:pPr>
              <a:defRPr/>
            </a:pPr>
            <a:endParaRPr lang="en-US" altLang="en-US"/>
          </a:p>
        </p:txBody>
      </p:sp>
      <p:sp>
        <p:nvSpPr>
          <p:cNvPr id="3078" name="Rectangle 6">
            <a:extLst>
              <a:ext uri="{FF2B5EF4-FFF2-40B4-BE49-F238E27FC236}">
                <a16:creationId xmlns:a16="http://schemas.microsoft.com/office/drawing/2014/main" id="{6239D3C7-99E9-87FA-0983-49412F9C7BD4}"/>
              </a:ext>
            </a:extLst>
          </p:cNvPr>
          <p:cNvSpPr>
            <a:spLocks noGrp="1" noChangeArrowheads="1"/>
          </p:cNvSpPr>
          <p:nvPr>
            <p:ph type="sldNum" sz="quarter" idx="4"/>
          </p:nvPr>
        </p:nvSpPr>
        <p:spPr bwMode="auto">
          <a:xfrm>
            <a:off x="6553200" y="6248400"/>
            <a:ext cx="19050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a:spcBef>
                <a:spcPct val="50000"/>
              </a:spcBef>
              <a:buClrTx/>
              <a:buSzTx/>
              <a:buFontTx/>
              <a:buNone/>
              <a:defRPr kumimoji="0" sz="1400">
                <a:solidFill>
                  <a:schemeClr val="tx1"/>
                </a:solidFill>
                <a:latin typeface="Times New Roman" panose="02020603050405020304" pitchFamily="18" charset="0"/>
              </a:defRPr>
            </a:lvl1pPr>
          </a:lstStyle>
          <a:p>
            <a:pPr>
              <a:defRPr/>
            </a:pPr>
            <a:fld id="{98086A92-366A-4A1A-A481-335F9077BF5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5pPr>
      <a:lvl6pPr marL="457200"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6pPr>
      <a:lvl7pPr marL="914400"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7pPr>
      <a:lvl8pPr marL="1371600"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8pPr>
      <a:lvl9pPr marL="1828800" algn="ctr" rtl="0" eaLnBrk="0" fontAlgn="base" hangingPunct="0">
        <a:spcBef>
          <a:spcPct val="0"/>
        </a:spcBef>
        <a:spcAft>
          <a:spcPct val="0"/>
        </a:spcAft>
        <a:defRPr kumimoji="1" sz="4400">
          <a:solidFill>
            <a:schemeClr val="tx2"/>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Clr>
          <a:schemeClr val="folHlink"/>
        </a:buClr>
        <a:buSzPct val="75000"/>
        <a:buFont typeface="Monotype Sorts" pitchFamily="2" charset="2"/>
        <a:buChar char="n"/>
        <a:defRPr kumimoji="1"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folHlink"/>
        </a:buClr>
        <a:buChar char="–"/>
        <a:defRPr kumimoji="1" sz="2800">
          <a:solidFill>
            <a:schemeClr val="tx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folHlink"/>
        </a:buClr>
        <a:buSzPct val="60000"/>
        <a:buFont typeface="Monotype Sorts" pitchFamily="2" charset="2"/>
        <a:buChar char="n"/>
        <a:defRPr kumimoji="1" sz="24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sz="2000">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1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4.bin"/><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2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7.bin"/><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0">
            <a:extLst>
              <a:ext uri="{FF2B5EF4-FFF2-40B4-BE49-F238E27FC236}">
                <a16:creationId xmlns:a16="http://schemas.microsoft.com/office/drawing/2014/main" id="{65E70C26-738B-71A8-4395-C937112ACC67}"/>
              </a:ext>
            </a:extLst>
          </p:cNvPr>
          <p:cNvSpPr>
            <a:spLocks noChangeArrowheads="1"/>
          </p:cNvSpPr>
          <p:nvPr/>
        </p:nvSpPr>
        <p:spPr bwMode="auto">
          <a:xfrm>
            <a:off x="485775" y="287338"/>
            <a:ext cx="8110538" cy="1016000"/>
          </a:xfrm>
          <a:prstGeom prst="rect">
            <a:avLst/>
          </a:prstGeom>
          <a:noFill/>
          <a:ln>
            <a:noFill/>
          </a:ln>
          <a:effectLst/>
        </p:spPr>
        <p:txBody>
          <a:bodyPr lIns="92075" tIns="46038" rIns="92075" bIns="46038">
            <a:spAutoFit/>
          </a:bodyPr>
          <a:lstStyle/>
          <a:p>
            <a:pPr algn="ctr">
              <a:defRPr/>
            </a:pPr>
            <a:r>
              <a:rPr kumimoji="0" lang="en-US" altLang="en-US" sz="6000" b="1" dirty="0">
                <a:solidFill>
                  <a:srgbClr val="FF0000"/>
                </a:solidFill>
                <a:effectLst>
                  <a:outerShdw blurRad="38100" dist="38100" dir="2700000" algn="tl">
                    <a:srgbClr val="C0C0C0"/>
                  </a:outerShdw>
                </a:effectLst>
                <a:latin typeface="Arial" charset="0"/>
              </a:rPr>
              <a:t>Digital Design Lab</a:t>
            </a:r>
            <a:endParaRPr kumimoji="0" lang="en-US" altLang="en-US" sz="2800" b="1" dirty="0">
              <a:solidFill>
                <a:srgbClr val="FF0000"/>
              </a:solidFill>
              <a:effectLst>
                <a:outerShdw blurRad="38100" dist="38100" dir="2700000" algn="tl">
                  <a:srgbClr val="C0C0C0"/>
                </a:outerShdw>
              </a:effectLst>
              <a:latin typeface="Arial" charset="0"/>
            </a:endParaRPr>
          </a:p>
        </p:txBody>
      </p:sp>
      <p:sp>
        <p:nvSpPr>
          <p:cNvPr id="53251" name="Rectangle 2051">
            <a:extLst>
              <a:ext uri="{FF2B5EF4-FFF2-40B4-BE49-F238E27FC236}">
                <a16:creationId xmlns:a16="http://schemas.microsoft.com/office/drawing/2014/main" id="{E8738B62-01A9-DF07-EB6B-1BC613122B22}"/>
              </a:ext>
            </a:extLst>
          </p:cNvPr>
          <p:cNvSpPr>
            <a:spLocks noChangeArrowheads="1"/>
          </p:cNvSpPr>
          <p:nvPr/>
        </p:nvSpPr>
        <p:spPr bwMode="auto">
          <a:xfrm>
            <a:off x="1992313" y="3879850"/>
            <a:ext cx="5143500" cy="52387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800" b="1" dirty="0">
                <a:solidFill>
                  <a:srgbClr val="006600"/>
                </a:solidFill>
                <a:latin typeface="Times New Roman" panose="02020603050405020304" pitchFamily="18" charset="0"/>
              </a:rPr>
              <a:t>Logic Gates, SOP-POS</a:t>
            </a:r>
            <a:endParaRPr kumimoji="0" lang="en-US" altLang="en-US" sz="2800" b="1" dirty="0">
              <a:solidFill>
                <a:srgbClr val="A5002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p:cTn id="7" dur="1000" fill="hold"/>
                                        <p:tgtEl>
                                          <p:spTgt spid="53251"/>
                                        </p:tgtEl>
                                        <p:attrNameLst>
                                          <p:attrName>ppt_w</p:attrName>
                                        </p:attrNameLst>
                                      </p:cBhvr>
                                      <p:tavLst>
                                        <p:tav tm="0">
                                          <p:val>
                                            <p:fltVal val="0"/>
                                          </p:val>
                                        </p:tav>
                                        <p:tav tm="100000">
                                          <p:val>
                                            <p:strVal val="#ppt_w"/>
                                          </p:val>
                                        </p:tav>
                                      </p:tavLst>
                                    </p:anim>
                                    <p:anim calcmode="lin" valueType="num">
                                      <p:cBhvr>
                                        <p:cTn id="8" dur="1000" fill="hold"/>
                                        <p:tgtEl>
                                          <p:spTgt spid="53251"/>
                                        </p:tgtEl>
                                        <p:attrNameLst>
                                          <p:attrName>ppt_h</p:attrName>
                                        </p:attrNameLst>
                                      </p:cBhvr>
                                      <p:tavLst>
                                        <p:tav tm="0">
                                          <p:val>
                                            <p:fltVal val="0"/>
                                          </p:val>
                                        </p:tav>
                                        <p:tav tm="100000">
                                          <p:val>
                                            <p:strVal val="#ppt_h"/>
                                          </p:val>
                                        </p:tav>
                                      </p:tavLst>
                                    </p:anim>
                                    <p:anim calcmode="lin" valueType="num">
                                      <p:cBhvr>
                                        <p:cTn id="9" dur="1000" fill="hold"/>
                                        <p:tgtEl>
                                          <p:spTgt spid="5325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3251"/>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
                                            </p:cond>
                                          </p:stCondLst>
                                          <p:endCondLst>
                                            <p:cond evt="onStopAudio" delay="0">
                                              <p:tgtEl>
                                                <p:sldTgt/>
                                              </p:tgtEl>
                                            </p:cond>
                                          </p:endCondLst>
                                        </p:cTn>
                                        <p:tgtEl>
                                          <p:sndTgt r:embed="rId2"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a:extLst>
              <a:ext uri="{FF2B5EF4-FFF2-40B4-BE49-F238E27FC236}">
                <a16:creationId xmlns:a16="http://schemas.microsoft.com/office/drawing/2014/main" id="{5A9C601F-6470-F5D0-EAC9-FA1C2BF6111F}"/>
              </a:ext>
            </a:extLst>
          </p:cNvPr>
          <p:cNvSpPr>
            <a:spLocks noChangeShapeType="1"/>
          </p:cNvSpPr>
          <p:nvPr/>
        </p:nvSpPr>
        <p:spPr bwMode="auto">
          <a:xfrm>
            <a:off x="2743200" y="4267200"/>
            <a:ext cx="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15" name="Line 3">
            <a:extLst>
              <a:ext uri="{FF2B5EF4-FFF2-40B4-BE49-F238E27FC236}">
                <a16:creationId xmlns:a16="http://schemas.microsoft.com/office/drawing/2014/main" id="{3C8B06E1-EE37-74F7-1EF7-3068A44DFCF0}"/>
              </a:ext>
            </a:extLst>
          </p:cNvPr>
          <p:cNvSpPr>
            <a:spLocks noChangeShapeType="1"/>
          </p:cNvSpPr>
          <p:nvPr/>
        </p:nvSpPr>
        <p:spPr bwMode="auto">
          <a:xfrm>
            <a:off x="2743200" y="4267200"/>
            <a:ext cx="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54276" name="Rectangle 4">
            <a:extLst>
              <a:ext uri="{FF2B5EF4-FFF2-40B4-BE49-F238E27FC236}">
                <a16:creationId xmlns:a16="http://schemas.microsoft.com/office/drawing/2014/main" id="{F336D12A-B3F9-016D-A642-AA89CE233027}"/>
              </a:ext>
            </a:extLst>
          </p:cNvPr>
          <p:cNvSpPr>
            <a:spLocks noChangeArrowheads="1"/>
          </p:cNvSpPr>
          <p:nvPr/>
        </p:nvSpPr>
        <p:spPr bwMode="auto">
          <a:xfrm>
            <a:off x="1066800" y="533400"/>
            <a:ext cx="83058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marL="342900" indent="-3429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80000"/>
              </a:lnSpc>
              <a:buClr>
                <a:srgbClr val="0000CC"/>
              </a:buClr>
              <a:buFontTx/>
              <a:buChar char="•"/>
            </a:pPr>
            <a:r>
              <a:rPr lang="en-US" altLang="en-US" b="1">
                <a:solidFill>
                  <a:srgbClr val="CC0000"/>
                </a:solidFill>
                <a:latin typeface="Times New Roman" panose="02020603050405020304" pitchFamily="18" charset="0"/>
              </a:rPr>
              <a:t>NOT Circuit</a:t>
            </a:r>
            <a:br>
              <a:rPr lang="en-US" altLang="en-US" b="1">
                <a:solidFill>
                  <a:srgbClr val="CC0000"/>
                </a:solidFill>
                <a:latin typeface="Times New Roman" panose="02020603050405020304" pitchFamily="18" charset="0"/>
              </a:rPr>
            </a:br>
            <a:endParaRPr lang="en-US" altLang="en-US" b="1">
              <a:solidFill>
                <a:srgbClr val="CC0000"/>
              </a:solidFill>
              <a:latin typeface="Times New Roman" panose="02020603050405020304" pitchFamily="18" charset="0"/>
            </a:endParaRPr>
          </a:p>
          <a:p>
            <a:pPr>
              <a:lnSpc>
                <a:spcPct val="80000"/>
              </a:lnSpc>
              <a:buClr>
                <a:srgbClr val="0000CC"/>
              </a:buClr>
              <a:buFontTx/>
              <a:buChar char="•"/>
            </a:pPr>
            <a:r>
              <a:rPr lang="en-US" altLang="en-US" b="1">
                <a:solidFill>
                  <a:srgbClr val="CC0000"/>
                </a:solidFill>
                <a:latin typeface="Times New Roman" panose="02020603050405020304" pitchFamily="18" charset="0"/>
              </a:rPr>
              <a:t>Gives output that is not the same as  the input.</a:t>
            </a:r>
            <a:br>
              <a:rPr lang="en-US" altLang="en-US" b="1">
                <a:solidFill>
                  <a:srgbClr val="CC0000"/>
                </a:solidFill>
                <a:latin typeface="Times New Roman" panose="02020603050405020304" pitchFamily="18" charset="0"/>
              </a:rPr>
            </a:br>
            <a:endParaRPr lang="en-US" altLang="en-US" b="1">
              <a:solidFill>
                <a:srgbClr val="CC0000"/>
              </a:solidFill>
              <a:latin typeface="Times New Roman" panose="02020603050405020304" pitchFamily="18" charset="0"/>
            </a:endParaRPr>
          </a:p>
          <a:p>
            <a:pPr>
              <a:lnSpc>
                <a:spcPct val="80000"/>
              </a:lnSpc>
              <a:buClr>
                <a:srgbClr val="0000CC"/>
              </a:buClr>
              <a:buFontTx/>
              <a:buChar char="•"/>
            </a:pPr>
            <a:r>
              <a:rPr lang="en-US" altLang="en-US" b="1">
                <a:solidFill>
                  <a:srgbClr val="CC0000"/>
                </a:solidFill>
                <a:latin typeface="Times New Roman" panose="02020603050405020304" pitchFamily="18" charset="0"/>
              </a:rPr>
              <a:t>Boolean Expression:  Y  =  </a:t>
            </a:r>
            <a:r>
              <a:rPr lang="en-US" altLang="en-US" b="1">
                <a:solidFill>
                  <a:srgbClr val="CC0000"/>
                </a:solidFill>
                <a:latin typeface="Times New Roman" panose="02020603050405020304" pitchFamily="18" charset="0"/>
                <a:sym typeface="Bookshelf Symbol 1" pitchFamily="34" charset="2"/>
              </a:rPr>
              <a:t>A  or  Y = A'</a:t>
            </a:r>
            <a:endParaRPr lang="en-US" altLang="en-US" b="1">
              <a:solidFill>
                <a:srgbClr val="CC0000"/>
              </a:solidFill>
              <a:latin typeface="Times New Roman" panose="02020603050405020304" pitchFamily="18" charset="0"/>
            </a:endParaRPr>
          </a:p>
          <a:p>
            <a:pPr>
              <a:lnSpc>
                <a:spcPct val="80000"/>
              </a:lnSpc>
              <a:buClr>
                <a:srgbClr val="0000CC"/>
              </a:buClr>
              <a:buFontTx/>
              <a:buChar char="•"/>
            </a:pPr>
            <a:endParaRPr lang="en-US" altLang="en-US" b="1">
              <a:solidFill>
                <a:srgbClr val="CC0000"/>
              </a:solidFill>
              <a:latin typeface="Times New Roman" panose="02020603050405020304" pitchFamily="18" charset="0"/>
            </a:endParaRPr>
          </a:p>
          <a:p>
            <a:pPr>
              <a:lnSpc>
                <a:spcPct val="80000"/>
              </a:lnSpc>
              <a:buClr>
                <a:srgbClr val="0000CC"/>
              </a:buClr>
              <a:buFontTx/>
              <a:buChar char="•"/>
            </a:pPr>
            <a:r>
              <a:rPr lang="en-US" altLang="en-US" b="1">
                <a:solidFill>
                  <a:srgbClr val="CC0000"/>
                </a:solidFill>
                <a:latin typeface="Times New Roman" panose="02020603050405020304" pitchFamily="18" charset="0"/>
              </a:rPr>
              <a:t>Double inverting:   A  =  A</a:t>
            </a:r>
          </a:p>
        </p:txBody>
      </p:sp>
      <p:pic>
        <p:nvPicPr>
          <p:cNvPr id="54277" name="Picture 5">
            <a:extLst>
              <a:ext uri="{FF2B5EF4-FFF2-40B4-BE49-F238E27FC236}">
                <a16:creationId xmlns:a16="http://schemas.microsoft.com/office/drawing/2014/main" id="{829B7EF5-FBD5-5FB4-834E-C15AC26B90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495800"/>
            <a:ext cx="2819400" cy="18288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4278" name="WordArt 6">
            <a:extLst>
              <a:ext uri="{FF2B5EF4-FFF2-40B4-BE49-F238E27FC236}">
                <a16:creationId xmlns:a16="http://schemas.microsoft.com/office/drawing/2014/main" id="{FB1B11A8-577A-6CED-EA89-992F2B1E0EFB}"/>
              </a:ext>
            </a:extLst>
          </p:cNvPr>
          <p:cNvSpPr>
            <a:spLocks noChangeArrowheads="1" noChangeShapeType="1" noTextEdit="1"/>
          </p:cNvSpPr>
          <p:nvPr/>
        </p:nvSpPr>
        <p:spPr bwMode="auto">
          <a:xfrm rot="5400000">
            <a:off x="-2667000" y="3048000"/>
            <a:ext cx="62484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Inverter</a:t>
            </a:r>
          </a:p>
        </p:txBody>
      </p:sp>
      <p:grpSp>
        <p:nvGrpSpPr>
          <p:cNvPr id="54279" name="Group 7">
            <a:extLst>
              <a:ext uri="{FF2B5EF4-FFF2-40B4-BE49-F238E27FC236}">
                <a16:creationId xmlns:a16="http://schemas.microsoft.com/office/drawing/2014/main" id="{13060164-8085-5D7A-D455-347599128145}"/>
              </a:ext>
            </a:extLst>
          </p:cNvPr>
          <p:cNvGrpSpPr>
            <a:grpSpLocks/>
          </p:cNvGrpSpPr>
          <p:nvPr/>
        </p:nvGrpSpPr>
        <p:grpSpPr bwMode="auto">
          <a:xfrm>
            <a:off x="4876800" y="3581400"/>
            <a:ext cx="304800" cy="76200"/>
            <a:chOff x="3120" y="2256"/>
            <a:chExt cx="192" cy="48"/>
          </a:xfrm>
        </p:grpSpPr>
        <p:sp>
          <p:nvSpPr>
            <p:cNvPr id="13321" name="Line 8">
              <a:extLst>
                <a:ext uri="{FF2B5EF4-FFF2-40B4-BE49-F238E27FC236}">
                  <a16:creationId xmlns:a16="http://schemas.microsoft.com/office/drawing/2014/main" id="{44F6E84C-088B-9168-37F7-FEDEDB661834}"/>
                </a:ext>
              </a:extLst>
            </p:cNvPr>
            <p:cNvSpPr>
              <a:spLocks noChangeShapeType="1"/>
            </p:cNvSpPr>
            <p:nvPr/>
          </p:nvSpPr>
          <p:spPr bwMode="auto">
            <a:xfrm>
              <a:off x="3120" y="2304"/>
              <a:ext cx="192"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3322" name="Line 9">
              <a:extLst>
                <a:ext uri="{FF2B5EF4-FFF2-40B4-BE49-F238E27FC236}">
                  <a16:creationId xmlns:a16="http://schemas.microsoft.com/office/drawing/2014/main" id="{A6D6A6CC-40E4-C9C5-D01B-7483323D2644}"/>
                </a:ext>
              </a:extLst>
            </p:cNvPr>
            <p:cNvSpPr>
              <a:spLocks noChangeShapeType="1"/>
            </p:cNvSpPr>
            <p:nvPr/>
          </p:nvSpPr>
          <p:spPr bwMode="auto">
            <a:xfrm>
              <a:off x="3120" y="2256"/>
              <a:ext cx="192"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grpSp>
      <p:sp>
        <p:nvSpPr>
          <p:cNvPr id="54282" name="Line 10">
            <a:extLst>
              <a:ext uri="{FF2B5EF4-FFF2-40B4-BE49-F238E27FC236}">
                <a16:creationId xmlns:a16="http://schemas.microsoft.com/office/drawing/2014/main" id="{4272DEBB-23FF-4DFC-0866-B614FD041082}"/>
              </a:ext>
            </a:extLst>
          </p:cNvPr>
          <p:cNvSpPr>
            <a:spLocks noChangeShapeType="1"/>
          </p:cNvSpPr>
          <p:nvPr/>
        </p:nvSpPr>
        <p:spPr bwMode="auto">
          <a:xfrm>
            <a:off x="6248400" y="2667000"/>
            <a:ext cx="228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4278"/>
                                        </p:tgtEl>
                                        <p:attrNameLst>
                                          <p:attrName>style.visibility</p:attrName>
                                        </p:attrNameLst>
                                      </p:cBhvr>
                                      <p:to>
                                        <p:strVal val="visible"/>
                                      </p:to>
                                    </p:set>
                                    <p:anim calcmode="lin" valueType="num">
                                      <p:cBhvr additive="base">
                                        <p:cTn id="7" dur="500" fill="hold"/>
                                        <p:tgtEl>
                                          <p:spTgt spid="54278"/>
                                        </p:tgtEl>
                                        <p:attrNameLst>
                                          <p:attrName>ppt_x</p:attrName>
                                        </p:attrNameLst>
                                      </p:cBhvr>
                                      <p:tavLst>
                                        <p:tav tm="0">
                                          <p:val>
                                            <p:strVal val="0-#ppt_w/2"/>
                                          </p:val>
                                        </p:tav>
                                        <p:tav tm="100000">
                                          <p:val>
                                            <p:strVal val="#ppt_x"/>
                                          </p:val>
                                        </p:tav>
                                      </p:tavLst>
                                    </p:anim>
                                    <p:anim calcmode="lin" valueType="num">
                                      <p:cBhvr additive="base">
                                        <p:cTn id="8" dur="500" fill="hold"/>
                                        <p:tgtEl>
                                          <p:spTgt spid="5427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54276">
                                            <p:txEl>
                                              <p:pRg st="0" end="0"/>
                                            </p:txEl>
                                          </p:spTgt>
                                        </p:tgtEl>
                                        <p:attrNameLst>
                                          <p:attrName>style.visibility</p:attrName>
                                        </p:attrNameLst>
                                      </p:cBhvr>
                                      <p:to>
                                        <p:strVal val="visible"/>
                                      </p:to>
                                    </p:set>
                                    <p:anim calcmode="lin" valueType="num">
                                      <p:cBhvr additive="base">
                                        <p:cTn id="12" dur="500" fill="hold"/>
                                        <p:tgtEl>
                                          <p:spTgt spid="5427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4276">
                                            <p:txEl>
                                              <p:pRg st="0" end="0"/>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54276">
                                            <p:txEl>
                                              <p:pRg st="1" end="1"/>
                                            </p:txEl>
                                          </p:spTgt>
                                        </p:tgtEl>
                                        <p:attrNameLst>
                                          <p:attrName>style.visibility</p:attrName>
                                        </p:attrNameLst>
                                      </p:cBhvr>
                                      <p:to>
                                        <p:strVal val="visible"/>
                                      </p:to>
                                    </p:set>
                                    <p:anim calcmode="lin" valueType="num">
                                      <p:cBhvr additive="base">
                                        <p:cTn id="17" dur="500" fill="hold"/>
                                        <p:tgtEl>
                                          <p:spTgt spid="5427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6">
                                            <p:txEl>
                                              <p:pRg st="1" end="1"/>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nodeType="afterEffect">
                                  <p:stCondLst>
                                    <p:cond delay="0"/>
                                  </p:stCondLst>
                                  <p:childTnLst>
                                    <p:set>
                                      <p:cBhvr>
                                        <p:cTn id="21" dur="1" fill="hold">
                                          <p:stCondLst>
                                            <p:cond delay="0"/>
                                          </p:stCondLst>
                                        </p:cTn>
                                        <p:tgtEl>
                                          <p:spTgt spid="54276">
                                            <p:txEl>
                                              <p:pRg st="2" end="2"/>
                                            </p:txEl>
                                          </p:spTgt>
                                        </p:tgtEl>
                                        <p:attrNameLst>
                                          <p:attrName>style.visibility</p:attrName>
                                        </p:attrNameLst>
                                      </p:cBhvr>
                                      <p:to>
                                        <p:strVal val="visible"/>
                                      </p:to>
                                    </p:set>
                                    <p:anim calcmode="lin" valueType="num">
                                      <p:cBhvr additive="base">
                                        <p:cTn id="22" dur="500" fill="hold"/>
                                        <p:tgtEl>
                                          <p:spTgt spid="54276">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4276">
                                            <p:txEl>
                                              <p:pRg st="2" end="2"/>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nodeType="afterEffect">
                                  <p:stCondLst>
                                    <p:cond delay="0"/>
                                  </p:stCondLst>
                                  <p:childTnLst>
                                    <p:set>
                                      <p:cBhvr>
                                        <p:cTn id="26" dur="1" fill="hold">
                                          <p:stCondLst>
                                            <p:cond delay="0"/>
                                          </p:stCondLst>
                                        </p:cTn>
                                        <p:tgtEl>
                                          <p:spTgt spid="54276">
                                            <p:txEl>
                                              <p:pRg st="4" end="4"/>
                                            </p:txEl>
                                          </p:spTgt>
                                        </p:tgtEl>
                                        <p:attrNameLst>
                                          <p:attrName>style.visibility</p:attrName>
                                        </p:attrNameLst>
                                      </p:cBhvr>
                                      <p:to>
                                        <p:strVal val="visible"/>
                                      </p:to>
                                    </p:set>
                                    <p:anim calcmode="lin" valueType="num">
                                      <p:cBhvr additive="base">
                                        <p:cTn id="27" dur="500" fill="hold"/>
                                        <p:tgtEl>
                                          <p:spTgt spid="5427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4276">
                                            <p:txEl>
                                              <p:pRg st="4" end="4"/>
                                            </p:txEl>
                                          </p:spTgt>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1" presetClass="entr" presetSubtype="0" fill="hold" nodeType="afterEffect">
                                  <p:stCondLst>
                                    <p:cond delay="0"/>
                                  </p:stCondLst>
                                  <p:childTnLst>
                                    <p:set>
                                      <p:cBhvr>
                                        <p:cTn id="31" dur="1" fill="hold">
                                          <p:stCondLst>
                                            <p:cond delay="499"/>
                                          </p:stCondLst>
                                        </p:cTn>
                                        <p:tgtEl>
                                          <p:spTgt spid="54282"/>
                                        </p:tgtEl>
                                        <p:attrNameLst>
                                          <p:attrName>style.visibility</p:attrName>
                                        </p:attrNameLst>
                                      </p:cBhvr>
                                      <p:to>
                                        <p:strVal val="visible"/>
                                      </p:to>
                                    </p:set>
                                  </p:childTnLst>
                                </p:cTn>
                              </p:par>
                            </p:childTnLst>
                          </p:cTn>
                        </p:par>
                        <p:par>
                          <p:cTn id="32" fill="hold" nodeType="afterGroup">
                            <p:stCondLst>
                              <p:cond delay="3000"/>
                            </p:stCondLst>
                            <p:childTnLst>
                              <p:par>
                                <p:cTn id="33" presetID="1" presetClass="entr" presetSubtype="0" fill="hold" nodeType="afterEffect">
                                  <p:stCondLst>
                                    <p:cond delay="0"/>
                                  </p:stCondLst>
                                  <p:childTnLst>
                                    <p:set>
                                      <p:cBhvr>
                                        <p:cTn id="34" dur="1" fill="hold">
                                          <p:stCondLst>
                                            <p:cond delay="499"/>
                                          </p:stCondLst>
                                        </p:cTn>
                                        <p:tgtEl>
                                          <p:spTgt spid="54279"/>
                                        </p:tgtEl>
                                        <p:attrNameLst>
                                          <p:attrName>style.visibility</p:attrName>
                                        </p:attrNameLst>
                                      </p:cBhvr>
                                      <p:to>
                                        <p:strVal val="visible"/>
                                      </p:to>
                                    </p:set>
                                  </p:childTnLst>
                                </p:cTn>
                              </p:par>
                            </p:childTnLst>
                          </p:cTn>
                        </p:par>
                        <p:par>
                          <p:cTn id="35" fill="hold" nodeType="afterGroup">
                            <p:stCondLst>
                              <p:cond delay="3500"/>
                            </p:stCondLst>
                            <p:childTnLst>
                              <p:par>
                                <p:cTn id="36" presetID="15" presetClass="entr" presetSubtype="0" fill="hold" nodeType="afterEffect">
                                  <p:stCondLst>
                                    <p:cond delay="0"/>
                                  </p:stCondLst>
                                  <p:childTnLst>
                                    <p:set>
                                      <p:cBhvr>
                                        <p:cTn id="37" dur="1" fill="hold">
                                          <p:stCondLst>
                                            <p:cond delay="0"/>
                                          </p:stCondLst>
                                        </p:cTn>
                                        <p:tgtEl>
                                          <p:spTgt spid="54277"/>
                                        </p:tgtEl>
                                        <p:attrNameLst>
                                          <p:attrName>style.visibility</p:attrName>
                                        </p:attrNameLst>
                                      </p:cBhvr>
                                      <p:to>
                                        <p:strVal val="visible"/>
                                      </p:to>
                                    </p:set>
                                    <p:anim calcmode="lin" valueType="num">
                                      <p:cBhvr>
                                        <p:cTn id="38" dur="1000" fill="hold"/>
                                        <p:tgtEl>
                                          <p:spTgt spid="54277"/>
                                        </p:tgtEl>
                                        <p:attrNameLst>
                                          <p:attrName>ppt_w</p:attrName>
                                        </p:attrNameLst>
                                      </p:cBhvr>
                                      <p:tavLst>
                                        <p:tav tm="0">
                                          <p:val>
                                            <p:fltVal val="0"/>
                                          </p:val>
                                        </p:tav>
                                        <p:tav tm="100000">
                                          <p:val>
                                            <p:strVal val="#ppt_w"/>
                                          </p:val>
                                        </p:tav>
                                      </p:tavLst>
                                    </p:anim>
                                    <p:anim calcmode="lin" valueType="num">
                                      <p:cBhvr>
                                        <p:cTn id="39" dur="1000" fill="hold"/>
                                        <p:tgtEl>
                                          <p:spTgt spid="54277"/>
                                        </p:tgtEl>
                                        <p:attrNameLst>
                                          <p:attrName>ppt_h</p:attrName>
                                        </p:attrNameLst>
                                      </p:cBhvr>
                                      <p:tavLst>
                                        <p:tav tm="0">
                                          <p:val>
                                            <p:fltVal val="0"/>
                                          </p:val>
                                        </p:tav>
                                        <p:tav tm="100000">
                                          <p:val>
                                            <p:strVal val="#ppt_h"/>
                                          </p:val>
                                        </p:tav>
                                      </p:tavLst>
                                    </p:anim>
                                    <p:anim calcmode="lin" valueType="num">
                                      <p:cBhvr>
                                        <p:cTn id="40" dur="1000" fill="hold"/>
                                        <p:tgtEl>
                                          <p:spTgt spid="54277"/>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5427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
            <a:extLst>
              <a:ext uri="{FF2B5EF4-FFF2-40B4-BE49-F238E27FC236}">
                <a16:creationId xmlns:a16="http://schemas.microsoft.com/office/drawing/2014/main" id="{71732AA8-62D0-DC29-5E7B-A9E207C5E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4238"/>
            <a:ext cx="9144000"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8">
            <a:extLst>
              <a:ext uri="{FF2B5EF4-FFF2-40B4-BE49-F238E27FC236}">
                <a16:creationId xmlns:a16="http://schemas.microsoft.com/office/drawing/2014/main" id="{5C8F48E9-9C79-81B6-FC47-D3A24B32F589}"/>
              </a:ext>
            </a:extLst>
          </p:cNvPr>
          <p:cNvSpPr>
            <a:spLocks noChangeShapeType="1"/>
          </p:cNvSpPr>
          <p:nvPr/>
        </p:nvSpPr>
        <p:spPr bwMode="auto">
          <a:xfrm>
            <a:off x="2971800" y="4267200"/>
            <a:ext cx="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5363" name="Line 9">
            <a:extLst>
              <a:ext uri="{FF2B5EF4-FFF2-40B4-BE49-F238E27FC236}">
                <a16:creationId xmlns:a16="http://schemas.microsoft.com/office/drawing/2014/main" id="{DEBE27E2-B1A5-E8F2-BE5D-E377A3AE92D0}"/>
              </a:ext>
            </a:extLst>
          </p:cNvPr>
          <p:cNvSpPr>
            <a:spLocks noChangeShapeType="1"/>
          </p:cNvSpPr>
          <p:nvPr/>
        </p:nvSpPr>
        <p:spPr bwMode="auto">
          <a:xfrm>
            <a:off x="2971800" y="4267200"/>
            <a:ext cx="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395" name="Rectangle 11">
            <a:extLst>
              <a:ext uri="{FF2B5EF4-FFF2-40B4-BE49-F238E27FC236}">
                <a16:creationId xmlns:a16="http://schemas.microsoft.com/office/drawing/2014/main" id="{26C76F22-AB82-902B-0849-8CE030E03186}"/>
              </a:ext>
            </a:extLst>
          </p:cNvPr>
          <p:cNvSpPr>
            <a:spLocks noChangeArrowheads="1"/>
          </p:cNvSpPr>
          <p:nvPr/>
        </p:nvSpPr>
        <p:spPr bwMode="auto">
          <a:xfrm>
            <a:off x="1143000" y="1524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marL="342900" indent="-3429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90000"/>
              </a:lnSpc>
              <a:buClr>
                <a:srgbClr val="0000CC"/>
              </a:buClr>
              <a:buSzPct val="50000"/>
              <a:buFontTx/>
              <a:buChar char="•"/>
            </a:pPr>
            <a:endParaRPr lang="en-US" altLang="en-US" b="1">
              <a:solidFill>
                <a:srgbClr val="CC0000"/>
              </a:solidFill>
              <a:latin typeface="Times New Roman" panose="02020603050405020304" pitchFamily="18" charset="0"/>
            </a:endParaRPr>
          </a:p>
          <a:p>
            <a:pPr>
              <a:lnSpc>
                <a:spcPct val="90000"/>
              </a:lnSpc>
              <a:buClr>
                <a:srgbClr val="0000CC"/>
              </a:buClr>
              <a:buSzTx/>
              <a:buFontTx/>
              <a:buChar char="•"/>
            </a:pPr>
            <a:r>
              <a:rPr lang="en-US" altLang="en-US" b="1">
                <a:solidFill>
                  <a:srgbClr val="CC0000"/>
                </a:solidFill>
                <a:latin typeface="Times New Roman" panose="02020603050405020304" pitchFamily="18" charset="0"/>
              </a:rPr>
              <a:t>NOT AND or inverted AND function.</a:t>
            </a:r>
          </a:p>
          <a:p>
            <a:pPr>
              <a:lnSpc>
                <a:spcPct val="90000"/>
              </a:lnSpc>
              <a:buClr>
                <a:srgbClr val="0000CC"/>
              </a:buClr>
              <a:buSzTx/>
              <a:buFontTx/>
              <a:buChar char="•"/>
            </a:pPr>
            <a:endParaRPr lang="en-US" altLang="en-US" b="1">
              <a:solidFill>
                <a:srgbClr val="CC0000"/>
              </a:solidFill>
              <a:latin typeface="Times New Roman" panose="02020603050405020304" pitchFamily="18" charset="0"/>
            </a:endParaRPr>
          </a:p>
          <a:p>
            <a:pPr>
              <a:lnSpc>
                <a:spcPct val="90000"/>
              </a:lnSpc>
              <a:buClr>
                <a:srgbClr val="0000CC"/>
              </a:buClr>
              <a:buSzTx/>
              <a:buFontTx/>
              <a:buChar char="•"/>
            </a:pPr>
            <a:r>
              <a:rPr lang="en-US" altLang="en-US" b="1">
                <a:solidFill>
                  <a:srgbClr val="CC0000"/>
                </a:solidFill>
                <a:latin typeface="Times New Roman" panose="02020603050405020304" pitchFamily="18" charset="0"/>
              </a:rPr>
              <a:t>Boolean Expression:     	A  ·  B  =  Y </a:t>
            </a:r>
          </a:p>
          <a:p>
            <a:pPr>
              <a:lnSpc>
                <a:spcPct val="90000"/>
              </a:lnSpc>
              <a:buClr>
                <a:srgbClr val="0000CC"/>
              </a:buClr>
              <a:buSzTx/>
              <a:buFontTx/>
              <a:buNone/>
            </a:pPr>
            <a:r>
              <a:rPr lang="en-US" altLang="en-US" b="1">
                <a:solidFill>
                  <a:srgbClr val="CC0000"/>
                </a:solidFill>
                <a:latin typeface="Times New Roman" panose="02020603050405020304" pitchFamily="18" charset="0"/>
              </a:rPr>
              <a:t>					or     (A · B)</a:t>
            </a:r>
            <a:r>
              <a:rPr lang="en-US" altLang="en-US" b="1">
                <a:solidFill>
                  <a:srgbClr val="CC0000"/>
                </a:solidFill>
                <a:latin typeface="Times New Roman" panose="02020603050405020304" pitchFamily="18" charset="0"/>
                <a:sym typeface="Bookshelf Symbol 1" pitchFamily="34" charset="2"/>
              </a:rPr>
              <a:t>'</a:t>
            </a:r>
            <a:r>
              <a:rPr lang="en-US" altLang="en-US" b="1">
                <a:solidFill>
                  <a:srgbClr val="CC0000"/>
                </a:solidFill>
                <a:latin typeface="Times New Roman" panose="02020603050405020304" pitchFamily="18" charset="0"/>
              </a:rPr>
              <a:t> = Y</a:t>
            </a:r>
          </a:p>
          <a:p>
            <a:pPr>
              <a:lnSpc>
                <a:spcPct val="90000"/>
              </a:lnSpc>
              <a:buClr>
                <a:srgbClr val="0000CC"/>
              </a:buClr>
              <a:buSzTx/>
              <a:buFontTx/>
              <a:buChar char="•"/>
            </a:pPr>
            <a:endParaRPr lang="en-US" altLang="en-US" b="1">
              <a:solidFill>
                <a:srgbClr val="CC0000"/>
              </a:solidFill>
              <a:latin typeface="Times New Roman" panose="02020603050405020304" pitchFamily="18" charset="0"/>
            </a:endParaRPr>
          </a:p>
          <a:p>
            <a:pPr>
              <a:lnSpc>
                <a:spcPct val="90000"/>
              </a:lnSpc>
              <a:buClr>
                <a:srgbClr val="0000CC"/>
              </a:buClr>
              <a:buSzTx/>
              <a:buFontTx/>
              <a:buChar char="•"/>
            </a:pPr>
            <a:r>
              <a:rPr lang="en-US" altLang="en-US" b="1">
                <a:solidFill>
                  <a:srgbClr val="CC0000"/>
                </a:solidFill>
                <a:latin typeface="Times New Roman" panose="02020603050405020304" pitchFamily="18" charset="0"/>
              </a:rPr>
              <a:t>Truth Table   </a:t>
            </a:r>
          </a:p>
        </p:txBody>
      </p:sp>
      <p:pic>
        <p:nvPicPr>
          <p:cNvPr id="16397" name="Picture 13">
            <a:extLst>
              <a:ext uri="{FF2B5EF4-FFF2-40B4-BE49-F238E27FC236}">
                <a16:creationId xmlns:a16="http://schemas.microsoft.com/office/drawing/2014/main" id="{A0E88E8E-C74B-92C9-D15F-E44503A69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56125"/>
            <a:ext cx="3048000" cy="18288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8" name="Line 14">
            <a:extLst>
              <a:ext uri="{FF2B5EF4-FFF2-40B4-BE49-F238E27FC236}">
                <a16:creationId xmlns:a16="http://schemas.microsoft.com/office/drawing/2014/main" id="{3AB65706-5AFA-CB13-BF7C-D338D1749C8D}"/>
              </a:ext>
            </a:extLst>
          </p:cNvPr>
          <p:cNvSpPr>
            <a:spLocks noChangeShapeType="1"/>
          </p:cNvSpPr>
          <p:nvPr/>
        </p:nvSpPr>
        <p:spPr bwMode="auto">
          <a:xfrm>
            <a:off x="6553200" y="1905000"/>
            <a:ext cx="914400" cy="0"/>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16400" name="WordArt 16">
            <a:extLst>
              <a:ext uri="{FF2B5EF4-FFF2-40B4-BE49-F238E27FC236}">
                <a16:creationId xmlns:a16="http://schemas.microsoft.com/office/drawing/2014/main" id="{D7008C6D-861C-2910-EA0A-C7A66AB36AF5}"/>
              </a:ext>
            </a:extLst>
          </p:cNvPr>
          <p:cNvSpPr>
            <a:spLocks noChangeArrowheads="1" noChangeShapeType="1" noTextEdit="1"/>
          </p:cNvSpPr>
          <p:nvPr/>
        </p:nvSpPr>
        <p:spPr bwMode="auto">
          <a:xfrm rot="5400000">
            <a:off x="-2590800" y="3048000"/>
            <a:ext cx="63246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NAND  Gate</a:t>
            </a:r>
          </a:p>
        </p:txBody>
      </p:sp>
      <p:graphicFrame>
        <p:nvGraphicFramePr>
          <p:cNvPr id="2" name="Object 7">
            <a:extLst>
              <a:ext uri="{FF2B5EF4-FFF2-40B4-BE49-F238E27FC236}">
                <a16:creationId xmlns:a16="http://schemas.microsoft.com/office/drawing/2014/main" id="{7FC7B0D1-9B6F-44F5-F248-475F37D25E47}"/>
              </a:ext>
            </a:extLst>
          </p:cNvPr>
          <p:cNvGraphicFramePr>
            <a:graphicFrameLocks noChangeAspect="1"/>
          </p:cNvGraphicFramePr>
          <p:nvPr/>
        </p:nvGraphicFramePr>
        <p:xfrm>
          <a:off x="4800600" y="3200400"/>
          <a:ext cx="6096000" cy="5886450"/>
        </p:xfrm>
        <a:graphic>
          <a:graphicData uri="http://schemas.openxmlformats.org/presentationml/2006/ole">
            <mc:AlternateContent xmlns:mc="http://schemas.openxmlformats.org/markup-compatibility/2006">
              <mc:Choice xmlns:v="urn:schemas-microsoft-com:vml" Requires="v">
                <p:oleObj name="Document" r:id="rId3" imgW="8270748" imgH="7776972" progId="Word.Document.8">
                  <p:embed/>
                </p:oleObj>
              </mc:Choice>
              <mc:Fallback>
                <p:oleObj name="Document" r:id="rId3" imgW="8270748" imgH="7776972"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200400"/>
                        <a:ext cx="6096000" cy="588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6400"/>
                                        </p:tgtEl>
                                        <p:attrNameLst>
                                          <p:attrName>style.visibility</p:attrName>
                                        </p:attrNameLst>
                                      </p:cBhvr>
                                      <p:to>
                                        <p:strVal val="visible"/>
                                      </p:to>
                                    </p:set>
                                    <p:anim calcmode="lin" valueType="num">
                                      <p:cBhvr additive="base">
                                        <p:cTn id="7" dur="500" fill="hold"/>
                                        <p:tgtEl>
                                          <p:spTgt spid="16400"/>
                                        </p:tgtEl>
                                        <p:attrNameLst>
                                          <p:attrName>ppt_x</p:attrName>
                                        </p:attrNameLst>
                                      </p:cBhvr>
                                      <p:tavLst>
                                        <p:tav tm="0">
                                          <p:val>
                                            <p:strVal val="0-#ppt_w/2"/>
                                          </p:val>
                                        </p:tav>
                                        <p:tav tm="100000">
                                          <p:val>
                                            <p:strVal val="#ppt_x"/>
                                          </p:val>
                                        </p:tav>
                                      </p:tavLst>
                                    </p:anim>
                                    <p:anim calcmode="lin" valueType="num">
                                      <p:cBhvr additive="base">
                                        <p:cTn id="8" dur="500" fill="hold"/>
                                        <p:tgtEl>
                                          <p:spTgt spid="1640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16395">
                                            <p:txEl>
                                              <p:pRg st="1" end="1"/>
                                            </p:txEl>
                                          </p:spTgt>
                                        </p:tgtEl>
                                        <p:attrNameLst>
                                          <p:attrName>style.visibility</p:attrName>
                                        </p:attrNameLst>
                                      </p:cBhvr>
                                      <p:to>
                                        <p:strVal val="visible"/>
                                      </p:to>
                                    </p:set>
                                    <p:anim calcmode="lin" valueType="num">
                                      <p:cBhvr additive="base">
                                        <p:cTn id="12" dur="500" fill="hold"/>
                                        <p:tgtEl>
                                          <p:spTgt spid="1639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6395">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16395">
                                            <p:txEl>
                                              <p:pRg st="3" end="3"/>
                                            </p:txEl>
                                          </p:spTgt>
                                        </p:tgtEl>
                                        <p:attrNameLst>
                                          <p:attrName>style.visibility</p:attrName>
                                        </p:attrNameLst>
                                      </p:cBhvr>
                                      <p:to>
                                        <p:strVal val="visible"/>
                                      </p:to>
                                    </p:set>
                                    <p:anim calcmode="lin" valueType="num">
                                      <p:cBhvr additive="base">
                                        <p:cTn id="17" dur="500" fill="hold"/>
                                        <p:tgtEl>
                                          <p:spTgt spid="1639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95">
                                            <p:txEl>
                                              <p:pRg st="3" end="3"/>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nodeType="afterEffect">
                                  <p:stCondLst>
                                    <p:cond delay="0"/>
                                  </p:stCondLst>
                                  <p:childTnLst>
                                    <p:set>
                                      <p:cBhvr>
                                        <p:cTn id="21" dur="1" fill="hold">
                                          <p:stCondLst>
                                            <p:cond delay="0"/>
                                          </p:stCondLst>
                                        </p:cTn>
                                        <p:tgtEl>
                                          <p:spTgt spid="16395">
                                            <p:txEl>
                                              <p:pRg st="4" end="4"/>
                                            </p:txEl>
                                          </p:spTgt>
                                        </p:tgtEl>
                                        <p:attrNameLst>
                                          <p:attrName>style.visibility</p:attrName>
                                        </p:attrNameLst>
                                      </p:cBhvr>
                                      <p:to>
                                        <p:strVal val="visible"/>
                                      </p:to>
                                    </p:set>
                                    <p:anim calcmode="lin" valueType="num">
                                      <p:cBhvr additive="base">
                                        <p:cTn id="22" dur="500" fill="hold"/>
                                        <p:tgtEl>
                                          <p:spTgt spid="1639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6395">
                                            <p:txEl>
                                              <p:pRg st="4" end="4"/>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2" presetClass="entr" presetSubtype="1" fill="hold" nodeType="afterEffect">
                                  <p:stCondLst>
                                    <p:cond delay="0"/>
                                  </p:stCondLst>
                                  <p:childTnLst>
                                    <p:set>
                                      <p:cBhvr>
                                        <p:cTn id="26" dur="1" fill="hold">
                                          <p:stCondLst>
                                            <p:cond delay="0"/>
                                          </p:stCondLst>
                                        </p:cTn>
                                        <p:tgtEl>
                                          <p:spTgt spid="16395">
                                            <p:txEl>
                                              <p:pRg st="6" end="6"/>
                                            </p:txEl>
                                          </p:spTgt>
                                        </p:tgtEl>
                                        <p:attrNameLst>
                                          <p:attrName>style.visibility</p:attrName>
                                        </p:attrNameLst>
                                      </p:cBhvr>
                                      <p:to>
                                        <p:strVal val="visible"/>
                                      </p:to>
                                    </p:set>
                                    <p:anim calcmode="lin" valueType="num">
                                      <p:cBhvr additive="base">
                                        <p:cTn id="27" dur="500" fill="hold"/>
                                        <p:tgtEl>
                                          <p:spTgt spid="1639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95">
                                            <p:txEl>
                                              <p:pRg st="6" end="6"/>
                                            </p:txEl>
                                          </p:spTgt>
                                        </p:tgtEl>
                                        <p:attrNameLst>
                                          <p:attrName>ppt_y</p:attrName>
                                        </p:attrNameLst>
                                      </p:cBhvr>
                                      <p:tavLst>
                                        <p:tav tm="0">
                                          <p:val>
                                            <p:strVal val="0-#ppt_h/2"/>
                                          </p:val>
                                        </p:tav>
                                        <p:tav tm="100000">
                                          <p:val>
                                            <p:strVal val="#ppt_y"/>
                                          </p:val>
                                        </p:tav>
                                      </p:tavLst>
                                    </p:anim>
                                  </p:childTnLst>
                                </p:cTn>
                              </p:par>
                            </p:childTnLst>
                          </p:cTn>
                        </p:par>
                        <p:par>
                          <p:cTn id="29" fill="hold" nodeType="afterGroup">
                            <p:stCondLst>
                              <p:cond delay="2500"/>
                            </p:stCondLst>
                            <p:childTnLst>
                              <p:par>
                                <p:cTn id="30" presetID="4" presetClass="entr" presetSubtype="32" fill="hold" nodeType="afterEffect">
                                  <p:stCondLst>
                                    <p:cond delay="0"/>
                                  </p:stCondLst>
                                  <p:childTnLst>
                                    <p:set>
                                      <p:cBhvr>
                                        <p:cTn id="31" dur="1" fill="hold">
                                          <p:stCondLst>
                                            <p:cond delay="0"/>
                                          </p:stCondLst>
                                        </p:cTn>
                                        <p:tgtEl>
                                          <p:spTgt spid="16398"/>
                                        </p:tgtEl>
                                        <p:attrNameLst>
                                          <p:attrName>style.visibility</p:attrName>
                                        </p:attrNameLst>
                                      </p:cBhvr>
                                      <p:to>
                                        <p:strVal val="visible"/>
                                      </p:to>
                                    </p:set>
                                    <p:animEffect transition="in" filter="box(out)">
                                      <p:cBhvr>
                                        <p:cTn id="32" dur="500"/>
                                        <p:tgtEl>
                                          <p:spTgt spid="16398"/>
                                        </p:tgtEl>
                                      </p:cBhvr>
                                    </p:animEffect>
                                  </p:childTnLst>
                                </p:cTn>
                              </p:par>
                            </p:childTnLst>
                          </p:cTn>
                        </p:par>
                        <p:par>
                          <p:cTn id="33" fill="hold" nodeType="afterGroup">
                            <p:stCondLst>
                              <p:cond delay="3000"/>
                            </p:stCondLst>
                            <p:childTnLst>
                              <p:par>
                                <p:cTn id="34" presetID="15" presetClass="entr" presetSubtype="0" fill="hold" nodeType="afterEffect">
                                  <p:stCondLst>
                                    <p:cond delay="0"/>
                                  </p:stCondLst>
                                  <p:childTnLst>
                                    <p:set>
                                      <p:cBhvr>
                                        <p:cTn id="35" dur="1" fill="hold">
                                          <p:stCondLst>
                                            <p:cond delay="0"/>
                                          </p:stCondLst>
                                        </p:cTn>
                                        <p:tgtEl>
                                          <p:spTgt spid="16397"/>
                                        </p:tgtEl>
                                        <p:attrNameLst>
                                          <p:attrName>style.visibility</p:attrName>
                                        </p:attrNameLst>
                                      </p:cBhvr>
                                      <p:to>
                                        <p:strVal val="visible"/>
                                      </p:to>
                                    </p:set>
                                    <p:anim calcmode="lin" valueType="num">
                                      <p:cBhvr>
                                        <p:cTn id="36" dur="1000" fill="hold"/>
                                        <p:tgtEl>
                                          <p:spTgt spid="16397"/>
                                        </p:tgtEl>
                                        <p:attrNameLst>
                                          <p:attrName>ppt_w</p:attrName>
                                        </p:attrNameLst>
                                      </p:cBhvr>
                                      <p:tavLst>
                                        <p:tav tm="0">
                                          <p:val>
                                            <p:fltVal val="0"/>
                                          </p:val>
                                        </p:tav>
                                        <p:tav tm="100000">
                                          <p:val>
                                            <p:strVal val="#ppt_w"/>
                                          </p:val>
                                        </p:tav>
                                      </p:tavLst>
                                    </p:anim>
                                    <p:anim calcmode="lin" valueType="num">
                                      <p:cBhvr>
                                        <p:cTn id="37" dur="1000" fill="hold"/>
                                        <p:tgtEl>
                                          <p:spTgt spid="16397"/>
                                        </p:tgtEl>
                                        <p:attrNameLst>
                                          <p:attrName>ppt_h</p:attrName>
                                        </p:attrNameLst>
                                      </p:cBhvr>
                                      <p:tavLst>
                                        <p:tav tm="0">
                                          <p:val>
                                            <p:fltVal val="0"/>
                                          </p:val>
                                        </p:tav>
                                        <p:tav tm="100000">
                                          <p:val>
                                            <p:strVal val="#ppt_h"/>
                                          </p:val>
                                        </p:tav>
                                      </p:tavLst>
                                    </p:anim>
                                    <p:anim calcmode="lin" valueType="num">
                                      <p:cBhvr>
                                        <p:cTn id="38" dur="1000" fill="hold"/>
                                        <p:tgtEl>
                                          <p:spTgt spid="16397"/>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16397"/>
                                        </p:tgtEl>
                                        <p:attrNameLst>
                                          <p:attrName>ppt_y</p:attrName>
                                        </p:attrNameLst>
                                      </p:cBhvr>
                                      <p:tavLst>
                                        <p:tav tm="0" fmla="#ppt_y+(sin(-2*pi*(1-$))*-#ppt_x+cos(-2*pi*(1-$))*(1-#ppt_y))*(1-$)">
                                          <p:val>
                                            <p:fltVal val="0"/>
                                          </p:val>
                                        </p:tav>
                                        <p:tav tm="100000">
                                          <p:val>
                                            <p:fltVal val="1"/>
                                          </p:val>
                                        </p:tav>
                                      </p:tavLst>
                                    </p:anim>
                                  </p:childTnLst>
                                </p:cTn>
                              </p:par>
                            </p:childTnLst>
                          </p:cTn>
                        </p:par>
                        <p:par>
                          <p:cTn id="40" fill="hold" nodeType="afterGroup">
                            <p:stCondLst>
                              <p:cond delay="4000"/>
                            </p:stCondLst>
                            <p:childTnLst>
                              <p:par>
                                <p:cTn id="41" presetID="23" presetClass="entr" presetSubtype="32"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p:cTn id="43" dur="500" fill="hold"/>
                                        <p:tgtEl>
                                          <p:spTgt spid="2"/>
                                        </p:tgtEl>
                                        <p:attrNameLst>
                                          <p:attrName>ppt_w</p:attrName>
                                        </p:attrNameLst>
                                      </p:cBhvr>
                                      <p:tavLst>
                                        <p:tav tm="0">
                                          <p:val>
                                            <p:strVal val="4*#ppt_w"/>
                                          </p:val>
                                        </p:tav>
                                        <p:tav tm="100000">
                                          <p:val>
                                            <p:strVal val="#ppt_w"/>
                                          </p:val>
                                        </p:tav>
                                      </p:tavLst>
                                    </p:anim>
                                    <p:anim calcmode="lin" valueType="num">
                                      <p:cBhvr>
                                        <p:cTn id="44" dur="500" fill="hold"/>
                                        <p:tgtEl>
                                          <p:spTgt spid="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5" grpId="0" build="p" autoUpdateAnimBg="0" advAuto="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4" name="Rectangle 6">
            <a:extLst>
              <a:ext uri="{FF2B5EF4-FFF2-40B4-BE49-F238E27FC236}">
                <a16:creationId xmlns:a16="http://schemas.microsoft.com/office/drawing/2014/main" id="{A5026C88-5BAC-AD36-868F-3B4A315B4BAF}"/>
              </a:ext>
            </a:extLst>
          </p:cNvPr>
          <p:cNvSpPr>
            <a:spLocks noGrp="1" noChangeArrowheads="1"/>
          </p:cNvSpPr>
          <p:nvPr>
            <p:ph type="title"/>
          </p:nvPr>
        </p:nvSpPr>
        <p:spPr>
          <a:xfrm>
            <a:off x="609600" y="0"/>
            <a:ext cx="7772400" cy="1143000"/>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4000" b="1">
                <a:solidFill>
                  <a:srgbClr val="0000CC"/>
                </a:solidFill>
                <a:effectLst/>
                <a:latin typeface="Times New Roman" panose="02020603050405020304" pitchFamily="18" charset="0"/>
              </a:rPr>
              <a:t>TRUTH TABLE - NAND GATE</a:t>
            </a:r>
          </a:p>
        </p:txBody>
      </p:sp>
      <p:graphicFrame>
        <p:nvGraphicFramePr>
          <p:cNvPr id="17415" name="Object 7">
            <a:extLst>
              <a:ext uri="{FF2B5EF4-FFF2-40B4-BE49-F238E27FC236}">
                <a16:creationId xmlns:a16="http://schemas.microsoft.com/office/drawing/2014/main" id="{D824FDF2-6067-2759-B796-43B7230A4224}"/>
              </a:ext>
            </a:extLst>
          </p:cNvPr>
          <p:cNvGraphicFramePr>
            <a:graphicFrameLocks noChangeAspect="1"/>
          </p:cNvGraphicFramePr>
          <p:nvPr/>
        </p:nvGraphicFramePr>
        <p:xfrm>
          <a:off x="3200400" y="1981200"/>
          <a:ext cx="9086850" cy="8553450"/>
        </p:xfrm>
        <a:graphic>
          <a:graphicData uri="http://schemas.openxmlformats.org/presentationml/2006/ole">
            <mc:AlternateContent xmlns:mc="http://schemas.openxmlformats.org/markup-compatibility/2006">
              <mc:Choice xmlns:v="urn:schemas-microsoft-com:vml" Requires="v">
                <p:oleObj name="Document" r:id="rId2" imgW="8270748" imgH="7776972" progId="Word.Document.8">
                  <p:embed/>
                </p:oleObj>
              </mc:Choice>
              <mc:Fallback>
                <p:oleObj name="Document" r:id="rId2" imgW="8270748" imgH="7776972" progId="Word.Document.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981200"/>
                        <a:ext cx="9086850" cy="855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17416" name="Line 8">
            <a:extLst>
              <a:ext uri="{FF2B5EF4-FFF2-40B4-BE49-F238E27FC236}">
                <a16:creationId xmlns:a16="http://schemas.microsoft.com/office/drawing/2014/main" id="{A8F49B66-3374-5AF2-6D08-46E13207B6AB}"/>
              </a:ext>
            </a:extLst>
          </p:cNvPr>
          <p:cNvSpPr>
            <a:spLocks noChangeShapeType="1"/>
          </p:cNvSpPr>
          <p:nvPr/>
        </p:nvSpPr>
        <p:spPr bwMode="auto">
          <a:xfrm>
            <a:off x="3657600" y="2667000"/>
            <a:ext cx="5181600" cy="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8000">
                      <a:alpha val="50000"/>
                    </a:srgbClr>
                  </a:outerShdw>
                </a:effectLst>
              </a14:hiddenEffects>
            </a:ext>
          </a:extLst>
        </p:spPr>
        <p:txBody>
          <a:bodyPr wrap="none" anchor="ctr"/>
          <a:lstStyle/>
          <a:p>
            <a:endParaRPr lang="en-IN"/>
          </a:p>
        </p:txBody>
      </p:sp>
      <p:sp>
        <p:nvSpPr>
          <p:cNvPr id="17417" name="Line 9">
            <a:extLst>
              <a:ext uri="{FF2B5EF4-FFF2-40B4-BE49-F238E27FC236}">
                <a16:creationId xmlns:a16="http://schemas.microsoft.com/office/drawing/2014/main" id="{B1C982A7-C14A-59E5-9744-1E9716A826C2}"/>
              </a:ext>
            </a:extLst>
          </p:cNvPr>
          <p:cNvSpPr>
            <a:spLocks noChangeShapeType="1"/>
          </p:cNvSpPr>
          <p:nvPr/>
        </p:nvSpPr>
        <p:spPr bwMode="auto">
          <a:xfrm>
            <a:off x="6019800" y="1981200"/>
            <a:ext cx="0" cy="3657600"/>
          </a:xfrm>
          <a:prstGeom prst="line">
            <a:avLst/>
          </a:prstGeom>
          <a:noFill/>
          <a:ln w="1270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8000"/>
                  </a:outerShdw>
                </a:effectLst>
              </a14:hiddenEffects>
            </a:ext>
          </a:extLst>
        </p:spPr>
        <p:txBody>
          <a:bodyPr wrap="none" anchor="ctr"/>
          <a:lstStyle/>
          <a:p>
            <a:endParaRPr lang="en-IN"/>
          </a:p>
        </p:txBody>
      </p:sp>
      <p:pic>
        <p:nvPicPr>
          <p:cNvPr id="17419" name="Picture 11">
            <a:extLst>
              <a:ext uri="{FF2B5EF4-FFF2-40B4-BE49-F238E27FC236}">
                <a16:creationId xmlns:a16="http://schemas.microsoft.com/office/drawing/2014/main" id="{F9513A13-C627-68BD-629B-6904E4C13B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2895600" cy="18288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7414"/>
                                        </p:tgtEl>
                                        <p:attrNameLst>
                                          <p:attrName>style.visibility</p:attrName>
                                        </p:attrNameLst>
                                      </p:cBhvr>
                                      <p:to>
                                        <p:strVal val="visible"/>
                                      </p:to>
                                    </p:set>
                                    <p:anim calcmode="lin" valueType="num">
                                      <p:cBhvr additive="base">
                                        <p:cTn id="7" dur="500" fill="hold"/>
                                        <p:tgtEl>
                                          <p:spTgt spid="17414"/>
                                        </p:tgtEl>
                                        <p:attrNameLst>
                                          <p:attrName>ppt_x</p:attrName>
                                        </p:attrNameLst>
                                      </p:cBhvr>
                                      <p:tavLst>
                                        <p:tav tm="0">
                                          <p:val>
                                            <p:strVal val="0-#ppt_w/2"/>
                                          </p:val>
                                        </p:tav>
                                        <p:tav tm="100000">
                                          <p:val>
                                            <p:strVal val="#ppt_x"/>
                                          </p:val>
                                        </p:tav>
                                      </p:tavLst>
                                    </p:anim>
                                    <p:anim calcmode="lin" valueType="num">
                                      <p:cBhvr additive="base">
                                        <p:cTn id="8" dur="500" fill="hold"/>
                                        <p:tgtEl>
                                          <p:spTgt spid="1741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17419"/>
                                        </p:tgtEl>
                                        <p:attrNameLst>
                                          <p:attrName>style.visibility</p:attrName>
                                        </p:attrNameLst>
                                      </p:cBhvr>
                                      <p:to>
                                        <p:strVal val="visible"/>
                                      </p:to>
                                    </p:set>
                                    <p:anim calcmode="lin" valueType="num">
                                      <p:cBhvr>
                                        <p:cTn id="12" dur="1000" fill="hold"/>
                                        <p:tgtEl>
                                          <p:spTgt spid="17419"/>
                                        </p:tgtEl>
                                        <p:attrNameLst>
                                          <p:attrName>ppt_w</p:attrName>
                                        </p:attrNameLst>
                                      </p:cBhvr>
                                      <p:tavLst>
                                        <p:tav tm="0">
                                          <p:val>
                                            <p:fltVal val="0"/>
                                          </p:val>
                                        </p:tav>
                                        <p:tav tm="100000">
                                          <p:val>
                                            <p:strVal val="#ppt_w"/>
                                          </p:val>
                                        </p:tav>
                                      </p:tavLst>
                                    </p:anim>
                                    <p:anim calcmode="lin" valueType="num">
                                      <p:cBhvr>
                                        <p:cTn id="13" dur="1000" fill="hold"/>
                                        <p:tgtEl>
                                          <p:spTgt spid="17419"/>
                                        </p:tgtEl>
                                        <p:attrNameLst>
                                          <p:attrName>ppt_h</p:attrName>
                                        </p:attrNameLst>
                                      </p:cBhvr>
                                      <p:tavLst>
                                        <p:tav tm="0">
                                          <p:val>
                                            <p:fltVal val="0"/>
                                          </p:val>
                                        </p:tav>
                                        <p:tav tm="100000">
                                          <p:val>
                                            <p:strVal val="#ppt_h"/>
                                          </p:val>
                                        </p:tav>
                                      </p:tavLst>
                                    </p:anim>
                                    <p:anim calcmode="lin" valueType="num">
                                      <p:cBhvr>
                                        <p:cTn id="14" dur="1000" fill="hold"/>
                                        <p:tgtEl>
                                          <p:spTgt spid="17419"/>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17419"/>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500"/>
                            </p:stCondLst>
                            <p:childTnLst>
                              <p:par>
                                <p:cTn id="17" presetID="23" presetClass="entr" presetSubtype="32" fill="hold" nodeType="afterEffect">
                                  <p:stCondLst>
                                    <p:cond delay="0"/>
                                  </p:stCondLst>
                                  <p:childTnLst>
                                    <p:set>
                                      <p:cBhvr>
                                        <p:cTn id="18" dur="1" fill="hold">
                                          <p:stCondLst>
                                            <p:cond delay="0"/>
                                          </p:stCondLst>
                                        </p:cTn>
                                        <p:tgtEl>
                                          <p:spTgt spid="17417"/>
                                        </p:tgtEl>
                                        <p:attrNameLst>
                                          <p:attrName>style.visibility</p:attrName>
                                        </p:attrNameLst>
                                      </p:cBhvr>
                                      <p:to>
                                        <p:strVal val="visible"/>
                                      </p:to>
                                    </p:set>
                                    <p:anim calcmode="lin" valueType="num">
                                      <p:cBhvr>
                                        <p:cTn id="19" dur="500" fill="hold"/>
                                        <p:tgtEl>
                                          <p:spTgt spid="17417"/>
                                        </p:tgtEl>
                                        <p:attrNameLst>
                                          <p:attrName>ppt_w</p:attrName>
                                        </p:attrNameLst>
                                      </p:cBhvr>
                                      <p:tavLst>
                                        <p:tav tm="0">
                                          <p:val>
                                            <p:strVal val="4*#ppt_w"/>
                                          </p:val>
                                        </p:tav>
                                        <p:tav tm="100000">
                                          <p:val>
                                            <p:strVal val="#ppt_w"/>
                                          </p:val>
                                        </p:tav>
                                      </p:tavLst>
                                    </p:anim>
                                    <p:anim calcmode="lin" valueType="num">
                                      <p:cBhvr>
                                        <p:cTn id="20" dur="500" fill="hold"/>
                                        <p:tgtEl>
                                          <p:spTgt spid="17417"/>
                                        </p:tgtEl>
                                        <p:attrNameLst>
                                          <p:attrName>ppt_h</p:attrName>
                                        </p:attrNameLst>
                                      </p:cBhvr>
                                      <p:tavLst>
                                        <p:tav tm="0">
                                          <p:val>
                                            <p:strVal val="4*#ppt_h"/>
                                          </p:val>
                                        </p:tav>
                                        <p:tav tm="100000">
                                          <p:val>
                                            <p:strVal val="#ppt_h"/>
                                          </p:val>
                                        </p:tav>
                                      </p:tavLst>
                                    </p:anim>
                                  </p:childTnLst>
                                </p:cTn>
                              </p:par>
                            </p:childTnLst>
                          </p:cTn>
                        </p:par>
                        <p:par>
                          <p:cTn id="21" fill="hold" nodeType="afterGroup">
                            <p:stCondLst>
                              <p:cond delay="2000"/>
                            </p:stCondLst>
                            <p:childTnLst>
                              <p:par>
                                <p:cTn id="22" presetID="23" presetClass="entr" presetSubtype="32" fill="hold" nodeType="afterEffect">
                                  <p:stCondLst>
                                    <p:cond delay="0"/>
                                  </p:stCondLst>
                                  <p:childTnLst>
                                    <p:set>
                                      <p:cBhvr>
                                        <p:cTn id="23" dur="1" fill="hold">
                                          <p:stCondLst>
                                            <p:cond delay="0"/>
                                          </p:stCondLst>
                                        </p:cTn>
                                        <p:tgtEl>
                                          <p:spTgt spid="17416"/>
                                        </p:tgtEl>
                                        <p:attrNameLst>
                                          <p:attrName>style.visibility</p:attrName>
                                        </p:attrNameLst>
                                      </p:cBhvr>
                                      <p:to>
                                        <p:strVal val="visible"/>
                                      </p:to>
                                    </p:set>
                                    <p:anim calcmode="lin" valueType="num">
                                      <p:cBhvr>
                                        <p:cTn id="24" dur="500" fill="hold"/>
                                        <p:tgtEl>
                                          <p:spTgt spid="17416"/>
                                        </p:tgtEl>
                                        <p:attrNameLst>
                                          <p:attrName>ppt_w</p:attrName>
                                        </p:attrNameLst>
                                      </p:cBhvr>
                                      <p:tavLst>
                                        <p:tav tm="0">
                                          <p:val>
                                            <p:strVal val="4*#ppt_w"/>
                                          </p:val>
                                        </p:tav>
                                        <p:tav tm="100000">
                                          <p:val>
                                            <p:strVal val="#ppt_w"/>
                                          </p:val>
                                        </p:tav>
                                      </p:tavLst>
                                    </p:anim>
                                    <p:anim calcmode="lin" valueType="num">
                                      <p:cBhvr>
                                        <p:cTn id="25" dur="500" fill="hold"/>
                                        <p:tgtEl>
                                          <p:spTgt spid="17416"/>
                                        </p:tgtEl>
                                        <p:attrNameLst>
                                          <p:attrName>ppt_h</p:attrName>
                                        </p:attrNameLst>
                                      </p:cBhvr>
                                      <p:tavLst>
                                        <p:tav tm="0">
                                          <p:val>
                                            <p:strVal val="4*#ppt_h"/>
                                          </p:val>
                                        </p:tav>
                                        <p:tav tm="100000">
                                          <p:val>
                                            <p:strVal val="#ppt_h"/>
                                          </p:val>
                                        </p:tav>
                                      </p:tavLst>
                                    </p:anim>
                                  </p:childTnLst>
                                </p:cTn>
                              </p:par>
                            </p:childTnLst>
                          </p:cTn>
                        </p:par>
                        <p:par>
                          <p:cTn id="26" fill="hold" nodeType="afterGroup">
                            <p:stCondLst>
                              <p:cond delay="2500"/>
                            </p:stCondLst>
                            <p:childTnLst>
                              <p:par>
                                <p:cTn id="27" presetID="23" presetClass="entr" presetSubtype="32" fill="hold" nodeType="afterEffect">
                                  <p:stCondLst>
                                    <p:cond delay="0"/>
                                  </p:stCondLst>
                                  <p:childTnLst>
                                    <p:set>
                                      <p:cBhvr>
                                        <p:cTn id="28" dur="1" fill="hold">
                                          <p:stCondLst>
                                            <p:cond delay="0"/>
                                          </p:stCondLst>
                                        </p:cTn>
                                        <p:tgtEl>
                                          <p:spTgt spid="17415"/>
                                        </p:tgtEl>
                                        <p:attrNameLst>
                                          <p:attrName>style.visibility</p:attrName>
                                        </p:attrNameLst>
                                      </p:cBhvr>
                                      <p:to>
                                        <p:strVal val="visible"/>
                                      </p:to>
                                    </p:set>
                                    <p:anim calcmode="lin" valueType="num">
                                      <p:cBhvr>
                                        <p:cTn id="29" dur="500" fill="hold"/>
                                        <p:tgtEl>
                                          <p:spTgt spid="17415"/>
                                        </p:tgtEl>
                                        <p:attrNameLst>
                                          <p:attrName>ppt_w</p:attrName>
                                        </p:attrNameLst>
                                      </p:cBhvr>
                                      <p:tavLst>
                                        <p:tav tm="0">
                                          <p:val>
                                            <p:strVal val="4*#ppt_w"/>
                                          </p:val>
                                        </p:tav>
                                        <p:tav tm="100000">
                                          <p:val>
                                            <p:strVal val="#ppt_w"/>
                                          </p:val>
                                        </p:tav>
                                      </p:tavLst>
                                    </p:anim>
                                    <p:anim calcmode="lin" valueType="num">
                                      <p:cBhvr>
                                        <p:cTn id="30" dur="500" fill="hold"/>
                                        <p:tgtEl>
                                          <p:spTgt spid="1741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E8D52DEE-7E6C-BA3F-39A5-639CED655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4163" y="1143000"/>
            <a:ext cx="4643437"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5059" name="Group 1027">
            <a:extLst>
              <a:ext uri="{FF2B5EF4-FFF2-40B4-BE49-F238E27FC236}">
                <a16:creationId xmlns:a16="http://schemas.microsoft.com/office/drawing/2014/main" id="{F5628AEC-2864-D4BC-730A-6ED4960D1ACD}"/>
              </a:ext>
            </a:extLst>
          </p:cNvPr>
          <p:cNvGrpSpPr>
            <a:grpSpLocks/>
          </p:cNvGrpSpPr>
          <p:nvPr/>
        </p:nvGrpSpPr>
        <p:grpSpPr bwMode="auto">
          <a:xfrm>
            <a:off x="1447800" y="1828800"/>
            <a:ext cx="2047875" cy="1393825"/>
            <a:chOff x="912" y="802"/>
            <a:chExt cx="1290" cy="878"/>
          </a:xfrm>
        </p:grpSpPr>
        <p:pic>
          <p:nvPicPr>
            <p:cNvPr id="18458" name="Picture 1028">
              <a:extLst>
                <a:ext uri="{FF2B5EF4-FFF2-40B4-BE49-F238E27FC236}">
                  <a16:creationId xmlns:a16="http://schemas.microsoft.com/office/drawing/2014/main" id="{5EBF2C4D-0084-94B8-CE02-4038DAEB1E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816"/>
              <a:ext cx="10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59" name="Text Box 1029">
              <a:extLst>
                <a:ext uri="{FF2B5EF4-FFF2-40B4-BE49-F238E27FC236}">
                  <a16:creationId xmlns:a16="http://schemas.microsoft.com/office/drawing/2014/main" id="{D9E6C958-24F9-EFF7-8714-C6C7D76335F8}"/>
                </a:ext>
              </a:extLst>
            </p:cNvPr>
            <p:cNvSpPr txBox="1">
              <a:spLocks noChangeArrowheads="1"/>
            </p:cNvSpPr>
            <p:nvPr/>
          </p:nvSpPr>
          <p:spPr bwMode="auto">
            <a:xfrm>
              <a:off x="912" y="802"/>
              <a:ext cx="1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FFFF00"/>
                  </a:solidFill>
                  <a:latin typeface="Times New Roman" panose="02020603050405020304" pitchFamily="18" charset="0"/>
                </a:rPr>
                <a:t> </a:t>
              </a:r>
            </a:p>
          </p:txBody>
        </p:sp>
        <p:sp>
          <p:nvSpPr>
            <p:cNvPr id="18460" name="Text Box 1030">
              <a:extLst>
                <a:ext uri="{FF2B5EF4-FFF2-40B4-BE49-F238E27FC236}">
                  <a16:creationId xmlns:a16="http://schemas.microsoft.com/office/drawing/2014/main" id="{75028104-2176-1FB5-64BE-6425AA639F1A}"/>
                </a:ext>
              </a:extLst>
            </p:cNvPr>
            <p:cNvSpPr txBox="1">
              <a:spLocks noChangeArrowheads="1"/>
            </p:cNvSpPr>
            <p:nvPr/>
          </p:nvSpPr>
          <p:spPr bwMode="auto">
            <a:xfrm>
              <a:off x="1958" y="102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45063" name="Rectangle 1031" descr="90%">
            <a:extLst>
              <a:ext uri="{FF2B5EF4-FFF2-40B4-BE49-F238E27FC236}">
                <a16:creationId xmlns:a16="http://schemas.microsoft.com/office/drawing/2014/main" id="{465E016B-DDE6-E8A1-3E75-F3D2D9DE6557}"/>
              </a:ext>
            </a:extLst>
          </p:cNvPr>
          <p:cNvSpPr>
            <a:spLocks noChangeArrowheads="1"/>
          </p:cNvSpPr>
          <p:nvPr/>
        </p:nvSpPr>
        <p:spPr bwMode="auto">
          <a:xfrm>
            <a:off x="3200400" y="2155825"/>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grpSp>
        <p:nvGrpSpPr>
          <p:cNvPr id="45064" name="Group 1032">
            <a:extLst>
              <a:ext uri="{FF2B5EF4-FFF2-40B4-BE49-F238E27FC236}">
                <a16:creationId xmlns:a16="http://schemas.microsoft.com/office/drawing/2014/main" id="{64E4EB5C-2FB8-5129-ED6F-BEB30ED1B8CF}"/>
              </a:ext>
            </a:extLst>
          </p:cNvPr>
          <p:cNvGrpSpPr>
            <a:grpSpLocks/>
          </p:cNvGrpSpPr>
          <p:nvPr/>
        </p:nvGrpSpPr>
        <p:grpSpPr bwMode="auto">
          <a:xfrm>
            <a:off x="5257800" y="1828800"/>
            <a:ext cx="2047875" cy="1393825"/>
            <a:chOff x="3312" y="850"/>
            <a:chExt cx="1290" cy="878"/>
          </a:xfrm>
        </p:grpSpPr>
        <p:pic>
          <p:nvPicPr>
            <p:cNvPr id="18455" name="Picture 1033">
              <a:extLst>
                <a:ext uri="{FF2B5EF4-FFF2-40B4-BE49-F238E27FC236}">
                  <a16:creationId xmlns:a16="http://schemas.microsoft.com/office/drawing/2014/main" id="{91E3AF16-FD80-89CA-41D0-1E72E2A0E0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864"/>
              <a:ext cx="10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56" name="Text Box 1034">
              <a:extLst>
                <a:ext uri="{FF2B5EF4-FFF2-40B4-BE49-F238E27FC236}">
                  <a16:creationId xmlns:a16="http://schemas.microsoft.com/office/drawing/2014/main" id="{934BA17B-7A56-1D1F-23AF-C46378A14792}"/>
                </a:ext>
              </a:extLst>
            </p:cNvPr>
            <p:cNvSpPr txBox="1">
              <a:spLocks noChangeArrowheads="1"/>
            </p:cNvSpPr>
            <p:nvPr/>
          </p:nvSpPr>
          <p:spPr bwMode="auto">
            <a:xfrm>
              <a:off x="3312" y="850"/>
              <a:ext cx="1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FFFF00"/>
                  </a:solidFill>
                  <a:latin typeface="Times New Roman" panose="02020603050405020304" pitchFamily="18" charset="0"/>
                </a:rPr>
                <a:t> </a:t>
              </a:r>
            </a:p>
          </p:txBody>
        </p:sp>
        <p:sp>
          <p:nvSpPr>
            <p:cNvPr id="18457" name="Text Box 1035">
              <a:extLst>
                <a:ext uri="{FF2B5EF4-FFF2-40B4-BE49-F238E27FC236}">
                  <a16:creationId xmlns:a16="http://schemas.microsoft.com/office/drawing/2014/main" id="{8D03BC49-6814-5862-C671-E67961F0FAD3}"/>
                </a:ext>
              </a:extLst>
            </p:cNvPr>
            <p:cNvSpPr txBox="1">
              <a:spLocks noChangeArrowheads="1"/>
            </p:cNvSpPr>
            <p:nvPr/>
          </p:nvSpPr>
          <p:spPr bwMode="auto">
            <a:xfrm>
              <a:off x="4358" y="106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sp>
        <p:nvSpPr>
          <p:cNvPr id="45068" name="Rectangle 1036" descr="90%">
            <a:extLst>
              <a:ext uri="{FF2B5EF4-FFF2-40B4-BE49-F238E27FC236}">
                <a16:creationId xmlns:a16="http://schemas.microsoft.com/office/drawing/2014/main" id="{0FBB14BF-DA68-8B15-E4E7-E934A24B4644}"/>
              </a:ext>
            </a:extLst>
          </p:cNvPr>
          <p:cNvSpPr>
            <a:spLocks noChangeArrowheads="1"/>
          </p:cNvSpPr>
          <p:nvPr/>
        </p:nvSpPr>
        <p:spPr bwMode="auto">
          <a:xfrm>
            <a:off x="7010400" y="2155825"/>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grpSp>
        <p:nvGrpSpPr>
          <p:cNvPr id="45069" name="Group 1037">
            <a:extLst>
              <a:ext uri="{FF2B5EF4-FFF2-40B4-BE49-F238E27FC236}">
                <a16:creationId xmlns:a16="http://schemas.microsoft.com/office/drawing/2014/main" id="{00C8E4BE-B62F-43E8-346A-8B712ED1B1E2}"/>
              </a:ext>
            </a:extLst>
          </p:cNvPr>
          <p:cNvGrpSpPr>
            <a:grpSpLocks/>
          </p:cNvGrpSpPr>
          <p:nvPr/>
        </p:nvGrpSpPr>
        <p:grpSpPr bwMode="auto">
          <a:xfrm>
            <a:off x="1447800" y="3863975"/>
            <a:ext cx="2049463" cy="1393825"/>
            <a:chOff x="864" y="2002"/>
            <a:chExt cx="1291" cy="878"/>
          </a:xfrm>
        </p:grpSpPr>
        <p:pic>
          <p:nvPicPr>
            <p:cNvPr id="18452" name="Picture 1038">
              <a:extLst>
                <a:ext uri="{FF2B5EF4-FFF2-40B4-BE49-F238E27FC236}">
                  <a16:creationId xmlns:a16="http://schemas.microsoft.com/office/drawing/2014/main" id="{CF531454-B3F4-37A3-2BBE-A3B127DEB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2016"/>
              <a:ext cx="10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53" name="Text Box 1039">
              <a:extLst>
                <a:ext uri="{FF2B5EF4-FFF2-40B4-BE49-F238E27FC236}">
                  <a16:creationId xmlns:a16="http://schemas.microsoft.com/office/drawing/2014/main" id="{F6B7FA72-BE75-3A96-4C07-F56B82B635AD}"/>
                </a:ext>
              </a:extLst>
            </p:cNvPr>
            <p:cNvSpPr txBox="1">
              <a:spLocks noChangeArrowheads="1"/>
            </p:cNvSpPr>
            <p:nvPr/>
          </p:nvSpPr>
          <p:spPr bwMode="auto">
            <a:xfrm>
              <a:off x="864" y="2002"/>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18454" name="Text Box 1040">
              <a:extLst>
                <a:ext uri="{FF2B5EF4-FFF2-40B4-BE49-F238E27FC236}">
                  <a16:creationId xmlns:a16="http://schemas.microsoft.com/office/drawing/2014/main" id="{B04B02DD-5060-2714-EB9C-8206B4FF6D6C}"/>
                </a:ext>
              </a:extLst>
            </p:cNvPr>
            <p:cNvSpPr txBox="1">
              <a:spLocks noChangeArrowheads="1"/>
            </p:cNvSpPr>
            <p:nvPr/>
          </p:nvSpPr>
          <p:spPr bwMode="auto">
            <a:xfrm>
              <a:off x="1911" y="222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45073" name="Rectangle 1041">
            <a:extLst>
              <a:ext uri="{FF2B5EF4-FFF2-40B4-BE49-F238E27FC236}">
                <a16:creationId xmlns:a16="http://schemas.microsoft.com/office/drawing/2014/main" id="{412BD15C-77C1-6533-7EE3-9F5C509CB993}"/>
              </a:ext>
            </a:extLst>
          </p:cNvPr>
          <p:cNvSpPr>
            <a:spLocks noChangeArrowheads="1"/>
          </p:cNvSpPr>
          <p:nvPr/>
        </p:nvSpPr>
        <p:spPr bwMode="auto">
          <a:xfrm>
            <a:off x="3200400" y="4191000"/>
            <a:ext cx="990600" cy="762000"/>
          </a:xfrm>
          <a:prstGeom prst="rect">
            <a:avLst/>
          </a:prstGeom>
          <a:solidFill>
            <a:srgbClr val="0000FF"/>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45074" name="Group 1042">
            <a:extLst>
              <a:ext uri="{FF2B5EF4-FFF2-40B4-BE49-F238E27FC236}">
                <a16:creationId xmlns:a16="http://schemas.microsoft.com/office/drawing/2014/main" id="{5669A9BC-A14A-6A09-5AE8-5B7B7D1CC317}"/>
              </a:ext>
            </a:extLst>
          </p:cNvPr>
          <p:cNvGrpSpPr>
            <a:grpSpLocks/>
          </p:cNvGrpSpPr>
          <p:nvPr/>
        </p:nvGrpSpPr>
        <p:grpSpPr bwMode="auto">
          <a:xfrm>
            <a:off x="5257800" y="3863975"/>
            <a:ext cx="2124075" cy="1393825"/>
            <a:chOff x="3312" y="2098"/>
            <a:chExt cx="1338" cy="878"/>
          </a:xfrm>
        </p:grpSpPr>
        <p:pic>
          <p:nvPicPr>
            <p:cNvPr id="18449" name="Picture 1043">
              <a:extLst>
                <a:ext uri="{FF2B5EF4-FFF2-40B4-BE49-F238E27FC236}">
                  <a16:creationId xmlns:a16="http://schemas.microsoft.com/office/drawing/2014/main" id="{23C71628-ADEE-C55B-2F9F-BA47EAEA4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2112"/>
              <a:ext cx="105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50" name="Text Box 1044">
              <a:extLst>
                <a:ext uri="{FF2B5EF4-FFF2-40B4-BE49-F238E27FC236}">
                  <a16:creationId xmlns:a16="http://schemas.microsoft.com/office/drawing/2014/main" id="{046986F1-7513-E8FC-D551-F738657E40A1}"/>
                </a:ext>
              </a:extLst>
            </p:cNvPr>
            <p:cNvSpPr txBox="1">
              <a:spLocks noChangeArrowheads="1"/>
            </p:cNvSpPr>
            <p:nvPr/>
          </p:nvSpPr>
          <p:spPr bwMode="auto">
            <a:xfrm>
              <a:off x="3312" y="2098"/>
              <a:ext cx="1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FFFF00"/>
                  </a:solidFill>
                  <a:latin typeface="Times New Roman" panose="02020603050405020304" pitchFamily="18" charset="0"/>
                </a:rPr>
                <a:t> </a:t>
              </a:r>
            </a:p>
          </p:txBody>
        </p:sp>
        <p:sp>
          <p:nvSpPr>
            <p:cNvPr id="18451" name="Text Box 1045">
              <a:extLst>
                <a:ext uri="{FF2B5EF4-FFF2-40B4-BE49-F238E27FC236}">
                  <a16:creationId xmlns:a16="http://schemas.microsoft.com/office/drawing/2014/main" id="{471863BA-76CF-8EE6-C6E9-A1CBB4CA4EB1}"/>
                </a:ext>
              </a:extLst>
            </p:cNvPr>
            <p:cNvSpPr txBox="1">
              <a:spLocks noChangeArrowheads="1"/>
            </p:cNvSpPr>
            <p:nvPr/>
          </p:nvSpPr>
          <p:spPr bwMode="auto">
            <a:xfrm>
              <a:off x="4406" y="231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sp>
        <p:nvSpPr>
          <p:cNvPr id="45078" name="Rectangle 1046" descr="90%">
            <a:extLst>
              <a:ext uri="{FF2B5EF4-FFF2-40B4-BE49-F238E27FC236}">
                <a16:creationId xmlns:a16="http://schemas.microsoft.com/office/drawing/2014/main" id="{4529938D-4028-78EA-806A-DD14D079773F}"/>
              </a:ext>
            </a:extLst>
          </p:cNvPr>
          <p:cNvSpPr>
            <a:spLocks noChangeArrowheads="1"/>
          </p:cNvSpPr>
          <p:nvPr/>
        </p:nvSpPr>
        <p:spPr bwMode="auto">
          <a:xfrm>
            <a:off x="7086600" y="41910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45079" name="Text Box 1047">
            <a:extLst>
              <a:ext uri="{FF2B5EF4-FFF2-40B4-BE49-F238E27FC236}">
                <a16:creationId xmlns:a16="http://schemas.microsoft.com/office/drawing/2014/main" id="{FA9194F4-ADCD-2BB3-6631-5A0BFD06DBB8}"/>
              </a:ext>
            </a:extLst>
          </p:cNvPr>
          <p:cNvSpPr txBox="1">
            <a:spLocks noChangeArrowheads="1"/>
          </p:cNvSpPr>
          <p:nvPr/>
        </p:nvSpPr>
        <p:spPr bwMode="auto">
          <a:xfrm>
            <a:off x="381000" y="5981700"/>
            <a:ext cx="8394700"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Unique Output:  Output LOW only when all inputs are HIGH.</a:t>
            </a:r>
            <a:endParaRPr kumimoji="0" lang="en-US" altLang="en-US" sz="2000" b="1">
              <a:solidFill>
                <a:srgbClr val="CC0000"/>
              </a:solidFill>
              <a:latin typeface="Times New Roman" panose="02020603050405020304" pitchFamily="18" charset="0"/>
            </a:endParaRPr>
          </a:p>
        </p:txBody>
      </p:sp>
      <p:sp>
        <p:nvSpPr>
          <p:cNvPr id="45080" name="Rectangle 1048">
            <a:extLst>
              <a:ext uri="{FF2B5EF4-FFF2-40B4-BE49-F238E27FC236}">
                <a16:creationId xmlns:a16="http://schemas.microsoft.com/office/drawing/2014/main" id="{EBED0B62-26FE-E05E-BD8A-88594861745A}"/>
              </a:ext>
            </a:extLst>
          </p:cNvPr>
          <p:cNvSpPr>
            <a:spLocks noGrp="1" noChangeArrowheads="1"/>
          </p:cNvSpPr>
          <p:nvPr>
            <p:ph type="title"/>
          </p:nvPr>
        </p:nvSpPr>
        <p:spPr>
          <a:xfrm>
            <a:off x="762000" y="990600"/>
            <a:ext cx="7772400" cy="7620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3400" b="1">
                <a:solidFill>
                  <a:srgbClr val="CC0000"/>
                </a:solidFill>
                <a:effectLst/>
                <a:latin typeface="Times New Roman" panose="02020603050405020304" pitchFamily="18" charset="0"/>
              </a:rPr>
              <a:t>What is the output of the NAND gate?</a:t>
            </a:r>
            <a:endParaRPr lang="en-US" altLang="en-US" sz="3400" b="1">
              <a:solidFill>
                <a:srgbClr val="0000CC"/>
              </a:solidFill>
              <a:effectLst/>
              <a:latin typeface="Times New Roman" panose="02020603050405020304" pitchFamily="18" charset="0"/>
            </a:endParaRPr>
          </a:p>
        </p:txBody>
      </p:sp>
      <p:sp>
        <p:nvSpPr>
          <p:cNvPr id="18444" name="Text Box 1049">
            <a:extLst>
              <a:ext uri="{FF2B5EF4-FFF2-40B4-BE49-F238E27FC236}">
                <a16:creationId xmlns:a16="http://schemas.microsoft.com/office/drawing/2014/main" id="{6AD11ADB-B169-9F2E-8355-7217580E08D2}"/>
              </a:ext>
            </a:extLst>
          </p:cNvPr>
          <p:cNvSpPr txBox="1">
            <a:spLocks noChangeArrowheads="1"/>
          </p:cNvSpPr>
          <p:nvPr/>
        </p:nvSpPr>
        <p:spPr bwMode="auto">
          <a:xfrm>
            <a:off x="3733800" y="228600"/>
            <a:ext cx="17526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rgbClr val="FFFFFF"/>
                </a:solidFill>
                <a:latin typeface="Times New Roman" panose="02020603050405020304" pitchFamily="18" charset="0"/>
              </a:rPr>
              <a:t>TEST</a:t>
            </a:r>
            <a:endParaRPr lang="en-US" altLang="en-US" sz="4000" b="1">
              <a:solidFill>
                <a:srgbClr val="FFFF00"/>
              </a:solidFill>
              <a:latin typeface="Times New Roman" panose="02020603050405020304" pitchFamily="18" charset="0"/>
            </a:endParaRPr>
          </a:p>
        </p:txBody>
      </p:sp>
      <p:sp>
        <p:nvSpPr>
          <p:cNvPr id="45083" name="Rectangle 1051">
            <a:extLst>
              <a:ext uri="{FF2B5EF4-FFF2-40B4-BE49-F238E27FC236}">
                <a16:creationId xmlns:a16="http://schemas.microsoft.com/office/drawing/2014/main" id="{930B021D-52A6-D040-B62F-7D73FCDBE823}"/>
              </a:ext>
            </a:extLst>
          </p:cNvPr>
          <p:cNvSpPr>
            <a:spLocks noChangeArrowheads="1"/>
          </p:cNvSpPr>
          <p:nvPr/>
        </p:nvSpPr>
        <p:spPr bwMode="auto">
          <a:xfrm>
            <a:off x="5041900" y="3940175"/>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L</a:t>
            </a:r>
            <a:endParaRPr kumimoji="0" lang="en-US" altLang="en-US" sz="2400" b="1">
              <a:solidFill>
                <a:srgbClr val="FFFF00"/>
              </a:solidFill>
              <a:latin typeface="Times New Roman" panose="02020603050405020304" pitchFamily="18" charset="0"/>
            </a:endParaRPr>
          </a:p>
        </p:txBody>
      </p:sp>
      <p:sp>
        <p:nvSpPr>
          <p:cNvPr id="45084" name="Rectangle 1052">
            <a:extLst>
              <a:ext uri="{FF2B5EF4-FFF2-40B4-BE49-F238E27FC236}">
                <a16:creationId xmlns:a16="http://schemas.microsoft.com/office/drawing/2014/main" id="{ED2328F1-B69A-41D5-020D-D597A92FEB33}"/>
              </a:ext>
            </a:extLst>
          </p:cNvPr>
          <p:cNvSpPr>
            <a:spLocks noChangeArrowheads="1"/>
          </p:cNvSpPr>
          <p:nvPr/>
        </p:nvSpPr>
        <p:spPr bwMode="auto">
          <a:xfrm>
            <a:off x="5065713" y="1905000"/>
            <a:ext cx="420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L</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H</a:t>
            </a:r>
            <a:endParaRPr kumimoji="0" lang="en-US" altLang="en-US" sz="2400" b="1">
              <a:solidFill>
                <a:srgbClr val="FFFF00"/>
              </a:solidFill>
              <a:latin typeface="Times New Roman" panose="02020603050405020304" pitchFamily="18" charset="0"/>
            </a:endParaRPr>
          </a:p>
        </p:txBody>
      </p:sp>
      <p:sp>
        <p:nvSpPr>
          <p:cNvPr id="45085" name="Rectangle 1053">
            <a:extLst>
              <a:ext uri="{FF2B5EF4-FFF2-40B4-BE49-F238E27FC236}">
                <a16:creationId xmlns:a16="http://schemas.microsoft.com/office/drawing/2014/main" id="{9D3BD43D-8790-309C-0AC2-9BBB9BB20945}"/>
              </a:ext>
            </a:extLst>
          </p:cNvPr>
          <p:cNvSpPr>
            <a:spLocks noChangeArrowheads="1"/>
          </p:cNvSpPr>
          <p:nvPr/>
        </p:nvSpPr>
        <p:spPr bwMode="auto">
          <a:xfrm>
            <a:off x="1266825" y="1905000"/>
            <a:ext cx="387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L</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L</a:t>
            </a:r>
          </a:p>
        </p:txBody>
      </p:sp>
      <p:sp>
        <p:nvSpPr>
          <p:cNvPr id="45086" name="Rectangle 1054">
            <a:extLst>
              <a:ext uri="{FF2B5EF4-FFF2-40B4-BE49-F238E27FC236}">
                <a16:creationId xmlns:a16="http://schemas.microsoft.com/office/drawing/2014/main" id="{7800FFE5-9ECF-8DBA-3B1A-15E9A179A2BC}"/>
              </a:ext>
            </a:extLst>
          </p:cNvPr>
          <p:cNvSpPr>
            <a:spLocks noChangeArrowheads="1"/>
          </p:cNvSpPr>
          <p:nvPr/>
        </p:nvSpPr>
        <p:spPr bwMode="auto">
          <a:xfrm>
            <a:off x="1179513" y="4016375"/>
            <a:ext cx="4968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FFFF00"/>
                </a:solidFill>
                <a:latin typeface="Times New Roman" panose="02020603050405020304" pitchFamily="18" charset="0"/>
              </a:rPr>
              <a:t> </a:t>
            </a: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 H</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508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5059"/>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508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6" fill="hold" nodeType="clickEffect">
                                  <p:stCondLst>
                                    <p:cond delay="0"/>
                                  </p:stCondLst>
                                  <p:childTnLst>
                                    <p:set>
                                      <p:cBhvr>
                                        <p:cTn id="16" dur="1" fill="hold">
                                          <p:stCondLst>
                                            <p:cond delay="0"/>
                                          </p:stCondLst>
                                        </p:cTn>
                                        <p:tgtEl>
                                          <p:spTgt spid="45063"/>
                                        </p:tgtEl>
                                        <p:attrNameLst>
                                          <p:attrName>style.visibility</p:attrName>
                                        </p:attrNameLst>
                                      </p:cBhvr>
                                      <p:to>
                                        <p:strVal val="visible"/>
                                      </p:to>
                                    </p:set>
                                    <p:anim calcmode="lin" valueType="num">
                                      <p:cBhvr additive="base">
                                        <p:cTn id="17" dur="500" fill="hold"/>
                                        <p:tgtEl>
                                          <p:spTgt spid="45063"/>
                                        </p:tgtEl>
                                        <p:attrNameLst>
                                          <p:attrName>ppt_x</p:attrName>
                                        </p:attrNameLst>
                                      </p:cBhvr>
                                      <p:tavLst>
                                        <p:tav tm="0">
                                          <p:val>
                                            <p:strVal val="1+#ppt_w/2"/>
                                          </p:val>
                                        </p:tav>
                                        <p:tav tm="100000">
                                          <p:val>
                                            <p:strVal val="#ppt_x"/>
                                          </p:val>
                                        </p:tav>
                                      </p:tavLst>
                                    </p:anim>
                                    <p:anim calcmode="lin" valueType="num">
                                      <p:cBhvr additive="base">
                                        <p:cTn id="18" dur="500" fill="hold"/>
                                        <p:tgtEl>
                                          <p:spTgt spid="4506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2" fill="hold" nodeType="clickEffect">
                                  <p:stCondLst>
                                    <p:cond delay="0"/>
                                  </p:stCondLst>
                                  <p:childTnLst>
                                    <p:set>
                                      <p:cBhvr>
                                        <p:cTn id="22" dur="1" fill="hold">
                                          <p:stCondLst>
                                            <p:cond delay="0"/>
                                          </p:stCondLst>
                                        </p:cTn>
                                        <p:tgtEl>
                                          <p:spTgt spid="45064"/>
                                        </p:tgtEl>
                                        <p:attrNameLst>
                                          <p:attrName>style.visibility</p:attrName>
                                        </p:attrNameLst>
                                      </p:cBhvr>
                                      <p:to>
                                        <p:strVal val="visible"/>
                                      </p:to>
                                    </p:set>
                                    <p:anim calcmode="lin" valueType="num">
                                      <p:cBhvr additive="base">
                                        <p:cTn id="23" dur="500" fill="hold"/>
                                        <p:tgtEl>
                                          <p:spTgt spid="45064"/>
                                        </p:tgtEl>
                                        <p:attrNameLst>
                                          <p:attrName>ppt_x</p:attrName>
                                        </p:attrNameLst>
                                      </p:cBhvr>
                                      <p:tavLst>
                                        <p:tav tm="0">
                                          <p:val>
                                            <p:strVal val="0-#ppt_w/2"/>
                                          </p:val>
                                        </p:tav>
                                        <p:tav tm="100000">
                                          <p:val>
                                            <p:strVal val="#ppt_x"/>
                                          </p:val>
                                        </p:tav>
                                      </p:tavLst>
                                    </p:anim>
                                    <p:anim calcmode="lin" valueType="num">
                                      <p:cBhvr additive="base">
                                        <p:cTn id="24" dur="500" fill="hold"/>
                                        <p:tgtEl>
                                          <p:spTgt spid="45064"/>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4508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6" fill="hold" nodeType="clickEffect">
                                  <p:stCondLst>
                                    <p:cond delay="0"/>
                                  </p:stCondLst>
                                  <p:childTnLst>
                                    <p:set>
                                      <p:cBhvr>
                                        <p:cTn id="31" dur="1" fill="hold">
                                          <p:stCondLst>
                                            <p:cond delay="0"/>
                                          </p:stCondLst>
                                        </p:cTn>
                                        <p:tgtEl>
                                          <p:spTgt spid="45068"/>
                                        </p:tgtEl>
                                        <p:attrNameLst>
                                          <p:attrName>style.visibility</p:attrName>
                                        </p:attrNameLst>
                                      </p:cBhvr>
                                      <p:to>
                                        <p:strVal val="visible"/>
                                      </p:to>
                                    </p:set>
                                    <p:anim calcmode="lin" valueType="num">
                                      <p:cBhvr additive="base">
                                        <p:cTn id="32" dur="500" fill="hold"/>
                                        <p:tgtEl>
                                          <p:spTgt spid="45068"/>
                                        </p:tgtEl>
                                        <p:attrNameLst>
                                          <p:attrName>ppt_x</p:attrName>
                                        </p:attrNameLst>
                                      </p:cBhvr>
                                      <p:tavLst>
                                        <p:tav tm="0">
                                          <p:val>
                                            <p:strVal val="1+#ppt_w/2"/>
                                          </p:val>
                                        </p:tav>
                                        <p:tav tm="100000">
                                          <p:val>
                                            <p:strVal val="#ppt_x"/>
                                          </p:val>
                                        </p:tav>
                                      </p:tavLst>
                                    </p:anim>
                                    <p:anim calcmode="lin" valueType="num">
                                      <p:cBhvr additive="base">
                                        <p:cTn id="33" dur="500" fill="hold"/>
                                        <p:tgtEl>
                                          <p:spTgt spid="45068"/>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2" fill="hold" nodeType="clickEffect">
                                  <p:stCondLst>
                                    <p:cond delay="0"/>
                                  </p:stCondLst>
                                  <p:childTnLst>
                                    <p:set>
                                      <p:cBhvr>
                                        <p:cTn id="37" dur="1" fill="hold">
                                          <p:stCondLst>
                                            <p:cond delay="0"/>
                                          </p:stCondLst>
                                        </p:cTn>
                                        <p:tgtEl>
                                          <p:spTgt spid="45069"/>
                                        </p:tgtEl>
                                        <p:attrNameLst>
                                          <p:attrName>style.visibility</p:attrName>
                                        </p:attrNameLst>
                                      </p:cBhvr>
                                      <p:to>
                                        <p:strVal val="visible"/>
                                      </p:to>
                                    </p:set>
                                    <p:anim calcmode="lin" valueType="num">
                                      <p:cBhvr additive="base">
                                        <p:cTn id="38" dur="500" fill="hold"/>
                                        <p:tgtEl>
                                          <p:spTgt spid="45069"/>
                                        </p:tgtEl>
                                        <p:attrNameLst>
                                          <p:attrName>ppt_x</p:attrName>
                                        </p:attrNameLst>
                                      </p:cBhvr>
                                      <p:tavLst>
                                        <p:tav tm="0">
                                          <p:val>
                                            <p:strVal val="0-#ppt_w/2"/>
                                          </p:val>
                                        </p:tav>
                                        <p:tav tm="100000">
                                          <p:val>
                                            <p:strVal val="#ppt_x"/>
                                          </p:val>
                                        </p:tav>
                                      </p:tavLst>
                                    </p:anim>
                                    <p:anim calcmode="lin" valueType="num">
                                      <p:cBhvr additive="base">
                                        <p:cTn id="39" dur="500" fill="hold"/>
                                        <p:tgtEl>
                                          <p:spTgt spid="45069"/>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4508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6" fill="hold" nodeType="clickEffect">
                                  <p:stCondLst>
                                    <p:cond delay="0"/>
                                  </p:stCondLst>
                                  <p:childTnLst>
                                    <p:set>
                                      <p:cBhvr>
                                        <p:cTn id="46" dur="1" fill="hold">
                                          <p:stCondLst>
                                            <p:cond delay="0"/>
                                          </p:stCondLst>
                                        </p:cTn>
                                        <p:tgtEl>
                                          <p:spTgt spid="45073"/>
                                        </p:tgtEl>
                                        <p:attrNameLst>
                                          <p:attrName>style.visibility</p:attrName>
                                        </p:attrNameLst>
                                      </p:cBhvr>
                                      <p:to>
                                        <p:strVal val="visible"/>
                                      </p:to>
                                    </p:set>
                                    <p:anim calcmode="lin" valueType="num">
                                      <p:cBhvr additive="base">
                                        <p:cTn id="47" dur="500" fill="hold"/>
                                        <p:tgtEl>
                                          <p:spTgt spid="45073"/>
                                        </p:tgtEl>
                                        <p:attrNameLst>
                                          <p:attrName>ppt_x</p:attrName>
                                        </p:attrNameLst>
                                      </p:cBhvr>
                                      <p:tavLst>
                                        <p:tav tm="0">
                                          <p:val>
                                            <p:strVal val="1+#ppt_w/2"/>
                                          </p:val>
                                        </p:tav>
                                        <p:tav tm="100000">
                                          <p:val>
                                            <p:strVal val="#ppt_x"/>
                                          </p:val>
                                        </p:tav>
                                      </p:tavLst>
                                    </p:anim>
                                    <p:anim calcmode="lin" valueType="num">
                                      <p:cBhvr additive="base">
                                        <p:cTn id="48" dur="500" fill="hold"/>
                                        <p:tgtEl>
                                          <p:spTgt spid="45073"/>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2" fill="hold" nodeType="clickEffect">
                                  <p:stCondLst>
                                    <p:cond delay="0"/>
                                  </p:stCondLst>
                                  <p:childTnLst>
                                    <p:set>
                                      <p:cBhvr>
                                        <p:cTn id="52" dur="1" fill="hold">
                                          <p:stCondLst>
                                            <p:cond delay="0"/>
                                          </p:stCondLst>
                                        </p:cTn>
                                        <p:tgtEl>
                                          <p:spTgt spid="45074"/>
                                        </p:tgtEl>
                                        <p:attrNameLst>
                                          <p:attrName>style.visibility</p:attrName>
                                        </p:attrNameLst>
                                      </p:cBhvr>
                                      <p:to>
                                        <p:strVal val="visible"/>
                                      </p:to>
                                    </p:set>
                                    <p:anim calcmode="lin" valueType="num">
                                      <p:cBhvr additive="base">
                                        <p:cTn id="53" dur="500" fill="hold"/>
                                        <p:tgtEl>
                                          <p:spTgt spid="45074"/>
                                        </p:tgtEl>
                                        <p:attrNameLst>
                                          <p:attrName>ppt_x</p:attrName>
                                        </p:attrNameLst>
                                      </p:cBhvr>
                                      <p:tavLst>
                                        <p:tav tm="0">
                                          <p:val>
                                            <p:strVal val="0-#ppt_w/2"/>
                                          </p:val>
                                        </p:tav>
                                        <p:tav tm="100000">
                                          <p:val>
                                            <p:strVal val="#ppt_x"/>
                                          </p:val>
                                        </p:tav>
                                      </p:tavLst>
                                    </p:anim>
                                    <p:anim calcmode="lin" valueType="num">
                                      <p:cBhvr additive="base">
                                        <p:cTn id="54" dur="500" fill="hold"/>
                                        <p:tgtEl>
                                          <p:spTgt spid="45074"/>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45083"/>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6" fill="hold" nodeType="clickEffect">
                                  <p:stCondLst>
                                    <p:cond delay="0"/>
                                  </p:stCondLst>
                                  <p:childTnLst>
                                    <p:set>
                                      <p:cBhvr>
                                        <p:cTn id="61" dur="1" fill="hold">
                                          <p:stCondLst>
                                            <p:cond delay="0"/>
                                          </p:stCondLst>
                                        </p:cTn>
                                        <p:tgtEl>
                                          <p:spTgt spid="45078"/>
                                        </p:tgtEl>
                                        <p:attrNameLst>
                                          <p:attrName>style.visibility</p:attrName>
                                        </p:attrNameLst>
                                      </p:cBhvr>
                                      <p:to>
                                        <p:strVal val="visible"/>
                                      </p:to>
                                    </p:set>
                                    <p:anim calcmode="lin" valueType="num">
                                      <p:cBhvr additive="base">
                                        <p:cTn id="62" dur="500" fill="hold"/>
                                        <p:tgtEl>
                                          <p:spTgt spid="45078"/>
                                        </p:tgtEl>
                                        <p:attrNameLst>
                                          <p:attrName>ppt_x</p:attrName>
                                        </p:attrNameLst>
                                      </p:cBhvr>
                                      <p:tavLst>
                                        <p:tav tm="0">
                                          <p:val>
                                            <p:strVal val="1+#ppt_w/2"/>
                                          </p:val>
                                        </p:tav>
                                        <p:tav tm="100000">
                                          <p:val>
                                            <p:strVal val="#ppt_x"/>
                                          </p:val>
                                        </p:tav>
                                      </p:tavLst>
                                    </p:anim>
                                    <p:anim calcmode="lin" valueType="num">
                                      <p:cBhvr additive="base">
                                        <p:cTn id="63" dur="500" fill="hold"/>
                                        <p:tgtEl>
                                          <p:spTgt spid="45078"/>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nodeType="clickEffect">
                                  <p:stCondLst>
                                    <p:cond delay="0"/>
                                  </p:stCondLst>
                                  <p:childTnLst>
                                    <p:set>
                                      <p:cBhvr>
                                        <p:cTn id="67" dur="1" fill="hold">
                                          <p:stCondLst>
                                            <p:cond delay="0"/>
                                          </p:stCondLst>
                                        </p:cTn>
                                        <p:tgtEl>
                                          <p:spTgt spid="45079"/>
                                        </p:tgtEl>
                                        <p:attrNameLst>
                                          <p:attrName>style.visibility</p:attrName>
                                        </p:attrNameLst>
                                      </p:cBhvr>
                                      <p:to>
                                        <p:strVal val="visible"/>
                                      </p:to>
                                    </p:set>
                                    <p:anim calcmode="lin" valueType="num">
                                      <p:cBhvr>
                                        <p:cTn id="68" dur="5000" fill="hold"/>
                                        <p:tgtEl>
                                          <p:spTgt spid="45079"/>
                                        </p:tgtEl>
                                        <p:attrNameLst>
                                          <p:attrName>ppt_w</p:attrName>
                                        </p:attrNameLst>
                                      </p:cBhvr>
                                      <p:tavLst>
                                        <p:tav tm="0" fmla="#ppt_w*sin(2.5*pi*$)">
                                          <p:val>
                                            <p:fltVal val="0"/>
                                          </p:val>
                                        </p:tav>
                                        <p:tav tm="100000">
                                          <p:val>
                                            <p:fltVal val="1"/>
                                          </p:val>
                                        </p:tav>
                                      </p:tavLst>
                                    </p:anim>
                                    <p:anim calcmode="lin" valueType="num">
                                      <p:cBhvr>
                                        <p:cTn id="69" dur="5000" fill="hold"/>
                                        <p:tgtEl>
                                          <p:spTgt spid="450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nimBg="1" autoUpdateAnimBg="0"/>
      <p:bldP spid="45068" grpId="0" animBg="1" autoUpdateAnimBg="0"/>
      <p:bldP spid="45073" grpId="0" animBg="1" autoUpdateAnimBg="0"/>
      <p:bldP spid="45078" grpId="0" animBg="1" autoUpdateAnimBg="0"/>
      <p:bldP spid="45079" grpId="0" animBg="1" autoUpdateAnimBg="0"/>
      <p:bldP spid="45080" grpId="0" autoUpdateAnimBg="0"/>
      <p:bldP spid="45083" grpId="0" autoUpdateAnimBg="0"/>
      <p:bldP spid="45084" grpId="0" autoUpdateAnimBg="0"/>
      <p:bldP spid="45085" grpId="0" autoUpdateAnimBg="0"/>
      <p:bldP spid="4508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Line 8">
            <a:extLst>
              <a:ext uri="{FF2B5EF4-FFF2-40B4-BE49-F238E27FC236}">
                <a16:creationId xmlns:a16="http://schemas.microsoft.com/office/drawing/2014/main" id="{ABC65CED-CA9A-6856-E723-14CFDEEA2098}"/>
              </a:ext>
            </a:extLst>
          </p:cNvPr>
          <p:cNvSpPr>
            <a:spLocks noChangeShapeType="1"/>
          </p:cNvSpPr>
          <p:nvPr/>
        </p:nvSpPr>
        <p:spPr bwMode="auto">
          <a:xfrm>
            <a:off x="2971800" y="4267200"/>
            <a:ext cx="1588" cy="6096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Lst>
        </p:spPr>
        <p:txBody>
          <a:bodyPr wrap="none" anchor="ctr"/>
          <a:lstStyle/>
          <a:p>
            <a:endParaRPr lang="en-IN"/>
          </a:p>
        </p:txBody>
      </p:sp>
      <p:sp>
        <p:nvSpPr>
          <p:cNvPr id="19459" name="Line 9">
            <a:extLst>
              <a:ext uri="{FF2B5EF4-FFF2-40B4-BE49-F238E27FC236}">
                <a16:creationId xmlns:a16="http://schemas.microsoft.com/office/drawing/2014/main" id="{20AA4006-77A2-7799-7B3E-0C82C41871AB}"/>
              </a:ext>
            </a:extLst>
          </p:cNvPr>
          <p:cNvSpPr>
            <a:spLocks noChangeShapeType="1"/>
          </p:cNvSpPr>
          <p:nvPr/>
        </p:nvSpPr>
        <p:spPr bwMode="auto">
          <a:xfrm>
            <a:off x="2971800" y="4267200"/>
            <a:ext cx="1588" cy="6858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18443" name="Rectangle 11">
            <a:extLst>
              <a:ext uri="{FF2B5EF4-FFF2-40B4-BE49-F238E27FC236}">
                <a16:creationId xmlns:a16="http://schemas.microsoft.com/office/drawing/2014/main" id="{6DA4AA63-E0B1-FCB1-ABF2-A6C51A9E758E}"/>
              </a:ext>
            </a:extLst>
          </p:cNvPr>
          <p:cNvSpPr>
            <a:spLocks noChangeArrowheads="1"/>
          </p:cNvSpPr>
          <p:nvPr/>
        </p:nvSpPr>
        <p:spPr bwMode="auto">
          <a:xfrm>
            <a:off x="1524000" y="381000"/>
            <a:ext cx="7772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marL="342900" indent="-3429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70000"/>
              </a:lnSpc>
              <a:buClr>
                <a:srgbClr val="FFFF00"/>
              </a:buClr>
              <a:buSzPct val="50000"/>
              <a:buFont typeface="Monotype Sorts" pitchFamily="2" charset="2"/>
              <a:buNone/>
            </a:pPr>
            <a:endParaRPr lang="en-US" altLang="en-US" sz="3600">
              <a:solidFill>
                <a:srgbClr val="FFFF00"/>
              </a:solidFill>
              <a:latin typeface="Arial Narrow" panose="020B0606020202030204" pitchFamily="34" charset="0"/>
            </a:endParaRPr>
          </a:p>
          <a:p>
            <a:pPr>
              <a:lnSpc>
                <a:spcPct val="70000"/>
              </a:lnSpc>
              <a:buClr>
                <a:srgbClr val="0000CC"/>
              </a:buClr>
              <a:buSzTx/>
              <a:buFontTx/>
              <a:buChar char="•"/>
            </a:pPr>
            <a:r>
              <a:rPr lang="en-US" altLang="en-US" sz="3600" b="1">
                <a:solidFill>
                  <a:srgbClr val="CC0000"/>
                </a:solidFill>
                <a:latin typeface="Times New Roman" panose="02020603050405020304" pitchFamily="18" charset="0"/>
              </a:rPr>
              <a:t>NOT OR or Inverted OR </a:t>
            </a:r>
          </a:p>
          <a:p>
            <a:pPr>
              <a:lnSpc>
                <a:spcPct val="70000"/>
              </a:lnSpc>
              <a:buClr>
                <a:srgbClr val="0000CC"/>
              </a:buClr>
              <a:buSzTx/>
              <a:buFontTx/>
              <a:buChar char="•"/>
            </a:pPr>
            <a:endParaRPr lang="en-US" altLang="en-US" sz="3600" b="1">
              <a:solidFill>
                <a:srgbClr val="CC0000"/>
              </a:solidFill>
              <a:latin typeface="Times New Roman" panose="02020603050405020304" pitchFamily="18" charset="0"/>
            </a:endParaRPr>
          </a:p>
          <a:p>
            <a:pPr>
              <a:lnSpc>
                <a:spcPct val="70000"/>
              </a:lnSpc>
              <a:buClr>
                <a:srgbClr val="0000CC"/>
              </a:buClr>
              <a:buSzTx/>
              <a:buFontTx/>
              <a:buChar char="•"/>
            </a:pPr>
            <a:r>
              <a:rPr lang="en-US" altLang="en-US" sz="3600" b="1">
                <a:solidFill>
                  <a:srgbClr val="CC0000"/>
                </a:solidFill>
                <a:latin typeface="Times New Roman" panose="02020603050405020304" pitchFamily="18" charset="0"/>
              </a:rPr>
              <a:t>Boolean Expression: A  +  B  =  Y</a:t>
            </a:r>
          </a:p>
          <a:p>
            <a:pPr>
              <a:lnSpc>
                <a:spcPct val="70000"/>
              </a:lnSpc>
              <a:buClr>
                <a:srgbClr val="0000CC"/>
              </a:buClr>
              <a:buSzTx/>
              <a:buFontTx/>
              <a:buNone/>
            </a:pPr>
            <a:r>
              <a:rPr lang="en-US" altLang="en-US" sz="3600" b="1">
                <a:solidFill>
                  <a:srgbClr val="CC0000"/>
                </a:solidFill>
                <a:latin typeface="Times New Roman" panose="02020603050405020304" pitchFamily="18" charset="0"/>
              </a:rPr>
              <a:t>					or  (A  +  B)</a:t>
            </a:r>
            <a:r>
              <a:rPr lang="en-US" altLang="en-US" sz="3600" b="1">
                <a:solidFill>
                  <a:srgbClr val="CC0000"/>
                </a:solidFill>
                <a:latin typeface="Times New Roman" panose="02020603050405020304" pitchFamily="18" charset="0"/>
                <a:sym typeface="Bookshelf Symbol 1" pitchFamily="34" charset="2"/>
              </a:rPr>
              <a:t>'</a:t>
            </a:r>
            <a:r>
              <a:rPr lang="en-US" altLang="en-US" sz="3600" b="1">
                <a:solidFill>
                  <a:srgbClr val="CC0000"/>
                </a:solidFill>
                <a:latin typeface="Times New Roman" panose="02020603050405020304" pitchFamily="18" charset="0"/>
              </a:rPr>
              <a:t> = Y</a:t>
            </a:r>
          </a:p>
          <a:p>
            <a:pPr>
              <a:lnSpc>
                <a:spcPct val="70000"/>
              </a:lnSpc>
              <a:buClr>
                <a:srgbClr val="0000CC"/>
              </a:buClr>
              <a:buSzTx/>
              <a:buFontTx/>
              <a:buChar char="•"/>
            </a:pPr>
            <a:endParaRPr lang="en-US" altLang="en-US" sz="3600" b="1">
              <a:solidFill>
                <a:srgbClr val="CC0000"/>
              </a:solidFill>
              <a:latin typeface="Times New Roman" panose="02020603050405020304" pitchFamily="18" charset="0"/>
            </a:endParaRPr>
          </a:p>
          <a:p>
            <a:pPr>
              <a:lnSpc>
                <a:spcPct val="70000"/>
              </a:lnSpc>
              <a:buClr>
                <a:srgbClr val="0000CC"/>
              </a:buClr>
              <a:buSzTx/>
              <a:buFontTx/>
              <a:buChar char="•"/>
            </a:pPr>
            <a:r>
              <a:rPr lang="en-US" altLang="en-US" sz="3600" b="1">
                <a:solidFill>
                  <a:srgbClr val="CC0000"/>
                </a:solidFill>
                <a:latin typeface="Times New Roman" panose="02020603050405020304" pitchFamily="18" charset="0"/>
              </a:rPr>
              <a:t>Truth Table   </a:t>
            </a:r>
          </a:p>
        </p:txBody>
      </p:sp>
      <p:sp>
        <p:nvSpPr>
          <p:cNvPr id="18445" name="Line 13">
            <a:extLst>
              <a:ext uri="{FF2B5EF4-FFF2-40B4-BE49-F238E27FC236}">
                <a16:creationId xmlns:a16="http://schemas.microsoft.com/office/drawing/2014/main" id="{80659EF1-A498-E889-FA02-90F1D52DCDA6}"/>
              </a:ext>
            </a:extLst>
          </p:cNvPr>
          <p:cNvSpPr>
            <a:spLocks noChangeShapeType="1"/>
          </p:cNvSpPr>
          <p:nvPr/>
        </p:nvSpPr>
        <p:spPr bwMode="auto">
          <a:xfrm>
            <a:off x="6110288" y="1828800"/>
            <a:ext cx="1281112" cy="0"/>
          </a:xfrm>
          <a:prstGeom prst="line">
            <a:avLst/>
          </a:prstGeom>
          <a:noFill/>
          <a:ln w="127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pic>
        <p:nvPicPr>
          <p:cNvPr id="18447" name="Picture 15">
            <a:extLst>
              <a:ext uri="{FF2B5EF4-FFF2-40B4-BE49-F238E27FC236}">
                <a16:creationId xmlns:a16="http://schemas.microsoft.com/office/drawing/2014/main" id="{520B2036-EA2F-66AD-A803-E1BB82AA83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394200"/>
            <a:ext cx="3276600" cy="204787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8449" name="WordArt 17">
            <a:extLst>
              <a:ext uri="{FF2B5EF4-FFF2-40B4-BE49-F238E27FC236}">
                <a16:creationId xmlns:a16="http://schemas.microsoft.com/office/drawing/2014/main" id="{CA50849E-891F-8D56-4B63-47BE2A5425F7}"/>
              </a:ext>
            </a:extLst>
          </p:cNvPr>
          <p:cNvSpPr>
            <a:spLocks noChangeArrowheads="1" noChangeShapeType="1" noTextEdit="1"/>
          </p:cNvSpPr>
          <p:nvPr/>
        </p:nvSpPr>
        <p:spPr bwMode="auto">
          <a:xfrm rot="5400000">
            <a:off x="-2628900" y="3086100"/>
            <a:ext cx="6248400" cy="6858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NOR  Gate</a:t>
            </a:r>
          </a:p>
        </p:txBody>
      </p:sp>
      <p:graphicFrame>
        <p:nvGraphicFramePr>
          <p:cNvPr id="2" name="Object 3">
            <a:extLst>
              <a:ext uri="{FF2B5EF4-FFF2-40B4-BE49-F238E27FC236}">
                <a16:creationId xmlns:a16="http://schemas.microsoft.com/office/drawing/2014/main" id="{6A69E02F-CD47-5A96-B00A-62DE5868FCB8}"/>
              </a:ext>
            </a:extLst>
          </p:cNvPr>
          <p:cNvGraphicFramePr>
            <a:graphicFrameLocks noChangeAspect="1"/>
          </p:cNvGraphicFramePr>
          <p:nvPr/>
        </p:nvGraphicFramePr>
        <p:xfrm>
          <a:off x="5181600" y="3449638"/>
          <a:ext cx="4668838" cy="7939087"/>
        </p:xfrm>
        <a:graphic>
          <a:graphicData uri="http://schemas.openxmlformats.org/presentationml/2006/ole">
            <mc:AlternateContent xmlns:mc="http://schemas.openxmlformats.org/markup-compatibility/2006">
              <mc:Choice xmlns:v="urn:schemas-microsoft-com:vml" Requires="v">
                <p:oleObj name="Document" r:id="rId3" imgW="8822423" imgH="8520250" progId="Word.Document.8">
                  <p:embed/>
                </p:oleObj>
              </mc:Choice>
              <mc:Fallback>
                <p:oleObj name="Document" r:id="rId3" imgW="8822423" imgH="8520250"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3449638"/>
                        <a:ext cx="4668838" cy="793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18449"/>
                                        </p:tgtEl>
                                        <p:attrNameLst>
                                          <p:attrName>style.visibility</p:attrName>
                                        </p:attrNameLst>
                                      </p:cBhvr>
                                      <p:to>
                                        <p:strVal val="visible"/>
                                      </p:to>
                                    </p:set>
                                    <p:anim calcmode="lin" valueType="num">
                                      <p:cBhvr additive="base">
                                        <p:cTn id="7" dur="500" fill="hold"/>
                                        <p:tgtEl>
                                          <p:spTgt spid="18449"/>
                                        </p:tgtEl>
                                        <p:attrNameLst>
                                          <p:attrName>ppt_x</p:attrName>
                                        </p:attrNameLst>
                                      </p:cBhvr>
                                      <p:tavLst>
                                        <p:tav tm="0">
                                          <p:val>
                                            <p:strVal val="0-#ppt_w/2"/>
                                          </p:val>
                                        </p:tav>
                                        <p:tav tm="100000">
                                          <p:val>
                                            <p:strVal val="#ppt_x"/>
                                          </p:val>
                                        </p:tav>
                                      </p:tavLst>
                                    </p:anim>
                                    <p:anim calcmode="lin" valueType="num">
                                      <p:cBhvr additive="base">
                                        <p:cTn id="8" dur="500" fill="hold"/>
                                        <p:tgtEl>
                                          <p:spTgt spid="184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18443">
                                            <p:txEl>
                                              <p:pRg st="1" end="1"/>
                                            </p:txEl>
                                          </p:spTgt>
                                        </p:tgtEl>
                                        <p:attrNameLst>
                                          <p:attrName>style.visibility</p:attrName>
                                        </p:attrNameLst>
                                      </p:cBhvr>
                                      <p:to>
                                        <p:strVal val="visible"/>
                                      </p:to>
                                    </p:set>
                                    <p:animEffect transition="in" filter="wipe(up)">
                                      <p:cBhvr>
                                        <p:cTn id="12" dur="500"/>
                                        <p:tgtEl>
                                          <p:spTgt spid="18443">
                                            <p:txEl>
                                              <p:pRg st="1" end="1"/>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18443">
                                            <p:txEl>
                                              <p:pRg st="3" end="3"/>
                                            </p:txEl>
                                          </p:spTgt>
                                        </p:tgtEl>
                                        <p:attrNameLst>
                                          <p:attrName>style.visibility</p:attrName>
                                        </p:attrNameLst>
                                      </p:cBhvr>
                                      <p:to>
                                        <p:strVal val="visible"/>
                                      </p:to>
                                    </p:set>
                                    <p:animEffect transition="in" filter="wipe(up)">
                                      <p:cBhvr>
                                        <p:cTn id="16" dur="500"/>
                                        <p:tgtEl>
                                          <p:spTgt spid="18443">
                                            <p:txEl>
                                              <p:pRg st="3" end="3"/>
                                            </p:txEl>
                                          </p:spTgt>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18443">
                                            <p:txEl>
                                              <p:pRg st="4" end="4"/>
                                            </p:txEl>
                                          </p:spTgt>
                                        </p:tgtEl>
                                        <p:attrNameLst>
                                          <p:attrName>style.visibility</p:attrName>
                                        </p:attrNameLst>
                                      </p:cBhvr>
                                      <p:to>
                                        <p:strVal val="visible"/>
                                      </p:to>
                                    </p:set>
                                    <p:animEffect transition="in" filter="wipe(up)">
                                      <p:cBhvr>
                                        <p:cTn id="20" dur="500"/>
                                        <p:tgtEl>
                                          <p:spTgt spid="18443">
                                            <p:txEl>
                                              <p:pRg st="4" end="4"/>
                                            </p:txEl>
                                          </p:spTgt>
                                        </p:tgtEl>
                                      </p:cBhvr>
                                    </p:animEffect>
                                  </p:childTnLst>
                                </p:cTn>
                              </p:par>
                            </p:childTnLst>
                          </p:cTn>
                        </p:par>
                        <p:par>
                          <p:cTn id="21" fill="hold" nodeType="afterGroup">
                            <p:stCondLst>
                              <p:cond delay="2000"/>
                            </p:stCondLst>
                            <p:childTnLst>
                              <p:par>
                                <p:cTn id="22" presetID="22" presetClass="entr" presetSubtype="1" fill="hold" nodeType="afterEffect">
                                  <p:stCondLst>
                                    <p:cond delay="0"/>
                                  </p:stCondLst>
                                  <p:childTnLst>
                                    <p:set>
                                      <p:cBhvr>
                                        <p:cTn id="23" dur="1" fill="hold">
                                          <p:stCondLst>
                                            <p:cond delay="0"/>
                                          </p:stCondLst>
                                        </p:cTn>
                                        <p:tgtEl>
                                          <p:spTgt spid="18443">
                                            <p:txEl>
                                              <p:pRg st="6" end="6"/>
                                            </p:txEl>
                                          </p:spTgt>
                                        </p:tgtEl>
                                        <p:attrNameLst>
                                          <p:attrName>style.visibility</p:attrName>
                                        </p:attrNameLst>
                                      </p:cBhvr>
                                      <p:to>
                                        <p:strVal val="visible"/>
                                      </p:to>
                                    </p:set>
                                    <p:animEffect transition="in" filter="wipe(up)">
                                      <p:cBhvr>
                                        <p:cTn id="24" dur="500"/>
                                        <p:tgtEl>
                                          <p:spTgt spid="18443">
                                            <p:txEl>
                                              <p:pRg st="6" end="6"/>
                                            </p:txEl>
                                          </p:spTgt>
                                        </p:tgtEl>
                                      </p:cBhvr>
                                    </p:animEffect>
                                  </p:childTnLst>
                                </p:cTn>
                              </p:par>
                            </p:childTnLst>
                          </p:cTn>
                        </p:par>
                        <p:par>
                          <p:cTn id="25" fill="hold" nodeType="afterGroup">
                            <p:stCondLst>
                              <p:cond delay="2500"/>
                            </p:stCondLst>
                            <p:childTnLst>
                              <p:par>
                                <p:cTn id="26" presetID="4" presetClass="entr" presetSubtype="32" fill="hold" nodeType="afterEffect">
                                  <p:stCondLst>
                                    <p:cond delay="0"/>
                                  </p:stCondLst>
                                  <p:childTnLst>
                                    <p:set>
                                      <p:cBhvr>
                                        <p:cTn id="27" dur="1" fill="hold">
                                          <p:stCondLst>
                                            <p:cond delay="0"/>
                                          </p:stCondLst>
                                        </p:cTn>
                                        <p:tgtEl>
                                          <p:spTgt spid="18445"/>
                                        </p:tgtEl>
                                        <p:attrNameLst>
                                          <p:attrName>style.visibility</p:attrName>
                                        </p:attrNameLst>
                                      </p:cBhvr>
                                      <p:to>
                                        <p:strVal val="visible"/>
                                      </p:to>
                                    </p:set>
                                    <p:animEffect transition="in" filter="box(out)">
                                      <p:cBhvr>
                                        <p:cTn id="28" dur="500"/>
                                        <p:tgtEl>
                                          <p:spTgt spid="18445"/>
                                        </p:tgtEl>
                                      </p:cBhvr>
                                    </p:animEffect>
                                  </p:childTnLst>
                                </p:cTn>
                              </p:par>
                            </p:childTnLst>
                          </p:cTn>
                        </p:par>
                        <p:par>
                          <p:cTn id="29" fill="hold" nodeType="afterGroup">
                            <p:stCondLst>
                              <p:cond delay="3000"/>
                            </p:stCondLst>
                            <p:childTnLst>
                              <p:par>
                                <p:cTn id="30" presetID="15" presetClass="entr" presetSubtype="0" fill="hold" nodeType="afterEffect">
                                  <p:stCondLst>
                                    <p:cond delay="0"/>
                                  </p:stCondLst>
                                  <p:childTnLst>
                                    <p:set>
                                      <p:cBhvr>
                                        <p:cTn id="31" dur="1" fill="hold">
                                          <p:stCondLst>
                                            <p:cond delay="0"/>
                                          </p:stCondLst>
                                        </p:cTn>
                                        <p:tgtEl>
                                          <p:spTgt spid="18447"/>
                                        </p:tgtEl>
                                        <p:attrNameLst>
                                          <p:attrName>style.visibility</p:attrName>
                                        </p:attrNameLst>
                                      </p:cBhvr>
                                      <p:to>
                                        <p:strVal val="visible"/>
                                      </p:to>
                                    </p:set>
                                    <p:anim calcmode="lin" valueType="num">
                                      <p:cBhvr>
                                        <p:cTn id="32" dur="1000" fill="hold"/>
                                        <p:tgtEl>
                                          <p:spTgt spid="18447"/>
                                        </p:tgtEl>
                                        <p:attrNameLst>
                                          <p:attrName>ppt_w</p:attrName>
                                        </p:attrNameLst>
                                      </p:cBhvr>
                                      <p:tavLst>
                                        <p:tav tm="0">
                                          <p:val>
                                            <p:fltVal val="0"/>
                                          </p:val>
                                        </p:tav>
                                        <p:tav tm="100000">
                                          <p:val>
                                            <p:strVal val="#ppt_w"/>
                                          </p:val>
                                        </p:tav>
                                      </p:tavLst>
                                    </p:anim>
                                    <p:anim calcmode="lin" valueType="num">
                                      <p:cBhvr>
                                        <p:cTn id="33" dur="1000" fill="hold"/>
                                        <p:tgtEl>
                                          <p:spTgt spid="18447"/>
                                        </p:tgtEl>
                                        <p:attrNameLst>
                                          <p:attrName>ppt_h</p:attrName>
                                        </p:attrNameLst>
                                      </p:cBhvr>
                                      <p:tavLst>
                                        <p:tav tm="0">
                                          <p:val>
                                            <p:fltVal val="0"/>
                                          </p:val>
                                        </p:tav>
                                        <p:tav tm="100000">
                                          <p:val>
                                            <p:strVal val="#ppt_h"/>
                                          </p:val>
                                        </p:tav>
                                      </p:tavLst>
                                    </p:anim>
                                    <p:anim calcmode="lin" valueType="num">
                                      <p:cBhvr>
                                        <p:cTn id="34" dur="1000" fill="hold"/>
                                        <p:tgtEl>
                                          <p:spTgt spid="18447"/>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18447"/>
                                        </p:tgtEl>
                                        <p:attrNameLst>
                                          <p:attrName>ppt_y</p:attrName>
                                        </p:attrNameLst>
                                      </p:cBhvr>
                                      <p:tavLst>
                                        <p:tav tm="0" fmla="#ppt_y+(sin(-2*pi*(1-$))*-#ppt_x+cos(-2*pi*(1-$))*(1-#ppt_y))*(1-$)">
                                          <p:val>
                                            <p:fltVal val="0"/>
                                          </p:val>
                                        </p:tav>
                                        <p:tav tm="100000">
                                          <p:val>
                                            <p:fltVal val="1"/>
                                          </p:val>
                                        </p:tav>
                                      </p:tavLst>
                                    </p:anim>
                                  </p:childTnLst>
                                </p:cTn>
                              </p:par>
                            </p:childTnLst>
                          </p:cTn>
                        </p:par>
                        <p:par>
                          <p:cTn id="36" fill="hold" nodeType="afterGroup">
                            <p:stCondLst>
                              <p:cond delay="4000"/>
                            </p:stCondLst>
                            <p:childTnLst>
                              <p:par>
                                <p:cTn id="37" presetID="23" presetClass="entr" presetSubtype="36"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500" fill="hold"/>
                                        <p:tgtEl>
                                          <p:spTgt spid="2"/>
                                        </p:tgtEl>
                                        <p:attrNameLst>
                                          <p:attrName>ppt_w</p:attrName>
                                        </p:attrNameLst>
                                      </p:cBhvr>
                                      <p:tavLst>
                                        <p:tav tm="0">
                                          <p:val>
                                            <p:strVal val="(6*min(max(#ppt_w*#ppt_h,.3),1)-7.4)/-.7*#ppt_w"/>
                                          </p:val>
                                        </p:tav>
                                        <p:tav tm="100000">
                                          <p:val>
                                            <p:strVal val="#ppt_w"/>
                                          </p:val>
                                        </p:tav>
                                      </p:tavLst>
                                    </p:anim>
                                    <p:anim calcmode="lin" valueType="num">
                                      <p:cBhvr>
                                        <p:cTn id="40" dur="500" fill="hold"/>
                                        <p:tgtEl>
                                          <p:spTgt spid="2"/>
                                        </p:tgtEl>
                                        <p:attrNameLst>
                                          <p:attrName>ppt_h</p:attrName>
                                        </p:attrNameLst>
                                      </p:cBhvr>
                                      <p:tavLst>
                                        <p:tav tm="0">
                                          <p:val>
                                            <p:strVal val="(6*min(max(#ppt_w*#ppt_h,.3),1)-7.4)/-.7*#ppt_h"/>
                                          </p:val>
                                        </p:tav>
                                        <p:tav tm="100000">
                                          <p:val>
                                            <p:strVal val="#ppt_h"/>
                                          </p:val>
                                        </p:tav>
                                      </p:tavLst>
                                    </p:anim>
                                    <p:anim calcmode="lin" valueType="num">
                                      <p:cBhvr>
                                        <p:cTn id="41" dur="500" fill="hold"/>
                                        <p:tgtEl>
                                          <p:spTgt spid="2"/>
                                        </p:tgtEl>
                                        <p:attrNameLst>
                                          <p:attrName>ppt_x</p:attrName>
                                        </p:attrNameLst>
                                      </p:cBhvr>
                                      <p:tavLst>
                                        <p:tav tm="0">
                                          <p:val>
                                            <p:fltVal val="0.5"/>
                                          </p:val>
                                        </p:tav>
                                        <p:tav tm="100000">
                                          <p:val>
                                            <p:strVal val="#ppt_x"/>
                                          </p:val>
                                        </p:tav>
                                      </p:tavLst>
                                    </p:anim>
                                    <p:anim calcmode="lin" valueType="num">
                                      <p:cBhvr>
                                        <p:cTn id="42" dur="500" fill="hold"/>
                                        <p:tgtEl>
                                          <p:spTgt spid="2"/>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build="p" autoUpdateAnimBg="0"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8F501F3-3DBD-1566-0903-2D4E06A9A4CE}"/>
              </a:ext>
            </a:extLst>
          </p:cNvPr>
          <p:cNvSpPr>
            <a:spLocks noChangeArrowheads="1"/>
          </p:cNvSpPr>
          <p:nvPr/>
        </p:nvSpPr>
        <p:spPr bwMode="auto">
          <a:xfrm>
            <a:off x="6096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b"/>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lang="en-US" altLang="en-US" sz="4000" b="1">
                <a:solidFill>
                  <a:srgbClr val="0000FF"/>
                </a:solidFill>
                <a:latin typeface="Times New Roman" panose="02020603050405020304" pitchFamily="18" charset="0"/>
              </a:rPr>
              <a:t>TRUTH TABLE - NOR GATE</a:t>
            </a:r>
          </a:p>
        </p:txBody>
      </p:sp>
      <p:graphicFrame>
        <p:nvGraphicFramePr>
          <p:cNvPr id="21507" name="Object 3">
            <a:extLst>
              <a:ext uri="{FF2B5EF4-FFF2-40B4-BE49-F238E27FC236}">
                <a16:creationId xmlns:a16="http://schemas.microsoft.com/office/drawing/2014/main" id="{FB516FF0-3D96-8478-675D-15D5CA4C4E43}"/>
              </a:ext>
            </a:extLst>
          </p:cNvPr>
          <p:cNvGraphicFramePr>
            <a:graphicFrameLocks noChangeAspect="1"/>
          </p:cNvGraphicFramePr>
          <p:nvPr/>
        </p:nvGraphicFramePr>
        <p:xfrm>
          <a:off x="2895600" y="2065338"/>
          <a:ext cx="9677400" cy="9364662"/>
        </p:xfrm>
        <a:graphic>
          <a:graphicData uri="http://schemas.openxmlformats.org/presentationml/2006/ole">
            <mc:AlternateContent xmlns:mc="http://schemas.openxmlformats.org/markup-compatibility/2006">
              <mc:Choice xmlns:v="urn:schemas-microsoft-com:vml" Requires="v">
                <p:oleObj name="Document" r:id="rId2" imgW="8816340" imgH="8535924" progId="Word.Document.8">
                  <p:embed/>
                </p:oleObj>
              </mc:Choice>
              <mc:Fallback>
                <p:oleObj name="Document" r:id="rId2" imgW="8816340" imgH="853592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065338"/>
                        <a:ext cx="9677400" cy="936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21508" name="Line 4">
            <a:extLst>
              <a:ext uri="{FF2B5EF4-FFF2-40B4-BE49-F238E27FC236}">
                <a16:creationId xmlns:a16="http://schemas.microsoft.com/office/drawing/2014/main" id="{E40C94D9-2C82-623E-DB83-10E0D8BAF40C}"/>
              </a:ext>
            </a:extLst>
          </p:cNvPr>
          <p:cNvSpPr>
            <a:spLocks noChangeShapeType="1"/>
          </p:cNvSpPr>
          <p:nvPr/>
        </p:nvSpPr>
        <p:spPr bwMode="auto">
          <a:xfrm>
            <a:off x="3352800" y="2609850"/>
            <a:ext cx="5181600"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8000"/>
                  </a:outerShdw>
                </a:effectLst>
              </a14:hiddenEffects>
            </a:ext>
          </a:extLst>
        </p:spPr>
        <p:txBody>
          <a:bodyPr wrap="none" anchor="ctr"/>
          <a:lstStyle/>
          <a:p>
            <a:endParaRPr lang="en-IN"/>
          </a:p>
        </p:txBody>
      </p:sp>
      <p:sp>
        <p:nvSpPr>
          <p:cNvPr id="21509" name="Line 5">
            <a:extLst>
              <a:ext uri="{FF2B5EF4-FFF2-40B4-BE49-F238E27FC236}">
                <a16:creationId xmlns:a16="http://schemas.microsoft.com/office/drawing/2014/main" id="{9CD53E51-485A-F8F1-29C0-8AAA1DE28195}"/>
              </a:ext>
            </a:extLst>
          </p:cNvPr>
          <p:cNvSpPr>
            <a:spLocks noChangeShapeType="1"/>
          </p:cNvSpPr>
          <p:nvPr/>
        </p:nvSpPr>
        <p:spPr bwMode="auto">
          <a:xfrm>
            <a:off x="5791200" y="1981200"/>
            <a:ext cx="0" cy="3657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7961" dir="13500000" algn="ctr" rotWithShape="0">
                    <a:srgbClr val="004D00"/>
                  </a:outerShdw>
                </a:effectLst>
              </a14:hiddenEffects>
            </a:ext>
          </a:extLst>
        </p:spPr>
        <p:txBody>
          <a:bodyPr wrap="none" anchor="ctr"/>
          <a:lstStyle/>
          <a:p>
            <a:endParaRPr lang="en-IN"/>
          </a:p>
        </p:txBody>
      </p:sp>
      <p:pic>
        <p:nvPicPr>
          <p:cNvPr id="21511" name="Picture 7">
            <a:extLst>
              <a:ext uri="{FF2B5EF4-FFF2-40B4-BE49-F238E27FC236}">
                <a16:creationId xmlns:a16="http://schemas.microsoft.com/office/drawing/2014/main" id="{25D41DA9-2D4D-7DBB-A3CB-00D400869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067050"/>
            <a:ext cx="2895600" cy="180975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21511"/>
                                        </p:tgtEl>
                                        <p:attrNameLst>
                                          <p:attrName>style.visibility</p:attrName>
                                        </p:attrNameLst>
                                      </p:cBhvr>
                                      <p:to>
                                        <p:strVal val="visible"/>
                                      </p:to>
                                    </p:set>
                                    <p:anim calcmode="lin" valueType="num">
                                      <p:cBhvr>
                                        <p:cTn id="12" dur="1000" fill="hold"/>
                                        <p:tgtEl>
                                          <p:spTgt spid="21511"/>
                                        </p:tgtEl>
                                        <p:attrNameLst>
                                          <p:attrName>ppt_w</p:attrName>
                                        </p:attrNameLst>
                                      </p:cBhvr>
                                      <p:tavLst>
                                        <p:tav tm="0">
                                          <p:val>
                                            <p:fltVal val="0"/>
                                          </p:val>
                                        </p:tav>
                                        <p:tav tm="100000">
                                          <p:val>
                                            <p:strVal val="#ppt_w"/>
                                          </p:val>
                                        </p:tav>
                                      </p:tavLst>
                                    </p:anim>
                                    <p:anim calcmode="lin" valueType="num">
                                      <p:cBhvr>
                                        <p:cTn id="13" dur="1000" fill="hold"/>
                                        <p:tgtEl>
                                          <p:spTgt spid="21511"/>
                                        </p:tgtEl>
                                        <p:attrNameLst>
                                          <p:attrName>ppt_h</p:attrName>
                                        </p:attrNameLst>
                                      </p:cBhvr>
                                      <p:tavLst>
                                        <p:tav tm="0">
                                          <p:val>
                                            <p:fltVal val="0"/>
                                          </p:val>
                                        </p:tav>
                                        <p:tav tm="100000">
                                          <p:val>
                                            <p:strVal val="#ppt_h"/>
                                          </p:val>
                                        </p:tav>
                                      </p:tavLst>
                                    </p:anim>
                                    <p:anim calcmode="lin" valueType="num">
                                      <p:cBhvr>
                                        <p:cTn id="14" dur="1000" fill="hold"/>
                                        <p:tgtEl>
                                          <p:spTgt spid="21511"/>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1511"/>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500"/>
                            </p:stCondLst>
                            <p:childTnLst>
                              <p:par>
                                <p:cTn id="17" presetID="23" presetClass="entr" presetSubtype="36" fill="hold" nodeType="afterEffect">
                                  <p:stCondLst>
                                    <p:cond delay="0"/>
                                  </p:stCondLst>
                                  <p:childTnLst>
                                    <p:set>
                                      <p:cBhvr>
                                        <p:cTn id="18" dur="1" fill="hold">
                                          <p:stCondLst>
                                            <p:cond delay="0"/>
                                          </p:stCondLst>
                                        </p:cTn>
                                        <p:tgtEl>
                                          <p:spTgt spid="21508"/>
                                        </p:tgtEl>
                                        <p:attrNameLst>
                                          <p:attrName>style.visibility</p:attrName>
                                        </p:attrNameLst>
                                      </p:cBhvr>
                                      <p:to>
                                        <p:strVal val="visible"/>
                                      </p:to>
                                    </p:set>
                                    <p:anim calcmode="lin" valueType="num">
                                      <p:cBhvr>
                                        <p:cTn id="19" dur="500" fill="hold"/>
                                        <p:tgtEl>
                                          <p:spTgt spid="21508"/>
                                        </p:tgtEl>
                                        <p:attrNameLst>
                                          <p:attrName>ppt_w</p:attrName>
                                        </p:attrNameLst>
                                      </p:cBhvr>
                                      <p:tavLst>
                                        <p:tav tm="0">
                                          <p:val>
                                            <p:strVal val="(6*min(max(#ppt_w*#ppt_h,.3),1)-7.4)/-.7*#ppt_w"/>
                                          </p:val>
                                        </p:tav>
                                        <p:tav tm="100000">
                                          <p:val>
                                            <p:strVal val="#ppt_w"/>
                                          </p:val>
                                        </p:tav>
                                      </p:tavLst>
                                    </p:anim>
                                    <p:anim calcmode="lin" valueType="num">
                                      <p:cBhvr>
                                        <p:cTn id="20" dur="500" fill="hold"/>
                                        <p:tgtEl>
                                          <p:spTgt spid="21508"/>
                                        </p:tgtEl>
                                        <p:attrNameLst>
                                          <p:attrName>ppt_h</p:attrName>
                                        </p:attrNameLst>
                                      </p:cBhvr>
                                      <p:tavLst>
                                        <p:tav tm="0">
                                          <p:val>
                                            <p:strVal val="(6*min(max(#ppt_w*#ppt_h,.3),1)-7.4)/-.7*#ppt_h"/>
                                          </p:val>
                                        </p:tav>
                                        <p:tav tm="100000">
                                          <p:val>
                                            <p:strVal val="#ppt_h"/>
                                          </p:val>
                                        </p:tav>
                                      </p:tavLst>
                                    </p:anim>
                                    <p:anim calcmode="lin" valueType="num">
                                      <p:cBhvr>
                                        <p:cTn id="21" dur="500" fill="hold"/>
                                        <p:tgtEl>
                                          <p:spTgt spid="21508"/>
                                        </p:tgtEl>
                                        <p:attrNameLst>
                                          <p:attrName>ppt_x</p:attrName>
                                        </p:attrNameLst>
                                      </p:cBhvr>
                                      <p:tavLst>
                                        <p:tav tm="0">
                                          <p:val>
                                            <p:fltVal val="0.5"/>
                                          </p:val>
                                        </p:tav>
                                        <p:tav tm="100000">
                                          <p:val>
                                            <p:strVal val="#ppt_x"/>
                                          </p:val>
                                        </p:tav>
                                      </p:tavLst>
                                    </p:anim>
                                    <p:anim calcmode="lin" valueType="num">
                                      <p:cBhvr>
                                        <p:cTn id="22" dur="500" fill="hold"/>
                                        <p:tgtEl>
                                          <p:spTgt spid="21508"/>
                                        </p:tgtEl>
                                        <p:attrNameLst>
                                          <p:attrName>ppt_y</p:attrName>
                                        </p:attrNameLst>
                                      </p:cBhvr>
                                      <p:tavLst>
                                        <p:tav tm="0">
                                          <p:val>
                                            <p:strVal val="1+(6*min(max(#ppt_w*#ppt_h,.3),1)-7.4)/-.7*#ppt_h/2"/>
                                          </p:val>
                                        </p:tav>
                                        <p:tav tm="100000">
                                          <p:val>
                                            <p:strVal val="#ppt_y"/>
                                          </p:val>
                                        </p:tav>
                                      </p:tavLst>
                                    </p:anim>
                                  </p:childTnLst>
                                </p:cTn>
                              </p:par>
                            </p:childTnLst>
                          </p:cTn>
                        </p:par>
                        <p:par>
                          <p:cTn id="23" fill="hold" nodeType="afterGroup">
                            <p:stCondLst>
                              <p:cond delay="2000"/>
                            </p:stCondLst>
                            <p:childTnLst>
                              <p:par>
                                <p:cTn id="24" presetID="23" presetClass="entr" presetSubtype="36" fill="hold" nodeType="afterEffect">
                                  <p:stCondLst>
                                    <p:cond delay="0"/>
                                  </p:stCondLst>
                                  <p:childTnLst>
                                    <p:set>
                                      <p:cBhvr>
                                        <p:cTn id="25" dur="1" fill="hold">
                                          <p:stCondLst>
                                            <p:cond delay="0"/>
                                          </p:stCondLst>
                                        </p:cTn>
                                        <p:tgtEl>
                                          <p:spTgt spid="21509"/>
                                        </p:tgtEl>
                                        <p:attrNameLst>
                                          <p:attrName>style.visibility</p:attrName>
                                        </p:attrNameLst>
                                      </p:cBhvr>
                                      <p:to>
                                        <p:strVal val="visible"/>
                                      </p:to>
                                    </p:set>
                                    <p:anim calcmode="lin" valueType="num">
                                      <p:cBhvr>
                                        <p:cTn id="26" dur="500" fill="hold"/>
                                        <p:tgtEl>
                                          <p:spTgt spid="21509"/>
                                        </p:tgtEl>
                                        <p:attrNameLst>
                                          <p:attrName>ppt_w</p:attrName>
                                        </p:attrNameLst>
                                      </p:cBhvr>
                                      <p:tavLst>
                                        <p:tav tm="0">
                                          <p:val>
                                            <p:strVal val="(6*min(max(#ppt_w*#ppt_h,.3),1)-7.4)/-.7*#ppt_w"/>
                                          </p:val>
                                        </p:tav>
                                        <p:tav tm="100000">
                                          <p:val>
                                            <p:strVal val="#ppt_w"/>
                                          </p:val>
                                        </p:tav>
                                      </p:tavLst>
                                    </p:anim>
                                    <p:anim calcmode="lin" valueType="num">
                                      <p:cBhvr>
                                        <p:cTn id="27" dur="500" fill="hold"/>
                                        <p:tgtEl>
                                          <p:spTgt spid="21509"/>
                                        </p:tgtEl>
                                        <p:attrNameLst>
                                          <p:attrName>ppt_h</p:attrName>
                                        </p:attrNameLst>
                                      </p:cBhvr>
                                      <p:tavLst>
                                        <p:tav tm="0">
                                          <p:val>
                                            <p:strVal val="(6*min(max(#ppt_w*#ppt_h,.3),1)-7.4)/-.7*#ppt_h"/>
                                          </p:val>
                                        </p:tav>
                                        <p:tav tm="100000">
                                          <p:val>
                                            <p:strVal val="#ppt_h"/>
                                          </p:val>
                                        </p:tav>
                                      </p:tavLst>
                                    </p:anim>
                                    <p:anim calcmode="lin" valueType="num">
                                      <p:cBhvr>
                                        <p:cTn id="28" dur="500" fill="hold"/>
                                        <p:tgtEl>
                                          <p:spTgt spid="21509"/>
                                        </p:tgtEl>
                                        <p:attrNameLst>
                                          <p:attrName>ppt_x</p:attrName>
                                        </p:attrNameLst>
                                      </p:cBhvr>
                                      <p:tavLst>
                                        <p:tav tm="0">
                                          <p:val>
                                            <p:fltVal val="0.5"/>
                                          </p:val>
                                        </p:tav>
                                        <p:tav tm="100000">
                                          <p:val>
                                            <p:strVal val="#ppt_x"/>
                                          </p:val>
                                        </p:tav>
                                      </p:tavLst>
                                    </p:anim>
                                    <p:anim calcmode="lin" valueType="num">
                                      <p:cBhvr>
                                        <p:cTn id="29" dur="500" fill="hold"/>
                                        <p:tgtEl>
                                          <p:spTgt spid="21509"/>
                                        </p:tgtEl>
                                        <p:attrNameLst>
                                          <p:attrName>ppt_y</p:attrName>
                                        </p:attrNameLst>
                                      </p:cBhvr>
                                      <p:tavLst>
                                        <p:tav tm="0">
                                          <p:val>
                                            <p:strVal val="1+(6*min(max(#ppt_w*#ppt_h,.3),1)-7.4)/-.7*#ppt_h/2"/>
                                          </p:val>
                                        </p:tav>
                                        <p:tav tm="100000">
                                          <p:val>
                                            <p:strVal val="#ppt_y"/>
                                          </p:val>
                                        </p:tav>
                                      </p:tavLst>
                                    </p:anim>
                                  </p:childTnLst>
                                </p:cTn>
                              </p:par>
                            </p:childTnLst>
                          </p:cTn>
                        </p:par>
                        <p:par>
                          <p:cTn id="30" fill="hold" nodeType="afterGroup">
                            <p:stCondLst>
                              <p:cond delay="2500"/>
                            </p:stCondLst>
                            <p:childTnLst>
                              <p:par>
                                <p:cTn id="31" presetID="23" presetClass="entr" presetSubtype="36" fill="hold" nodeType="afterEffect">
                                  <p:stCondLst>
                                    <p:cond delay="0"/>
                                  </p:stCondLst>
                                  <p:childTnLst>
                                    <p:set>
                                      <p:cBhvr>
                                        <p:cTn id="32" dur="1" fill="hold">
                                          <p:stCondLst>
                                            <p:cond delay="0"/>
                                          </p:stCondLst>
                                        </p:cTn>
                                        <p:tgtEl>
                                          <p:spTgt spid="21507"/>
                                        </p:tgtEl>
                                        <p:attrNameLst>
                                          <p:attrName>style.visibility</p:attrName>
                                        </p:attrNameLst>
                                      </p:cBhvr>
                                      <p:to>
                                        <p:strVal val="visible"/>
                                      </p:to>
                                    </p:set>
                                    <p:anim calcmode="lin" valueType="num">
                                      <p:cBhvr>
                                        <p:cTn id="33" dur="500" fill="hold"/>
                                        <p:tgtEl>
                                          <p:spTgt spid="21507"/>
                                        </p:tgtEl>
                                        <p:attrNameLst>
                                          <p:attrName>ppt_w</p:attrName>
                                        </p:attrNameLst>
                                      </p:cBhvr>
                                      <p:tavLst>
                                        <p:tav tm="0">
                                          <p:val>
                                            <p:strVal val="(6*min(max(#ppt_w*#ppt_h,.3),1)-7.4)/-.7*#ppt_w"/>
                                          </p:val>
                                        </p:tav>
                                        <p:tav tm="100000">
                                          <p:val>
                                            <p:strVal val="#ppt_w"/>
                                          </p:val>
                                        </p:tav>
                                      </p:tavLst>
                                    </p:anim>
                                    <p:anim calcmode="lin" valueType="num">
                                      <p:cBhvr>
                                        <p:cTn id="34" dur="500" fill="hold"/>
                                        <p:tgtEl>
                                          <p:spTgt spid="21507"/>
                                        </p:tgtEl>
                                        <p:attrNameLst>
                                          <p:attrName>ppt_h</p:attrName>
                                        </p:attrNameLst>
                                      </p:cBhvr>
                                      <p:tavLst>
                                        <p:tav tm="0">
                                          <p:val>
                                            <p:strVal val="(6*min(max(#ppt_w*#ppt_h,.3),1)-7.4)/-.7*#ppt_h"/>
                                          </p:val>
                                        </p:tav>
                                        <p:tav tm="100000">
                                          <p:val>
                                            <p:strVal val="#ppt_h"/>
                                          </p:val>
                                        </p:tav>
                                      </p:tavLst>
                                    </p:anim>
                                    <p:anim calcmode="lin" valueType="num">
                                      <p:cBhvr>
                                        <p:cTn id="35" dur="500" fill="hold"/>
                                        <p:tgtEl>
                                          <p:spTgt spid="21507"/>
                                        </p:tgtEl>
                                        <p:attrNameLst>
                                          <p:attrName>ppt_x</p:attrName>
                                        </p:attrNameLst>
                                      </p:cBhvr>
                                      <p:tavLst>
                                        <p:tav tm="0">
                                          <p:val>
                                            <p:fltVal val="0.5"/>
                                          </p:val>
                                        </p:tav>
                                        <p:tav tm="100000">
                                          <p:val>
                                            <p:strVal val="#ppt_x"/>
                                          </p:val>
                                        </p:tav>
                                      </p:tavLst>
                                    </p:anim>
                                    <p:anim calcmode="lin" valueType="num">
                                      <p:cBhvr>
                                        <p:cTn id="36" dur="500" fill="hold"/>
                                        <p:tgtEl>
                                          <p:spTgt spid="21507"/>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1">
            <a:extLst>
              <a:ext uri="{FF2B5EF4-FFF2-40B4-BE49-F238E27FC236}">
                <a16:creationId xmlns:a16="http://schemas.microsoft.com/office/drawing/2014/main" id="{004FFECC-A08D-0D75-16F6-9EB2DC9A93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0"/>
            <a:ext cx="7620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a16="http://schemas.microsoft.com/office/drawing/2014/main" id="{42E28EC3-40C3-AAA6-AE36-9EF9DACF7EDD}"/>
              </a:ext>
            </a:extLst>
          </p:cNvPr>
          <p:cNvSpPr txBox="1">
            <a:spLocks noChangeArrowheads="1"/>
          </p:cNvSpPr>
          <p:nvPr/>
        </p:nvSpPr>
        <p:spPr bwMode="auto">
          <a:xfrm>
            <a:off x="1295400" y="1096963"/>
            <a:ext cx="65357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What is the output of the NOR gate?</a:t>
            </a:r>
          </a:p>
        </p:txBody>
      </p:sp>
      <p:grpSp>
        <p:nvGrpSpPr>
          <p:cNvPr id="47107" name="Group 3">
            <a:extLst>
              <a:ext uri="{FF2B5EF4-FFF2-40B4-BE49-F238E27FC236}">
                <a16:creationId xmlns:a16="http://schemas.microsoft.com/office/drawing/2014/main" id="{3FAC96A1-CB6A-5238-4126-5072127DE4F4}"/>
              </a:ext>
            </a:extLst>
          </p:cNvPr>
          <p:cNvGrpSpPr>
            <a:grpSpLocks/>
          </p:cNvGrpSpPr>
          <p:nvPr/>
        </p:nvGrpSpPr>
        <p:grpSpPr bwMode="auto">
          <a:xfrm>
            <a:off x="1295400" y="1785938"/>
            <a:ext cx="2200275" cy="1262062"/>
            <a:chOff x="816" y="720"/>
            <a:chExt cx="1386" cy="795"/>
          </a:xfrm>
        </p:grpSpPr>
        <p:pic>
          <p:nvPicPr>
            <p:cNvPr id="22554" name="Picture 4">
              <a:extLst>
                <a:ext uri="{FF2B5EF4-FFF2-40B4-BE49-F238E27FC236}">
                  <a16:creationId xmlns:a16="http://schemas.microsoft.com/office/drawing/2014/main" id="{A561B46A-ED99-BBCD-CFFE-9DE99FEF8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720"/>
              <a:ext cx="969"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5" name="Text Box 5">
              <a:extLst>
                <a:ext uri="{FF2B5EF4-FFF2-40B4-BE49-F238E27FC236}">
                  <a16:creationId xmlns:a16="http://schemas.microsoft.com/office/drawing/2014/main" id="{DDCB613B-3DE6-07B0-5154-7ACA2595E4D6}"/>
                </a:ext>
              </a:extLst>
            </p:cNvPr>
            <p:cNvSpPr txBox="1">
              <a:spLocks noChangeArrowheads="1"/>
            </p:cNvSpPr>
            <p:nvPr/>
          </p:nvSpPr>
          <p:spPr bwMode="auto">
            <a:xfrm>
              <a:off x="816" y="74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solidFill>
                  <a:srgbClr val="FFFF00"/>
                </a:solidFill>
                <a:latin typeface="Times New Roman" panose="02020603050405020304" pitchFamily="18" charset="0"/>
              </a:endParaRPr>
            </a:p>
          </p:txBody>
        </p:sp>
        <p:sp>
          <p:nvSpPr>
            <p:cNvPr id="22556" name="Text Box 6">
              <a:extLst>
                <a:ext uri="{FF2B5EF4-FFF2-40B4-BE49-F238E27FC236}">
                  <a16:creationId xmlns:a16="http://schemas.microsoft.com/office/drawing/2014/main" id="{EDFA8480-F382-2DC4-A7D3-4E6A795C4BD4}"/>
                </a:ext>
              </a:extLst>
            </p:cNvPr>
            <p:cNvSpPr txBox="1">
              <a:spLocks noChangeArrowheads="1"/>
            </p:cNvSpPr>
            <p:nvPr/>
          </p:nvSpPr>
          <p:spPr bwMode="auto">
            <a:xfrm>
              <a:off x="1958" y="876"/>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sz="2400">
                <a:solidFill>
                  <a:srgbClr val="CC0000"/>
                </a:solidFill>
                <a:latin typeface="Times New Roman" panose="02020603050405020304" pitchFamily="18" charset="0"/>
              </a:endParaRPr>
            </a:p>
          </p:txBody>
        </p:sp>
      </p:grpSp>
      <p:sp>
        <p:nvSpPr>
          <p:cNvPr id="47111" name="Rectangle 7" descr="90%">
            <a:extLst>
              <a:ext uri="{FF2B5EF4-FFF2-40B4-BE49-F238E27FC236}">
                <a16:creationId xmlns:a16="http://schemas.microsoft.com/office/drawing/2014/main" id="{EF79B834-9B05-4E7B-EDDD-0EF0A08B30E6}"/>
              </a:ext>
            </a:extLst>
          </p:cNvPr>
          <p:cNvSpPr>
            <a:spLocks noChangeArrowheads="1"/>
          </p:cNvSpPr>
          <p:nvPr/>
        </p:nvSpPr>
        <p:spPr bwMode="auto">
          <a:xfrm>
            <a:off x="3124200" y="1981200"/>
            <a:ext cx="11430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endParaRPr kumimoji="0" lang="en-US" altLang="en-US" sz="2400">
              <a:solidFill>
                <a:srgbClr val="0000FF"/>
              </a:solidFill>
              <a:latin typeface="Times New Roman" panose="02020603050405020304" pitchFamily="18" charset="0"/>
            </a:endParaRPr>
          </a:p>
        </p:txBody>
      </p:sp>
      <p:grpSp>
        <p:nvGrpSpPr>
          <p:cNvPr id="47112" name="Group 8">
            <a:extLst>
              <a:ext uri="{FF2B5EF4-FFF2-40B4-BE49-F238E27FC236}">
                <a16:creationId xmlns:a16="http://schemas.microsoft.com/office/drawing/2014/main" id="{8519A8D9-736D-6403-16E0-02AE4D2B8942}"/>
              </a:ext>
            </a:extLst>
          </p:cNvPr>
          <p:cNvGrpSpPr>
            <a:grpSpLocks/>
          </p:cNvGrpSpPr>
          <p:nvPr/>
        </p:nvGrpSpPr>
        <p:grpSpPr bwMode="auto">
          <a:xfrm>
            <a:off x="5257800" y="1785938"/>
            <a:ext cx="2200275" cy="1262062"/>
            <a:chOff x="3456" y="816"/>
            <a:chExt cx="1386" cy="795"/>
          </a:xfrm>
        </p:grpSpPr>
        <p:pic>
          <p:nvPicPr>
            <p:cNvPr id="22551" name="Picture 9">
              <a:extLst>
                <a:ext uri="{FF2B5EF4-FFF2-40B4-BE49-F238E27FC236}">
                  <a16:creationId xmlns:a16="http://schemas.microsoft.com/office/drawing/2014/main" id="{E2EBC2E6-6E4E-5829-060A-90B2C7C956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0" y="816"/>
              <a:ext cx="969"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52" name="Text Box 10">
              <a:extLst>
                <a:ext uri="{FF2B5EF4-FFF2-40B4-BE49-F238E27FC236}">
                  <a16:creationId xmlns:a16="http://schemas.microsoft.com/office/drawing/2014/main" id="{299B5B49-497B-B0E8-03F1-F4FC834BACB9}"/>
                </a:ext>
              </a:extLst>
            </p:cNvPr>
            <p:cNvSpPr txBox="1">
              <a:spLocks noChangeArrowheads="1"/>
            </p:cNvSpPr>
            <p:nvPr/>
          </p:nvSpPr>
          <p:spPr bwMode="auto">
            <a:xfrm>
              <a:off x="3456" y="83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solidFill>
                  <a:srgbClr val="FFFF00"/>
                </a:solidFill>
                <a:latin typeface="Times New Roman" panose="02020603050405020304" pitchFamily="18" charset="0"/>
              </a:endParaRPr>
            </a:p>
          </p:txBody>
        </p:sp>
        <p:sp>
          <p:nvSpPr>
            <p:cNvPr id="22553" name="Text Box 11">
              <a:extLst>
                <a:ext uri="{FF2B5EF4-FFF2-40B4-BE49-F238E27FC236}">
                  <a16:creationId xmlns:a16="http://schemas.microsoft.com/office/drawing/2014/main" id="{E4ACDAD7-4BC1-820E-F551-E74A846A4582}"/>
                </a:ext>
              </a:extLst>
            </p:cNvPr>
            <p:cNvSpPr txBox="1">
              <a:spLocks noChangeArrowheads="1"/>
            </p:cNvSpPr>
            <p:nvPr/>
          </p:nvSpPr>
          <p:spPr bwMode="auto">
            <a:xfrm>
              <a:off x="4598" y="9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sz="2400">
                <a:solidFill>
                  <a:srgbClr val="FFFF00"/>
                </a:solidFill>
                <a:latin typeface="Times New Roman" panose="02020603050405020304" pitchFamily="18" charset="0"/>
              </a:endParaRPr>
            </a:p>
          </p:txBody>
        </p:sp>
      </p:grpSp>
      <p:sp>
        <p:nvSpPr>
          <p:cNvPr id="47116" name="Rectangle 12">
            <a:extLst>
              <a:ext uri="{FF2B5EF4-FFF2-40B4-BE49-F238E27FC236}">
                <a16:creationId xmlns:a16="http://schemas.microsoft.com/office/drawing/2014/main" id="{572BB75C-D7C1-C940-1EE0-F3E752200E70}"/>
              </a:ext>
            </a:extLst>
          </p:cNvPr>
          <p:cNvSpPr>
            <a:spLocks noChangeArrowheads="1"/>
          </p:cNvSpPr>
          <p:nvPr/>
        </p:nvSpPr>
        <p:spPr bwMode="auto">
          <a:xfrm>
            <a:off x="7086600" y="1905000"/>
            <a:ext cx="1066800" cy="762000"/>
          </a:xfrm>
          <a:prstGeom prst="rect">
            <a:avLst/>
          </a:prstGeom>
          <a:solidFill>
            <a:srgbClr val="0000FF"/>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47117" name="Group 13">
            <a:extLst>
              <a:ext uri="{FF2B5EF4-FFF2-40B4-BE49-F238E27FC236}">
                <a16:creationId xmlns:a16="http://schemas.microsoft.com/office/drawing/2014/main" id="{00BE3AA3-8FE9-9F3F-17AA-FCA899D264BD}"/>
              </a:ext>
            </a:extLst>
          </p:cNvPr>
          <p:cNvGrpSpPr>
            <a:grpSpLocks/>
          </p:cNvGrpSpPr>
          <p:nvPr/>
        </p:nvGrpSpPr>
        <p:grpSpPr bwMode="auto">
          <a:xfrm>
            <a:off x="1295400" y="3767138"/>
            <a:ext cx="2200275" cy="1262062"/>
            <a:chOff x="912" y="2496"/>
            <a:chExt cx="1386" cy="795"/>
          </a:xfrm>
        </p:grpSpPr>
        <p:pic>
          <p:nvPicPr>
            <p:cNvPr id="22548" name="Picture 14">
              <a:extLst>
                <a:ext uri="{FF2B5EF4-FFF2-40B4-BE49-F238E27FC236}">
                  <a16:creationId xmlns:a16="http://schemas.microsoft.com/office/drawing/2014/main" id="{C08A5A19-3841-0CAC-7EBE-208C3C688F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2496"/>
              <a:ext cx="969"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9" name="Text Box 15">
              <a:extLst>
                <a:ext uri="{FF2B5EF4-FFF2-40B4-BE49-F238E27FC236}">
                  <a16:creationId xmlns:a16="http://schemas.microsoft.com/office/drawing/2014/main" id="{9491978C-1E29-E333-915F-8BEA3DCAFEE0}"/>
                </a:ext>
              </a:extLst>
            </p:cNvPr>
            <p:cNvSpPr txBox="1">
              <a:spLocks noChangeArrowheads="1"/>
            </p:cNvSpPr>
            <p:nvPr/>
          </p:nvSpPr>
          <p:spPr bwMode="auto">
            <a:xfrm>
              <a:off x="912" y="251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solidFill>
                  <a:srgbClr val="FFFF00"/>
                </a:solidFill>
                <a:latin typeface="Times New Roman" panose="02020603050405020304" pitchFamily="18" charset="0"/>
              </a:endParaRPr>
            </a:p>
          </p:txBody>
        </p:sp>
        <p:sp>
          <p:nvSpPr>
            <p:cNvPr id="22550" name="Text Box 16">
              <a:extLst>
                <a:ext uri="{FF2B5EF4-FFF2-40B4-BE49-F238E27FC236}">
                  <a16:creationId xmlns:a16="http://schemas.microsoft.com/office/drawing/2014/main" id="{285151E0-60CA-0D8F-C573-1184CFB23F7F}"/>
                </a:ext>
              </a:extLst>
            </p:cNvPr>
            <p:cNvSpPr txBox="1">
              <a:spLocks noChangeArrowheads="1"/>
            </p:cNvSpPr>
            <p:nvPr/>
          </p:nvSpPr>
          <p:spPr bwMode="auto">
            <a:xfrm>
              <a:off x="2054" y="265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sz="2400">
                <a:solidFill>
                  <a:srgbClr val="CC0000"/>
                </a:solidFill>
                <a:latin typeface="Times New Roman" panose="02020603050405020304" pitchFamily="18" charset="0"/>
              </a:endParaRPr>
            </a:p>
          </p:txBody>
        </p:sp>
      </p:grpSp>
      <p:sp>
        <p:nvSpPr>
          <p:cNvPr id="47121" name="Rectangle 17">
            <a:extLst>
              <a:ext uri="{FF2B5EF4-FFF2-40B4-BE49-F238E27FC236}">
                <a16:creationId xmlns:a16="http://schemas.microsoft.com/office/drawing/2014/main" id="{AFE157FC-FB57-1686-69EA-6B539077659A}"/>
              </a:ext>
            </a:extLst>
          </p:cNvPr>
          <p:cNvSpPr>
            <a:spLocks noChangeArrowheads="1"/>
          </p:cNvSpPr>
          <p:nvPr/>
        </p:nvSpPr>
        <p:spPr bwMode="auto">
          <a:xfrm>
            <a:off x="3124200" y="3886200"/>
            <a:ext cx="1066800" cy="762000"/>
          </a:xfrm>
          <a:prstGeom prst="rect">
            <a:avLst/>
          </a:prstGeom>
          <a:solidFill>
            <a:srgbClr val="0000FF"/>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47122" name="Group 18">
            <a:extLst>
              <a:ext uri="{FF2B5EF4-FFF2-40B4-BE49-F238E27FC236}">
                <a16:creationId xmlns:a16="http://schemas.microsoft.com/office/drawing/2014/main" id="{8415B6D6-E293-8BCD-26D1-860FC23A3F69}"/>
              </a:ext>
            </a:extLst>
          </p:cNvPr>
          <p:cNvGrpSpPr>
            <a:grpSpLocks/>
          </p:cNvGrpSpPr>
          <p:nvPr/>
        </p:nvGrpSpPr>
        <p:grpSpPr bwMode="auto">
          <a:xfrm>
            <a:off x="5254625" y="3767138"/>
            <a:ext cx="2205038" cy="1262062"/>
            <a:chOff x="3213" y="2112"/>
            <a:chExt cx="1389" cy="795"/>
          </a:xfrm>
        </p:grpSpPr>
        <p:pic>
          <p:nvPicPr>
            <p:cNvPr id="22545" name="Picture 19">
              <a:extLst>
                <a:ext uri="{FF2B5EF4-FFF2-40B4-BE49-F238E27FC236}">
                  <a16:creationId xmlns:a16="http://schemas.microsoft.com/office/drawing/2014/main" id="{DA294B8E-005D-50C0-2683-FF0FD1510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 y="2112"/>
              <a:ext cx="969" cy="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46" name="Text Box 20">
              <a:extLst>
                <a:ext uri="{FF2B5EF4-FFF2-40B4-BE49-F238E27FC236}">
                  <a16:creationId xmlns:a16="http://schemas.microsoft.com/office/drawing/2014/main" id="{C783BC03-FBD2-2BF5-52DE-E089BE665D01}"/>
                </a:ext>
              </a:extLst>
            </p:cNvPr>
            <p:cNvSpPr txBox="1">
              <a:spLocks noChangeArrowheads="1"/>
            </p:cNvSpPr>
            <p:nvPr/>
          </p:nvSpPr>
          <p:spPr bwMode="auto">
            <a:xfrm>
              <a:off x="3213" y="213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solidFill>
                  <a:srgbClr val="FFFF00"/>
                </a:solidFill>
                <a:latin typeface="Times New Roman" panose="02020603050405020304" pitchFamily="18" charset="0"/>
              </a:endParaRPr>
            </a:p>
          </p:txBody>
        </p:sp>
        <p:sp>
          <p:nvSpPr>
            <p:cNvPr id="22547" name="Text Box 21">
              <a:extLst>
                <a:ext uri="{FF2B5EF4-FFF2-40B4-BE49-F238E27FC236}">
                  <a16:creationId xmlns:a16="http://schemas.microsoft.com/office/drawing/2014/main" id="{14CEB4A9-4259-497F-624E-40EF699FBB7D}"/>
                </a:ext>
              </a:extLst>
            </p:cNvPr>
            <p:cNvSpPr txBox="1">
              <a:spLocks noChangeArrowheads="1"/>
            </p:cNvSpPr>
            <p:nvPr/>
          </p:nvSpPr>
          <p:spPr bwMode="auto">
            <a:xfrm>
              <a:off x="4358" y="226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47126" name="Rectangle 22">
            <a:extLst>
              <a:ext uri="{FF2B5EF4-FFF2-40B4-BE49-F238E27FC236}">
                <a16:creationId xmlns:a16="http://schemas.microsoft.com/office/drawing/2014/main" id="{2C9F923B-1E4B-63B2-81BA-B1B56598791E}"/>
              </a:ext>
            </a:extLst>
          </p:cNvPr>
          <p:cNvSpPr>
            <a:spLocks noChangeArrowheads="1"/>
          </p:cNvSpPr>
          <p:nvPr/>
        </p:nvSpPr>
        <p:spPr bwMode="auto">
          <a:xfrm>
            <a:off x="7086600" y="3962400"/>
            <a:ext cx="1066800" cy="762000"/>
          </a:xfrm>
          <a:prstGeom prst="rect">
            <a:avLst/>
          </a:prstGeom>
          <a:solidFill>
            <a:srgbClr val="0000FF"/>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sp>
        <p:nvSpPr>
          <p:cNvPr id="47127" name="Text Box 23">
            <a:extLst>
              <a:ext uri="{FF2B5EF4-FFF2-40B4-BE49-F238E27FC236}">
                <a16:creationId xmlns:a16="http://schemas.microsoft.com/office/drawing/2014/main" id="{588BA912-6BC5-199B-B3A1-7EFD5AD4A66D}"/>
              </a:ext>
            </a:extLst>
          </p:cNvPr>
          <p:cNvSpPr txBox="1">
            <a:spLocks noChangeArrowheads="1"/>
          </p:cNvSpPr>
          <p:nvPr/>
        </p:nvSpPr>
        <p:spPr bwMode="auto">
          <a:xfrm>
            <a:off x="631825" y="5838825"/>
            <a:ext cx="7835900"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 Unique Output: Output HIGH when all inputs are LOW. </a:t>
            </a:r>
          </a:p>
        </p:txBody>
      </p:sp>
      <p:sp>
        <p:nvSpPr>
          <p:cNvPr id="47128" name="Rectangle 24">
            <a:extLst>
              <a:ext uri="{FF2B5EF4-FFF2-40B4-BE49-F238E27FC236}">
                <a16:creationId xmlns:a16="http://schemas.microsoft.com/office/drawing/2014/main" id="{7A9B69F5-6D21-E64A-3EF7-DC01A28A5EEF}"/>
              </a:ext>
            </a:extLst>
          </p:cNvPr>
          <p:cNvSpPr>
            <a:spLocks noChangeArrowheads="1"/>
          </p:cNvSpPr>
          <p:nvPr/>
        </p:nvSpPr>
        <p:spPr bwMode="auto">
          <a:xfrm>
            <a:off x="5105400" y="3767138"/>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H</a:t>
            </a:r>
            <a:endParaRPr kumimoji="0" lang="en-US" altLang="en-US" sz="2400">
              <a:solidFill>
                <a:srgbClr val="FFFF00"/>
              </a:solidFill>
              <a:latin typeface="Times New Roman" panose="02020603050405020304" pitchFamily="18" charset="0"/>
            </a:endParaRPr>
          </a:p>
        </p:txBody>
      </p:sp>
      <p:sp>
        <p:nvSpPr>
          <p:cNvPr id="47129" name="Rectangle 25">
            <a:extLst>
              <a:ext uri="{FF2B5EF4-FFF2-40B4-BE49-F238E27FC236}">
                <a16:creationId xmlns:a16="http://schemas.microsoft.com/office/drawing/2014/main" id="{C1D86FD8-F0D4-1C1C-9E32-227D093255B2}"/>
              </a:ext>
            </a:extLst>
          </p:cNvPr>
          <p:cNvSpPr>
            <a:spLocks noChangeArrowheads="1"/>
          </p:cNvSpPr>
          <p:nvPr/>
        </p:nvSpPr>
        <p:spPr bwMode="auto">
          <a:xfrm>
            <a:off x="5105400" y="1752600"/>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L</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H</a:t>
            </a:r>
          </a:p>
        </p:txBody>
      </p:sp>
      <p:sp>
        <p:nvSpPr>
          <p:cNvPr id="47130" name="Rectangle 26">
            <a:extLst>
              <a:ext uri="{FF2B5EF4-FFF2-40B4-BE49-F238E27FC236}">
                <a16:creationId xmlns:a16="http://schemas.microsoft.com/office/drawing/2014/main" id="{8146AC5D-A8BA-FD7E-D6C0-0BAEE477537C}"/>
              </a:ext>
            </a:extLst>
          </p:cNvPr>
          <p:cNvSpPr>
            <a:spLocks noChangeArrowheads="1"/>
          </p:cNvSpPr>
          <p:nvPr/>
        </p:nvSpPr>
        <p:spPr bwMode="auto">
          <a:xfrm>
            <a:off x="1143000" y="1785938"/>
            <a:ext cx="3873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L</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L</a:t>
            </a:r>
            <a:endParaRPr kumimoji="0" lang="en-US" altLang="en-US" sz="2400">
              <a:solidFill>
                <a:srgbClr val="0000CC"/>
              </a:solidFill>
              <a:latin typeface="Times New Roman" panose="02020603050405020304" pitchFamily="18" charset="0"/>
            </a:endParaRPr>
          </a:p>
        </p:txBody>
      </p:sp>
      <p:sp>
        <p:nvSpPr>
          <p:cNvPr id="47131" name="Rectangle 27">
            <a:extLst>
              <a:ext uri="{FF2B5EF4-FFF2-40B4-BE49-F238E27FC236}">
                <a16:creationId xmlns:a16="http://schemas.microsoft.com/office/drawing/2014/main" id="{53AC25A0-BB26-9EB6-7885-853396064B0F}"/>
              </a:ext>
            </a:extLst>
          </p:cNvPr>
          <p:cNvSpPr>
            <a:spLocks noChangeArrowheads="1"/>
          </p:cNvSpPr>
          <p:nvPr/>
        </p:nvSpPr>
        <p:spPr bwMode="auto">
          <a:xfrm>
            <a:off x="1143000" y="3810000"/>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L</a:t>
            </a:r>
          </a:p>
        </p:txBody>
      </p:sp>
      <p:sp>
        <p:nvSpPr>
          <p:cNvPr id="22544" name="Text Box 31">
            <a:extLst>
              <a:ext uri="{FF2B5EF4-FFF2-40B4-BE49-F238E27FC236}">
                <a16:creationId xmlns:a16="http://schemas.microsoft.com/office/drawing/2014/main" id="{F64A5981-B844-66CD-ACE8-2ED5DBCA38CD}"/>
              </a:ext>
            </a:extLst>
          </p:cNvPr>
          <p:cNvSpPr txBox="1">
            <a:spLocks noChangeArrowheads="1"/>
          </p:cNvSpPr>
          <p:nvPr/>
        </p:nvSpPr>
        <p:spPr bwMode="auto">
          <a:xfrm>
            <a:off x="3733800" y="228600"/>
            <a:ext cx="16764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rgbClr val="FFFFFF"/>
                </a:solidFill>
                <a:latin typeface="Times New Roman" panose="02020603050405020304" pitchFamily="18" charset="0"/>
              </a:rPr>
              <a:t>TEST</a:t>
            </a:r>
            <a:endParaRPr lang="en-US" altLang="en-US" sz="4000" b="1">
              <a:solidFill>
                <a:srgbClr val="FFFF00"/>
              </a:solidFill>
              <a:latin typeface="Times New Roman" panose="02020603050405020304" pitchFamily="18" charset="0"/>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710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7107"/>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713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nodeType="clickEffect">
                                  <p:stCondLst>
                                    <p:cond delay="0"/>
                                  </p:stCondLst>
                                  <p:childTnLst>
                                    <p:set>
                                      <p:cBhvr>
                                        <p:cTn id="16" dur="1" fill="hold">
                                          <p:stCondLst>
                                            <p:cond delay="0"/>
                                          </p:stCondLst>
                                        </p:cTn>
                                        <p:tgtEl>
                                          <p:spTgt spid="47111"/>
                                        </p:tgtEl>
                                        <p:attrNameLst>
                                          <p:attrName>style.visibility</p:attrName>
                                        </p:attrNameLst>
                                      </p:cBhvr>
                                      <p:to>
                                        <p:strVal val="visible"/>
                                      </p:to>
                                    </p:set>
                                    <p:anim calcmode="lin" valueType="num">
                                      <p:cBhvr additive="base">
                                        <p:cTn id="17" dur="500" fill="hold"/>
                                        <p:tgtEl>
                                          <p:spTgt spid="47111"/>
                                        </p:tgtEl>
                                        <p:attrNameLst>
                                          <p:attrName>ppt_x</p:attrName>
                                        </p:attrNameLst>
                                      </p:cBhvr>
                                      <p:tavLst>
                                        <p:tav tm="0">
                                          <p:val>
                                            <p:strVal val="0-#ppt_w/2"/>
                                          </p:val>
                                        </p:tav>
                                        <p:tav tm="100000">
                                          <p:val>
                                            <p:strVal val="#ppt_x"/>
                                          </p:val>
                                        </p:tav>
                                      </p:tavLst>
                                    </p:anim>
                                    <p:anim calcmode="lin" valueType="num">
                                      <p:cBhvr additive="base">
                                        <p:cTn id="18" dur="500" fill="hold"/>
                                        <p:tgtEl>
                                          <p:spTgt spid="47111"/>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12" fill="hold" nodeType="clickEffect">
                                  <p:stCondLst>
                                    <p:cond delay="0"/>
                                  </p:stCondLst>
                                  <p:childTnLst>
                                    <p:set>
                                      <p:cBhvr>
                                        <p:cTn id="22" dur="1" fill="hold">
                                          <p:stCondLst>
                                            <p:cond delay="0"/>
                                          </p:stCondLst>
                                        </p:cTn>
                                        <p:tgtEl>
                                          <p:spTgt spid="47112"/>
                                        </p:tgtEl>
                                        <p:attrNameLst>
                                          <p:attrName>style.visibility</p:attrName>
                                        </p:attrNameLst>
                                      </p:cBhvr>
                                      <p:to>
                                        <p:strVal val="visible"/>
                                      </p:to>
                                    </p:set>
                                    <p:anim calcmode="lin" valueType="num">
                                      <p:cBhvr additive="base">
                                        <p:cTn id="23" dur="500" fill="hold"/>
                                        <p:tgtEl>
                                          <p:spTgt spid="47112"/>
                                        </p:tgtEl>
                                        <p:attrNameLst>
                                          <p:attrName>ppt_x</p:attrName>
                                        </p:attrNameLst>
                                      </p:cBhvr>
                                      <p:tavLst>
                                        <p:tav tm="0">
                                          <p:val>
                                            <p:strVal val="0-#ppt_w/2"/>
                                          </p:val>
                                        </p:tav>
                                        <p:tav tm="100000">
                                          <p:val>
                                            <p:strVal val="#ppt_x"/>
                                          </p:val>
                                        </p:tav>
                                      </p:tavLst>
                                    </p:anim>
                                    <p:anim calcmode="lin" valueType="num">
                                      <p:cBhvr additive="base">
                                        <p:cTn id="24" dur="500" fill="hold"/>
                                        <p:tgtEl>
                                          <p:spTgt spid="47112"/>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47129"/>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12" fill="hold" nodeType="clickEffect">
                                  <p:stCondLst>
                                    <p:cond delay="0"/>
                                  </p:stCondLst>
                                  <p:childTnLst>
                                    <p:set>
                                      <p:cBhvr>
                                        <p:cTn id="31" dur="1" fill="hold">
                                          <p:stCondLst>
                                            <p:cond delay="0"/>
                                          </p:stCondLst>
                                        </p:cTn>
                                        <p:tgtEl>
                                          <p:spTgt spid="47116"/>
                                        </p:tgtEl>
                                        <p:attrNameLst>
                                          <p:attrName>style.visibility</p:attrName>
                                        </p:attrNameLst>
                                      </p:cBhvr>
                                      <p:to>
                                        <p:strVal val="visible"/>
                                      </p:to>
                                    </p:set>
                                    <p:anim calcmode="lin" valueType="num">
                                      <p:cBhvr additive="base">
                                        <p:cTn id="32" dur="500" fill="hold"/>
                                        <p:tgtEl>
                                          <p:spTgt spid="47116"/>
                                        </p:tgtEl>
                                        <p:attrNameLst>
                                          <p:attrName>ppt_x</p:attrName>
                                        </p:attrNameLst>
                                      </p:cBhvr>
                                      <p:tavLst>
                                        <p:tav tm="0">
                                          <p:val>
                                            <p:strVal val="0-#ppt_w/2"/>
                                          </p:val>
                                        </p:tav>
                                        <p:tav tm="100000">
                                          <p:val>
                                            <p:strVal val="#ppt_x"/>
                                          </p:val>
                                        </p:tav>
                                      </p:tavLst>
                                    </p:anim>
                                    <p:anim calcmode="lin" valueType="num">
                                      <p:cBhvr additive="base">
                                        <p:cTn id="33" dur="500" fill="hold"/>
                                        <p:tgtEl>
                                          <p:spTgt spid="4711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12" fill="hold" nodeType="clickEffect">
                                  <p:stCondLst>
                                    <p:cond delay="0"/>
                                  </p:stCondLst>
                                  <p:childTnLst>
                                    <p:set>
                                      <p:cBhvr>
                                        <p:cTn id="37" dur="1" fill="hold">
                                          <p:stCondLst>
                                            <p:cond delay="0"/>
                                          </p:stCondLst>
                                        </p:cTn>
                                        <p:tgtEl>
                                          <p:spTgt spid="47117"/>
                                        </p:tgtEl>
                                        <p:attrNameLst>
                                          <p:attrName>style.visibility</p:attrName>
                                        </p:attrNameLst>
                                      </p:cBhvr>
                                      <p:to>
                                        <p:strVal val="visible"/>
                                      </p:to>
                                    </p:set>
                                    <p:anim calcmode="lin" valueType="num">
                                      <p:cBhvr additive="base">
                                        <p:cTn id="38" dur="500" fill="hold"/>
                                        <p:tgtEl>
                                          <p:spTgt spid="47117"/>
                                        </p:tgtEl>
                                        <p:attrNameLst>
                                          <p:attrName>ppt_x</p:attrName>
                                        </p:attrNameLst>
                                      </p:cBhvr>
                                      <p:tavLst>
                                        <p:tav tm="0">
                                          <p:val>
                                            <p:strVal val="0-#ppt_w/2"/>
                                          </p:val>
                                        </p:tav>
                                        <p:tav tm="100000">
                                          <p:val>
                                            <p:strVal val="#ppt_x"/>
                                          </p:val>
                                        </p:tav>
                                      </p:tavLst>
                                    </p:anim>
                                    <p:anim calcmode="lin" valueType="num">
                                      <p:cBhvr additive="base">
                                        <p:cTn id="39" dur="500" fill="hold"/>
                                        <p:tgtEl>
                                          <p:spTgt spid="47117"/>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4713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12" fill="hold" nodeType="clickEffect">
                                  <p:stCondLst>
                                    <p:cond delay="0"/>
                                  </p:stCondLst>
                                  <p:childTnLst>
                                    <p:set>
                                      <p:cBhvr>
                                        <p:cTn id="46" dur="1" fill="hold">
                                          <p:stCondLst>
                                            <p:cond delay="0"/>
                                          </p:stCondLst>
                                        </p:cTn>
                                        <p:tgtEl>
                                          <p:spTgt spid="47121"/>
                                        </p:tgtEl>
                                        <p:attrNameLst>
                                          <p:attrName>style.visibility</p:attrName>
                                        </p:attrNameLst>
                                      </p:cBhvr>
                                      <p:to>
                                        <p:strVal val="visible"/>
                                      </p:to>
                                    </p:set>
                                    <p:anim calcmode="lin" valueType="num">
                                      <p:cBhvr additive="base">
                                        <p:cTn id="47" dur="500" fill="hold"/>
                                        <p:tgtEl>
                                          <p:spTgt spid="47121"/>
                                        </p:tgtEl>
                                        <p:attrNameLst>
                                          <p:attrName>ppt_x</p:attrName>
                                        </p:attrNameLst>
                                      </p:cBhvr>
                                      <p:tavLst>
                                        <p:tav tm="0">
                                          <p:val>
                                            <p:strVal val="0-#ppt_w/2"/>
                                          </p:val>
                                        </p:tav>
                                        <p:tav tm="100000">
                                          <p:val>
                                            <p:strVal val="#ppt_x"/>
                                          </p:val>
                                        </p:tav>
                                      </p:tavLst>
                                    </p:anim>
                                    <p:anim calcmode="lin" valueType="num">
                                      <p:cBhvr additive="base">
                                        <p:cTn id="48" dur="500" fill="hold"/>
                                        <p:tgtEl>
                                          <p:spTgt spid="47121"/>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12" fill="hold" nodeType="clickEffect">
                                  <p:stCondLst>
                                    <p:cond delay="0"/>
                                  </p:stCondLst>
                                  <p:childTnLst>
                                    <p:set>
                                      <p:cBhvr>
                                        <p:cTn id="52" dur="1" fill="hold">
                                          <p:stCondLst>
                                            <p:cond delay="0"/>
                                          </p:stCondLst>
                                        </p:cTn>
                                        <p:tgtEl>
                                          <p:spTgt spid="47122"/>
                                        </p:tgtEl>
                                        <p:attrNameLst>
                                          <p:attrName>style.visibility</p:attrName>
                                        </p:attrNameLst>
                                      </p:cBhvr>
                                      <p:to>
                                        <p:strVal val="visible"/>
                                      </p:to>
                                    </p:set>
                                    <p:anim calcmode="lin" valueType="num">
                                      <p:cBhvr additive="base">
                                        <p:cTn id="53" dur="500" fill="hold"/>
                                        <p:tgtEl>
                                          <p:spTgt spid="47122"/>
                                        </p:tgtEl>
                                        <p:attrNameLst>
                                          <p:attrName>ppt_x</p:attrName>
                                        </p:attrNameLst>
                                      </p:cBhvr>
                                      <p:tavLst>
                                        <p:tav tm="0">
                                          <p:val>
                                            <p:strVal val="0-#ppt_w/2"/>
                                          </p:val>
                                        </p:tav>
                                        <p:tav tm="100000">
                                          <p:val>
                                            <p:strVal val="#ppt_x"/>
                                          </p:val>
                                        </p:tav>
                                      </p:tavLst>
                                    </p:anim>
                                    <p:anim calcmode="lin" valueType="num">
                                      <p:cBhvr additive="base">
                                        <p:cTn id="54" dur="500" fill="hold"/>
                                        <p:tgtEl>
                                          <p:spTgt spid="47122"/>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47128"/>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12" fill="hold" nodeType="clickEffect">
                                  <p:stCondLst>
                                    <p:cond delay="0"/>
                                  </p:stCondLst>
                                  <p:childTnLst>
                                    <p:set>
                                      <p:cBhvr>
                                        <p:cTn id="61" dur="1" fill="hold">
                                          <p:stCondLst>
                                            <p:cond delay="0"/>
                                          </p:stCondLst>
                                        </p:cTn>
                                        <p:tgtEl>
                                          <p:spTgt spid="47126"/>
                                        </p:tgtEl>
                                        <p:attrNameLst>
                                          <p:attrName>style.visibility</p:attrName>
                                        </p:attrNameLst>
                                      </p:cBhvr>
                                      <p:to>
                                        <p:strVal val="visible"/>
                                      </p:to>
                                    </p:set>
                                    <p:anim calcmode="lin" valueType="num">
                                      <p:cBhvr additive="base">
                                        <p:cTn id="62" dur="500" fill="hold"/>
                                        <p:tgtEl>
                                          <p:spTgt spid="47126"/>
                                        </p:tgtEl>
                                        <p:attrNameLst>
                                          <p:attrName>ppt_x</p:attrName>
                                        </p:attrNameLst>
                                      </p:cBhvr>
                                      <p:tavLst>
                                        <p:tav tm="0">
                                          <p:val>
                                            <p:strVal val="0-#ppt_w/2"/>
                                          </p:val>
                                        </p:tav>
                                        <p:tav tm="100000">
                                          <p:val>
                                            <p:strVal val="#ppt_x"/>
                                          </p:val>
                                        </p:tav>
                                      </p:tavLst>
                                    </p:anim>
                                    <p:anim calcmode="lin" valueType="num">
                                      <p:cBhvr additive="base">
                                        <p:cTn id="63" dur="500" fill="hold"/>
                                        <p:tgtEl>
                                          <p:spTgt spid="47126"/>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nodeType="clickEffect">
                                  <p:stCondLst>
                                    <p:cond delay="0"/>
                                  </p:stCondLst>
                                  <p:childTnLst>
                                    <p:set>
                                      <p:cBhvr>
                                        <p:cTn id="67" dur="1" fill="hold">
                                          <p:stCondLst>
                                            <p:cond delay="0"/>
                                          </p:stCondLst>
                                        </p:cTn>
                                        <p:tgtEl>
                                          <p:spTgt spid="47127"/>
                                        </p:tgtEl>
                                        <p:attrNameLst>
                                          <p:attrName>style.visibility</p:attrName>
                                        </p:attrNameLst>
                                      </p:cBhvr>
                                      <p:to>
                                        <p:strVal val="visible"/>
                                      </p:to>
                                    </p:set>
                                    <p:anim calcmode="lin" valueType="num">
                                      <p:cBhvr>
                                        <p:cTn id="68" dur="5000" fill="hold"/>
                                        <p:tgtEl>
                                          <p:spTgt spid="47127"/>
                                        </p:tgtEl>
                                        <p:attrNameLst>
                                          <p:attrName>ppt_w</p:attrName>
                                        </p:attrNameLst>
                                      </p:cBhvr>
                                      <p:tavLst>
                                        <p:tav tm="0" fmla="#ppt_w*sin(2.5*pi*$)">
                                          <p:val>
                                            <p:fltVal val="0"/>
                                          </p:val>
                                        </p:tav>
                                        <p:tav tm="100000">
                                          <p:val>
                                            <p:fltVal val="1"/>
                                          </p:val>
                                        </p:tav>
                                      </p:tavLst>
                                    </p:anim>
                                    <p:anim calcmode="lin" valueType="num">
                                      <p:cBhvr>
                                        <p:cTn id="69" dur="5000" fill="hold"/>
                                        <p:tgtEl>
                                          <p:spTgt spid="471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11" grpId="0" animBg="1" autoUpdateAnimBg="0"/>
      <p:bldP spid="47116" grpId="0" animBg="1" autoUpdateAnimBg="0"/>
      <p:bldP spid="47121" grpId="0" animBg="1" autoUpdateAnimBg="0"/>
      <p:bldP spid="47126" grpId="0" animBg="1" autoUpdateAnimBg="0"/>
      <p:bldP spid="47127" grpId="0" animBg="1" autoUpdateAnimBg="0"/>
      <p:bldP spid="47128" grpId="0" autoUpdateAnimBg="0"/>
      <p:bldP spid="47129" grpId="0" autoUpdateAnimBg="0"/>
      <p:bldP spid="47130" grpId="0" autoUpdateAnimBg="0"/>
      <p:bldP spid="4713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3F5BED1E-F0EE-D09A-254C-C54A7078BA0A}"/>
              </a:ext>
            </a:extLst>
          </p:cNvPr>
          <p:cNvSpPr>
            <a:spLocks noGrp="1" noChangeArrowheads="1"/>
          </p:cNvSpPr>
          <p:nvPr>
            <p:ph type="body" sz="half" idx="1"/>
          </p:nvPr>
        </p:nvSpPr>
        <p:spPr>
          <a:xfrm>
            <a:off x="228600" y="1600200"/>
            <a:ext cx="4800600" cy="4724400"/>
          </a:xfrm>
          <a:extLs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AND Gate</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OR Gate	</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Inverter</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NAND Gate</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NOR Gate</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XOR Gate</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The XNOR Gate</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NAND as Universal Gate</a:t>
            </a:r>
          </a:p>
        </p:txBody>
      </p:sp>
      <p:sp>
        <p:nvSpPr>
          <p:cNvPr id="5124" name="Rectangle 4">
            <a:extLst>
              <a:ext uri="{FF2B5EF4-FFF2-40B4-BE49-F238E27FC236}">
                <a16:creationId xmlns:a16="http://schemas.microsoft.com/office/drawing/2014/main" id="{0DEE42F4-9AFC-1BDD-58C1-00AA90899C6D}"/>
              </a:ext>
            </a:extLst>
          </p:cNvPr>
          <p:cNvSpPr>
            <a:spLocks noGrp="1" noChangeArrowheads="1"/>
          </p:cNvSpPr>
          <p:nvPr>
            <p:ph type="body" sz="half" idx="2"/>
          </p:nvPr>
        </p:nvSpPr>
        <p:spPr>
          <a:xfrm>
            <a:off x="4648200" y="1524000"/>
            <a:ext cx="4495800" cy="47244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Gates with More Than Two Inputs </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Using Inverters to Convert Gates</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TTL &amp; CMOS Logic Gates </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Troubleshooting Gate Circuits</a:t>
            </a:r>
          </a:p>
          <a:p>
            <a:pPr>
              <a:lnSpc>
                <a:spcPct val="120000"/>
              </a:lnSpc>
              <a:spcBef>
                <a:spcPct val="10000"/>
              </a:spcBef>
              <a:buClr>
                <a:srgbClr val="0000CC"/>
              </a:buClr>
              <a:buSzTx/>
              <a:buFontTx/>
              <a:buChar char="•"/>
            </a:pPr>
            <a:r>
              <a:rPr lang="en-US" altLang="en-US" b="1">
                <a:solidFill>
                  <a:srgbClr val="CC0000"/>
                </a:solidFill>
                <a:effectLst/>
                <a:latin typeface="Times New Roman" panose="02020603050405020304" pitchFamily="18" charset="0"/>
              </a:rPr>
              <a:t>IEEE Logic Symbols</a:t>
            </a:r>
          </a:p>
        </p:txBody>
      </p:sp>
      <p:sp>
        <p:nvSpPr>
          <p:cNvPr id="2" name="TextBox 2">
            <a:extLst>
              <a:ext uri="{FF2B5EF4-FFF2-40B4-BE49-F238E27FC236}">
                <a16:creationId xmlns:a16="http://schemas.microsoft.com/office/drawing/2014/main" id="{1E3188B8-EE6F-D765-6000-2E030760A4B7}"/>
              </a:ext>
            </a:extLst>
          </p:cNvPr>
          <p:cNvSpPr txBox="1">
            <a:spLocks noChangeArrowheads="1"/>
          </p:cNvSpPr>
          <p:nvPr/>
        </p:nvSpPr>
        <p:spPr bwMode="auto">
          <a:xfrm>
            <a:off x="990600" y="381000"/>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a:t>Basic Gates</a:t>
            </a:r>
            <a:endParaRPr lang="en-IN" altLang="en-US"/>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nodeType="after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5123">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5123">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5123">
                                            <p:txEl>
                                              <p:pRg st="0" end="0"/>
                                            </p:txEl>
                                          </p:spTgt>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17" presetClass="entr" presetSubtype="1" fill="hold" nodeType="afterEffect">
                                  <p:stCondLst>
                                    <p:cond delay="0"/>
                                  </p:stCondLst>
                                  <p:childTnLst>
                                    <p:set>
                                      <p:cBhvr>
                                        <p:cTn id="13" dur="1" fill="hold">
                                          <p:stCondLst>
                                            <p:cond delay="0"/>
                                          </p:stCondLst>
                                        </p:cTn>
                                        <p:tgtEl>
                                          <p:spTgt spid="5123">
                                            <p:txEl>
                                              <p:pRg st="1" end="1"/>
                                            </p:txEl>
                                          </p:spTgt>
                                        </p:tgtEl>
                                        <p:attrNameLst>
                                          <p:attrName>style.visibility</p:attrName>
                                        </p:attrNameLst>
                                      </p:cBhvr>
                                      <p:to>
                                        <p:strVal val="visible"/>
                                      </p:to>
                                    </p:set>
                                    <p:anim calcmode="lin" valueType="num">
                                      <p:cBhvr>
                                        <p:cTn id="14"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5123">
                                            <p:txEl>
                                              <p:pRg st="1" end="1"/>
                                            </p:txEl>
                                          </p:spTgt>
                                        </p:tgtEl>
                                        <p:attrNameLst>
                                          <p:attrName>ppt_y</p:attrName>
                                        </p:attrNameLst>
                                      </p:cBhvr>
                                      <p:tavLst>
                                        <p:tav tm="0">
                                          <p:val>
                                            <p:strVal val="#ppt_y-#ppt_h/2"/>
                                          </p:val>
                                        </p:tav>
                                        <p:tav tm="100000">
                                          <p:val>
                                            <p:strVal val="#ppt_y"/>
                                          </p:val>
                                        </p:tav>
                                      </p:tavLst>
                                    </p:anim>
                                    <p:anim calcmode="lin" valueType="num">
                                      <p:cBhvr>
                                        <p:cTn id="16" dur="500" fill="hold"/>
                                        <p:tgtEl>
                                          <p:spTgt spid="5123">
                                            <p:txEl>
                                              <p:pRg st="1" end="1"/>
                                            </p:txEl>
                                          </p:spTgt>
                                        </p:tgtEl>
                                        <p:attrNameLst>
                                          <p:attrName>ppt_w</p:attrName>
                                        </p:attrNameLst>
                                      </p:cBhvr>
                                      <p:tavLst>
                                        <p:tav tm="0">
                                          <p:val>
                                            <p:strVal val="#ppt_w"/>
                                          </p:val>
                                        </p:tav>
                                        <p:tav tm="100000">
                                          <p:val>
                                            <p:strVal val="#ppt_w"/>
                                          </p:val>
                                        </p:tav>
                                      </p:tavLst>
                                    </p:anim>
                                    <p:anim calcmode="lin" valueType="num">
                                      <p:cBhvr>
                                        <p:cTn id="17" dur="500" fill="hold"/>
                                        <p:tgtEl>
                                          <p:spTgt spid="5123">
                                            <p:txEl>
                                              <p:pRg st="1" end="1"/>
                                            </p:txEl>
                                          </p:spTgt>
                                        </p:tgtEl>
                                        <p:attrNameLst>
                                          <p:attrName>ppt_h</p:attrName>
                                        </p:attrNameLst>
                                      </p:cBhvr>
                                      <p:tavLst>
                                        <p:tav tm="0">
                                          <p:val>
                                            <p:fltVal val="0"/>
                                          </p:val>
                                        </p:tav>
                                        <p:tav tm="100000">
                                          <p:val>
                                            <p:strVal val="#ppt_h"/>
                                          </p:val>
                                        </p:tav>
                                      </p:tavLst>
                                    </p:anim>
                                  </p:childTnLst>
                                </p:cTn>
                              </p:par>
                            </p:childTnLst>
                          </p:cTn>
                        </p:par>
                        <p:par>
                          <p:cTn id="18" fill="hold" nodeType="afterGroup">
                            <p:stCondLst>
                              <p:cond delay="1000"/>
                            </p:stCondLst>
                            <p:childTnLst>
                              <p:par>
                                <p:cTn id="19" presetID="17" presetClass="entr" presetSubtype="1" fill="hold" nodeType="afterEffect">
                                  <p:stCondLst>
                                    <p:cond delay="0"/>
                                  </p:stCondLst>
                                  <p:childTnLst>
                                    <p:set>
                                      <p:cBhvr>
                                        <p:cTn id="20" dur="1" fill="hold">
                                          <p:stCondLst>
                                            <p:cond delay="0"/>
                                          </p:stCondLst>
                                        </p:cTn>
                                        <p:tgtEl>
                                          <p:spTgt spid="5123">
                                            <p:txEl>
                                              <p:pRg st="2" end="2"/>
                                            </p:txEl>
                                          </p:spTgt>
                                        </p:tgtEl>
                                        <p:attrNameLst>
                                          <p:attrName>style.visibility</p:attrName>
                                        </p:attrNameLst>
                                      </p:cBhvr>
                                      <p:to>
                                        <p:strVal val="visible"/>
                                      </p:to>
                                    </p:set>
                                    <p:anim calcmode="lin" valueType="num">
                                      <p:cBhvr>
                                        <p:cTn id="21"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5123">
                                            <p:txEl>
                                              <p:pRg st="2" end="2"/>
                                            </p:txEl>
                                          </p:spTgt>
                                        </p:tgtEl>
                                        <p:attrNameLst>
                                          <p:attrName>ppt_y</p:attrName>
                                        </p:attrNameLst>
                                      </p:cBhvr>
                                      <p:tavLst>
                                        <p:tav tm="0">
                                          <p:val>
                                            <p:strVal val="#ppt_y-#ppt_h/2"/>
                                          </p:val>
                                        </p:tav>
                                        <p:tav tm="100000">
                                          <p:val>
                                            <p:strVal val="#ppt_y"/>
                                          </p:val>
                                        </p:tav>
                                      </p:tavLst>
                                    </p:anim>
                                    <p:anim calcmode="lin" valueType="num">
                                      <p:cBhvr>
                                        <p:cTn id="23" dur="500" fill="hold"/>
                                        <p:tgtEl>
                                          <p:spTgt spid="5123">
                                            <p:txEl>
                                              <p:pRg st="2" end="2"/>
                                            </p:txEl>
                                          </p:spTgt>
                                        </p:tgtEl>
                                        <p:attrNameLst>
                                          <p:attrName>ppt_w</p:attrName>
                                        </p:attrNameLst>
                                      </p:cBhvr>
                                      <p:tavLst>
                                        <p:tav tm="0">
                                          <p:val>
                                            <p:strVal val="#ppt_w"/>
                                          </p:val>
                                        </p:tav>
                                        <p:tav tm="100000">
                                          <p:val>
                                            <p:strVal val="#ppt_w"/>
                                          </p:val>
                                        </p:tav>
                                      </p:tavLst>
                                    </p:anim>
                                    <p:anim calcmode="lin" valueType="num">
                                      <p:cBhvr>
                                        <p:cTn id="24" dur="500" fill="hold"/>
                                        <p:tgtEl>
                                          <p:spTgt spid="5123">
                                            <p:txEl>
                                              <p:pRg st="2" end="2"/>
                                            </p:txEl>
                                          </p:spTgt>
                                        </p:tgtEl>
                                        <p:attrNameLst>
                                          <p:attrName>ppt_h</p:attrName>
                                        </p:attrNameLst>
                                      </p:cBhvr>
                                      <p:tavLst>
                                        <p:tav tm="0">
                                          <p:val>
                                            <p:fltVal val="0"/>
                                          </p:val>
                                        </p:tav>
                                        <p:tav tm="100000">
                                          <p:val>
                                            <p:strVal val="#ppt_h"/>
                                          </p:val>
                                        </p:tav>
                                      </p:tavLst>
                                    </p:anim>
                                  </p:childTnLst>
                                </p:cTn>
                              </p:par>
                            </p:childTnLst>
                          </p:cTn>
                        </p:par>
                        <p:par>
                          <p:cTn id="25" fill="hold" nodeType="afterGroup">
                            <p:stCondLst>
                              <p:cond delay="1500"/>
                            </p:stCondLst>
                            <p:childTnLst>
                              <p:par>
                                <p:cTn id="26" presetID="17" presetClass="entr" presetSubtype="1" fill="hold" nodeType="afterEffect">
                                  <p:stCondLst>
                                    <p:cond delay="0"/>
                                  </p:stCondLst>
                                  <p:childTnLst>
                                    <p:set>
                                      <p:cBhvr>
                                        <p:cTn id="27" dur="1" fill="hold">
                                          <p:stCondLst>
                                            <p:cond delay="0"/>
                                          </p:stCondLst>
                                        </p:cTn>
                                        <p:tgtEl>
                                          <p:spTgt spid="5123">
                                            <p:txEl>
                                              <p:pRg st="3" end="3"/>
                                            </p:txEl>
                                          </p:spTgt>
                                        </p:tgtEl>
                                        <p:attrNameLst>
                                          <p:attrName>style.visibility</p:attrName>
                                        </p:attrNameLst>
                                      </p:cBhvr>
                                      <p:to>
                                        <p:strVal val="visible"/>
                                      </p:to>
                                    </p:set>
                                    <p:anim calcmode="lin" valueType="num">
                                      <p:cBhvr>
                                        <p:cTn id="28"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p:cTn id="29" dur="500" fill="hold"/>
                                        <p:tgtEl>
                                          <p:spTgt spid="5123">
                                            <p:txEl>
                                              <p:pRg st="3" end="3"/>
                                            </p:txEl>
                                          </p:spTgt>
                                        </p:tgtEl>
                                        <p:attrNameLst>
                                          <p:attrName>ppt_y</p:attrName>
                                        </p:attrNameLst>
                                      </p:cBhvr>
                                      <p:tavLst>
                                        <p:tav tm="0">
                                          <p:val>
                                            <p:strVal val="#ppt_y-#ppt_h/2"/>
                                          </p:val>
                                        </p:tav>
                                        <p:tav tm="100000">
                                          <p:val>
                                            <p:strVal val="#ppt_y"/>
                                          </p:val>
                                        </p:tav>
                                      </p:tavLst>
                                    </p:anim>
                                    <p:anim calcmode="lin" valueType="num">
                                      <p:cBhvr>
                                        <p:cTn id="30" dur="500" fill="hold"/>
                                        <p:tgtEl>
                                          <p:spTgt spid="5123">
                                            <p:txEl>
                                              <p:pRg st="3" end="3"/>
                                            </p:txEl>
                                          </p:spTgt>
                                        </p:tgtEl>
                                        <p:attrNameLst>
                                          <p:attrName>ppt_w</p:attrName>
                                        </p:attrNameLst>
                                      </p:cBhvr>
                                      <p:tavLst>
                                        <p:tav tm="0">
                                          <p:val>
                                            <p:strVal val="#ppt_w"/>
                                          </p:val>
                                        </p:tav>
                                        <p:tav tm="100000">
                                          <p:val>
                                            <p:strVal val="#ppt_w"/>
                                          </p:val>
                                        </p:tav>
                                      </p:tavLst>
                                    </p:anim>
                                    <p:anim calcmode="lin" valueType="num">
                                      <p:cBhvr>
                                        <p:cTn id="31" dur="500" fill="hold"/>
                                        <p:tgtEl>
                                          <p:spTgt spid="5123">
                                            <p:txEl>
                                              <p:pRg st="3" end="3"/>
                                            </p:txEl>
                                          </p:spTgt>
                                        </p:tgtEl>
                                        <p:attrNameLst>
                                          <p:attrName>ppt_h</p:attrName>
                                        </p:attrNameLst>
                                      </p:cBhvr>
                                      <p:tavLst>
                                        <p:tav tm="0">
                                          <p:val>
                                            <p:fltVal val="0"/>
                                          </p:val>
                                        </p:tav>
                                        <p:tav tm="100000">
                                          <p:val>
                                            <p:strVal val="#ppt_h"/>
                                          </p:val>
                                        </p:tav>
                                      </p:tavLst>
                                    </p:anim>
                                  </p:childTnLst>
                                </p:cTn>
                              </p:par>
                            </p:childTnLst>
                          </p:cTn>
                        </p:par>
                        <p:par>
                          <p:cTn id="32" fill="hold" nodeType="afterGroup">
                            <p:stCondLst>
                              <p:cond delay="2000"/>
                            </p:stCondLst>
                            <p:childTnLst>
                              <p:par>
                                <p:cTn id="33" presetID="17" presetClass="entr" presetSubtype="1" fill="hold" nodeType="afterEffect">
                                  <p:stCondLst>
                                    <p:cond delay="0"/>
                                  </p:stCondLst>
                                  <p:childTnLst>
                                    <p:set>
                                      <p:cBhvr>
                                        <p:cTn id="34" dur="1" fill="hold">
                                          <p:stCondLst>
                                            <p:cond delay="0"/>
                                          </p:stCondLst>
                                        </p:cTn>
                                        <p:tgtEl>
                                          <p:spTgt spid="5123">
                                            <p:txEl>
                                              <p:pRg st="4" end="4"/>
                                            </p:txEl>
                                          </p:spTgt>
                                        </p:tgtEl>
                                        <p:attrNameLst>
                                          <p:attrName>style.visibility</p:attrName>
                                        </p:attrNameLst>
                                      </p:cBhvr>
                                      <p:to>
                                        <p:strVal val="visible"/>
                                      </p:to>
                                    </p:set>
                                    <p:anim calcmode="lin" valueType="num">
                                      <p:cBhvr>
                                        <p:cTn id="3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5123">
                                            <p:txEl>
                                              <p:pRg st="4" end="4"/>
                                            </p:txEl>
                                          </p:spTgt>
                                        </p:tgtEl>
                                        <p:attrNameLst>
                                          <p:attrName>ppt_y</p:attrName>
                                        </p:attrNameLst>
                                      </p:cBhvr>
                                      <p:tavLst>
                                        <p:tav tm="0">
                                          <p:val>
                                            <p:strVal val="#ppt_y-#ppt_h/2"/>
                                          </p:val>
                                        </p:tav>
                                        <p:tav tm="100000">
                                          <p:val>
                                            <p:strVal val="#ppt_y"/>
                                          </p:val>
                                        </p:tav>
                                      </p:tavLst>
                                    </p:anim>
                                    <p:anim calcmode="lin" valueType="num">
                                      <p:cBhvr>
                                        <p:cTn id="37" dur="500" fill="hold"/>
                                        <p:tgtEl>
                                          <p:spTgt spid="5123">
                                            <p:txEl>
                                              <p:pRg st="4" end="4"/>
                                            </p:txEl>
                                          </p:spTgt>
                                        </p:tgtEl>
                                        <p:attrNameLst>
                                          <p:attrName>ppt_w</p:attrName>
                                        </p:attrNameLst>
                                      </p:cBhvr>
                                      <p:tavLst>
                                        <p:tav tm="0">
                                          <p:val>
                                            <p:strVal val="#ppt_w"/>
                                          </p:val>
                                        </p:tav>
                                        <p:tav tm="100000">
                                          <p:val>
                                            <p:strVal val="#ppt_w"/>
                                          </p:val>
                                        </p:tav>
                                      </p:tavLst>
                                    </p:anim>
                                    <p:anim calcmode="lin" valueType="num">
                                      <p:cBhvr>
                                        <p:cTn id="38" dur="500" fill="hold"/>
                                        <p:tgtEl>
                                          <p:spTgt spid="5123">
                                            <p:txEl>
                                              <p:pRg st="4" end="4"/>
                                            </p:txEl>
                                          </p:spTgt>
                                        </p:tgtEl>
                                        <p:attrNameLst>
                                          <p:attrName>ppt_h</p:attrName>
                                        </p:attrNameLst>
                                      </p:cBhvr>
                                      <p:tavLst>
                                        <p:tav tm="0">
                                          <p:val>
                                            <p:fltVal val="0"/>
                                          </p:val>
                                        </p:tav>
                                        <p:tav tm="100000">
                                          <p:val>
                                            <p:strVal val="#ppt_h"/>
                                          </p:val>
                                        </p:tav>
                                      </p:tavLst>
                                    </p:anim>
                                  </p:childTnLst>
                                </p:cTn>
                              </p:par>
                            </p:childTnLst>
                          </p:cTn>
                        </p:par>
                        <p:par>
                          <p:cTn id="39" fill="hold" nodeType="afterGroup">
                            <p:stCondLst>
                              <p:cond delay="2500"/>
                            </p:stCondLst>
                            <p:childTnLst>
                              <p:par>
                                <p:cTn id="40" presetID="17" presetClass="entr" presetSubtype="1" fill="hold" nodeType="afterEffect">
                                  <p:stCondLst>
                                    <p:cond delay="0"/>
                                  </p:stCondLst>
                                  <p:childTnLst>
                                    <p:set>
                                      <p:cBhvr>
                                        <p:cTn id="41" dur="1" fill="hold">
                                          <p:stCondLst>
                                            <p:cond delay="0"/>
                                          </p:stCondLst>
                                        </p:cTn>
                                        <p:tgtEl>
                                          <p:spTgt spid="5123">
                                            <p:txEl>
                                              <p:pRg st="5" end="5"/>
                                            </p:txEl>
                                          </p:spTgt>
                                        </p:tgtEl>
                                        <p:attrNameLst>
                                          <p:attrName>style.visibility</p:attrName>
                                        </p:attrNameLst>
                                      </p:cBhvr>
                                      <p:to>
                                        <p:strVal val="visible"/>
                                      </p:to>
                                    </p:set>
                                    <p:anim calcmode="lin" valueType="num">
                                      <p:cBhvr>
                                        <p:cTn id="42"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p:cTn id="43" dur="500" fill="hold"/>
                                        <p:tgtEl>
                                          <p:spTgt spid="5123">
                                            <p:txEl>
                                              <p:pRg st="5" end="5"/>
                                            </p:txEl>
                                          </p:spTgt>
                                        </p:tgtEl>
                                        <p:attrNameLst>
                                          <p:attrName>ppt_y</p:attrName>
                                        </p:attrNameLst>
                                      </p:cBhvr>
                                      <p:tavLst>
                                        <p:tav tm="0">
                                          <p:val>
                                            <p:strVal val="#ppt_y-#ppt_h/2"/>
                                          </p:val>
                                        </p:tav>
                                        <p:tav tm="100000">
                                          <p:val>
                                            <p:strVal val="#ppt_y"/>
                                          </p:val>
                                        </p:tav>
                                      </p:tavLst>
                                    </p:anim>
                                    <p:anim calcmode="lin" valueType="num">
                                      <p:cBhvr>
                                        <p:cTn id="44" dur="500" fill="hold"/>
                                        <p:tgtEl>
                                          <p:spTgt spid="5123">
                                            <p:txEl>
                                              <p:pRg st="5" end="5"/>
                                            </p:txEl>
                                          </p:spTgt>
                                        </p:tgtEl>
                                        <p:attrNameLst>
                                          <p:attrName>ppt_w</p:attrName>
                                        </p:attrNameLst>
                                      </p:cBhvr>
                                      <p:tavLst>
                                        <p:tav tm="0">
                                          <p:val>
                                            <p:strVal val="#ppt_w"/>
                                          </p:val>
                                        </p:tav>
                                        <p:tav tm="100000">
                                          <p:val>
                                            <p:strVal val="#ppt_w"/>
                                          </p:val>
                                        </p:tav>
                                      </p:tavLst>
                                    </p:anim>
                                    <p:anim calcmode="lin" valueType="num">
                                      <p:cBhvr>
                                        <p:cTn id="45" dur="500" fill="hold"/>
                                        <p:tgtEl>
                                          <p:spTgt spid="5123">
                                            <p:txEl>
                                              <p:pRg st="5" end="5"/>
                                            </p:txEl>
                                          </p:spTgt>
                                        </p:tgtEl>
                                        <p:attrNameLst>
                                          <p:attrName>ppt_h</p:attrName>
                                        </p:attrNameLst>
                                      </p:cBhvr>
                                      <p:tavLst>
                                        <p:tav tm="0">
                                          <p:val>
                                            <p:fltVal val="0"/>
                                          </p:val>
                                        </p:tav>
                                        <p:tav tm="100000">
                                          <p:val>
                                            <p:strVal val="#ppt_h"/>
                                          </p:val>
                                        </p:tav>
                                      </p:tavLst>
                                    </p:anim>
                                  </p:childTnLst>
                                </p:cTn>
                              </p:par>
                            </p:childTnLst>
                          </p:cTn>
                        </p:par>
                        <p:par>
                          <p:cTn id="46" fill="hold" nodeType="afterGroup">
                            <p:stCondLst>
                              <p:cond delay="3000"/>
                            </p:stCondLst>
                            <p:childTnLst>
                              <p:par>
                                <p:cTn id="47" presetID="17" presetClass="entr" presetSubtype="1" fill="hold" nodeType="afterEffect">
                                  <p:stCondLst>
                                    <p:cond delay="0"/>
                                  </p:stCondLst>
                                  <p:childTnLst>
                                    <p:set>
                                      <p:cBhvr>
                                        <p:cTn id="48" dur="1" fill="hold">
                                          <p:stCondLst>
                                            <p:cond delay="0"/>
                                          </p:stCondLst>
                                        </p:cTn>
                                        <p:tgtEl>
                                          <p:spTgt spid="5123">
                                            <p:txEl>
                                              <p:pRg st="6" end="6"/>
                                            </p:txEl>
                                          </p:spTgt>
                                        </p:tgtEl>
                                        <p:attrNameLst>
                                          <p:attrName>style.visibility</p:attrName>
                                        </p:attrNameLst>
                                      </p:cBhvr>
                                      <p:to>
                                        <p:strVal val="visible"/>
                                      </p:to>
                                    </p:set>
                                    <p:anim calcmode="lin" valueType="num">
                                      <p:cBhvr>
                                        <p:cTn id="4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5123">
                                            <p:txEl>
                                              <p:pRg st="6" end="6"/>
                                            </p:txEl>
                                          </p:spTgt>
                                        </p:tgtEl>
                                        <p:attrNameLst>
                                          <p:attrName>ppt_y</p:attrName>
                                        </p:attrNameLst>
                                      </p:cBhvr>
                                      <p:tavLst>
                                        <p:tav tm="0">
                                          <p:val>
                                            <p:strVal val="#ppt_y-#ppt_h/2"/>
                                          </p:val>
                                        </p:tav>
                                        <p:tav tm="100000">
                                          <p:val>
                                            <p:strVal val="#ppt_y"/>
                                          </p:val>
                                        </p:tav>
                                      </p:tavLst>
                                    </p:anim>
                                    <p:anim calcmode="lin" valueType="num">
                                      <p:cBhvr>
                                        <p:cTn id="51" dur="500" fill="hold"/>
                                        <p:tgtEl>
                                          <p:spTgt spid="5123">
                                            <p:txEl>
                                              <p:pRg st="6" end="6"/>
                                            </p:txEl>
                                          </p:spTgt>
                                        </p:tgtEl>
                                        <p:attrNameLst>
                                          <p:attrName>ppt_w</p:attrName>
                                        </p:attrNameLst>
                                      </p:cBhvr>
                                      <p:tavLst>
                                        <p:tav tm="0">
                                          <p:val>
                                            <p:strVal val="#ppt_w"/>
                                          </p:val>
                                        </p:tav>
                                        <p:tav tm="100000">
                                          <p:val>
                                            <p:strVal val="#ppt_w"/>
                                          </p:val>
                                        </p:tav>
                                      </p:tavLst>
                                    </p:anim>
                                    <p:anim calcmode="lin" valueType="num">
                                      <p:cBhvr>
                                        <p:cTn id="52" dur="500" fill="hold"/>
                                        <p:tgtEl>
                                          <p:spTgt spid="5123">
                                            <p:txEl>
                                              <p:pRg st="6" end="6"/>
                                            </p:txEl>
                                          </p:spTgt>
                                        </p:tgtEl>
                                        <p:attrNameLst>
                                          <p:attrName>ppt_h</p:attrName>
                                        </p:attrNameLst>
                                      </p:cBhvr>
                                      <p:tavLst>
                                        <p:tav tm="0">
                                          <p:val>
                                            <p:fltVal val="0"/>
                                          </p:val>
                                        </p:tav>
                                        <p:tav tm="100000">
                                          <p:val>
                                            <p:strVal val="#ppt_h"/>
                                          </p:val>
                                        </p:tav>
                                      </p:tavLst>
                                    </p:anim>
                                  </p:childTnLst>
                                </p:cTn>
                              </p:par>
                            </p:childTnLst>
                          </p:cTn>
                        </p:par>
                        <p:par>
                          <p:cTn id="53" fill="hold" nodeType="afterGroup">
                            <p:stCondLst>
                              <p:cond delay="3500"/>
                            </p:stCondLst>
                            <p:childTnLst>
                              <p:par>
                                <p:cTn id="54" presetID="17" presetClass="entr" presetSubtype="1" fill="hold" nodeType="afterEffect">
                                  <p:stCondLst>
                                    <p:cond delay="0"/>
                                  </p:stCondLst>
                                  <p:childTnLst>
                                    <p:set>
                                      <p:cBhvr>
                                        <p:cTn id="55" dur="1" fill="hold">
                                          <p:stCondLst>
                                            <p:cond delay="0"/>
                                          </p:stCondLst>
                                        </p:cTn>
                                        <p:tgtEl>
                                          <p:spTgt spid="5123">
                                            <p:txEl>
                                              <p:pRg st="7" end="7"/>
                                            </p:txEl>
                                          </p:spTgt>
                                        </p:tgtEl>
                                        <p:attrNameLst>
                                          <p:attrName>style.visibility</p:attrName>
                                        </p:attrNameLst>
                                      </p:cBhvr>
                                      <p:to>
                                        <p:strVal val="visible"/>
                                      </p:to>
                                    </p:set>
                                    <p:anim calcmode="lin" valueType="num">
                                      <p:cBhvr>
                                        <p:cTn id="56" dur="500" fill="hold"/>
                                        <p:tgtEl>
                                          <p:spTgt spid="5123">
                                            <p:txEl>
                                              <p:pRg st="7" end="7"/>
                                            </p:txEl>
                                          </p:spTgt>
                                        </p:tgtEl>
                                        <p:attrNameLst>
                                          <p:attrName>ppt_x</p:attrName>
                                        </p:attrNameLst>
                                      </p:cBhvr>
                                      <p:tavLst>
                                        <p:tav tm="0">
                                          <p:val>
                                            <p:strVal val="#ppt_x"/>
                                          </p:val>
                                        </p:tav>
                                        <p:tav tm="100000">
                                          <p:val>
                                            <p:strVal val="#ppt_x"/>
                                          </p:val>
                                        </p:tav>
                                      </p:tavLst>
                                    </p:anim>
                                    <p:anim calcmode="lin" valueType="num">
                                      <p:cBhvr>
                                        <p:cTn id="57" dur="500" fill="hold"/>
                                        <p:tgtEl>
                                          <p:spTgt spid="5123">
                                            <p:txEl>
                                              <p:pRg st="7" end="7"/>
                                            </p:txEl>
                                          </p:spTgt>
                                        </p:tgtEl>
                                        <p:attrNameLst>
                                          <p:attrName>ppt_y</p:attrName>
                                        </p:attrNameLst>
                                      </p:cBhvr>
                                      <p:tavLst>
                                        <p:tav tm="0">
                                          <p:val>
                                            <p:strVal val="#ppt_y-#ppt_h/2"/>
                                          </p:val>
                                        </p:tav>
                                        <p:tav tm="100000">
                                          <p:val>
                                            <p:strVal val="#ppt_y"/>
                                          </p:val>
                                        </p:tav>
                                      </p:tavLst>
                                    </p:anim>
                                    <p:anim calcmode="lin" valueType="num">
                                      <p:cBhvr>
                                        <p:cTn id="58" dur="500" fill="hold"/>
                                        <p:tgtEl>
                                          <p:spTgt spid="5123">
                                            <p:txEl>
                                              <p:pRg st="7" end="7"/>
                                            </p:txEl>
                                          </p:spTgt>
                                        </p:tgtEl>
                                        <p:attrNameLst>
                                          <p:attrName>ppt_w</p:attrName>
                                        </p:attrNameLst>
                                      </p:cBhvr>
                                      <p:tavLst>
                                        <p:tav tm="0">
                                          <p:val>
                                            <p:strVal val="#ppt_w"/>
                                          </p:val>
                                        </p:tav>
                                        <p:tav tm="100000">
                                          <p:val>
                                            <p:strVal val="#ppt_w"/>
                                          </p:val>
                                        </p:tav>
                                      </p:tavLst>
                                    </p:anim>
                                    <p:anim calcmode="lin" valueType="num">
                                      <p:cBhvr>
                                        <p:cTn id="59" dur="500" fill="hold"/>
                                        <p:tgtEl>
                                          <p:spTgt spid="5123">
                                            <p:txEl>
                                              <p:pRg st="7" end="7"/>
                                            </p:txEl>
                                          </p:spTgt>
                                        </p:tgtEl>
                                        <p:attrNameLst>
                                          <p:attrName>ppt_h</p:attrName>
                                        </p:attrNameLst>
                                      </p:cBhvr>
                                      <p:tavLst>
                                        <p:tav tm="0">
                                          <p:val>
                                            <p:fltVal val="0"/>
                                          </p:val>
                                        </p:tav>
                                        <p:tav tm="100000">
                                          <p:val>
                                            <p:strVal val="#ppt_h"/>
                                          </p:val>
                                        </p:tav>
                                      </p:tavLst>
                                    </p:anim>
                                  </p:childTnLst>
                                </p:cTn>
                              </p:par>
                            </p:childTnLst>
                          </p:cTn>
                        </p:par>
                        <p:par>
                          <p:cTn id="60" fill="hold" nodeType="afterGroup">
                            <p:stCondLst>
                              <p:cond delay="4000"/>
                            </p:stCondLst>
                            <p:childTnLst>
                              <p:par>
                                <p:cTn id="61" presetID="17" presetClass="entr" presetSubtype="1" fill="hold" nodeType="afterEffect">
                                  <p:stCondLst>
                                    <p:cond delay="0"/>
                                  </p:stCondLst>
                                  <p:childTnLst>
                                    <p:set>
                                      <p:cBhvr>
                                        <p:cTn id="62" dur="1" fill="hold">
                                          <p:stCondLst>
                                            <p:cond delay="0"/>
                                          </p:stCondLst>
                                        </p:cTn>
                                        <p:tgtEl>
                                          <p:spTgt spid="5124">
                                            <p:txEl>
                                              <p:pRg st="0" end="0"/>
                                            </p:txEl>
                                          </p:spTgt>
                                        </p:tgtEl>
                                        <p:attrNameLst>
                                          <p:attrName>style.visibility</p:attrName>
                                        </p:attrNameLst>
                                      </p:cBhvr>
                                      <p:to>
                                        <p:strVal val="visible"/>
                                      </p:to>
                                    </p:set>
                                    <p:anim calcmode="lin" valueType="num">
                                      <p:cBhvr>
                                        <p:cTn id="63" dur="500" fill="hold"/>
                                        <p:tgtEl>
                                          <p:spTgt spid="5124">
                                            <p:txEl>
                                              <p:pRg st="0" end="0"/>
                                            </p:txEl>
                                          </p:spTgt>
                                        </p:tgtEl>
                                        <p:attrNameLst>
                                          <p:attrName>ppt_x</p:attrName>
                                        </p:attrNameLst>
                                      </p:cBhvr>
                                      <p:tavLst>
                                        <p:tav tm="0">
                                          <p:val>
                                            <p:strVal val="#ppt_x"/>
                                          </p:val>
                                        </p:tav>
                                        <p:tav tm="100000">
                                          <p:val>
                                            <p:strVal val="#ppt_x"/>
                                          </p:val>
                                        </p:tav>
                                      </p:tavLst>
                                    </p:anim>
                                    <p:anim calcmode="lin" valueType="num">
                                      <p:cBhvr>
                                        <p:cTn id="64" dur="500" fill="hold"/>
                                        <p:tgtEl>
                                          <p:spTgt spid="5124">
                                            <p:txEl>
                                              <p:pRg st="0" end="0"/>
                                            </p:txEl>
                                          </p:spTgt>
                                        </p:tgtEl>
                                        <p:attrNameLst>
                                          <p:attrName>ppt_y</p:attrName>
                                        </p:attrNameLst>
                                      </p:cBhvr>
                                      <p:tavLst>
                                        <p:tav tm="0">
                                          <p:val>
                                            <p:strVal val="#ppt_y-#ppt_h/2"/>
                                          </p:val>
                                        </p:tav>
                                        <p:tav tm="100000">
                                          <p:val>
                                            <p:strVal val="#ppt_y"/>
                                          </p:val>
                                        </p:tav>
                                      </p:tavLst>
                                    </p:anim>
                                    <p:anim calcmode="lin" valueType="num">
                                      <p:cBhvr>
                                        <p:cTn id="65" dur="500" fill="hold"/>
                                        <p:tgtEl>
                                          <p:spTgt spid="5124">
                                            <p:txEl>
                                              <p:pRg st="0" end="0"/>
                                            </p:txEl>
                                          </p:spTgt>
                                        </p:tgtEl>
                                        <p:attrNameLst>
                                          <p:attrName>ppt_w</p:attrName>
                                        </p:attrNameLst>
                                      </p:cBhvr>
                                      <p:tavLst>
                                        <p:tav tm="0">
                                          <p:val>
                                            <p:strVal val="#ppt_w"/>
                                          </p:val>
                                        </p:tav>
                                        <p:tav tm="100000">
                                          <p:val>
                                            <p:strVal val="#ppt_w"/>
                                          </p:val>
                                        </p:tav>
                                      </p:tavLst>
                                    </p:anim>
                                    <p:anim calcmode="lin" valueType="num">
                                      <p:cBhvr>
                                        <p:cTn id="66" dur="500" fill="hold"/>
                                        <p:tgtEl>
                                          <p:spTgt spid="5124">
                                            <p:txEl>
                                              <p:pRg st="0" end="0"/>
                                            </p:txEl>
                                          </p:spTgt>
                                        </p:tgtEl>
                                        <p:attrNameLst>
                                          <p:attrName>ppt_h</p:attrName>
                                        </p:attrNameLst>
                                      </p:cBhvr>
                                      <p:tavLst>
                                        <p:tav tm="0">
                                          <p:val>
                                            <p:fltVal val="0"/>
                                          </p:val>
                                        </p:tav>
                                        <p:tav tm="100000">
                                          <p:val>
                                            <p:strVal val="#ppt_h"/>
                                          </p:val>
                                        </p:tav>
                                      </p:tavLst>
                                    </p:anim>
                                  </p:childTnLst>
                                </p:cTn>
                              </p:par>
                            </p:childTnLst>
                          </p:cTn>
                        </p:par>
                        <p:par>
                          <p:cTn id="67" fill="hold" nodeType="afterGroup">
                            <p:stCondLst>
                              <p:cond delay="4500"/>
                            </p:stCondLst>
                            <p:childTnLst>
                              <p:par>
                                <p:cTn id="68" presetID="17" presetClass="entr" presetSubtype="1" fill="hold" nodeType="afterEffect">
                                  <p:stCondLst>
                                    <p:cond delay="0"/>
                                  </p:stCondLst>
                                  <p:childTnLst>
                                    <p:set>
                                      <p:cBhvr>
                                        <p:cTn id="69" dur="1" fill="hold">
                                          <p:stCondLst>
                                            <p:cond delay="0"/>
                                          </p:stCondLst>
                                        </p:cTn>
                                        <p:tgtEl>
                                          <p:spTgt spid="5124">
                                            <p:txEl>
                                              <p:pRg st="1" end="1"/>
                                            </p:txEl>
                                          </p:spTgt>
                                        </p:tgtEl>
                                        <p:attrNameLst>
                                          <p:attrName>style.visibility</p:attrName>
                                        </p:attrNameLst>
                                      </p:cBhvr>
                                      <p:to>
                                        <p:strVal val="visible"/>
                                      </p:to>
                                    </p:set>
                                    <p:anim calcmode="lin" valueType="num">
                                      <p:cBhvr>
                                        <p:cTn id="70" dur="500" fill="hold"/>
                                        <p:tgtEl>
                                          <p:spTgt spid="5124">
                                            <p:txEl>
                                              <p:pRg st="1" end="1"/>
                                            </p:txEl>
                                          </p:spTgt>
                                        </p:tgtEl>
                                        <p:attrNameLst>
                                          <p:attrName>ppt_x</p:attrName>
                                        </p:attrNameLst>
                                      </p:cBhvr>
                                      <p:tavLst>
                                        <p:tav tm="0">
                                          <p:val>
                                            <p:strVal val="#ppt_x"/>
                                          </p:val>
                                        </p:tav>
                                        <p:tav tm="100000">
                                          <p:val>
                                            <p:strVal val="#ppt_x"/>
                                          </p:val>
                                        </p:tav>
                                      </p:tavLst>
                                    </p:anim>
                                    <p:anim calcmode="lin" valueType="num">
                                      <p:cBhvr>
                                        <p:cTn id="71" dur="500" fill="hold"/>
                                        <p:tgtEl>
                                          <p:spTgt spid="5124">
                                            <p:txEl>
                                              <p:pRg st="1" end="1"/>
                                            </p:txEl>
                                          </p:spTgt>
                                        </p:tgtEl>
                                        <p:attrNameLst>
                                          <p:attrName>ppt_y</p:attrName>
                                        </p:attrNameLst>
                                      </p:cBhvr>
                                      <p:tavLst>
                                        <p:tav tm="0">
                                          <p:val>
                                            <p:strVal val="#ppt_y-#ppt_h/2"/>
                                          </p:val>
                                        </p:tav>
                                        <p:tav tm="100000">
                                          <p:val>
                                            <p:strVal val="#ppt_y"/>
                                          </p:val>
                                        </p:tav>
                                      </p:tavLst>
                                    </p:anim>
                                    <p:anim calcmode="lin" valueType="num">
                                      <p:cBhvr>
                                        <p:cTn id="72" dur="500" fill="hold"/>
                                        <p:tgtEl>
                                          <p:spTgt spid="5124">
                                            <p:txEl>
                                              <p:pRg st="1" end="1"/>
                                            </p:txEl>
                                          </p:spTgt>
                                        </p:tgtEl>
                                        <p:attrNameLst>
                                          <p:attrName>ppt_w</p:attrName>
                                        </p:attrNameLst>
                                      </p:cBhvr>
                                      <p:tavLst>
                                        <p:tav tm="0">
                                          <p:val>
                                            <p:strVal val="#ppt_w"/>
                                          </p:val>
                                        </p:tav>
                                        <p:tav tm="100000">
                                          <p:val>
                                            <p:strVal val="#ppt_w"/>
                                          </p:val>
                                        </p:tav>
                                      </p:tavLst>
                                    </p:anim>
                                    <p:anim calcmode="lin" valueType="num">
                                      <p:cBhvr>
                                        <p:cTn id="73" dur="500" fill="hold"/>
                                        <p:tgtEl>
                                          <p:spTgt spid="5124">
                                            <p:txEl>
                                              <p:pRg st="1" end="1"/>
                                            </p:txEl>
                                          </p:spTgt>
                                        </p:tgtEl>
                                        <p:attrNameLst>
                                          <p:attrName>ppt_h</p:attrName>
                                        </p:attrNameLst>
                                      </p:cBhvr>
                                      <p:tavLst>
                                        <p:tav tm="0">
                                          <p:val>
                                            <p:fltVal val="0"/>
                                          </p:val>
                                        </p:tav>
                                        <p:tav tm="100000">
                                          <p:val>
                                            <p:strVal val="#ppt_h"/>
                                          </p:val>
                                        </p:tav>
                                      </p:tavLst>
                                    </p:anim>
                                  </p:childTnLst>
                                </p:cTn>
                              </p:par>
                            </p:childTnLst>
                          </p:cTn>
                        </p:par>
                        <p:par>
                          <p:cTn id="74" fill="hold" nodeType="afterGroup">
                            <p:stCondLst>
                              <p:cond delay="5000"/>
                            </p:stCondLst>
                            <p:childTnLst>
                              <p:par>
                                <p:cTn id="75" presetID="17" presetClass="entr" presetSubtype="1" fill="hold" nodeType="afterEffect">
                                  <p:stCondLst>
                                    <p:cond delay="0"/>
                                  </p:stCondLst>
                                  <p:childTnLst>
                                    <p:set>
                                      <p:cBhvr>
                                        <p:cTn id="76" dur="1" fill="hold">
                                          <p:stCondLst>
                                            <p:cond delay="0"/>
                                          </p:stCondLst>
                                        </p:cTn>
                                        <p:tgtEl>
                                          <p:spTgt spid="5124">
                                            <p:txEl>
                                              <p:pRg st="2" end="2"/>
                                            </p:txEl>
                                          </p:spTgt>
                                        </p:tgtEl>
                                        <p:attrNameLst>
                                          <p:attrName>style.visibility</p:attrName>
                                        </p:attrNameLst>
                                      </p:cBhvr>
                                      <p:to>
                                        <p:strVal val="visible"/>
                                      </p:to>
                                    </p:set>
                                    <p:anim calcmode="lin" valueType="num">
                                      <p:cBhvr>
                                        <p:cTn id="77" dur="500" fill="hold"/>
                                        <p:tgtEl>
                                          <p:spTgt spid="5124">
                                            <p:txEl>
                                              <p:pRg st="2" end="2"/>
                                            </p:txEl>
                                          </p:spTgt>
                                        </p:tgtEl>
                                        <p:attrNameLst>
                                          <p:attrName>ppt_x</p:attrName>
                                        </p:attrNameLst>
                                      </p:cBhvr>
                                      <p:tavLst>
                                        <p:tav tm="0">
                                          <p:val>
                                            <p:strVal val="#ppt_x"/>
                                          </p:val>
                                        </p:tav>
                                        <p:tav tm="100000">
                                          <p:val>
                                            <p:strVal val="#ppt_x"/>
                                          </p:val>
                                        </p:tav>
                                      </p:tavLst>
                                    </p:anim>
                                    <p:anim calcmode="lin" valueType="num">
                                      <p:cBhvr>
                                        <p:cTn id="78" dur="500" fill="hold"/>
                                        <p:tgtEl>
                                          <p:spTgt spid="5124">
                                            <p:txEl>
                                              <p:pRg st="2" end="2"/>
                                            </p:txEl>
                                          </p:spTgt>
                                        </p:tgtEl>
                                        <p:attrNameLst>
                                          <p:attrName>ppt_y</p:attrName>
                                        </p:attrNameLst>
                                      </p:cBhvr>
                                      <p:tavLst>
                                        <p:tav tm="0">
                                          <p:val>
                                            <p:strVal val="#ppt_y-#ppt_h/2"/>
                                          </p:val>
                                        </p:tav>
                                        <p:tav tm="100000">
                                          <p:val>
                                            <p:strVal val="#ppt_y"/>
                                          </p:val>
                                        </p:tav>
                                      </p:tavLst>
                                    </p:anim>
                                    <p:anim calcmode="lin" valueType="num">
                                      <p:cBhvr>
                                        <p:cTn id="79" dur="500" fill="hold"/>
                                        <p:tgtEl>
                                          <p:spTgt spid="5124">
                                            <p:txEl>
                                              <p:pRg st="2" end="2"/>
                                            </p:txEl>
                                          </p:spTgt>
                                        </p:tgtEl>
                                        <p:attrNameLst>
                                          <p:attrName>ppt_w</p:attrName>
                                        </p:attrNameLst>
                                      </p:cBhvr>
                                      <p:tavLst>
                                        <p:tav tm="0">
                                          <p:val>
                                            <p:strVal val="#ppt_w"/>
                                          </p:val>
                                        </p:tav>
                                        <p:tav tm="100000">
                                          <p:val>
                                            <p:strVal val="#ppt_w"/>
                                          </p:val>
                                        </p:tav>
                                      </p:tavLst>
                                    </p:anim>
                                    <p:anim calcmode="lin" valueType="num">
                                      <p:cBhvr>
                                        <p:cTn id="80" dur="500" fill="hold"/>
                                        <p:tgtEl>
                                          <p:spTgt spid="5124">
                                            <p:txEl>
                                              <p:pRg st="2" end="2"/>
                                            </p:txEl>
                                          </p:spTgt>
                                        </p:tgtEl>
                                        <p:attrNameLst>
                                          <p:attrName>ppt_h</p:attrName>
                                        </p:attrNameLst>
                                      </p:cBhvr>
                                      <p:tavLst>
                                        <p:tav tm="0">
                                          <p:val>
                                            <p:fltVal val="0"/>
                                          </p:val>
                                        </p:tav>
                                        <p:tav tm="100000">
                                          <p:val>
                                            <p:strVal val="#ppt_h"/>
                                          </p:val>
                                        </p:tav>
                                      </p:tavLst>
                                    </p:anim>
                                  </p:childTnLst>
                                </p:cTn>
                              </p:par>
                            </p:childTnLst>
                          </p:cTn>
                        </p:par>
                        <p:par>
                          <p:cTn id="81" fill="hold" nodeType="afterGroup">
                            <p:stCondLst>
                              <p:cond delay="5500"/>
                            </p:stCondLst>
                            <p:childTnLst>
                              <p:par>
                                <p:cTn id="82" presetID="17" presetClass="entr" presetSubtype="1" fill="hold" nodeType="afterEffect">
                                  <p:stCondLst>
                                    <p:cond delay="0"/>
                                  </p:stCondLst>
                                  <p:childTnLst>
                                    <p:set>
                                      <p:cBhvr>
                                        <p:cTn id="83" dur="1" fill="hold">
                                          <p:stCondLst>
                                            <p:cond delay="0"/>
                                          </p:stCondLst>
                                        </p:cTn>
                                        <p:tgtEl>
                                          <p:spTgt spid="5124">
                                            <p:txEl>
                                              <p:pRg st="3" end="3"/>
                                            </p:txEl>
                                          </p:spTgt>
                                        </p:tgtEl>
                                        <p:attrNameLst>
                                          <p:attrName>style.visibility</p:attrName>
                                        </p:attrNameLst>
                                      </p:cBhvr>
                                      <p:to>
                                        <p:strVal val="visible"/>
                                      </p:to>
                                    </p:set>
                                    <p:anim calcmode="lin" valueType="num">
                                      <p:cBhvr>
                                        <p:cTn id="84" dur="500" fill="hold"/>
                                        <p:tgtEl>
                                          <p:spTgt spid="5124">
                                            <p:txEl>
                                              <p:pRg st="3" end="3"/>
                                            </p:txEl>
                                          </p:spTgt>
                                        </p:tgtEl>
                                        <p:attrNameLst>
                                          <p:attrName>ppt_x</p:attrName>
                                        </p:attrNameLst>
                                      </p:cBhvr>
                                      <p:tavLst>
                                        <p:tav tm="0">
                                          <p:val>
                                            <p:strVal val="#ppt_x"/>
                                          </p:val>
                                        </p:tav>
                                        <p:tav tm="100000">
                                          <p:val>
                                            <p:strVal val="#ppt_x"/>
                                          </p:val>
                                        </p:tav>
                                      </p:tavLst>
                                    </p:anim>
                                    <p:anim calcmode="lin" valueType="num">
                                      <p:cBhvr>
                                        <p:cTn id="85" dur="500" fill="hold"/>
                                        <p:tgtEl>
                                          <p:spTgt spid="5124">
                                            <p:txEl>
                                              <p:pRg st="3" end="3"/>
                                            </p:txEl>
                                          </p:spTgt>
                                        </p:tgtEl>
                                        <p:attrNameLst>
                                          <p:attrName>ppt_y</p:attrName>
                                        </p:attrNameLst>
                                      </p:cBhvr>
                                      <p:tavLst>
                                        <p:tav tm="0">
                                          <p:val>
                                            <p:strVal val="#ppt_y-#ppt_h/2"/>
                                          </p:val>
                                        </p:tav>
                                        <p:tav tm="100000">
                                          <p:val>
                                            <p:strVal val="#ppt_y"/>
                                          </p:val>
                                        </p:tav>
                                      </p:tavLst>
                                    </p:anim>
                                    <p:anim calcmode="lin" valueType="num">
                                      <p:cBhvr>
                                        <p:cTn id="86" dur="500" fill="hold"/>
                                        <p:tgtEl>
                                          <p:spTgt spid="5124">
                                            <p:txEl>
                                              <p:pRg st="3" end="3"/>
                                            </p:txEl>
                                          </p:spTgt>
                                        </p:tgtEl>
                                        <p:attrNameLst>
                                          <p:attrName>ppt_w</p:attrName>
                                        </p:attrNameLst>
                                      </p:cBhvr>
                                      <p:tavLst>
                                        <p:tav tm="0">
                                          <p:val>
                                            <p:strVal val="#ppt_w"/>
                                          </p:val>
                                        </p:tav>
                                        <p:tav tm="100000">
                                          <p:val>
                                            <p:strVal val="#ppt_w"/>
                                          </p:val>
                                        </p:tav>
                                      </p:tavLst>
                                    </p:anim>
                                    <p:anim calcmode="lin" valueType="num">
                                      <p:cBhvr>
                                        <p:cTn id="87" dur="500" fill="hold"/>
                                        <p:tgtEl>
                                          <p:spTgt spid="5124">
                                            <p:txEl>
                                              <p:pRg st="3" end="3"/>
                                            </p:txEl>
                                          </p:spTgt>
                                        </p:tgtEl>
                                        <p:attrNameLst>
                                          <p:attrName>ppt_h</p:attrName>
                                        </p:attrNameLst>
                                      </p:cBhvr>
                                      <p:tavLst>
                                        <p:tav tm="0">
                                          <p:val>
                                            <p:fltVal val="0"/>
                                          </p:val>
                                        </p:tav>
                                        <p:tav tm="100000">
                                          <p:val>
                                            <p:strVal val="#ppt_h"/>
                                          </p:val>
                                        </p:tav>
                                      </p:tavLst>
                                    </p:anim>
                                  </p:childTnLst>
                                </p:cTn>
                              </p:par>
                            </p:childTnLst>
                          </p:cTn>
                        </p:par>
                        <p:par>
                          <p:cTn id="88" fill="hold" nodeType="afterGroup">
                            <p:stCondLst>
                              <p:cond delay="6000"/>
                            </p:stCondLst>
                            <p:childTnLst>
                              <p:par>
                                <p:cTn id="89" presetID="17" presetClass="entr" presetSubtype="1" fill="hold" nodeType="afterEffect">
                                  <p:stCondLst>
                                    <p:cond delay="0"/>
                                  </p:stCondLst>
                                  <p:childTnLst>
                                    <p:set>
                                      <p:cBhvr>
                                        <p:cTn id="90" dur="1" fill="hold">
                                          <p:stCondLst>
                                            <p:cond delay="0"/>
                                          </p:stCondLst>
                                        </p:cTn>
                                        <p:tgtEl>
                                          <p:spTgt spid="5124">
                                            <p:txEl>
                                              <p:pRg st="4" end="4"/>
                                            </p:txEl>
                                          </p:spTgt>
                                        </p:tgtEl>
                                        <p:attrNameLst>
                                          <p:attrName>style.visibility</p:attrName>
                                        </p:attrNameLst>
                                      </p:cBhvr>
                                      <p:to>
                                        <p:strVal val="visible"/>
                                      </p:to>
                                    </p:set>
                                    <p:anim calcmode="lin" valueType="num">
                                      <p:cBhvr>
                                        <p:cTn id="91" dur="500" fill="hold"/>
                                        <p:tgtEl>
                                          <p:spTgt spid="5124">
                                            <p:txEl>
                                              <p:pRg st="4" end="4"/>
                                            </p:txEl>
                                          </p:spTgt>
                                        </p:tgtEl>
                                        <p:attrNameLst>
                                          <p:attrName>ppt_x</p:attrName>
                                        </p:attrNameLst>
                                      </p:cBhvr>
                                      <p:tavLst>
                                        <p:tav tm="0">
                                          <p:val>
                                            <p:strVal val="#ppt_x"/>
                                          </p:val>
                                        </p:tav>
                                        <p:tav tm="100000">
                                          <p:val>
                                            <p:strVal val="#ppt_x"/>
                                          </p:val>
                                        </p:tav>
                                      </p:tavLst>
                                    </p:anim>
                                    <p:anim calcmode="lin" valueType="num">
                                      <p:cBhvr>
                                        <p:cTn id="92" dur="500" fill="hold"/>
                                        <p:tgtEl>
                                          <p:spTgt spid="5124">
                                            <p:txEl>
                                              <p:pRg st="4" end="4"/>
                                            </p:txEl>
                                          </p:spTgt>
                                        </p:tgtEl>
                                        <p:attrNameLst>
                                          <p:attrName>ppt_y</p:attrName>
                                        </p:attrNameLst>
                                      </p:cBhvr>
                                      <p:tavLst>
                                        <p:tav tm="0">
                                          <p:val>
                                            <p:strVal val="#ppt_y-#ppt_h/2"/>
                                          </p:val>
                                        </p:tav>
                                        <p:tav tm="100000">
                                          <p:val>
                                            <p:strVal val="#ppt_y"/>
                                          </p:val>
                                        </p:tav>
                                      </p:tavLst>
                                    </p:anim>
                                    <p:anim calcmode="lin" valueType="num">
                                      <p:cBhvr>
                                        <p:cTn id="93" dur="500" fill="hold"/>
                                        <p:tgtEl>
                                          <p:spTgt spid="5124">
                                            <p:txEl>
                                              <p:pRg st="4" end="4"/>
                                            </p:txEl>
                                          </p:spTgt>
                                        </p:tgtEl>
                                        <p:attrNameLst>
                                          <p:attrName>ppt_w</p:attrName>
                                        </p:attrNameLst>
                                      </p:cBhvr>
                                      <p:tavLst>
                                        <p:tav tm="0">
                                          <p:val>
                                            <p:strVal val="#ppt_w"/>
                                          </p:val>
                                        </p:tav>
                                        <p:tav tm="100000">
                                          <p:val>
                                            <p:strVal val="#ppt_w"/>
                                          </p:val>
                                        </p:tav>
                                      </p:tavLst>
                                    </p:anim>
                                    <p:anim calcmode="lin" valueType="num">
                                      <p:cBhvr>
                                        <p:cTn id="94" dur="500" fill="hold"/>
                                        <p:tgtEl>
                                          <p:spTgt spid="5124">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advAuto="0"/>
      <p:bldP spid="5124"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Line 3">
            <a:extLst>
              <a:ext uri="{FF2B5EF4-FFF2-40B4-BE49-F238E27FC236}">
                <a16:creationId xmlns:a16="http://schemas.microsoft.com/office/drawing/2014/main" id="{04279E63-598D-C40A-FC58-FF073B5F7FC4}"/>
              </a:ext>
            </a:extLst>
          </p:cNvPr>
          <p:cNvSpPr>
            <a:spLocks noChangeShapeType="1"/>
          </p:cNvSpPr>
          <p:nvPr/>
        </p:nvSpPr>
        <p:spPr bwMode="auto">
          <a:xfrm>
            <a:off x="2971800" y="4267200"/>
            <a:ext cx="0" cy="6096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3555" name="Line 4">
            <a:extLst>
              <a:ext uri="{FF2B5EF4-FFF2-40B4-BE49-F238E27FC236}">
                <a16:creationId xmlns:a16="http://schemas.microsoft.com/office/drawing/2014/main" id="{4AB64BF9-883A-DF31-3F92-A48CCC34A471}"/>
              </a:ext>
            </a:extLst>
          </p:cNvPr>
          <p:cNvSpPr>
            <a:spLocks noChangeShapeType="1"/>
          </p:cNvSpPr>
          <p:nvPr/>
        </p:nvSpPr>
        <p:spPr bwMode="auto">
          <a:xfrm>
            <a:off x="2971800" y="4267200"/>
            <a:ext cx="0" cy="685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22534" name="Rectangle 6">
            <a:extLst>
              <a:ext uri="{FF2B5EF4-FFF2-40B4-BE49-F238E27FC236}">
                <a16:creationId xmlns:a16="http://schemas.microsoft.com/office/drawing/2014/main" id="{F68E1F12-6FDC-E8AD-EB10-40310195D851}"/>
              </a:ext>
            </a:extLst>
          </p:cNvPr>
          <p:cNvSpPr>
            <a:spLocks noChangeArrowheads="1"/>
          </p:cNvSpPr>
          <p:nvPr/>
        </p:nvSpPr>
        <p:spPr bwMode="auto">
          <a:xfrm>
            <a:off x="987425" y="300038"/>
            <a:ext cx="75438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marL="342900" indent="-3429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30000"/>
              </a:lnSpc>
              <a:buClr>
                <a:srgbClr val="0000CC"/>
              </a:buClr>
              <a:buSzTx/>
              <a:buFontTx/>
              <a:buChar char="•"/>
            </a:pPr>
            <a:r>
              <a:rPr lang="en-US" altLang="en-US" sz="3600" b="1">
                <a:solidFill>
                  <a:srgbClr val="CC0000"/>
                </a:solidFill>
                <a:latin typeface="Times New Roman" panose="02020603050405020304" pitchFamily="18" charset="0"/>
              </a:rPr>
              <a:t>Known as “Exclusive OR” Gate</a:t>
            </a:r>
          </a:p>
          <a:p>
            <a:pPr>
              <a:lnSpc>
                <a:spcPct val="130000"/>
              </a:lnSpc>
              <a:buClr>
                <a:srgbClr val="0000CC"/>
              </a:buClr>
              <a:buSzTx/>
              <a:buFontTx/>
              <a:buChar char="•"/>
            </a:pPr>
            <a:r>
              <a:rPr lang="en-US" altLang="en-US" sz="3600" b="1">
                <a:solidFill>
                  <a:srgbClr val="CC0000"/>
                </a:solidFill>
                <a:latin typeface="Times New Roman" panose="02020603050405020304" pitchFamily="18" charset="0"/>
              </a:rPr>
              <a:t> “Anything but not all” Gate</a:t>
            </a:r>
          </a:p>
          <a:p>
            <a:pPr>
              <a:lnSpc>
                <a:spcPct val="130000"/>
              </a:lnSpc>
              <a:buClr>
                <a:srgbClr val="0000CC"/>
              </a:buClr>
              <a:buSzTx/>
              <a:buFontTx/>
              <a:buChar char="•"/>
            </a:pPr>
            <a:r>
              <a:rPr lang="en-US" altLang="en-US" sz="3600" b="1">
                <a:solidFill>
                  <a:srgbClr val="CC0000"/>
                </a:solidFill>
                <a:latin typeface="Times New Roman" panose="02020603050405020304" pitchFamily="18" charset="0"/>
              </a:rPr>
              <a:t>Boolean Expression:     A  </a:t>
            </a:r>
            <a:r>
              <a:rPr lang="en-US" altLang="en-US" sz="3600" b="1">
                <a:solidFill>
                  <a:srgbClr val="CC0000"/>
                </a:solidFill>
                <a:latin typeface="Times New Roman" panose="02020603050405020304" pitchFamily="18" charset="0"/>
                <a:sym typeface="Symbol" panose="05050102010706020507" pitchFamily="18" charset="2"/>
              </a:rPr>
              <a:t></a:t>
            </a:r>
            <a:r>
              <a:rPr lang="en-US" altLang="en-US" sz="3600" b="1">
                <a:solidFill>
                  <a:srgbClr val="CC0000"/>
                </a:solidFill>
                <a:latin typeface="Times New Roman" panose="02020603050405020304" pitchFamily="18" charset="0"/>
              </a:rPr>
              <a:t>  B = Y </a:t>
            </a:r>
          </a:p>
          <a:p>
            <a:pPr>
              <a:lnSpc>
                <a:spcPct val="130000"/>
              </a:lnSpc>
              <a:buClr>
                <a:srgbClr val="0000CC"/>
              </a:buClr>
              <a:buSzTx/>
              <a:buFontTx/>
              <a:buChar char="•"/>
            </a:pPr>
            <a:r>
              <a:rPr lang="en-US" altLang="en-US" sz="3600" b="1">
                <a:solidFill>
                  <a:srgbClr val="CC0000"/>
                </a:solidFill>
                <a:latin typeface="Times New Roman" panose="02020603050405020304" pitchFamily="18" charset="0"/>
              </a:rPr>
              <a:t>Truth Table   </a:t>
            </a:r>
          </a:p>
        </p:txBody>
      </p:sp>
      <p:pic>
        <p:nvPicPr>
          <p:cNvPr id="22537" name="Picture 9">
            <a:extLst>
              <a:ext uri="{FF2B5EF4-FFF2-40B4-BE49-F238E27FC236}">
                <a16:creationId xmlns:a16="http://schemas.microsoft.com/office/drawing/2014/main" id="{E0A7654C-A189-5C88-235C-0B44E915DF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725" y="4267200"/>
            <a:ext cx="3276600" cy="204787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8" name="WordArt 10">
            <a:extLst>
              <a:ext uri="{FF2B5EF4-FFF2-40B4-BE49-F238E27FC236}">
                <a16:creationId xmlns:a16="http://schemas.microsoft.com/office/drawing/2014/main" id="{36F66E7C-554F-BF45-A9DA-B57200FDE1D3}"/>
              </a:ext>
            </a:extLst>
          </p:cNvPr>
          <p:cNvSpPr>
            <a:spLocks noChangeArrowheads="1" noChangeShapeType="1" noTextEdit="1"/>
          </p:cNvSpPr>
          <p:nvPr/>
        </p:nvSpPr>
        <p:spPr bwMode="auto">
          <a:xfrm rot="5400000">
            <a:off x="-2590800" y="3048000"/>
            <a:ext cx="60960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XOR  Gate</a:t>
            </a:r>
          </a:p>
        </p:txBody>
      </p:sp>
      <p:graphicFrame>
        <p:nvGraphicFramePr>
          <p:cNvPr id="2" name="Object 3">
            <a:extLst>
              <a:ext uri="{FF2B5EF4-FFF2-40B4-BE49-F238E27FC236}">
                <a16:creationId xmlns:a16="http://schemas.microsoft.com/office/drawing/2014/main" id="{78F0CAED-085E-1C9C-B168-7FC0DAE9F2BE}"/>
              </a:ext>
            </a:extLst>
          </p:cNvPr>
          <p:cNvGraphicFramePr>
            <a:graphicFrameLocks noChangeAspect="1"/>
          </p:cNvGraphicFramePr>
          <p:nvPr/>
        </p:nvGraphicFramePr>
        <p:xfrm>
          <a:off x="5280025" y="3352800"/>
          <a:ext cx="5753100" cy="8662988"/>
        </p:xfrm>
        <a:graphic>
          <a:graphicData uri="http://schemas.openxmlformats.org/presentationml/2006/ole">
            <mc:AlternateContent xmlns:mc="http://schemas.openxmlformats.org/markup-compatibility/2006">
              <mc:Choice xmlns:v="urn:schemas-microsoft-com:vml" Requires="v">
                <p:oleObj name="Document" r:id="rId3" imgW="8807196" imgH="8516112" progId="Word.Document.8">
                  <p:embed/>
                </p:oleObj>
              </mc:Choice>
              <mc:Fallback>
                <p:oleObj name="Document" r:id="rId3" imgW="8807196" imgH="851611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0025" y="3352800"/>
                        <a:ext cx="5753100" cy="866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2538"/>
                                        </p:tgtEl>
                                        <p:attrNameLst>
                                          <p:attrName>style.visibility</p:attrName>
                                        </p:attrNameLst>
                                      </p:cBhvr>
                                      <p:to>
                                        <p:strVal val="visible"/>
                                      </p:to>
                                    </p:set>
                                    <p:anim calcmode="lin" valueType="num">
                                      <p:cBhvr additive="base">
                                        <p:cTn id="7" dur="500" fill="hold"/>
                                        <p:tgtEl>
                                          <p:spTgt spid="22538"/>
                                        </p:tgtEl>
                                        <p:attrNameLst>
                                          <p:attrName>ppt_x</p:attrName>
                                        </p:attrNameLst>
                                      </p:cBhvr>
                                      <p:tavLst>
                                        <p:tav tm="0">
                                          <p:val>
                                            <p:strVal val="0-#ppt_w/2"/>
                                          </p:val>
                                        </p:tav>
                                        <p:tav tm="100000">
                                          <p:val>
                                            <p:strVal val="#ppt_x"/>
                                          </p:val>
                                        </p:tav>
                                      </p:tavLst>
                                    </p:anim>
                                    <p:anim calcmode="lin" valueType="num">
                                      <p:cBhvr additive="base">
                                        <p:cTn id="8" dur="500" fill="hold"/>
                                        <p:tgtEl>
                                          <p:spTgt spid="225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22534">
                                            <p:txEl>
                                              <p:pRg st="0" end="0"/>
                                            </p:txEl>
                                          </p:spTgt>
                                        </p:tgtEl>
                                        <p:attrNameLst>
                                          <p:attrName>style.visibility</p:attrName>
                                        </p:attrNameLst>
                                      </p:cBhvr>
                                      <p:to>
                                        <p:strVal val="visible"/>
                                      </p:to>
                                    </p:set>
                                    <p:animEffect transition="in" filter="wipe(up)">
                                      <p:cBhvr>
                                        <p:cTn id="12" dur="500"/>
                                        <p:tgtEl>
                                          <p:spTgt spid="22534">
                                            <p:txEl>
                                              <p:pRg st="0" end="0"/>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2534">
                                            <p:txEl>
                                              <p:pRg st="1" end="1"/>
                                            </p:txEl>
                                          </p:spTgt>
                                        </p:tgtEl>
                                        <p:attrNameLst>
                                          <p:attrName>style.visibility</p:attrName>
                                        </p:attrNameLst>
                                      </p:cBhvr>
                                      <p:to>
                                        <p:strVal val="visible"/>
                                      </p:to>
                                    </p:set>
                                    <p:animEffect transition="in" filter="wipe(up)">
                                      <p:cBhvr>
                                        <p:cTn id="16" dur="500"/>
                                        <p:tgtEl>
                                          <p:spTgt spid="22534">
                                            <p:txEl>
                                              <p:pRg st="1" end="1"/>
                                            </p:txEl>
                                          </p:spTgt>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22534">
                                            <p:txEl>
                                              <p:pRg st="2" end="2"/>
                                            </p:txEl>
                                          </p:spTgt>
                                        </p:tgtEl>
                                        <p:attrNameLst>
                                          <p:attrName>style.visibility</p:attrName>
                                        </p:attrNameLst>
                                      </p:cBhvr>
                                      <p:to>
                                        <p:strVal val="visible"/>
                                      </p:to>
                                    </p:set>
                                    <p:animEffect transition="in" filter="wipe(up)">
                                      <p:cBhvr>
                                        <p:cTn id="20" dur="500"/>
                                        <p:tgtEl>
                                          <p:spTgt spid="22534">
                                            <p:txEl>
                                              <p:pRg st="2" end="2"/>
                                            </p:txEl>
                                          </p:spTgt>
                                        </p:tgtEl>
                                      </p:cBhvr>
                                    </p:animEffect>
                                  </p:childTnLst>
                                </p:cTn>
                              </p:par>
                            </p:childTnLst>
                          </p:cTn>
                        </p:par>
                        <p:par>
                          <p:cTn id="21" fill="hold" nodeType="afterGroup">
                            <p:stCondLst>
                              <p:cond delay="2000"/>
                            </p:stCondLst>
                            <p:childTnLst>
                              <p:par>
                                <p:cTn id="22" presetID="22" presetClass="entr" presetSubtype="1" fill="hold" nodeType="afterEffect">
                                  <p:stCondLst>
                                    <p:cond delay="0"/>
                                  </p:stCondLst>
                                  <p:childTnLst>
                                    <p:set>
                                      <p:cBhvr>
                                        <p:cTn id="23" dur="1" fill="hold">
                                          <p:stCondLst>
                                            <p:cond delay="0"/>
                                          </p:stCondLst>
                                        </p:cTn>
                                        <p:tgtEl>
                                          <p:spTgt spid="22534">
                                            <p:txEl>
                                              <p:pRg st="3" end="3"/>
                                            </p:txEl>
                                          </p:spTgt>
                                        </p:tgtEl>
                                        <p:attrNameLst>
                                          <p:attrName>style.visibility</p:attrName>
                                        </p:attrNameLst>
                                      </p:cBhvr>
                                      <p:to>
                                        <p:strVal val="visible"/>
                                      </p:to>
                                    </p:set>
                                    <p:animEffect transition="in" filter="wipe(up)">
                                      <p:cBhvr>
                                        <p:cTn id="24" dur="500"/>
                                        <p:tgtEl>
                                          <p:spTgt spid="22534">
                                            <p:txEl>
                                              <p:pRg st="3" end="3"/>
                                            </p:txEl>
                                          </p:spTgt>
                                        </p:tgtEl>
                                      </p:cBhvr>
                                    </p:animEffect>
                                  </p:childTnLst>
                                </p:cTn>
                              </p:par>
                            </p:childTnLst>
                          </p:cTn>
                        </p:par>
                        <p:par>
                          <p:cTn id="25" fill="hold" nodeType="afterGroup">
                            <p:stCondLst>
                              <p:cond delay="2500"/>
                            </p:stCondLst>
                            <p:childTnLst>
                              <p:par>
                                <p:cTn id="26" presetID="15" presetClass="entr" presetSubtype="0" fill="hold" nodeType="afterEffect">
                                  <p:stCondLst>
                                    <p:cond delay="0"/>
                                  </p:stCondLst>
                                  <p:childTnLst>
                                    <p:set>
                                      <p:cBhvr>
                                        <p:cTn id="27" dur="1" fill="hold">
                                          <p:stCondLst>
                                            <p:cond delay="0"/>
                                          </p:stCondLst>
                                        </p:cTn>
                                        <p:tgtEl>
                                          <p:spTgt spid="22537"/>
                                        </p:tgtEl>
                                        <p:attrNameLst>
                                          <p:attrName>style.visibility</p:attrName>
                                        </p:attrNameLst>
                                      </p:cBhvr>
                                      <p:to>
                                        <p:strVal val="visible"/>
                                      </p:to>
                                    </p:set>
                                    <p:anim calcmode="lin" valueType="num">
                                      <p:cBhvr>
                                        <p:cTn id="28" dur="1000" fill="hold"/>
                                        <p:tgtEl>
                                          <p:spTgt spid="22537"/>
                                        </p:tgtEl>
                                        <p:attrNameLst>
                                          <p:attrName>ppt_w</p:attrName>
                                        </p:attrNameLst>
                                      </p:cBhvr>
                                      <p:tavLst>
                                        <p:tav tm="0">
                                          <p:val>
                                            <p:fltVal val="0"/>
                                          </p:val>
                                        </p:tav>
                                        <p:tav tm="100000">
                                          <p:val>
                                            <p:strVal val="#ppt_w"/>
                                          </p:val>
                                        </p:tav>
                                      </p:tavLst>
                                    </p:anim>
                                    <p:anim calcmode="lin" valueType="num">
                                      <p:cBhvr>
                                        <p:cTn id="29" dur="1000" fill="hold"/>
                                        <p:tgtEl>
                                          <p:spTgt spid="22537"/>
                                        </p:tgtEl>
                                        <p:attrNameLst>
                                          <p:attrName>ppt_h</p:attrName>
                                        </p:attrNameLst>
                                      </p:cBhvr>
                                      <p:tavLst>
                                        <p:tav tm="0">
                                          <p:val>
                                            <p:fltVal val="0"/>
                                          </p:val>
                                        </p:tav>
                                        <p:tav tm="100000">
                                          <p:val>
                                            <p:strVal val="#ppt_h"/>
                                          </p:val>
                                        </p:tav>
                                      </p:tavLst>
                                    </p:anim>
                                    <p:anim calcmode="lin" valueType="num">
                                      <p:cBhvr>
                                        <p:cTn id="30" dur="1000" fill="hold"/>
                                        <p:tgtEl>
                                          <p:spTgt spid="22537"/>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22537"/>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3500"/>
                            </p:stCondLst>
                            <p:childTnLst>
                              <p:par>
                                <p:cTn id="33" presetID="23" presetClass="entr" presetSubtype="28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strVal val="4/3*#ppt_w"/>
                                          </p:val>
                                        </p:tav>
                                        <p:tav tm="100000">
                                          <p:val>
                                            <p:strVal val="#ppt_w"/>
                                          </p:val>
                                        </p:tav>
                                      </p:tavLst>
                                    </p:anim>
                                    <p:anim calcmode="lin" valueType="num">
                                      <p:cBhvr>
                                        <p:cTn id="36" dur="500" fill="hold"/>
                                        <p:tgtEl>
                                          <p:spTgt spid="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build="p" autoUpdateAnimBg="0"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1">
            <a:extLst>
              <a:ext uri="{FF2B5EF4-FFF2-40B4-BE49-F238E27FC236}">
                <a16:creationId xmlns:a16="http://schemas.microsoft.com/office/drawing/2014/main" id="{779D6D6D-C3A0-AF65-D57F-C79DA8677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8" y="1143000"/>
            <a:ext cx="50768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79" name="Text Box 27">
            <a:extLst>
              <a:ext uri="{FF2B5EF4-FFF2-40B4-BE49-F238E27FC236}">
                <a16:creationId xmlns:a16="http://schemas.microsoft.com/office/drawing/2014/main" id="{EBC7CC59-4C27-4FC0-A2B7-551C32CC35E2}"/>
              </a:ext>
            </a:extLst>
          </p:cNvPr>
          <p:cNvSpPr txBox="1">
            <a:spLocks noChangeArrowheads="1"/>
          </p:cNvSpPr>
          <p:nvPr/>
        </p:nvSpPr>
        <p:spPr bwMode="auto">
          <a:xfrm>
            <a:off x="152400" y="5857875"/>
            <a:ext cx="8810625"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XOR output is HIGH only when odd number of inputs are HIGH</a:t>
            </a:r>
            <a:r>
              <a:rPr kumimoji="0" lang="en-US" altLang="en-US" sz="2400">
                <a:solidFill>
                  <a:srgbClr val="FFFF00"/>
                </a:solidFill>
                <a:latin typeface="Times New Roman" panose="02020603050405020304" pitchFamily="18" charset="0"/>
              </a:rPr>
              <a:t> </a:t>
            </a:r>
          </a:p>
        </p:txBody>
      </p:sp>
      <p:sp>
        <p:nvSpPr>
          <p:cNvPr id="49180" name="Rectangle 28">
            <a:extLst>
              <a:ext uri="{FF2B5EF4-FFF2-40B4-BE49-F238E27FC236}">
                <a16:creationId xmlns:a16="http://schemas.microsoft.com/office/drawing/2014/main" id="{9CE5747D-CAF5-367D-233E-635D99F81606}"/>
              </a:ext>
            </a:extLst>
          </p:cNvPr>
          <p:cNvSpPr>
            <a:spLocks noGrp="1" noChangeArrowheads="1"/>
          </p:cNvSpPr>
          <p:nvPr>
            <p:ph type="title"/>
          </p:nvPr>
        </p:nvSpPr>
        <p:spPr>
          <a:xfrm>
            <a:off x="228600" y="609600"/>
            <a:ext cx="8915400" cy="1143000"/>
          </a:xfrm>
          <a:noFill/>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3600" b="1">
                <a:solidFill>
                  <a:srgbClr val="CC0000"/>
                </a:solidFill>
                <a:effectLst/>
                <a:latin typeface="Times New Roman" panose="02020603050405020304" pitchFamily="18" charset="0"/>
              </a:rPr>
              <a:t>What is the output from the XOR gate?</a:t>
            </a:r>
            <a:endParaRPr lang="en-US" altLang="en-US" sz="3600" b="1">
              <a:solidFill>
                <a:srgbClr val="0000CC"/>
              </a:solidFill>
              <a:effectLst/>
              <a:latin typeface="Times New Roman" panose="02020603050405020304" pitchFamily="18" charset="0"/>
            </a:endParaRPr>
          </a:p>
        </p:txBody>
      </p:sp>
      <p:sp>
        <p:nvSpPr>
          <p:cNvPr id="49181" name="Text Box 29">
            <a:extLst>
              <a:ext uri="{FF2B5EF4-FFF2-40B4-BE49-F238E27FC236}">
                <a16:creationId xmlns:a16="http://schemas.microsoft.com/office/drawing/2014/main" id="{90E8C0A8-B236-1AAA-CC37-B93EB6802D82}"/>
              </a:ext>
            </a:extLst>
          </p:cNvPr>
          <p:cNvSpPr txBox="1">
            <a:spLocks noChangeArrowheads="1"/>
          </p:cNvSpPr>
          <p:nvPr/>
        </p:nvSpPr>
        <p:spPr bwMode="auto">
          <a:xfrm>
            <a:off x="3733800" y="288925"/>
            <a:ext cx="16764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rgbClr val="FFFFFF"/>
                </a:solidFill>
                <a:latin typeface="Times New Roman" panose="02020603050405020304" pitchFamily="18" charset="0"/>
              </a:rPr>
              <a:t>TEST</a:t>
            </a:r>
            <a:endParaRPr lang="en-US" altLang="en-US" sz="4000" b="1">
              <a:solidFill>
                <a:srgbClr val="FFFF00"/>
              </a:solidFill>
              <a:latin typeface="Times New Roman" panose="02020603050405020304" pitchFamily="18" charset="0"/>
            </a:endParaRPr>
          </a:p>
        </p:txBody>
      </p:sp>
      <p:grpSp>
        <p:nvGrpSpPr>
          <p:cNvPr id="49200" name="Group 48">
            <a:extLst>
              <a:ext uri="{FF2B5EF4-FFF2-40B4-BE49-F238E27FC236}">
                <a16:creationId xmlns:a16="http://schemas.microsoft.com/office/drawing/2014/main" id="{86278B59-7E5C-E194-4AB9-2A75B77C347E}"/>
              </a:ext>
            </a:extLst>
          </p:cNvPr>
          <p:cNvGrpSpPr>
            <a:grpSpLocks/>
          </p:cNvGrpSpPr>
          <p:nvPr/>
        </p:nvGrpSpPr>
        <p:grpSpPr bwMode="auto">
          <a:xfrm>
            <a:off x="1143000" y="4191000"/>
            <a:ext cx="2124075" cy="1295400"/>
            <a:chOff x="720" y="2640"/>
            <a:chExt cx="1338" cy="816"/>
          </a:xfrm>
        </p:grpSpPr>
        <p:grpSp>
          <p:nvGrpSpPr>
            <p:cNvPr id="25632" name="Group 14">
              <a:extLst>
                <a:ext uri="{FF2B5EF4-FFF2-40B4-BE49-F238E27FC236}">
                  <a16:creationId xmlns:a16="http://schemas.microsoft.com/office/drawing/2014/main" id="{F81B512F-DA2D-93E5-B5FA-DCEC64EDAB31}"/>
                </a:ext>
              </a:extLst>
            </p:cNvPr>
            <p:cNvGrpSpPr>
              <a:grpSpLocks/>
            </p:cNvGrpSpPr>
            <p:nvPr/>
          </p:nvGrpSpPr>
          <p:grpSpPr bwMode="auto">
            <a:xfrm>
              <a:off x="720" y="2640"/>
              <a:ext cx="1338" cy="816"/>
              <a:chOff x="720" y="1728"/>
              <a:chExt cx="1338" cy="816"/>
            </a:xfrm>
          </p:grpSpPr>
          <p:pic>
            <p:nvPicPr>
              <p:cNvPr id="25634" name="Picture 15">
                <a:extLst>
                  <a:ext uri="{FF2B5EF4-FFF2-40B4-BE49-F238E27FC236}">
                    <a16:creationId xmlns:a16="http://schemas.microsoft.com/office/drawing/2014/main" id="{BAD8E7A3-FE0F-6799-D837-8DC591218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728"/>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35" name="Text Box 16">
                <a:extLst>
                  <a:ext uri="{FF2B5EF4-FFF2-40B4-BE49-F238E27FC236}">
                    <a16:creationId xmlns:a16="http://schemas.microsoft.com/office/drawing/2014/main" id="{BDF20270-9C40-285E-046B-EB2A47009913}"/>
                  </a:ext>
                </a:extLst>
              </p:cNvPr>
              <p:cNvSpPr txBox="1">
                <a:spLocks noChangeArrowheads="1"/>
              </p:cNvSpPr>
              <p:nvPr/>
            </p:nvSpPr>
            <p:spPr bwMode="auto">
              <a:xfrm>
                <a:off x="720" y="1793"/>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b="1">
                  <a:solidFill>
                    <a:srgbClr val="FFFF00"/>
                  </a:solidFill>
                  <a:latin typeface="Times New Roman" panose="02020603050405020304" pitchFamily="18" charset="0"/>
                </a:endParaRPr>
              </a:p>
            </p:txBody>
          </p:sp>
          <p:sp>
            <p:nvSpPr>
              <p:cNvPr id="25636" name="Text Box 17">
                <a:extLst>
                  <a:ext uri="{FF2B5EF4-FFF2-40B4-BE49-F238E27FC236}">
                    <a16:creationId xmlns:a16="http://schemas.microsoft.com/office/drawing/2014/main" id="{4D884694-4829-DFA3-3B8B-7E6DF99AEA9C}"/>
                  </a:ext>
                </a:extLst>
              </p:cNvPr>
              <p:cNvSpPr txBox="1">
                <a:spLocks noChangeArrowheads="1"/>
              </p:cNvSpPr>
              <p:nvPr/>
            </p:nvSpPr>
            <p:spPr bwMode="auto">
              <a:xfrm>
                <a:off x="1814" y="193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25633" name="Rectangle 31">
              <a:extLst>
                <a:ext uri="{FF2B5EF4-FFF2-40B4-BE49-F238E27FC236}">
                  <a16:creationId xmlns:a16="http://schemas.microsoft.com/office/drawing/2014/main" id="{CC727E16-3E7E-956D-9999-504ABA793917}"/>
                </a:ext>
              </a:extLst>
            </p:cNvPr>
            <p:cNvSpPr>
              <a:spLocks noChangeArrowheads="1"/>
            </p:cNvSpPr>
            <p:nvPr/>
          </p:nvSpPr>
          <p:spPr bwMode="auto">
            <a:xfrm>
              <a:off x="768" y="2726"/>
              <a:ext cx="2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endParaRPr kumimoji="0" lang="en-US" altLang="en-US" sz="2000">
                <a:solidFill>
                  <a:srgbClr val="FFFF00"/>
                </a:solidFill>
                <a:latin typeface="Times New Roman" panose="02020603050405020304" pitchFamily="18" charset="0"/>
              </a:endParaRPr>
            </a:p>
          </p:txBody>
        </p:sp>
      </p:grpSp>
      <p:grpSp>
        <p:nvGrpSpPr>
          <p:cNvPr id="49201" name="Group 49">
            <a:extLst>
              <a:ext uri="{FF2B5EF4-FFF2-40B4-BE49-F238E27FC236}">
                <a16:creationId xmlns:a16="http://schemas.microsoft.com/office/drawing/2014/main" id="{68C5F69A-51E3-A24C-6E56-546833E109AB}"/>
              </a:ext>
            </a:extLst>
          </p:cNvPr>
          <p:cNvGrpSpPr>
            <a:grpSpLocks/>
          </p:cNvGrpSpPr>
          <p:nvPr/>
        </p:nvGrpSpPr>
        <p:grpSpPr bwMode="auto">
          <a:xfrm>
            <a:off x="4876800" y="4191000"/>
            <a:ext cx="2111375" cy="1295400"/>
            <a:chOff x="3072" y="2640"/>
            <a:chExt cx="1330" cy="816"/>
          </a:xfrm>
        </p:grpSpPr>
        <p:grpSp>
          <p:nvGrpSpPr>
            <p:cNvPr id="25627" name="Group 19">
              <a:extLst>
                <a:ext uri="{FF2B5EF4-FFF2-40B4-BE49-F238E27FC236}">
                  <a16:creationId xmlns:a16="http://schemas.microsoft.com/office/drawing/2014/main" id="{C2E283E1-4A83-D56B-0D9B-A5E45CC1C4FB}"/>
                </a:ext>
              </a:extLst>
            </p:cNvPr>
            <p:cNvGrpSpPr>
              <a:grpSpLocks/>
            </p:cNvGrpSpPr>
            <p:nvPr/>
          </p:nvGrpSpPr>
          <p:grpSpPr bwMode="auto">
            <a:xfrm>
              <a:off x="3072" y="2640"/>
              <a:ext cx="1330" cy="816"/>
              <a:chOff x="3032" y="1680"/>
              <a:chExt cx="1330" cy="816"/>
            </a:xfrm>
          </p:grpSpPr>
          <p:pic>
            <p:nvPicPr>
              <p:cNvPr id="25629" name="Picture 20">
                <a:extLst>
                  <a:ext uri="{FF2B5EF4-FFF2-40B4-BE49-F238E27FC236}">
                    <a16:creationId xmlns:a16="http://schemas.microsoft.com/office/drawing/2014/main" id="{066CDEBB-2B0D-478F-B4FF-D9B0BF5D2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4" y="1680"/>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30" name="Text Box 21">
                <a:extLst>
                  <a:ext uri="{FF2B5EF4-FFF2-40B4-BE49-F238E27FC236}">
                    <a16:creationId xmlns:a16="http://schemas.microsoft.com/office/drawing/2014/main" id="{EFCE06E6-D43B-8D59-87A3-73C9EE9257F6}"/>
                  </a:ext>
                </a:extLst>
              </p:cNvPr>
              <p:cNvSpPr txBox="1">
                <a:spLocks noChangeArrowheads="1"/>
              </p:cNvSpPr>
              <p:nvPr/>
            </p:nvSpPr>
            <p:spPr bwMode="auto">
              <a:xfrm>
                <a:off x="3032" y="1745"/>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b="1">
                  <a:solidFill>
                    <a:srgbClr val="FFFF00"/>
                  </a:solidFill>
                  <a:latin typeface="Times New Roman" panose="02020603050405020304" pitchFamily="18" charset="0"/>
                </a:endParaRPr>
              </a:p>
            </p:txBody>
          </p:sp>
          <p:sp>
            <p:nvSpPr>
              <p:cNvPr id="25631" name="Text Box 22">
                <a:extLst>
                  <a:ext uri="{FF2B5EF4-FFF2-40B4-BE49-F238E27FC236}">
                    <a16:creationId xmlns:a16="http://schemas.microsoft.com/office/drawing/2014/main" id="{D9A2A94E-AC44-AE84-BECC-57D65479AB2F}"/>
                  </a:ext>
                </a:extLst>
              </p:cNvPr>
              <p:cNvSpPr txBox="1">
                <a:spLocks noChangeArrowheads="1"/>
              </p:cNvSpPr>
              <p:nvPr/>
            </p:nvSpPr>
            <p:spPr bwMode="auto">
              <a:xfrm>
                <a:off x="4118" y="1858"/>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25628" name="Rectangle 32">
              <a:extLst>
                <a:ext uri="{FF2B5EF4-FFF2-40B4-BE49-F238E27FC236}">
                  <a16:creationId xmlns:a16="http://schemas.microsoft.com/office/drawing/2014/main" id="{3C7DD0BC-3686-6C6D-3B83-914DDA61AAD8}"/>
                </a:ext>
              </a:extLst>
            </p:cNvPr>
            <p:cNvSpPr>
              <a:spLocks noChangeArrowheads="1"/>
            </p:cNvSpPr>
            <p:nvPr/>
          </p:nvSpPr>
          <p:spPr bwMode="auto">
            <a:xfrm>
              <a:off x="3120" y="2726"/>
              <a:ext cx="2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L</a:t>
              </a:r>
            </a:p>
          </p:txBody>
        </p:sp>
      </p:grpSp>
      <p:grpSp>
        <p:nvGrpSpPr>
          <p:cNvPr id="49199" name="Group 47">
            <a:extLst>
              <a:ext uri="{FF2B5EF4-FFF2-40B4-BE49-F238E27FC236}">
                <a16:creationId xmlns:a16="http://schemas.microsoft.com/office/drawing/2014/main" id="{497506F1-7A84-DAB5-88BE-2E9C2533E11D}"/>
              </a:ext>
            </a:extLst>
          </p:cNvPr>
          <p:cNvGrpSpPr>
            <a:grpSpLocks/>
          </p:cNvGrpSpPr>
          <p:nvPr/>
        </p:nvGrpSpPr>
        <p:grpSpPr bwMode="auto">
          <a:xfrm>
            <a:off x="4953000" y="1981200"/>
            <a:ext cx="2063750" cy="1295400"/>
            <a:chOff x="3120" y="1248"/>
            <a:chExt cx="1300" cy="816"/>
          </a:xfrm>
        </p:grpSpPr>
        <p:grpSp>
          <p:nvGrpSpPr>
            <p:cNvPr id="25622" name="Group 9">
              <a:extLst>
                <a:ext uri="{FF2B5EF4-FFF2-40B4-BE49-F238E27FC236}">
                  <a16:creationId xmlns:a16="http://schemas.microsoft.com/office/drawing/2014/main" id="{E61DC49F-62AB-F98C-6E74-1424128E588E}"/>
                </a:ext>
              </a:extLst>
            </p:cNvPr>
            <p:cNvGrpSpPr>
              <a:grpSpLocks/>
            </p:cNvGrpSpPr>
            <p:nvPr/>
          </p:nvGrpSpPr>
          <p:grpSpPr bwMode="auto">
            <a:xfrm>
              <a:off x="3120" y="1248"/>
              <a:ext cx="1300" cy="816"/>
              <a:chOff x="3302" y="768"/>
              <a:chExt cx="1300" cy="816"/>
            </a:xfrm>
          </p:grpSpPr>
          <p:pic>
            <p:nvPicPr>
              <p:cNvPr id="25624" name="Picture 10">
                <a:extLst>
                  <a:ext uri="{FF2B5EF4-FFF2-40B4-BE49-F238E27FC236}">
                    <a16:creationId xmlns:a16="http://schemas.microsoft.com/office/drawing/2014/main" id="{71333161-9BA0-9ADF-BB23-2615AA50C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768"/>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25" name="Text Box 11">
                <a:extLst>
                  <a:ext uri="{FF2B5EF4-FFF2-40B4-BE49-F238E27FC236}">
                    <a16:creationId xmlns:a16="http://schemas.microsoft.com/office/drawing/2014/main" id="{24136935-0278-990A-4BCD-013A3BF0200B}"/>
                  </a:ext>
                </a:extLst>
              </p:cNvPr>
              <p:cNvSpPr txBox="1">
                <a:spLocks noChangeArrowheads="1"/>
              </p:cNvSpPr>
              <p:nvPr/>
            </p:nvSpPr>
            <p:spPr bwMode="auto">
              <a:xfrm>
                <a:off x="3302" y="842"/>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b="1">
                  <a:solidFill>
                    <a:srgbClr val="FFFF00"/>
                  </a:solidFill>
                  <a:latin typeface="Times New Roman" panose="02020603050405020304" pitchFamily="18" charset="0"/>
                </a:endParaRPr>
              </a:p>
            </p:txBody>
          </p:sp>
          <p:sp>
            <p:nvSpPr>
              <p:cNvPr id="25626" name="Text Box 12">
                <a:extLst>
                  <a:ext uri="{FF2B5EF4-FFF2-40B4-BE49-F238E27FC236}">
                    <a16:creationId xmlns:a16="http://schemas.microsoft.com/office/drawing/2014/main" id="{8B7FA466-F60E-3CDA-2F01-1D66AEC4A233}"/>
                  </a:ext>
                </a:extLst>
              </p:cNvPr>
              <p:cNvSpPr txBox="1">
                <a:spLocks noChangeArrowheads="1"/>
              </p:cNvSpPr>
              <p:nvPr/>
            </p:nvSpPr>
            <p:spPr bwMode="auto">
              <a:xfrm>
                <a:off x="4358" y="92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25623" name="Rectangle 33">
              <a:extLst>
                <a:ext uri="{FF2B5EF4-FFF2-40B4-BE49-F238E27FC236}">
                  <a16:creationId xmlns:a16="http://schemas.microsoft.com/office/drawing/2014/main" id="{8539890B-A62D-D8DB-A02F-86AF57DB3F75}"/>
                </a:ext>
              </a:extLst>
            </p:cNvPr>
            <p:cNvSpPr>
              <a:spLocks noChangeArrowheads="1"/>
            </p:cNvSpPr>
            <p:nvPr/>
          </p:nvSpPr>
          <p:spPr bwMode="auto">
            <a:xfrm>
              <a:off x="3128" y="1334"/>
              <a:ext cx="240"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L</a:t>
              </a:r>
            </a:p>
            <a:p>
              <a:pPr>
                <a:spcBef>
                  <a:spcPct val="0"/>
                </a:spcBef>
                <a:buClrTx/>
                <a:buSzTx/>
                <a:buFontTx/>
                <a:buNone/>
              </a:pPr>
              <a:r>
                <a:rPr kumimoji="0" lang="en-US" altLang="en-US" sz="2000" b="1">
                  <a:solidFill>
                    <a:srgbClr val="0000CC"/>
                  </a:solidFill>
                  <a:latin typeface="Times New Roman" panose="02020603050405020304" pitchFamily="18" charset="0"/>
                </a:rPr>
                <a:t>L</a:t>
              </a:r>
            </a:p>
            <a:p>
              <a:pPr>
                <a:spcBef>
                  <a:spcPct val="0"/>
                </a:spcBef>
                <a:buClrTx/>
                <a:buSzTx/>
                <a:buFontTx/>
                <a:buNone/>
              </a:pPr>
              <a:r>
                <a:rPr kumimoji="0" lang="en-US" altLang="en-US" sz="2000" b="1">
                  <a:solidFill>
                    <a:srgbClr val="0000CC"/>
                  </a:solidFill>
                  <a:latin typeface="Times New Roman" panose="02020603050405020304" pitchFamily="18" charset="0"/>
                </a:rPr>
                <a:t>H</a:t>
              </a:r>
              <a:endParaRPr kumimoji="0" lang="en-US" altLang="en-US" sz="2000">
                <a:solidFill>
                  <a:srgbClr val="0000CC"/>
                </a:solidFill>
                <a:latin typeface="Times New Roman" panose="02020603050405020304" pitchFamily="18" charset="0"/>
              </a:endParaRPr>
            </a:p>
          </p:txBody>
        </p:sp>
      </p:grpSp>
      <p:grpSp>
        <p:nvGrpSpPr>
          <p:cNvPr id="49198" name="Group 46">
            <a:extLst>
              <a:ext uri="{FF2B5EF4-FFF2-40B4-BE49-F238E27FC236}">
                <a16:creationId xmlns:a16="http://schemas.microsoft.com/office/drawing/2014/main" id="{B1791BE3-51AE-88C9-11A4-BFCC65043C32}"/>
              </a:ext>
            </a:extLst>
          </p:cNvPr>
          <p:cNvGrpSpPr>
            <a:grpSpLocks/>
          </p:cNvGrpSpPr>
          <p:nvPr/>
        </p:nvGrpSpPr>
        <p:grpSpPr bwMode="auto">
          <a:xfrm>
            <a:off x="1336675" y="1981200"/>
            <a:ext cx="2098675" cy="1295400"/>
            <a:chOff x="842" y="1248"/>
            <a:chExt cx="1322" cy="816"/>
          </a:xfrm>
        </p:grpSpPr>
        <p:pic>
          <p:nvPicPr>
            <p:cNvPr id="25619" name="Picture 3">
              <a:extLst>
                <a:ext uri="{FF2B5EF4-FFF2-40B4-BE49-F238E27FC236}">
                  <a16:creationId xmlns:a16="http://schemas.microsoft.com/office/drawing/2014/main" id="{5BD75F23-C195-C3B6-4D8C-039116630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248"/>
              <a:ext cx="912"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6" name="Text Box 4">
              <a:extLst>
                <a:ext uri="{FF2B5EF4-FFF2-40B4-BE49-F238E27FC236}">
                  <a16:creationId xmlns:a16="http://schemas.microsoft.com/office/drawing/2014/main" id="{0809FB26-7715-3FA3-8DCA-A4004DB53781}"/>
                </a:ext>
              </a:extLst>
            </p:cNvPr>
            <p:cNvSpPr txBox="1">
              <a:spLocks noChangeArrowheads="1"/>
            </p:cNvSpPr>
            <p:nvPr/>
          </p:nvSpPr>
          <p:spPr bwMode="auto">
            <a:xfrm>
              <a:off x="842" y="1334"/>
              <a:ext cx="223" cy="634"/>
            </a:xfrm>
            <a:prstGeom prst="rect">
              <a:avLst/>
            </a:prstGeom>
            <a:noFill/>
            <a:ln>
              <a:noFill/>
            </a:ln>
            <a:effectLst/>
          </p:spPr>
          <p:txBody>
            <a:bodyPr wrap="none">
              <a:spAutoFit/>
            </a:bodyPr>
            <a:lstStyle/>
            <a:p>
              <a:pPr>
                <a:defRPr/>
              </a:pPr>
              <a:r>
                <a:rPr kumimoji="0" lang="en-US" altLang="en-US" sz="2000" b="1">
                  <a:solidFill>
                    <a:srgbClr val="0000CC"/>
                  </a:solidFill>
                  <a:effectLst>
                    <a:outerShdw blurRad="38100" dist="38100" dir="2700000" algn="tl">
                      <a:srgbClr val="C0C0C0"/>
                    </a:outerShdw>
                  </a:effectLst>
                  <a:latin typeface="Times New Roman" charset="0"/>
                </a:rPr>
                <a:t>L</a:t>
              </a:r>
            </a:p>
            <a:p>
              <a:pPr>
                <a:defRPr/>
              </a:pPr>
              <a:r>
                <a:rPr kumimoji="0" lang="en-US" altLang="en-US" sz="2000" b="1">
                  <a:solidFill>
                    <a:srgbClr val="0000CC"/>
                  </a:solidFill>
                  <a:effectLst>
                    <a:outerShdw blurRad="38100" dist="38100" dir="2700000" algn="tl">
                      <a:srgbClr val="C0C0C0"/>
                    </a:outerShdw>
                  </a:effectLst>
                  <a:latin typeface="Times New Roman" charset="0"/>
                </a:rPr>
                <a:t>L</a:t>
              </a:r>
            </a:p>
            <a:p>
              <a:pPr>
                <a:defRPr/>
              </a:pPr>
              <a:r>
                <a:rPr kumimoji="0" lang="en-US" altLang="en-US" sz="2000" b="1">
                  <a:solidFill>
                    <a:srgbClr val="0000CC"/>
                  </a:solidFill>
                  <a:effectLst>
                    <a:outerShdw blurRad="38100" dist="38100" dir="2700000" algn="tl">
                      <a:srgbClr val="C0C0C0"/>
                    </a:outerShdw>
                  </a:effectLst>
                  <a:latin typeface="Times New Roman" charset="0"/>
                </a:rPr>
                <a:t>L</a:t>
              </a:r>
            </a:p>
          </p:txBody>
        </p:sp>
        <p:sp>
          <p:nvSpPr>
            <p:cNvPr id="25621" name="Text Box 43">
              <a:extLst>
                <a:ext uri="{FF2B5EF4-FFF2-40B4-BE49-F238E27FC236}">
                  <a16:creationId xmlns:a16="http://schemas.microsoft.com/office/drawing/2014/main" id="{69E2EA78-496D-A61F-9201-09F4A8CD9E13}"/>
                </a:ext>
              </a:extLst>
            </p:cNvPr>
            <p:cNvSpPr txBox="1">
              <a:spLocks noChangeArrowheads="1"/>
            </p:cNvSpPr>
            <p:nvPr/>
          </p:nvSpPr>
          <p:spPr bwMode="auto">
            <a:xfrm>
              <a:off x="1920" y="1440"/>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sz="2400" b="1">
                <a:solidFill>
                  <a:srgbClr val="FFFF00"/>
                </a:solidFill>
                <a:latin typeface="Times New Roman" panose="02020603050405020304" pitchFamily="18" charset="0"/>
              </a:endParaRPr>
            </a:p>
          </p:txBody>
        </p:sp>
      </p:grpSp>
      <p:grpSp>
        <p:nvGrpSpPr>
          <p:cNvPr id="49157" name="Group 5">
            <a:extLst>
              <a:ext uri="{FF2B5EF4-FFF2-40B4-BE49-F238E27FC236}">
                <a16:creationId xmlns:a16="http://schemas.microsoft.com/office/drawing/2014/main" id="{71E2488D-9306-1972-7E95-EEB39F3012DA}"/>
              </a:ext>
            </a:extLst>
          </p:cNvPr>
          <p:cNvGrpSpPr>
            <a:grpSpLocks/>
          </p:cNvGrpSpPr>
          <p:nvPr/>
        </p:nvGrpSpPr>
        <p:grpSpPr bwMode="auto">
          <a:xfrm>
            <a:off x="3048000" y="2209800"/>
            <a:ext cx="990600" cy="762000"/>
            <a:chOff x="1872" y="864"/>
            <a:chExt cx="624" cy="480"/>
          </a:xfrm>
        </p:grpSpPr>
        <p:sp>
          <p:nvSpPr>
            <p:cNvPr id="25616" name="Text Box 6">
              <a:extLst>
                <a:ext uri="{FF2B5EF4-FFF2-40B4-BE49-F238E27FC236}">
                  <a16:creationId xmlns:a16="http://schemas.microsoft.com/office/drawing/2014/main" id="{7D6AD7D7-0317-BD2D-FC06-0BEB441AE392}"/>
                </a:ext>
              </a:extLst>
            </p:cNvPr>
            <p:cNvSpPr txBox="1">
              <a:spLocks noChangeArrowheads="1"/>
            </p:cNvSpPr>
            <p:nvPr/>
          </p:nvSpPr>
          <p:spPr bwMode="auto">
            <a:xfrm>
              <a:off x="1910" y="938"/>
              <a:ext cx="201" cy="2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a:solidFill>
                    <a:srgbClr val="0000FF"/>
                  </a:solidFill>
                  <a:latin typeface="Times New Roman" panose="02020603050405020304" pitchFamily="18" charset="0"/>
                </a:rPr>
                <a:t>?</a:t>
              </a:r>
            </a:p>
          </p:txBody>
        </p:sp>
        <p:sp>
          <p:nvSpPr>
            <p:cNvPr id="25617" name="Rectangle 7">
              <a:extLst>
                <a:ext uri="{FF2B5EF4-FFF2-40B4-BE49-F238E27FC236}">
                  <a16:creationId xmlns:a16="http://schemas.microsoft.com/office/drawing/2014/main" id="{1BD01715-FBCE-FBA2-C078-129C83737D24}"/>
                </a:ext>
              </a:extLst>
            </p:cNvPr>
            <p:cNvSpPr>
              <a:spLocks noChangeArrowheads="1"/>
            </p:cNvSpPr>
            <p:nvPr/>
          </p:nvSpPr>
          <p:spPr bwMode="auto">
            <a:xfrm>
              <a:off x="1872" y="864"/>
              <a:ext cx="624" cy="480"/>
            </a:xfrm>
            <a:prstGeom prst="rect">
              <a:avLst/>
            </a:prstGeom>
            <a:solidFill>
              <a:srgbClr val="0000CC"/>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p:txBody>
        </p:sp>
        <p:sp>
          <p:nvSpPr>
            <p:cNvPr id="25618" name="Text Box 8">
              <a:extLst>
                <a:ext uri="{FF2B5EF4-FFF2-40B4-BE49-F238E27FC236}">
                  <a16:creationId xmlns:a16="http://schemas.microsoft.com/office/drawing/2014/main" id="{A36D8E00-D271-66CD-9002-1B427853547D}"/>
                </a:ext>
              </a:extLst>
            </p:cNvPr>
            <p:cNvSpPr txBox="1">
              <a:spLocks noChangeArrowheads="1"/>
            </p:cNvSpPr>
            <p:nvPr/>
          </p:nvSpPr>
          <p:spPr bwMode="auto">
            <a:xfrm>
              <a:off x="1968" y="960"/>
              <a:ext cx="479" cy="2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sp>
        <p:nvSpPr>
          <p:cNvPr id="49196" name="Rectangle 44" descr="90%">
            <a:extLst>
              <a:ext uri="{FF2B5EF4-FFF2-40B4-BE49-F238E27FC236}">
                <a16:creationId xmlns:a16="http://schemas.microsoft.com/office/drawing/2014/main" id="{B9B9DC6F-CB47-0FE6-2263-505C03C483BA}"/>
              </a:ext>
            </a:extLst>
          </p:cNvPr>
          <p:cNvSpPr>
            <a:spLocks noChangeArrowheads="1"/>
          </p:cNvSpPr>
          <p:nvPr/>
        </p:nvSpPr>
        <p:spPr bwMode="auto">
          <a:xfrm>
            <a:off x="6781800" y="22098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49197" name="Rectangle 45" descr="90%">
            <a:extLst>
              <a:ext uri="{FF2B5EF4-FFF2-40B4-BE49-F238E27FC236}">
                <a16:creationId xmlns:a16="http://schemas.microsoft.com/office/drawing/2014/main" id="{4358BB7D-6500-0A4F-99EF-8A4505954A54}"/>
              </a:ext>
            </a:extLst>
          </p:cNvPr>
          <p:cNvSpPr>
            <a:spLocks noChangeArrowheads="1"/>
          </p:cNvSpPr>
          <p:nvPr/>
        </p:nvSpPr>
        <p:spPr bwMode="auto">
          <a:xfrm>
            <a:off x="6721475" y="4310063"/>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grpSp>
        <p:nvGrpSpPr>
          <p:cNvPr id="49175" name="Group 23">
            <a:extLst>
              <a:ext uri="{FF2B5EF4-FFF2-40B4-BE49-F238E27FC236}">
                <a16:creationId xmlns:a16="http://schemas.microsoft.com/office/drawing/2014/main" id="{9353DD3C-7A00-21E3-6FFA-3DAF445F4D14}"/>
              </a:ext>
            </a:extLst>
          </p:cNvPr>
          <p:cNvGrpSpPr>
            <a:grpSpLocks/>
          </p:cNvGrpSpPr>
          <p:nvPr/>
        </p:nvGrpSpPr>
        <p:grpSpPr bwMode="auto">
          <a:xfrm>
            <a:off x="3009900" y="4419600"/>
            <a:ext cx="990600" cy="762000"/>
            <a:chOff x="1872" y="864"/>
            <a:chExt cx="624" cy="480"/>
          </a:xfrm>
        </p:grpSpPr>
        <p:sp>
          <p:nvSpPr>
            <p:cNvPr id="25613" name="Text Box 24">
              <a:extLst>
                <a:ext uri="{FF2B5EF4-FFF2-40B4-BE49-F238E27FC236}">
                  <a16:creationId xmlns:a16="http://schemas.microsoft.com/office/drawing/2014/main" id="{EDF6B00C-EAEB-B67F-45A9-99FD34DE95F0}"/>
                </a:ext>
              </a:extLst>
            </p:cNvPr>
            <p:cNvSpPr txBox="1">
              <a:spLocks noChangeArrowheads="1"/>
            </p:cNvSpPr>
            <p:nvPr/>
          </p:nvSpPr>
          <p:spPr bwMode="auto">
            <a:xfrm>
              <a:off x="1910" y="938"/>
              <a:ext cx="201" cy="2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a:solidFill>
                    <a:srgbClr val="0000FF"/>
                  </a:solidFill>
                  <a:latin typeface="Times New Roman" panose="02020603050405020304" pitchFamily="18" charset="0"/>
                </a:rPr>
                <a:t>?</a:t>
              </a:r>
            </a:p>
          </p:txBody>
        </p:sp>
        <p:sp>
          <p:nvSpPr>
            <p:cNvPr id="25614" name="Rectangle 25">
              <a:extLst>
                <a:ext uri="{FF2B5EF4-FFF2-40B4-BE49-F238E27FC236}">
                  <a16:creationId xmlns:a16="http://schemas.microsoft.com/office/drawing/2014/main" id="{2D7B78A7-E15B-9847-FAEE-755B81B270C2}"/>
                </a:ext>
              </a:extLst>
            </p:cNvPr>
            <p:cNvSpPr>
              <a:spLocks noChangeArrowheads="1"/>
            </p:cNvSpPr>
            <p:nvPr/>
          </p:nvSpPr>
          <p:spPr bwMode="auto">
            <a:xfrm>
              <a:off x="1872" y="864"/>
              <a:ext cx="624" cy="480"/>
            </a:xfrm>
            <a:prstGeom prst="rect">
              <a:avLst/>
            </a:prstGeom>
            <a:solidFill>
              <a:srgbClr val="0000CC"/>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a:p>
              <a:pPr algn="ctr">
                <a:spcBef>
                  <a:spcPct val="0"/>
                </a:spcBef>
                <a:buClrTx/>
                <a:buSzTx/>
                <a:buFontTx/>
                <a:buNone/>
              </a:pPr>
              <a:endParaRPr kumimoji="0" lang="en-US" altLang="en-US" sz="2400">
                <a:solidFill>
                  <a:srgbClr val="0000FF"/>
                </a:solidFill>
                <a:latin typeface="Times New Roman" panose="02020603050405020304" pitchFamily="18" charset="0"/>
              </a:endParaRPr>
            </a:p>
          </p:txBody>
        </p:sp>
        <p:sp>
          <p:nvSpPr>
            <p:cNvPr id="25615" name="Text Box 26">
              <a:extLst>
                <a:ext uri="{FF2B5EF4-FFF2-40B4-BE49-F238E27FC236}">
                  <a16:creationId xmlns:a16="http://schemas.microsoft.com/office/drawing/2014/main" id="{43CA75F7-34A4-A095-D933-D1217010BBA1}"/>
                </a:ext>
              </a:extLst>
            </p:cNvPr>
            <p:cNvSpPr txBox="1">
              <a:spLocks noChangeArrowheads="1"/>
            </p:cNvSpPr>
            <p:nvPr/>
          </p:nvSpPr>
          <p:spPr bwMode="auto">
            <a:xfrm>
              <a:off x="1968" y="960"/>
              <a:ext cx="479" cy="288"/>
            </a:xfrm>
            <a:prstGeom prst="rect">
              <a:avLst/>
            </a:prstGeom>
            <a:solidFill>
              <a:srgbClr val="00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FFFF00"/>
                  </a:solidFill>
                  <a:latin typeface="Times New Roman" panose="02020603050405020304" pitchFamily="18" charset="0"/>
                </a:rPr>
                <a:t>Low</a:t>
              </a:r>
              <a:endParaRPr kumimoji="0" lang="en-US" altLang="en-US" sz="2400" b="1">
                <a:solidFill>
                  <a:srgbClr val="0000FF"/>
                </a:solidFill>
                <a:latin typeface="Times New Roman" panose="02020603050405020304" pitchFamily="18" charset="0"/>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918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918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49198"/>
                                        </p:tgtEl>
                                        <p:attrNameLst>
                                          <p:attrName>style.visibility</p:attrName>
                                        </p:attrNameLst>
                                      </p:cBhvr>
                                      <p:to>
                                        <p:strVal val="visible"/>
                                      </p:to>
                                    </p:set>
                                    <p:anim calcmode="lin" valueType="num">
                                      <p:cBhvr additive="base">
                                        <p:cTn id="14" dur="500" fill="hold"/>
                                        <p:tgtEl>
                                          <p:spTgt spid="49198"/>
                                        </p:tgtEl>
                                        <p:attrNameLst>
                                          <p:attrName>ppt_x</p:attrName>
                                        </p:attrNameLst>
                                      </p:cBhvr>
                                      <p:tavLst>
                                        <p:tav tm="0">
                                          <p:val>
                                            <p:strVal val="0-#ppt_w/2"/>
                                          </p:val>
                                        </p:tav>
                                        <p:tav tm="100000">
                                          <p:val>
                                            <p:strVal val="#ppt_x"/>
                                          </p:val>
                                        </p:tav>
                                      </p:tavLst>
                                    </p:anim>
                                    <p:anim calcmode="lin" valueType="num">
                                      <p:cBhvr additive="base">
                                        <p:cTn id="15" dur="500" fill="hold"/>
                                        <p:tgtEl>
                                          <p:spTgt spid="49198"/>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49157"/>
                                        </p:tgtEl>
                                        <p:attrNameLst>
                                          <p:attrName>style.visibility</p:attrName>
                                        </p:attrNameLst>
                                      </p:cBhvr>
                                      <p:to>
                                        <p:strVal val="visible"/>
                                      </p:to>
                                    </p:set>
                                    <p:anim calcmode="lin" valueType="num">
                                      <p:cBhvr additive="base">
                                        <p:cTn id="20" dur="500" fill="hold"/>
                                        <p:tgtEl>
                                          <p:spTgt spid="49157"/>
                                        </p:tgtEl>
                                        <p:attrNameLst>
                                          <p:attrName>ppt_x</p:attrName>
                                        </p:attrNameLst>
                                      </p:cBhvr>
                                      <p:tavLst>
                                        <p:tav tm="0">
                                          <p:val>
                                            <p:strVal val="1+#ppt_w/2"/>
                                          </p:val>
                                        </p:tav>
                                        <p:tav tm="100000">
                                          <p:val>
                                            <p:strVal val="#ppt_x"/>
                                          </p:val>
                                        </p:tav>
                                      </p:tavLst>
                                    </p:anim>
                                    <p:anim calcmode="lin" valueType="num">
                                      <p:cBhvr additive="base">
                                        <p:cTn id="21"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49199"/>
                                        </p:tgtEl>
                                        <p:attrNameLst>
                                          <p:attrName>style.visibility</p:attrName>
                                        </p:attrNameLst>
                                      </p:cBhvr>
                                      <p:to>
                                        <p:strVal val="visible"/>
                                      </p:to>
                                    </p:set>
                                    <p:anim calcmode="lin" valueType="num">
                                      <p:cBhvr additive="base">
                                        <p:cTn id="26" dur="500" fill="hold"/>
                                        <p:tgtEl>
                                          <p:spTgt spid="49199"/>
                                        </p:tgtEl>
                                        <p:attrNameLst>
                                          <p:attrName>ppt_x</p:attrName>
                                        </p:attrNameLst>
                                      </p:cBhvr>
                                      <p:tavLst>
                                        <p:tav tm="0">
                                          <p:val>
                                            <p:strVal val="1+#ppt_w/2"/>
                                          </p:val>
                                        </p:tav>
                                        <p:tav tm="100000">
                                          <p:val>
                                            <p:strVal val="#ppt_x"/>
                                          </p:val>
                                        </p:tav>
                                      </p:tavLst>
                                    </p:anim>
                                    <p:anim calcmode="lin" valueType="num">
                                      <p:cBhvr additive="base">
                                        <p:cTn id="27" dur="500" fill="hold"/>
                                        <p:tgtEl>
                                          <p:spTgt spid="49199"/>
                                        </p:tgtEl>
                                        <p:attrNameLst>
                                          <p:attrName>ppt_y</p:attrName>
                                        </p:attrNameLst>
                                      </p:cBhvr>
                                      <p:tavLst>
                                        <p:tav tm="0">
                                          <p:val>
                                            <p:strVal val="#ppt_y"/>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49196"/>
                                        </p:tgtEl>
                                        <p:attrNameLst>
                                          <p:attrName>style.visibility</p:attrName>
                                        </p:attrNameLst>
                                      </p:cBhvr>
                                      <p:to>
                                        <p:strVal val="visible"/>
                                      </p:to>
                                    </p:set>
                                    <p:anim calcmode="lin" valueType="num">
                                      <p:cBhvr additive="base">
                                        <p:cTn id="32" dur="500" fill="hold"/>
                                        <p:tgtEl>
                                          <p:spTgt spid="49196"/>
                                        </p:tgtEl>
                                        <p:attrNameLst>
                                          <p:attrName>ppt_x</p:attrName>
                                        </p:attrNameLst>
                                      </p:cBhvr>
                                      <p:tavLst>
                                        <p:tav tm="0">
                                          <p:val>
                                            <p:strVal val="#ppt_x"/>
                                          </p:val>
                                        </p:tav>
                                        <p:tav tm="100000">
                                          <p:val>
                                            <p:strVal val="#ppt_x"/>
                                          </p:val>
                                        </p:tav>
                                      </p:tavLst>
                                    </p:anim>
                                    <p:anim calcmode="lin" valueType="num">
                                      <p:cBhvr additive="base">
                                        <p:cTn id="33" dur="500" fill="hold"/>
                                        <p:tgtEl>
                                          <p:spTgt spid="4919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49200"/>
                                        </p:tgtEl>
                                        <p:attrNameLst>
                                          <p:attrName>style.visibility</p:attrName>
                                        </p:attrNameLst>
                                      </p:cBhvr>
                                      <p:to>
                                        <p:strVal val="visible"/>
                                      </p:to>
                                    </p:set>
                                    <p:anim calcmode="lin" valueType="num">
                                      <p:cBhvr additive="base">
                                        <p:cTn id="38" dur="500" fill="hold"/>
                                        <p:tgtEl>
                                          <p:spTgt spid="49200"/>
                                        </p:tgtEl>
                                        <p:attrNameLst>
                                          <p:attrName>ppt_x</p:attrName>
                                        </p:attrNameLst>
                                      </p:cBhvr>
                                      <p:tavLst>
                                        <p:tav tm="0">
                                          <p:val>
                                            <p:strVal val="0-#ppt_w/2"/>
                                          </p:val>
                                        </p:tav>
                                        <p:tav tm="100000">
                                          <p:val>
                                            <p:strVal val="#ppt_x"/>
                                          </p:val>
                                        </p:tav>
                                      </p:tavLst>
                                    </p:anim>
                                    <p:anim calcmode="lin" valueType="num">
                                      <p:cBhvr additive="base">
                                        <p:cTn id="39" dur="500" fill="hold"/>
                                        <p:tgtEl>
                                          <p:spTgt spid="4920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2" fill="hold" nodeType="clickEffect">
                                  <p:stCondLst>
                                    <p:cond delay="0"/>
                                  </p:stCondLst>
                                  <p:childTnLst>
                                    <p:set>
                                      <p:cBhvr>
                                        <p:cTn id="43" dur="1" fill="hold">
                                          <p:stCondLst>
                                            <p:cond delay="0"/>
                                          </p:stCondLst>
                                        </p:cTn>
                                        <p:tgtEl>
                                          <p:spTgt spid="49175"/>
                                        </p:tgtEl>
                                        <p:attrNameLst>
                                          <p:attrName>style.visibility</p:attrName>
                                        </p:attrNameLst>
                                      </p:cBhvr>
                                      <p:to>
                                        <p:strVal val="visible"/>
                                      </p:to>
                                    </p:set>
                                    <p:anim calcmode="lin" valueType="num">
                                      <p:cBhvr additive="base">
                                        <p:cTn id="44" dur="500" fill="hold"/>
                                        <p:tgtEl>
                                          <p:spTgt spid="49175"/>
                                        </p:tgtEl>
                                        <p:attrNameLst>
                                          <p:attrName>ppt_x</p:attrName>
                                        </p:attrNameLst>
                                      </p:cBhvr>
                                      <p:tavLst>
                                        <p:tav tm="0">
                                          <p:val>
                                            <p:strVal val="1+#ppt_w/2"/>
                                          </p:val>
                                        </p:tav>
                                        <p:tav tm="100000">
                                          <p:val>
                                            <p:strVal val="#ppt_x"/>
                                          </p:val>
                                        </p:tav>
                                      </p:tavLst>
                                    </p:anim>
                                    <p:anim calcmode="lin" valueType="num">
                                      <p:cBhvr additive="base">
                                        <p:cTn id="45" dur="500" fill="hold"/>
                                        <p:tgtEl>
                                          <p:spTgt spid="49175"/>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2" fill="hold" nodeType="clickEffect">
                                  <p:stCondLst>
                                    <p:cond delay="0"/>
                                  </p:stCondLst>
                                  <p:childTnLst>
                                    <p:set>
                                      <p:cBhvr>
                                        <p:cTn id="49" dur="1" fill="hold">
                                          <p:stCondLst>
                                            <p:cond delay="0"/>
                                          </p:stCondLst>
                                        </p:cTn>
                                        <p:tgtEl>
                                          <p:spTgt spid="49201"/>
                                        </p:tgtEl>
                                        <p:attrNameLst>
                                          <p:attrName>style.visibility</p:attrName>
                                        </p:attrNameLst>
                                      </p:cBhvr>
                                      <p:to>
                                        <p:strVal val="visible"/>
                                      </p:to>
                                    </p:set>
                                    <p:anim calcmode="lin" valueType="num">
                                      <p:cBhvr additive="base">
                                        <p:cTn id="50" dur="500" fill="hold"/>
                                        <p:tgtEl>
                                          <p:spTgt spid="49201"/>
                                        </p:tgtEl>
                                        <p:attrNameLst>
                                          <p:attrName>ppt_x</p:attrName>
                                        </p:attrNameLst>
                                      </p:cBhvr>
                                      <p:tavLst>
                                        <p:tav tm="0">
                                          <p:val>
                                            <p:strVal val="1+#ppt_w/2"/>
                                          </p:val>
                                        </p:tav>
                                        <p:tav tm="100000">
                                          <p:val>
                                            <p:strVal val="#ppt_x"/>
                                          </p:val>
                                        </p:tav>
                                      </p:tavLst>
                                    </p:anim>
                                    <p:anim calcmode="lin" valueType="num">
                                      <p:cBhvr additive="base">
                                        <p:cTn id="51" dur="500" fill="hold"/>
                                        <p:tgtEl>
                                          <p:spTgt spid="49201"/>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nodeType="clickEffect">
                                  <p:stCondLst>
                                    <p:cond delay="0"/>
                                  </p:stCondLst>
                                  <p:childTnLst>
                                    <p:set>
                                      <p:cBhvr>
                                        <p:cTn id="55" dur="1" fill="hold">
                                          <p:stCondLst>
                                            <p:cond delay="0"/>
                                          </p:stCondLst>
                                        </p:cTn>
                                        <p:tgtEl>
                                          <p:spTgt spid="49197"/>
                                        </p:tgtEl>
                                        <p:attrNameLst>
                                          <p:attrName>style.visibility</p:attrName>
                                        </p:attrNameLst>
                                      </p:cBhvr>
                                      <p:to>
                                        <p:strVal val="visible"/>
                                      </p:to>
                                    </p:set>
                                    <p:anim calcmode="lin" valueType="num">
                                      <p:cBhvr additive="base">
                                        <p:cTn id="56" dur="500" fill="hold"/>
                                        <p:tgtEl>
                                          <p:spTgt spid="49197"/>
                                        </p:tgtEl>
                                        <p:attrNameLst>
                                          <p:attrName>ppt_x</p:attrName>
                                        </p:attrNameLst>
                                      </p:cBhvr>
                                      <p:tavLst>
                                        <p:tav tm="0">
                                          <p:val>
                                            <p:strVal val="#ppt_x"/>
                                          </p:val>
                                        </p:tav>
                                        <p:tav tm="100000">
                                          <p:val>
                                            <p:strVal val="#ppt_x"/>
                                          </p:val>
                                        </p:tav>
                                      </p:tavLst>
                                    </p:anim>
                                    <p:anim calcmode="lin" valueType="num">
                                      <p:cBhvr additive="base">
                                        <p:cTn id="57" dur="500" fill="hold"/>
                                        <p:tgtEl>
                                          <p:spTgt spid="49197"/>
                                        </p:tgtEl>
                                        <p:attrNameLst>
                                          <p:attrName>ppt_y</p:attrName>
                                        </p:attrNameLst>
                                      </p:cBhvr>
                                      <p:tavLst>
                                        <p:tav tm="0">
                                          <p:val>
                                            <p:strVal val="1+#ppt_h/2"/>
                                          </p:val>
                                        </p:tav>
                                        <p:tav tm="100000">
                                          <p:val>
                                            <p:strVal val="#ppt_y"/>
                                          </p:val>
                                        </p:tav>
                                      </p:tavLst>
                                    </p:anim>
                                  </p:childTnLst>
                                </p:cTn>
                              </p:par>
                            </p:childTnLst>
                          </p:cTn>
                        </p:par>
                        <p:par>
                          <p:cTn id="58" fill="hold" nodeType="afterGroup">
                            <p:stCondLst>
                              <p:cond delay="500"/>
                            </p:stCondLst>
                            <p:childTnLst>
                              <p:par>
                                <p:cTn id="59" presetID="19" presetClass="entr" presetSubtype="10" fill="hold" nodeType="afterEffect">
                                  <p:stCondLst>
                                    <p:cond delay="0"/>
                                  </p:stCondLst>
                                  <p:childTnLst>
                                    <p:set>
                                      <p:cBhvr>
                                        <p:cTn id="60" dur="1" fill="hold">
                                          <p:stCondLst>
                                            <p:cond delay="0"/>
                                          </p:stCondLst>
                                        </p:cTn>
                                        <p:tgtEl>
                                          <p:spTgt spid="49179"/>
                                        </p:tgtEl>
                                        <p:attrNameLst>
                                          <p:attrName>style.visibility</p:attrName>
                                        </p:attrNameLst>
                                      </p:cBhvr>
                                      <p:to>
                                        <p:strVal val="visible"/>
                                      </p:to>
                                    </p:set>
                                    <p:anim calcmode="lin" valueType="num">
                                      <p:cBhvr>
                                        <p:cTn id="61" dur="5000" fill="hold"/>
                                        <p:tgtEl>
                                          <p:spTgt spid="49179"/>
                                        </p:tgtEl>
                                        <p:attrNameLst>
                                          <p:attrName>ppt_w</p:attrName>
                                        </p:attrNameLst>
                                      </p:cBhvr>
                                      <p:tavLst>
                                        <p:tav tm="0" fmla="#ppt_w*sin(2.5*pi*$)">
                                          <p:val>
                                            <p:fltVal val="0"/>
                                          </p:val>
                                        </p:tav>
                                        <p:tav tm="100000">
                                          <p:val>
                                            <p:fltVal val="1"/>
                                          </p:val>
                                        </p:tav>
                                      </p:tavLst>
                                    </p:anim>
                                    <p:anim calcmode="lin" valueType="num">
                                      <p:cBhvr>
                                        <p:cTn id="62" dur="5000" fill="hold"/>
                                        <p:tgtEl>
                                          <p:spTgt spid="4917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9" grpId="0" animBg="1" autoUpdateAnimBg="0"/>
      <p:bldP spid="49180" grpId="0" autoUpdateAnimBg="0"/>
      <p:bldP spid="49181" grpId="0" animBg="1" autoUpdateAnimBg="0"/>
      <p:bldP spid="49196" grpId="0" animBg="1" autoUpdateAnimBg="0"/>
      <p:bldP spid="49197"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3">
            <a:extLst>
              <a:ext uri="{FF2B5EF4-FFF2-40B4-BE49-F238E27FC236}">
                <a16:creationId xmlns:a16="http://schemas.microsoft.com/office/drawing/2014/main" id="{992F87D1-9738-DD80-C514-6A02ED4C91A8}"/>
              </a:ext>
            </a:extLst>
          </p:cNvPr>
          <p:cNvSpPr>
            <a:spLocks noChangeShapeType="1"/>
          </p:cNvSpPr>
          <p:nvPr/>
        </p:nvSpPr>
        <p:spPr bwMode="auto">
          <a:xfrm>
            <a:off x="2971800" y="4267200"/>
            <a:ext cx="0" cy="6096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Lst>
        </p:spPr>
        <p:txBody>
          <a:bodyPr wrap="none" anchor="ctr"/>
          <a:lstStyle/>
          <a:p>
            <a:endParaRPr lang="en-IN"/>
          </a:p>
        </p:txBody>
      </p:sp>
      <p:sp>
        <p:nvSpPr>
          <p:cNvPr id="26627" name="Line 4">
            <a:extLst>
              <a:ext uri="{FF2B5EF4-FFF2-40B4-BE49-F238E27FC236}">
                <a16:creationId xmlns:a16="http://schemas.microsoft.com/office/drawing/2014/main" id="{584073BA-8239-A6E7-47B4-351F2CE9A4EF}"/>
              </a:ext>
            </a:extLst>
          </p:cNvPr>
          <p:cNvSpPr>
            <a:spLocks noChangeShapeType="1"/>
          </p:cNvSpPr>
          <p:nvPr/>
        </p:nvSpPr>
        <p:spPr bwMode="auto">
          <a:xfrm>
            <a:off x="2971800" y="4267200"/>
            <a:ext cx="0" cy="6858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24582" name="Rectangle 6">
            <a:extLst>
              <a:ext uri="{FF2B5EF4-FFF2-40B4-BE49-F238E27FC236}">
                <a16:creationId xmlns:a16="http://schemas.microsoft.com/office/drawing/2014/main" id="{C4A58B9D-A8A4-72C6-F63E-00B3D5913568}"/>
              </a:ext>
            </a:extLst>
          </p:cNvPr>
          <p:cNvSpPr>
            <a:spLocks noChangeArrowheads="1"/>
          </p:cNvSpPr>
          <p:nvPr/>
        </p:nvSpPr>
        <p:spPr bwMode="auto">
          <a:xfrm>
            <a:off x="914400" y="152400"/>
            <a:ext cx="7162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lvl1pPr marL="342900" indent="-342900">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50000"/>
              </a:lnSpc>
              <a:buClr>
                <a:srgbClr val="0000CC"/>
              </a:buClr>
              <a:buSzTx/>
              <a:buFontTx/>
              <a:buChar char="•"/>
            </a:pPr>
            <a:r>
              <a:rPr lang="en-US" altLang="en-US" b="1">
                <a:solidFill>
                  <a:srgbClr val="CC0000"/>
                </a:solidFill>
                <a:latin typeface="Times New Roman" panose="02020603050405020304" pitchFamily="18" charset="0"/>
              </a:rPr>
              <a:t>Known as the Exclusive NOR Gate</a:t>
            </a:r>
          </a:p>
          <a:p>
            <a:pPr>
              <a:lnSpc>
                <a:spcPct val="150000"/>
              </a:lnSpc>
              <a:buClr>
                <a:srgbClr val="0000CC"/>
              </a:buClr>
              <a:buSzTx/>
              <a:buFontTx/>
              <a:buChar char="•"/>
            </a:pPr>
            <a:r>
              <a:rPr lang="en-US" altLang="en-US" b="1">
                <a:solidFill>
                  <a:srgbClr val="CC0000"/>
                </a:solidFill>
                <a:latin typeface="Times New Roman" panose="02020603050405020304" pitchFamily="18" charset="0"/>
              </a:rPr>
              <a:t>The Inverted XOR</a:t>
            </a:r>
          </a:p>
          <a:p>
            <a:pPr>
              <a:lnSpc>
                <a:spcPct val="150000"/>
              </a:lnSpc>
              <a:buClr>
                <a:srgbClr val="0000CC"/>
              </a:buClr>
              <a:buSzTx/>
              <a:buFontTx/>
              <a:buChar char="•"/>
            </a:pPr>
            <a:r>
              <a:rPr lang="en-US" altLang="en-US" b="1">
                <a:solidFill>
                  <a:srgbClr val="CC0000"/>
                </a:solidFill>
                <a:latin typeface="Times New Roman" panose="02020603050405020304" pitchFamily="18" charset="0"/>
              </a:rPr>
              <a:t>Boolean Expression:      A  </a:t>
            </a:r>
            <a:r>
              <a:rPr lang="en-US" altLang="en-US" b="1">
                <a:solidFill>
                  <a:srgbClr val="CC0000"/>
                </a:solidFill>
                <a:latin typeface="Times New Roman" panose="02020603050405020304" pitchFamily="18" charset="0"/>
                <a:sym typeface="Symbol" panose="05050102010706020507" pitchFamily="18" charset="2"/>
              </a:rPr>
              <a:t></a:t>
            </a:r>
            <a:r>
              <a:rPr lang="en-US" altLang="en-US" b="1">
                <a:solidFill>
                  <a:srgbClr val="CC0000"/>
                </a:solidFill>
                <a:latin typeface="Times New Roman" panose="02020603050405020304" pitchFamily="18" charset="0"/>
              </a:rPr>
              <a:t>  B = Y </a:t>
            </a:r>
          </a:p>
          <a:p>
            <a:pPr lvl="1">
              <a:lnSpc>
                <a:spcPct val="150000"/>
              </a:lnSpc>
              <a:buClr>
                <a:srgbClr val="0000CC"/>
              </a:buClr>
              <a:buFontTx/>
              <a:buNone/>
            </a:pPr>
            <a:r>
              <a:rPr lang="en-US" altLang="en-US" sz="3200" b="1">
                <a:solidFill>
                  <a:srgbClr val="CC0000"/>
                </a:solidFill>
                <a:latin typeface="Times New Roman" panose="02020603050405020304" pitchFamily="18" charset="0"/>
              </a:rPr>
              <a:t>					or  (A  </a:t>
            </a:r>
            <a:r>
              <a:rPr lang="en-US" altLang="en-US" sz="3200" b="1">
                <a:solidFill>
                  <a:srgbClr val="CC0000"/>
                </a:solidFill>
                <a:latin typeface="Times New Roman" panose="02020603050405020304" pitchFamily="18" charset="0"/>
                <a:sym typeface="Symbol" panose="05050102010706020507" pitchFamily="18" charset="2"/>
              </a:rPr>
              <a:t></a:t>
            </a:r>
            <a:r>
              <a:rPr lang="en-US" altLang="en-US" sz="3200" b="1">
                <a:solidFill>
                  <a:srgbClr val="CC0000"/>
                </a:solidFill>
                <a:latin typeface="Times New Roman" panose="02020603050405020304" pitchFamily="18" charset="0"/>
              </a:rPr>
              <a:t>  B)</a:t>
            </a:r>
            <a:r>
              <a:rPr lang="en-US" altLang="en-US" sz="3200" b="1">
                <a:solidFill>
                  <a:srgbClr val="CC0000"/>
                </a:solidFill>
                <a:latin typeface="Times New Roman" panose="02020603050405020304" pitchFamily="18" charset="0"/>
                <a:sym typeface="Bookshelf Symbol 1" pitchFamily="34" charset="2"/>
              </a:rPr>
              <a:t>'</a:t>
            </a:r>
            <a:r>
              <a:rPr lang="en-US" altLang="en-US" sz="3200" b="1">
                <a:solidFill>
                  <a:srgbClr val="CC0000"/>
                </a:solidFill>
                <a:latin typeface="Times New Roman" panose="02020603050405020304" pitchFamily="18" charset="0"/>
              </a:rPr>
              <a:t> = Y </a:t>
            </a:r>
          </a:p>
          <a:p>
            <a:pPr>
              <a:lnSpc>
                <a:spcPct val="150000"/>
              </a:lnSpc>
              <a:buClr>
                <a:srgbClr val="0000CC"/>
              </a:buClr>
              <a:buSzTx/>
              <a:buFontTx/>
              <a:buChar char="•"/>
            </a:pPr>
            <a:r>
              <a:rPr lang="en-US" altLang="en-US" b="1">
                <a:solidFill>
                  <a:srgbClr val="CC0000"/>
                </a:solidFill>
                <a:latin typeface="Times New Roman" panose="02020603050405020304" pitchFamily="18" charset="0"/>
              </a:rPr>
              <a:t>Truth Table</a:t>
            </a:r>
          </a:p>
        </p:txBody>
      </p:sp>
      <p:pic>
        <p:nvPicPr>
          <p:cNvPr id="24584" name="Picture 8">
            <a:extLst>
              <a:ext uri="{FF2B5EF4-FFF2-40B4-BE49-F238E27FC236}">
                <a16:creationId xmlns:a16="http://schemas.microsoft.com/office/drawing/2014/main" id="{9B88395A-B856-C762-CBBC-034C6DBD12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4572000"/>
            <a:ext cx="3048000" cy="19050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4585" name="Line 9">
            <a:extLst>
              <a:ext uri="{FF2B5EF4-FFF2-40B4-BE49-F238E27FC236}">
                <a16:creationId xmlns:a16="http://schemas.microsoft.com/office/drawing/2014/main" id="{73042E44-76B9-EBFA-1F33-3EBBE874BB7A}"/>
              </a:ext>
            </a:extLst>
          </p:cNvPr>
          <p:cNvSpPr>
            <a:spLocks noChangeShapeType="1"/>
          </p:cNvSpPr>
          <p:nvPr/>
        </p:nvSpPr>
        <p:spPr bwMode="auto">
          <a:xfrm flipV="1">
            <a:off x="6248400" y="2095500"/>
            <a:ext cx="1219200" cy="0"/>
          </a:xfrm>
          <a:prstGeom prst="line">
            <a:avLst/>
          </a:prstGeom>
          <a:noFill/>
          <a:ln w="952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24586" name="WordArt 10">
            <a:extLst>
              <a:ext uri="{FF2B5EF4-FFF2-40B4-BE49-F238E27FC236}">
                <a16:creationId xmlns:a16="http://schemas.microsoft.com/office/drawing/2014/main" id="{D57AF0A9-AC09-DC1C-1AA6-4EE539B6AD35}"/>
              </a:ext>
            </a:extLst>
          </p:cNvPr>
          <p:cNvSpPr>
            <a:spLocks noChangeArrowheads="1" noChangeShapeType="1" noTextEdit="1"/>
          </p:cNvSpPr>
          <p:nvPr/>
        </p:nvSpPr>
        <p:spPr bwMode="auto">
          <a:xfrm rot="5400000">
            <a:off x="-2628900" y="3162300"/>
            <a:ext cx="6172200" cy="4572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XNOR  Gate</a:t>
            </a:r>
          </a:p>
        </p:txBody>
      </p:sp>
      <p:graphicFrame>
        <p:nvGraphicFramePr>
          <p:cNvPr id="2" name="Object 3">
            <a:extLst>
              <a:ext uri="{FF2B5EF4-FFF2-40B4-BE49-F238E27FC236}">
                <a16:creationId xmlns:a16="http://schemas.microsoft.com/office/drawing/2014/main" id="{8034C050-36A0-C41A-ECF5-E2674FD4508A}"/>
              </a:ext>
            </a:extLst>
          </p:cNvPr>
          <p:cNvGraphicFramePr>
            <a:graphicFrameLocks noChangeAspect="1"/>
          </p:cNvGraphicFramePr>
          <p:nvPr/>
        </p:nvGraphicFramePr>
        <p:xfrm>
          <a:off x="4800600" y="3449638"/>
          <a:ext cx="6705600" cy="9829800"/>
        </p:xfrm>
        <a:graphic>
          <a:graphicData uri="http://schemas.openxmlformats.org/presentationml/2006/ole">
            <mc:AlternateContent xmlns:mc="http://schemas.openxmlformats.org/markup-compatibility/2006">
              <mc:Choice xmlns:v="urn:schemas-microsoft-com:vml" Requires="v">
                <p:oleObj name="Document" r:id="rId3" imgW="10645140" imgH="10306812" progId="Word.Document.8">
                  <p:embed/>
                </p:oleObj>
              </mc:Choice>
              <mc:Fallback>
                <p:oleObj name="Document" r:id="rId3" imgW="10645140" imgH="10306812"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449638"/>
                        <a:ext cx="6705600" cy="982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4586"/>
                                        </p:tgtEl>
                                        <p:attrNameLst>
                                          <p:attrName>style.visibility</p:attrName>
                                        </p:attrNameLst>
                                      </p:cBhvr>
                                      <p:to>
                                        <p:strVal val="visible"/>
                                      </p:to>
                                    </p:set>
                                    <p:anim calcmode="lin" valueType="num">
                                      <p:cBhvr additive="base">
                                        <p:cTn id="7" dur="500" fill="hold"/>
                                        <p:tgtEl>
                                          <p:spTgt spid="24586"/>
                                        </p:tgtEl>
                                        <p:attrNameLst>
                                          <p:attrName>ppt_x</p:attrName>
                                        </p:attrNameLst>
                                      </p:cBhvr>
                                      <p:tavLst>
                                        <p:tav tm="0">
                                          <p:val>
                                            <p:strVal val="0-#ppt_w/2"/>
                                          </p:val>
                                        </p:tav>
                                        <p:tav tm="100000">
                                          <p:val>
                                            <p:strVal val="#ppt_x"/>
                                          </p:val>
                                        </p:tav>
                                      </p:tavLst>
                                    </p:anim>
                                    <p:anim calcmode="lin" valueType="num">
                                      <p:cBhvr additive="base">
                                        <p:cTn id="8" dur="500" fill="hold"/>
                                        <p:tgtEl>
                                          <p:spTgt spid="2458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24582">
                                            <p:txEl>
                                              <p:pRg st="0" end="0"/>
                                            </p:txEl>
                                          </p:spTgt>
                                        </p:tgtEl>
                                        <p:attrNameLst>
                                          <p:attrName>style.visibility</p:attrName>
                                        </p:attrNameLst>
                                      </p:cBhvr>
                                      <p:to>
                                        <p:strVal val="visible"/>
                                      </p:to>
                                    </p:set>
                                    <p:animEffect transition="in" filter="wipe(up)">
                                      <p:cBhvr>
                                        <p:cTn id="12" dur="500"/>
                                        <p:tgtEl>
                                          <p:spTgt spid="24582">
                                            <p:txEl>
                                              <p:pRg st="0" end="0"/>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4582">
                                            <p:txEl>
                                              <p:pRg st="1" end="1"/>
                                            </p:txEl>
                                          </p:spTgt>
                                        </p:tgtEl>
                                        <p:attrNameLst>
                                          <p:attrName>style.visibility</p:attrName>
                                        </p:attrNameLst>
                                      </p:cBhvr>
                                      <p:to>
                                        <p:strVal val="visible"/>
                                      </p:to>
                                    </p:set>
                                    <p:animEffect transition="in" filter="wipe(up)">
                                      <p:cBhvr>
                                        <p:cTn id="16" dur="500"/>
                                        <p:tgtEl>
                                          <p:spTgt spid="24582">
                                            <p:txEl>
                                              <p:pRg st="1" end="1"/>
                                            </p:txEl>
                                          </p:spTgt>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24582">
                                            <p:txEl>
                                              <p:pRg st="2" end="2"/>
                                            </p:txEl>
                                          </p:spTgt>
                                        </p:tgtEl>
                                        <p:attrNameLst>
                                          <p:attrName>style.visibility</p:attrName>
                                        </p:attrNameLst>
                                      </p:cBhvr>
                                      <p:to>
                                        <p:strVal val="visible"/>
                                      </p:to>
                                    </p:set>
                                    <p:animEffect transition="in" filter="wipe(up)">
                                      <p:cBhvr>
                                        <p:cTn id="20" dur="500"/>
                                        <p:tgtEl>
                                          <p:spTgt spid="24582">
                                            <p:txEl>
                                              <p:pRg st="2" end="2"/>
                                            </p:txEl>
                                          </p:spTgt>
                                        </p:tgtEl>
                                      </p:cBhvr>
                                    </p:animEffect>
                                  </p:childTnLst>
                                </p:cTn>
                              </p:par>
                              <p:par>
                                <p:cTn id="21" presetID="22" presetClass="entr" presetSubtype="1" fill="hold" nodeType="withEffect">
                                  <p:stCondLst>
                                    <p:cond delay="0"/>
                                  </p:stCondLst>
                                  <p:childTnLst>
                                    <p:set>
                                      <p:cBhvr>
                                        <p:cTn id="22" dur="1" fill="hold">
                                          <p:stCondLst>
                                            <p:cond delay="0"/>
                                          </p:stCondLst>
                                        </p:cTn>
                                        <p:tgtEl>
                                          <p:spTgt spid="24582">
                                            <p:txEl>
                                              <p:pRg st="3" end="3"/>
                                            </p:txEl>
                                          </p:spTgt>
                                        </p:tgtEl>
                                        <p:attrNameLst>
                                          <p:attrName>style.visibility</p:attrName>
                                        </p:attrNameLst>
                                      </p:cBhvr>
                                      <p:to>
                                        <p:strVal val="visible"/>
                                      </p:to>
                                    </p:set>
                                    <p:animEffect transition="in" filter="wipe(up)">
                                      <p:cBhvr>
                                        <p:cTn id="23" dur="500"/>
                                        <p:tgtEl>
                                          <p:spTgt spid="24582">
                                            <p:txEl>
                                              <p:pRg st="3" end="3"/>
                                            </p:txEl>
                                          </p:spTgt>
                                        </p:tgtEl>
                                      </p:cBhvr>
                                    </p:animEffect>
                                  </p:childTnLst>
                                </p:cTn>
                              </p:par>
                            </p:childTnLst>
                          </p:cTn>
                        </p:par>
                        <p:par>
                          <p:cTn id="24" fill="hold" nodeType="afterGroup">
                            <p:stCondLst>
                              <p:cond delay="2000"/>
                            </p:stCondLst>
                            <p:childTnLst>
                              <p:par>
                                <p:cTn id="25" presetID="22" presetClass="entr" presetSubtype="1" fill="hold" nodeType="afterEffect">
                                  <p:stCondLst>
                                    <p:cond delay="0"/>
                                  </p:stCondLst>
                                  <p:childTnLst>
                                    <p:set>
                                      <p:cBhvr>
                                        <p:cTn id="26" dur="1" fill="hold">
                                          <p:stCondLst>
                                            <p:cond delay="0"/>
                                          </p:stCondLst>
                                        </p:cTn>
                                        <p:tgtEl>
                                          <p:spTgt spid="24582">
                                            <p:txEl>
                                              <p:pRg st="4" end="4"/>
                                            </p:txEl>
                                          </p:spTgt>
                                        </p:tgtEl>
                                        <p:attrNameLst>
                                          <p:attrName>style.visibility</p:attrName>
                                        </p:attrNameLst>
                                      </p:cBhvr>
                                      <p:to>
                                        <p:strVal val="visible"/>
                                      </p:to>
                                    </p:set>
                                    <p:animEffect transition="in" filter="wipe(up)">
                                      <p:cBhvr>
                                        <p:cTn id="27" dur="500"/>
                                        <p:tgtEl>
                                          <p:spTgt spid="24582">
                                            <p:txEl>
                                              <p:pRg st="4" end="4"/>
                                            </p:txEl>
                                          </p:spTgt>
                                        </p:tgtEl>
                                      </p:cBhvr>
                                    </p:animEffect>
                                  </p:childTnLst>
                                </p:cTn>
                              </p:par>
                            </p:childTnLst>
                          </p:cTn>
                        </p:par>
                        <p:par>
                          <p:cTn id="28" fill="hold" nodeType="afterGroup">
                            <p:stCondLst>
                              <p:cond delay="2500"/>
                            </p:stCondLst>
                            <p:childTnLst>
                              <p:par>
                                <p:cTn id="29" presetID="1" presetClass="entr" presetSubtype="0" fill="hold" nodeType="afterEffect">
                                  <p:stCondLst>
                                    <p:cond delay="0"/>
                                  </p:stCondLst>
                                  <p:childTnLst>
                                    <p:set>
                                      <p:cBhvr>
                                        <p:cTn id="30" dur="1" fill="hold">
                                          <p:stCondLst>
                                            <p:cond delay="499"/>
                                          </p:stCondLst>
                                        </p:cTn>
                                        <p:tgtEl>
                                          <p:spTgt spid="24585"/>
                                        </p:tgtEl>
                                        <p:attrNameLst>
                                          <p:attrName>style.visibility</p:attrName>
                                        </p:attrNameLst>
                                      </p:cBhvr>
                                      <p:to>
                                        <p:strVal val="visible"/>
                                      </p:to>
                                    </p:set>
                                  </p:childTnLst>
                                </p:cTn>
                              </p:par>
                            </p:childTnLst>
                          </p:cTn>
                        </p:par>
                        <p:par>
                          <p:cTn id="31" fill="hold" nodeType="afterGroup">
                            <p:stCondLst>
                              <p:cond delay="3000"/>
                            </p:stCondLst>
                            <p:childTnLst>
                              <p:par>
                                <p:cTn id="32" presetID="15" presetClass="entr" presetSubtype="0" fill="hold" nodeType="afterEffect">
                                  <p:stCondLst>
                                    <p:cond delay="0"/>
                                  </p:stCondLst>
                                  <p:childTnLst>
                                    <p:set>
                                      <p:cBhvr>
                                        <p:cTn id="33" dur="1" fill="hold">
                                          <p:stCondLst>
                                            <p:cond delay="0"/>
                                          </p:stCondLst>
                                        </p:cTn>
                                        <p:tgtEl>
                                          <p:spTgt spid="24584"/>
                                        </p:tgtEl>
                                        <p:attrNameLst>
                                          <p:attrName>style.visibility</p:attrName>
                                        </p:attrNameLst>
                                      </p:cBhvr>
                                      <p:to>
                                        <p:strVal val="visible"/>
                                      </p:to>
                                    </p:set>
                                    <p:anim calcmode="lin" valueType="num">
                                      <p:cBhvr>
                                        <p:cTn id="34" dur="1000" fill="hold"/>
                                        <p:tgtEl>
                                          <p:spTgt spid="24584"/>
                                        </p:tgtEl>
                                        <p:attrNameLst>
                                          <p:attrName>ppt_w</p:attrName>
                                        </p:attrNameLst>
                                      </p:cBhvr>
                                      <p:tavLst>
                                        <p:tav tm="0">
                                          <p:val>
                                            <p:fltVal val="0"/>
                                          </p:val>
                                        </p:tav>
                                        <p:tav tm="100000">
                                          <p:val>
                                            <p:strVal val="#ppt_w"/>
                                          </p:val>
                                        </p:tav>
                                      </p:tavLst>
                                    </p:anim>
                                    <p:anim calcmode="lin" valueType="num">
                                      <p:cBhvr>
                                        <p:cTn id="35" dur="1000" fill="hold"/>
                                        <p:tgtEl>
                                          <p:spTgt spid="24584"/>
                                        </p:tgtEl>
                                        <p:attrNameLst>
                                          <p:attrName>ppt_h</p:attrName>
                                        </p:attrNameLst>
                                      </p:cBhvr>
                                      <p:tavLst>
                                        <p:tav tm="0">
                                          <p:val>
                                            <p:fltVal val="0"/>
                                          </p:val>
                                        </p:tav>
                                        <p:tav tm="100000">
                                          <p:val>
                                            <p:strVal val="#ppt_h"/>
                                          </p:val>
                                        </p:tav>
                                      </p:tavLst>
                                    </p:anim>
                                    <p:anim calcmode="lin" valueType="num">
                                      <p:cBhvr>
                                        <p:cTn id="36" dur="1000" fill="hold"/>
                                        <p:tgtEl>
                                          <p:spTgt spid="24584"/>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4584"/>
                                        </p:tgtEl>
                                        <p:attrNameLst>
                                          <p:attrName>ppt_y</p:attrName>
                                        </p:attrNameLst>
                                      </p:cBhvr>
                                      <p:tavLst>
                                        <p:tav tm="0" fmla="#ppt_y+(sin(-2*pi*(1-$))*-#ppt_x+cos(-2*pi*(1-$))*(1-#ppt_y))*(1-$)">
                                          <p:val>
                                            <p:fltVal val="0"/>
                                          </p:val>
                                        </p:tav>
                                        <p:tav tm="100000">
                                          <p:val>
                                            <p:fltVal val="1"/>
                                          </p:val>
                                        </p:tav>
                                      </p:tavLst>
                                    </p:anim>
                                  </p:childTnLst>
                                </p:cTn>
                              </p:par>
                            </p:childTnLst>
                          </p:cTn>
                        </p:par>
                        <p:par>
                          <p:cTn id="38" fill="hold" nodeType="afterGroup">
                            <p:stCondLst>
                              <p:cond delay="4000"/>
                            </p:stCondLst>
                            <p:childTnLst>
                              <p:par>
                                <p:cTn id="39" presetID="15" presetClass="entr" presetSubtype="0" fill="hold" nodeType="after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p:cTn id="41" dur="1000" fill="hold"/>
                                        <p:tgtEl>
                                          <p:spTgt spid="2"/>
                                        </p:tgtEl>
                                        <p:attrNameLst>
                                          <p:attrName>ppt_w</p:attrName>
                                        </p:attrNameLst>
                                      </p:cBhvr>
                                      <p:tavLst>
                                        <p:tav tm="0">
                                          <p:val>
                                            <p:fltVal val="0"/>
                                          </p:val>
                                        </p:tav>
                                        <p:tav tm="100000">
                                          <p:val>
                                            <p:strVal val="#ppt_w"/>
                                          </p:val>
                                        </p:tav>
                                      </p:tavLst>
                                    </p:anim>
                                    <p:anim calcmode="lin" valueType="num">
                                      <p:cBhvr>
                                        <p:cTn id="42" dur="1000" fill="hold"/>
                                        <p:tgtEl>
                                          <p:spTgt spid="2"/>
                                        </p:tgtEl>
                                        <p:attrNameLst>
                                          <p:attrName>ppt_h</p:attrName>
                                        </p:attrNameLst>
                                      </p:cBhvr>
                                      <p:tavLst>
                                        <p:tav tm="0">
                                          <p:val>
                                            <p:fltVal val="0"/>
                                          </p:val>
                                        </p:tav>
                                        <p:tav tm="100000">
                                          <p:val>
                                            <p:strVal val="#ppt_h"/>
                                          </p:val>
                                        </p:tav>
                                      </p:tavLst>
                                    </p:anim>
                                    <p:anim calcmode="lin" valueType="num">
                                      <p:cBhvr>
                                        <p:cTn id="43"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build="p" autoUpdateAnimBg="0"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3D713AE4-50F5-6D21-4469-4250F0F21B4F}"/>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nchor="b"/>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lang="en-US" altLang="en-US" sz="4000" b="1">
                <a:solidFill>
                  <a:srgbClr val="0000CC"/>
                </a:solidFill>
                <a:latin typeface="Times New Roman" panose="02020603050405020304" pitchFamily="18" charset="0"/>
              </a:rPr>
              <a:t>TRUTH TABLE - XNOR GATE</a:t>
            </a:r>
          </a:p>
        </p:txBody>
      </p:sp>
      <p:graphicFrame>
        <p:nvGraphicFramePr>
          <p:cNvPr id="51203" name="Object 3">
            <a:extLst>
              <a:ext uri="{FF2B5EF4-FFF2-40B4-BE49-F238E27FC236}">
                <a16:creationId xmlns:a16="http://schemas.microsoft.com/office/drawing/2014/main" id="{C92C6206-9BC2-F440-EFCC-1F82F61A8F23}"/>
              </a:ext>
            </a:extLst>
          </p:cNvPr>
          <p:cNvGraphicFramePr>
            <a:graphicFrameLocks noChangeAspect="1"/>
          </p:cNvGraphicFramePr>
          <p:nvPr/>
        </p:nvGraphicFramePr>
        <p:xfrm>
          <a:off x="3143250" y="2141538"/>
          <a:ext cx="11487150" cy="11117262"/>
        </p:xfrm>
        <a:graphic>
          <a:graphicData uri="http://schemas.openxmlformats.org/presentationml/2006/ole">
            <mc:AlternateContent xmlns:mc="http://schemas.openxmlformats.org/markup-compatibility/2006">
              <mc:Choice xmlns:v="urn:schemas-microsoft-com:vml" Requires="v">
                <p:oleObj name="Document" r:id="rId2" imgW="10645140" imgH="10306812" progId="Word.Document.8">
                  <p:embed/>
                </p:oleObj>
              </mc:Choice>
              <mc:Fallback>
                <p:oleObj name="Document" r:id="rId2" imgW="10645140" imgH="10306812"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0" y="2141538"/>
                        <a:ext cx="11487150" cy="1111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51204" name="Line 4">
            <a:extLst>
              <a:ext uri="{FF2B5EF4-FFF2-40B4-BE49-F238E27FC236}">
                <a16:creationId xmlns:a16="http://schemas.microsoft.com/office/drawing/2014/main" id="{EA79E0C0-54F6-4E9E-F036-9CBF6B8DA51D}"/>
              </a:ext>
            </a:extLst>
          </p:cNvPr>
          <p:cNvSpPr>
            <a:spLocks noChangeShapeType="1"/>
          </p:cNvSpPr>
          <p:nvPr/>
        </p:nvSpPr>
        <p:spPr bwMode="auto">
          <a:xfrm flipV="1">
            <a:off x="3200400" y="2667000"/>
            <a:ext cx="5791200"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8000"/>
                  </a:outerShdw>
                </a:effectLst>
              </a14:hiddenEffects>
            </a:ext>
          </a:extLst>
        </p:spPr>
        <p:txBody>
          <a:bodyPr wrap="none" anchor="ctr"/>
          <a:lstStyle/>
          <a:p>
            <a:endParaRPr lang="en-IN"/>
          </a:p>
        </p:txBody>
      </p:sp>
      <p:sp>
        <p:nvSpPr>
          <p:cNvPr id="51205" name="Line 5">
            <a:extLst>
              <a:ext uri="{FF2B5EF4-FFF2-40B4-BE49-F238E27FC236}">
                <a16:creationId xmlns:a16="http://schemas.microsoft.com/office/drawing/2014/main" id="{5EE0F0DE-D0F5-C551-C084-9C26CB890F1F}"/>
              </a:ext>
            </a:extLst>
          </p:cNvPr>
          <p:cNvSpPr>
            <a:spLocks noChangeShapeType="1"/>
          </p:cNvSpPr>
          <p:nvPr/>
        </p:nvSpPr>
        <p:spPr bwMode="auto">
          <a:xfrm>
            <a:off x="5791200" y="1981200"/>
            <a:ext cx="0" cy="365760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8000"/>
                  </a:outerShdw>
                </a:effectLst>
              </a14:hiddenEffects>
            </a:ext>
          </a:extLst>
        </p:spPr>
        <p:txBody>
          <a:bodyPr wrap="none" anchor="ctr"/>
          <a:lstStyle/>
          <a:p>
            <a:endParaRPr lang="en-IN"/>
          </a:p>
        </p:txBody>
      </p:sp>
      <p:pic>
        <p:nvPicPr>
          <p:cNvPr id="51206" name="Picture 6">
            <a:extLst>
              <a:ext uri="{FF2B5EF4-FFF2-40B4-BE49-F238E27FC236}">
                <a16:creationId xmlns:a16="http://schemas.microsoft.com/office/drawing/2014/main" id="{B0D85F27-062A-26E4-9B09-AC5F7B8F56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2667000" cy="19050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Tree>
  </p:cSld>
  <p:clrMapOvr>
    <a:masterClrMapping/>
  </p:clrMapOvr>
  <p:transition>
    <p:cover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0-#ppt_w/2"/>
                                          </p:val>
                                        </p:tav>
                                        <p:tav tm="100000">
                                          <p:val>
                                            <p:strVal val="#ppt_x"/>
                                          </p:val>
                                        </p:tav>
                                      </p:tavLst>
                                    </p:anim>
                                    <p:anim calcmode="lin" valueType="num">
                                      <p:cBhvr additive="base">
                                        <p:cTn id="8" dur="500" fill="hold"/>
                                        <p:tgtEl>
                                          <p:spTgt spid="5120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5" presetClass="entr" presetSubtype="0" fill="hold" nodeType="afterEffect">
                                  <p:stCondLst>
                                    <p:cond delay="0"/>
                                  </p:stCondLst>
                                  <p:childTnLst>
                                    <p:set>
                                      <p:cBhvr>
                                        <p:cTn id="11" dur="1" fill="hold">
                                          <p:stCondLst>
                                            <p:cond delay="0"/>
                                          </p:stCondLst>
                                        </p:cTn>
                                        <p:tgtEl>
                                          <p:spTgt spid="51206"/>
                                        </p:tgtEl>
                                        <p:attrNameLst>
                                          <p:attrName>style.visibility</p:attrName>
                                        </p:attrNameLst>
                                      </p:cBhvr>
                                      <p:to>
                                        <p:strVal val="visible"/>
                                      </p:to>
                                    </p:set>
                                    <p:anim calcmode="lin" valueType="num">
                                      <p:cBhvr>
                                        <p:cTn id="12" dur="1000" fill="hold"/>
                                        <p:tgtEl>
                                          <p:spTgt spid="51206"/>
                                        </p:tgtEl>
                                        <p:attrNameLst>
                                          <p:attrName>ppt_w</p:attrName>
                                        </p:attrNameLst>
                                      </p:cBhvr>
                                      <p:tavLst>
                                        <p:tav tm="0">
                                          <p:val>
                                            <p:fltVal val="0"/>
                                          </p:val>
                                        </p:tav>
                                        <p:tav tm="100000">
                                          <p:val>
                                            <p:strVal val="#ppt_w"/>
                                          </p:val>
                                        </p:tav>
                                      </p:tavLst>
                                    </p:anim>
                                    <p:anim calcmode="lin" valueType="num">
                                      <p:cBhvr>
                                        <p:cTn id="13" dur="1000" fill="hold"/>
                                        <p:tgtEl>
                                          <p:spTgt spid="51206"/>
                                        </p:tgtEl>
                                        <p:attrNameLst>
                                          <p:attrName>ppt_h</p:attrName>
                                        </p:attrNameLst>
                                      </p:cBhvr>
                                      <p:tavLst>
                                        <p:tav tm="0">
                                          <p:val>
                                            <p:fltVal val="0"/>
                                          </p:val>
                                        </p:tav>
                                        <p:tav tm="100000">
                                          <p:val>
                                            <p:strVal val="#ppt_h"/>
                                          </p:val>
                                        </p:tav>
                                      </p:tavLst>
                                    </p:anim>
                                    <p:anim calcmode="lin" valueType="num">
                                      <p:cBhvr>
                                        <p:cTn id="14" dur="1000" fill="hold"/>
                                        <p:tgtEl>
                                          <p:spTgt spid="51206"/>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51206"/>
                                        </p:tgtEl>
                                        <p:attrNameLst>
                                          <p:attrName>ppt_y</p:attrName>
                                        </p:attrNameLst>
                                      </p:cBhvr>
                                      <p:tavLst>
                                        <p:tav tm="0" fmla="#ppt_y+(sin(-2*pi*(1-$))*-#ppt_x+cos(-2*pi*(1-$))*(1-#ppt_y))*(1-$)">
                                          <p:val>
                                            <p:fltVal val="0"/>
                                          </p:val>
                                        </p:tav>
                                        <p:tav tm="100000">
                                          <p:val>
                                            <p:fltVal val="1"/>
                                          </p:val>
                                        </p:tav>
                                      </p:tavLst>
                                    </p:anim>
                                  </p:childTnLst>
                                </p:cTn>
                              </p:par>
                            </p:childTnLst>
                          </p:cTn>
                        </p:par>
                        <p:par>
                          <p:cTn id="16" fill="hold" nodeType="afterGroup">
                            <p:stCondLst>
                              <p:cond delay="1500"/>
                            </p:stCondLst>
                            <p:childTnLst>
                              <p:par>
                                <p:cTn id="17" presetID="2" presetClass="entr" presetSubtype="9" fill="hold" nodeType="afterEffect">
                                  <p:stCondLst>
                                    <p:cond delay="0"/>
                                  </p:stCondLst>
                                  <p:childTnLst>
                                    <p:set>
                                      <p:cBhvr>
                                        <p:cTn id="18" dur="1" fill="hold">
                                          <p:stCondLst>
                                            <p:cond delay="0"/>
                                          </p:stCondLst>
                                        </p:cTn>
                                        <p:tgtEl>
                                          <p:spTgt spid="51204"/>
                                        </p:tgtEl>
                                        <p:attrNameLst>
                                          <p:attrName>style.visibility</p:attrName>
                                        </p:attrNameLst>
                                      </p:cBhvr>
                                      <p:to>
                                        <p:strVal val="visible"/>
                                      </p:to>
                                    </p:set>
                                    <p:anim calcmode="lin" valueType="num">
                                      <p:cBhvr additive="base">
                                        <p:cTn id="19" dur="500" fill="hold"/>
                                        <p:tgtEl>
                                          <p:spTgt spid="51204"/>
                                        </p:tgtEl>
                                        <p:attrNameLst>
                                          <p:attrName>ppt_x</p:attrName>
                                        </p:attrNameLst>
                                      </p:cBhvr>
                                      <p:tavLst>
                                        <p:tav tm="0">
                                          <p:val>
                                            <p:strVal val="0-#ppt_w/2"/>
                                          </p:val>
                                        </p:tav>
                                        <p:tav tm="100000">
                                          <p:val>
                                            <p:strVal val="#ppt_x"/>
                                          </p:val>
                                        </p:tav>
                                      </p:tavLst>
                                    </p:anim>
                                    <p:anim calcmode="lin" valueType="num">
                                      <p:cBhvr additive="base">
                                        <p:cTn id="20" dur="500" fill="hold"/>
                                        <p:tgtEl>
                                          <p:spTgt spid="51204"/>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2000"/>
                            </p:stCondLst>
                            <p:childTnLst>
                              <p:par>
                                <p:cTn id="22" presetID="2" presetClass="entr" presetSubtype="3" fill="hold" nodeType="afterEffect">
                                  <p:stCondLst>
                                    <p:cond delay="0"/>
                                  </p:stCondLst>
                                  <p:childTnLst>
                                    <p:set>
                                      <p:cBhvr>
                                        <p:cTn id="23" dur="1" fill="hold">
                                          <p:stCondLst>
                                            <p:cond delay="0"/>
                                          </p:stCondLst>
                                        </p:cTn>
                                        <p:tgtEl>
                                          <p:spTgt spid="51205"/>
                                        </p:tgtEl>
                                        <p:attrNameLst>
                                          <p:attrName>style.visibility</p:attrName>
                                        </p:attrNameLst>
                                      </p:cBhvr>
                                      <p:to>
                                        <p:strVal val="visible"/>
                                      </p:to>
                                    </p:set>
                                    <p:anim calcmode="lin" valueType="num">
                                      <p:cBhvr additive="base">
                                        <p:cTn id="24" dur="500" fill="hold"/>
                                        <p:tgtEl>
                                          <p:spTgt spid="51205"/>
                                        </p:tgtEl>
                                        <p:attrNameLst>
                                          <p:attrName>ppt_x</p:attrName>
                                        </p:attrNameLst>
                                      </p:cBhvr>
                                      <p:tavLst>
                                        <p:tav tm="0">
                                          <p:val>
                                            <p:strVal val="1+#ppt_w/2"/>
                                          </p:val>
                                        </p:tav>
                                        <p:tav tm="100000">
                                          <p:val>
                                            <p:strVal val="#ppt_x"/>
                                          </p:val>
                                        </p:tav>
                                      </p:tavLst>
                                    </p:anim>
                                    <p:anim calcmode="lin" valueType="num">
                                      <p:cBhvr additive="base">
                                        <p:cTn id="25" dur="500" fill="hold"/>
                                        <p:tgtEl>
                                          <p:spTgt spid="51205"/>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2500"/>
                            </p:stCondLst>
                            <p:childTnLst>
                              <p:par>
                                <p:cTn id="27" presetID="15" presetClass="entr" presetSubtype="0" fill="hold" nodeType="afterEffect">
                                  <p:stCondLst>
                                    <p:cond delay="0"/>
                                  </p:stCondLst>
                                  <p:childTnLst>
                                    <p:set>
                                      <p:cBhvr>
                                        <p:cTn id="28" dur="1" fill="hold">
                                          <p:stCondLst>
                                            <p:cond delay="0"/>
                                          </p:stCondLst>
                                        </p:cTn>
                                        <p:tgtEl>
                                          <p:spTgt spid="51203"/>
                                        </p:tgtEl>
                                        <p:attrNameLst>
                                          <p:attrName>style.visibility</p:attrName>
                                        </p:attrNameLst>
                                      </p:cBhvr>
                                      <p:to>
                                        <p:strVal val="visible"/>
                                      </p:to>
                                    </p:set>
                                    <p:anim calcmode="lin" valueType="num">
                                      <p:cBhvr>
                                        <p:cTn id="29" dur="1000" fill="hold"/>
                                        <p:tgtEl>
                                          <p:spTgt spid="51203"/>
                                        </p:tgtEl>
                                        <p:attrNameLst>
                                          <p:attrName>ppt_w</p:attrName>
                                        </p:attrNameLst>
                                      </p:cBhvr>
                                      <p:tavLst>
                                        <p:tav tm="0">
                                          <p:val>
                                            <p:fltVal val="0"/>
                                          </p:val>
                                        </p:tav>
                                        <p:tav tm="100000">
                                          <p:val>
                                            <p:strVal val="#ppt_w"/>
                                          </p:val>
                                        </p:tav>
                                      </p:tavLst>
                                    </p:anim>
                                    <p:anim calcmode="lin" valueType="num">
                                      <p:cBhvr>
                                        <p:cTn id="30" dur="1000" fill="hold"/>
                                        <p:tgtEl>
                                          <p:spTgt spid="51203"/>
                                        </p:tgtEl>
                                        <p:attrNameLst>
                                          <p:attrName>ppt_h</p:attrName>
                                        </p:attrNameLst>
                                      </p:cBhvr>
                                      <p:tavLst>
                                        <p:tav tm="0">
                                          <p:val>
                                            <p:fltVal val="0"/>
                                          </p:val>
                                        </p:tav>
                                        <p:tav tm="100000">
                                          <p:val>
                                            <p:strVal val="#ppt_h"/>
                                          </p:val>
                                        </p:tav>
                                      </p:tavLst>
                                    </p:anim>
                                    <p:anim calcmode="lin" valueType="num">
                                      <p:cBhvr>
                                        <p:cTn id="31" dur="1000" fill="hold"/>
                                        <p:tgtEl>
                                          <p:spTgt spid="51203"/>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5120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C1D05DD9-D246-C170-B54E-6AE32BAB8215}"/>
              </a:ext>
            </a:extLst>
          </p:cNvPr>
          <p:cNvSpPr txBox="1">
            <a:spLocks noChangeArrowheads="1"/>
          </p:cNvSpPr>
          <p:nvPr/>
        </p:nvSpPr>
        <p:spPr bwMode="auto">
          <a:xfrm>
            <a:off x="336550" y="1263650"/>
            <a:ext cx="8350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3600" b="1">
                <a:solidFill>
                  <a:srgbClr val="CC0000"/>
                </a:solidFill>
                <a:latin typeface="Times New Roman" panose="02020603050405020304" pitchFamily="18" charset="0"/>
              </a:rPr>
              <a:t>What is the output from this XNOR gate?</a:t>
            </a:r>
            <a:endParaRPr kumimoji="0" lang="en-US" altLang="en-US" sz="2400" b="1">
              <a:latin typeface="Times New Roman" panose="02020603050405020304" pitchFamily="18" charset="0"/>
            </a:endParaRPr>
          </a:p>
        </p:txBody>
      </p:sp>
      <p:pic>
        <p:nvPicPr>
          <p:cNvPr id="52227" name="Picture 3">
            <a:extLst>
              <a:ext uri="{FF2B5EF4-FFF2-40B4-BE49-F238E27FC236}">
                <a16:creationId xmlns:a16="http://schemas.microsoft.com/office/drawing/2014/main" id="{C5E932D5-998E-C46F-E390-AE1CAB464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00263"/>
            <a:ext cx="1671638" cy="132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Text Box 4">
            <a:extLst>
              <a:ext uri="{FF2B5EF4-FFF2-40B4-BE49-F238E27FC236}">
                <a16:creationId xmlns:a16="http://schemas.microsoft.com/office/drawing/2014/main" id="{C60D59F1-5C97-6B33-E108-C9A578BDFD0E}"/>
              </a:ext>
            </a:extLst>
          </p:cNvPr>
          <p:cNvSpPr txBox="1">
            <a:spLocks noChangeArrowheads="1"/>
          </p:cNvSpPr>
          <p:nvPr/>
        </p:nvSpPr>
        <p:spPr bwMode="auto">
          <a:xfrm>
            <a:off x="1066800" y="2209800"/>
            <a:ext cx="3540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L</a:t>
            </a:r>
          </a:p>
          <a:p>
            <a:pPr>
              <a:spcBef>
                <a:spcPct val="0"/>
              </a:spcBef>
              <a:buClrTx/>
              <a:buSzTx/>
              <a:buFontTx/>
              <a:buNone/>
            </a:pPr>
            <a:r>
              <a:rPr kumimoji="0" lang="en-US" altLang="en-US" sz="2000" b="1">
                <a:solidFill>
                  <a:srgbClr val="0000CC"/>
                </a:solidFill>
                <a:latin typeface="Times New Roman" panose="02020603050405020304" pitchFamily="18" charset="0"/>
              </a:rPr>
              <a:t>L</a:t>
            </a:r>
          </a:p>
          <a:p>
            <a:pPr>
              <a:spcBef>
                <a:spcPct val="0"/>
              </a:spcBef>
              <a:buClrTx/>
              <a:buSzTx/>
              <a:buFontTx/>
              <a:buNone/>
            </a:pPr>
            <a:r>
              <a:rPr kumimoji="0" lang="en-US" altLang="en-US" sz="2000" b="1">
                <a:solidFill>
                  <a:srgbClr val="0000CC"/>
                </a:solidFill>
                <a:latin typeface="Times New Roman" panose="02020603050405020304" pitchFamily="18" charset="0"/>
              </a:rPr>
              <a:t>L</a:t>
            </a:r>
            <a:endParaRPr kumimoji="0" lang="en-US" altLang="en-US" sz="2000">
              <a:solidFill>
                <a:srgbClr val="FFFF00"/>
              </a:solidFill>
              <a:latin typeface="Times New Roman" panose="02020603050405020304" pitchFamily="18" charset="0"/>
            </a:endParaRPr>
          </a:p>
        </p:txBody>
      </p:sp>
      <p:sp>
        <p:nvSpPr>
          <p:cNvPr id="52229" name="Text Box 5">
            <a:extLst>
              <a:ext uri="{FF2B5EF4-FFF2-40B4-BE49-F238E27FC236}">
                <a16:creationId xmlns:a16="http://schemas.microsoft.com/office/drawing/2014/main" id="{DE1A97DA-0291-3791-5A72-AB4B80DFAF13}"/>
              </a:ext>
            </a:extLst>
          </p:cNvPr>
          <p:cNvSpPr txBox="1">
            <a:spLocks noChangeArrowheads="1"/>
          </p:cNvSpPr>
          <p:nvPr/>
        </p:nvSpPr>
        <p:spPr bwMode="auto">
          <a:xfrm>
            <a:off x="3048000" y="233997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sz="2400" b="1">
              <a:solidFill>
                <a:srgbClr val="FFFF00"/>
              </a:solidFill>
              <a:latin typeface="Times New Roman" panose="02020603050405020304" pitchFamily="18" charset="0"/>
            </a:endParaRPr>
          </a:p>
        </p:txBody>
      </p:sp>
      <p:grpSp>
        <p:nvGrpSpPr>
          <p:cNvPr id="52231" name="Group 7">
            <a:extLst>
              <a:ext uri="{FF2B5EF4-FFF2-40B4-BE49-F238E27FC236}">
                <a16:creationId xmlns:a16="http://schemas.microsoft.com/office/drawing/2014/main" id="{78B032AE-9CEF-7B9D-7A29-6632CB739E98}"/>
              </a:ext>
            </a:extLst>
          </p:cNvPr>
          <p:cNvGrpSpPr>
            <a:grpSpLocks/>
          </p:cNvGrpSpPr>
          <p:nvPr/>
        </p:nvGrpSpPr>
        <p:grpSpPr bwMode="auto">
          <a:xfrm>
            <a:off x="5105400" y="2100263"/>
            <a:ext cx="2060575" cy="1328737"/>
            <a:chOff x="3128" y="912"/>
            <a:chExt cx="1298" cy="837"/>
          </a:xfrm>
        </p:grpSpPr>
        <p:pic>
          <p:nvPicPr>
            <p:cNvPr id="28699" name="Picture 8">
              <a:extLst>
                <a:ext uri="{FF2B5EF4-FFF2-40B4-BE49-F238E27FC236}">
                  <a16:creationId xmlns:a16="http://schemas.microsoft.com/office/drawing/2014/main" id="{CE4DA31C-2BED-E84A-9EEE-4C8B132C8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912"/>
              <a:ext cx="1053"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700" name="Text Box 9">
              <a:extLst>
                <a:ext uri="{FF2B5EF4-FFF2-40B4-BE49-F238E27FC236}">
                  <a16:creationId xmlns:a16="http://schemas.microsoft.com/office/drawing/2014/main" id="{8F504358-5BFC-3584-54B6-C0381F5A4A76}"/>
                </a:ext>
              </a:extLst>
            </p:cNvPr>
            <p:cNvSpPr txBox="1">
              <a:spLocks noChangeArrowheads="1"/>
            </p:cNvSpPr>
            <p:nvPr/>
          </p:nvSpPr>
          <p:spPr bwMode="auto">
            <a:xfrm>
              <a:off x="3128" y="998"/>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000">
                <a:latin typeface="Times New Roman" panose="02020603050405020304" pitchFamily="18" charset="0"/>
              </a:endParaRPr>
            </a:p>
          </p:txBody>
        </p:sp>
        <p:sp>
          <p:nvSpPr>
            <p:cNvPr id="28701" name="Text Box 10">
              <a:extLst>
                <a:ext uri="{FF2B5EF4-FFF2-40B4-BE49-F238E27FC236}">
                  <a16:creationId xmlns:a16="http://schemas.microsoft.com/office/drawing/2014/main" id="{D856604D-862D-6D3A-CD79-B934B2FA9786}"/>
                </a:ext>
              </a:extLst>
            </p:cNvPr>
            <p:cNvSpPr txBox="1">
              <a:spLocks noChangeArrowheads="1"/>
            </p:cNvSpPr>
            <p:nvPr/>
          </p:nvSpPr>
          <p:spPr bwMode="auto">
            <a:xfrm>
              <a:off x="4310" y="1178"/>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grpSp>
      <p:grpSp>
        <p:nvGrpSpPr>
          <p:cNvPr id="52236" name="Group 12">
            <a:extLst>
              <a:ext uri="{FF2B5EF4-FFF2-40B4-BE49-F238E27FC236}">
                <a16:creationId xmlns:a16="http://schemas.microsoft.com/office/drawing/2014/main" id="{BC432A9C-C9D7-D75B-1BEF-CD312F87329D}"/>
              </a:ext>
            </a:extLst>
          </p:cNvPr>
          <p:cNvGrpSpPr>
            <a:grpSpLocks/>
          </p:cNvGrpSpPr>
          <p:nvPr/>
        </p:nvGrpSpPr>
        <p:grpSpPr bwMode="auto">
          <a:xfrm>
            <a:off x="1066800" y="3929063"/>
            <a:ext cx="2012950" cy="1328737"/>
            <a:chOff x="662" y="2112"/>
            <a:chExt cx="1268" cy="837"/>
          </a:xfrm>
        </p:grpSpPr>
        <p:pic>
          <p:nvPicPr>
            <p:cNvPr id="28696" name="Picture 13">
              <a:extLst>
                <a:ext uri="{FF2B5EF4-FFF2-40B4-BE49-F238E27FC236}">
                  <a16:creationId xmlns:a16="http://schemas.microsoft.com/office/drawing/2014/main" id="{8ADAB0F2-22F4-F796-6723-4374C71838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 y="2112"/>
              <a:ext cx="1053"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97" name="Text Box 14">
              <a:extLst>
                <a:ext uri="{FF2B5EF4-FFF2-40B4-BE49-F238E27FC236}">
                  <a16:creationId xmlns:a16="http://schemas.microsoft.com/office/drawing/2014/main" id="{9CC2966E-4C82-4E0B-A789-F4BDADCA9A8C}"/>
                </a:ext>
              </a:extLst>
            </p:cNvPr>
            <p:cNvSpPr txBox="1">
              <a:spLocks noChangeArrowheads="1"/>
            </p:cNvSpPr>
            <p:nvPr/>
          </p:nvSpPr>
          <p:spPr bwMode="auto">
            <a:xfrm>
              <a:off x="662" y="2217"/>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000">
                <a:latin typeface="Times New Roman" panose="02020603050405020304" pitchFamily="18" charset="0"/>
              </a:endParaRPr>
            </a:p>
          </p:txBody>
        </p:sp>
        <p:sp>
          <p:nvSpPr>
            <p:cNvPr id="28698" name="Text Box 15">
              <a:extLst>
                <a:ext uri="{FF2B5EF4-FFF2-40B4-BE49-F238E27FC236}">
                  <a16:creationId xmlns:a16="http://schemas.microsoft.com/office/drawing/2014/main" id="{4E5709F9-CB2E-8446-E28A-2E30B8F8AF75}"/>
                </a:ext>
              </a:extLst>
            </p:cNvPr>
            <p:cNvSpPr txBox="1">
              <a:spLocks noChangeArrowheads="1"/>
            </p:cNvSpPr>
            <p:nvPr/>
          </p:nvSpPr>
          <p:spPr bwMode="auto">
            <a:xfrm>
              <a:off x="1814" y="23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grpSp>
      <p:grpSp>
        <p:nvGrpSpPr>
          <p:cNvPr id="52241" name="Group 17">
            <a:extLst>
              <a:ext uri="{FF2B5EF4-FFF2-40B4-BE49-F238E27FC236}">
                <a16:creationId xmlns:a16="http://schemas.microsoft.com/office/drawing/2014/main" id="{AA5DCB9E-4DBB-1BE4-91EC-D04A31B4D045}"/>
              </a:ext>
            </a:extLst>
          </p:cNvPr>
          <p:cNvGrpSpPr>
            <a:grpSpLocks/>
          </p:cNvGrpSpPr>
          <p:nvPr/>
        </p:nvGrpSpPr>
        <p:grpSpPr bwMode="auto">
          <a:xfrm>
            <a:off x="5105400" y="3929063"/>
            <a:ext cx="1963738" cy="1328737"/>
            <a:chOff x="3224" y="2064"/>
            <a:chExt cx="1237" cy="837"/>
          </a:xfrm>
        </p:grpSpPr>
        <p:pic>
          <p:nvPicPr>
            <p:cNvPr id="28693" name="Picture 18">
              <a:extLst>
                <a:ext uri="{FF2B5EF4-FFF2-40B4-BE49-F238E27FC236}">
                  <a16:creationId xmlns:a16="http://schemas.microsoft.com/office/drawing/2014/main" id="{6D697846-AC25-3D5E-64FA-E16EA73215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8" y="2064"/>
              <a:ext cx="1053" cy="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94" name="Text Box 19">
              <a:extLst>
                <a:ext uri="{FF2B5EF4-FFF2-40B4-BE49-F238E27FC236}">
                  <a16:creationId xmlns:a16="http://schemas.microsoft.com/office/drawing/2014/main" id="{21DD9CA5-6DE9-F98A-48F0-8BD144613BFA}"/>
                </a:ext>
              </a:extLst>
            </p:cNvPr>
            <p:cNvSpPr txBox="1">
              <a:spLocks noChangeArrowheads="1"/>
            </p:cNvSpPr>
            <p:nvPr/>
          </p:nvSpPr>
          <p:spPr bwMode="auto">
            <a:xfrm>
              <a:off x="3224" y="2169"/>
              <a:ext cx="1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000">
                <a:latin typeface="Times New Roman" panose="02020603050405020304" pitchFamily="18" charset="0"/>
              </a:endParaRPr>
            </a:p>
          </p:txBody>
        </p:sp>
        <p:sp>
          <p:nvSpPr>
            <p:cNvPr id="28695" name="Text Box 20">
              <a:extLst>
                <a:ext uri="{FF2B5EF4-FFF2-40B4-BE49-F238E27FC236}">
                  <a16:creationId xmlns:a16="http://schemas.microsoft.com/office/drawing/2014/main" id="{6A2CEB3B-D943-4ED0-0315-5AD89E0321D2}"/>
                </a:ext>
              </a:extLst>
            </p:cNvPr>
            <p:cNvSpPr txBox="1">
              <a:spLocks noChangeArrowheads="1"/>
            </p:cNvSpPr>
            <p:nvPr/>
          </p:nvSpPr>
          <p:spPr bwMode="auto">
            <a:xfrm>
              <a:off x="4310" y="2330"/>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sz="2400">
                <a:latin typeface="Times New Roman" panose="02020603050405020304" pitchFamily="18" charset="0"/>
              </a:endParaRPr>
            </a:p>
          </p:txBody>
        </p:sp>
      </p:grpSp>
      <p:sp>
        <p:nvSpPr>
          <p:cNvPr id="52246" name="Text Box 22">
            <a:extLst>
              <a:ext uri="{FF2B5EF4-FFF2-40B4-BE49-F238E27FC236}">
                <a16:creationId xmlns:a16="http://schemas.microsoft.com/office/drawing/2014/main" id="{156F6B63-0D43-34AC-8857-EA1C51068218}"/>
              </a:ext>
            </a:extLst>
          </p:cNvPr>
          <p:cNvSpPr txBox="1">
            <a:spLocks noChangeArrowheads="1"/>
          </p:cNvSpPr>
          <p:nvPr/>
        </p:nvSpPr>
        <p:spPr bwMode="auto">
          <a:xfrm>
            <a:off x="152400" y="6067425"/>
            <a:ext cx="8870950"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XNOR output is HIGH only when odd number of inputs are LOW</a:t>
            </a:r>
            <a:endParaRPr kumimoji="0" lang="en-US" altLang="en-US" sz="2400" b="1">
              <a:latin typeface="Times New Roman" panose="02020603050405020304" pitchFamily="18" charset="0"/>
            </a:endParaRPr>
          </a:p>
        </p:txBody>
      </p:sp>
      <p:sp>
        <p:nvSpPr>
          <p:cNvPr id="52247" name="Text Box 23">
            <a:extLst>
              <a:ext uri="{FF2B5EF4-FFF2-40B4-BE49-F238E27FC236}">
                <a16:creationId xmlns:a16="http://schemas.microsoft.com/office/drawing/2014/main" id="{EC42B9C0-064B-D1AB-264A-97F81CC77296}"/>
              </a:ext>
            </a:extLst>
          </p:cNvPr>
          <p:cNvSpPr txBox="1">
            <a:spLocks noChangeArrowheads="1"/>
          </p:cNvSpPr>
          <p:nvPr/>
        </p:nvSpPr>
        <p:spPr bwMode="auto">
          <a:xfrm>
            <a:off x="3657600" y="228600"/>
            <a:ext cx="16764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chemeClr val="bg1"/>
                </a:solidFill>
                <a:latin typeface="Times New Roman" panose="02020603050405020304" pitchFamily="18" charset="0"/>
              </a:rPr>
              <a:t>TEST</a:t>
            </a:r>
          </a:p>
        </p:txBody>
      </p:sp>
      <p:sp>
        <p:nvSpPr>
          <p:cNvPr id="52250" name="Rectangle 26">
            <a:extLst>
              <a:ext uri="{FF2B5EF4-FFF2-40B4-BE49-F238E27FC236}">
                <a16:creationId xmlns:a16="http://schemas.microsoft.com/office/drawing/2014/main" id="{4A165DAF-C6AC-AEEE-4A7F-BB5919CA5264}"/>
              </a:ext>
            </a:extLst>
          </p:cNvPr>
          <p:cNvSpPr>
            <a:spLocks noChangeArrowheads="1"/>
          </p:cNvSpPr>
          <p:nvPr/>
        </p:nvSpPr>
        <p:spPr bwMode="auto">
          <a:xfrm>
            <a:off x="7086600" y="4287838"/>
            <a:ext cx="387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kumimoji="0" lang="en-US" altLang="en-US" b="1">
                <a:solidFill>
                  <a:srgbClr val="CC0000"/>
                </a:solidFill>
                <a:latin typeface="Times New Roman" panose="02020603050405020304" pitchFamily="18" charset="0"/>
              </a:rPr>
              <a:t>?</a:t>
            </a:r>
            <a:endParaRPr kumimoji="0" lang="en-US" altLang="en-US" sz="2400" b="1">
              <a:solidFill>
                <a:srgbClr val="FFFF00"/>
              </a:solidFill>
              <a:latin typeface="Times New Roman" panose="02020603050405020304" pitchFamily="18" charset="0"/>
            </a:endParaRPr>
          </a:p>
        </p:txBody>
      </p:sp>
      <p:sp>
        <p:nvSpPr>
          <p:cNvPr id="52251" name="Rectangle 27">
            <a:extLst>
              <a:ext uri="{FF2B5EF4-FFF2-40B4-BE49-F238E27FC236}">
                <a16:creationId xmlns:a16="http://schemas.microsoft.com/office/drawing/2014/main" id="{6C93B5DF-2C58-7C24-9F7D-EF7DCFA90CD4}"/>
              </a:ext>
            </a:extLst>
          </p:cNvPr>
          <p:cNvSpPr>
            <a:spLocks noChangeArrowheads="1"/>
          </p:cNvSpPr>
          <p:nvPr/>
        </p:nvSpPr>
        <p:spPr bwMode="auto">
          <a:xfrm>
            <a:off x="3048000" y="431006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kumimoji="0" lang="en-US" altLang="en-US" sz="2400" b="1">
                <a:solidFill>
                  <a:srgbClr val="CC0000"/>
                </a:solidFill>
                <a:latin typeface="Times New Roman" panose="02020603050405020304" pitchFamily="18" charset="0"/>
              </a:rPr>
              <a:t>?</a:t>
            </a:r>
            <a:endParaRPr kumimoji="0" lang="en-US" altLang="en-US" sz="2400" b="1">
              <a:solidFill>
                <a:srgbClr val="FFFF00"/>
              </a:solidFill>
              <a:latin typeface="Times New Roman" panose="02020603050405020304" pitchFamily="18" charset="0"/>
            </a:endParaRPr>
          </a:p>
        </p:txBody>
      </p:sp>
      <p:sp>
        <p:nvSpPr>
          <p:cNvPr id="52252" name="Rectangle 28">
            <a:extLst>
              <a:ext uri="{FF2B5EF4-FFF2-40B4-BE49-F238E27FC236}">
                <a16:creationId xmlns:a16="http://schemas.microsoft.com/office/drawing/2014/main" id="{855C390F-8AD1-37F5-BFF3-6DE359E699D4}"/>
              </a:ext>
            </a:extLst>
          </p:cNvPr>
          <p:cNvSpPr>
            <a:spLocks noChangeArrowheads="1"/>
          </p:cNvSpPr>
          <p:nvPr/>
        </p:nvSpPr>
        <p:spPr bwMode="auto">
          <a:xfrm>
            <a:off x="7054850" y="2382838"/>
            <a:ext cx="387350" cy="579437"/>
          </a:xfrm>
          <a:prstGeom prst="rect">
            <a:avLst/>
          </a:prstGeom>
          <a:noFill/>
          <a:ln>
            <a:noFill/>
          </a:ln>
          <a:effectLst/>
        </p:spPr>
        <p:txBody>
          <a:bodyPr wrap="none">
            <a:spAutoFit/>
          </a:bodyPr>
          <a:lstStyle/>
          <a:p>
            <a:pPr>
              <a:spcBef>
                <a:spcPct val="20000"/>
              </a:spcBef>
              <a:buClr>
                <a:schemeClr val="folHlink"/>
              </a:buClr>
              <a:buSzPct val="75000"/>
              <a:buFont typeface="Monotype Sorts" pitchFamily="2" charset="2"/>
              <a:buNone/>
              <a:defRPr/>
            </a:pPr>
            <a:r>
              <a:rPr kumimoji="0" lang="en-US" altLang="en-US" b="1">
                <a:solidFill>
                  <a:srgbClr val="CC0000"/>
                </a:solidFill>
                <a:latin typeface="Times New Roman" charset="0"/>
              </a:rPr>
              <a:t>?</a:t>
            </a:r>
            <a:endParaRPr kumimoji="0" lang="en-US" altLang="en-US" b="1">
              <a:solidFill>
                <a:srgbClr val="CC0000"/>
              </a:solidFill>
              <a:effectLst>
                <a:outerShdw blurRad="38100" dist="38100" dir="2700000" algn="tl">
                  <a:srgbClr val="C0C0C0"/>
                </a:outerShdw>
              </a:effectLst>
              <a:latin typeface="Times New Roman" charset="0"/>
            </a:endParaRPr>
          </a:p>
        </p:txBody>
      </p:sp>
      <p:sp>
        <p:nvSpPr>
          <p:cNvPr id="52253" name="Rectangle 29">
            <a:extLst>
              <a:ext uri="{FF2B5EF4-FFF2-40B4-BE49-F238E27FC236}">
                <a16:creationId xmlns:a16="http://schemas.microsoft.com/office/drawing/2014/main" id="{9934994C-7503-1C73-416D-A984599BC1B5}"/>
              </a:ext>
            </a:extLst>
          </p:cNvPr>
          <p:cNvSpPr>
            <a:spLocks noChangeArrowheads="1"/>
          </p:cNvSpPr>
          <p:nvPr/>
        </p:nvSpPr>
        <p:spPr bwMode="auto">
          <a:xfrm>
            <a:off x="1079500" y="4038600"/>
            <a:ext cx="38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L</a:t>
            </a:r>
          </a:p>
        </p:txBody>
      </p:sp>
      <p:sp>
        <p:nvSpPr>
          <p:cNvPr id="52254" name="Rectangle 30">
            <a:extLst>
              <a:ext uri="{FF2B5EF4-FFF2-40B4-BE49-F238E27FC236}">
                <a16:creationId xmlns:a16="http://schemas.microsoft.com/office/drawing/2014/main" id="{0A40759A-E402-01DC-00E5-87DF94F74582}"/>
              </a:ext>
            </a:extLst>
          </p:cNvPr>
          <p:cNvSpPr>
            <a:spLocks noChangeArrowheads="1"/>
          </p:cNvSpPr>
          <p:nvPr/>
        </p:nvSpPr>
        <p:spPr bwMode="auto">
          <a:xfrm>
            <a:off x="5041900" y="2252663"/>
            <a:ext cx="38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L</a:t>
            </a:r>
          </a:p>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L</a:t>
            </a:r>
            <a:endParaRPr kumimoji="0" lang="en-US" altLang="en-US" sz="2000">
              <a:solidFill>
                <a:srgbClr val="FFFF00"/>
              </a:solidFill>
              <a:latin typeface="Times New Roman" panose="02020603050405020304" pitchFamily="18" charset="0"/>
            </a:endParaRPr>
          </a:p>
        </p:txBody>
      </p:sp>
      <p:sp>
        <p:nvSpPr>
          <p:cNvPr id="52255" name="Rectangle 31">
            <a:extLst>
              <a:ext uri="{FF2B5EF4-FFF2-40B4-BE49-F238E27FC236}">
                <a16:creationId xmlns:a16="http://schemas.microsoft.com/office/drawing/2014/main" id="{0A69D392-6B24-16BB-4644-EF72E9A09981}"/>
              </a:ext>
            </a:extLst>
          </p:cNvPr>
          <p:cNvSpPr>
            <a:spLocks noChangeArrowheads="1"/>
          </p:cNvSpPr>
          <p:nvPr/>
        </p:nvSpPr>
        <p:spPr bwMode="auto">
          <a:xfrm>
            <a:off x="5041900" y="4038600"/>
            <a:ext cx="38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p>
          <a:p>
            <a:pPr>
              <a:spcBef>
                <a:spcPct val="0"/>
              </a:spcBef>
              <a:buClrTx/>
              <a:buSzTx/>
              <a:buFontTx/>
              <a:buNone/>
            </a:pPr>
            <a:r>
              <a:rPr kumimoji="0" lang="en-US" altLang="en-US" sz="2000" b="1">
                <a:solidFill>
                  <a:srgbClr val="0000CC"/>
                </a:solidFill>
                <a:latin typeface="Times New Roman" panose="02020603050405020304" pitchFamily="18" charset="0"/>
              </a:rPr>
              <a:t>H</a:t>
            </a:r>
            <a:endParaRPr kumimoji="0" lang="en-US" altLang="en-US" sz="2000">
              <a:solidFill>
                <a:srgbClr val="FFFF00"/>
              </a:solidFill>
              <a:latin typeface="Times New Roman" panose="02020603050405020304" pitchFamily="18" charset="0"/>
            </a:endParaRPr>
          </a:p>
        </p:txBody>
      </p:sp>
      <p:sp>
        <p:nvSpPr>
          <p:cNvPr id="52235" name="Rectangle 11">
            <a:extLst>
              <a:ext uri="{FF2B5EF4-FFF2-40B4-BE49-F238E27FC236}">
                <a16:creationId xmlns:a16="http://schemas.microsoft.com/office/drawing/2014/main" id="{5C7BD35F-AF72-D3F1-9F87-9BDF5F273C46}"/>
              </a:ext>
            </a:extLst>
          </p:cNvPr>
          <p:cNvSpPr>
            <a:spLocks noChangeArrowheads="1"/>
          </p:cNvSpPr>
          <p:nvPr/>
        </p:nvSpPr>
        <p:spPr bwMode="auto">
          <a:xfrm>
            <a:off x="7010400" y="2362200"/>
            <a:ext cx="914400" cy="685800"/>
          </a:xfrm>
          <a:prstGeom prst="rect">
            <a:avLst/>
          </a:prstGeom>
          <a:solidFill>
            <a:srgbClr val="0000CC"/>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endParaRPr kumimoji="0" lang="en-US" altLang="en-US" sz="2400">
              <a:solidFill>
                <a:srgbClr val="0000FF"/>
              </a:solidFill>
              <a:latin typeface="Times New Roman" panose="02020603050405020304" pitchFamily="18" charset="0"/>
            </a:endParaRPr>
          </a:p>
        </p:txBody>
      </p:sp>
      <p:sp>
        <p:nvSpPr>
          <p:cNvPr id="52245" name="Rectangle 21">
            <a:extLst>
              <a:ext uri="{FF2B5EF4-FFF2-40B4-BE49-F238E27FC236}">
                <a16:creationId xmlns:a16="http://schemas.microsoft.com/office/drawing/2014/main" id="{9263A62C-410C-DC5E-EDA1-94031C1BA914}"/>
              </a:ext>
            </a:extLst>
          </p:cNvPr>
          <p:cNvSpPr>
            <a:spLocks noChangeArrowheads="1"/>
          </p:cNvSpPr>
          <p:nvPr/>
        </p:nvSpPr>
        <p:spPr bwMode="auto">
          <a:xfrm>
            <a:off x="3079750" y="4249738"/>
            <a:ext cx="914400" cy="685800"/>
          </a:xfrm>
          <a:prstGeom prst="rect">
            <a:avLst/>
          </a:prstGeom>
          <a:solidFill>
            <a:srgbClr val="0000CC"/>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endParaRPr kumimoji="0" lang="en-US" altLang="en-US" sz="2400">
              <a:solidFill>
                <a:srgbClr val="0000FF"/>
              </a:solidFill>
              <a:latin typeface="Times New Roman" panose="02020603050405020304" pitchFamily="18" charset="0"/>
            </a:endParaRPr>
          </a:p>
        </p:txBody>
      </p:sp>
      <p:sp>
        <p:nvSpPr>
          <p:cNvPr id="52257" name="Rectangle 33" descr="90%">
            <a:extLst>
              <a:ext uri="{FF2B5EF4-FFF2-40B4-BE49-F238E27FC236}">
                <a16:creationId xmlns:a16="http://schemas.microsoft.com/office/drawing/2014/main" id="{D98C5EBE-B32E-81CF-D6C6-CC47562D0000}"/>
              </a:ext>
            </a:extLst>
          </p:cNvPr>
          <p:cNvSpPr>
            <a:spLocks noChangeArrowheads="1"/>
          </p:cNvSpPr>
          <p:nvPr/>
        </p:nvSpPr>
        <p:spPr bwMode="auto">
          <a:xfrm>
            <a:off x="6981825" y="4211638"/>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52258" name="Rectangle 34" descr="90%">
            <a:extLst>
              <a:ext uri="{FF2B5EF4-FFF2-40B4-BE49-F238E27FC236}">
                <a16:creationId xmlns:a16="http://schemas.microsoft.com/office/drawing/2014/main" id="{83D226DD-38F0-35A9-179E-2DD3288A84A6}"/>
              </a:ext>
            </a:extLst>
          </p:cNvPr>
          <p:cNvSpPr>
            <a:spLocks noChangeArrowheads="1"/>
          </p:cNvSpPr>
          <p:nvPr/>
        </p:nvSpPr>
        <p:spPr bwMode="auto">
          <a:xfrm>
            <a:off x="3048000" y="22860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52247"/>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52226"/>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52227"/>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52228"/>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nodeType="afterEffect">
                                  <p:stCondLst>
                                    <p:cond delay="0"/>
                                  </p:stCondLst>
                                  <p:childTnLst>
                                    <p:set>
                                      <p:cBhvr>
                                        <p:cTn id="18" dur="1" fill="hold">
                                          <p:stCondLst>
                                            <p:cond delay="499"/>
                                          </p:stCondLst>
                                        </p:cTn>
                                        <p:tgtEl>
                                          <p:spTgt spid="5222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nodeType="clickEffect">
                                  <p:stCondLst>
                                    <p:cond delay="0"/>
                                  </p:stCondLst>
                                  <p:childTnLst>
                                    <p:set>
                                      <p:cBhvr>
                                        <p:cTn id="22" dur="1" fill="hold">
                                          <p:stCondLst>
                                            <p:cond delay="0"/>
                                          </p:stCondLst>
                                        </p:cTn>
                                        <p:tgtEl>
                                          <p:spTgt spid="52258"/>
                                        </p:tgtEl>
                                        <p:attrNameLst>
                                          <p:attrName>style.visibility</p:attrName>
                                        </p:attrNameLst>
                                      </p:cBhvr>
                                      <p:to>
                                        <p:strVal val="visible"/>
                                      </p:to>
                                    </p:set>
                                    <p:anim calcmode="lin" valueType="num">
                                      <p:cBhvr additive="base">
                                        <p:cTn id="23" dur="500" fill="hold"/>
                                        <p:tgtEl>
                                          <p:spTgt spid="52258"/>
                                        </p:tgtEl>
                                        <p:attrNameLst>
                                          <p:attrName>ppt_x</p:attrName>
                                        </p:attrNameLst>
                                      </p:cBhvr>
                                      <p:tavLst>
                                        <p:tav tm="0">
                                          <p:val>
                                            <p:strVal val="1+#ppt_w/2"/>
                                          </p:val>
                                        </p:tav>
                                        <p:tav tm="100000">
                                          <p:val>
                                            <p:strVal val="#ppt_x"/>
                                          </p:val>
                                        </p:tav>
                                      </p:tavLst>
                                    </p:anim>
                                    <p:anim calcmode="lin" valueType="num">
                                      <p:cBhvr additive="base">
                                        <p:cTn id="24" dur="500" fill="hold"/>
                                        <p:tgtEl>
                                          <p:spTgt spid="52258"/>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nodeType="clickEffect">
                                  <p:stCondLst>
                                    <p:cond delay="0"/>
                                  </p:stCondLst>
                                  <p:childTnLst>
                                    <p:set>
                                      <p:cBhvr>
                                        <p:cTn id="28" dur="1" fill="hold">
                                          <p:stCondLst>
                                            <p:cond delay="0"/>
                                          </p:stCondLst>
                                        </p:cTn>
                                        <p:tgtEl>
                                          <p:spTgt spid="52231"/>
                                        </p:tgtEl>
                                        <p:attrNameLst>
                                          <p:attrName>style.visibility</p:attrName>
                                        </p:attrNameLst>
                                      </p:cBhvr>
                                      <p:to>
                                        <p:strVal val="visible"/>
                                      </p:to>
                                    </p:set>
                                    <p:anim calcmode="lin" valueType="num">
                                      <p:cBhvr additive="base">
                                        <p:cTn id="29" dur="500" fill="hold"/>
                                        <p:tgtEl>
                                          <p:spTgt spid="52231"/>
                                        </p:tgtEl>
                                        <p:attrNameLst>
                                          <p:attrName>ppt_x</p:attrName>
                                        </p:attrNameLst>
                                      </p:cBhvr>
                                      <p:tavLst>
                                        <p:tav tm="0">
                                          <p:val>
                                            <p:strVal val="1+#ppt_w/2"/>
                                          </p:val>
                                        </p:tav>
                                        <p:tav tm="100000">
                                          <p:val>
                                            <p:strVal val="#ppt_x"/>
                                          </p:val>
                                        </p:tav>
                                      </p:tavLst>
                                    </p:anim>
                                    <p:anim calcmode="lin" valueType="num">
                                      <p:cBhvr additive="base">
                                        <p:cTn id="30" dur="500" fill="hold"/>
                                        <p:tgtEl>
                                          <p:spTgt spid="52231"/>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52254"/>
                                        </p:tgtEl>
                                        <p:attrNameLst>
                                          <p:attrName>style.visibility</p:attrName>
                                        </p:attrNameLst>
                                      </p:cBhvr>
                                      <p:to>
                                        <p:strVal val="visible"/>
                                      </p:to>
                                    </p:set>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5225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2235"/>
                                        </p:tgtEl>
                                        <p:attrNameLst>
                                          <p:attrName>style.visibility</p:attrName>
                                        </p:attrNameLst>
                                      </p:cBhvr>
                                      <p:to>
                                        <p:strVal val="visible"/>
                                      </p:to>
                                    </p:set>
                                    <p:anim calcmode="lin" valueType="num">
                                      <p:cBhvr additive="base">
                                        <p:cTn id="41" dur="500" fill="hold"/>
                                        <p:tgtEl>
                                          <p:spTgt spid="52235"/>
                                        </p:tgtEl>
                                        <p:attrNameLst>
                                          <p:attrName>ppt_x</p:attrName>
                                        </p:attrNameLst>
                                      </p:cBhvr>
                                      <p:tavLst>
                                        <p:tav tm="0">
                                          <p:val>
                                            <p:strVal val="1+#ppt_w/2"/>
                                          </p:val>
                                        </p:tav>
                                        <p:tav tm="100000">
                                          <p:val>
                                            <p:strVal val="#ppt_x"/>
                                          </p:val>
                                        </p:tav>
                                      </p:tavLst>
                                    </p:anim>
                                    <p:anim calcmode="lin" valueType="num">
                                      <p:cBhvr additive="base">
                                        <p:cTn id="42" dur="500" fill="hold"/>
                                        <p:tgtEl>
                                          <p:spTgt spid="52235"/>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nodeType="clickEffect">
                                  <p:stCondLst>
                                    <p:cond delay="0"/>
                                  </p:stCondLst>
                                  <p:childTnLst>
                                    <p:set>
                                      <p:cBhvr>
                                        <p:cTn id="46" dur="1" fill="hold">
                                          <p:stCondLst>
                                            <p:cond delay="0"/>
                                          </p:stCondLst>
                                        </p:cTn>
                                        <p:tgtEl>
                                          <p:spTgt spid="52236"/>
                                        </p:tgtEl>
                                        <p:attrNameLst>
                                          <p:attrName>style.visibility</p:attrName>
                                        </p:attrNameLst>
                                      </p:cBhvr>
                                      <p:to>
                                        <p:strVal val="visible"/>
                                      </p:to>
                                    </p:set>
                                    <p:anim calcmode="lin" valueType="num">
                                      <p:cBhvr additive="base">
                                        <p:cTn id="47" dur="500" fill="hold"/>
                                        <p:tgtEl>
                                          <p:spTgt spid="52236"/>
                                        </p:tgtEl>
                                        <p:attrNameLst>
                                          <p:attrName>ppt_x</p:attrName>
                                        </p:attrNameLst>
                                      </p:cBhvr>
                                      <p:tavLst>
                                        <p:tav tm="0">
                                          <p:val>
                                            <p:strVal val="0-#ppt_w/2"/>
                                          </p:val>
                                        </p:tav>
                                        <p:tav tm="100000">
                                          <p:val>
                                            <p:strVal val="#ppt_x"/>
                                          </p:val>
                                        </p:tav>
                                      </p:tavLst>
                                    </p:anim>
                                    <p:anim calcmode="lin" valueType="num">
                                      <p:cBhvr additive="base">
                                        <p:cTn id="48" dur="500" fill="hold"/>
                                        <p:tgtEl>
                                          <p:spTgt spid="52236"/>
                                        </p:tgtEl>
                                        <p:attrNameLst>
                                          <p:attrName>ppt_y</p:attrName>
                                        </p:attrNameLst>
                                      </p:cBhvr>
                                      <p:tavLst>
                                        <p:tav tm="0">
                                          <p:val>
                                            <p:strVal val="#ppt_y"/>
                                          </p:val>
                                        </p:tav>
                                        <p:tav tm="100000">
                                          <p:val>
                                            <p:strVal val="#ppt_y"/>
                                          </p:val>
                                        </p:tav>
                                      </p:tavLst>
                                    </p:anim>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499"/>
                                          </p:stCondLst>
                                        </p:cTn>
                                        <p:tgtEl>
                                          <p:spTgt spid="52253"/>
                                        </p:tgtEl>
                                        <p:attrNameLst>
                                          <p:attrName>style.visibility</p:attrName>
                                        </p:attrNameLst>
                                      </p:cBhvr>
                                      <p:to>
                                        <p:strVal val="visible"/>
                                      </p:to>
                                    </p:set>
                                  </p:childTnLst>
                                </p:cTn>
                              </p:par>
                            </p:childTnLst>
                          </p:cTn>
                        </p:par>
                        <p:par>
                          <p:cTn id="52" fill="hold" nodeType="afterGroup">
                            <p:stCondLst>
                              <p:cond delay="1000"/>
                            </p:stCondLst>
                            <p:childTnLst>
                              <p:par>
                                <p:cTn id="53" presetID="1" presetClass="entr" presetSubtype="0" fill="hold" nodeType="afterEffect">
                                  <p:stCondLst>
                                    <p:cond delay="0"/>
                                  </p:stCondLst>
                                  <p:childTnLst>
                                    <p:set>
                                      <p:cBhvr>
                                        <p:cTn id="54" dur="1" fill="hold">
                                          <p:stCondLst>
                                            <p:cond delay="499"/>
                                          </p:stCondLst>
                                        </p:cTn>
                                        <p:tgtEl>
                                          <p:spTgt spid="5225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52245"/>
                                        </p:tgtEl>
                                        <p:attrNameLst>
                                          <p:attrName>style.visibility</p:attrName>
                                        </p:attrNameLst>
                                      </p:cBhvr>
                                      <p:to>
                                        <p:strVal val="visible"/>
                                      </p:to>
                                    </p:set>
                                    <p:anim calcmode="lin" valueType="num">
                                      <p:cBhvr additive="base">
                                        <p:cTn id="59" dur="500" fill="hold"/>
                                        <p:tgtEl>
                                          <p:spTgt spid="52245"/>
                                        </p:tgtEl>
                                        <p:attrNameLst>
                                          <p:attrName>ppt_x</p:attrName>
                                        </p:attrNameLst>
                                      </p:cBhvr>
                                      <p:tavLst>
                                        <p:tav tm="0">
                                          <p:val>
                                            <p:strVal val="1+#ppt_w/2"/>
                                          </p:val>
                                        </p:tav>
                                        <p:tav tm="100000">
                                          <p:val>
                                            <p:strVal val="#ppt_x"/>
                                          </p:val>
                                        </p:tav>
                                      </p:tavLst>
                                    </p:anim>
                                    <p:anim calcmode="lin" valueType="num">
                                      <p:cBhvr additive="base">
                                        <p:cTn id="60" dur="500" fill="hold"/>
                                        <p:tgtEl>
                                          <p:spTgt spid="52245"/>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nodeType="clickEffect">
                                  <p:stCondLst>
                                    <p:cond delay="0"/>
                                  </p:stCondLst>
                                  <p:childTnLst>
                                    <p:set>
                                      <p:cBhvr>
                                        <p:cTn id="64" dur="1" fill="hold">
                                          <p:stCondLst>
                                            <p:cond delay="0"/>
                                          </p:stCondLst>
                                        </p:cTn>
                                        <p:tgtEl>
                                          <p:spTgt spid="52241"/>
                                        </p:tgtEl>
                                        <p:attrNameLst>
                                          <p:attrName>style.visibility</p:attrName>
                                        </p:attrNameLst>
                                      </p:cBhvr>
                                      <p:to>
                                        <p:strVal val="visible"/>
                                      </p:to>
                                    </p:set>
                                    <p:anim calcmode="lin" valueType="num">
                                      <p:cBhvr additive="base">
                                        <p:cTn id="65" dur="500" fill="hold"/>
                                        <p:tgtEl>
                                          <p:spTgt spid="52241"/>
                                        </p:tgtEl>
                                        <p:attrNameLst>
                                          <p:attrName>ppt_x</p:attrName>
                                        </p:attrNameLst>
                                      </p:cBhvr>
                                      <p:tavLst>
                                        <p:tav tm="0">
                                          <p:val>
                                            <p:strVal val="1+#ppt_w/2"/>
                                          </p:val>
                                        </p:tav>
                                        <p:tav tm="100000">
                                          <p:val>
                                            <p:strVal val="#ppt_x"/>
                                          </p:val>
                                        </p:tav>
                                      </p:tavLst>
                                    </p:anim>
                                    <p:anim calcmode="lin" valueType="num">
                                      <p:cBhvr additive="base">
                                        <p:cTn id="66" dur="500" fill="hold"/>
                                        <p:tgtEl>
                                          <p:spTgt spid="52241"/>
                                        </p:tgtEl>
                                        <p:attrNameLst>
                                          <p:attrName>ppt_y</p:attrName>
                                        </p:attrNameLst>
                                      </p:cBhvr>
                                      <p:tavLst>
                                        <p:tav tm="0">
                                          <p:val>
                                            <p:strVal val="#ppt_y"/>
                                          </p:val>
                                        </p:tav>
                                        <p:tav tm="100000">
                                          <p:val>
                                            <p:strVal val="#ppt_y"/>
                                          </p:val>
                                        </p:tav>
                                      </p:tavLst>
                                    </p:anim>
                                  </p:childTnLst>
                                </p:cTn>
                              </p:par>
                            </p:childTnLst>
                          </p:cTn>
                        </p:par>
                        <p:par>
                          <p:cTn id="67" fill="hold" nodeType="afterGroup">
                            <p:stCondLst>
                              <p:cond delay="500"/>
                            </p:stCondLst>
                            <p:childTnLst>
                              <p:par>
                                <p:cTn id="68" presetID="1" presetClass="entr" presetSubtype="0" fill="hold" nodeType="afterEffect">
                                  <p:stCondLst>
                                    <p:cond delay="0"/>
                                  </p:stCondLst>
                                  <p:childTnLst>
                                    <p:set>
                                      <p:cBhvr>
                                        <p:cTn id="69" dur="1" fill="hold">
                                          <p:stCondLst>
                                            <p:cond delay="499"/>
                                          </p:stCondLst>
                                        </p:cTn>
                                        <p:tgtEl>
                                          <p:spTgt spid="52255"/>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2" fill="hold" nodeType="clickEffect">
                                  <p:stCondLst>
                                    <p:cond delay="0"/>
                                  </p:stCondLst>
                                  <p:childTnLst>
                                    <p:set>
                                      <p:cBhvr>
                                        <p:cTn id="73" dur="1" fill="hold">
                                          <p:stCondLst>
                                            <p:cond delay="0"/>
                                          </p:stCondLst>
                                        </p:cTn>
                                        <p:tgtEl>
                                          <p:spTgt spid="52257"/>
                                        </p:tgtEl>
                                        <p:attrNameLst>
                                          <p:attrName>style.visibility</p:attrName>
                                        </p:attrNameLst>
                                      </p:cBhvr>
                                      <p:to>
                                        <p:strVal val="visible"/>
                                      </p:to>
                                    </p:set>
                                    <p:anim calcmode="lin" valueType="num">
                                      <p:cBhvr additive="base">
                                        <p:cTn id="74" dur="500" fill="hold"/>
                                        <p:tgtEl>
                                          <p:spTgt spid="52257"/>
                                        </p:tgtEl>
                                        <p:attrNameLst>
                                          <p:attrName>ppt_x</p:attrName>
                                        </p:attrNameLst>
                                      </p:cBhvr>
                                      <p:tavLst>
                                        <p:tav tm="0">
                                          <p:val>
                                            <p:strVal val="1+#ppt_w/2"/>
                                          </p:val>
                                        </p:tav>
                                        <p:tav tm="100000">
                                          <p:val>
                                            <p:strVal val="#ppt_x"/>
                                          </p:val>
                                        </p:tav>
                                      </p:tavLst>
                                    </p:anim>
                                    <p:anim calcmode="lin" valueType="num">
                                      <p:cBhvr additive="base">
                                        <p:cTn id="75" dur="500" fill="hold"/>
                                        <p:tgtEl>
                                          <p:spTgt spid="52257"/>
                                        </p:tgtEl>
                                        <p:attrNameLst>
                                          <p:attrName>ppt_y</p:attrName>
                                        </p:attrNameLst>
                                      </p:cBhvr>
                                      <p:tavLst>
                                        <p:tav tm="0">
                                          <p:val>
                                            <p:strVal val="#ppt_y"/>
                                          </p:val>
                                        </p:tav>
                                        <p:tav tm="100000">
                                          <p:val>
                                            <p:strVal val="#ppt_y"/>
                                          </p:val>
                                        </p:tav>
                                      </p:tavLst>
                                    </p:anim>
                                  </p:childTnLst>
                                </p:cTn>
                              </p:par>
                            </p:childTnLst>
                          </p:cTn>
                        </p:par>
                        <p:par>
                          <p:cTn id="76" fill="hold" nodeType="afterGroup">
                            <p:stCondLst>
                              <p:cond delay="500"/>
                            </p:stCondLst>
                            <p:childTnLst>
                              <p:par>
                                <p:cTn id="77" presetID="1" presetClass="entr" presetSubtype="0" fill="hold" nodeType="afterEffect">
                                  <p:stCondLst>
                                    <p:cond delay="0"/>
                                  </p:stCondLst>
                                  <p:childTnLst>
                                    <p:set>
                                      <p:cBhvr>
                                        <p:cTn id="78" dur="1" fill="hold">
                                          <p:stCondLst>
                                            <p:cond delay="499"/>
                                          </p:stCondLst>
                                        </p:cTn>
                                        <p:tgtEl>
                                          <p:spTgt spid="52250"/>
                                        </p:tgtEl>
                                        <p:attrNameLst>
                                          <p:attrName>style.visibility</p:attrName>
                                        </p:attrNameLst>
                                      </p:cBhvr>
                                      <p:to>
                                        <p:strVal val="visible"/>
                                      </p:to>
                                    </p:set>
                                  </p:childTnLst>
                                </p:cTn>
                              </p:par>
                            </p:childTnLst>
                          </p:cTn>
                        </p:par>
                        <p:par>
                          <p:cTn id="79" fill="hold" nodeType="afterGroup">
                            <p:stCondLst>
                              <p:cond delay="1000"/>
                            </p:stCondLst>
                            <p:childTnLst>
                              <p:par>
                                <p:cTn id="80" presetID="19" presetClass="entr" presetSubtype="10" fill="hold" nodeType="afterEffect">
                                  <p:stCondLst>
                                    <p:cond delay="0"/>
                                  </p:stCondLst>
                                  <p:childTnLst>
                                    <p:set>
                                      <p:cBhvr>
                                        <p:cTn id="81" dur="1" fill="hold">
                                          <p:stCondLst>
                                            <p:cond delay="0"/>
                                          </p:stCondLst>
                                        </p:cTn>
                                        <p:tgtEl>
                                          <p:spTgt spid="52246"/>
                                        </p:tgtEl>
                                        <p:attrNameLst>
                                          <p:attrName>style.visibility</p:attrName>
                                        </p:attrNameLst>
                                      </p:cBhvr>
                                      <p:to>
                                        <p:strVal val="visible"/>
                                      </p:to>
                                    </p:set>
                                    <p:anim calcmode="lin" valueType="num">
                                      <p:cBhvr>
                                        <p:cTn id="82" dur="5000" fill="hold"/>
                                        <p:tgtEl>
                                          <p:spTgt spid="52246"/>
                                        </p:tgtEl>
                                        <p:attrNameLst>
                                          <p:attrName>ppt_w</p:attrName>
                                        </p:attrNameLst>
                                      </p:cBhvr>
                                      <p:tavLst>
                                        <p:tav tm="0" fmla="#ppt_w*sin(2.5*pi*$)">
                                          <p:val>
                                            <p:fltVal val="0"/>
                                          </p:val>
                                        </p:tav>
                                        <p:tav tm="100000">
                                          <p:val>
                                            <p:fltVal val="1"/>
                                          </p:val>
                                        </p:tav>
                                      </p:tavLst>
                                    </p:anim>
                                    <p:anim calcmode="lin" valueType="num">
                                      <p:cBhvr>
                                        <p:cTn id="83" dur="5000" fill="hold"/>
                                        <p:tgtEl>
                                          <p:spTgt spid="5224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8" grpId="0" autoUpdateAnimBg="0"/>
      <p:bldP spid="52229" grpId="0" autoUpdateAnimBg="0"/>
      <p:bldP spid="52246" grpId="0" animBg="1" autoUpdateAnimBg="0"/>
      <p:bldP spid="52247" grpId="0" animBg="1" autoUpdateAnimBg="0"/>
      <p:bldP spid="52250" grpId="0" autoUpdateAnimBg="0"/>
      <p:bldP spid="52251" grpId="0" autoUpdateAnimBg="0"/>
      <p:bldP spid="52252" grpId="0" autoUpdateAnimBg="0"/>
      <p:bldP spid="52253" grpId="0" autoUpdateAnimBg="0"/>
      <p:bldP spid="52254" grpId="0" autoUpdateAnimBg="0"/>
      <p:bldP spid="52255" grpId="0" autoUpdateAnimBg="0"/>
      <p:bldP spid="52235" grpId="0" animBg="1" autoUpdateAnimBg="0"/>
      <p:bldP spid="52245" grpId="0" animBg="1" autoUpdateAnimBg="0"/>
      <p:bldP spid="52257" grpId="0" animBg="1" autoUpdateAnimBg="0"/>
      <p:bldP spid="52258"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B6E9F81C-FD40-6974-3997-553589C5838B}"/>
              </a:ext>
            </a:extLst>
          </p:cNvPr>
          <p:cNvSpPr>
            <a:spLocks noGrp="1" noChangeArrowheads="1"/>
          </p:cNvSpPr>
          <p:nvPr>
            <p:ph type="title"/>
          </p:nvPr>
        </p:nvSpPr>
        <p:spPr>
          <a:xfrm>
            <a:off x="304800" y="-228600"/>
            <a:ext cx="8534400" cy="11430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75000"/>
              </a:lnSpc>
            </a:pPr>
            <a:r>
              <a:rPr lang="en-US" altLang="en-US" sz="3600" b="1">
                <a:solidFill>
                  <a:srgbClr val="0000CC"/>
                </a:solidFill>
                <a:effectLst/>
                <a:latin typeface="Times New Roman" panose="02020603050405020304" pitchFamily="18" charset="0"/>
              </a:rPr>
              <a:t>THE NAND AS A UNIVERSAL GATE</a:t>
            </a:r>
            <a:endParaRPr lang="en-US" altLang="en-US" sz="3600" b="1">
              <a:solidFill>
                <a:srgbClr val="FFFF00"/>
              </a:solidFill>
              <a:effectLst/>
              <a:latin typeface="Times New Roman" panose="02020603050405020304" pitchFamily="18" charset="0"/>
            </a:endParaRPr>
          </a:p>
        </p:txBody>
      </p:sp>
      <p:sp>
        <p:nvSpPr>
          <p:cNvPr id="27652" name="Rectangle 4">
            <a:extLst>
              <a:ext uri="{FF2B5EF4-FFF2-40B4-BE49-F238E27FC236}">
                <a16:creationId xmlns:a16="http://schemas.microsoft.com/office/drawing/2014/main" id="{025DD853-4095-B939-C2AD-07315D96B042}"/>
              </a:ext>
            </a:extLst>
          </p:cNvPr>
          <p:cNvSpPr>
            <a:spLocks noGrp="1" noChangeArrowheads="1"/>
          </p:cNvSpPr>
          <p:nvPr>
            <p:ph type="body" idx="1"/>
          </p:nvPr>
        </p:nvSpPr>
        <p:spPr>
          <a:xfrm>
            <a:off x="914400" y="1447800"/>
            <a:ext cx="7772400" cy="27432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buClr>
                <a:srgbClr val="0000CC"/>
              </a:buClr>
              <a:buSzTx/>
              <a:buFontTx/>
              <a:buChar char="•"/>
            </a:pPr>
            <a:r>
              <a:rPr lang="en-US" altLang="en-US" sz="3600" b="1">
                <a:solidFill>
                  <a:srgbClr val="CC0000"/>
                </a:solidFill>
                <a:effectLst/>
                <a:latin typeface="Times New Roman" panose="02020603050405020304" pitchFamily="18" charset="0"/>
              </a:rPr>
              <a:t>“Universal gate” can be used in combination to create any other logic function.</a:t>
            </a:r>
            <a:br>
              <a:rPr lang="en-US" altLang="en-US" sz="3600" b="1">
                <a:solidFill>
                  <a:srgbClr val="CC0000"/>
                </a:solidFill>
                <a:effectLst/>
                <a:latin typeface="Times New Roman" panose="02020603050405020304" pitchFamily="18" charset="0"/>
              </a:rPr>
            </a:br>
            <a:endParaRPr lang="en-US" altLang="en-US" sz="2000" b="1">
              <a:solidFill>
                <a:srgbClr val="CC0000"/>
              </a:solidFill>
              <a:effectLst/>
              <a:latin typeface="Times New Roman" panose="02020603050405020304" pitchFamily="18" charset="0"/>
            </a:endParaRPr>
          </a:p>
          <a:p>
            <a:pPr>
              <a:buClr>
                <a:srgbClr val="0000CC"/>
              </a:buClr>
              <a:buSzTx/>
              <a:buFontTx/>
              <a:buChar char="•"/>
            </a:pPr>
            <a:r>
              <a:rPr lang="en-US" altLang="en-US" sz="3600" b="1" i="1">
                <a:solidFill>
                  <a:srgbClr val="CC0000"/>
                </a:solidFill>
                <a:effectLst/>
                <a:latin typeface="Times New Roman" panose="02020603050405020304" pitchFamily="18" charset="0"/>
              </a:rPr>
              <a:t>Example:</a:t>
            </a:r>
            <a:endParaRPr lang="en-US" altLang="en-US" sz="3600">
              <a:solidFill>
                <a:srgbClr val="CC0000"/>
              </a:solidFill>
              <a:effectLst/>
              <a:latin typeface="Times New Roman" panose="02020603050405020304" pitchFamily="18" charset="0"/>
            </a:endParaRPr>
          </a:p>
        </p:txBody>
      </p:sp>
      <p:pic>
        <p:nvPicPr>
          <p:cNvPr id="27654" name="Picture 6">
            <a:extLst>
              <a:ext uri="{FF2B5EF4-FFF2-40B4-BE49-F238E27FC236}">
                <a16:creationId xmlns:a16="http://schemas.microsoft.com/office/drawing/2014/main" id="{1303D758-939B-4B30-0E40-051B644CB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19600"/>
            <a:ext cx="2514600" cy="1773238"/>
          </a:xfrm>
          <a:prstGeom prst="rect">
            <a:avLst/>
          </a:prstGeom>
          <a:solidFill>
            <a:srgbClr val="FFFF00"/>
          </a:solidFill>
          <a:ln w="381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FFFF00"/>
                  </a:outerShdw>
                </a:effectLst>
              </a14:hiddenEffects>
            </a:ext>
          </a:extLst>
        </p:spPr>
      </p:pic>
      <p:pic>
        <p:nvPicPr>
          <p:cNvPr id="27655" name="Picture 7">
            <a:extLst>
              <a:ext uri="{FF2B5EF4-FFF2-40B4-BE49-F238E27FC236}">
                <a16:creationId xmlns:a16="http://schemas.microsoft.com/office/drawing/2014/main" id="{8F226E49-C914-B1B4-3B41-98C42BC583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648200"/>
            <a:ext cx="1600200" cy="131445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FFFF00"/>
                  </a:outerShdw>
                </a:effectLst>
              </a14:hiddenEffects>
            </a:ext>
          </a:extLst>
        </p:spPr>
      </p:pic>
      <p:sp>
        <p:nvSpPr>
          <p:cNvPr id="27656" name="Text Box 8">
            <a:extLst>
              <a:ext uri="{FF2B5EF4-FFF2-40B4-BE49-F238E27FC236}">
                <a16:creationId xmlns:a16="http://schemas.microsoft.com/office/drawing/2014/main" id="{2EDA0403-18AC-6A82-4B99-86A7A84B2532}"/>
              </a:ext>
            </a:extLst>
          </p:cNvPr>
          <p:cNvSpPr txBox="1">
            <a:spLocks noChangeArrowheads="1"/>
          </p:cNvSpPr>
          <p:nvPr/>
        </p:nvSpPr>
        <p:spPr bwMode="auto">
          <a:xfrm>
            <a:off x="3733800" y="5181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50000"/>
              </a:spcBef>
              <a:buFont typeface="Monotype Sorts" pitchFamily="2" charset="2"/>
              <a:buNone/>
            </a:pPr>
            <a:r>
              <a:rPr lang="en-US" altLang="en-US" sz="2000" b="1">
                <a:solidFill>
                  <a:srgbClr val="0000CC"/>
                </a:solidFill>
              </a:rPr>
              <a:t>A + B</a:t>
            </a:r>
            <a:endParaRPr lang="en-US" altLang="en-US" sz="2000">
              <a:solidFill>
                <a:srgbClr val="FFFF00"/>
              </a:solidFill>
            </a:endParaRPr>
          </a:p>
        </p:txBody>
      </p:sp>
      <p:sp>
        <p:nvSpPr>
          <p:cNvPr id="27657" name="Text Box 9">
            <a:extLst>
              <a:ext uri="{FF2B5EF4-FFF2-40B4-BE49-F238E27FC236}">
                <a16:creationId xmlns:a16="http://schemas.microsoft.com/office/drawing/2014/main" id="{26C1545C-490D-9FCD-B174-4AFC8F354A81}"/>
              </a:ext>
            </a:extLst>
          </p:cNvPr>
          <p:cNvSpPr txBox="1">
            <a:spLocks noChangeArrowheads="1"/>
          </p:cNvSpPr>
          <p:nvPr/>
        </p:nvSpPr>
        <p:spPr bwMode="auto">
          <a:xfrm>
            <a:off x="7010400" y="5181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50000"/>
              </a:spcBef>
              <a:buFont typeface="Monotype Sorts" pitchFamily="2" charset="2"/>
              <a:buNone/>
            </a:pPr>
            <a:r>
              <a:rPr lang="en-US" altLang="en-US" sz="2000" b="1">
                <a:solidFill>
                  <a:srgbClr val="0000CC"/>
                </a:solidFill>
              </a:rPr>
              <a:t>A + B</a:t>
            </a:r>
            <a:endParaRPr lang="en-US" altLang="en-US" sz="2000" b="1">
              <a:solidFill>
                <a:srgbClr val="CC0000"/>
              </a:solidFill>
            </a:endParaRPr>
          </a:p>
        </p:txBody>
      </p:sp>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7651"/>
                                        </p:tgtEl>
                                        <p:attrNameLst>
                                          <p:attrName>style.visibility</p:attrName>
                                        </p:attrNameLst>
                                      </p:cBhvr>
                                      <p:to>
                                        <p:strVal val="visible"/>
                                      </p:to>
                                    </p:set>
                                    <p:anim calcmode="lin" valueType="num">
                                      <p:cBhvr additive="base">
                                        <p:cTn id="7" dur="500" fill="hold"/>
                                        <p:tgtEl>
                                          <p:spTgt spid="27651"/>
                                        </p:tgtEl>
                                        <p:attrNameLst>
                                          <p:attrName>ppt_x</p:attrName>
                                        </p:attrNameLst>
                                      </p:cBhvr>
                                      <p:tavLst>
                                        <p:tav tm="0">
                                          <p:val>
                                            <p:strVal val="0-#ppt_w/2"/>
                                          </p:val>
                                        </p:tav>
                                        <p:tav tm="100000">
                                          <p:val>
                                            <p:strVal val="#ppt_x"/>
                                          </p:val>
                                        </p:tav>
                                      </p:tavLst>
                                    </p:anim>
                                    <p:anim calcmode="lin" valueType="num">
                                      <p:cBhvr additive="base">
                                        <p:cTn id="8" dur="500" fill="hold"/>
                                        <p:tgtEl>
                                          <p:spTgt spid="2765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27652">
                                            <p:txEl>
                                              <p:pRg st="0" end="0"/>
                                            </p:txEl>
                                          </p:spTgt>
                                        </p:tgtEl>
                                        <p:attrNameLst>
                                          <p:attrName>style.visibility</p:attrName>
                                        </p:attrNameLst>
                                      </p:cBhvr>
                                      <p:to>
                                        <p:strVal val="visible"/>
                                      </p:to>
                                    </p:set>
                                    <p:animEffect transition="in" filter="wipe(up)">
                                      <p:cBhvr>
                                        <p:cTn id="12" dur="500"/>
                                        <p:tgtEl>
                                          <p:spTgt spid="27652">
                                            <p:txEl>
                                              <p:pRg st="0" end="0"/>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27652">
                                            <p:txEl>
                                              <p:pRg st="1" end="1"/>
                                            </p:txEl>
                                          </p:spTgt>
                                        </p:tgtEl>
                                        <p:attrNameLst>
                                          <p:attrName>style.visibility</p:attrName>
                                        </p:attrNameLst>
                                      </p:cBhvr>
                                      <p:to>
                                        <p:strVal val="visible"/>
                                      </p:to>
                                    </p:set>
                                    <p:animEffect transition="in" filter="wipe(up)">
                                      <p:cBhvr>
                                        <p:cTn id="16" dur="500"/>
                                        <p:tgtEl>
                                          <p:spTgt spid="2765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7654"/>
                                        </p:tgtEl>
                                        <p:attrNameLst>
                                          <p:attrName>style.visibility</p:attrName>
                                        </p:attrNameLst>
                                      </p:cBhvr>
                                      <p:to>
                                        <p:strVal val="visible"/>
                                      </p:to>
                                    </p:set>
                                    <p:anim calcmode="lin" valueType="num">
                                      <p:cBhvr additive="base">
                                        <p:cTn id="21" dur="500" fill="hold"/>
                                        <p:tgtEl>
                                          <p:spTgt spid="27654"/>
                                        </p:tgtEl>
                                        <p:attrNameLst>
                                          <p:attrName>ppt_x</p:attrName>
                                        </p:attrNameLst>
                                      </p:cBhvr>
                                      <p:tavLst>
                                        <p:tav tm="0">
                                          <p:val>
                                            <p:strVal val="0-#ppt_w/2"/>
                                          </p:val>
                                        </p:tav>
                                        <p:tav tm="100000">
                                          <p:val>
                                            <p:strVal val="#ppt_x"/>
                                          </p:val>
                                        </p:tav>
                                      </p:tavLst>
                                    </p:anim>
                                    <p:anim calcmode="lin" valueType="num">
                                      <p:cBhvr additive="base">
                                        <p:cTn id="22" dur="500" fill="hold"/>
                                        <p:tgtEl>
                                          <p:spTgt spid="27654"/>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9" presetClass="entr" presetSubtype="0" fill="hold" nodeType="afterEffect">
                                  <p:stCondLst>
                                    <p:cond delay="1000"/>
                                  </p:stCondLst>
                                  <p:childTnLst>
                                    <p:set>
                                      <p:cBhvr>
                                        <p:cTn id="25" dur="1" fill="hold">
                                          <p:stCondLst>
                                            <p:cond delay="0"/>
                                          </p:stCondLst>
                                        </p:cTn>
                                        <p:tgtEl>
                                          <p:spTgt spid="27656"/>
                                        </p:tgtEl>
                                        <p:attrNameLst>
                                          <p:attrName>style.visibility</p:attrName>
                                        </p:attrNameLst>
                                      </p:cBhvr>
                                      <p:to>
                                        <p:strVal val="visible"/>
                                      </p:to>
                                    </p:set>
                                    <p:animEffect transition="in" filter="dissolve">
                                      <p:cBhvr>
                                        <p:cTn id="26" dur="500"/>
                                        <p:tgtEl>
                                          <p:spTgt spid="27656"/>
                                        </p:tgtEl>
                                      </p:cBhvr>
                                    </p:animEffect>
                                  </p:childTnLst>
                                </p:cTn>
                              </p:par>
                            </p:childTnLst>
                          </p:cTn>
                        </p:par>
                        <p:par>
                          <p:cTn id="27" fill="hold" nodeType="afterGroup">
                            <p:stCondLst>
                              <p:cond delay="2000"/>
                            </p:stCondLst>
                            <p:childTnLst>
                              <p:par>
                                <p:cTn id="28" presetID="2" presetClass="entr" presetSubtype="8" fill="hold" nodeType="afterEffect">
                                  <p:stCondLst>
                                    <p:cond delay="1000"/>
                                  </p:stCondLst>
                                  <p:childTnLst>
                                    <p:set>
                                      <p:cBhvr>
                                        <p:cTn id="29" dur="1" fill="hold">
                                          <p:stCondLst>
                                            <p:cond delay="0"/>
                                          </p:stCondLst>
                                        </p:cTn>
                                        <p:tgtEl>
                                          <p:spTgt spid="27655"/>
                                        </p:tgtEl>
                                        <p:attrNameLst>
                                          <p:attrName>style.visibility</p:attrName>
                                        </p:attrNameLst>
                                      </p:cBhvr>
                                      <p:to>
                                        <p:strVal val="visible"/>
                                      </p:to>
                                    </p:set>
                                    <p:anim calcmode="lin" valueType="num">
                                      <p:cBhvr additive="base">
                                        <p:cTn id="30" dur="500" fill="hold"/>
                                        <p:tgtEl>
                                          <p:spTgt spid="27655"/>
                                        </p:tgtEl>
                                        <p:attrNameLst>
                                          <p:attrName>ppt_x</p:attrName>
                                        </p:attrNameLst>
                                      </p:cBhvr>
                                      <p:tavLst>
                                        <p:tav tm="0">
                                          <p:val>
                                            <p:strVal val="0-#ppt_w/2"/>
                                          </p:val>
                                        </p:tav>
                                        <p:tav tm="100000">
                                          <p:val>
                                            <p:strVal val="#ppt_x"/>
                                          </p:val>
                                        </p:tav>
                                      </p:tavLst>
                                    </p:anim>
                                    <p:anim calcmode="lin" valueType="num">
                                      <p:cBhvr additive="base">
                                        <p:cTn id="31" dur="500" fill="hold"/>
                                        <p:tgtEl>
                                          <p:spTgt spid="27655"/>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3500"/>
                            </p:stCondLst>
                            <p:childTnLst>
                              <p:par>
                                <p:cTn id="33" presetID="9" presetClass="entr" presetSubtype="0" fill="hold" nodeType="afterEffect">
                                  <p:stCondLst>
                                    <p:cond delay="1000"/>
                                  </p:stCondLst>
                                  <p:childTnLst>
                                    <p:set>
                                      <p:cBhvr>
                                        <p:cTn id="34" dur="1" fill="hold">
                                          <p:stCondLst>
                                            <p:cond delay="0"/>
                                          </p:stCondLst>
                                        </p:cTn>
                                        <p:tgtEl>
                                          <p:spTgt spid="27657"/>
                                        </p:tgtEl>
                                        <p:attrNameLst>
                                          <p:attrName>style.visibility</p:attrName>
                                        </p:attrNameLst>
                                      </p:cBhvr>
                                      <p:to>
                                        <p:strVal val="visible"/>
                                      </p:to>
                                    </p:set>
                                    <p:animEffect transition="in" filter="dissolve">
                                      <p:cBhvr>
                                        <p:cTn id="35" dur="500"/>
                                        <p:tgtEl>
                                          <p:spTgt spid="2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autoUpdateAnimBg="0"/>
      <p:bldP spid="27652" grpId="0" build="p" autoUpdateAnimBg="0" advAuto="0"/>
      <p:bldP spid="27656" grpId="0" autoUpdateAnimBg="0"/>
      <p:bldP spid="2765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a:extLst>
              <a:ext uri="{FF2B5EF4-FFF2-40B4-BE49-F238E27FC236}">
                <a16:creationId xmlns:a16="http://schemas.microsoft.com/office/drawing/2014/main" id="{62F30066-1A71-8D07-EC94-65D64F0207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429000"/>
            <a:ext cx="8586788" cy="2133600"/>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107763" dir="8100000" algn="ctr" rotWithShape="0">
                    <a:srgbClr val="FFFF00"/>
                  </a:outerShdw>
                </a:effectLst>
              </a14:hiddenEffects>
            </a:ext>
          </a:extLst>
        </p:spPr>
      </p:pic>
      <p:sp>
        <p:nvSpPr>
          <p:cNvPr id="30724" name="Line 4">
            <a:extLst>
              <a:ext uri="{FF2B5EF4-FFF2-40B4-BE49-F238E27FC236}">
                <a16:creationId xmlns:a16="http://schemas.microsoft.com/office/drawing/2014/main" id="{DCB48043-39AD-A569-1E70-00E9AEA813AE}"/>
              </a:ext>
            </a:extLst>
          </p:cNvPr>
          <p:cNvSpPr>
            <a:spLocks noChangeShapeType="1"/>
          </p:cNvSpPr>
          <p:nvPr/>
        </p:nvSpPr>
        <p:spPr bwMode="auto">
          <a:xfrm>
            <a:off x="3505200" y="4114800"/>
            <a:ext cx="0" cy="68580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nchor="ctr"/>
          <a:lstStyle/>
          <a:p>
            <a:endParaRPr lang="en-IN"/>
          </a:p>
        </p:txBody>
      </p:sp>
      <p:sp>
        <p:nvSpPr>
          <p:cNvPr id="30725" name="Line 5">
            <a:extLst>
              <a:ext uri="{FF2B5EF4-FFF2-40B4-BE49-F238E27FC236}">
                <a16:creationId xmlns:a16="http://schemas.microsoft.com/office/drawing/2014/main" id="{4A058359-EFE1-F9A8-08C8-B3D159EA4C00}"/>
              </a:ext>
            </a:extLst>
          </p:cNvPr>
          <p:cNvSpPr>
            <a:spLocks noChangeShapeType="1"/>
          </p:cNvSpPr>
          <p:nvPr/>
        </p:nvSpPr>
        <p:spPr bwMode="auto">
          <a:xfrm>
            <a:off x="3200400" y="4419600"/>
            <a:ext cx="609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nchor="ctr"/>
          <a:lstStyle/>
          <a:p>
            <a:endParaRPr lang="en-IN"/>
          </a:p>
        </p:txBody>
      </p:sp>
      <p:sp>
        <p:nvSpPr>
          <p:cNvPr id="2" name="Line 6">
            <a:extLst>
              <a:ext uri="{FF2B5EF4-FFF2-40B4-BE49-F238E27FC236}">
                <a16:creationId xmlns:a16="http://schemas.microsoft.com/office/drawing/2014/main" id="{3FE781D9-C228-81EB-D1FF-6391716C5260}"/>
              </a:ext>
            </a:extLst>
          </p:cNvPr>
          <p:cNvSpPr>
            <a:spLocks noChangeShapeType="1"/>
          </p:cNvSpPr>
          <p:nvPr/>
        </p:nvSpPr>
        <p:spPr bwMode="auto">
          <a:xfrm>
            <a:off x="3581400" y="3733800"/>
            <a:ext cx="0" cy="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26" name="Line 7">
            <a:extLst>
              <a:ext uri="{FF2B5EF4-FFF2-40B4-BE49-F238E27FC236}">
                <a16:creationId xmlns:a16="http://schemas.microsoft.com/office/drawing/2014/main" id="{CBD7D03B-DD0E-7B96-FFDA-3728979ED8EC}"/>
              </a:ext>
            </a:extLst>
          </p:cNvPr>
          <p:cNvSpPr>
            <a:spLocks noChangeShapeType="1"/>
          </p:cNvSpPr>
          <p:nvPr/>
        </p:nvSpPr>
        <p:spPr bwMode="auto">
          <a:xfrm>
            <a:off x="3733800" y="3886200"/>
            <a:ext cx="0" cy="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28" name="Line 8">
            <a:extLst>
              <a:ext uri="{FF2B5EF4-FFF2-40B4-BE49-F238E27FC236}">
                <a16:creationId xmlns:a16="http://schemas.microsoft.com/office/drawing/2014/main" id="{D3EE59A1-016F-E04C-9198-1F7BCF161FB1}"/>
              </a:ext>
            </a:extLst>
          </p:cNvPr>
          <p:cNvSpPr>
            <a:spLocks noChangeShapeType="1"/>
          </p:cNvSpPr>
          <p:nvPr/>
        </p:nvSpPr>
        <p:spPr bwMode="auto">
          <a:xfrm>
            <a:off x="5791200" y="4343400"/>
            <a:ext cx="609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nchor="ctr"/>
          <a:lstStyle/>
          <a:p>
            <a:endParaRPr lang="en-IN"/>
          </a:p>
        </p:txBody>
      </p:sp>
      <p:sp>
        <p:nvSpPr>
          <p:cNvPr id="30729" name="Line 9">
            <a:extLst>
              <a:ext uri="{FF2B5EF4-FFF2-40B4-BE49-F238E27FC236}">
                <a16:creationId xmlns:a16="http://schemas.microsoft.com/office/drawing/2014/main" id="{D03FE811-643A-571C-D066-516DF5BE69F9}"/>
              </a:ext>
            </a:extLst>
          </p:cNvPr>
          <p:cNvSpPr>
            <a:spLocks noChangeShapeType="1"/>
          </p:cNvSpPr>
          <p:nvPr/>
        </p:nvSpPr>
        <p:spPr bwMode="auto">
          <a:xfrm>
            <a:off x="5791200" y="4648200"/>
            <a:ext cx="609600" cy="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wrap="none" anchor="ctr"/>
          <a:lstStyle/>
          <a:p>
            <a:endParaRPr lang="en-IN"/>
          </a:p>
        </p:txBody>
      </p:sp>
      <p:sp>
        <p:nvSpPr>
          <p:cNvPr id="30730" name="Text Box 10">
            <a:extLst>
              <a:ext uri="{FF2B5EF4-FFF2-40B4-BE49-F238E27FC236}">
                <a16:creationId xmlns:a16="http://schemas.microsoft.com/office/drawing/2014/main" id="{A4A69E7B-0D78-C355-A673-C9BA86A69B89}"/>
              </a:ext>
            </a:extLst>
          </p:cNvPr>
          <p:cNvSpPr txBox="1">
            <a:spLocks noChangeArrowheads="1"/>
          </p:cNvSpPr>
          <p:nvPr/>
        </p:nvSpPr>
        <p:spPr bwMode="auto">
          <a:xfrm>
            <a:off x="1676400" y="304800"/>
            <a:ext cx="570865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buFont typeface="Monotype Sorts" pitchFamily="2" charset="2"/>
              <a:buNone/>
            </a:pPr>
            <a:r>
              <a:rPr lang="en-US" altLang="en-US" sz="4000" b="1">
                <a:solidFill>
                  <a:srgbClr val="0000CC"/>
                </a:solidFill>
                <a:latin typeface="Times New Roman" panose="02020603050405020304" pitchFamily="18" charset="0"/>
              </a:rPr>
              <a:t>USING  INVERTERS TO  CONVERT  GATES</a:t>
            </a:r>
          </a:p>
        </p:txBody>
      </p:sp>
      <p:sp>
        <p:nvSpPr>
          <p:cNvPr id="30731" name="Text Box 11">
            <a:extLst>
              <a:ext uri="{FF2B5EF4-FFF2-40B4-BE49-F238E27FC236}">
                <a16:creationId xmlns:a16="http://schemas.microsoft.com/office/drawing/2014/main" id="{83169AD2-30A9-882C-838F-68E3DD406ED9}"/>
              </a:ext>
            </a:extLst>
          </p:cNvPr>
          <p:cNvSpPr txBox="1">
            <a:spLocks noChangeArrowheads="1"/>
          </p:cNvSpPr>
          <p:nvPr/>
        </p:nvSpPr>
        <p:spPr bwMode="auto">
          <a:xfrm>
            <a:off x="898525" y="2000250"/>
            <a:ext cx="2497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Clr>
                <a:srgbClr val="FFFF00"/>
              </a:buClr>
              <a:buSzPct val="50000"/>
              <a:buFont typeface="Monotype Sorts" pitchFamily="2" charset="2"/>
              <a:buNone/>
            </a:pPr>
            <a:r>
              <a:rPr lang="en-US" altLang="en-US" b="1">
                <a:solidFill>
                  <a:srgbClr val="CC0000"/>
                </a:solidFill>
                <a:latin typeface="Times New Roman" panose="02020603050405020304" pitchFamily="18" charset="0"/>
              </a:rPr>
              <a:t>For example:</a:t>
            </a:r>
            <a:endParaRPr lang="en-US" altLang="en-US" sz="3600">
              <a:solidFill>
                <a:srgbClr val="FFFF00"/>
              </a:solidFill>
            </a:endParaRP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0730"/>
                                        </p:tgtEl>
                                        <p:attrNameLst>
                                          <p:attrName>style.visibility</p:attrName>
                                        </p:attrNameLst>
                                      </p:cBhvr>
                                      <p:to>
                                        <p:strVal val="visible"/>
                                      </p:to>
                                    </p:set>
                                    <p:anim calcmode="lin" valueType="num">
                                      <p:cBhvr additive="base">
                                        <p:cTn id="7" dur="500" fill="hold"/>
                                        <p:tgtEl>
                                          <p:spTgt spid="30730"/>
                                        </p:tgtEl>
                                        <p:attrNameLst>
                                          <p:attrName>ppt_x</p:attrName>
                                        </p:attrNameLst>
                                      </p:cBhvr>
                                      <p:tavLst>
                                        <p:tav tm="0">
                                          <p:val>
                                            <p:strVal val="0-#ppt_w/2"/>
                                          </p:val>
                                        </p:tav>
                                        <p:tav tm="100000">
                                          <p:val>
                                            <p:strVal val="#ppt_x"/>
                                          </p:val>
                                        </p:tav>
                                      </p:tavLst>
                                    </p:anim>
                                    <p:anim calcmode="lin" valueType="num">
                                      <p:cBhvr additive="base">
                                        <p:cTn id="8" dur="500" fill="hold"/>
                                        <p:tgtEl>
                                          <p:spTgt spid="3073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30731"/>
                                        </p:tgtEl>
                                        <p:attrNameLst>
                                          <p:attrName>style.visibility</p:attrName>
                                        </p:attrNameLst>
                                      </p:cBhvr>
                                      <p:to>
                                        <p:strVal val="visible"/>
                                      </p:to>
                                    </p:set>
                                    <p:animEffect transition="in" filter="wipe(up)">
                                      <p:cBhvr>
                                        <p:cTn id="12" dur="500"/>
                                        <p:tgtEl>
                                          <p:spTgt spid="30731"/>
                                        </p:tgtEl>
                                      </p:cBhvr>
                                    </p:animEffect>
                                  </p:childTnLst>
                                </p:cTn>
                              </p:par>
                            </p:childTnLst>
                          </p:cTn>
                        </p:par>
                        <p:par>
                          <p:cTn id="13" fill="hold" nodeType="afterGroup">
                            <p:stCondLst>
                              <p:cond delay="1000"/>
                            </p:stCondLst>
                            <p:childTnLst>
                              <p:par>
                                <p:cTn id="14" presetID="23" presetClass="entr" presetSubtype="528" fill="hold" nodeType="afterEffect">
                                  <p:stCondLst>
                                    <p:cond delay="0"/>
                                  </p:stCondLst>
                                  <p:childTnLst>
                                    <p:set>
                                      <p:cBhvr>
                                        <p:cTn id="15" dur="1" fill="hold">
                                          <p:stCondLst>
                                            <p:cond delay="0"/>
                                          </p:stCondLst>
                                        </p:cTn>
                                        <p:tgtEl>
                                          <p:spTgt spid="30722"/>
                                        </p:tgtEl>
                                        <p:attrNameLst>
                                          <p:attrName>style.visibility</p:attrName>
                                        </p:attrNameLst>
                                      </p:cBhvr>
                                      <p:to>
                                        <p:strVal val="visible"/>
                                      </p:to>
                                    </p:set>
                                    <p:anim calcmode="lin" valueType="num">
                                      <p:cBhvr>
                                        <p:cTn id="16" dur="500" fill="hold"/>
                                        <p:tgtEl>
                                          <p:spTgt spid="30722"/>
                                        </p:tgtEl>
                                        <p:attrNameLst>
                                          <p:attrName>ppt_w</p:attrName>
                                        </p:attrNameLst>
                                      </p:cBhvr>
                                      <p:tavLst>
                                        <p:tav tm="0">
                                          <p:val>
                                            <p:fltVal val="0"/>
                                          </p:val>
                                        </p:tav>
                                        <p:tav tm="100000">
                                          <p:val>
                                            <p:strVal val="#ppt_w"/>
                                          </p:val>
                                        </p:tav>
                                      </p:tavLst>
                                    </p:anim>
                                    <p:anim calcmode="lin" valueType="num">
                                      <p:cBhvr>
                                        <p:cTn id="17" dur="500" fill="hold"/>
                                        <p:tgtEl>
                                          <p:spTgt spid="30722"/>
                                        </p:tgtEl>
                                        <p:attrNameLst>
                                          <p:attrName>ppt_h</p:attrName>
                                        </p:attrNameLst>
                                      </p:cBhvr>
                                      <p:tavLst>
                                        <p:tav tm="0">
                                          <p:val>
                                            <p:fltVal val="0"/>
                                          </p:val>
                                        </p:tav>
                                        <p:tav tm="100000">
                                          <p:val>
                                            <p:strVal val="#ppt_h"/>
                                          </p:val>
                                        </p:tav>
                                      </p:tavLst>
                                    </p:anim>
                                    <p:anim calcmode="lin" valueType="num">
                                      <p:cBhvr>
                                        <p:cTn id="18" dur="500" fill="hold"/>
                                        <p:tgtEl>
                                          <p:spTgt spid="30722"/>
                                        </p:tgtEl>
                                        <p:attrNameLst>
                                          <p:attrName>ppt_x</p:attrName>
                                        </p:attrNameLst>
                                      </p:cBhvr>
                                      <p:tavLst>
                                        <p:tav tm="0">
                                          <p:val>
                                            <p:fltVal val="0.5"/>
                                          </p:val>
                                        </p:tav>
                                        <p:tav tm="100000">
                                          <p:val>
                                            <p:strVal val="#ppt_x"/>
                                          </p:val>
                                        </p:tav>
                                      </p:tavLst>
                                    </p:anim>
                                    <p:anim calcmode="lin" valueType="num">
                                      <p:cBhvr>
                                        <p:cTn id="19" dur="500" fill="hold"/>
                                        <p:tgtEl>
                                          <p:spTgt spid="30722"/>
                                        </p:tgtEl>
                                        <p:attrNameLst>
                                          <p:attrName>ppt_y</p:attrName>
                                        </p:attrNameLst>
                                      </p:cBhvr>
                                      <p:tavLst>
                                        <p:tav tm="0">
                                          <p:val>
                                            <p:fltVal val="0.5"/>
                                          </p:val>
                                        </p:tav>
                                        <p:tav tm="100000">
                                          <p:val>
                                            <p:strVal val="#ppt_y"/>
                                          </p:val>
                                        </p:tav>
                                      </p:tavLst>
                                    </p:anim>
                                  </p:childTnLst>
                                </p:cTn>
                              </p:par>
                            </p:childTnLst>
                          </p:cTn>
                        </p:par>
                        <p:par>
                          <p:cTn id="20" fill="hold" nodeType="afterGroup">
                            <p:stCondLst>
                              <p:cond delay="1500"/>
                            </p:stCondLst>
                            <p:childTnLst>
                              <p:par>
                                <p:cTn id="21" presetID="23" presetClass="entr" presetSubtype="528" fill="hold" nodeType="afterEffect">
                                  <p:stCondLst>
                                    <p:cond delay="0"/>
                                  </p:stCondLst>
                                  <p:childTnLst>
                                    <p:set>
                                      <p:cBhvr>
                                        <p:cTn id="22" dur="1" fill="hold">
                                          <p:stCondLst>
                                            <p:cond delay="0"/>
                                          </p:stCondLst>
                                        </p:cTn>
                                        <p:tgtEl>
                                          <p:spTgt spid="30724"/>
                                        </p:tgtEl>
                                        <p:attrNameLst>
                                          <p:attrName>style.visibility</p:attrName>
                                        </p:attrNameLst>
                                      </p:cBhvr>
                                      <p:to>
                                        <p:strVal val="visible"/>
                                      </p:to>
                                    </p:set>
                                    <p:anim calcmode="lin" valueType="num">
                                      <p:cBhvr>
                                        <p:cTn id="23" dur="500" fill="hold"/>
                                        <p:tgtEl>
                                          <p:spTgt spid="30724"/>
                                        </p:tgtEl>
                                        <p:attrNameLst>
                                          <p:attrName>ppt_w</p:attrName>
                                        </p:attrNameLst>
                                      </p:cBhvr>
                                      <p:tavLst>
                                        <p:tav tm="0">
                                          <p:val>
                                            <p:fltVal val="0"/>
                                          </p:val>
                                        </p:tav>
                                        <p:tav tm="100000">
                                          <p:val>
                                            <p:strVal val="#ppt_w"/>
                                          </p:val>
                                        </p:tav>
                                      </p:tavLst>
                                    </p:anim>
                                    <p:anim calcmode="lin" valueType="num">
                                      <p:cBhvr>
                                        <p:cTn id="24" dur="500" fill="hold"/>
                                        <p:tgtEl>
                                          <p:spTgt spid="30724"/>
                                        </p:tgtEl>
                                        <p:attrNameLst>
                                          <p:attrName>ppt_h</p:attrName>
                                        </p:attrNameLst>
                                      </p:cBhvr>
                                      <p:tavLst>
                                        <p:tav tm="0">
                                          <p:val>
                                            <p:fltVal val="0"/>
                                          </p:val>
                                        </p:tav>
                                        <p:tav tm="100000">
                                          <p:val>
                                            <p:strVal val="#ppt_h"/>
                                          </p:val>
                                        </p:tav>
                                      </p:tavLst>
                                    </p:anim>
                                    <p:anim calcmode="lin" valueType="num">
                                      <p:cBhvr>
                                        <p:cTn id="25" dur="500" fill="hold"/>
                                        <p:tgtEl>
                                          <p:spTgt spid="30724"/>
                                        </p:tgtEl>
                                        <p:attrNameLst>
                                          <p:attrName>ppt_x</p:attrName>
                                        </p:attrNameLst>
                                      </p:cBhvr>
                                      <p:tavLst>
                                        <p:tav tm="0">
                                          <p:val>
                                            <p:fltVal val="0.5"/>
                                          </p:val>
                                        </p:tav>
                                        <p:tav tm="100000">
                                          <p:val>
                                            <p:strVal val="#ppt_x"/>
                                          </p:val>
                                        </p:tav>
                                      </p:tavLst>
                                    </p:anim>
                                    <p:anim calcmode="lin" valueType="num">
                                      <p:cBhvr>
                                        <p:cTn id="26" dur="500" fill="hold"/>
                                        <p:tgtEl>
                                          <p:spTgt spid="30724"/>
                                        </p:tgtEl>
                                        <p:attrNameLst>
                                          <p:attrName>ppt_y</p:attrName>
                                        </p:attrNameLst>
                                      </p:cBhvr>
                                      <p:tavLst>
                                        <p:tav tm="0">
                                          <p:val>
                                            <p:fltVal val="0.5"/>
                                          </p:val>
                                        </p:tav>
                                        <p:tav tm="100000">
                                          <p:val>
                                            <p:strVal val="#ppt_y"/>
                                          </p:val>
                                        </p:tav>
                                      </p:tavLst>
                                    </p:anim>
                                  </p:childTnLst>
                                </p:cTn>
                              </p:par>
                            </p:childTnLst>
                          </p:cTn>
                        </p:par>
                        <p:par>
                          <p:cTn id="27" fill="hold" nodeType="afterGroup">
                            <p:stCondLst>
                              <p:cond delay="2000"/>
                            </p:stCondLst>
                            <p:childTnLst>
                              <p:par>
                                <p:cTn id="28" presetID="23" presetClass="entr" presetSubtype="528" fill="hold" nodeType="afterEffect">
                                  <p:stCondLst>
                                    <p:cond delay="0"/>
                                  </p:stCondLst>
                                  <p:childTnLst>
                                    <p:set>
                                      <p:cBhvr>
                                        <p:cTn id="29" dur="1" fill="hold">
                                          <p:stCondLst>
                                            <p:cond delay="0"/>
                                          </p:stCondLst>
                                        </p:cTn>
                                        <p:tgtEl>
                                          <p:spTgt spid="30725"/>
                                        </p:tgtEl>
                                        <p:attrNameLst>
                                          <p:attrName>style.visibility</p:attrName>
                                        </p:attrNameLst>
                                      </p:cBhvr>
                                      <p:to>
                                        <p:strVal val="visible"/>
                                      </p:to>
                                    </p:set>
                                    <p:anim calcmode="lin" valueType="num">
                                      <p:cBhvr>
                                        <p:cTn id="30" dur="500" fill="hold"/>
                                        <p:tgtEl>
                                          <p:spTgt spid="30725"/>
                                        </p:tgtEl>
                                        <p:attrNameLst>
                                          <p:attrName>ppt_w</p:attrName>
                                        </p:attrNameLst>
                                      </p:cBhvr>
                                      <p:tavLst>
                                        <p:tav tm="0">
                                          <p:val>
                                            <p:fltVal val="0"/>
                                          </p:val>
                                        </p:tav>
                                        <p:tav tm="100000">
                                          <p:val>
                                            <p:strVal val="#ppt_w"/>
                                          </p:val>
                                        </p:tav>
                                      </p:tavLst>
                                    </p:anim>
                                    <p:anim calcmode="lin" valueType="num">
                                      <p:cBhvr>
                                        <p:cTn id="31" dur="500" fill="hold"/>
                                        <p:tgtEl>
                                          <p:spTgt spid="30725"/>
                                        </p:tgtEl>
                                        <p:attrNameLst>
                                          <p:attrName>ppt_h</p:attrName>
                                        </p:attrNameLst>
                                      </p:cBhvr>
                                      <p:tavLst>
                                        <p:tav tm="0">
                                          <p:val>
                                            <p:fltVal val="0"/>
                                          </p:val>
                                        </p:tav>
                                        <p:tav tm="100000">
                                          <p:val>
                                            <p:strVal val="#ppt_h"/>
                                          </p:val>
                                        </p:tav>
                                      </p:tavLst>
                                    </p:anim>
                                    <p:anim calcmode="lin" valueType="num">
                                      <p:cBhvr>
                                        <p:cTn id="32" dur="500" fill="hold"/>
                                        <p:tgtEl>
                                          <p:spTgt spid="30725"/>
                                        </p:tgtEl>
                                        <p:attrNameLst>
                                          <p:attrName>ppt_x</p:attrName>
                                        </p:attrNameLst>
                                      </p:cBhvr>
                                      <p:tavLst>
                                        <p:tav tm="0">
                                          <p:val>
                                            <p:fltVal val="0.5"/>
                                          </p:val>
                                        </p:tav>
                                        <p:tav tm="100000">
                                          <p:val>
                                            <p:strVal val="#ppt_x"/>
                                          </p:val>
                                        </p:tav>
                                      </p:tavLst>
                                    </p:anim>
                                    <p:anim calcmode="lin" valueType="num">
                                      <p:cBhvr>
                                        <p:cTn id="33" dur="500" fill="hold"/>
                                        <p:tgtEl>
                                          <p:spTgt spid="30725"/>
                                        </p:tgtEl>
                                        <p:attrNameLst>
                                          <p:attrName>ppt_y</p:attrName>
                                        </p:attrNameLst>
                                      </p:cBhvr>
                                      <p:tavLst>
                                        <p:tav tm="0">
                                          <p:val>
                                            <p:fltVal val="0.5"/>
                                          </p:val>
                                        </p:tav>
                                        <p:tav tm="100000">
                                          <p:val>
                                            <p:strVal val="#ppt_y"/>
                                          </p:val>
                                        </p:tav>
                                      </p:tavLst>
                                    </p:anim>
                                  </p:childTnLst>
                                </p:cTn>
                              </p:par>
                            </p:childTnLst>
                          </p:cTn>
                        </p:par>
                        <p:par>
                          <p:cTn id="34" fill="hold" nodeType="afterGroup">
                            <p:stCondLst>
                              <p:cond delay="2500"/>
                            </p:stCondLst>
                            <p:childTnLst>
                              <p:par>
                                <p:cTn id="35" presetID="23" presetClass="entr" presetSubtype="528" fill="hold" nodeType="afterEffect">
                                  <p:stCondLst>
                                    <p:cond delay="0"/>
                                  </p:stCondLst>
                                  <p:childTnLst>
                                    <p:set>
                                      <p:cBhvr>
                                        <p:cTn id="36" dur="1" fill="hold">
                                          <p:stCondLst>
                                            <p:cond delay="0"/>
                                          </p:stCondLst>
                                        </p:cTn>
                                        <p:tgtEl>
                                          <p:spTgt spid="30728"/>
                                        </p:tgtEl>
                                        <p:attrNameLst>
                                          <p:attrName>style.visibility</p:attrName>
                                        </p:attrNameLst>
                                      </p:cBhvr>
                                      <p:to>
                                        <p:strVal val="visible"/>
                                      </p:to>
                                    </p:set>
                                    <p:anim calcmode="lin" valueType="num">
                                      <p:cBhvr>
                                        <p:cTn id="37" dur="500" fill="hold"/>
                                        <p:tgtEl>
                                          <p:spTgt spid="30728"/>
                                        </p:tgtEl>
                                        <p:attrNameLst>
                                          <p:attrName>ppt_w</p:attrName>
                                        </p:attrNameLst>
                                      </p:cBhvr>
                                      <p:tavLst>
                                        <p:tav tm="0">
                                          <p:val>
                                            <p:fltVal val="0"/>
                                          </p:val>
                                        </p:tav>
                                        <p:tav tm="100000">
                                          <p:val>
                                            <p:strVal val="#ppt_w"/>
                                          </p:val>
                                        </p:tav>
                                      </p:tavLst>
                                    </p:anim>
                                    <p:anim calcmode="lin" valueType="num">
                                      <p:cBhvr>
                                        <p:cTn id="38" dur="500" fill="hold"/>
                                        <p:tgtEl>
                                          <p:spTgt spid="30728"/>
                                        </p:tgtEl>
                                        <p:attrNameLst>
                                          <p:attrName>ppt_h</p:attrName>
                                        </p:attrNameLst>
                                      </p:cBhvr>
                                      <p:tavLst>
                                        <p:tav tm="0">
                                          <p:val>
                                            <p:fltVal val="0"/>
                                          </p:val>
                                        </p:tav>
                                        <p:tav tm="100000">
                                          <p:val>
                                            <p:strVal val="#ppt_h"/>
                                          </p:val>
                                        </p:tav>
                                      </p:tavLst>
                                    </p:anim>
                                    <p:anim calcmode="lin" valueType="num">
                                      <p:cBhvr>
                                        <p:cTn id="39" dur="500" fill="hold"/>
                                        <p:tgtEl>
                                          <p:spTgt spid="30728"/>
                                        </p:tgtEl>
                                        <p:attrNameLst>
                                          <p:attrName>ppt_x</p:attrName>
                                        </p:attrNameLst>
                                      </p:cBhvr>
                                      <p:tavLst>
                                        <p:tav tm="0">
                                          <p:val>
                                            <p:fltVal val="0.5"/>
                                          </p:val>
                                        </p:tav>
                                        <p:tav tm="100000">
                                          <p:val>
                                            <p:strVal val="#ppt_x"/>
                                          </p:val>
                                        </p:tav>
                                      </p:tavLst>
                                    </p:anim>
                                    <p:anim calcmode="lin" valueType="num">
                                      <p:cBhvr>
                                        <p:cTn id="40" dur="500" fill="hold"/>
                                        <p:tgtEl>
                                          <p:spTgt spid="30728"/>
                                        </p:tgtEl>
                                        <p:attrNameLst>
                                          <p:attrName>ppt_y</p:attrName>
                                        </p:attrNameLst>
                                      </p:cBhvr>
                                      <p:tavLst>
                                        <p:tav tm="0">
                                          <p:val>
                                            <p:fltVal val="0.5"/>
                                          </p:val>
                                        </p:tav>
                                        <p:tav tm="100000">
                                          <p:val>
                                            <p:strVal val="#ppt_y"/>
                                          </p:val>
                                        </p:tav>
                                      </p:tavLst>
                                    </p:anim>
                                  </p:childTnLst>
                                </p:cTn>
                              </p:par>
                            </p:childTnLst>
                          </p:cTn>
                        </p:par>
                        <p:par>
                          <p:cTn id="41" fill="hold" nodeType="afterGroup">
                            <p:stCondLst>
                              <p:cond delay="3000"/>
                            </p:stCondLst>
                            <p:childTnLst>
                              <p:par>
                                <p:cTn id="42" presetID="23" presetClass="entr" presetSubtype="528" fill="hold" nodeType="afterEffect">
                                  <p:stCondLst>
                                    <p:cond delay="0"/>
                                  </p:stCondLst>
                                  <p:childTnLst>
                                    <p:set>
                                      <p:cBhvr>
                                        <p:cTn id="43" dur="1" fill="hold">
                                          <p:stCondLst>
                                            <p:cond delay="0"/>
                                          </p:stCondLst>
                                        </p:cTn>
                                        <p:tgtEl>
                                          <p:spTgt spid="30729"/>
                                        </p:tgtEl>
                                        <p:attrNameLst>
                                          <p:attrName>style.visibility</p:attrName>
                                        </p:attrNameLst>
                                      </p:cBhvr>
                                      <p:to>
                                        <p:strVal val="visible"/>
                                      </p:to>
                                    </p:set>
                                    <p:anim calcmode="lin" valueType="num">
                                      <p:cBhvr>
                                        <p:cTn id="44" dur="500" fill="hold"/>
                                        <p:tgtEl>
                                          <p:spTgt spid="30729"/>
                                        </p:tgtEl>
                                        <p:attrNameLst>
                                          <p:attrName>ppt_w</p:attrName>
                                        </p:attrNameLst>
                                      </p:cBhvr>
                                      <p:tavLst>
                                        <p:tav tm="0">
                                          <p:val>
                                            <p:fltVal val="0"/>
                                          </p:val>
                                        </p:tav>
                                        <p:tav tm="100000">
                                          <p:val>
                                            <p:strVal val="#ppt_w"/>
                                          </p:val>
                                        </p:tav>
                                      </p:tavLst>
                                    </p:anim>
                                    <p:anim calcmode="lin" valueType="num">
                                      <p:cBhvr>
                                        <p:cTn id="45" dur="500" fill="hold"/>
                                        <p:tgtEl>
                                          <p:spTgt spid="30729"/>
                                        </p:tgtEl>
                                        <p:attrNameLst>
                                          <p:attrName>ppt_h</p:attrName>
                                        </p:attrNameLst>
                                      </p:cBhvr>
                                      <p:tavLst>
                                        <p:tav tm="0">
                                          <p:val>
                                            <p:fltVal val="0"/>
                                          </p:val>
                                        </p:tav>
                                        <p:tav tm="100000">
                                          <p:val>
                                            <p:strVal val="#ppt_h"/>
                                          </p:val>
                                        </p:tav>
                                      </p:tavLst>
                                    </p:anim>
                                    <p:anim calcmode="lin" valueType="num">
                                      <p:cBhvr>
                                        <p:cTn id="46" dur="500" fill="hold"/>
                                        <p:tgtEl>
                                          <p:spTgt spid="30729"/>
                                        </p:tgtEl>
                                        <p:attrNameLst>
                                          <p:attrName>ppt_x</p:attrName>
                                        </p:attrNameLst>
                                      </p:cBhvr>
                                      <p:tavLst>
                                        <p:tav tm="0">
                                          <p:val>
                                            <p:fltVal val="0.5"/>
                                          </p:val>
                                        </p:tav>
                                        <p:tav tm="100000">
                                          <p:val>
                                            <p:strVal val="#ppt_x"/>
                                          </p:val>
                                        </p:tav>
                                      </p:tavLst>
                                    </p:anim>
                                    <p:anim calcmode="lin" valueType="num">
                                      <p:cBhvr>
                                        <p:cTn id="47" dur="500" fill="hold"/>
                                        <p:tgtEl>
                                          <p:spTgt spid="3072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autoUpdateAnimBg="0"/>
      <p:bldP spid="307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AA5C4C6-AA81-810C-4B1A-28109037365E}"/>
              </a:ext>
            </a:extLst>
          </p:cNvPr>
          <p:cNvSpPr>
            <a:spLocks noGrp="1" noChangeArrowheads="1"/>
          </p:cNvSpPr>
          <p:nvPr>
            <p:ph type="title"/>
          </p:nvPr>
        </p:nvSpPr>
        <p:spPr>
          <a:xfrm>
            <a:off x="628650" y="304800"/>
            <a:ext cx="7772400" cy="8382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4000" b="1">
                <a:solidFill>
                  <a:srgbClr val="0000CC"/>
                </a:solidFill>
                <a:effectLst/>
                <a:latin typeface="Times New Roman" panose="02020603050405020304" pitchFamily="18" charset="0"/>
              </a:rPr>
              <a:t>PRACTICAL  LOGIC  GATES</a:t>
            </a:r>
            <a:endParaRPr lang="en-US" altLang="en-US" sz="4000">
              <a:solidFill>
                <a:srgbClr val="FFFF00"/>
              </a:solidFill>
              <a:effectLst/>
            </a:endParaRPr>
          </a:p>
        </p:txBody>
      </p:sp>
      <p:sp>
        <p:nvSpPr>
          <p:cNvPr id="31747" name="Rectangle 3">
            <a:extLst>
              <a:ext uri="{FF2B5EF4-FFF2-40B4-BE49-F238E27FC236}">
                <a16:creationId xmlns:a16="http://schemas.microsoft.com/office/drawing/2014/main" id="{97AD8EFC-E9E8-930E-7C41-8B648718748F}"/>
              </a:ext>
            </a:extLst>
          </p:cNvPr>
          <p:cNvSpPr>
            <a:spLocks noGrp="1" noChangeArrowheads="1"/>
          </p:cNvSpPr>
          <p:nvPr>
            <p:ph type="body" idx="1"/>
          </p:nvPr>
        </p:nvSpPr>
        <p:spPr>
          <a:xfrm>
            <a:off x="1219200" y="1981200"/>
            <a:ext cx="7010400" cy="41148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90000"/>
              </a:lnSpc>
              <a:buClr>
                <a:srgbClr val="0000CC"/>
              </a:buClr>
              <a:buSzTx/>
              <a:buFontTx/>
              <a:buChar char="•"/>
            </a:pPr>
            <a:r>
              <a:rPr lang="en-US" altLang="en-US" sz="3600" b="1">
                <a:solidFill>
                  <a:srgbClr val="CC0000"/>
                </a:solidFill>
                <a:effectLst/>
                <a:latin typeface="Times New Roman" panose="02020603050405020304" pitchFamily="18" charset="0"/>
              </a:rPr>
              <a:t>ICs - Integrated circuits </a:t>
            </a:r>
          </a:p>
          <a:p>
            <a:pPr>
              <a:lnSpc>
                <a:spcPct val="90000"/>
              </a:lnSpc>
              <a:buClr>
                <a:srgbClr val="0000CC"/>
              </a:buClr>
              <a:buSzTx/>
              <a:buFontTx/>
              <a:buChar char="•"/>
            </a:pPr>
            <a:endParaRPr lang="en-US" altLang="en-US" sz="3600" b="1">
              <a:solidFill>
                <a:srgbClr val="CC0000"/>
              </a:solidFill>
              <a:effectLst/>
              <a:latin typeface="Times New Roman" panose="02020603050405020304" pitchFamily="18" charset="0"/>
            </a:endParaRPr>
          </a:p>
          <a:p>
            <a:pPr>
              <a:lnSpc>
                <a:spcPct val="90000"/>
              </a:lnSpc>
              <a:buClr>
                <a:srgbClr val="0000CC"/>
              </a:buClr>
              <a:buSzTx/>
              <a:buFontTx/>
              <a:buChar char="•"/>
            </a:pPr>
            <a:r>
              <a:rPr lang="en-US" altLang="en-US" sz="3600" b="1">
                <a:solidFill>
                  <a:srgbClr val="CC0000"/>
                </a:solidFill>
                <a:effectLst/>
                <a:latin typeface="Times New Roman" panose="02020603050405020304" pitchFamily="18" charset="0"/>
              </a:rPr>
              <a:t>TTL Family of ICs</a:t>
            </a:r>
          </a:p>
          <a:p>
            <a:pPr>
              <a:lnSpc>
                <a:spcPct val="90000"/>
              </a:lnSpc>
              <a:buClr>
                <a:srgbClr val="0000CC"/>
              </a:buClr>
              <a:buSzTx/>
              <a:buFontTx/>
              <a:buChar char="•"/>
            </a:pPr>
            <a:endParaRPr lang="en-US" altLang="en-US" sz="3600" b="1">
              <a:solidFill>
                <a:srgbClr val="CC0000"/>
              </a:solidFill>
              <a:effectLst/>
              <a:latin typeface="Times New Roman" panose="02020603050405020304" pitchFamily="18" charset="0"/>
            </a:endParaRPr>
          </a:p>
          <a:p>
            <a:pPr>
              <a:lnSpc>
                <a:spcPct val="90000"/>
              </a:lnSpc>
              <a:buClr>
                <a:srgbClr val="0000CC"/>
              </a:buClr>
              <a:buSzTx/>
              <a:buFontTx/>
              <a:buChar char="•"/>
            </a:pPr>
            <a:r>
              <a:rPr lang="en-US" altLang="en-US" sz="3600" b="1">
                <a:solidFill>
                  <a:srgbClr val="CC0000"/>
                </a:solidFill>
                <a:effectLst/>
                <a:latin typeface="Times New Roman" panose="02020603050405020304" pitchFamily="18" charset="0"/>
              </a:rPr>
              <a:t>CMOS (MOS - Metal oxide semiconductor) Family of ICs</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31747">
                                            <p:txEl>
                                              <p:pRg st="0" end="0"/>
                                            </p:txEl>
                                          </p:spTgt>
                                        </p:tgtEl>
                                        <p:attrNameLst>
                                          <p:attrName>style.visibility</p:attrName>
                                        </p:attrNameLst>
                                      </p:cBhvr>
                                      <p:to>
                                        <p:strVal val="visible"/>
                                      </p:to>
                                    </p:set>
                                    <p:animEffect transition="in" filter="wipe(up)">
                                      <p:cBhvr>
                                        <p:cTn id="12" dur="500"/>
                                        <p:tgtEl>
                                          <p:spTgt spid="31747">
                                            <p:txEl>
                                              <p:pRg st="0" end="0"/>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31747">
                                            <p:txEl>
                                              <p:pRg st="2" end="2"/>
                                            </p:txEl>
                                          </p:spTgt>
                                        </p:tgtEl>
                                        <p:attrNameLst>
                                          <p:attrName>style.visibility</p:attrName>
                                        </p:attrNameLst>
                                      </p:cBhvr>
                                      <p:to>
                                        <p:strVal val="visible"/>
                                      </p:to>
                                    </p:set>
                                    <p:animEffect transition="in" filter="wipe(up)">
                                      <p:cBhvr>
                                        <p:cTn id="16" dur="500"/>
                                        <p:tgtEl>
                                          <p:spTgt spid="31747">
                                            <p:txEl>
                                              <p:pRg st="2" end="2"/>
                                            </p:txEl>
                                          </p:spTgt>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31747">
                                            <p:txEl>
                                              <p:pRg st="4" end="4"/>
                                            </p:txEl>
                                          </p:spTgt>
                                        </p:tgtEl>
                                        <p:attrNameLst>
                                          <p:attrName>style.visibility</p:attrName>
                                        </p:attrNameLst>
                                      </p:cBhvr>
                                      <p:to>
                                        <p:strVal val="visible"/>
                                      </p:to>
                                    </p:set>
                                    <p:animEffect transition="in" filter="wipe(up)">
                                      <p:cBhvr>
                                        <p:cTn id="20"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47" grpId="0" build="p" autoUpdateAnimBg="0" advAuto="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44DCFFB-A23F-9790-5F96-D31A54A05DAD}"/>
              </a:ext>
            </a:extLst>
          </p:cNvPr>
          <p:cNvSpPr>
            <a:spLocks noGrp="1" noChangeArrowheads="1"/>
          </p:cNvSpPr>
          <p:nvPr>
            <p:ph type="title"/>
          </p:nvPr>
        </p:nvSpPr>
        <p:spPr>
          <a:xfrm>
            <a:off x="990600" y="457200"/>
            <a:ext cx="7162800" cy="11430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4000" b="1">
                <a:solidFill>
                  <a:srgbClr val="0000CC"/>
                </a:solidFill>
                <a:effectLst/>
                <a:latin typeface="Times New Roman" panose="02020603050405020304" pitchFamily="18" charset="0"/>
              </a:rPr>
              <a:t>TROUBLESHOOTING  SIMPLE  GATE  CIRCUITS</a:t>
            </a:r>
            <a:endParaRPr lang="en-US" altLang="en-US" sz="4000">
              <a:solidFill>
                <a:srgbClr val="FFFF00"/>
              </a:solidFill>
              <a:effectLst/>
            </a:endParaRPr>
          </a:p>
        </p:txBody>
      </p:sp>
      <p:sp>
        <p:nvSpPr>
          <p:cNvPr id="33795" name="Rectangle 3">
            <a:extLst>
              <a:ext uri="{FF2B5EF4-FFF2-40B4-BE49-F238E27FC236}">
                <a16:creationId xmlns:a16="http://schemas.microsoft.com/office/drawing/2014/main" id="{49A6EBB0-FADC-1431-9AD3-AD8C2C2BE55F}"/>
              </a:ext>
            </a:extLst>
          </p:cNvPr>
          <p:cNvSpPr>
            <a:spLocks noGrp="1" noChangeArrowheads="1"/>
          </p:cNvSpPr>
          <p:nvPr>
            <p:ph type="body" idx="1"/>
          </p:nvPr>
        </p:nvSpPr>
        <p:spPr>
          <a:xfrm>
            <a:off x="381000" y="2057400"/>
            <a:ext cx="8382000" cy="41148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lnSpc>
                <a:spcPct val="130000"/>
              </a:lnSpc>
              <a:buClr>
                <a:srgbClr val="0000CC"/>
              </a:buClr>
              <a:buSzTx/>
              <a:buFontTx/>
              <a:buChar char="•"/>
            </a:pPr>
            <a:r>
              <a:rPr lang="en-US" altLang="en-US" sz="2800" b="1">
                <a:solidFill>
                  <a:srgbClr val="CC0000"/>
                </a:solidFill>
                <a:effectLst/>
                <a:latin typeface="Times New Roman" panose="02020603050405020304" pitchFamily="18" charset="0"/>
              </a:rPr>
              <a:t>Logic probe - equipment used to test circuits </a:t>
            </a:r>
          </a:p>
          <a:p>
            <a:pPr>
              <a:lnSpc>
                <a:spcPct val="140000"/>
              </a:lnSpc>
              <a:buClr>
                <a:srgbClr val="0000CC"/>
              </a:buClr>
              <a:buSzTx/>
              <a:buFontTx/>
              <a:buChar char="•"/>
            </a:pPr>
            <a:r>
              <a:rPr lang="en-US" altLang="en-US" sz="2800" b="1" i="1">
                <a:solidFill>
                  <a:srgbClr val="008000"/>
                </a:solidFill>
                <a:effectLst/>
                <a:latin typeface="Times New Roman" panose="02020603050405020304" pitchFamily="18" charset="0"/>
              </a:rPr>
              <a:t>Feel</a:t>
            </a:r>
            <a:r>
              <a:rPr lang="en-US" altLang="en-US" sz="2800" b="1">
                <a:solidFill>
                  <a:srgbClr val="CC0000"/>
                </a:solidFill>
                <a:effectLst/>
                <a:latin typeface="Times New Roman" panose="02020603050405020304" pitchFamily="18" charset="0"/>
              </a:rPr>
              <a:t> top of IC to determine if it is hot</a:t>
            </a:r>
          </a:p>
          <a:p>
            <a:pPr>
              <a:lnSpc>
                <a:spcPct val="120000"/>
              </a:lnSpc>
              <a:buClr>
                <a:srgbClr val="0000CC"/>
              </a:buClr>
              <a:buSzTx/>
              <a:buFontTx/>
              <a:buChar char="•"/>
            </a:pPr>
            <a:r>
              <a:rPr lang="en-US" altLang="en-US" sz="2800" b="1" i="1">
                <a:solidFill>
                  <a:srgbClr val="008000"/>
                </a:solidFill>
                <a:effectLst/>
                <a:latin typeface="Times New Roman" panose="02020603050405020304" pitchFamily="18" charset="0"/>
              </a:rPr>
              <a:t>Look</a:t>
            </a:r>
            <a:r>
              <a:rPr lang="en-US" altLang="en-US" sz="2800" b="1">
                <a:solidFill>
                  <a:srgbClr val="CC0000"/>
                </a:solidFill>
                <a:effectLst/>
                <a:latin typeface="Times New Roman" panose="02020603050405020304" pitchFamily="18" charset="0"/>
              </a:rPr>
              <a:t> for broken connections, signs of excessive heat</a:t>
            </a:r>
          </a:p>
          <a:p>
            <a:pPr>
              <a:lnSpc>
                <a:spcPct val="130000"/>
              </a:lnSpc>
              <a:buClr>
                <a:srgbClr val="0000CC"/>
              </a:buClr>
              <a:buSzTx/>
              <a:buFontTx/>
              <a:buChar char="•"/>
            </a:pPr>
            <a:r>
              <a:rPr lang="en-US" altLang="en-US" sz="2800" b="1" i="1">
                <a:solidFill>
                  <a:srgbClr val="008000"/>
                </a:solidFill>
                <a:effectLst/>
                <a:latin typeface="Times New Roman" panose="02020603050405020304" pitchFamily="18" charset="0"/>
              </a:rPr>
              <a:t>Smell</a:t>
            </a:r>
            <a:r>
              <a:rPr lang="en-US" altLang="en-US" sz="2800" b="1">
                <a:solidFill>
                  <a:srgbClr val="CC0000"/>
                </a:solidFill>
                <a:effectLst/>
                <a:latin typeface="Times New Roman" panose="02020603050405020304" pitchFamily="18" charset="0"/>
              </a:rPr>
              <a:t> for overheating </a:t>
            </a:r>
          </a:p>
          <a:p>
            <a:pPr>
              <a:lnSpc>
                <a:spcPct val="130000"/>
              </a:lnSpc>
              <a:buClr>
                <a:srgbClr val="0000CC"/>
              </a:buClr>
              <a:buSzTx/>
              <a:buFontTx/>
              <a:buChar char="•"/>
            </a:pPr>
            <a:r>
              <a:rPr lang="en-US" altLang="en-US" sz="2800" b="1" i="1">
                <a:solidFill>
                  <a:srgbClr val="008000"/>
                </a:solidFill>
                <a:effectLst/>
                <a:latin typeface="Times New Roman" panose="02020603050405020304" pitchFamily="18" charset="0"/>
              </a:rPr>
              <a:t>Check</a:t>
            </a:r>
            <a:r>
              <a:rPr lang="en-US" altLang="en-US" sz="2800" b="1">
                <a:solidFill>
                  <a:srgbClr val="CC0000"/>
                </a:solidFill>
                <a:effectLst/>
                <a:latin typeface="Times New Roman" panose="02020603050405020304" pitchFamily="18" charset="0"/>
              </a:rPr>
              <a:t> power source</a:t>
            </a:r>
          </a:p>
          <a:p>
            <a:pPr>
              <a:lnSpc>
                <a:spcPct val="130000"/>
              </a:lnSpc>
              <a:buClr>
                <a:srgbClr val="0000CC"/>
              </a:buClr>
              <a:buSzTx/>
              <a:buFontTx/>
              <a:buChar char="•"/>
            </a:pPr>
            <a:r>
              <a:rPr lang="en-US" altLang="en-US" sz="2800" b="1" i="1">
                <a:solidFill>
                  <a:srgbClr val="008000"/>
                </a:solidFill>
                <a:effectLst/>
                <a:latin typeface="Times New Roman" panose="02020603050405020304" pitchFamily="18" charset="0"/>
              </a:rPr>
              <a:t>Trace</a:t>
            </a:r>
            <a:r>
              <a:rPr lang="en-US" altLang="en-US" sz="2800" b="1">
                <a:solidFill>
                  <a:srgbClr val="CC0000"/>
                </a:solidFill>
                <a:effectLst/>
                <a:latin typeface="Times New Roman" panose="02020603050405020304" pitchFamily="18" charset="0"/>
              </a:rPr>
              <a:t> path of logic through circuit</a:t>
            </a:r>
            <a:endParaRPr lang="en-US" altLang="en-US" sz="2800" b="1">
              <a:solidFill>
                <a:srgbClr val="CC0000"/>
              </a:solidFill>
              <a:effectLst/>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0-#ppt_w/2"/>
                                          </p:val>
                                        </p:tav>
                                        <p:tav tm="100000">
                                          <p:val>
                                            <p:strVal val="#ppt_x"/>
                                          </p:val>
                                        </p:tav>
                                      </p:tavLst>
                                    </p:anim>
                                    <p:anim calcmode="lin" valueType="num">
                                      <p:cBhvr additive="base">
                                        <p:cTn id="8" dur="500" fill="hold"/>
                                        <p:tgtEl>
                                          <p:spTgt spid="3379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1" fill="hold" nodeType="afterEffect">
                                  <p:stCondLst>
                                    <p:cond delay="0"/>
                                  </p:stCondLst>
                                  <p:childTnLst>
                                    <p:set>
                                      <p:cBhvr>
                                        <p:cTn id="11" dur="1" fill="hold">
                                          <p:stCondLst>
                                            <p:cond delay="0"/>
                                          </p:stCondLst>
                                        </p:cTn>
                                        <p:tgtEl>
                                          <p:spTgt spid="33795">
                                            <p:txEl>
                                              <p:pRg st="0" end="0"/>
                                            </p:txEl>
                                          </p:spTgt>
                                        </p:tgtEl>
                                        <p:attrNameLst>
                                          <p:attrName>style.visibility</p:attrName>
                                        </p:attrNameLst>
                                      </p:cBhvr>
                                      <p:to>
                                        <p:strVal val="visible"/>
                                      </p:to>
                                    </p:set>
                                    <p:animEffect transition="in" filter="wipe(up)">
                                      <p:cBhvr>
                                        <p:cTn id="12" dur="500"/>
                                        <p:tgtEl>
                                          <p:spTgt spid="33795">
                                            <p:txEl>
                                              <p:pRg st="0" end="0"/>
                                            </p:txEl>
                                          </p:spTgt>
                                        </p:tgtEl>
                                      </p:cBhvr>
                                    </p:animEffect>
                                  </p:childTnLst>
                                </p:cTn>
                              </p:par>
                            </p:childTnLst>
                          </p:cTn>
                        </p:par>
                        <p:par>
                          <p:cTn id="13" fill="hold" nodeType="afterGroup">
                            <p:stCondLst>
                              <p:cond delay="1000"/>
                            </p:stCondLst>
                            <p:childTnLst>
                              <p:par>
                                <p:cTn id="14" presetID="22" presetClass="entr" presetSubtype="1" fill="hold" nodeType="afterEffect">
                                  <p:stCondLst>
                                    <p:cond delay="0"/>
                                  </p:stCondLst>
                                  <p:childTnLst>
                                    <p:set>
                                      <p:cBhvr>
                                        <p:cTn id="15" dur="1" fill="hold">
                                          <p:stCondLst>
                                            <p:cond delay="0"/>
                                          </p:stCondLst>
                                        </p:cTn>
                                        <p:tgtEl>
                                          <p:spTgt spid="33795">
                                            <p:txEl>
                                              <p:pRg st="1" end="1"/>
                                            </p:txEl>
                                          </p:spTgt>
                                        </p:tgtEl>
                                        <p:attrNameLst>
                                          <p:attrName>style.visibility</p:attrName>
                                        </p:attrNameLst>
                                      </p:cBhvr>
                                      <p:to>
                                        <p:strVal val="visible"/>
                                      </p:to>
                                    </p:set>
                                    <p:animEffect transition="in" filter="wipe(up)">
                                      <p:cBhvr>
                                        <p:cTn id="16" dur="500"/>
                                        <p:tgtEl>
                                          <p:spTgt spid="33795">
                                            <p:txEl>
                                              <p:pRg st="1" end="1"/>
                                            </p:txEl>
                                          </p:spTgt>
                                        </p:tgtEl>
                                      </p:cBhvr>
                                    </p:animEffect>
                                  </p:childTnLst>
                                </p:cTn>
                              </p:par>
                            </p:childTnLst>
                          </p:cTn>
                        </p:par>
                        <p:par>
                          <p:cTn id="17" fill="hold" nodeType="afterGroup">
                            <p:stCondLst>
                              <p:cond delay="1500"/>
                            </p:stCondLst>
                            <p:childTnLst>
                              <p:par>
                                <p:cTn id="18" presetID="22" presetClass="entr" presetSubtype="1" fill="hold" nodeType="afterEffect">
                                  <p:stCondLst>
                                    <p:cond delay="0"/>
                                  </p:stCondLst>
                                  <p:childTnLst>
                                    <p:set>
                                      <p:cBhvr>
                                        <p:cTn id="19" dur="1" fill="hold">
                                          <p:stCondLst>
                                            <p:cond delay="0"/>
                                          </p:stCondLst>
                                        </p:cTn>
                                        <p:tgtEl>
                                          <p:spTgt spid="33795">
                                            <p:txEl>
                                              <p:pRg st="2" end="2"/>
                                            </p:txEl>
                                          </p:spTgt>
                                        </p:tgtEl>
                                        <p:attrNameLst>
                                          <p:attrName>style.visibility</p:attrName>
                                        </p:attrNameLst>
                                      </p:cBhvr>
                                      <p:to>
                                        <p:strVal val="visible"/>
                                      </p:to>
                                    </p:set>
                                    <p:animEffect transition="in" filter="wipe(up)">
                                      <p:cBhvr>
                                        <p:cTn id="20" dur="500"/>
                                        <p:tgtEl>
                                          <p:spTgt spid="33795">
                                            <p:txEl>
                                              <p:pRg st="2" end="2"/>
                                            </p:txEl>
                                          </p:spTgt>
                                        </p:tgtEl>
                                      </p:cBhvr>
                                    </p:animEffect>
                                  </p:childTnLst>
                                </p:cTn>
                              </p:par>
                            </p:childTnLst>
                          </p:cTn>
                        </p:par>
                        <p:par>
                          <p:cTn id="21" fill="hold" nodeType="afterGroup">
                            <p:stCondLst>
                              <p:cond delay="2000"/>
                            </p:stCondLst>
                            <p:childTnLst>
                              <p:par>
                                <p:cTn id="22" presetID="22" presetClass="entr" presetSubtype="1" fill="hold" nodeType="afterEffect">
                                  <p:stCondLst>
                                    <p:cond delay="0"/>
                                  </p:stCondLst>
                                  <p:childTnLst>
                                    <p:set>
                                      <p:cBhvr>
                                        <p:cTn id="23" dur="1" fill="hold">
                                          <p:stCondLst>
                                            <p:cond delay="0"/>
                                          </p:stCondLst>
                                        </p:cTn>
                                        <p:tgtEl>
                                          <p:spTgt spid="33795">
                                            <p:txEl>
                                              <p:pRg st="3" end="3"/>
                                            </p:txEl>
                                          </p:spTgt>
                                        </p:tgtEl>
                                        <p:attrNameLst>
                                          <p:attrName>style.visibility</p:attrName>
                                        </p:attrNameLst>
                                      </p:cBhvr>
                                      <p:to>
                                        <p:strVal val="visible"/>
                                      </p:to>
                                    </p:set>
                                    <p:animEffect transition="in" filter="wipe(up)">
                                      <p:cBhvr>
                                        <p:cTn id="24" dur="500"/>
                                        <p:tgtEl>
                                          <p:spTgt spid="33795">
                                            <p:txEl>
                                              <p:pRg st="3" end="3"/>
                                            </p:txEl>
                                          </p:spTgt>
                                        </p:tgtEl>
                                      </p:cBhvr>
                                    </p:animEffect>
                                  </p:childTnLst>
                                </p:cTn>
                              </p:par>
                            </p:childTnLst>
                          </p:cTn>
                        </p:par>
                        <p:par>
                          <p:cTn id="25" fill="hold" nodeType="afterGroup">
                            <p:stCondLst>
                              <p:cond delay="2500"/>
                            </p:stCondLst>
                            <p:childTnLst>
                              <p:par>
                                <p:cTn id="26" presetID="22" presetClass="entr" presetSubtype="1" fill="hold" nodeType="afterEffect">
                                  <p:stCondLst>
                                    <p:cond delay="0"/>
                                  </p:stCondLst>
                                  <p:childTnLst>
                                    <p:set>
                                      <p:cBhvr>
                                        <p:cTn id="27" dur="1" fill="hold">
                                          <p:stCondLst>
                                            <p:cond delay="0"/>
                                          </p:stCondLst>
                                        </p:cTn>
                                        <p:tgtEl>
                                          <p:spTgt spid="33795">
                                            <p:txEl>
                                              <p:pRg st="4" end="4"/>
                                            </p:txEl>
                                          </p:spTgt>
                                        </p:tgtEl>
                                        <p:attrNameLst>
                                          <p:attrName>style.visibility</p:attrName>
                                        </p:attrNameLst>
                                      </p:cBhvr>
                                      <p:to>
                                        <p:strVal val="visible"/>
                                      </p:to>
                                    </p:set>
                                    <p:animEffect transition="in" filter="wipe(up)">
                                      <p:cBhvr>
                                        <p:cTn id="28" dur="500"/>
                                        <p:tgtEl>
                                          <p:spTgt spid="33795">
                                            <p:txEl>
                                              <p:pRg st="4" end="4"/>
                                            </p:txEl>
                                          </p:spTgt>
                                        </p:tgtEl>
                                      </p:cBhvr>
                                    </p:animEffect>
                                  </p:childTnLst>
                                </p:cTn>
                              </p:par>
                            </p:childTnLst>
                          </p:cTn>
                        </p:par>
                        <p:par>
                          <p:cTn id="29" fill="hold" nodeType="afterGroup">
                            <p:stCondLst>
                              <p:cond delay="3000"/>
                            </p:stCondLst>
                            <p:childTnLst>
                              <p:par>
                                <p:cTn id="30" presetID="22" presetClass="entr" presetSubtype="1" fill="hold" nodeType="afterEffect">
                                  <p:stCondLst>
                                    <p:cond delay="0"/>
                                  </p:stCondLst>
                                  <p:childTnLst>
                                    <p:set>
                                      <p:cBhvr>
                                        <p:cTn id="31" dur="1" fill="hold">
                                          <p:stCondLst>
                                            <p:cond delay="0"/>
                                          </p:stCondLst>
                                        </p:cTn>
                                        <p:tgtEl>
                                          <p:spTgt spid="33795">
                                            <p:txEl>
                                              <p:pRg st="5" end="5"/>
                                            </p:txEl>
                                          </p:spTgt>
                                        </p:tgtEl>
                                        <p:attrNameLst>
                                          <p:attrName>style.visibility</p:attrName>
                                        </p:attrNameLst>
                                      </p:cBhvr>
                                      <p:to>
                                        <p:strVal val="visible"/>
                                      </p:to>
                                    </p:set>
                                    <p:animEffect transition="in" filter="wipe(up)">
                                      <p:cBhvr>
                                        <p:cTn id="32" dur="500"/>
                                        <p:tgtEl>
                                          <p:spTgt spid="33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build="p" autoUpdateAnimBg="0"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2">
            <a:extLst>
              <a:ext uri="{FF2B5EF4-FFF2-40B4-BE49-F238E27FC236}">
                <a16:creationId xmlns:a16="http://schemas.microsoft.com/office/drawing/2014/main" id="{5BB33E22-A457-720B-B386-3110C6205B51}"/>
              </a:ext>
            </a:extLst>
          </p:cNvPr>
          <p:cNvSpPr txBox="1">
            <a:spLocks noChangeArrowheads="1"/>
          </p:cNvSpPr>
          <p:nvPr/>
        </p:nvSpPr>
        <p:spPr bwMode="auto">
          <a:xfrm>
            <a:off x="1219200" y="1117600"/>
            <a:ext cx="7162800" cy="413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a:latin typeface="Arial" panose="020B0604020202020204" pitchFamily="34" charset="0"/>
                <a:cs typeface="Arial" panose="020B0604020202020204" pitchFamily="34" charset="0"/>
              </a:rPr>
              <a:t>AND Gate (IC 7408)</a:t>
            </a:r>
          </a:p>
          <a:p>
            <a:pPr>
              <a:buFont typeface="Monotype Sorts" pitchFamily="2" charset="2"/>
              <a:buNone/>
            </a:pPr>
            <a:r>
              <a:rPr lang="en-US" altLang="en-US">
                <a:latin typeface="Arial" panose="020B0604020202020204" pitchFamily="34" charset="0"/>
                <a:cs typeface="Arial" panose="020B0604020202020204" pitchFamily="34" charset="0"/>
              </a:rPr>
              <a:t>OR Gate (IC 7432)</a:t>
            </a:r>
          </a:p>
          <a:p>
            <a:pPr>
              <a:buFont typeface="Monotype Sorts" pitchFamily="2" charset="2"/>
              <a:buNone/>
            </a:pPr>
            <a:r>
              <a:rPr lang="en-US" altLang="en-US">
                <a:latin typeface="Arial" panose="020B0604020202020204" pitchFamily="34" charset="0"/>
                <a:cs typeface="Arial" panose="020B0604020202020204" pitchFamily="34" charset="0"/>
              </a:rPr>
              <a:t>NOT Gate (IC 7404)</a:t>
            </a:r>
          </a:p>
          <a:p>
            <a:pPr>
              <a:buFont typeface="Monotype Sorts" pitchFamily="2" charset="2"/>
              <a:buNone/>
            </a:pPr>
            <a:r>
              <a:rPr lang="en-US" altLang="en-US">
                <a:latin typeface="Arial" panose="020B0604020202020204" pitchFamily="34" charset="0"/>
                <a:cs typeface="Arial" panose="020B0604020202020204" pitchFamily="34" charset="0"/>
              </a:rPr>
              <a:t>EX-OR Gate (IC 7486)</a:t>
            </a:r>
          </a:p>
          <a:p>
            <a:pPr>
              <a:buFont typeface="Monotype Sorts" pitchFamily="2" charset="2"/>
              <a:buNone/>
            </a:pPr>
            <a:r>
              <a:rPr lang="en-US" altLang="en-US">
                <a:latin typeface="Arial" panose="020B0604020202020204" pitchFamily="34" charset="0"/>
                <a:cs typeface="Arial" panose="020B0604020202020204" pitchFamily="34" charset="0"/>
              </a:rPr>
              <a:t>NAND Gate (IC 7400)</a:t>
            </a:r>
          </a:p>
          <a:p>
            <a:pPr>
              <a:buFont typeface="Monotype Sorts" pitchFamily="2" charset="2"/>
              <a:buNone/>
            </a:pPr>
            <a:r>
              <a:rPr lang="en-US" altLang="en-US">
                <a:latin typeface="Arial" panose="020B0604020202020204" pitchFamily="34" charset="0"/>
                <a:cs typeface="Arial" panose="020B0604020202020204" pitchFamily="34" charset="0"/>
              </a:rPr>
              <a:t>NOR Gate (IC 7402)</a:t>
            </a:r>
          </a:p>
          <a:p>
            <a:pPr>
              <a:buFont typeface="Monotype Sorts" pitchFamily="2" charset="2"/>
              <a:buNone/>
            </a:pPr>
            <a:r>
              <a:rPr lang="en-US" altLang="en-US">
                <a:latin typeface="Arial" panose="020B0604020202020204" pitchFamily="34" charset="0"/>
                <a:cs typeface="Arial" panose="020B0604020202020204" pitchFamily="34" charset="0"/>
              </a:rPr>
              <a:t>EX-NOR Gate (EX-OR + NOT Gate)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6D9C072-1FA3-07E8-BD85-3AEFE612950A}"/>
              </a:ext>
            </a:extLst>
          </p:cNvPr>
          <p:cNvSpPr>
            <a:spLocks noGrp="1" noChangeArrowheads="1"/>
          </p:cNvSpPr>
          <p:nvPr>
            <p:ph type="title"/>
          </p:nvPr>
        </p:nvSpPr>
        <p:spPr>
          <a:xfrm>
            <a:off x="609600" y="76200"/>
            <a:ext cx="7772400" cy="11430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4000" b="1">
                <a:solidFill>
                  <a:srgbClr val="0000CC"/>
                </a:solidFill>
                <a:effectLst/>
                <a:latin typeface="Times New Roman" panose="02020603050405020304" pitchFamily="18" charset="0"/>
              </a:rPr>
              <a:t>IEEE  LOGIC  SYMBOLS</a:t>
            </a:r>
          </a:p>
        </p:txBody>
      </p:sp>
      <p:sp>
        <p:nvSpPr>
          <p:cNvPr id="34821" name="Text Box 5">
            <a:extLst>
              <a:ext uri="{FF2B5EF4-FFF2-40B4-BE49-F238E27FC236}">
                <a16:creationId xmlns:a16="http://schemas.microsoft.com/office/drawing/2014/main" id="{7198E13F-4F15-57E6-76AC-AB74B5D37CEE}"/>
              </a:ext>
            </a:extLst>
          </p:cNvPr>
          <p:cNvSpPr txBox="1">
            <a:spLocks noChangeArrowheads="1"/>
          </p:cNvSpPr>
          <p:nvPr/>
        </p:nvSpPr>
        <p:spPr bwMode="auto">
          <a:xfrm>
            <a:off x="685800" y="1608138"/>
            <a:ext cx="7851775"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Clr>
                <a:srgbClr val="0000CC"/>
              </a:buClr>
              <a:buSzTx/>
              <a:buFontTx/>
              <a:buChar char="•"/>
            </a:pPr>
            <a:r>
              <a:rPr lang="en-US" altLang="en-US" sz="2800">
                <a:solidFill>
                  <a:srgbClr val="FFFF00"/>
                </a:solidFill>
                <a:latin typeface="Times New Roman" panose="02020603050405020304" pitchFamily="18" charset="0"/>
              </a:rPr>
              <a:t> </a:t>
            </a:r>
            <a:r>
              <a:rPr lang="en-US" altLang="en-US" sz="2800" b="1">
                <a:solidFill>
                  <a:srgbClr val="CC0000"/>
                </a:solidFill>
                <a:latin typeface="Times New Roman" panose="02020603050405020304" pitchFamily="18" charset="0"/>
              </a:rPr>
              <a:t>A different set of symbols without unique shapes.</a:t>
            </a:r>
          </a:p>
          <a:p>
            <a:pPr>
              <a:buClr>
                <a:srgbClr val="0000CC"/>
              </a:buClr>
              <a:buSzTx/>
              <a:buFontTx/>
              <a:buChar char="•"/>
            </a:pPr>
            <a:r>
              <a:rPr lang="en-US" altLang="en-US" sz="2800" b="1">
                <a:solidFill>
                  <a:srgbClr val="CC0000"/>
                </a:solidFill>
                <a:latin typeface="Times New Roman" panose="02020603050405020304" pitchFamily="18" charset="0"/>
              </a:rPr>
              <a:t> Not very popular at this time.</a:t>
            </a:r>
            <a:endParaRPr lang="en-US" altLang="en-US" sz="2400" b="1">
              <a:solidFill>
                <a:srgbClr val="CC0000"/>
              </a:solidFill>
              <a:latin typeface="Times New Roman" panose="02020603050405020304" pitchFamily="18" charset="0"/>
            </a:endParaRPr>
          </a:p>
        </p:txBody>
      </p:sp>
      <p:sp>
        <p:nvSpPr>
          <p:cNvPr id="34822" name="Text Box 6">
            <a:extLst>
              <a:ext uri="{FF2B5EF4-FFF2-40B4-BE49-F238E27FC236}">
                <a16:creationId xmlns:a16="http://schemas.microsoft.com/office/drawing/2014/main" id="{1CB0B57C-EE4F-D6A1-FF5F-945C1A2A8D6D}"/>
              </a:ext>
            </a:extLst>
          </p:cNvPr>
          <p:cNvSpPr txBox="1">
            <a:spLocks noChangeArrowheads="1"/>
          </p:cNvSpPr>
          <p:nvPr/>
        </p:nvSpPr>
        <p:spPr bwMode="auto">
          <a:xfrm>
            <a:off x="730250" y="3081338"/>
            <a:ext cx="1936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2800" b="1">
                <a:solidFill>
                  <a:srgbClr val="CC0000"/>
                </a:solidFill>
                <a:latin typeface="Times New Roman" panose="02020603050405020304" pitchFamily="18" charset="0"/>
              </a:rPr>
              <a:t>Examples:</a:t>
            </a:r>
          </a:p>
        </p:txBody>
      </p:sp>
      <p:grpSp>
        <p:nvGrpSpPr>
          <p:cNvPr id="34871" name="Group 55">
            <a:extLst>
              <a:ext uri="{FF2B5EF4-FFF2-40B4-BE49-F238E27FC236}">
                <a16:creationId xmlns:a16="http://schemas.microsoft.com/office/drawing/2014/main" id="{0E37E052-E7E1-2CE1-C92B-D7DA37A8DB9B}"/>
              </a:ext>
            </a:extLst>
          </p:cNvPr>
          <p:cNvGrpSpPr>
            <a:grpSpLocks/>
          </p:cNvGrpSpPr>
          <p:nvPr/>
        </p:nvGrpSpPr>
        <p:grpSpPr bwMode="auto">
          <a:xfrm>
            <a:off x="1219200" y="3810000"/>
            <a:ext cx="2922588" cy="1143000"/>
            <a:chOff x="768" y="2400"/>
            <a:chExt cx="1841" cy="720"/>
          </a:xfrm>
        </p:grpSpPr>
        <p:sp>
          <p:nvSpPr>
            <p:cNvPr id="33812" name="Rectangle 7">
              <a:extLst>
                <a:ext uri="{FF2B5EF4-FFF2-40B4-BE49-F238E27FC236}">
                  <a16:creationId xmlns:a16="http://schemas.microsoft.com/office/drawing/2014/main" id="{8B3BE2D6-D7B3-92FA-FD0E-B6EBE458291A}"/>
                </a:ext>
              </a:extLst>
            </p:cNvPr>
            <p:cNvSpPr>
              <a:spLocks noChangeArrowheads="1"/>
            </p:cNvSpPr>
            <p:nvPr/>
          </p:nvSpPr>
          <p:spPr bwMode="auto">
            <a:xfrm>
              <a:off x="1186" y="2400"/>
              <a:ext cx="961" cy="720"/>
            </a:xfrm>
            <a:prstGeom prst="rect">
              <a:avLst/>
            </a:prstGeom>
            <a:solidFill>
              <a:srgbClr val="FFFFFF"/>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buFont typeface="Monotype Sorts" pitchFamily="2" charset="2"/>
                <a:buNone/>
              </a:pPr>
              <a:r>
                <a:rPr lang="en-US" altLang="en-US" sz="2800" b="1">
                  <a:solidFill>
                    <a:srgbClr val="0000CC"/>
                  </a:solidFill>
                </a:rPr>
                <a:t>&amp;</a:t>
              </a:r>
              <a:endParaRPr lang="en-US" altLang="en-US" sz="2800" b="1"/>
            </a:p>
          </p:txBody>
        </p:sp>
        <p:sp>
          <p:nvSpPr>
            <p:cNvPr id="33813" name="Line 9">
              <a:extLst>
                <a:ext uri="{FF2B5EF4-FFF2-40B4-BE49-F238E27FC236}">
                  <a16:creationId xmlns:a16="http://schemas.microsoft.com/office/drawing/2014/main" id="{59FF72A6-C524-F46F-52AA-6CC103F443D6}"/>
                </a:ext>
              </a:extLst>
            </p:cNvPr>
            <p:cNvSpPr>
              <a:spLocks noChangeShapeType="1"/>
            </p:cNvSpPr>
            <p:nvPr/>
          </p:nvSpPr>
          <p:spPr bwMode="auto">
            <a:xfrm>
              <a:off x="988" y="2592"/>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nchor="ctr"/>
            <a:lstStyle/>
            <a:p>
              <a:endParaRPr lang="en-IN"/>
            </a:p>
          </p:txBody>
        </p:sp>
        <p:sp>
          <p:nvSpPr>
            <p:cNvPr id="33814" name="Line 11">
              <a:extLst>
                <a:ext uri="{FF2B5EF4-FFF2-40B4-BE49-F238E27FC236}">
                  <a16:creationId xmlns:a16="http://schemas.microsoft.com/office/drawing/2014/main" id="{01F4B808-C500-C108-6F7F-7EC695C94283}"/>
                </a:ext>
              </a:extLst>
            </p:cNvPr>
            <p:cNvSpPr>
              <a:spLocks noChangeShapeType="1"/>
            </p:cNvSpPr>
            <p:nvPr/>
          </p:nvSpPr>
          <p:spPr bwMode="auto">
            <a:xfrm>
              <a:off x="988" y="2928"/>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nchor="ctr"/>
            <a:lstStyle/>
            <a:p>
              <a:endParaRPr lang="en-IN"/>
            </a:p>
          </p:txBody>
        </p:sp>
        <p:sp>
          <p:nvSpPr>
            <p:cNvPr id="33815" name="Line 12">
              <a:extLst>
                <a:ext uri="{FF2B5EF4-FFF2-40B4-BE49-F238E27FC236}">
                  <a16:creationId xmlns:a16="http://schemas.microsoft.com/office/drawing/2014/main" id="{910F434D-CB06-7328-23BC-236581A9D587}"/>
                </a:ext>
              </a:extLst>
            </p:cNvPr>
            <p:cNvSpPr>
              <a:spLocks noChangeShapeType="1"/>
            </p:cNvSpPr>
            <p:nvPr/>
          </p:nvSpPr>
          <p:spPr bwMode="auto">
            <a:xfrm>
              <a:off x="2150" y="2748"/>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nchor="ctr"/>
            <a:lstStyle/>
            <a:p>
              <a:endParaRPr lang="en-IN"/>
            </a:p>
          </p:txBody>
        </p:sp>
        <p:sp>
          <p:nvSpPr>
            <p:cNvPr id="33816" name="Text Box 13">
              <a:extLst>
                <a:ext uri="{FF2B5EF4-FFF2-40B4-BE49-F238E27FC236}">
                  <a16:creationId xmlns:a16="http://schemas.microsoft.com/office/drawing/2014/main" id="{98CE03CE-2D09-2C33-9557-857D1BA1F238}"/>
                </a:ext>
              </a:extLst>
            </p:cNvPr>
            <p:cNvSpPr txBox="1">
              <a:spLocks noChangeArrowheads="1"/>
            </p:cNvSpPr>
            <p:nvPr/>
          </p:nvSpPr>
          <p:spPr bwMode="auto">
            <a:xfrm>
              <a:off x="768" y="2440"/>
              <a:ext cx="215" cy="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1800" b="1">
                  <a:solidFill>
                    <a:srgbClr val="0000CC"/>
                  </a:solidFill>
                </a:rPr>
                <a:t>A</a:t>
              </a:r>
            </a:p>
            <a:p>
              <a:pPr>
                <a:buFont typeface="Monotype Sorts" pitchFamily="2" charset="2"/>
                <a:buNone/>
              </a:pPr>
              <a:endParaRPr lang="en-US" altLang="en-US" sz="1800" b="1">
                <a:solidFill>
                  <a:srgbClr val="0000CC"/>
                </a:solidFill>
              </a:endParaRPr>
            </a:p>
            <a:p>
              <a:pPr>
                <a:buFont typeface="Monotype Sorts" pitchFamily="2" charset="2"/>
                <a:buNone/>
              </a:pPr>
              <a:r>
                <a:rPr lang="en-US" altLang="en-US" sz="1800" b="1">
                  <a:solidFill>
                    <a:srgbClr val="0000CC"/>
                  </a:solidFill>
                </a:rPr>
                <a:t>B</a:t>
              </a:r>
              <a:endParaRPr lang="en-US" altLang="en-US" sz="2800" b="1">
                <a:solidFill>
                  <a:srgbClr val="0000CC"/>
                </a:solidFill>
              </a:endParaRPr>
            </a:p>
          </p:txBody>
        </p:sp>
        <p:sp>
          <p:nvSpPr>
            <p:cNvPr id="33817" name="Text Box 14">
              <a:extLst>
                <a:ext uri="{FF2B5EF4-FFF2-40B4-BE49-F238E27FC236}">
                  <a16:creationId xmlns:a16="http://schemas.microsoft.com/office/drawing/2014/main" id="{2AB0B2B9-00A7-3C12-D491-9A864A0D8D30}"/>
                </a:ext>
              </a:extLst>
            </p:cNvPr>
            <p:cNvSpPr txBox="1">
              <a:spLocks noChangeArrowheads="1"/>
            </p:cNvSpPr>
            <p:nvPr/>
          </p:nvSpPr>
          <p:spPr bwMode="auto">
            <a:xfrm>
              <a:off x="2386" y="2628"/>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0000CC"/>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2000" b="1">
                  <a:solidFill>
                    <a:srgbClr val="0000CC"/>
                  </a:solidFill>
                </a:rPr>
                <a:t>Y</a:t>
              </a:r>
              <a:endParaRPr lang="en-US" altLang="en-US" sz="2800">
                <a:solidFill>
                  <a:schemeClr val="bg1"/>
                </a:solidFill>
              </a:endParaRPr>
            </a:p>
          </p:txBody>
        </p:sp>
      </p:grpSp>
      <p:sp>
        <p:nvSpPr>
          <p:cNvPr id="34834" name="Text Box 18">
            <a:extLst>
              <a:ext uri="{FF2B5EF4-FFF2-40B4-BE49-F238E27FC236}">
                <a16:creationId xmlns:a16="http://schemas.microsoft.com/office/drawing/2014/main" id="{56A5870E-EAA3-6E71-E13F-C3C0D295F136}"/>
              </a:ext>
            </a:extLst>
          </p:cNvPr>
          <p:cNvSpPr txBox="1">
            <a:spLocks noChangeArrowheads="1"/>
          </p:cNvSpPr>
          <p:nvPr/>
        </p:nvSpPr>
        <p:spPr bwMode="auto">
          <a:xfrm>
            <a:off x="5165725" y="4105275"/>
            <a:ext cx="1676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2800" b="1">
                <a:solidFill>
                  <a:srgbClr val="0000CC"/>
                </a:solidFill>
                <a:latin typeface="Times New Roman" panose="02020603050405020304" pitchFamily="18" charset="0"/>
              </a:rPr>
              <a:t>AND gate</a:t>
            </a:r>
            <a:endParaRPr lang="en-US" altLang="en-US" sz="2800" b="1">
              <a:solidFill>
                <a:schemeClr val="bg1"/>
              </a:solidFill>
              <a:latin typeface="Times New Roman" panose="02020603050405020304" pitchFamily="18" charset="0"/>
            </a:endParaRPr>
          </a:p>
        </p:txBody>
      </p:sp>
      <p:sp>
        <p:nvSpPr>
          <p:cNvPr id="34850" name="Text Box 34">
            <a:extLst>
              <a:ext uri="{FF2B5EF4-FFF2-40B4-BE49-F238E27FC236}">
                <a16:creationId xmlns:a16="http://schemas.microsoft.com/office/drawing/2014/main" id="{7C1EAA4A-E604-847C-3D84-CE5DBE46DCA2}"/>
              </a:ext>
            </a:extLst>
          </p:cNvPr>
          <p:cNvSpPr txBox="1">
            <a:spLocks noChangeArrowheads="1"/>
          </p:cNvSpPr>
          <p:nvPr/>
        </p:nvSpPr>
        <p:spPr bwMode="auto">
          <a:xfrm>
            <a:off x="5181600" y="5662613"/>
            <a:ext cx="1438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2800" b="1">
                <a:solidFill>
                  <a:srgbClr val="0000CC"/>
                </a:solidFill>
                <a:latin typeface="Times New Roman" panose="02020603050405020304" pitchFamily="18" charset="0"/>
              </a:rPr>
              <a:t>OR gate</a:t>
            </a:r>
            <a:endParaRPr lang="en-US" altLang="en-US" sz="2800" b="1">
              <a:solidFill>
                <a:srgbClr val="0000CC"/>
              </a:solidFill>
            </a:endParaRPr>
          </a:p>
        </p:txBody>
      </p:sp>
      <p:grpSp>
        <p:nvGrpSpPr>
          <p:cNvPr id="34872" name="Group 56">
            <a:extLst>
              <a:ext uri="{FF2B5EF4-FFF2-40B4-BE49-F238E27FC236}">
                <a16:creationId xmlns:a16="http://schemas.microsoft.com/office/drawing/2014/main" id="{E6422975-9EAF-54E4-7D4A-76C65DBDCE54}"/>
              </a:ext>
            </a:extLst>
          </p:cNvPr>
          <p:cNvGrpSpPr>
            <a:grpSpLocks/>
          </p:cNvGrpSpPr>
          <p:nvPr/>
        </p:nvGrpSpPr>
        <p:grpSpPr bwMode="auto">
          <a:xfrm>
            <a:off x="1219200" y="5257800"/>
            <a:ext cx="2922588" cy="1143000"/>
            <a:chOff x="768" y="3312"/>
            <a:chExt cx="1841" cy="720"/>
          </a:xfrm>
        </p:grpSpPr>
        <p:sp>
          <p:nvSpPr>
            <p:cNvPr id="33801" name="Rectangle 43">
              <a:extLst>
                <a:ext uri="{FF2B5EF4-FFF2-40B4-BE49-F238E27FC236}">
                  <a16:creationId xmlns:a16="http://schemas.microsoft.com/office/drawing/2014/main" id="{12715AB2-2A0B-FC5B-4A9D-B9B87D05D831}"/>
                </a:ext>
              </a:extLst>
            </p:cNvPr>
            <p:cNvSpPr>
              <a:spLocks noChangeArrowheads="1"/>
            </p:cNvSpPr>
            <p:nvPr/>
          </p:nvSpPr>
          <p:spPr bwMode="auto">
            <a:xfrm>
              <a:off x="1186" y="3312"/>
              <a:ext cx="961" cy="720"/>
            </a:xfrm>
            <a:prstGeom prst="rect">
              <a:avLst/>
            </a:prstGeom>
            <a:solidFill>
              <a:srgbClr val="FFFFFF"/>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buFont typeface="Monotype Sorts" pitchFamily="2" charset="2"/>
                <a:buNone/>
              </a:pPr>
              <a:endParaRPr lang="en-US" altLang="en-US" sz="2800" b="1"/>
            </a:p>
          </p:txBody>
        </p:sp>
        <p:sp>
          <p:nvSpPr>
            <p:cNvPr id="33802" name="Line 44">
              <a:extLst>
                <a:ext uri="{FF2B5EF4-FFF2-40B4-BE49-F238E27FC236}">
                  <a16:creationId xmlns:a16="http://schemas.microsoft.com/office/drawing/2014/main" id="{1D166341-AB81-BDDB-676A-2FB2AC8DDE07}"/>
                </a:ext>
              </a:extLst>
            </p:cNvPr>
            <p:cNvSpPr>
              <a:spLocks noChangeShapeType="1"/>
            </p:cNvSpPr>
            <p:nvPr/>
          </p:nvSpPr>
          <p:spPr bwMode="auto">
            <a:xfrm>
              <a:off x="988" y="3504"/>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33803" name="Line 45">
              <a:extLst>
                <a:ext uri="{FF2B5EF4-FFF2-40B4-BE49-F238E27FC236}">
                  <a16:creationId xmlns:a16="http://schemas.microsoft.com/office/drawing/2014/main" id="{1CB8F29B-1F62-3E58-16D7-0AA76F076E0F}"/>
                </a:ext>
              </a:extLst>
            </p:cNvPr>
            <p:cNvSpPr>
              <a:spLocks noChangeShapeType="1"/>
            </p:cNvSpPr>
            <p:nvPr/>
          </p:nvSpPr>
          <p:spPr bwMode="auto">
            <a:xfrm>
              <a:off x="988" y="3840"/>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33804" name="Line 46">
              <a:extLst>
                <a:ext uri="{FF2B5EF4-FFF2-40B4-BE49-F238E27FC236}">
                  <a16:creationId xmlns:a16="http://schemas.microsoft.com/office/drawing/2014/main" id="{2AA32EB9-7537-AAC6-B8DD-3E90034D406B}"/>
                </a:ext>
              </a:extLst>
            </p:cNvPr>
            <p:cNvSpPr>
              <a:spLocks noChangeShapeType="1"/>
            </p:cNvSpPr>
            <p:nvPr/>
          </p:nvSpPr>
          <p:spPr bwMode="auto">
            <a:xfrm>
              <a:off x="2150" y="3660"/>
              <a:ext cx="198" cy="1"/>
            </a:xfrm>
            <a:prstGeom prst="line">
              <a:avLst/>
            </a:prstGeom>
            <a:noFill/>
            <a:ln w="571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33805" name="Text Box 47">
              <a:extLst>
                <a:ext uri="{FF2B5EF4-FFF2-40B4-BE49-F238E27FC236}">
                  <a16:creationId xmlns:a16="http://schemas.microsoft.com/office/drawing/2014/main" id="{5B6C8C45-EFBA-4E39-AC08-04B5B2B23DEB}"/>
                </a:ext>
              </a:extLst>
            </p:cNvPr>
            <p:cNvSpPr txBox="1">
              <a:spLocks noChangeArrowheads="1"/>
            </p:cNvSpPr>
            <p:nvPr/>
          </p:nvSpPr>
          <p:spPr bwMode="auto">
            <a:xfrm>
              <a:off x="768" y="3352"/>
              <a:ext cx="215" cy="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1800" b="1">
                  <a:solidFill>
                    <a:srgbClr val="0000CC"/>
                  </a:solidFill>
                </a:rPr>
                <a:t>A</a:t>
              </a:r>
            </a:p>
            <a:p>
              <a:pPr>
                <a:buFont typeface="Monotype Sorts" pitchFamily="2" charset="2"/>
                <a:buNone/>
              </a:pPr>
              <a:endParaRPr lang="en-US" altLang="en-US" sz="1800" b="1">
                <a:solidFill>
                  <a:srgbClr val="0000CC"/>
                </a:solidFill>
              </a:endParaRPr>
            </a:p>
            <a:p>
              <a:pPr>
                <a:buFont typeface="Monotype Sorts" pitchFamily="2" charset="2"/>
                <a:buNone/>
              </a:pPr>
              <a:r>
                <a:rPr lang="en-US" altLang="en-US" sz="1800" b="1">
                  <a:solidFill>
                    <a:srgbClr val="0000CC"/>
                  </a:solidFill>
                </a:rPr>
                <a:t>B</a:t>
              </a:r>
              <a:endParaRPr lang="en-US" altLang="en-US" sz="2800" b="1">
                <a:solidFill>
                  <a:srgbClr val="0000CC"/>
                </a:solidFill>
              </a:endParaRPr>
            </a:p>
          </p:txBody>
        </p:sp>
        <p:sp>
          <p:nvSpPr>
            <p:cNvPr id="33806" name="Text Box 48">
              <a:extLst>
                <a:ext uri="{FF2B5EF4-FFF2-40B4-BE49-F238E27FC236}">
                  <a16:creationId xmlns:a16="http://schemas.microsoft.com/office/drawing/2014/main" id="{1E4359BD-C33C-3959-3AC8-4F166D0E0349}"/>
                </a:ext>
              </a:extLst>
            </p:cNvPr>
            <p:cNvSpPr txBox="1">
              <a:spLocks noChangeArrowheads="1"/>
            </p:cNvSpPr>
            <p:nvPr/>
          </p:nvSpPr>
          <p:spPr bwMode="auto">
            <a:xfrm>
              <a:off x="2386" y="3540"/>
              <a:ext cx="22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2000" b="1">
                  <a:solidFill>
                    <a:srgbClr val="0000CC"/>
                  </a:solidFill>
                </a:rPr>
                <a:t>Y</a:t>
              </a:r>
              <a:endParaRPr lang="en-US" altLang="en-US" sz="2800">
                <a:solidFill>
                  <a:srgbClr val="0000CC"/>
                </a:solidFill>
              </a:endParaRPr>
            </a:p>
          </p:txBody>
        </p:sp>
        <p:grpSp>
          <p:nvGrpSpPr>
            <p:cNvPr id="33807" name="Group 49">
              <a:extLst>
                <a:ext uri="{FF2B5EF4-FFF2-40B4-BE49-F238E27FC236}">
                  <a16:creationId xmlns:a16="http://schemas.microsoft.com/office/drawing/2014/main" id="{DA90A182-8ADC-F5E2-ED4B-96A5A278BB34}"/>
                </a:ext>
              </a:extLst>
            </p:cNvPr>
            <p:cNvGrpSpPr>
              <a:grpSpLocks/>
            </p:cNvGrpSpPr>
            <p:nvPr/>
          </p:nvGrpSpPr>
          <p:grpSpPr bwMode="auto">
            <a:xfrm>
              <a:off x="1440" y="3648"/>
              <a:ext cx="144" cy="144"/>
              <a:chOff x="1488" y="3528"/>
              <a:chExt cx="288" cy="264"/>
            </a:xfrm>
          </p:grpSpPr>
          <p:sp>
            <p:nvSpPr>
              <p:cNvPr id="33809" name="Line 50">
                <a:extLst>
                  <a:ext uri="{FF2B5EF4-FFF2-40B4-BE49-F238E27FC236}">
                    <a16:creationId xmlns:a16="http://schemas.microsoft.com/office/drawing/2014/main" id="{8CEB640E-9434-BCD1-24A7-4CFCD51D7862}"/>
                  </a:ext>
                </a:extLst>
              </p:cNvPr>
              <p:cNvSpPr>
                <a:spLocks noChangeShapeType="1"/>
              </p:cNvSpPr>
              <p:nvPr/>
            </p:nvSpPr>
            <p:spPr bwMode="auto">
              <a:xfrm rot="1745336">
                <a:off x="1488" y="3528"/>
                <a:ext cx="288" cy="1"/>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33810" name="Line 51">
                <a:extLst>
                  <a:ext uri="{FF2B5EF4-FFF2-40B4-BE49-F238E27FC236}">
                    <a16:creationId xmlns:a16="http://schemas.microsoft.com/office/drawing/2014/main" id="{4CE820AC-5246-B58F-02BF-4D507FEEA311}"/>
                  </a:ext>
                </a:extLst>
              </p:cNvPr>
              <p:cNvSpPr>
                <a:spLocks noChangeShapeType="1"/>
              </p:cNvSpPr>
              <p:nvPr/>
            </p:nvSpPr>
            <p:spPr bwMode="auto">
              <a:xfrm rot="-1829144">
                <a:off x="1488" y="3672"/>
                <a:ext cx="288" cy="1"/>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sp>
            <p:nvSpPr>
              <p:cNvPr id="33811" name="Line 52">
                <a:extLst>
                  <a:ext uri="{FF2B5EF4-FFF2-40B4-BE49-F238E27FC236}">
                    <a16:creationId xmlns:a16="http://schemas.microsoft.com/office/drawing/2014/main" id="{F96D6062-47BA-0D72-8198-6EA5322C62CC}"/>
                  </a:ext>
                </a:extLst>
              </p:cNvPr>
              <p:cNvSpPr>
                <a:spLocks noChangeShapeType="1"/>
              </p:cNvSpPr>
              <p:nvPr/>
            </p:nvSpPr>
            <p:spPr bwMode="auto">
              <a:xfrm>
                <a:off x="1488" y="3792"/>
                <a:ext cx="288" cy="0"/>
              </a:xfrm>
              <a:prstGeom prst="line">
                <a:avLst/>
              </a:prstGeom>
              <a:noFill/>
              <a:ln w="38100">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lstStyle/>
              <a:p>
                <a:endParaRPr lang="en-IN"/>
              </a:p>
            </p:txBody>
          </p:sp>
        </p:grpSp>
        <p:sp>
          <p:nvSpPr>
            <p:cNvPr id="33808" name="Text Box 53">
              <a:extLst>
                <a:ext uri="{FF2B5EF4-FFF2-40B4-BE49-F238E27FC236}">
                  <a16:creationId xmlns:a16="http://schemas.microsoft.com/office/drawing/2014/main" id="{08F24BF6-D068-13B5-0D78-280ED57DD606}"/>
                </a:ext>
              </a:extLst>
            </p:cNvPr>
            <p:cNvSpPr txBox="1">
              <a:spLocks noChangeArrowheads="1"/>
            </p:cNvSpPr>
            <p:nvPr/>
          </p:nvSpPr>
          <p:spPr bwMode="auto">
            <a:xfrm>
              <a:off x="1536" y="3382"/>
              <a:ext cx="332"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r>
                <a:rPr lang="en-US" altLang="en-US" sz="5400">
                  <a:solidFill>
                    <a:srgbClr val="0000CC"/>
                  </a:solidFill>
                  <a:latin typeface="Times New Roman" panose="02020603050405020304" pitchFamily="18" charset="0"/>
                </a:rPr>
                <a:t>1</a:t>
              </a:r>
              <a:endParaRPr lang="en-US" altLang="en-US" sz="4800">
                <a:solidFill>
                  <a:srgbClr val="0000CC"/>
                </a:solidFill>
                <a:latin typeface="Times New Roman" panose="02020603050405020304" pitchFamily="18" charset="0"/>
              </a:endParaRPr>
            </a:p>
          </p:txBody>
        </p:sp>
      </p:gr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dissolve">
                                      <p:cBhvr>
                                        <p:cTn id="7" dur="500"/>
                                        <p:tgtEl>
                                          <p:spTgt spid="34818"/>
                                        </p:tgtEl>
                                      </p:cBhvr>
                                    </p:animEffect>
                                  </p:childTnLst>
                                </p:cTn>
                              </p:par>
                            </p:childTnLst>
                          </p:cTn>
                        </p:par>
                        <p:par>
                          <p:cTn id="8" fill="hold" nodeType="afterGroup">
                            <p:stCondLst>
                              <p:cond delay="500"/>
                            </p:stCondLst>
                            <p:childTnLst>
                              <p:par>
                                <p:cTn id="9" presetID="9" presetClass="entr" presetSubtype="0" fill="hold" nodeType="afterEffect">
                                  <p:stCondLst>
                                    <p:cond delay="1000"/>
                                  </p:stCondLst>
                                  <p:childTnLst>
                                    <p:set>
                                      <p:cBhvr>
                                        <p:cTn id="10" dur="1" fill="hold">
                                          <p:stCondLst>
                                            <p:cond delay="0"/>
                                          </p:stCondLst>
                                        </p:cTn>
                                        <p:tgtEl>
                                          <p:spTgt spid="34821">
                                            <p:txEl>
                                              <p:pRg st="0" end="0"/>
                                            </p:txEl>
                                          </p:spTgt>
                                        </p:tgtEl>
                                        <p:attrNameLst>
                                          <p:attrName>style.visibility</p:attrName>
                                        </p:attrNameLst>
                                      </p:cBhvr>
                                      <p:to>
                                        <p:strVal val="visible"/>
                                      </p:to>
                                    </p:set>
                                    <p:animEffect transition="in" filter="dissolve">
                                      <p:cBhvr>
                                        <p:cTn id="11" dur="500"/>
                                        <p:tgtEl>
                                          <p:spTgt spid="34821">
                                            <p:txEl>
                                              <p:pRg st="0" end="0"/>
                                            </p:txEl>
                                          </p:spTgt>
                                        </p:tgtEl>
                                      </p:cBhvr>
                                    </p:animEffect>
                                  </p:childTnLst>
                                </p:cTn>
                              </p:par>
                            </p:childTnLst>
                          </p:cTn>
                        </p:par>
                        <p:par>
                          <p:cTn id="12" fill="hold" nodeType="afterGroup">
                            <p:stCondLst>
                              <p:cond delay="2000"/>
                            </p:stCondLst>
                            <p:childTnLst>
                              <p:par>
                                <p:cTn id="13" presetID="9" presetClass="entr" presetSubtype="0" fill="hold" nodeType="afterEffect">
                                  <p:stCondLst>
                                    <p:cond delay="1000"/>
                                  </p:stCondLst>
                                  <p:childTnLst>
                                    <p:set>
                                      <p:cBhvr>
                                        <p:cTn id="14" dur="1" fill="hold">
                                          <p:stCondLst>
                                            <p:cond delay="0"/>
                                          </p:stCondLst>
                                        </p:cTn>
                                        <p:tgtEl>
                                          <p:spTgt spid="34821">
                                            <p:txEl>
                                              <p:pRg st="1" end="1"/>
                                            </p:txEl>
                                          </p:spTgt>
                                        </p:tgtEl>
                                        <p:attrNameLst>
                                          <p:attrName>style.visibility</p:attrName>
                                        </p:attrNameLst>
                                      </p:cBhvr>
                                      <p:to>
                                        <p:strVal val="visible"/>
                                      </p:to>
                                    </p:set>
                                    <p:animEffect transition="in" filter="dissolve">
                                      <p:cBhvr>
                                        <p:cTn id="15" dur="500"/>
                                        <p:tgtEl>
                                          <p:spTgt spid="34821">
                                            <p:txEl>
                                              <p:pRg st="1" end="1"/>
                                            </p:txEl>
                                          </p:spTgt>
                                        </p:tgtEl>
                                      </p:cBhvr>
                                    </p:animEffect>
                                  </p:childTnLst>
                                </p:cTn>
                              </p:par>
                            </p:childTnLst>
                          </p:cTn>
                        </p:par>
                        <p:par>
                          <p:cTn id="16" fill="hold" nodeType="afterGroup">
                            <p:stCondLst>
                              <p:cond delay="3500"/>
                            </p:stCondLst>
                            <p:childTnLst>
                              <p:par>
                                <p:cTn id="17" presetID="9" presetClass="entr" presetSubtype="0" fill="hold" nodeType="afterEffect">
                                  <p:stCondLst>
                                    <p:cond delay="1000"/>
                                  </p:stCondLst>
                                  <p:childTnLst>
                                    <p:set>
                                      <p:cBhvr>
                                        <p:cTn id="18" dur="1" fill="hold">
                                          <p:stCondLst>
                                            <p:cond delay="0"/>
                                          </p:stCondLst>
                                        </p:cTn>
                                        <p:tgtEl>
                                          <p:spTgt spid="34822"/>
                                        </p:tgtEl>
                                        <p:attrNameLst>
                                          <p:attrName>style.visibility</p:attrName>
                                        </p:attrNameLst>
                                      </p:cBhvr>
                                      <p:to>
                                        <p:strVal val="visible"/>
                                      </p:to>
                                    </p:set>
                                    <p:animEffect transition="in" filter="dissolve">
                                      <p:cBhvr>
                                        <p:cTn id="19" dur="500"/>
                                        <p:tgtEl>
                                          <p:spTgt spid="3482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6" fill="hold" nodeType="clickEffect">
                                  <p:stCondLst>
                                    <p:cond delay="0"/>
                                  </p:stCondLst>
                                  <p:childTnLst>
                                    <p:set>
                                      <p:cBhvr>
                                        <p:cTn id="23" dur="1" fill="hold">
                                          <p:stCondLst>
                                            <p:cond delay="0"/>
                                          </p:stCondLst>
                                        </p:cTn>
                                        <p:tgtEl>
                                          <p:spTgt spid="34871"/>
                                        </p:tgtEl>
                                        <p:attrNameLst>
                                          <p:attrName>style.visibility</p:attrName>
                                        </p:attrNameLst>
                                      </p:cBhvr>
                                      <p:to>
                                        <p:strVal val="visible"/>
                                      </p:to>
                                    </p:set>
                                    <p:anim calcmode="lin" valueType="num">
                                      <p:cBhvr additive="base">
                                        <p:cTn id="24" dur="500" fill="hold"/>
                                        <p:tgtEl>
                                          <p:spTgt spid="34871"/>
                                        </p:tgtEl>
                                        <p:attrNameLst>
                                          <p:attrName>ppt_x</p:attrName>
                                        </p:attrNameLst>
                                      </p:cBhvr>
                                      <p:tavLst>
                                        <p:tav tm="0">
                                          <p:val>
                                            <p:strVal val="1+#ppt_w/2"/>
                                          </p:val>
                                        </p:tav>
                                        <p:tav tm="100000">
                                          <p:val>
                                            <p:strVal val="#ppt_x"/>
                                          </p:val>
                                        </p:tav>
                                      </p:tavLst>
                                    </p:anim>
                                    <p:anim calcmode="lin" valueType="num">
                                      <p:cBhvr additive="base">
                                        <p:cTn id="25" dur="500" fill="hold"/>
                                        <p:tgtEl>
                                          <p:spTgt spid="34871"/>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500"/>
                            </p:stCondLst>
                            <p:childTnLst>
                              <p:par>
                                <p:cTn id="27" presetID="2" presetClass="entr" presetSubtype="2" fill="hold" nodeType="afterEffect">
                                  <p:stCondLst>
                                    <p:cond delay="0"/>
                                  </p:stCondLst>
                                  <p:childTnLst>
                                    <p:set>
                                      <p:cBhvr>
                                        <p:cTn id="28" dur="1" fill="hold">
                                          <p:stCondLst>
                                            <p:cond delay="0"/>
                                          </p:stCondLst>
                                        </p:cTn>
                                        <p:tgtEl>
                                          <p:spTgt spid="34834"/>
                                        </p:tgtEl>
                                        <p:attrNameLst>
                                          <p:attrName>style.visibility</p:attrName>
                                        </p:attrNameLst>
                                      </p:cBhvr>
                                      <p:to>
                                        <p:strVal val="visible"/>
                                      </p:to>
                                    </p:set>
                                    <p:anim calcmode="lin" valueType="num">
                                      <p:cBhvr additive="base">
                                        <p:cTn id="29" dur="500" fill="hold"/>
                                        <p:tgtEl>
                                          <p:spTgt spid="34834"/>
                                        </p:tgtEl>
                                        <p:attrNameLst>
                                          <p:attrName>ppt_x</p:attrName>
                                        </p:attrNameLst>
                                      </p:cBhvr>
                                      <p:tavLst>
                                        <p:tav tm="0">
                                          <p:val>
                                            <p:strVal val="1+#ppt_w/2"/>
                                          </p:val>
                                        </p:tav>
                                        <p:tav tm="100000">
                                          <p:val>
                                            <p:strVal val="#ppt_x"/>
                                          </p:val>
                                        </p:tav>
                                      </p:tavLst>
                                    </p:anim>
                                    <p:anim calcmode="lin" valueType="num">
                                      <p:cBhvr additive="base">
                                        <p:cTn id="30" dur="500" fill="hold"/>
                                        <p:tgtEl>
                                          <p:spTgt spid="34834"/>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6" fill="hold" nodeType="clickEffect">
                                  <p:stCondLst>
                                    <p:cond delay="0"/>
                                  </p:stCondLst>
                                  <p:childTnLst>
                                    <p:set>
                                      <p:cBhvr>
                                        <p:cTn id="34" dur="1" fill="hold">
                                          <p:stCondLst>
                                            <p:cond delay="0"/>
                                          </p:stCondLst>
                                        </p:cTn>
                                        <p:tgtEl>
                                          <p:spTgt spid="34872"/>
                                        </p:tgtEl>
                                        <p:attrNameLst>
                                          <p:attrName>style.visibility</p:attrName>
                                        </p:attrNameLst>
                                      </p:cBhvr>
                                      <p:to>
                                        <p:strVal val="visible"/>
                                      </p:to>
                                    </p:set>
                                    <p:anim calcmode="lin" valueType="num">
                                      <p:cBhvr additive="base">
                                        <p:cTn id="35" dur="500" fill="hold"/>
                                        <p:tgtEl>
                                          <p:spTgt spid="34872"/>
                                        </p:tgtEl>
                                        <p:attrNameLst>
                                          <p:attrName>ppt_x</p:attrName>
                                        </p:attrNameLst>
                                      </p:cBhvr>
                                      <p:tavLst>
                                        <p:tav tm="0">
                                          <p:val>
                                            <p:strVal val="1+#ppt_w/2"/>
                                          </p:val>
                                        </p:tav>
                                        <p:tav tm="100000">
                                          <p:val>
                                            <p:strVal val="#ppt_x"/>
                                          </p:val>
                                        </p:tav>
                                      </p:tavLst>
                                    </p:anim>
                                    <p:anim calcmode="lin" valueType="num">
                                      <p:cBhvr additive="base">
                                        <p:cTn id="36" dur="500" fill="hold"/>
                                        <p:tgtEl>
                                          <p:spTgt spid="34872"/>
                                        </p:tgtEl>
                                        <p:attrNameLst>
                                          <p:attrName>ppt_y</p:attrName>
                                        </p:attrNameLst>
                                      </p:cBhvr>
                                      <p:tavLst>
                                        <p:tav tm="0">
                                          <p:val>
                                            <p:strVal val="1+#ppt_h/2"/>
                                          </p:val>
                                        </p:tav>
                                        <p:tav tm="100000">
                                          <p:val>
                                            <p:strVal val="#ppt_y"/>
                                          </p:val>
                                        </p:tav>
                                      </p:tavLst>
                                    </p:anim>
                                  </p:childTnLst>
                                </p:cTn>
                              </p:par>
                            </p:childTnLst>
                          </p:cTn>
                        </p:par>
                        <p:par>
                          <p:cTn id="37" fill="hold" nodeType="afterGroup">
                            <p:stCondLst>
                              <p:cond delay="500"/>
                            </p:stCondLst>
                            <p:childTnLst>
                              <p:par>
                                <p:cTn id="38" presetID="2" presetClass="entr" presetSubtype="2" fill="hold" nodeType="afterEffect">
                                  <p:stCondLst>
                                    <p:cond delay="0"/>
                                  </p:stCondLst>
                                  <p:childTnLst>
                                    <p:set>
                                      <p:cBhvr>
                                        <p:cTn id="39" dur="1" fill="hold">
                                          <p:stCondLst>
                                            <p:cond delay="0"/>
                                          </p:stCondLst>
                                        </p:cTn>
                                        <p:tgtEl>
                                          <p:spTgt spid="34850"/>
                                        </p:tgtEl>
                                        <p:attrNameLst>
                                          <p:attrName>style.visibility</p:attrName>
                                        </p:attrNameLst>
                                      </p:cBhvr>
                                      <p:to>
                                        <p:strVal val="visible"/>
                                      </p:to>
                                    </p:set>
                                    <p:anim calcmode="lin" valueType="num">
                                      <p:cBhvr additive="base">
                                        <p:cTn id="40" dur="500" fill="hold"/>
                                        <p:tgtEl>
                                          <p:spTgt spid="34850"/>
                                        </p:tgtEl>
                                        <p:attrNameLst>
                                          <p:attrName>ppt_x</p:attrName>
                                        </p:attrNameLst>
                                      </p:cBhvr>
                                      <p:tavLst>
                                        <p:tav tm="0">
                                          <p:val>
                                            <p:strVal val="1+#ppt_w/2"/>
                                          </p:val>
                                        </p:tav>
                                        <p:tav tm="100000">
                                          <p:val>
                                            <p:strVal val="#ppt_x"/>
                                          </p:val>
                                        </p:tav>
                                      </p:tavLst>
                                    </p:anim>
                                    <p:anim calcmode="lin" valueType="num">
                                      <p:cBhvr additive="base">
                                        <p:cTn id="41" dur="500" fill="hold"/>
                                        <p:tgtEl>
                                          <p:spTgt spid="348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1" grpId="0" build="p" autoUpdateAnimBg="0" advAuto="1000"/>
      <p:bldP spid="34822" grpId="0" autoUpdateAnimBg="0"/>
      <p:bldP spid="34834" grpId="0" autoUpdateAnimBg="0"/>
      <p:bldP spid="3485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95CFF1-5A9D-414B-A0FA-84D05BB258E3}"/>
              </a:ext>
            </a:extLst>
          </p:cNvPr>
          <p:cNvPicPr>
            <a:picLocks noChangeAspect="1"/>
          </p:cNvPicPr>
          <p:nvPr/>
        </p:nvPicPr>
        <p:blipFill>
          <a:blip r:embed="rId2"/>
          <a:stretch>
            <a:fillRect/>
          </a:stretch>
        </p:blipFill>
        <p:spPr>
          <a:xfrm>
            <a:off x="2189818" y="0"/>
            <a:ext cx="6344582" cy="6858000"/>
          </a:xfrm>
          <a:prstGeom prst="rect">
            <a:avLst/>
          </a:prstGeom>
        </p:spPr>
      </p:pic>
    </p:spTree>
    <p:extLst>
      <p:ext uri="{BB962C8B-B14F-4D97-AF65-F5344CB8AC3E}">
        <p14:creationId xmlns:p14="http://schemas.microsoft.com/office/powerpoint/2010/main" val="818941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A43F2B-787A-D7A6-F493-B9BBEFB22918}"/>
              </a:ext>
            </a:extLst>
          </p:cNvPr>
          <p:cNvPicPr>
            <a:picLocks noChangeAspect="1"/>
          </p:cNvPicPr>
          <p:nvPr/>
        </p:nvPicPr>
        <p:blipFill>
          <a:blip r:embed="rId2"/>
          <a:stretch>
            <a:fillRect/>
          </a:stretch>
        </p:blipFill>
        <p:spPr>
          <a:xfrm>
            <a:off x="609600" y="314325"/>
            <a:ext cx="4286250" cy="2981325"/>
          </a:xfrm>
          <a:prstGeom prst="rect">
            <a:avLst/>
          </a:prstGeom>
        </p:spPr>
      </p:pic>
      <p:pic>
        <p:nvPicPr>
          <p:cNvPr id="3" name="Picture 2">
            <a:extLst>
              <a:ext uri="{FF2B5EF4-FFF2-40B4-BE49-F238E27FC236}">
                <a16:creationId xmlns:a16="http://schemas.microsoft.com/office/drawing/2014/main" id="{A022206E-EA76-556B-221F-5AB966467E7B}"/>
              </a:ext>
            </a:extLst>
          </p:cNvPr>
          <p:cNvPicPr>
            <a:picLocks noChangeAspect="1"/>
          </p:cNvPicPr>
          <p:nvPr/>
        </p:nvPicPr>
        <p:blipFill>
          <a:blip r:embed="rId3"/>
          <a:stretch>
            <a:fillRect/>
          </a:stretch>
        </p:blipFill>
        <p:spPr>
          <a:xfrm>
            <a:off x="85725" y="3962400"/>
            <a:ext cx="6286500" cy="2581275"/>
          </a:xfrm>
          <a:prstGeom prst="rect">
            <a:avLst/>
          </a:prstGeom>
        </p:spPr>
      </p:pic>
      <p:sp>
        <p:nvSpPr>
          <p:cNvPr id="4" name="TextBox 3">
            <a:extLst>
              <a:ext uri="{FF2B5EF4-FFF2-40B4-BE49-F238E27FC236}">
                <a16:creationId xmlns:a16="http://schemas.microsoft.com/office/drawing/2014/main" id="{7776930C-6593-3BD0-00B7-A562E4398C3B}"/>
              </a:ext>
            </a:extLst>
          </p:cNvPr>
          <p:cNvSpPr txBox="1"/>
          <p:nvPr/>
        </p:nvSpPr>
        <p:spPr>
          <a:xfrm>
            <a:off x="6019800" y="990600"/>
            <a:ext cx="2590800" cy="461665"/>
          </a:xfrm>
          <a:prstGeom prst="rect">
            <a:avLst/>
          </a:prstGeom>
          <a:noFill/>
        </p:spPr>
        <p:txBody>
          <a:bodyPr wrap="square" rtlCol="0">
            <a:spAutoFit/>
          </a:bodyPr>
          <a:lstStyle/>
          <a:p>
            <a:r>
              <a:rPr lang="en-US" sz="2400" dirty="0">
                <a:solidFill>
                  <a:schemeClr val="tx1"/>
                </a:solidFill>
              </a:rPr>
              <a:t>NAND as AND</a:t>
            </a:r>
            <a:endParaRPr lang="en-IN" sz="2400" dirty="0">
              <a:solidFill>
                <a:schemeClr val="tx1"/>
              </a:solidFill>
            </a:endParaRPr>
          </a:p>
        </p:txBody>
      </p:sp>
      <p:sp>
        <p:nvSpPr>
          <p:cNvPr id="5" name="TextBox 4">
            <a:extLst>
              <a:ext uri="{FF2B5EF4-FFF2-40B4-BE49-F238E27FC236}">
                <a16:creationId xmlns:a16="http://schemas.microsoft.com/office/drawing/2014/main" id="{7CA76B46-7E9E-2CCD-F855-5352956B357E}"/>
              </a:ext>
            </a:extLst>
          </p:cNvPr>
          <p:cNvSpPr txBox="1"/>
          <p:nvPr/>
        </p:nvSpPr>
        <p:spPr>
          <a:xfrm>
            <a:off x="6172200" y="4791372"/>
            <a:ext cx="2590800" cy="461665"/>
          </a:xfrm>
          <a:prstGeom prst="rect">
            <a:avLst/>
          </a:prstGeom>
          <a:noFill/>
        </p:spPr>
        <p:txBody>
          <a:bodyPr wrap="square" rtlCol="0">
            <a:spAutoFit/>
          </a:bodyPr>
          <a:lstStyle/>
          <a:p>
            <a:r>
              <a:rPr lang="en-US" sz="2400" dirty="0">
                <a:solidFill>
                  <a:schemeClr val="tx1"/>
                </a:solidFill>
              </a:rPr>
              <a:t>NOR as AND</a:t>
            </a:r>
            <a:endParaRPr lang="en-IN" sz="2400" dirty="0">
              <a:solidFill>
                <a:schemeClr val="tx1"/>
              </a:solidFill>
            </a:endParaRPr>
          </a:p>
        </p:txBody>
      </p:sp>
    </p:spTree>
    <p:extLst>
      <p:ext uri="{BB962C8B-B14F-4D97-AF65-F5344CB8AC3E}">
        <p14:creationId xmlns:p14="http://schemas.microsoft.com/office/powerpoint/2010/main" val="25430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64C82A-38DE-626E-4010-2B0BC86C078E}"/>
              </a:ext>
            </a:extLst>
          </p:cNvPr>
          <p:cNvPicPr>
            <a:picLocks noChangeAspect="1"/>
          </p:cNvPicPr>
          <p:nvPr/>
        </p:nvPicPr>
        <p:blipFill>
          <a:blip r:embed="rId2"/>
          <a:stretch>
            <a:fillRect/>
          </a:stretch>
        </p:blipFill>
        <p:spPr>
          <a:xfrm>
            <a:off x="457200" y="152400"/>
            <a:ext cx="6286500" cy="2943225"/>
          </a:xfrm>
          <a:prstGeom prst="rect">
            <a:avLst/>
          </a:prstGeom>
        </p:spPr>
      </p:pic>
      <p:pic>
        <p:nvPicPr>
          <p:cNvPr id="3" name="Picture 2">
            <a:extLst>
              <a:ext uri="{FF2B5EF4-FFF2-40B4-BE49-F238E27FC236}">
                <a16:creationId xmlns:a16="http://schemas.microsoft.com/office/drawing/2014/main" id="{670407BE-73AE-1B0B-7279-1A03C1121CDB}"/>
              </a:ext>
            </a:extLst>
          </p:cNvPr>
          <p:cNvPicPr>
            <a:picLocks noChangeAspect="1"/>
          </p:cNvPicPr>
          <p:nvPr/>
        </p:nvPicPr>
        <p:blipFill>
          <a:blip r:embed="rId3"/>
          <a:stretch>
            <a:fillRect/>
          </a:stretch>
        </p:blipFill>
        <p:spPr>
          <a:xfrm>
            <a:off x="457200" y="2976265"/>
            <a:ext cx="6286500" cy="2590800"/>
          </a:xfrm>
          <a:prstGeom prst="rect">
            <a:avLst/>
          </a:prstGeom>
        </p:spPr>
      </p:pic>
      <p:sp>
        <p:nvSpPr>
          <p:cNvPr id="4" name="TextBox 3">
            <a:extLst>
              <a:ext uri="{FF2B5EF4-FFF2-40B4-BE49-F238E27FC236}">
                <a16:creationId xmlns:a16="http://schemas.microsoft.com/office/drawing/2014/main" id="{0414E051-72C3-3E8D-D620-FBF5EAECAF05}"/>
              </a:ext>
            </a:extLst>
          </p:cNvPr>
          <p:cNvSpPr txBox="1"/>
          <p:nvPr/>
        </p:nvSpPr>
        <p:spPr>
          <a:xfrm>
            <a:off x="6553200" y="1624012"/>
            <a:ext cx="2590800" cy="461665"/>
          </a:xfrm>
          <a:prstGeom prst="rect">
            <a:avLst/>
          </a:prstGeom>
          <a:noFill/>
        </p:spPr>
        <p:txBody>
          <a:bodyPr wrap="square" rtlCol="0">
            <a:spAutoFit/>
          </a:bodyPr>
          <a:lstStyle/>
          <a:p>
            <a:r>
              <a:rPr lang="en-US" sz="2400" dirty="0">
                <a:solidFill>
                  <a:schemeClr val="tx1"/>
                </a:solidFill>
              </a:rPr>
              <a:t>NAND as OR</a:t>
            </a:r>
            <a:endParaRPr lang="en-IN" sz="2400" dirty="0">
              <a:solidFill>
                <a:schemeClr val="tx1"/>
              </a:solidFill>
            </a:endParaRPr>
          </a:p>
        </p:txBody>
      </p:sp>
      <p:sp>
        <p:nvSpPr>
          <p:cNvPr id="5" name="TextBox 4">
            <a:extLst>
              <a:ext uri="{FF2B5EF4-FFF2-40B4-BE49-F238E27FC236}">
                <a16:creationId xmlns:a16="http://schemas.microsoft.com/office/drawing/2014/main" id="{CBDE5DFB-99AF-A4D0-D824-B35F18B5F3C0}"/>
              </a:ext>
            </a:extLst>
          </p:cNvPr>
          <p:cNvSpPr txBox="1"/>
          <p:nvPr/>
        </p:nvSpPr>
        <p:spPr>
          <a:xfrm>
            <a:off x="6781800" y="3810000"/>
            <a:ext cx="2590800" cy="461665"/>
          </a:xfrm>
          <a:prstGeom prst="rect">
            <a:avLst/>
          </a:prstGeom>
          <a:noFill/>
        </p:spPr>
        <p:txBody>
          <a:bodyPr wrap="square" rtlCol="0">
            <a:spAutoFit/>
          </a:bodyPr>
          <a:lstStyle/>
          <a:p>
            <a:r>
              <a:rPr lang="en-US" sz="2400" dirty="0">
                <a:solidFill>
                  <a:schemeClr val="tx1"/>
                </a:solidFill>
              </a:rPr>
              <a:t>NOR as OR</a:t>
            </a:r>
            <a:endParaRPr lang="en-IN" sz="2400" dirty="0">
              <a:solidFill>
                <a:schemeClr val="tx1"/>
              </a:solidFill>
            </a:endParaRPr>
          </a:p>
        </p:txBody>
      </p:sp>
    </p:spTree>
    <p:extLst>
      <p:ext uri="{BB962C8B-B14F-4D97-AF65-F5344CB8AC3E}">
        <p14:creationId xmlns:p14="http://schemas.microsoft.com/office/powerpoint/2010/main" val="223257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139E8-7591-6739-5E67-BC12D251FA08}"/>
              </a:ext>
            </a:extLst>
          </p:cNvPr>
          <p:cNvPicPr>
            <a:picLocks noChangeAspect="1"/>
          </p:cNvPicPr>
          <p:nvPr/>
        </p:nvPicPr>
        <p:blipFill>
          <a:blip r:embed="rId2"/>
          <a:stretch>
            <a:fillRect/>
          </a:stretch>
        </p:blipFill>
        <p:spPr>
          <a:xfrm>
            <a:off x="609600" y="381000"/>
            <a:ext cx="5638800" cy="2886075"/>
          </a:xfrm>
          <a:prstGeom prst="rect">
            <a:avLst/>
          </a:prstGeom>
        </p:spPr>
      </p:pic>
      <p:pic>
        <p:nvPicPr>
          <p:cNvPr id="4" name="Picture 3">
            <a:extLst>
              <a:ext uri="{FF2B5EF4-FFF2-40B4-BE49-F238E27FC236}">
                <a16:creationId xmlns:a16="http://schemas.microsoft.com/office/drawing/2014/main" id="{00C952DC-56DA-02F4-C80C-6AE0E4D7FA94}"/>
              </a:ext>
            </a:extLst>
          </p:cNvPr>
          <p:cNvPicPr>
            <a:picLocks noChangeAspect="1"/>
          </p:cNvPicPr>
          <p:nvPr/>
        </p:nvPicPr>
        <p:blipFill>
          <a:blip r:embed="rId3"/>
          <a:stretch>
            <a:fillRect/>
          </a:stretch>
        </p:blipFill>
        <p:spPr>
          <a:xfrm>
            <a:off x="609600" y="3267075"/>
            <a:ext cx="5600700" cy="2619375"/>
          </a:xfrm>
          <a:prstGeom prst="rect">
            <a:avLst/>
          </a:prstGeom>
        </p:spPr>
      </p:pic>
      <p:sp>
        <p:nvSpPr>
          <p:cNvPr id="2" name="TextBox 1">
            <a:extLst>
              <a:ext uri="{FF2B5EF4-FFF2-40B4-BE49-F238E27FC236}">
                <a16:creationId xmlns:a16="http://schemas.microsoft.com/office/drawing/2014/main" id="{BEDB66B0-6CA8-DF76-5E97-D5516094891D}"/>
              </a:ext>
            </a:extLst>
          </p:cNvPr>
          <p:cNvSpPr txBox="1"/>
          <p:nvPr/>
        </p:nvSpPr>
        <p:spPr>
          <a:xfrm>
            <a:off x="5943600" y="1447800"/>
            <a:ext cx="2590800" cy="461665"/>
          </a:xfrm>
          <a:prstGeom prst="rect">
            <a:avLst/>
          </a:prstGeom>
          <a:noFill/>
        </p:spPr>
        <p:txBody>
          <a:bodyPr wrap="square" rtlCol="0">
            <a:spAutoFit/>
          </a:bodyPr>
          <a:lstStyle/>
          <a:p>
            <a:r>
              <a:rPr lang="en-US" sz="2400" dirty="0">
                <a:solidFill>
                  <a:schemeClr val="tx1"/>
                </a:solidFill>
              </a:rPr>
              <a:t>NAND as NOT</a:t>
            </a:r>
            <a:endParaRPr lang="en-IN" sz="2400" dirty="0">
              <a:solidFill>
                <a:schemeClr val="tx1"/>
              </a:solidFill>
            </a:endParaRPr>
          </a:p>
        </p:txBody>
      </p:sp>
      <p:sp>
        <p:nvSpPr>
          <p:cNvPr id="5" name="TextBox 4">
            <a:extLst>
              <a:ext uri="{FF2B5EF4-FFF2-40B4-BE49-F238E27FC236}">
                <a16:creationId xmlns:a16="http://schemas.microsoft.com/office/drawing/2014/main" id="{BFB4ED76-D57B-8376-74C8-F5B98FB2FCB6}"/>
              </a:ext>
            </a:extLst>
          </p:cNvPr>
          <p:cNvSpPr txBox="1"/>
          <p:nvPr/>
        </p:nvSpPr>
        <p:spPr>
          <a:xfrm>
            <a:off x="5791200" y="4103022"/>
            <a:ext cx="2590800" cy="461665"/>
          </a:xfrm>
          <a:prstGeom prst="rect">
            <a:avLst/>
          </a:prstGeom>
          <a:noFill/>
        </p:spPr>
        <p:txBody>
          <a:bodyPr wrap="square" rtlCol="0">
            <a:spAutoFit/>
          </a:bodyPr>
          <a:lstStyle/>
          <a:p>
            <a:r>
              <a:rPr lang="en-US" sz="2400" dirty="0">
                <a:solidFill>
                  <a:schemeClr val="tx1"/>
                </a:solidFill>
              </a:rPr>
              <a:t>NOR as NOT</a:t>
            </a:r>
            <a:endParaRPr lang="en-IN" sz="2400" dirty="0">
              <a:solidFill>
                <a:schemeClr val="tx1"/>
              </a:solidFill>
            </a:endParaRPr>
          </a:p>
        </p:txBody>
      </p:sp>
    </p:spTree>
    <p:extLst>
      <p:ext uri="{BB962C8B-B14F-4D97-AF65-F5344CB8AC3E}">
        <p14:creationId xmlns:p14="http://schemas.microsoft.com/office/powerpoint/2010/main" val="1242047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2CF8C93-5BF3-1BE1-EF1B-A7A9694F10C3}"/>
              </a:ext>
            </a:extLst>
          </p:cNvPr>
          <p:cNvGraphicFramePr>
            <a:graphicFrameLocks noGrp="1"/>
          </p:cNvGraphicFramePr>
          <p:nvPr>
            <p:extLst>
              <p:ext uri="{D42A27DB-BD31-4B8C-83A1-F6EECF244321}">
                <p14:modId xmlns:p14="http://schemas.microsoft.com/office/powerpoint/2010/main" val="3859647399"/>
              </p:ext>
            </p:extLst>
          </p:nvPr>
        </p:nvGraphicFramePr>
        <p:xfrm>
          <a:off x="533400" y="640080"/>
          <a:ext cx="8153400" cy="6217920"/>
        </p:xfrm>
        <a:graphic>
          <a:graphicData uri="http://schemas.openxmlformats.org/drawingml/2006/table">
            <a:tbl>
              <a:tblPr firstRow="1" bandRow="1">
                <a:tableStyleId>{5C22544A-7EE6-4342-B048-85BDC9FD1C3A}</a:tableStyleId>
              </a:tblPr>
              <a:tblGrid>
                <a:gridCol w="3798727">
                  <a:extLst>
                    <a:ext uri="{9D8B030D-6E8A-4147-A177-3AD203B41FA5}">
                      <a16:colId xmlns:a16="http://schemas.microsoft.com/office/drawing/2014/main" val="3744902145"/>
                    </a:ext>
                  </a:extLst>
                </a:gridCol>
                <a:gridCol w="4354673">
                  <a:extLst>
                    <a:ext uri="{9D8B030D-6E8A-4147-A177-3AD203B41FA5}">
                      <a16:colId xmlns:a16="http://schemas.microsoft.com/office/drawing/2014/main" val="3604539769"/>
                    </a:ext>
                  </a:extLst>
                </a:gridCol>
              </a:tblGrid>
              <a:tr h="8695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solidFill>
                            <a:schemeClr val="tx1"/>
                          </a:solidFill>
                          <a:latin typeface="Calibri" panose="020F0502020204030204" pitchFamily="34" charset="0"/>
                          <a:cs typeface="Calibri" panose="020F0502020204030204" pitchFamily="34" charset="0"/>
                        </a:rPr>
                        <a:t>A.0 = 0 </a:t>
                      </a:r>
                    </a:p>
                    <a:p>
                      <a:pPr marL="0" marR="0" lvl="0" indent="0" algn="l" defTabSz="914400" rtl="0" eaLnBrk="1" fontAlgn="auto" latinLnBrk="0" hangingPunct="1">
                        <a:lnSpc>
                          <a:spcPct val="100000"/>
                        </a:lnSpc>
                        <a:spcBef>
                          <a:spcPts val="0"/>
                        </a:spcBef>
                        <a:spcAft>
                          <a:spcPts val="0"/>
                        </a:spcAft>
                        <a:buClrTx/>
                        <a:buSzTx/>
                        <a:buFontTx/>
                        <a:buNone/>
                        <a:tabLst/>
                        <a:defRPr/>
                      </a:pPr>
                      <a:r>
                        <a:rPr lang="pt-BR" sz="1800" b="1" dirty="0">
                          <a:solidFill>
                            <a:schemeClr val="tx1"/>
                          </a:solidFill>
                          <a:latin typeface="Calibri" panose="020F0502020204030204" pitchFamily="34" charset="0"/>
                          <a:cs typeface="Calibri" panose="020F0502020204030204" pitchFamily="34" charset="0"/>
                        </a:rPr>
                        <a:t>A +1 = 1</a:t>
                      </a:r>
                    </a:p>
                    <a:p>
                      <a:endParaRPr lang="en-IN"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Calibri" panose="020F0502020204030204" pitchFamily="34" charset="0"/>
                          <a:ea typeface="+mn-ea"/>
                          <a:cs typeface="Calibri" panose="020F0502020204030204" pitchFamily="34" charset="0"/>
                        </a:rPr>
                        <a:t>Annulment law</a:t>
                      </a:r>
                    </a:p>
                    <a:p>
                      <a:endParaRPr lang="en-IN" b="1" dirty="0">
                        <a:solidFill>
                          <a:schemeClr val="tx1"/>
                        </a:solidFill>
                      </a:endParaRPr>
                    </a:p>
                  </a:txBody>
                  <a:tcPr/>
                </a:tc>
                <a:extLst>
                  <a:ext uri="{0D108BD9-81ED-4DB2-BD59-A6C34878D82A}">
                    <a16:rowId xmlns:a16="http://schemas.microsoft.com/office/drawing/2014/main" val="439317336"/>
                  </a:ext>
                </a:extLst>
              </a:tr>
              <a:tr h="608704">
                <a:tc>
                  <a:txBody>
                    <a:bodyPr/>
                    <a:lstStyle/>
                    <a:p>
                      <a:r>
                        <a:rPr lang="pt-BR" sz="1800" b="1" dirty="0">
                          <a:solidFill>
                            <a:schemeClr val="tx1"/>
                          </a:solidFill>
                          <a:latin typeface="Calibri" panose="020F0502020204030204" pitchFamily="34" charset="0"/>
                          <a:cs typeface="Calibri" panose="020F0502020204030204" pitchFamily="34" charset="0"/>
                        </a:rPr>
                        <a:t>A + 0 = 1</a:t>
                      </a:r>
                    </a:p>
                    <a:p>
                      <a:r>
                        <a:rPr lang="en-IN" sz="1800" b="1" dirty="0">
                          <a:solidFill>
                            <a:schemeClr val="tx1"/>
                          </a:solidFill>
                          <a:effectLst/>
                          <a:highlight>
                            <a:srgbClr val="F9F9F9"/>
                          </a:highlight>
                          <a:latin typeface="Calibri" panose="020F0502020204030204" pitchFamily="34" charset="0"/>
                          <a:cs typeface="Calibri" panose="020F0502020204030204" pitchFamily="34" charset="0"/>
                        </a:rPr>
                        <a:t>A.1 = A </a:t>
                      </a:r>
                      <a:endParaRPr lang="en-IN" b="1" dirty="0">
                        <a:solidFill>
                          <a:schemeClr val="tx1"/>
                        </a:solidFill>
                      </a:endParaRPr>
                    </a:p>
                  </a:txBody>
                  <a:tcPr/>
                </a:tc>
                <a:tc>
                  <a:txBody>
                    <a:bodyPr/>
                    <a:lstStyle/>
                    <a:p>
                      <a:r>
                        <a:rPr lang="en-IN" sz="1800" b="1" dirty="0">
                          <a:solidFill>
                            <a:schemeClr val="tx1"/>
                          </a:solidFill>
                          <a:effectLst/>
                          <a:highlight>
                            <a:srgbClr val="F9F9F9"/>
                          </a:highlight>
                          <a:latin typeface="Calibri" panose="020F0502020204030204" pitchFamily="34" charset="0"/>
                          <a:cs typeface="Calibri" panose="020F0502020204030204" pitchFamily="34" charset="0"/>
                        </a:rPr>
                        <a:t> Identity </a:t>
                      </a:r>
                      <a:endParaRPr lang="en-IN" b="1" dirty="0">
                        <a:solidFill>
                          <a:schemeClr val="tx1"/>
                        </a:solidFill>
                      </a:endParaRPr>
                    </a:p>
                  </a:txBody>
                  <a:tcPr/>
                </a:tc>
                <a:extLst>
                  <a:ext uri="{0D108BD9-81ED-4DB2-BD59-A6C34878D82A}">
                    <a16:rowId xmlns:a16="http://schemas.microsoft.com/office/drawing/2014/main" val="2582470291"/>
                  </a:ext>
                </a:extLst>
              </a:tr>
              <a:tr h="608704">
                <a:tc>
                  <a:txBody>
                    <a:bodyPr/>
                    <a:lstStyle/>
                    <a:p>
                      <a:pPr algn="l" rtl="0" fontAlgn="base"/>
                      <a:r>
                        <a:rPr lang="pt-BR" sz="1800" b="1" dirty="0">
                          <a:solidFill>
                            <a:schemeClr val="tx1"/>
                          </a:solidFill>
                          <a:effectLst/>
                          <a:latin typeface="Calibri" panose="020F0502020204030204" pitchFamily="34" charset="0"/>
                          <a:cs typeface="Calibri" panose="020F0502020204030204" pitchFamily="34" charset="0"/>
                        </a:rPr>
                        <a:t>A + A = A            A.A = A </a:t>
                      </a:r>
                    </a:p>
                    <a:p>
                      <a:endParaRPr lang="en-IN" b="1" dirty="0">
                        <a:solidFill>
                          <a:schemeClr val="tx1"/>
                        </a:solidFill>
                      </a:endParaRPr>
                    </a:p>
                  </a:txBody>
                  <a:tcPr/>
                </a:tc>
                <a:tc>
                  <a:txBody>
                    <a:bodyPr/>
                    <a:lstStyle/>
                    <a:p>
                      <a:r>
                        <a:rPr lang="pt-BR" sz="1800" b="1" dirty="0">
                          <a:solidFill>
                            <a:schemeClr val="tx1"/>
                          </a:solidFill>
                          <a:effectLst/>
                          <a:latin typeface="Calibri" panose="020F0502020204030204" pitchFamily="34" charset="0"/>
                          <a:cs typeface="Calibri" panose="020F0502020204030204" pitchFamily="34" charset="0"/>
                        </a:rPr>
                        <a:t>Idempotent</a:t>
                      </a:r>
                      <a:endParaRPr lang="en-IN" b="1" dirty="0">
                        <a:solidFill>
                          <a:schemeClr val="tx1"/>
                        </a:solidFill>
                      </a:endParaRPr>
                    </a:p>
                  </a:txBody>
                  <a:tcPr/>
                </a:tc>
                <a:extLst>
                  <a:ext uri="{0D108BD9-81ED-4DB2-BD59-A6C34878D82A}">
                    <a16:rowId xmlns:a16="http://schemas.microsoft.com/office/drawing/2014/main" val="2560243909"/>
                  </a:ext>
                </a:extLst>
              </a:tr>
              <a:tr h="608704">
                <a:tc>
                  <a:txBody>
                    <a:bodyPr/>
                    <a:lstStyle/>
                    <a:p>
                      <a:pPr algn="l" rtl="0" fontAlgn="base"/>
                      <a:r>
                        <a:rPr lang="pt-BR" sz="1800" b="1" dirty="0">
                          <a:solidFill>
                            <a:schemeClr val="tx1"/>
                          </a:solidFill>
                          <a:effectLst/>
                          <a:latin typeface="Calibri" panose="020F0502020204030204" pitchFamily="34" charset="0"/>
                          <a:cs typeface="Calibri" panose="020F0502020204030204" pitchFamily="34" charset="0"/>
                        </a:rPr>
                        <a:t>A + A’ = 1             A.A’ = 0 </a:t>
                      </a:r>
                    </a:p>
                    <a:p>
                      <a:endParaRPr lang="en-IN" b="1" dirty="0">
                        <a:solidFill>
                          <a:schemeClr val="tx1"/>
                        </a:solidFill>
                      </a:endParaRPr>
                    </a:p>
                  </a:txBody>
                  <a:tcPr/>
                </a:tc>
                <a:tc>
                  <a:txBody>
                    <a:bodyPr/>
                    <a:lstStyle/>
                    <a:p>
                      <a:r>
                        <a:rPr lang="en-US" b="1" dirty="0">
                          <a:solidFill>
                            <a:schemeClr val="tx1"/>
                          </a:solidFill>
                          <a:latin typeface="Calibri" panose="020F0502020204030204" pitchFamily="34" charset="0"/>
                          <a:cs typeface="Calibri" panose="020F0502020204030204" pitchFamily="34" charset="0"/>
                        </a:rPr>
                        <a:t>Complement Law</a:t>
                      </a:r>
                      <a:endParaRPr lang="en-IN" b="1"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14023285"/>
                  </a:ext>
                </a:extLst>
              </a:tr>
              <a:tr h="608704">
                <a:tc>
                  <a:txBody>
                    <a:bodyPr/>
                    <a:lstStyle/>
                    <a:p>
                      <a:r>
                        <a:rPr lang="en-IN" sz="1800" b="1" dirty="0">
                          <a:solidFill>
                            <a:schemeClr val="tx1"/>
                          </a:solidFill>
                          <a:effectLst/>
                          <a:highlight>
                            <a:srgbClr val="F9F9F9"/>
                          </a:highlight>
                          <a:latin typeface="Calibri" panose="020F0502020204030204" pitchFamily="34" charset="0"/>
                          <a:cs typeface="Calibri" panose="020F0502020204030204" pitchFamily="34" charset="0"/>
                        </a:rPr>
                        <a:t>((A)’)’=A 	</a:t>
                      </a:r>
                      <a:endParaRPr lang="en-IN"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effectLst/>
                          <a:highlight>
                            <a:srgbClr val="F9F9F9"/>
                          </a:highlight>
                          <a:latin typeface="Calibri" panose="020F0502020204030204" pitchFamily="34" charset="0"/>
                          <a:cs typeface="Calibri" panose="020F0502020204030204" pitchFamily="34" charset="0"/>
                        </a:rPr>
                        <a:t>Double Negation Law</a:t>
                      </a:r>
                      <a:endParaRPr lang="pt-BR" sz="1800" b="1" dirty="0">
                        <a:solidFill>
                          <a:schemeClr val="tx1"/>
                        </a:solidFill>
                        <a:effectLst/>
                        <a:latin typeface="Calibri" panose="020F0502020204030204" pitchFamily="34" charset="0"/>
                        <a:cs typeface="Calibri" panose="020F0502020204030204" pitchFamily="34" charset="0"/>
                      </a:endParaRPr>
                    </a:p>
                    <a:p>
                      <a:endParaRPr lang="en-IN" b="1" dirty="0">
                        <a:solidFill>
                          <a:schemeClr val="tx1"/>
                        </a:solidFill>
                      </a:endParaRPr>
                    </a:p>
                  </a:txBody>
                  <a:tcPr/>
                </a:tc>
                <a:extLst>
                  <a:ext uri="{0D108BD9-81ED-4DB2-BD59-A6C34878D82A}">
                    <a16:rowId xmlns:a16="http://schemas.microsoft.com/office/drawing/2014/main" val="1003782558"/>
                  </a:ext>
                </a:extLst>
              </a:tr>
              <a:tr h="608704">
                <a:tc>
                  <a:txBody>
                    <a:bodyPr/>
                    <a:lstStyle/>
                    <a:p>
                      <a:pPr algn="l" rtl="0" fontAlgn="base"/>
                      <a:r>
                        <a:rPr lang="en-IN" sz="1800" b="1" dirty="0">
                          <a:solidFill>
                            <a:schemeClr val="tx1"/>
                          </a:solidFill>
                          <a:effectLst/>
                          <a:latin typeface="Calibri" panose="020F0502020204030204" pitchFamily="34" charset="0"/>
                          <a:cs typeface="Calibri" panose="020F0502020204030204" pitchFamily="34" charset="0"/>
                        </a:rPr>
                        <a:t>A + B = B + A 	A.B = B.A </a:t>
                      </a:r>
                    </a:p>
                    <a:p>
                      <a:endParaRPr lang="en-IN"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effectLst/>
                          <a:latin typeface="Calibri" panose="020F0502020204030204" pitchFamily="34" charset="0"/>
                          <a:cs typeface="Calibri" panose="020F0502020204030204" pitchFamily="34" charset="0"/>
                        </a:rPr>
                        <a:t>Commutative Law	</a:t>
                      </a:r>
                    </a:p>
                    <a:p>
                      <a:endParaRPr lang="en-IN" b="1" dirty="0">
                        <a:solidFill>
                          <a:schemeClr val="tx1"/>
                        </a:solidFill>
                      </a:endParaRPr>
                    </a:p>
                  </a:txBody>
                  <a:tcPr/>
                </a:tc>
                <a:extLst>
                  <a:ext uri="{0D108BD9-81ED-4DB2-BD59-A6C34878D82A}">
                    <a16:rowId xmlns:a16="http://schemas.microsoft.com/office/drawing/2014/main" val="1464342928"/>
                  </a:ext>
                </a:extLst>
              </a:tr>
              <a:tr h="869576">
                <a:tc>
                  <a:txBody>
                    <a:bodyPr/>
                    <a:lstStyle/>
                    <a:p>
                      <a:pPr algn="l" rtl="0" fontAlgn="base"/>
                      <a:r>
                        <a:rPr lang="en-IN" sz="1800" b="1" dirty="0">
                          <a:solidFill>
                            <a:schemeClr val="tx1"/>
                          </a:solidFill>
                          <a:effectLst/>
                          <a:latin typeface="Calibri" panose="020F0502020204030204" pitchFamily="34" charset="0"/>
                          <a:cs typeface="Calibri" panose="020F0502020204030204" pitchFamily="34" charset="0"/>
                        </a:rPr>
                        <a:t>A+(B+C) = (A+B)+C </a:t>
                      </a:r>
                    </a:p>
                    <a:p>
                      <a:pPr algn="l" rtl="0" fontAlgn="base"/>
                      <a:r>
                        <a:rPr lang="en-IN" sz="1800" b="1" dirty="0">
                          <a:solidFill>
                            <a:schemeClr val="tx1"/>
                          </a:solidFill>
                          <a:effectLst/>
                          <a:latin typeface="Calibri" panose="020F0502020204030204" pitchFamily="34" charset="0"/>
                          <a:cs typeface="Calibri" panose="020F0502020204030204" pitchFamily="34" charset="0"/>
                        </a:rPr>
                        <a:t>A.(B.C) = (A.B).C </a:t>
                      </a:r>
                    </a:p>
                    <a:p>
                      <a:endParaRPr lang="en-IN" b="1" dirty="0">
                        <a:solidFill>
                          <a:schemeClr val="tx1"/>
                        </a:solidFill>
                      </a:endParaRPr>
                    </a:p>
                  </a:txBody>
                  <a:tcPr/>
                </a:tc>
                <a:tc>
                  <a:txBody>
                    <a:bodyPr/>
                    <a:lstStyle/>
                    <a:p>
                      <a:r>
                        <a:rPr lang="en-IN" sz="1800" b="1" dirty="0">
                          <a:solidFill>
                            <a:schemeClr val="tx1"/>
                          </a:solidFill>
                          <a:effectLst/>
                          <a:latin typeface="Calibri" panose="020F0502020204030204" pitchFamily="34" charset="0"/>
                          <a:cs typeface="Calibri" panose="020F0502020204030204" pitchFamily="34" charset="0"/>
                        </a:rPr>
                        <a:t>Associative Law</a:t>
                      </a:r>
                      <a:endParaRPr lang="en-IN" b="1" dirty="0">
                        <a:solidFill>
                          <a:schemeClr val="tx1"/>
                        </a:solidFill>
                      </a:endParaRPr>
                    </a:p>
                  </a:txBody>
                  <a:tcPr/>
                </a:tc>
                <a:extLst>
                  <a:ext uri="{0D108BD9-81ED-4DB2-BD59-A6C34878D82A}">
                    <a16:rowId xmlns:a16="http://schemas.microsoft.com/office/drawing/2014/main" val="3348654617"/>
                  </a:ext>
                </a:extLst>
              </a:tr>
              <a:tr h="1130449">
                <a:tc>
                  <a:txBody>
                    <a:bodyPr/>
                    <a:lstStyle/>
                    <a:p>
                      <a:pPr algn="l" rtl="0" fontAlgn="base"/>
                      <a:r>
                        <a:rPr lang="en-IN" sz="1800" b="1" dirty="0">
                          <a:solidFill>
                            <a:schemeClr val="tx1"/>
                          </a:solidFill>
                          <a:effectLst/>
                          <a:latin typeface="Calibri" panose="020F0502020204030204" pitchFamily="34" charset="0"/>
                          <a:cs typeface="Calibri" panose="020F0502020204030204" pitchFamily="34" charset="0"/>
                        </a:rPr>
                        <a:t>A.(B+C) = (A.B)+(A.C) </a:t>
                      </a:r>
                    </a:p>
                    <a:p>
                      <a:pPr algn="l" rtl="0" fontAlgn="base"/>
                      <a:endParaRPr lang="en-IN" sz="1800" b="1" dirty="0">
                        <a:solidFill>
                          <a:schemeClr val="tx1"/>
                        </a:solidFill>
                        <a:effectLst/>
                        <a:latin typeface="Calibri" panose="020F0502020204030204" pitchFamily="34" charset="0"/>
                        <a:cs typeface="Calibri" panose="020F0502020204030204" pitchFamily="34" charset="0"/>
                      </a:endParaRPr>
                    </a:p>
                    <a:p>
                      <a:pPr algn="l" rtl="0" fontAlgn="base"/>
                      <a:r>
                        <a:rPr lang="en-IN" sz="1800" b="1" dirty="0">
                          <a:solidFill>
                            <a:schemeClr val="tx1"/>
                          </a:solidFill>
                          <a:effectLst/>
                          <a:latin typeface="Calibri" panose="020F0502020204030204" pitchFamily="34" charset="0"/>
                          <a:cs typeface="Calibri" panose="020F0502020204030204" pitchFamily="34" charset="0"/>
                        </a:rPr>
                        <a:t>(A+B)(A+C) = A + BC </a:t>
                      </a:r>
                      <a:endParaRPr lang="en-IN" sz="1800" b="1" dirty="0">
                        <a:solidFill>
                          <a:schemeClr val="tx1"/>
                        </a:solidFill>
                        <a:latin typeface="Calibri" panose="020F0502020204030204" pitchFamily="34" charset="0"/>
                        <a:cs typeface="Calibri" panose="020F0502020204030204" pitchFamily="34" charset="0"/>
                      </a:endParaRPr>
                    </a:p>
                    <a:p>
                      <a:endParaRPr lang="en-IN"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chemeClr val="tx1"/>
                          </a:solidFill>
                          <a:effectLst/>
                          <a:latin typeface="Calibri" panose="020F0502020204030204" pitchFamily="34" charset="0"/>
                          <a:cs typeface="Calibri" panose="020F0502020204030204" pitchFamily="34" charset="0"/>
                        </a:rPr>
                        <a:t>Distributive Law</a:t>
                      </a:r>
                    </a:p>
                    <a:p>
                      <a:endParaRPr lang="en-IN" b="1" dirty="0">
                        <a:solidFill>
                          <a:schemeClr val="tx1"/>
                        </a:solidFill>
                      </a:endParaRPr>
                    </a:p>
                  </a:txBody>
                  <a:tcPr/>
                </a:tc>
                <a:extLst>
                  <a:ext uri="{0D108BD9-81ED-4DB2-BD59-A6C34878D82A}">
                    <a16:rowId xmlns:a16="http://schemas.microsoft.com/office/drawing/2014/main" val="1591177074"/>
                  </a:ext>
                </a:extLst>
              </a:tr>
            </a:tbl>
          </a:graphicData>
        </a:graphic>
      </p:graphicFrame>
      <p:sp>
        <p:nvSpPr>
          <p:cNvPr id="5" name="TextBox 4">
            <a:extLst>
              <a:ext uri="{FF2B5EF4-FFF2-40B4-BE49-F238E27FC236}">
                <a16:creationId xmlns:a16="http://schemas.microsoft.com/office/drawing/2014/main" id="{0D0411E7-A0EA-DB95-CFA4-28A3086760AB}"/>
              </a:ext>
            </a:extLst>
          </p:cNvPr>
          <p:cNvSpPr txBox="1"/>
          <p:nvPr/>
        </p:nvSpPr>
        <p:spPr>
          <a:xfrm>
            <a:off x="381000" y="76200"/>
            <a:ext cx="8458200" cy="523220"/>
          </a:xfrm>
          <a:prstGeom prst="rect">
            <a:avLst/>
          </a:prstGeom>
          <a:noFill/>
        </p:spPr>
        <p:txBody>
          <a:bodyPr wrap="square" rtlCol="0">
            <a:spAutoFit/>
          </a:bodyPr>
          <a:lstStyle/>
          <a:p>
            <a:r>
              <a:rPr lang="en-US" sz="2800" dirty="0">
                <a:solidFill>
                  <a:schemeClr val="tx1"/>
                </a:solidFill>
              </a:rPr>
              <a:t>Properties of Boolean Algebra</a:t>
            </a:r>
            <a:endParaRPr lang="en-IN" sz="2800" dirty="0">
              <a:solidFill>
                <a:schemeClr val="tx1"/>
              </a:solidFill>
            </a:endParaRPr>
          </a:p>
        </p:txBody>
      </p:sp>
    </p:spTree>
    <p:extLst>
      <p:ext uri="{BB962C8B-B14F-4D97-AF65-F5344CB8AC3E}">
        <p14:creationId xmlns:p14="http://schemas.microsoft.com/office/powerpoint/2010/main" val="11569800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EE853-AE4D-24C3-097A-A9A1546F6D47}"/>
              </a:ext>
            </a:extLst>
          </p:cNvPr>
          <p:cNvSpPr txBox="1"/>
          <p:nvPr/>
        </p:nvSpPr>
        <p:spPr>
          <a:xfrm>
            <a:off x="609600" y="533400"/>
            <a:ext cx="6705600" cy="584775"/>
          </a:xfrm>
          <a:prstGeom prst="rect">
            <a:avLst/>
          </a:prstGeom>
          <a:noFill/>
        </p:spPr>
        <p:txBody>
          <a:bodyPr wrap="square">
            <a:spAutoFit/>
          </a:bodyPr>
          <a:lstStyle/>
          <a:p>
            <a:r>
              <a:rPr lang="en-IN" dirty="0">
                <a:solidFill>
                  <a:schemeClr val="tx1"/>
                </a:solidFill>
                <a:latin typeface="Calibri" panose="020F0502020204030204" pitchFamily="34" charset="0"/>
                <a:cs typeface="Calibri" panose="020F0502020204030204" pitchFamily="34" charset="0"/>
              </a:rPr>
              <a:t>Canonical and Standard Form</a:t>
            </a:r>
          </a:p>
        </p:txBody>
      </p:sp>
      <p:sp>
        <p:nvSpPr>
          <p:cNvPr id="5" name="TextBox 4">
            <a:extLst>
              <a:ext uri="{FF2B5EF4-FFF2-40B4-BE49-F238E27FC236}">
                <a16:creationId xmlns:a16="http://schemas.microsoft.com/office/drawing/2014/main" id="{DC744A72-A896-94D5-E799-1A8DE6380A3E}"/>
              </a:ext>
            </a:extLst>
          </p:cNvPr>
          <p:cNvSpPr txBox="1"/>
          <p:nvPr/>
        </p:nvSpPr>
        <p:spPr>
          <a:xfrm>
            <a:off x="629920" y="1447800"/>
            <a:ext cx="7696200" cy="2677656"/>
          </a:xfrm>
          <a:prstGeom prst="rect">
            <a:avLst/>
          </a:prstGeom>
          <a:noFill/>
        </p:spPr>
        <p:txBody>
          <a:bodyPr wrap="square">
            <a:spAutoFit/>
          </a:bodyPr>
          <a:lstStyle/>
          <a:p>
            <a:r>
              <a:rPr lang="en-US" sz="2400" b="1" dirty="0">
                <a:solidFill>
                  <a:schemeClr val="tx1"/>
                </a:solidFill>
                <a:latin typeface="Calibri" panose="020F0502020204030204" pitchFamily="34" charset="0"/>
                <a:cs typeface="Calibri" panose="020F0502020204030204" pitchFamily="34" charset="0"/>
              </a:rPr>
              <a:t>Boolean Function </a:t>
            </a:r>
            <a:r>
              <a:rPr lang="en-US" sz="2400" dirty="0">
                <a:solidFill>
                  <a:schemeClr val="tx1"/>
                </a:solidFill>
                <a:latin typeface="Calibri" panose="020F0502020204030204" pitchFamily="34" charset="0"/>
                <a:cs typeface="Calibri" panose="020F0502020204030204" pitchFamily="34" charset="0"/>
              </a:rPr>
              <a:t>is represented by:</a:t>
            </a:r>
          </a:p>
          <a:p>
            <a:pPr marL="342900" indent="-3429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Canonical Disjunctive Normal Form known as </a:t>
            </a:r>
            <a:r>
              <a:rPr lang="en-US" sz="2400" dirty="0" err="1">
                <a:solidFill>
                  <a:schemeClr val="tx1"/>
                </a:solidFill>
                <a:latin typeface="Calibri" panose="020F0502020204030204" pitchFamily="34" charset="0"/>
                <a:cs typeface="Calibri" panose="020F0502020204030204" pitchFamily="34" charset="0"/>
              </a:rPr>
              <a:t>minterm</a:t>
            </a:r>
            <a:r>
              <a:rPr lang="en-US" sz="2400" dirty="0">
                <a:solidFill>
                  <a:schemeClr val="tx1"/>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Canonical Conjunctive Normal Form known as maxterm.</a:t>
            </a:r>
          </a:p>
          <a:p>
            <a:pPr marL="285750" indent="-285750">
              <a:buFont typeface="Arial" panose="020B0604020202020204" pitchFamily="34" charset="0"/>
              <a:buChar char="•"/>
            </a:pPr>
            <a:r>
              <a:rPr lang="en-IN" sz="2400" b="0" i="0" dirty="0" err="1">
                <a:solidFill>
                  <a:srgbClr val="273239"/>
                </a:solidFill>
                <a:effectLst/>
                <a:highlight>
                  <a:srgbClr val="FFFFFF"/>
                </a:highlight>
                <a:latin typeface="Calibri" panose="020F0502020204030204" pitchFamily="34" charset="0"/>
                <a:cs typeface="Calibri" panose="020F0502020204030204" pitchFamily="34" charset="0"/>
              </a:rPr>
              <a:t>Minterm</a:t>
            </a:r>
            <a:r>
              <a:rPr lang="en-IN" sz="2400" b="0" i="0" dirty="0">
                <a:solidFill>
                  <a:srgbClr val="273239"/>
                </a:solidFill>
                <a:effectLst/>
                <a:highlight>
                  <a:srgbClr val="FFFFFF"/>
                </a:highlight>
                <a:latin typeface="Calibri" panose="020F0502020204030204" pitchFamily="34" charset="0"/>
                <a:cs typeface="Calibri" panose="020F0502020204030204" pitchFamily="34" charset="0"/>
              </a:rPr>
              <a:t> -&gt; </a:t>
            </a:r>
            <a:r>
              <a:rPr lang="en-US" sz="2400" b="0" i="0" dirty="0">
                <a:solidFill>
                  <a:srgbClr val="273239"/>
                </a:solidFill>
                <a:effectLst/>
                <a:highlight>
                  <a:srgbClr val="FFFFFF"/>
                </a:highlight>
                <a:latin typeface="Calibri" panose="020F0502020204030204" pitchFamily="34" charset="0"/>
                <a:cs typeface="Calibri" panose="020F0502020204030204" pitchFamily="34" charset="0"/>
              </a:rPr>
              <a:t>functions where the output results in “1”</a:t>
            </a:r>
            <a:endParaRPr lang="en-US" sz="2400" dirty="0">
              <a:solidFill>
                <a:schemeClr val="tx1"/>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Maxterm -&gt; functions where the output results in “0”</a:t>
            </a:r>
          </a:p>
          <a:p>
            <a:pPr marL="342900" indent="-342900">
              <a:buFont typeface="Arial" panose="020B0604020202020204" pitchFamily="34" charset="0"/>
              <a:buChar char="•"/>
            </a:pPr>
            <a:r>
              <a:rPr lang="en-IN" sz="2400" i="0" dirty="0">
                <a:solidFill>
                  <a:srgbClr val="273239"/>
                </a:solidFill>
                <a:effectLst/>
                <a:highlight>
                  <a:srgbClr val="FFFFFF"/>
                </a:highlight>
                <a:latin typeface="Calibri" panose="020F0502020204030204" pitchFamily="34" charset="0"/>
                <a:cs typeface="Calibri" panose="020F0502020204030204" pitchFamily="34" charset="0"/>
              </a:rPr>
              <a:t>Sum of </a:t>
            </a:r>
            <a:r>
              <a:rPr lang="en-IN" sz="2400" i="0" dirty="0" err="1">
                <a:solidFill>
                  <a:srgbClr val="273239"/>
                </a:solidFill>
                <a:effectLst/>
                <a:highlight>
                  <a:srgbClr val="FFFFFF"/>
                </a:highlight>
                <a:latin typeface="Calibri" panose="020F0502020204030204" pitchFamily="34" charset="0"/>
                <a:cs typeface="Calibri" panose="020F0502020204030204" pitchFamily="34" charset="0"/>
              </a:rPr>
              <a:t>minterm</a:t>
            </a:r>
            <a:r>
              <a:rPr lang="en-IN" sz="2400" i="0" dirty="0">
                <a:solidFill>
                  <a:srgbClr val="273239"/>
                </a:solidFill>
                <a:effectLst/>
                <a:highlight>
                  <a:srgbClr val="FFFFFF"/>
                </a:highlight>
                <a:latin typeface="Calibri" panose="020F0502020204030204" pitchFamily="34" charset="0"/>
                <a:cs typeface="Calibri" panose="020F0502020204030204" pitchFamily="34" charset="0"/>
              </a:rPr>
              <a:t>   - &gt; SOP </a:t>
            </a:r>
          </a:p>
          <a:p>
            <a:pPr marL="342900" indent="-342900">
              <a:buFont typeface="Arial" panose="020B0604020202020204" pitchFamily="34" charset="0"/>
              <a:buChar char="•"/>
            </a:pPr>
            <a:r>
              <a:rPr lang="en-IN" sz="2400" dirty="0">
                <a:solidFill>
                  <a:srgbClr val="273239"/>
                </a:solidFill>
                <a:highlight>
                  <a:srgbClr val="FFFFFF"/>
                </a:highlight>
                <a:latin typeface="Calibri" panose="020F0502020204030204" pitchFamily="34" charset="0"/>
                <a:cs typeface="Calibri" panose="020F0502020204030204" pitchFamily="34" charset="0"/>
              </a:rPr>
              <a:t>Sum of maxterms - &gt; POS</a:t>
            </a:r>
            <a:endParaRPr lang="en-IN" sz="2400"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E143CBB7-2229-01B3-5517-5440CA40F309}"/>
              </a:ext>
            </a:extLst>
          </p:cNvPr>
          <p:cNvSpPr txBox="1"/>
          <p:nvPr/>
        </p:nvSpPr>
        <p:spPr>
          <a:xfrm>
            <a:off x="629920" y="4648200"/>
            <a:ext cx="7467600" cy="954107"/>
          </a:xfrm>
          <a:prstGeom prst="rect">
            <a:avLst/>
          </a:prstGeom>
          <a:noFill/>
        </p:spPr>
        <p:txBody>
          <a:bodyPr wrap="square">
            <a:spAutoFit/>
          </a:bodyPr>
          <a:lstStyle/>
          <a:p>
            <a:r>
              <a:rPr lang="en-US" sz="2800" b="1" i="0" dirty="0">
                <a:solidFill>
                  <a:srgbClr val="273239"/>
                </a:solidFill>
                <a:effectLst/>
                <a:highlight>
                  <a:srgbClr val="FFFFFF"/>
                </a:highlight>
                <a:latin typeface="Calibri" panose="020F0502020204030204" pitchFamily="34" charset="0"/>
                <a:cs typeface="Calibri" panose="020F0502020204030204" pitchFamily="34" charset="0"/>
              </a:rPr>
              <a:t>Standard Form –</a:t>
            </a:r>
            <a:r>
              <a:rPr lang="en-US" sz="2800" b="0" i="0" dirty="0">
                <a:solidFill>
                  <a:srgbClr val="273239"/>
                </a:solidFill>
                <a:effectLst/>
                <a:highlight>
                  <a:srgbClr val="FFFFFF"/>
                </a:highlight>
                <a:latin typeface="Calibri" panose="020F0502020204030204" pitchFamily="34" charset="0"/>
                <a:cs typeface="Calibri" panose="020F0502020204030204" pitchFamily="34" charset="0"/>
              </a:rPr>
              <a:t> A Boolean variable can be expressed in either true or complementary forms.</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8049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609685-4C8F-44E2-D9CF-DD11CF088DA9}"/>
              </a:ext>
            </a:extLst>
          </p:cNvPr>
          <p:cNvPicPr>
            <a:picLocks noChangeAspect="1"/>
          </p:cNvPicPr>
          <p:nvPr/>
        </p:nvPicPr>
        <p:blipFill>
          <a:blip r:embed="rId2"/>
          <a:stretch>
            <a:fillRect/>
          </a:stretch>
        </p:blipFill>
        <p:spPr>
          <a:xfrm>
            <a:off x="548640" y="1828800"/>
            <a:ext cx="7800975" cy="4505325"/>
          </a:xfrm>
          <a:prstGeom prst="rect">
            <a:avLst/>
          </a:prstGeom>
        </p:spPr>
      </p:pic>
      <p:sp>
        <p:nvSpPr>
          <p:cNvPr id="4" name="TextBox 3">
            <a:extLst>
              <a:ext uri="{FF2B5EF4-FFF2-40B4-BE49-F238E27FC236}">
                <a16:creationId xmlns:a16="http://schemas.microsoft.com/office/drawing/2014/main" id="{62C15083-A169-C588-363C-4CA0E8C0CA4D}"/>
              </a:ext>
            </a:extLst>
          </p:cNvPr>
          <p:cNvSpPr txBox="1"/>
          <p:nvPr/>
        </p:nvSpPr>
        <p:spPr>
          <a:xfrm>
            <a:off x="533400" y="152400"/>
            <a:ext cx="7924800" cy="1077218"/>
          </a:xfrm>
          <a:prstGeom prst="rect">
            <a:avLst/>
          </a:prstGeom>
          <a:noFill/>
        </p:spPr>
        <p:txBody>
          <a:bodyPr wrap="square">
            <a:spAutoFit/>
          </a:bodyPr>
          <a:lstStyle/>
          <a:p>
            <a:r>
              <a:rPr lang="en-US" dirty="0" err="1">
                <a:solidFill>
                  <a:schemeClr val="tx1"/>
                </a:solidFill>
                <a:latin typeface="Calibri" panose="020F0502020204030204" pitchFamily="34" charset="0"/>
                <a:cs typeface="Calibri" panose="020F0502020204030204" pitchFamily="34" charset="0"/>
              </a:rPr>
              <a:t>Minterm</a:t>
            </a:r>
            <a:r>
              <a:rPr lang="en-US" dirty="0">
                <a:solidFill>
                  <a:schemeClr val="tx1"/>
                </a:solidFill>
                <a:latin typeface="Calibri" panose="020F0502020204030204" pitchFamily="34" charset="0"/>
                <a:cs typeface="Calibri" panose="020F0502020204030204" pitchFamily="34" charset="0"/>
              </a:rPr>
              <a:t> is expressed in product format and Maxterm is expressed in sum format. </a:t>
            </a:r>
            <a:endParaRPr lang="en-IN"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63899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57D35D-CC92-8CE2-E9EF-7354ED43EC7F}"/>
              </a:ext>
            </a:extLst>
          </p:cNvPr>
          <p:cNvSpPr txBox="1"/>
          <p:nvPr/>
        </p:nvSpPr>
        <p:spPr>
          <a:xfrm>
            <a:off x="381000" y="304800"/>
            <a:ext cx="8458200" cy="954107"/>
          </a:xfrm>
          <a:prstGeom prst="rect">
            <a:avLst/>
          </a:prstGeom>
          <a:noFill/>
        </p:spPr>
        <p:txBody>
          <a:bodyPr wrap="square">
            <a:spAutoFit/>
          </a:bodyPr>
          <a:lstStyle/>
          <a:p>
            <a:r>
              <a:rPr lang="en-US" sz="2800" dirty="0">
                <a:solidFill>
                  <a:schemeClr val="tx1"/>
                </a:solidFill>
                <a:latin typeface="Calibri" panose="020F0502020204030204" pitchFamily="34" charset="0"/>
                <a:cs typeface="Calibri" panose="020F0502020204030204" pitchFamily="34" charset="0"/>
              </a:rPr>
              <a:t>1. Express the Boolean function F = A + B’C as standard sum of </a:t>
            </a:r>
            <a:r>
              <a:rPr lang="en-US" sz="2800" dirty="0" err="1">
                <a:solidFill>
                  <a:schemeClr val="tx1"/>
                </a:solidFill>
                <a:latin typeface="Calibri" panose="020F0502020204030204" pitchFamily="34" charset="0"/>
                <a:cs typeface="Calibri" panose="020F0502020204030204" pitchFamily="34" charset="0"/>
              </a:rPr>
              <a:t>minterms</a:t>
            </a:r>
            <a:r>
              <a:rPr lang="en-US" sz="2800" dirty="0">
                <a:solidFill>
                  <a:schemeClr val="tx1"/>
                </a:solidFill>
                <a:latin typeface="Calibri" panose="020F0502020204030204" pitchFamily="34" charset="0"/>
                <a:cs typeface="Calibri" panose="020F0502020204030204" pitchFamily="34" charset="0"/>
              </a:rPr>
              <a:t>. (canonical SOP form)</a:t>
            </a:r>
            <a:endParaRPr lang="en-IN" sz="2800" dirty="0">
              <a:solidFill>
                <a:schemeClr val="tx1"/>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AC4A70E-FE3C-DE4B-3C59-EA079F213D46}"/>
              </a:ext>
            </a:extLst>
          </p:cNvPr>
          <p:cNvSpPr txBox="1"/>
          <p:nvPr/>
        </p:nvSpPr>
        <p:spPr>
          <a:xfrm>
            <a:off x="381000" y="1225689"/>
            <a:ext cx="8534400" cy="5632311"/>
          </a:xfrm>
          <a:prstGeom prst="rect">
            <a:avLst/>
          </a:prstGeom>
          <a:noFill/>
        </p:spPr>
        <p:txBody>
          <a:bodyPr wrap="square">
            <a:spAutoFit/>
          </a:bodyPr>
          <a:lstStyle/>
          <a:p>
            <a:r>
              <a:rPr lang="en-IN" sz="2000" b="1" dirty="0">
                <a:solidFill>
                  <a:schemeClr val="tx1"/>
                </a:solidFill>
                <a:latin typeface="Calibri" panose="020F0502020204030204" pitchFamily="34" charset="0"/>
                <a:cs typeface="Calibri" panose="020F0502020204030204" pitchFamily="34" charset="0"/>
              </a:rPr>
              <a:t>Solution –</a:t>
            </a:r>
            <a:r>
              <a:rPr lang="en-IN" sz="2000" dirty="0">
                <a:solidFill>
                  <a:schemeClr val="tx1"/>
                </a:solidFill>
                <a:latin typeface="Calibri" panose="020F0502020204030204" pitchFamily="34" charset="0"/>
                <a:cs typeface="Calibri" panose="020F0502020204030204" pitchFamily="34" charset="0"/>
              </a:rPr>
              <a:t> </a:t>
            </a:r>
          </a:p>
          <a:p>
            <a:r>
              <a:rPr lang="en-IN" sz="2000" dirty="0">
                <a:solidFill>
                  <a:schemeClr val="tx1"/>
                </a:solidFill>
                <a:latin typeface="Calibri" panose="020F0502020204030204" pitchFamily="34" charset="0"/>
                <a:cs typeface="Calibri" panose="020F0502020204030204" pitchFamily="34" charset="0"/>
              </a:rPr>
              <a:t>A = A(B + B’) = AB + AB’ </a:t>
            </a:r>
          </a:p>
          <a:p>
            <a:r>
              <a:rPr lang="en-IN" sz="2000" dirty="0">
                <a:solidFill>
                  <a:schemeClr val="tx1"/>
                </a:solidFill>
                <a:latin typeface="Calibri" panose="020F0502020204030204" pitchFamily="34" charset="0"/>
                <a:cs typeface="Calibri" panose="020F0502020204030204" pitchFamily="34" charset="0"/>
              </a:rPr>
              <a:t>This function is still missing one variable, so </a:t>
            </a:r>
          </a:p>
          <a:p>
            <a:r>
              <a:rPr lang="en-IN" sz="2000" dirty="0">
                <a:solidFill>
                  <a:schemeClr val="tx1"/>
                </a:solidFill>
                <a:latin typeface="Calibri" panose="020F0502020204030204" pitchFamily="34" charset="0"/>
                <a:cs typeface="Calibri" panose="020F0502020204030204" pitchFamily="34" charset="0"/>
              </a:rPr>
              <a:t>A = AB(C + C’) + AB'(C + C’) = ABC + ABC’+ AB’C + AB’C’ </a:t>
            </a:r>
          </a:p>
          <a:p>
            <a:endParaRPr lang="en-IN" sz="2000" dirty="0">
              <a:solidFill>
                <a:schemeClr val="tx1"/>
              </a:solidFill>
              <a:latin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cs typeface="Calibri" panose="020F0502020204030204" pitchFamily="34" charset="0"/>
              </a:rPr>
              <a:t>The second term B’C is missing one variable; hence, </a:t>
            </a:r>
          </a:p>
          <a:p>
            <a:r>
              <a:rPr lang="en-IN" sz="2000" dirty="0">
                <a:solidFill>
                  <a:schemeClr val="tx1"/>
                </a:solidFill>
                <a:latin typeface="Calibri" panose="020F0502020204030204" pitchFamily="34" charset="0"/>
                <a:cs typeface="Calibri" panose="020F0502020204030204" pitchFamily="34" charset="0"/>
              </a:rPr>
              <a:t>B’C = B’C(A + A’) = AB’C + A’B’C </a:t>
            </a:r>
          </a:p>
          <a:p>
            <a:endParaRPr lang="en-IN" sz="2000" dirty="0">
              <a:solidFill>
                <a:schemeClr val="tx1"/>
              </a:solidFill>
              <a:latin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cs typeface="Calibri" panose="020F0502020204030204" pitchFamily="34" charset="0"/>
              </a:rPr>
              <a:t>Combining all terms, we have </a:t>
            </a:r>
          </a:p>
          <a:p>
            <a:r>
              <a:rPr lang="en-IN" sz="2000" dirty="0">
                <a:solidFill>
                  <a:schemeClr val="tx1"/>
                </a:solidFill>
                <a:latin typeface="Calibri" panose="020F0502020204030204" pitchFamily="34" charset="0"/>
                <a:cs typeface="Calibri" panose="020F0502020204030204" pitchFamily="34" charset="0"/>
              </a:rPr>
              <a:t>F = A + B’C = ABC + ABC’ + AB’C + AB’C’ + AB’C + A’B’C </a:t>
            </a:r>
          </a:p>
          <a:p>
            <a:endParaRPr lang="en-IN" sz="2000" dirty="0">
              <a:solidFill>
                <a:schemeClr val="tx1"/>
              </a:solidFill>
              <a:latin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cs typeface="Calibri" panose="020F0502020204030204" pitchFamily="34" charset="0"/>
              </a:rPr>
              <a:t>But AB’C appears twice, and according to theorem 1 (x + x = x), it is possible to remove one of those occurrences. Rearranging the </a:t>
            </a:r>
            <a:r>
              <a:rPr lang="en-IN" sz="2000" dirty="0" err="1">
                <a:solidFill>
                  <a:schemeClr val="tx1"/>
                </a:solidFill>
                <a:latin typeface="Calibri" panose="020F0502020204030204" pitchFamily="34" charset="0"/>
                <a:cs typeface="Calibri" panose="020F0502020204030204" pitchFamily="34" charset="0"/>
              </a:rPr>
              <a:t>minterms</a:t>
            </a:r>
            <a:r>
              <a:rPr lang="en-IN" sz="2000" dirty="0">
                <a:solidFill>
                  <a:schemeClr val="tx1"/>
                </a:solidFill>
                <a:latin typeface="Calibri" panose="020F0502020204030204" pitchFamily="34" charset="0"/>
                <a:cs typeface="Calibri" panose="020F0502020204030204" pitchFamily="34" charset="0"/>
              </a:rPr>
              <a:t> in ascending order, we finally obtain </a:t>
            </a:r>
          </a:p>
          <a:p>
            <a:r>
              <a:rPr lang="en-IN" sz="2000" dirty="0">
                <a:solidFill>
                  <a:schemeClr val="tx1"/>
                </a:solidFill>
                <a:latin typeface="Calibri" panose="020F0502020204030204" pitchFamily="34" charset="0"/>
                <a:cs typeface="Calibri" panose="020F0502020204030204" pitchFamily="34" charset="0"/>
              </a:rPr>
              <a:t>F = A’B’C + AB’C’ + AB’C + ABC’ + ABC </a:t>
            </a:r>
          </a:p>
          <a:p>
            <a:r>
              <a:rPr lang="en-IN" sz="2000" dirty="0">
                <a:solidFill>
                  <a:schemeClr val="tx1"/>
                </a:solidFill>
                <a:latin typeface="Calibri" panose="020F0502020204030204" pitchFamily="34" charset="0"/>
                <a:cs typeface="Calibri" panose="020F0502020204030204" pitchFamily="34" charset="0"/>
              </a:rPr>
              <a:t>    = m1 + m4 + m5 + m6 + m7 </a:t>
            </a:r>
          </a:p>
          <a:p>
            <a:endParaRPr lang="en-IN" sz="2000" dirty="0">
              <a:solidFill>
                <a:schemeClr val="tx1"/>
              </a:solidFill>
              <a:latin typeface="Calibri" panose="020F0502020204030204" pitchFamily="34" charset="0"/>
              <a:cs typeface="Calibri" panose="020F0502020204030204" pitchFamily="34" charset="0"/>
            </a:endParaRPr>
          </a:p>
          <a:p>
            <a:r>
              <a:rPr lang="en-IN" sz="2000" dirty="0">
                <a:solidFill>
                  <a:schemeClr val="tx1"/>
                </a:solidFill>
                <a:latin typeface="Calibri" panose="020F0502020204030204" pitchFamily="34" charset="0"/>
                <a:cs typeface="Calibri" panose="020F0502020204030204" pitchFamily="34" charset="0"/>
              </a:rPr>
              <a:t>SOP is represented as </a:t>
            </a:r>
            <a:r>
              <a:rPr lang="en-IN" sz="2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IN" sz="2000" dirty="0">
                <a:solidFill>
                  <a:schemeClr val="tx1"/>
                </a:solidFill>
                <a:latin typeface="Calibri" panose="020F0502020204030204" pitchFamily="34" charset="0"/>
                <a:cs typeface="Calibri" panose="020F0502020204030204" pitchFamily="34" charset="0"/>
              </a:rPr>
              <a:t> (1, 4, 5, 6, 7)</a:t>
            </a:r>
          </a:p>
        </p:txBody>
      </p:sp>
    </p:spTree>
    <p:extLst>
      <p:ext uri="{BB962C8B-B14F-4D97-AF65-F5344CB8AC3E}">
        <p14:creationId xmlns:p14="http://schemas.microsoft.com/office/powerpoint/2010/main" val="41424757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ED271-674D-6C8C-E89A-E573915C64D9}"/>
              </a:ext>
            </a:extLst>
          </p:cNvPr>
          <p:cNvSpPr txBox="1"/>
          <p:nvPr/>
        </p:nvSpPr>
        <p:spPr>
          <a:xfrm>
            <a:off x="228600" y="158314"/>
            <a:ext cx="8382000" cy="954107"/>
          </a:xfrm>
          <a:prstGeom prst="rect">
            <a:avLst/>
          </a:prstGeom>
          <a:noFill/>
        </p:spPr>
        <p:txBody>
          <a:bodyPr wrap="square">
            <a:spAutoFit/>
          </a:bodyPr>
          <a:lstStyle/>
          <a:p>
            <a:r>
              <a:rPr lang="en-US" sz="2800" dirty="0">
                <a:solidFill>
                  <a:schemeClr val="tx1"/>
                </a:solidFill>
                <a:latin typeface="Calibri" panose="020F0502020204030204" pitchFamily="34" charset="0"/>
                <a:cs typeface="Calibri" panose="020F0502020204030204" pitchFamily="34" charset="0"/>
              </a:rPr>
              <a:t>2. Express the Boolean function F = </a:t>
            </a:r>
            <a:r>
              <a:rPr lang="en-US" sz="2800" dirty="0" err="1">
                <a:solidFill>
                  <a:schemeClr val="tx1"/>
                </a:solidFill>
                <a:latin typeface="Calibri" panose="020F0502020204030204" pitchFamily="34" charset="0"/>
                <a:cs typeface="Calibri" panose="020F0502020204030204" pitchFamily="34" charset="0"/>
              </a:rPr>
              <a:t>xy</a:t>
            </a:r>
            <a:r>
              <a:rPr lang="en-US" sz="2800" dirty="0">
                <a:solidFill>
                  <a:schemeClr val="tx1"/>
                </a:solidFill>
                <a:latin typeface="Calibri" panose="020F0502020204030204" pitchFamily="34" charset="0"/>
                <a:cs typeface="Calibri" panose="020F0502020204030204" pitchFamily="34" charset="0"/>
              </a:rPr>
              <a:t> + </a:t>
            </a:r>
            <a:r>
              <a:rPr lang="en-US" sz="2800" dirty="0" err="1">
                <a:solidFill>
                  <a:schemeClr val="tx1"/>
                </a:solidFill>
                <a:latin typeface="Calibri" panose="020F0502020204030204" pitchFamily="34" charset="0"/>
                <a:cs typeface="Calibri" panose="020F0502020204030204" pitchFamily="34" charset="0"/>
              </a:rPr>
              <a:t>x’z</a:t>
            </a:r>
            <a:r>
              <a:rPr lang="en-US" sz="2800" dirty="0">
                <a:solidFill>
                  <a:schemeClr val="tx1"/>
                </a:solidFill>
                <a:latin typeface="Calibri" panose="020F0502020204030204" pitchFamily="34" charset="0"/>
                <a:cs typeface="Calibri" panose="020F0502020204030204" pitchFamily="34" charset="0"/>
              </a:rPr>
              <a:t> as a product of maxterms (canonical POS form)</a:t>
            </a:r>
            <a:endParaRPr lang="en-IN" sz="2800" dirty="0">
              <a:solidFill>
                <a:schemeClr val="tx1"/>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104DF99-F9F4-E041-0C26-9CF1FAD97F23}"/>
              </a:ext>
            </a:extLst>
          </p:cNvPr>
          <p:cNvSpPr txBox="1"/>
          <p:nvPr/>
        </p:nvSpPr>
        <p:spPr>
          <a:xfrm>
            <a:off x="434340" y="1142901"/>
            <a:ext cx="8275320" cy="5693866"/>
          </a:xfrm>
          <a:prstGeom prst="rect">
            <a:avLst/>
          </a:prstGeom>
          <a:noFill/>
        </p:spPr>
        <p:txBody>
          <a:bodyPr wrap="square">
            <a:spAutoFit/>
          </a:bodyPr>
          <a:lstStyle/>
          <a:p>
            <a:r>
              <a:rPr lang="es-ES" sz="2800" b="1" dirty="0" err="1">
                <a:solidFill>
                  <a:schemeClr val="tx1"/>
                </a:solidFill>
                <a:latin typeface="Calibri" panose="020F0502020204030204" pitchFamily="34" charset="0"/>
                <a:cs typeface="Calibri" panose="020F0502020204030204" pitchFamily="34" charset="0"/>
              </a:rPr>
              <a:t>Solution</a:t>
            </a:r>
            <a:r>
              <a:rPr lang="es-ES" sz="2800" b="1" dirty="0">
                <a:solidFill>
                  <a:schemeClr val="tx1"/>
                </a:solidFill>
                <a:latin typeface="Calibri" panose="020F0502020204030204" pitchFamily="34" charset="0"/>
                <a:cs typeface="Calibri" panose="020F0502020204030204" pitchFamily="34" charset="0"/>
              </a:rPr>
              <a:t> – </a:t>
            </a:r>
          </a:p>
          <a:p>
            <a:r>
              <a:rPr lang="es-ES" sz="2800" dirty="0">
                <a:solidFill>
                  <a:schemeClr val="tx1"/>
                </a:solidFill>
                <a:latin typeface="Calibri" panose="020F0502020204030204" pitchFamily="34" charset="0"/>
                <a:cs typeface="Calibri" panose="020F0502020204030204" pitchFamily="34" charset="0"/>
              </a:rPr>
              <a:t>F = </a:t>
            </a:r>
            <a:r>
              <a:rPr lang="es-ES" sz="2800" dirty="0" err="1">
                <a:solidFill>
                  <a:schemeClr val="tx1"/>
                </a:solidFill>
                <a:latin typeface="Calibri" panose="020F0502020204030204" pitchFamily="34" charset="0"/>
                <a:cs typeface="Calibri" panose="020F0502020204030204" pitchFamily="34" charset="0"/>
              </a:rPr>
              <a:t>xy</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x’z</a:t>
            </a:r>
            <a:r>
              <a:rPr lang="es-ES" sz="2800" dirty="0">
                <a:solidFill>
                  <a:schemeClr val="tx1"/>
                </a:solidFill>
                <a:latin typeface="Calibri" panose="020F0502020204030204" pitchFamily="34" charset="0"/>
                <a:cs typeface="Calibri" panose="020F0502020204030204" pitchFamily="34" charset="0"/>
              </a:rPr>
              <a:t> = (</a:t>
            </a:r>
            <a:r>
              <a:rPr lang="es-ES" sz="2800" dirty="0" err="1">
                <a:solidFill>
                  <a:schemeClr val="tx1"/>
                </a:solidFill>
                <a:latin typeface="Calibri" panose="020F0502020204030204" pitchFamily="34" charset="0"/>
                <a:cs typeface="Calibri" panose="020F0502020204030204" pitchFamily="34" charset="0"/>
              </a:rPr>
              <a:t>xy</a:t>
            </a:r>
            <a:r>
              <a:rPr lang="es-ES" sz="2800" dirty="0">
                <a:solidFill>
                  <a:schemeClr val="tx1"/>
                </a:solidFill>
                <a:latin typeface="Calibri" panose="020F0502020204030204" pitchFamily="34" charset="0"/>
                <a:cs typeface="Calibri" panose="020F0502020204030204" pitchFamily="34" charset="0"/>
              </a:rPr>
              <a:t> + x’)(</a:t>
            </a:r>
            <a:r>
              <a:rPr lang="es-ES" sz="2800" dirty="0" err="1">
                <a:solidFill>
                  <a:schemeClr val="tx1"/>
                </a:solidFill>
                <a:latin typeface="Calibri" panose="020F0502020204030204" pitchFamily="34" charset="0"/>
                <a:cs typeface="Calibri" panose="020F0502020204030204" pitchFamily="34" charset="0"/>
              </a:rPr>
              <a:t>xy</a:t>
            </a:r>
            <a:r>
              <a:rPr lang="es-ES" sz="2800" dirty="0">
                <a:solidFill>
                  <a:schemeClr val="tx1"/>
                </a:solidFill>
                <a:latin typeface="Calibri" panose="020F0502020204030204" pitchFamily="34" charset="0"/>
                <a:cs typeface="Calibri" panose="020F0502020204030204" pitchFamily="34" charset="0"/>
              </a:rPr>
              <a:t> + z) = (x + x’)(y + x’)(x + z)(y + z) = (x’ + y)(x + z)(y + z) </a:t>
            </a:r>
          </a:p>
          <a:p>
            <a:endParaRPr lang="es-ES" sz="2800" dirty="0">
              <a:solidFill>
                <a:schemeClr val="tx1"/>
              </a:solidFill>
              <a:latin typeface="Calibri" panose="020F0502020204030204" pitchFamily="34" charset="0"/>
              <a:cs typeface="Calibri" panose="020F0502020204030204" pitchFamily="34" charset="0"/>
            </a:endParaRPr>
          </a:p>
          <a:p>
            <a:r>
              <a:rPr lang="es-ES" sz="2800" dirty="0">
                <a:solidFill>
                  <a:schemeClr val="tx1"/>
                </a:solidFill>
                <a:latin typeface="Calibri" panose="020F0502020204030204" pitchFamily="34" charset="0"/>
                <a:cs typeface="Calibri" panose="020F0502020204030204" pitchFamily="34" charset="0"/>
              </a:rPr>
              <a:t>x’ + y = x’ + y + </a:t>
            </a:r>
            <a:r>
              <a:rPr lang="es-ES" sz="2800" dirty="0" err="1">
                <a:solidFill>
                  <a:schemeClr val="tx1"/>
                </a:solidFill>
                <a:latin typeface="Calibri" panose="020F0502020204030204" pitchFamily="34" charset="0"/>
                <a:cs typeface="Calibri" panose="020F0502020204030204" pitchFamily="34" charset="0"/>
              </a:rPr>
              <a:t>zz</a:t>
            </a:r>
            <a:r>
              <a:rPr lang="es-ES" sz="2800" dirty="0">
                <a:solidFill>
                  <a:schemeClr val="tx1"/>
                </a:solidFill>
                <a:latin typeface="Calibri" panose="020F0502020204030204" pitchFamily="34" charset="0"/>
                <a:cs typeface="Calibri" panose="020F0502020204030204" pitchFamily="34" charset="0"/>
              </a:rPr>
              <a:t>’ = (x’+ y + z)(x’ + y + z’)</a:t>
            </a:r>
          </a:p>
          <a:p>
            <a:endParaRPr lang="es-ES" sz="2800" dirty="0">
              <a:solidFill>
                <a:schemeClr val="tx1"/>
              </a:solidFill>
              <a:latin typeface="Calibri" panose="020F0502020204030204" pitchFamily="34" charset="0"/>
              <a:cs typeface="Calibri" panose="020F0502020204030204" pitchFamily="34" charset="0"/>
            </a:endParaRPr>
          </a:p>
          <a:p>
            <a:r>
              <a:rPr lang="es-ES" sz="2800" dirty="0">
                <a:solidFill>
                  <a:schemeClr val="tx1"/>
                </a:solidFill>
                <a:latin typeface="Calibri" panose="020F0502020204030204" pitchFamily="34" charset="0"/>
                <a:cs typeface="Calibri" panose="020F0502020204030204" pitchFamily="34" charset="0"/>
              </a:rPr>
              <a:t>x + z = x + z + </a:t>
            </a:r>
            <a:r>
              <a:rPr lang="es-ES" sz="2800" dirty="0" err="1">
                <a:solidFill>
                  <a:schemeClr val="tx1"/>
                </a:solidFill>
                <a:latin typeface="Calibri" panose="020F0502020204030204" pitchFamily="34" charset="0"/>
                <a:cs typeface="Calibri" panose="020F0502020204030204" pitchFamily="34" charset="0"/>
              </a:rPr>
              <a:t>yy</a:t>
            </a:r>
            <a:r>
              <a:rPr lang="es-ES" sz="2800" dirty="0">
                <a:solidFill>
                  <a:schemeClr val="tx1"/>
                </a:solidFill>
                <a:latin typeface="Calibri" panose="020F0502020204030204" pitchFamily="34" charset="0"/>
                <a:cs typeface="Calibri" panose="020F0502020204030204" pitchFamily="34" charset="0"/>
              </a:rPr>
              <a:t>’ = (x + y + z)(x + y’ + z)</a:t>
            </a:r>
          </a:p>
          <a:p>
            <a:endParaRPr lang="es-ES" sz="2800" dirty="0">
              <a:solidFill>
                <a:schemeClr val="tx1"/>
              </a:solidFill>
              <a:latin typeface="Calibri" panose="020F0502020204030204" pitchFamily="34" charset="0"/>
              <a:cs typeface="Calibri" panose="020F0502020204030204" pitchFamily="34" charset="0"/>
            </a:endParaRPr>
          </a:p>
          <a:p>
            <a:r>
              <a:rPr lang="es-ES" sz="2800" dirty="0">
                <a:solidFill>
                  <a:schemeClr val="tx1"/>
                </a:solidFill>
                <a:latin typeface="Calibri" panose="020F0502020204030204" pitchFamily="34" charset="0"/>
                <a:cs typeface="Calibri" panose="020F0502020204030204" pitchFamily="34" charset="0"/>
              </a:rPr>
              <a:t>y + z = y + z + </a:t>
            </a:r>
            <a:r>
              <a:rPr lang="es-ES" sz="2800" dirty="0" err="1">
                <a:solidFill>
                  <a:schemeClr val="tx1"/>
                </a:solidFill>
                <a:latin typeface="Calibri" panose="020F0502020204030204" pitchFamily="34" charset="0"/>
                <a:cs typeface="Calibri" panose="020F0502020204030204" pitchFamily="34" charset="0"/>
              </a:rPr>
              <a:t>xx</a:t>
            </a:r>
            <a:r>
              <a:rPr lang="es-ES" sz="2800" dirty="0">
                <a:solidFill>
                  <a:schemeClr val="tx1"/>
                </a:solidFill>
                <a:latin typeface="Calibri" panose="020F0502020204030204" pitchFamily="34" charset="0"/>
                <a:cs typeface="Calibri" panose="020F0502020204030204" pitchFamily="34" charset="0"/>
              </a:rPr>
              <a:t>’ = (x + y + z)(x’ + y + z) </a:t>
            </a:r>
          </a:p>
          <a:p>
            <a:endParaRPr lang="es-ES" sz="2800" dirty="0">
              <a:solidFill>
                <a:schemeClr val="tx1"/>
              </a:solidFill>
              <a:latin typeface="Calibri" panose="020F0502020204030204" pitchFamily="34" charset="0"/>
              <a:cs typeface="Calibri" panose="020F0502020204030204" pitchFamily="34" charset="0"/>
            </a:endParaRPr>
          </a:p>
          <a:p>
            <a:r>
              <a:rPr lang="es-ES" sz="2800" dirty="0">
                <a:solidFill>
                  <a:schemeClr val="tx1"/>
                </a:solidFill>
                <a:latin typeface="Calibri" panose="020F0502020204030204" pitchFamily="34" charset="0"/>
                <a:cs typeface="Calibri" panose="020F0502020204030204" pitchFamily="34" charset="0"/>
              </a:rPr>
              <a:t>F = (x + y + z)(x + y’ + z)(x’ + y + z)(x’ + y + z’) </a:t>
            </a:r>
          </a:p>
          <a:p>
            <a:r>
              <a:rPr lang="es-ES" sz="2800" dirty="0">
                <a:solidFill>
                  <a:schemeClr val="tx1"/>
                </a:solidFill>
                <a:latin typeface="Calibri" panose="020F0502020204030204" pitchFamily="34" charset="0"/>
                <a:cs typeface="Calibri" panose="020F0502020204030204" pitchFamily="34" charset="0"/>
              </a:rPr>
              <a:t>= M0*M2*M4*M5 ,</a:t>
            </a:r>
          </a:p>
          <a:p>
            <a:r>
              <a:rPr lang="es-ES" sz="2800" dirty="0">
                <a:solidFill>
                  <a:schemeClr val="tx1"/>
                </a:solidFill>
                <a:latin typeface="Calibri" panose="020F0502020204030204" pitchFamily="34" charset="0"/>
                <a:cs typeface="Calibri" panose="020F0502020204030204" pitchFamily="34" charset="0"/>
              </a:rPr>
              <a:t>POS </a:t>
            </a:r>
            <a:r>
              <a:rPr lang="es-ES" sz="2800" dirty="0" err="1">
                <a:solidFill>
                  <a:schemeClr val="tx1"/>
                </a:solidFill>
                <a:latin typeface="Calibri" panose="020F0502020204030204" pitchFamily="34" charset="0"/>
                <a:cs typeface="Calibri" panose="020F0502020204030204" pitchFamily="34" charset="0"/>
              </a:rPr>
              <a:t>is</a:t>
            </a:r>
            <a:r>
              <a:rPr lang="es-ES" sz="2800" dirty="0">
                <a:solidFill>
                  <a:schemeClr val="tx1"/>
                </a:solidFill>
                <a:latin typeface="Calibri" panose="020F0502020204030204" pitchFamily="34" charset="0"/>
                <a:cs typeface="Calibri" panose="020F0502020204030204" pitchFamily="34" charset="0"/>
              </a:rPr>
              <a:t> </a:t>
            </a:r>
            <a:r>
              <a:rPr lang="es-ES" sz="2800" dirty="0" err="1">
                <a:solidFill>
                  <a:schemeClr val="tx1"/>
                </a:solidFill>
                <a:latin typeface="Calibri" panose="020F0502020204030204" pitchFamily="34" charset="0"/>
                <a:cs typeface="Calibri" panose="020F0502020204030204" pitchFamily="34" charset="0"/>
              </a:rPr>
              <a:t>represented</a:t>
            </a:r>
            <a:r>
              <a:rPr lang="es-ES" sz="2800" dirty="0">
                <a:solidFill>
                  <a:schemeClr val="tx1"/>
                </a:solidFill>
                <a:latin typeface="Calibri" panose="020F0502020204030204" pitchFamily="34" charset="0"/>
                <a:cs typeface="Calibri" panose="020F0502020204030204" pitchFamily="34" charset="0"/>
              </a:rPr>
              <a:t> as </a:t>
            </a:r>
            <a:r>
              <a:rPr lang="es-ES" sz="28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s-ES" sz="2800" dirty="0">
                <a:solidFill>
                  <a:schemeClr val="tx1"/>
                </a:solidFill>
                <a:latin typeface="Calibri" panose="020F0502020204030204" pitchFamily="34" charset="0"/>
                <a:cs typeface="Calibri" panose="020F0502020204030204" pitchFamily="34" charset="0"/>
              </a:rPr>
              <a:t>(0, 2, 4, 5)</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3544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F0DB5FD0-E210-A843-9A69-2D4EB6AF8F16}"/>
              </a:ext>
            </a:extLst>
          </p:cNvPr>
          <p:cNvSpPr>
            <a:spLocks noGrp="1" noChangeArrowheads="1"/>
          </p:cNvSpPr>
          <p:nvPr>
            <p:ph type="body" idx="1"/>
          </p:nvPr>
        </p:nvSpPr>
        <p:spPr>
          <a:xfrm>
            <a:off x="1219200" y="76200"/>
            <a:ext cx="7467600" cy="41148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buClr>
                <a:srgbClr val="0000CC"/>
              </a:buClr>
              <a:buSzTx/>
              <a:buFontTx/>
              <a:buChar char="•"/>
            </a:pPr>
            <a:endParaRPr lang="en-US" altLang="en-US" sz="3600" b="1">
              <a:solidFill>
                <a:srgbClr val="CC0000"/>
              </a:solidFill>
              <a:effectLst/>
              <a:latin typeface="Times New Roman" panose="02020603050405020304" pitchFamily="18" charset="0"/>
            </a:endParaRPr>
          </a:p>
          <a:p>
            <a:pPr>
              <a:buClr>
                <a:srgbClr val="0000CC"/>
              </a:buClr>
              <a:buSzTx/>
              <a:buFontTx/>
              <a:buChar char="•"/>
            </a:pPr>
            <a:r>
              <a:rPr lang="en-US" altLang="en-US" sz="3600" b="1">
                <a:solidFill>
                  <a:srgbClr val="CC0000"/>
                </a:solidFill>
                <a:effectLst/>
                <a:latin typeface="Times New Roman" panose="02020603050405020304" pitchFamily="18" charset="0"/>
              </a:rPr>
              <a:t>“All or Nothing Gate”</a:t>
            </a:r>
            <a:br>
              <a:rPr lang="en-US" altLang="en-US" sz="3600" b="1">
                <a:solidFill>
                  <a:srgbClr val="CC0000"/>
                </a:solidFill>
                <a:effectLst/>
                <a:latin typeface="Times New Roman" panose="02020603050405020304" pitchFamily="18" charset="0"/>
              </a:rPr>
            </a:br>
            <a:endParaRPr lang="en-US" altLang="en-US" sz="3600" b="1">
              <a:solidFill>
                <a:srgbClr val="CC0000"/>
              </a:solidFill>
              <a:effectLst/>
              <a:latin typeface="Times New Roman" panose="02020603050405020304" pitchFamily="18" charset="0"/>
            </a:endParaRPr>
          </a:p>
          <a:p>
            <a:pPr>
              <a:buClr>
                <a:srgbClr val="0000CC"/>
              </a:buClr>
              <a:buSzTx/>
              <a:buFontTx/>
              <a:buChar char="•"/>
            </a:pPr>
            <a:r>
              <a:rPr lang="en-US" altLang="en-US" sz="3600" b="1">
                <a:solidFill>
                  <a:srgbClr val="CC0000"/>
                </a:solidFill>
                <a:effectLst/>
                <a:latin typeface="Times New Roman" panose="02020603050405020304" pitchFamily="18" charset="0"/>
              </a:rPr>
              <a:t>Boolean Expression:     A  ·  B  =  Y</a:t>
            </a:r>
          </a:p>
          <a:p>
            <a:pPr>
              <a:buClr>
                <a:srgbClr val="0000CC"/>
              </a:buClr>
              <a:buSzTx/>
              <a:buFontTx/>
              <a:buChar char="•"/>
            </a:pPr>
            <a:endParaRPr lang="en-US" altLang="en-US" sz="3600" b="1">
              <a:solidFill>
                <a:srgbClr val="CC0000"/>
              </a:solidFill>
              <a:effectLst/>
              <a:latin typeface="Times New Roman" panose="02020603050405020304" pitchFamily="18" charset="0"/>
            </a:endParaRPr>
          </a:p>
          <a:p>
            <a:pPr>
              <a:buClr>
                <a:srgbClr val="0000CC"/>
              </a:buClr>
              <a:buSzTx/>
              <a:buFontTx/>
              <a:buChar char="•"/>
            </a:pPr>
            <a:r>
              <a:rPr lang="en-US" altLang="en-US" sz="3600" b="1">
                <a:solidFill>
                  <a:srgbClr val="CC0000"/>
                </a:solidFill>
                <a:effectLst/>
                <a:latin typeface="Times New Roman" panose="02020603050405020304" pitchFamily="18" charset="0"/>
              </a:rPr>
              <a:t>Truth Table   </a:t>
            </a:r>
          </a:p>
        </p:txBody>
      </p:sp>
      <p:pic>
        <p:nvPicPr>
          <p:cNvPr id="6156" name="Picture 12">
            <a:extLst>
              <a:ext uri="{FF2B5EF4-FFF2-40B4-BE49-F238E27FC236}">
                <a16:creationId xmlns:a16="http://schemas.microsoft.com/office/drawing/2014/main" id="{D7489335-5627-0FBA-FA4C-E5D6D1A4F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419600"/>
            <a:ext cx="2819400" cy="1858963"/>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6160" name="WordArt 16">
            <a:extLst>
              <a:ext uri="{FF2B5EF4-FFF2-40B4-BE49-F238E27FC236}">
                <a16:creationId xmlns:a16="http://schemas.microsoft.com/office/drawing/2014/main" id="{5C973BF0-2EEB-E50F-CB1F-61768EF8D750}"/>
              </a:ext>
            </a:extLst>
          </p:cNvPr>
          <p:cNvSpPr>
            <a:spLocks noChangeArrowheads="1" noChangeShapeType="1" noTextEdit="1"/>
          </p:cNvSpPr>
          <p:nvPr/>
        </p:nvSpPr>
        <p:spPr bwMode="auto">
          <a:xfrm rot="5400000">
            <a:off x="-2419350" y="3067050"/>
            <a:ext cx="6019800" cy="6477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49954"/>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AND  Gate</a:t>
            </a:r>
          </a:p>
        </p:txBody>
      </p:sp>
      <p:pic>
        <p:nvPicPr>
          <p:cNvPr id="7173" name="Picture 1">
            <a:extLst>
              <a:ext uri="{FF2B5EF4-FFF2-40B4-BE49-F238E27FC236}">
                <a16:creationId xmlns:a16="http://schemas.microsoft.com/office/drawing/2014/main" id="{BADA93D5-DED4-FBFC-2540-681F1871E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3733800"/>
            <a:ext cx="2057400" cy="593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6160"/>
                                        </p:tgtEl>
                                        <p:attrNameLst>
                                          <p:attrName>style.visibility</p:attrName>
                                        </p:attrNameLst>
                                      </p:cBhvr>
                                      <p:to>
                                        <p:strVal val="visible"/>
                                      </p:to>
                                    </p:set>
                                    <p:anim calcmode="lin" valueType="num">
                                      <p:cBhvr additive="base">
                                        <p:cTn id="7" dur="500" fill="hold"/>
                                        <p:tgtEl>
                                          <p:spTgt spid="6160"/>
                                        </p:tgtEl>
                                        <p:attrNameLst>
                                          <p:attrName>ppt_x</p:attrName>
                                        </p:attrNameLst>
                                      </p:cBhvr>
                                      <p:tavLst>
                                        <p:tav tm="0">
                                          <p:val>
                                            <p:strVal val="0-#ppt_w/2"/>
                                          </p:val>
                                        </p:tav>
                                        <p:tav tm="100000">
                                          <p:val>
                                            <p:strVal val="#ppt_x"/>
                                          </p:val>
                                        </p:tav>
                                      </p:tavLst>
                                    </p:anim>
                                    <p:anim calcmode="lin" valueType="num">
                                      <p:cBhvr additive="base">
                                        <p:cTn id="8" dur="500" fill="hold"/>
                                        <p:tgtEl>
                                          <p:spTgt spid="61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 calcmode="lin" valueType="num">
                                      <p:cBhvr additive="base">
                                        <p:cTn id="12"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47">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 calcmode="lin" valueType="num">
                                      <p:cBhvr additive="base">
                                        <p:cTn id="17"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47">
                                            <p:txEl>
                                              <p:pRg st="2" end="2"/>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nodeType="after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 calcmode="lin" valueType="num">
                                      <p:cBhvr additive="base">
                                        <p:cTn id="22"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147">
                                            <p:txEl>
                                              <p:pRg st="4" end="4"/>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15" presetClass="entr" presetSubtype="0" fill="hold" nodeType="afterEffect">
                                  <p:stCondLst>
                                    <p:cond delay="0"/>
                                  </p:stCondLst>
                                  <p:childTnLst>
                                    <p:set>
                                      <p:cBhvr>
                                        <p:cTn id="26" dur="1" fill="hold">
                                          <p:stCondLst>
                                            <p:cond delay="0"/>
                                          </p:stCondLst>
                                        </p:cTn>
                                        <p:tgtEl>
                                          <p:spTgt spid="6156"/>
                                        </p:tgtEl>
                                        <p:attrNameLst>
                                          <p:attrName>style.visibility</p:attrName>
                                        </p:attrNameLst>
                                      </p:cBhvr>
                                      <p:to>
                                        <p:strVal val="visible"/>
                                      </p:to>
                                    </p:set>
                                    <p:anim calcmode="lin" valueType="num">
                                      <p:cBhvr>
                                        <p:cTn id="27" dur="1000" fill="hold"/>
                                        <p:tgtEl>
                                          <p:spTgt spid="6156"/>
                                        </p:tgtEl>
                                        <p:attrNameLst>
                                          <p:attrName>ppt_w</p:attrName>
                                        </p:attrNameLst>
                                      </p:cBhvr>
                                      <p:tavLst>
                                        <p:tav tm="0">
                                          <p:val>
                                            <p:fltVal val="0"/>
                                          </p:val>
                                        </p:tav>
                                        <p:tav tm="100000">
                                          <p:val>
                                            <p:strVal val="#ppt_w"/>
                                          </p:val>
                                        </p:tav>
                                      </p:tavLst>
                                    </p:anim>
                                    <p:anim calcmode="lin" valueType="num">
                                      <p:cBhvr>
                                        <p:cTn id="28" dur="1000" fill="hold"/>
                                        <p:tgtEl>
                                          <p:spTgt spid="6156"/>
                                        </p:tgtEl>
                                        <p:attrNameLst>
                                          <p:attrName>ppt_h</p:attrName>
                                        </p:attrNameLst>
                                      </p:cBhvr>
                                      <p:tavLst>
                                        <p:tav tm="0">
                                          <p:val>
                                            <p:fltVal val="0"/>
                                          </p:val>
                                        </p:tav>
                                        <p:tav tm="100000">
                                          <p:val>
                                            <p:strVal val="#ppt_h"/>
                                          </p:val>
                                        </p:tav>
                                      </p:tavLst>
                                    </p:anim>
                                    <p:anim calcmode="lin" valueType="num">
                                      <p:cBhvr>
                                        <p:cTn id="29" dur="1000" fill="hold"/>
                                        <p:tgtEl>
                                          <p:spTgt spid="6156"/>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61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E28F7-EBF6-A16E-DF60-DCB9E917AFC9}"/>
              </a:ext>
            </a:extLst>
          </p:cNvPr>
          <p:cNvSpPr txBox="1"/>
          <p:nvPr/>
        </p:nvSpPr>
        <p:spPr>
          <a:xfrm>
            <a:off x="381000" y="381001"/>
            <a:ext cx="8305800" cy="3970318"/>
          </a:xfrm>
          <a:prstGeom prst="rect">
            <a:avLst/>
          </a:prstGeom>
          <a:noFill/>
        </p:spPr>
        <p:txBody>
          <a:bodyPr wrap="square">
            <a:spAutoFit/>
          </a:bodyPr>
          <a:lstStyle/>
          <a:p>
            <a:r>
              <a:rPr lang="en-IN" sz="2800" dirty="0">
                <a:solidFill>
                  <a:schemeClr val="tx1"/>
                </a:solidFill>
                <a:latin typeface="Calibri" panose="020F0502020204030204" pitchFamily="34" charset="0"/>
                <a:cs typeface="Calibri" panose="020F0502020204030204" pitchFamily="34" charset="0"/>
              </a:rPr>
              <a:t>3. Convert Boolean expression in standard form SOP F=y’+</a:t>
            </a:r>
            <a:r>
              <a:rPr lang="en-IN" sz="2800" dirty="0" err="1">
                <a:solidFill>
                  <a:schemeClr val="tx1"/>
                </a:solidFill>
                <a:latin typeface="Calibri" panose="020F0502020204030204" pitchFamily="34" charset="0"/>
                <a:cs typeface="Calibri" panose="020F0502020204030204" pitchFamily="34" charset="0"/>
              </a:rPr>
              <a:t>xz</a:t>
            </a:r>
            <a:r>
              <a:rPr lang="en-IN" sz="2800" dirty="0">
                <a:solidFill>
                  <a:schemeClr val="tx1"/>
                </a:solidFill>
                <a:latin typeface="Calibri" panose="020F0502020204030204" pitchFamily="34" charset="0"/>
                <a:cs typeface="Calibri" panose="020F0502020204030204" pitchFamily="34" charset="0"/>
              </a:rPr>
              <a:t>’+</a:t>
            </a:r>
            <a:r>
              <a:rPr lang="en-IN" sz="2800" dirty="0" err="1">
                <a:solidFill>
                  <a:schemeClr val="tx1"/>
                </a:solidFill>
                <a:latin typeface="Calibri" panose="020F0502020204030204" pitchFamily="34" charset="0"/>
                <a:cs typeface="Calibri" panose="020F0502020204030204" pitchFamily="34" charset="0"/>
              </a:rPr>
              <a:t>xyz</a:t>
            </a:r>
            <a:endParaRPr lang="en-IN" sz="2800" dirty="0">
              <a:solidFill>
                <a:schemeClr val="tx1"/>
              </a:solidFill>
              <a:latin typeface="Calibri" panose="020F0502020204030204" pitchFamily="34" charset="0"/>
              <a:cs typeface="Calibri" panose="020F0502020204030204" pitchFamily="34" charset="0"/>
            </a:endParaRPr>
          </a:p>
          <a:p>
            <a:endParaRPr lang="en-IN" sz="2800" dirty="0">
              <a:solidFill>
                <a:schemeClr val="tx1"/>
              </a:solidFill>
              <a:latin typeface="Calibri" panose="020F0502020204030204" pitchFamily="34" charset="0"/>
              <a:cs typeface="Calibri" panose="020F0502020204030204" pitchFamily="34" charset="0"/>
            </a:endParaRPr>
          </a:p>
          <a:p>
            <a:r>
              <a:rPr lang="en-IN" sz="2800" b="1" dirty="0">
                <a:solidFill>
                  <a:schemeClr val="tx1"/>
                </a:solidFill>
                <a:latin typeface="Calibri" panose="020F0502020204030204" pitchFamily="34" charset="0"/>
                <a:cs typeface="Calibri" panose="020F0502020204030204" pitchFamily="34" charset="0"/>
              </a:rPr>
              <a:t>Solution :</a:t>
            </a:r>
          </a:p>
          <a:p>
            <a:r>
              <a:rPr lang="en-IN" sz="2800" dirty="0">
                <a:solidFill>
                  <a:schemeClr val="tx1"/>
                </a:solidFill>
                <a:latin typeface="Calibri" panose="020F0502020204030204" pitchFamily="34" charset="0"/>
                <a:cs typeface="Calibri" panose="020F0502020204030204" pitchFamily="34" charset="0"/>
              </a:rPr>
              <a:t> F  = (</a:t>
            </a:r>
            <a:r>
              <a:rPr lang="en-IN" sz="2800" dirty="0" err="1">
                <a:solidFill>
                  <a:schemeClr val="tx1"/>
                </a:solidFill>
                <a:latin typeface="Calibri" panose="020F0502020204030204" pitchFamily="34" charset="0"/>
                <a:cs typeface="Calibri" panose="020F0502020204030204" pitchFamily="34" charset="0"/>
              </a:rPr>
              <a:t>x+x</a:t>
            </a:r>
            <a:r>
              <a:rPr lang="en-IN" sz="2800" dirty="0">
                <a:solidFill>
                  <a:schemeClr val="tx1"/>
                </a:solidFill>
                <a:latin typeface="Calibri" panose="020F0502020204030204" pitchFamily="34" charset="0"/>
                <a:cs typeface="Calibri" panose="020F0502020204030204" pitchFamily="34" charset="0"/>
              </a:rPr>
              <a:t>’)y'(</a:t>
            </a:r>
            <a:r>
              <a:rPr lang="en-IN" sz="2800" dirty="0" err="1">
                <a:solidFill>
                  <a:schemeClr val="tx1"/>
                </a:solidFill>
                <a:latin typeface="Calibri" panose="020F0502020204030204" pitchFamily="34" charset="0"/>
                <a:cs typeface="Calibri" panose="020F0502020204030204" pitchFamily="34" charset="0"/>
              </a:rPr>
              <a:t>z+z</a:t>
            </a:r>
            <a:r>
              <a:rPr lang="en-IN" sz="2800" dirty="0">
                <a:solidFill>
                  <a:schemeClr val="tx1"/>
                </a:solidFill>
                <a:latin typeface="Calibri" panose="020F0502020204030204" pitchFamily="34" charset="0"/>
                <a:cs typeface="Calibri" panose="020F0502020204030204" pitchFamily="34" charset="0"/>
              </a:rPr>
              <a:t>’)+x(</a:t>
            </a:r>
            <a:r>
              <a:rPr lang="en-IN" sz="2800" dirty="0" err="1">
                <a:solidFill>
                  <a:schemeClr val="tx1"/>
                </a:solidFill>
                <a:latin typeface="Calibri" panose="020F0502020204030204" pitchFamily="34" charset="0"/>
                <a:cs typeface="Calibri" panose="020F0502020204030204" pitchFamily="34" charset="0"/>
              </a:rPr>
              <a:t>y+y</a:t>
            </a:r>
            <a:r>
              <a:rPr lang="en-IN" sz="2800" dirty="0">
                <a:solidFill>
                  <a:schemeClr val="tx1"/>
                </a:solidFill>
                <a:latin typeface="Calibri" panose="020F0502020204030204" pitchFamily="34" charset="0"/>
                <a:cs typeface="Calibri" panose="020F0502020204030204" pitchFamily="34" charset="0"/>
              </a:rPr>
              <a:t>’)z’ +</a:t>
            </a:r>
            <a:r>
              <a:rPr lang="en-IN" sz="2800" dirty="0" err="1">
                <a:solidFill>
                  <a:schemeClr val="tx1"/>
                </a:solidFill>
                <a:latin typeface="Calibri" panose="020F0502020204030204" pitchFamily="34" charset="0"/>
                <a:cs typeface="Calibri" panose="020F0502020204030204" pitchFamily="34" charset="0"/>
              </a:rPr>
              <a:t>xyz</a:t>
            </a:r>
            <a:r>
              <a:rPr lang="en-IN" sz="2800" dirty="0">
                <a:solidFill>
                  <a:schemeClr val="tx1"/>
                </a:solidFill>
                <a:latin typeface="Calibri" panose="020F0502020204030204" pitchFamily="34" charset="0"/>
                <a:cs typeface="Calibri" panose="020F0502020204030204" pitchFamily="34" charset="0"/>
              </a:rPr>
              <a:t> </a:t>
            </a:r>
          </a:p>
          <a:p>
            <a:r>
              <a:rPr lang="en-IN" sz="2800" dirty="0">
                <a:solidFill>
                  <a:schemeClr val="tx1"/>
                </a:solidFill>
                <a:latin typeface="Calibri" panose="020F0502020204030204" pitchFamily="34" charset="0"/>
                <a:cs typeface="Calibri" panose="020F0502020204030204" pitchFamily="34" charset="0"/>
              </a:rPr>
              <a:t> F  = </a:t>
            </a:r>
            <a:r>
              <a:rPr lang="en-IN" sz="2800" dirty="0" err="1">
                <a:solidFill>
                  <a:schemeClr val="tx1"/>
                </a:solidFill>
                <a:latin typeface="Calibri" panose="020F0502020204030204" pitchFamily="34" charset="0"/>
                <a:cs typeface="Calibri" panose="020F0502020204030204" pitchFamily="34" charset="0"/>
              </a:rPr>
              <a:t>xy’z</a:t>
            </a:r>
            <a:r>
              <a:rPr lang="en-IN" sz="2800" dirty="0">
                <a:solidFill>
                  <a:schemeClr val="tx1"/>
                </a:solidFill>
                <a:latin typeface="Calibri" panose="020F0502020204030204" pitchFamily="34" charset="0"/>
                <a:cs typeface="Calibri" panose="020F0502020204030204" pitchFamily="34" charset="0"/>
              </a:rPr>
              <a:t>+ xy’z’+</a:t>
            </a:r>
            <a:r>
              <a:rPr lang="en-IN" sz="2800" dirty="0" err="1">
                <a:solidFill>
                  <a:schemeClr val="tx1"/>
                </a:solidFill>
                <a:latin typeface="Calibri" panose="020F0502020204030204" pitchFamily="34" charset="0"/>
                <a:cs typeface="Calibri" panose="020F0502020204030204" pitchFamily="34" charset="0"/>
              </a:rPr>
              <a:t>x’y’z+x’y’z</a:t>
            </a:r>
            <a:r>
              <a:rPr lang="en-IN" sz="2800" dirty="0">
                <a:solidFill>
                  <a:schemeClr val="tx1"/>
                </a:solidFill>
                <a:latin typeface="Calibri" panose="020F0502020204030204" pitchFamily="34" charset="0"/>
                <a:cs typeface="Calibri" panose="020F0502020204030204" pitchFamily="34" charset="0"/>
              </a:rPr>
              <a:t>’+ </a:t>
            </a:r>
            <a:r>
              <a:rPr lang="en-IN" sz="2800" dirty="0" err="1">
                <a:solidFill>
                  <a:schemeClr val="tx1"/>
                </a:solidFill>
                <a:latin typeface="Calibri" panose="020F0502020204030204" pitchFamily="34" charset="0"/>
                <a:cs typeface="Calibri" panose="020F0502020204030204" pitchFamily="34" charset="0"/>
              </a:rPr>
              <a:t>xyz</a:t>
            </a:r>
            <a:r>
              <a:rPr lang="en-IN" sz="2800" dirty="0">
                <a:solidFill>
                  <a:schemeClr val="tx1"/>
                </a:solidFill>
                <a:latin typeface="Calibri" panose="020F0502020204030204" pitchFamily="34" charset="0"/>
                <a:cs typeface="Calibri" panose="020F0502020204030204" pitchFamily="34" charset="0"/>
              </a:rPr>
              <a:t>’+xy’z’+</a:t>
            </a:r>
            <a:r>
              <a:rPr lang="en-IN" sz="2800" dirty="0" err="1">
                <a:solidFill>
                  <a:schemeClr val="tx1"/>
                </a:solidFill>
                <a:latin typeface="Calibri" panose="020F0502020204030204" pitchFamily="34" charset="0"/>
                <a:cs typeface="Calibri" panose="020F0502020204030204" pitchFamily="34" charset="0"/>
              </a:rPr>
              <a:t>xyz</a:t>
            </a:r>
            <a:r>
              <a:rPr lang="en-IN" sz="2800" dirty="0">
                <a:solidFill>
                  <a:schemeClr val="tx1"/>
                </a:solidFill>
                <a:latin typeface="Calibri" panose="020F0502020204030204" pitchFamily="34" charset="0"/>
                <a:cs typeface="Calibri" panose="020F0502020204030204" pitchFamily="34" charset="0"/>
              </a:rPr>
              <a:t> </a:t>
            </a:r>
          </a:p>
          <a:p>
            <a:endParaRPr lang="en-IN" sz="2800" dirty="0">
              <a:solidFill>
                <a:schemeClr val="tx1"/>
              </a:solidFill>
              <a:latin typeface="Calibri" panose="020F0502020204030204" pitchFamily="34" charset="0"/>
              <a:cs typeface="Calibri" panose="020F0502020204030204" pitchFamily="34" charset="0"/>
            </a:endParaRPr>
          </a:p>
          <a:p>
            <a:r>
              <a:rPr lang="en-IN" sz="2800" dirty="0">
                <a:solidFill>
                  <a:schemeClr val="tx1"/>
                </a:solidFill>
                <a:latin typeface="Calibri" panose="020F0502020204030204" pitchFamily="34" charset="0"/>
                <a:cs typeface="Calibri" panose="020F0502020204030204" pitchFamily="34" charset="0"/>
              </a:rPr>
              <a:t>4. </a:t>
            </a:r>
            <a:r>
              <a:rPr lang="pt-BR" sz="2800" b="0" i="0" dirty="0">
                <a:solidFill>
                  <a:srgbClr val="273239"/>
                </a:solidFill>
                <a:effectLst/>
                <a:highlight>
                  <a:srgbClr val="FFFFFF"/>
                </a:highlight>
                <a:latin typeface="Calibri" panose="020F0502020204030204" pitchFamily="34" charset="0"/>
                <a:cs typeface="Calibri" panose="020F0502020204030204" pitchFamily="34" charset="0"/>
              </a:rPr>
              <a:t>F(A, B, C) = </a:t>
            </a:r>
            <a:r>
              <a:rPr lang="pt-BR" sz="2800" b="0" i="0" dirty="0">
                <a:solidFill>
                  <a:srgbClr val="273239"/>
                </a:solidFill>
                <a:effectLst/>
                <a:highlight>
                  <a:srgbClr val="FFFFFF"/>
                </a:highlight>
                <a:latin typeface="Calibri" panose="020F0502020204030204" pitchFamily="34" charset="0"/>
                <a:cs typeface="Calibri" panose="020F0502020204030204" pitchFamily="34" charset="0"/>
                <a:sym typeface="Symbol" panose="05050102010706020507" pitchFamily="18" charset="2"/>
              </a:rPr>
              <a:t></a:t>
            </a:r>
            <a:r>
              <a:rPr lang="pt-BR" sz="2800" b="0" i="0" dirty="0">
                <a:solidFill>
                  <a:srgbClr val="273239"/>
                </a:solidFill>
                <a:effectLst/>
                <a:highlight>
                  <a:srgbClr val="FFFFFF"/>
                </a:highlight>
                <a:latin typeface="Calibri" panose="020F0502020204030204" pitchFamily="34" charset="0"/>
                <a:cs typeface="Calibri" panose="020F0502020204030204" pitchFamily="34" charset="0"/>
              </a:rPr>
              <a:t>(1, 4, 5, 6, 7) Find the boolean equation.</a:t>
            </a:r>
            <a:br>
              <a:rPr lang="pt-BR" sz="2800" dirty="0">
                <a:latin typeface="Calibri" panose="020F0502020204030204" pitchFamily="34" charset="0"/>
                <a:cs typeface="Calibri" panose="020F0502020204030204" pitchFamily="34" charset="0"/>
              </a:rPr>
            </a:b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8928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BD02370-FAB4-B645-530A-E0D72EE67C56}"/>
                  </a:ext>
                </a:extLst>
              </p:cNvPr>
              <p:cNvSpPr txBox="1"/>
              <p:nvPr/>
            </p:nvSpPr>
            <p:spPr>
              <a:xfrm>
                <a:off x="609600" y="457200"/>
                <a:ext cx="8229600" cy="5882893"/>
              </a:xfrm>
              <a:prstGeom prst="rect">
                <a:avLst/>
              </a:prstGeom>
              <a:noFill/>
            </p:spPr>
            <p:txBody>
              <a:bodyPr wrap="square" rtlCol="0">
                <a:spAutoFit/>
              </a:bodyPr>
              <a:lstStyle/>
              <a:p>
                <a:r>
                  <a:rPr lang="en-US" u="sng" dirty="0">
                    <a:solidFill>
                      <a:schemeClr val="tx1"/>
                    </a:solidFill>
                    <a:latin typeface="Calibri" panose="020F0502020204030204" pitchFamily="34" charset="0"/>
                    <a:cs typeface="Calibri" panose="020F0502020204030204" pitchFamily="34" charset="0"/>
                  </a:rPr>
                  <a:t>Example:</a:t>
                </a:r>
                <a:r>
                  <a:rPr lang="en-US" dirty="0">
                    <a:solidFill>
                      <a:schemeClr val="tx1"/>
                    </a:solidFill>
                    <a:latin typeface="Calibri" panose="020F0502020204030204" pitchFamily="34" charset="0"/>
                    <a:cs typeface="Calibri" panose="020F0502020204030204" pitchFamily="34" charset="0"/>
                  </a:rPr>
                  <a:t>   </a:t>
                </a:r>
                <a:r>
                  <a:rPr lang="en-US" sz="2800" dirty="0">
                    <a:solidFill>
                      <a:schemeClr val="tx1"/>
                    </a:solidFill>
                    <a:latin typeface="Calibri" panose="020F0502020204030204" pitchFamily="34" charset="0"/>
                    <a:cs typeface="Calibri" panose="020F0502020204030204" pitchFamily="34" charset="0"/>
                  </a:rPr>
                  <a:t>Given the logic equation</a:t>
                </a:r>
              </a:p>
              <a:p>
                <a:r>
                  <a:rPr lang="en-US" sz="2400" dirty="0">
                    <a:solidFill>
                      <a:schemeClr val="tx1"/>
                    </a:solidFill>
                    <a:latin typeface="Calibri" panose="020F0502020204030204" pitchFamily="34" charset="0"/>
                    <a:cs typeface="Calibri" panose="020F0502020204030204" pitchFamily="34" charset="0"/>
                  </a:rPr>
                  <a:t>     Y  = (A+BC)(B+</a:t>
                </a:r>
                <a14:m>
                  <m:oMath xmlns:m="http://schemas.openxmlformats.org/officeDocument/2006/math">
                    <m:acc>
                      <m:accPr>
                        <m:chr m:val="̅"/>
                        <m:ctrlPr>
                          <a:rPr lang="en-IN"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b="0" i="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C</m:t>
                        </m:r>
                      </m:e>
                    </m:acc>
                    <m:r>
                      <m:rPr>
                        <m:sty m:val="p"/>
                      </m:rPr>
                      <a:rPr lang="en-US" sz="24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A</m:t>
                    </m:r>
                    <m:r>
                      <a:rPr lang="en-US" sz="24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………………………………..(1)</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Simplify in SOP form</a:t>
                </a:r>
              </a:p>
              <a:p>
                <a:r>
                  <a:rPr lang="en-IN" sz="2400" dirty="0">
                    <a:latin typeface="Calibri" panose="020F0502020204030204" pitchFamily="34" charset="0"/>
                    <a:ea typeface="Calibri" panose="020F0502020204030204" pitchFamily="34" charset="0"/>
                    <a:cs typeface="Calibri" panose="020F0502020204030204" pitchFamily="34" charset="0"/>
                  </a:rPr>
                  <a:t>     </a:t>
                </a: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Y  =  A(</a:t>
                </a:r>
                <a:r>
                  <a:rPr lang="en-US" sz="2400" dirty="0">
                    <a:solidFill>
                      <a:schemeClr val="tx1"/>
                    </a:solidFill>
                    <a:latin typeface="Calibri" panose="020F0502020204030204" pitchFamily="34" charset="0"/>
                    <a:cs typeface="Calibri" panose="020F0502020204030204" pitchFamily="34" charset="0"/>
                  </a:rPr>
                  <a:t>B+</a:t>
                </a:r>
                <a14:m>
                  <m:oMath xmlns:m="http://schemas.openxmlformats.org/officeDocument/2006/math">
                    <m:acc>
                      <m:accPr>
                        <m:chr m:val="̅"/>
                        <m:ctrlPr>
                          <a:rPr lang="en-IN"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b="0" i="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C</m:t>
                        </m:r>
                      </m:e>
                    </m:acc>
                    <m:r>
                      <m:rPr>
                        <m:sty m:val="p"/>
                      </m:rPr>
                      <a:rPr lang="en-US" sz="24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A</m:t>
                    </m:r>
                    <m:r>
                      <a:rPr lang="en-US" sz="2400" b="0" i="0"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oMath>
                </a14:m>
                <a:r>
                  <a:rPr lang="en-IN" sz="2400" dirty="0">
                    <a:effectLst/>
                    <a:latin typeface="Calibri" panose="020F0502020204030204" pitchFamily="34" charset="0"/>
                    <a:ea typeface="Calibri" panose="020F0502020204030204" pitchFamily="34" charset="0"/>
                    <a:cs typeface="Calibri" panose="020F0502020204030204" pitchFamily="34" charset="0"/>
                  </a:rPr>
                  <a:t> </a:t>
                </a:r>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BC </a:t>
                </a:r>
                <a:r>
                  <a:rPr lang="en-US" sz="2400" dirty="0">
                    <a:solidFill>
                      <a:schemeClr val="tx1"/>
                    </a:solidFill>
                    <a:latin typeface="Calibri" panose="020F0502020204030204" pitchFamily="34" charset="0"/>
                    <a:cs typeface="Calibri" panose="020F0502020204030204" pitchFamily="34" charset="0"/>
                  </a:rPr>
                  <a:t>(B+</a:t>
                </a:r>
                <a14:m>
                  <m:oMath xmlns:m="http://schemas.openxmlformats.org/officeDocument/2006/math">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r>
                      <m:rPr>
                        <m:sty m:val="p"/>
                      </m:rPr>
                      <a:rPr lang="en-US" sz="2400" b="0" i="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A</m:t>
                    </m:r>
                    <m: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oMath>
                </a14:m>
                <a:r>
                  <a:rPr lang="en-IN" sz="2400" dirty="0">
                    <a:latin typeface="Calibri" panose="020F0502020204030204" pitchFamily="34" charset="0"/>
                    <a:ea typeface="Calibri" panose="020F0502020204030204" pitchFamily="34" charset="0"/>
                    <a:cs typeface="Calibri" panose="020F0502020204030204" pitchFamily="34" charset="0"/>
                  </a:rPr>
                  <a:t> </a:t>
                </a: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Y  =   AB +A </a:t>
                </a:r>
                <a14:m>
                  <m:oMath xmlns:m="http://schemas.openxmlformats.org/officeDocument/2006/math">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oMath>
                </a14:m>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BC……………….Justify and find </a:t>
                </a:r>
                <a:r>
                  <a:rPr lang="en-IN" sz="240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minterms</a:t>
                </a:r>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(b) Use NAND Gates only</a:t>
                </a:r>
              </a:p>
              <a:p>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bar>
                      <m:barPr>
                        <m:pos m:val="top"/>
                        <m:ctrlPr>
                          <a:rPr lang="en-IN" sz="24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barPr>
                      <m:e>
                        <m:r>
                          <a:rPr lang="en-US" sz="2400" b="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e>
                    </m:bar>
                    <m:r>
                      <a:rPr lang="en-US" sz="2400" b="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m:t>
                    </m:r>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AB</m:t>
                        </m:r>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A</m:t>
                        </m:r>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 </m:t>
                        </m:r>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 + </m:t>
                        </m:r>
                        <m:r>
                          <m:rPr>
                            <m:nor/>
                          </m:rP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m:t>BC</m:t>
                        </m:r>
                      </m:e>
                    </m:bar>
                  </m:oMath>
                </a14:m>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bar>
                      <m:barPr>
                        <m:pos m:val="top"/>
                        <m:ctrlPr>
                          <a:rPr lang="en-IN" sz="24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barPr>
                      <m:e>
                        <m:r>
                          <a:rPr lang="en-US" sz="2400" b="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𝐴𝐵</m:t>
                        </m:r>
                      </m:e>
                    </m:bar>
                  </m:oMath>
                </a14:m>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a:rPr lang="en-US" sz="2400" i="1">
                            <a:solidFill>
                              <a:schemeClr val="tx1"/>
                            </a:solidFill>
                            <a:latin typeface="Cambria Math" panose="02040503050406030204" pitchFamily="18" charset="0"/>
                            <a:ea typeface="Calibri" panose="020F0502020204030204" pitchFamily="34" charset="0"/>
                            <a:cs typeface="Calibri" panose="020F0502020204030204" pitchFamily="34" charset="0"/>
                          </a:rPr>
                          <m:t>𝐴</m:t>
                        </m:r>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r>
                          <a:rPr lang="en-US" sz="2400" b="0" i="1"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e>
                    </m:bar>
                  </m:oMath>
                </a14:m>
                <a:r>
                  <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 </a:t>
                </a:r>
                <a14:m>
                  <m:oMath xmlns:m="http://schemas.openxmlformats.org/officeDocument/2006/math">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a:rPr lang="en-US" sz="2400" i="1">
                            <a:solidFill>
                              <a:schemeClr val="tx1"/>
                            </a:solidFill>
                            <a:latin typeface="Cambria Math" panose="02040503050406030204" pitchFamily="18" charset="0"/>
                            <a:ea typeface="Calibri" panose="020F0502020204030204" pitchFamily="34" charset="0"/>
                            <a:cs typeface="Calibri" panose="020F0502020204030204" pitchFamily="34" charset="0"/>
                          </a:rPr>
                          <m:t>𝐵</m:t>
                        </m:r>
                        <m:r>
                          <a:rPr lang="en-US" sz="2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𝐶</m:t>
                        </m:r>
                      </m:e>
                    </m:bar>
                  </m:oMath>
                </a14:m>
                <a:endParaRPr lang="en-IN" sz="240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c) Simplify in POS form from </a:t>
                </a:r>
                <a:r>
                  <a:rPr lang="en-US" sz="2400" dirty="0" err="1">
                    <a:solidFill>
                      <a:schemeClr val="tx1"/>
                    </a:solidFill>
                    <a:latin typeface="Calibri" panose="020F0502020204030204" pitchFamily="34" charset="0"/>
                    <a:cs typeface="Calibri" panose="020F0502020204030204" pitchFamily="34" charset="0"/>
                  </a:rPr>
                  <a:t>eqn</a:t>
                </a:r>
                <a:r>
                  <a:rPr lang="en-US" sz="2400" dirty="0">
                    <a:solidFill>
                      <a:schemeClr val="tx1"/>
                    </a:solidFill>
                    <a:latin typeface="Calibri" panose="020F0502020204030204" pitchFamily="34" charset="0"/>
                    <a:cs typeface="Calibri" panose="020F0502020204030204" pitchFamily="34" charset="0"/>
                  </a:rPr>
                  <a:t>(1) ….find maxterms</a:t>
                </a:r>
              </a:p>
              <a:p>
                <a:r>
                  <a:rPr lang="en-US" sz="2400" dirty="0">
                    <a:solidFill>
                      <a:schemeClr val="tx1"/>
                    </a:solidFill>
                    <a:latin typeface="Calibri" panose="020F0502020204030204" pitchFamily="34" charset="0"/>
                    <a:cs typeface="Calibri" panose="020F0502020204030204" pitchFamily="34" charset="0"/>
                  </a:rPr>
                  <a:t>     Y = (A+B)(A+C)(B+</a:t>
                </a:r>
                <a14:m>
                  <m:oMath xmlns:m="http://schemas.openxmlformats.org/officeDocument/2006/math">
                    <m:acc>
                      <m:accPr>
                        <m:chr m:val="̅"/>
                        <m:ctrlPr>
                          <a:rPr lang="en-IN" sz="24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b="0" i="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C</m:t>
                        </m:r>
                      </m:e>
                    </m:acc>
                  </m:oMath>
                </a14:m>
                <a:r>
                  <a:rPr lang="en-US" sz="2400" dirty="0">
                    <a:solidFill>
                      <a:schemeClr val="tx1"/>
                    </a:solidFill>
                    <a:latin typeface="Calibri" panose="020F0502020204030204" pitchFamily="34" charset="0"/>
                    <a:cs typeface="Calibri" panose="020F0502020204030204" pitchFamily="34" charset="0"/>
                  </a:rPr>
                  <a:t>)(B+A)</a:t>
                </a:r>
              </a:p>
              <a:p>
                <a:r>
                  <a:rPr lang="en-US" sz="2400" dirty="0">
                    <a:solidFill>
                      <a:schemeClr val="tx1"/>
                    </a:solidFill>
                    <a:latin typeface="Calibri" panose="020F0502020204030204" pitchFamily="34" charset="0"/>
                    <a:cs typeface="Calibri" panose="020F0502020204030204" pitchFamily="34" charset="0"/>
                  </a:rPr>
                  <a:t>  d) Use NOR gates only</a:t>
                </a:r>
              </a:p>
              <a:p>
                <a:r>
                  <a:rPr lang="en-US" sz="2400"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sz="2400" b="0" i="0"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     </m:t>
                    </m:r>
                    <m:bar>
                      <m:barPr>
                        <m:pos m:val="top"/>
                        <m:ctrlPr>
                          <a:rPr lang="en-IN" sz="240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ctrlPr>
                      </m:barPr>
                      <m:e>
                        <m:r>
                          <a:rPr lang="en-US" sz="2400" b="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𝑌</m:t>
                        </m:r>
                      </m:e>
                    </m:bar>
                    <m:r>
                      <a:rPr lang="en-US" sz="2400" b="0" i="1" smtClean="0">
                        <a:solidFill>
                          <a:schemeClr val="tx1"/>
                        </a:solidFill>
                        <a:effectLst/>
                        <a:latin typeface="Cambria Math" panose="02040503050406030204" pitchFamily="18" charset="0"/>
                        <a:ea typeface="Calibri" panose="020F0502020204030204" pitchFamily="34" charset="0"/>
                        <a:cs typeface="Calibri" panose="020F0502020204030204" pitchFamily="34" charset="0"/>
                      </a:rPr>
                      <m:t> = </m:t>
                    </m:r>
                    <m:r>
                      <a:rPr lang="en-US" sz="2400">
                        <a:solidFill>
                          <a:schemeClr val="tx1"/>
                        </a:solidFill>
                        <a:latin typeface="Cambria Math" panose="02040503050406030204" pitchFamily="18" charset="0"/>
                        <a:ea typeface="Calibri" panose="020F0502020204030204" pitchFamily="34" charset="0"/>
                        <a:cs typeface="Calibri" panose="020F0502020204030204" pitchFamily="34" charset="0"/>
                      </a:rPr>
                      <m:t> </m:t>
                    </m:r>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B</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B</m:t>
                        </m:r>
                        <m:r>
                          <m:rPr>
                            <m:nor/>
                          </m:rPr>
                          <a:rPr lang="en-US" sz="2400" dirty="0">
                            <a:solidFill>
                              <a:schemeClr val="tx1"/>
                            </a:solidFill>
                            <a:latin typeface="Calibri" panose="020F0502020204030204" pitchFamily="34" charset="0"/>
                            <a:cs typeface="Calibri" panose="020F0502020204030204" pitchFamily="34" charset="0"/>
                          </a:rPr>
                          <m:t>+</m:t>
                        </m:r>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B</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 </m:t>
                        </m:r>
                      </m:e>
                    </m:bar>
                    <m:r>
                      <a:rPr lang="en-US" sz="2400" i="1">
                        <a:solidFill>
                          <a:schemeClr val="tx1"/>
                        </a:solidFill>
                        <a:latin typeface="Cambria Math" panose="02040503050406030204" pitchFamily="18" charset="0"/>
                        <a:ea typeface="Calibri" panose="020F0502020204030204" pitchFamily="34" charset="0"/>
                        <a:cs typeface="Calibri" panose="020F0502020204030204" pitchFamily="34" charset="0"/>
                      </a:rPr>
                      <m:t> </m:t>
                    </m:r>
                  </m:oMath>
                </a14:m>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chemeClr val="tx1"/>
                    </a:solidFill>
                    <a:latin typeface="Calibri" panose="020F0502020204030204" pitchFamily="34" charset="0"/>
                    <a:cs typeface="Calibri" panose="020F0502020204030204" pitchFamily="34" charset="0"/>
                  </a:rPr>
                  <a:t> </a:t>
                </a:r>
                <a14:m>
                  <m:oMath xmlns:m="http://schemas.openxmlformats.org/officeDocument/2006/math">
                    <m:r>
                      <a:rPr lang="en-US" sz="2400" b="0" i="0"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r>
                      <a:rPr lang="en-US" sz="2400" i="1">
                        <a:solidFill>
                          <a:schemeClr val="tx1"/>
                        </a:solidFill>
                        <a:latin typeface="Cambria Math" panose="02040503050406030204" pitchFamily="18" charset="0"/>
                        <a:ea typeface="Calibri" panose="020F0502020204030204" pitchFamily="34" charset="0"/>
                        <a:cs typeface="Calibri" panose="020F0502020204030204" pitchFamily="34" charset="0"/>
                      </a:rPr>
                      <m:t>=</m:t>
                    </m:r>
                  </m:oMath>
                </a14:m>
                <a:r>
                  <a:rPr lang="en-US" sz="2400" dirty="0">
                    <a:solidFill>
                      <a:schemeClr val="tx1"/>
                    </a:solidFill>
                    <a:latin typeface="Calibri" panose="020F0502020204030204" pitchFamily="34" charset="0"/>
                    <a:cs typeface="Calibri" panose="020F0502020204030204" pitchFamily="34" charset="0"/>
                  </a:rPr>
                  <a:t>   </a:t>
                </a:r>
                <a14:m>
                  <m:oMath xmlns:m="http://schemas.openxmlformats.org/officeDocument/2006/math">
                    <m:bar>
                      <m:barPr>
                        <m:pos m:val="top"/>
                        <m:ctrlPr>
                          <a:rPr lang="en-IN" sz="24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B</m:t>
                        </m:r>
                        <m:r>
                          <m:rPr>
                            <m:nor/>
                          </m:rPr>
                          <a:rPr lang="en-US" sz="2400" dirty="0">
                            <a:solidFill>
                              <a:schemeClr val="tx1"/>
                            </a:solidFill>
                            <a:latin typeface="Calibri" panose="020F0502020204030204" pitchFamily="34" charset="0"/>
                            <a:cs typeface="Calibri" panose="020F0502020204030204" pitchFamily="34" charset="0"/>
                          </a:rPr>
                          <m:t>)</m:t>
                        </m:r>
                      </m:e>
                    </m:bar>
                  </m:oMath>
                </a14:m>
                <a:r>
                  <a:rPr lang="en-US" sz="2400" dirty="0">
                    <a:solidFill>
                      <a:schemeClr val="tx1"/>
                    </a:solidFill>
                    <a:latin typeface="Calibri" panose="020F0502020204030204" pitchFamily="34" charset="0"/>
                    <a:cs typeface="Calibri" panose="020F0502020204030204" pitchFamily="34" charset="0"/>
                  </a:rPr>
                  <a:t>   + </a:t>
                </a:r>
                <a14:m>
                  <m:oMath xmlns:m="http://schemas.openxmlformats.org/officeDocument/2006/math">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b="0" i="0" dirty="0" smtClean="0">
                            <a:solidFill>
                              <a:schemeClr val="tx1"/>
                            </a:solidFill>
                            <a:latin typeface="Calibri" panose="020F0502020204030204" pitchFamily="34" charset="0"/>
                            <a:cs typeface="Calibri" panose="020F0502020204030204" pitchFamily="34" charset="0"/>
                          </a:rPr>
                          <m:t>C</m:t>
                        </m:r>
                        <m:r>
                          <m:rPr>
                            <m:nor/>
                          </m:rPr>
                          <a:rPr lang="en-US" sz="2400" dirty="0">
                            <a:solidFill>
                              <a:schemeClr val="tx1"/>
                            </a:solidFill>
                            <a:latin typeface="Calibri" panose="020F0502020204030204" pitchFamily="34" charset="0"/>
                            <a:cs typeface="Calibri" panose="020F0502020204030204" pitchFamily="34" charset="0"/>
                          </a:rPr>
                          <m:t>)</m:t>
                        </m:r>
                      </m:e>
                    </m:bar>
                  </m:oMath>
                </a14:m>
                <a:r>
                  <a:rPr lang="en-US" sz="2400" dirty="0">
                    <a:solidFill>
                      <a:schemeClr val="tx1"/>
                    </a:solidFill>
                    <a:latin typeface="Calibri" panose="020F0502020204030204" pitchFamily="34" charset="0"/>
                    <a:cs typeface="Calibri" panose="020F0502020204030204" pitchFamily="34" charset="0"/>
                  </a:rPr>
                  <a:t> + </a:t>
                </a:r>
                <a14:m>
                  <m:oMath xmlns:m="http://schemas.openxmlformats.org/officeDocument/2006/math">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b="0" i="0" dirty="0" smtClean="0">
                            <a:solidFill>
                              <a:schemeClr val="tx1"/>
                            </a:solidFill>
                            <a:latin typeface="Calibri" panose="020F0502020204030204" pitchFamily="34" charset="0"/>
                            <a:cs typeface="Calibri" panose="020F0502020204030204" pitchFamily="34" charset="0"/>
                          </a:rPr>
                          <m:t>B</m:t>
                        </m:r>
                        <m:r>
                          <m:rPr>
                            <m:nor/>
                          </m:rPr>
                          <a:rPr lang="en-US" sz="2400" dirty="0">
                            <a:solidFill>
                              <a:schemeClr val="tx1"/>
                            </a:solidFill>
                            <a:latin typeface="Calibri" panose="020F0502020204030204" pitchFamily="34" charset="0"/>
                            <a:cs typeface="Calibri" panose="020F0502020204030204" pitchFamily="34" charset="0"/>
                          </a:rPr>
                          <m:t>+</m:t>
                        </m:r>
                        <m:acc>
                          <m:accPr>
                            <m:chr m:val="̅"/>
                            <m:ctrlPr>
                              <a:rPr lang="en-IN" sz="2400" i="1">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en-US" sz="2400">
                                <a:solidFill>
                                  <a:schemeClr val="tx1"/>
                                </a:solidFill>
                                <a:latin typeface="Cambria Math" panose="02040503050406030204" pitchFamily="18" charset="0"/>
                                <a:ea typeface="Calibri" panose="020F0502020204030204" pitchFamily="34" charset="0"/>
                                <a:cs typeface="Times New Roman" panose="02020603050405020304" pitchFamily="18" charset="0"/>
                              </a:rPr>
                              <m:t>C</m:t>
                            </m:r>
                          </m:e>
                        </m:acc>
                        <m:r>
                          <m:rPr>
                            <m:nor/>
                          </m:rPr>
                          <a:rPr lang="en-US" sz="2400" dirty="0">
                            <a:solidFill>
                              <a:schemeClr val="tx1"/>
                            </a:solidFill>
                            <a:latin typeface="Calibri" panose="020F0502020204030204" pitchFamily="34" charset="0"/>
                            <a:cs typeface="Calibri" panose="020F0502020204030204" pitchFamily="34" charset="0"/>
                          </a:rPr>
                          <m:t>)</m:t>
                        </m:r>
                      </m:e>
                    </m:bar>
                  </m:oMath>
                </a14:m>
                <a:r>
                  <a:rPr lang="en-US" sz="2400" dirty="0">
                    <a:solidFill>
                      <a:schemeClr val="tx1"/>
                    </a:solidFill>
                    <a:latin typeface="Calibri" panose="020F0502020204030204" pitchFamily="34" charset="0"/>
                    <a:cs typeface="Calibri" panose="020F0502020204030204" pitchFamily="34" charset="0"/>
                  </a:rPr>
                  <a:t> +</a:t>
                </a:r>
                <a:r>
                  <a:rPr lang="en-IN" sz="2400" dirty="0">
                    <a:solidFill>
                      <a:schemeClr val="tx1"/>
                    </a:solidFill>
                    <a:ea typeface="Calibri" panose="020F0502020204030204" pitchFamily="34" charset="0"/>
                    <a:cs typeface="Calibri" panose="020F0502020204030204" pitchFamily="34" charset="0"/>
                  </a:rPr>
                  <a:t> </a:t>
                </a:r>
                <a14:m>
                  <m:oMath xmlns:m="http://schemas.openxmlformats.org/officeDocument/2006/math">
                    <m:bar>
                      <m:barPr>
                        <m:pos m:val="top"/>
                        <m:ctrlPr>
                          <a:rPr lang="en-IN" sz="2400" i="1">
                            <a:solidFill>
                              <a:schemeClr val="tx1"/>
                            </a:solidFill>
                            <a:latin typeface="Cambria Math" panose="02040503050406030204" pitchFamily="18" charset="0"/>
                            <a:ea typeface="Calibri" panose="020F0502020204030204" pitchFamily="34" charset="0"/>
                            <a:cs typeface="Calibri" panose="020F0502020204030204" pitchFamily="34" charset="0"/>
                          </a:rPr>
                        </m:ctrlPr>
                      </m:barPr>
                      <m:e>
                        <m:r>
                          <m:rPr>
                            <m:nor/>
                          </m:rPr>
                          <a:rPr lang="en-US" sz="2400" dirty="0">
                            <a:solidFill>
                              <a:schemeClr val="tx1"/>
                            </a:solidFill>
                            <a:latin typeface="Calibri" panose="020F0502020204030204" pitchFamily="34" charset="0"/>
                            <a:cs typeface="Calibri" panose="020F0502020204030204" pitchFamily="34" charset="0"/>
                          </a:rPr>
                          <m:t>(</m:t>
                        </m:r>
                        <m:r>
                          <m:rPr>
                            <m:nor/>
                          </m:rPr>
                          <a:rPr lang="en-US" sz="2400" dirty="0">
                            <a:solidFill>
                              <a:schemeClr val="tx1"/>
                            </a:solidFill>
                            <a:latin typeface="Calibri" panose="020F0502020204030204" pitchFamily="34" charset="0"/>
                            <a:cs typeface="Calibri" panose="020F0502020204030204" pitchFamily="34" charset="0"/>
                          </a:rPr>
                          <m:t>B</m:t>
                        </m:r>
                        <m:r>
                          <m:rPr>
                            <m:nor/>
                          </m:rPr>
                          <a:rPr lang="en-US" sz="2400" b="0" i="0" dirty="0" smtClean="0">
                            <a:solidFill>
                              <a:schemeClr val="tx1"/>
                            </a:solidFill>
                            <a:latin typeface="Calibri" panose="020F0502020204030204" pitchFamily="34" charset="0"/>
                            <a:cs typeface="Calibri" panose="020F0502020204030204" pitchFamily="34" charset="0"/>
                          </a:rPr>
                          <m:t>+</m:t>
                        </m:r>
                        <m:r>
                          <m:rPr>
                            <m:nor/>
                          </m:rPr>
                          <a:rPr lang="en-US" sz="2400" b="0" i="0" dirty="0" smtClean="0">
                            <a:solidFill>
                              <a:schemeClr val="tx1"/>
                            </a:solidFill>
                            <a:latin typeface="Calibri" panose="020F0502020204030204" pitchFamily="34" charset="0"/>
                            <a:cs typeface="Calibri" panose="020F0502020204030204" pitchFamily="34" charset="0"/>
                          </a:rPr>
                          <m:t>A</m:t>
                        </m:r>
                        <m:r>
                          <m:rPr>
                            <m:nor/>
                          </m:rPr>
                          <a:rPr lang="en-US" sz="2400" dirty="0">
                            <a:solidFill>
                              <a:schemeClr val="tx1"/>
                            </a:solidFill>
                            <a:latin typeface="Calibri" panose="020F0502020204030204" pitchFamily="34" charset="0"/>
                            <a:cs typeface="Calibri" panose="020F0502020204030204" pitchFamily="34" charset="0"/>
                          </a:rPr>
                          <m:t>)</m:t>
                        </m:r>
                      </m:e>
                    </m:bar>
                  </m:oMath>
                </a14:m>
                <a:r>
                  <a:rPr lang="en-US" sz="2400" dirty="0">
                    <a:solidFill>
                      <a:schemeClr val="tx1"/>
                    </a:solidFill>
                    <a:latin typeface="Calibri" panose="020F0502020204030204" pitchFamily="34" charset="0"/>
                    <a:cs typeface="Calibri" panose="020F0502020204030204" pitchFamily="34" charset="0"/>
                  </a:rPr>
                  <a:t> </a:t>
                </a:r>
              </a:p>
              <a:p>
                <a:r>
                  <a:rPr lang="en-US" sz="2400" dirty="0">
                    <a:solidFill>
                      <a:schemeClr val="tx1"/>
                    </a:solidFill>
                    <a:latin typeface="Calibri" panose="020F0502020204030204" pitchFamily="34" charset="0"/>
                    <a:cs typeface="Calibri" panose="020F0502020204030204" pitchFamily="34" charset="0"/>
                  </a:rPr>
                  <a:t>    </a:t>
                </a:r>
                <a:endParaRPr lang="en-IN" sz="2400" dirty="0">
                  <a:solidFill>
                    <a:schemeClr val="tx1"/>
                  </a:solidFill>
                  <a:latin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0BD02370-FAB4-B645-530A-E0D72EE67C56}"/>
                  </a:ext>
                </a:extLst>
              </p:cNvPr>
              <p:cNvSpPr txBox="1">
                <a:spLocks noRot="1" noChangeAspect="1" noMove="1" noResize="1" noEditPoints="1" noAdjustHandles="1" noChangeArrowheads="1" noChangeShapeType="1" noTextEdit="1"/>
              </p:cNvSpPr>
              <p:nvPr/>
            </p:nvSpPr>
            <p:spPr>
              <a:xfrm>
                <a:off x="609600" y="457200"/>
                <a:ext cx="8229600" cy="5882893"/>
              </a:xfrm>
              <a:prstGeom prst="rect">
                <a:avLst/>
              </a:prstGeom>
              <a:blipFill>
                <a:blip r:embed="rId2"/>
                <a:stretch>
                  <a:fillRect l="-1852" t="-1347"/>
                </a:stretch>
              </a:blipFill>
            </p:spPr>
            <p:txBody>
              <a:bodyPr/>
              <a:lstStyle/>
              <a:p>
                <a:r>
                  <a:rPr lang="en-IN">
                    <a:noFill/>
                  </a:rPr>
                  <a:t> </a:t>
                </a:r>
              </a:p>
            </p:txBody>
          </p:sp>
        </mc:Fallback>
      </mc:AlternateContent>
    </p:spTree>
    <p:extLst>
      <p:ext uri="{BB962C8B-B14F-4D97-AF65-F5344CB8AC3E}">
        <p14:creationId xmlns:p14="http://schemas.microsoft.com/office/powerpoint/2010/main" val="1938793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81A049D-E02E-E7AD-2762-BD9092B914C7}"/>
              </a:ext>
            </a:extLst>
          </p:cNvPr>
          <p:cNvSpPr>
            <a:spLocks noGrp="1" noChangeArrowheads="1"/>
          </p:cNvSpPr>
          <p:nvPr>
            <p:ph type="ctrTitle"/>
          </p:nvPr>
        </p:nvSpPr>
        <p:spPr>
          <a:xfrm>
            <a:off x="685800" y="1459523"/>
            <a:ext cx="7772400" cy="1969477"/>
          </a:xfrm>
          <a:ln>
            <a:solidFill>
              <a:schemeClr val="tx1"/>
            </a:solidFill>
            <a:miter lim="800000"/>
            <a:headEnd/>
            <a:tailEnd/>
          </a:ln>
        </p:spPr>
        <p:txBody>
          <a:bodyPr/>
          <a:lstStyle/>
          <a:p>
            <a:r>
              <a:rPr lang="en-US" altLang="en-US"/>
              <a:t>Karnaugh Maps (K-Maps)</a:t>
            </a:r>
          </a:p>
        </p:txBody>
      </p:sp>
      <p:sp>
        <p:nvSpPr>
          <p:cNvPr id="13315" name="Rectangle 3">
            <a:extLst>
              <a:ext uri="{FF2B5EF4-FFF2-40B4-BE49-F238E27FC236}">
                <a16:creationId xmlns:a16="http://schemas.microsoft.com/office/drawing/2014/main" id="{C30C2646-49DF-BAAE-E9E3-907855ABD2DF}"/>
              </a:ext>
            </a:extLst>
          </p:cNvPr>
          <p:cNvSpPr>
            <a:spLocks noGrp="1" noChangeArrowheads="1"/>
          </p:cNvSpPr>
          <p:nvPr>
            <p:ph type="subTitle" idx="1"/>
          </p:nvPr>
        </p:nvSpPr>
        <p:spPr>
          <a:xfrm>
            <a:off x="914400" y="3921369"/>
            <a:ext cx="7162800" cy="1477108"/>
          </a:xfrm>
        </p:spPr>
        <p:txBody>
          <a:bodyPr/>
          <a:lstStyle/>
          <a:p>
            <a:pPr marL="266707" indent="-266707" algn="l">
              <a:buFontTx/>
              <a:buChar char="•"/>
            </a:pPr>
            <a:r>
              <a:rPr lang="en-US" altLang="en-US"/>
              <a:t>A visual way to simplify logic expressions</a:t>
            </a:r>
          </a:p>
          <a:p>
            <a:pPr marL="266707" indent="-266707" algn="l">
              <a:buFontTx/>
              <a:buChar char="•"/>
            </a:pPr>
            <a:r>
              <a:rPr lang="en-US" altLang="en-US"/>
              <a:t>It gives the most simplified form of the expression</a:t>
            </a:r>
            <a:endParaRPr lang="en-GB" altLang="en-US"/>
          </a:p>
        </p:txBody>
      </p:sp>
    </p:spTree>
    <p:extLst>
      <p:ext uri="{BB962C8B-B14F-4D97-AF65-F5344CB8AC3E}">
        <p14:creationId xmlns:p14="http://schemas.microsoft.com/office/powerpoint/2010/main" val="4155640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8C8F04-02FC-FA56-010F-3469A04B3AA9}"/>
              </a:ext>
            </a:extLst>
          </p:cNvPr>
          <p:cNvSpPr txBox="1"/>
          <p:nvPr/>
        </p:nvSpPr>
        <p:spPr>
          <a:xfrm>
            <a:off x="114300" y="96292"/>
            <a:ext cx="8915400" cy="1077218"/>
          </a:xfrm>
          <a:prstGeom prst="rect">
            <a:avLst/>
          </a:prstGeom>
          <a:noFill/>
        </p:spPr>
        <p:txBody>
          <a:bodyPr wrap="square" rtlCol="0">
            <a:spAutoFit/>
          </a:bodyPr>
          <a:lstStyle/>
          <a:p>
            <a:r>
              <a:rPr lang="en-US" dirty="0">
                <a:solidFill>
                  <a:schemeClr val="tx1"/>
                </a:solidFill>
                <a:latin typeface="Calibri" panose="020F0502020204030204" pitchFamily="34" charset="0"/>
                <a:cs typeface="Calibri" panose="020F0502020204030204" pitchFamily="34" charset="0"/>
              </a:rPr>
              <a:t>Karnaugh Map Representation of Logic Functions:    2 variables,  3 variables, 4 variables</a:t>
            </a:r>
            <a:endParaRPr lang="en-IN" dirty="0">
              <a:solidFill>
                <a:schemeClr val="tx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E28015D3-0782-A743-8F95-996E64E2662A}"/>
              </a:ext>
            </a:extLst>
          </p:cNvPr>
          <p:cNvPicPr>
            <a:picLocks noChangeAspect="1"/>
          </p:cNvPicPr>
          <p:nvPr/>
        </p:nvPicPr>
        <p:blipFill>
          <a:blip r:embed="rId2"/>
          <a:stretch>
            <a:fillRect/>
          </a:stretch>
        </p:blipFill>
        <p:spPr>
          <a:xfrm>
            <a:off x="381000" y="1295400"/>
            <a:ext cx="3088640" cy="1889879"/>
          </a:xfrm>
          <a:prstGeom prst="rect">
            <a:avLst/>
          </a:prstGeom>
          <a:ln>
            <a:solidFill>
              <a:schemeClr val="tx1"/>
            </a:solidFill>
          </a:ln>
        </p:spPr>
      </p:pic>
      <p:pic>
        <p:nvPicPr>
          <p:cNvPr id="4" name="Picture 3">
            <a:extLst>
              <a:ext uri="{FF2B5EF4-FFF2-40B4-BE49-F238E27FC236}">
                <a16:creationId xmlns:a16="http://schemas.microsoft.com/office/drawing/2014/main" id="{B81A8344-C3F3-68C8-9937-9D1006901775}"/>
              </a:ext>
            </a:extLst>
          </p:cNvPr>
          <p:cNvPicPr>
            <a:picLocks noChangeAspect="1"/>
          </p:cNvPicPr>
          <p:nvPr/>
        </p:nvPicPr>
        <p:blipFill>
          <a:blip r:embed="rId3"/>
          <a:stretch>
            <a:fillRect/>
          </a:stretch>
        </p:blipFill>
        <p:spPr>
          <a:xfrm>
            <a:off x="3647440" y="2990850"/>
            <a:ext cx="5283200" cy="3867150"/>
          </a:xfrm>
          <a:prstGeom prst="rect">
            <a:avLst/>
          </a:prstGeom>
          <a:ln>
            <a:solidFill>
              <a:schemeClr val="tx1"/>
            </a:solidFill>
          </a:ln>
        </p:spPr>
      </p:pic>
      <p:sp>
        <p:nvSpPr>
          <p:cNvPr id="5" name="TextBox 4">
            <a:extLst>
              <a:ext uri="{FF2B5EF4-FFF2-40B4-BE49-F238E27FC236}">
                <a16:creationId xmlns:a16="http://schemas.microsoft.com/office/drawing/2014/main" id="{79D1FBDA-948F-CBFD-D63A-52326E81FDBD}"/>
              </a:ext>
            </a:extLst>
          </p:cNvPr>
          <p:cNvSpPr txBox="1"/>
          <p:nvPr/>
        </p:nvSpPr>
        <p:spPr>
          <a:xfrm>
            <a:off x="3746500" y="1053078"/>
            <a:ext cx="5283200" cy="1815882"/>
          </a:xfrm>
          <a:prstGeom prst="rect">
            <a:avLst/>
          </a:prstGeom>
          <a:noFill/>
          <a:ln>
            <a:solidFill>
              <a:schemeClr val="tx1"/>
            </a:solidFill>
          </a:ln>
        </p:spPr>
        <p:txBody>
          <a:bodyPr wrap="square" rtlCol="0">
            <a:spAutoFit/>
          </a:bodyPr>
          <a:lstStyle/>
          <a:p>
            <a:r>
              <a:rPr lang="en-US" sz="2800" dirty="0">
                <a:solidFill>
                  <a:schemeClr val="tx1"/>
                </a:solidFill>
                <a:latin typeface="Calibri" panose="020F0502020204030204" pitchFamily="34" charset="0"/>
                <a:cs typeface="Calibri" panose="020F0502020204030204" pitchFamily="34" charset="0"/>
              </a:rPr>
              <a:t>Alternate ways to arrange variables A,B, and C in 3 variables k-map as shown below: Accordingly </a:t>
            </a:r>
            <a:r>
              <a:rPr lang="en-US" sz="2800" dirty="0" err="1">
                <a:solidFill>
                  <a:schemeClr val="tx1"/>
                </a:solidFill>
                <a:latin typeface="Calibri" panose="020F0502020204030204" pitchFamily="34" charset="0"/>
                <a:cs typeface="Calibri" panose="020F0502020204030204" pitchFamily="34" charset="0"/>
              </a:rPr>
              <a:t>minterm</a:t>
            </a:r>
            <a:r>
              <a:rPr lang="en-US" sz="2800" dirty="0">
                <a:solidFill>
                  <a:schemeClr val="tx1"/>
                </a:solidFill>
                <a:latin typeface="Calibri" panose="020F0502020204030204" pitchFamily="34" charset="0"/>
                <a:cs typeface="Calibri" panose="020F0502020204030204" pitchFamily="34" charset="0"/>
              </a:rPr>
              <a:t> positions will change.</a:t>
            </a:r>
            <a:endParaRPr lang="en-IN" sz="2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08744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E972635-D096-F275-A563-D8E3D32BEEFD}"/>
              </a:ext>
            </a:extLst>
          </p:cNvPr>
          <p:cNvPicPr>
            <a:picLocks noChangeAspect="1"/>
          </p:cNvPicPr>
          <p:nvPr/>
        </p:nvPicPr>
        <p:blipFill>
          <a:blip r:embed="rId2"/>
          <a:stretch>
            <a:fillRect/>
          </a:stretch>
        </p:blipFill>
        <p:spPr>
          <a:xfrm>
            <a:off x="228600" y="990600"/>
            <a:ext cx="9096375" cy="4514850"/>
          </a:xfrm>
          <a:prstGeom prst="rect">
            <a:avLst/>
          </a:prstGeom>
        </p:spPr>
      </p:pic>
    </p:spTree>
    <p:extLst>
      <p:ext uri="{BB962C8B-B14F-4D97-AF65-F5344CB8AC3E}">
        <p14:creationId xmlns:p14="http://schemas.microsoft.com/office/powerpoint/2010/main" val="517831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3391B2A-C92B-B5A0-26A6-AF8D34DA95C8}"/>
              </a:ext>
            </a:extLst>
          </p:cNvPr>
          <p:cNvSpPr>
            <a:spLocks noGrp="1" noChangeArrowheads="1"/>
          </p:cNvSpPr>
          <p:nvPr>
            <p:ph type="title"/>
          </p:nvPr>
        </p:nvSpPr>
        <p:spPr>
          <a:xfrm>
            <a:off x="457200" y="474785"/>
            <a:ext cx="8229600" cy="351692"/>
          </a:xfrm>
        </p:spPr>
        <p:txBody>
          <a:bodyPr/>
          <a:lstStyle/>
          <a:p>
            <a:r>
              <a:rPr lang="en-US" altLang="en-US" sz="2585"/>
              <a:t>Rules to obtain the most simplified expression</a:t>
            </a:r>
            <a:endParaRPr lang="en-GB" altLang="en-US" sz="2585"/>
          </a:p>
        </p:txBody>
      </p:sp>
      <p:sp>
        <p:nvSpPr>
          <p:cNvPr id="14339" name="Rectangle 3">
            <a:extLst>
              <a:ext uri="{FF2B5EF4-FFF2-40B4-BE49-F238E27FC236}">
                <a16:creationId xmlns:a16="http://schemas.microsoft.com/office/drawing/2014/main" id="{473B0D1B-F9EA-0506-90ED-E4C99F7F1BF3}"/>
              </a:ext>
            </a:extLst>
          </p:cNvPr>
          <p:cNvSpPr>
            <a:spLocks noGrp="1" noChangeArrowheads="1"/>
          </p:cNvSpPr>
          <p:nvPr>
            <p:ph type="body" idx="1"/>
          </p:nvPr>
        </p:nvSpPr>
        <p:spPr>
          <a:xfrm>
            <a:off x="0" y="896815"/>
            <a:ext cx="9009184" cy="5486400"/>
          </a:xfrm>
        </p:spPr>
        <p:txBody>
          <a:bodyPr/>
          <a:lstStyle/>
          <a:p>
            <a:pPr marL="87925" indent="-87925">
              <a:lnSpc>
                <a:spcPct val="90000"/>
              </a:lnSpc>
            </a:pPr>
            <a:r>
              <a:rPr lang="en-US" altLang="en-US" sz="2000" dirty="0"/>
              <a:t>Simplification of logic expression using Boolean algebra is awkward because:</a:t>
            </a:r>
          </a:p>
          <a:p>
            <a:pPr marL="615477" lvl="1" indent="-175851">
              <a:lnSpc>
                <a:spcPct val="90000"/>
              </a:lnSpc>
            </a:pPr>
            <a:r>
              <a:rPr lang="en-US" altLang="en-US" sz="2000" dirty="0"/>
              <a:t>it lacks specific rules to predict the most suitable next step in the simplification process</a:t>
            </a:r>
          </a:p>
          <a:p>
            <a:pPr marL="615477" lvl="1" indent="-175851">
              <a:lnSpc>
                <a:spcPct val="90000"/>
              </a:lnSpc>
            </a:pPr>
            <a:r>
              <a:rPr lang="en-US" altLang="en-US" sz="2000" dirty="0"/>
              <a:t>it is difficult to determine whether the simplest form has been achieved.</a:t>
            </a:r>
          </a:p>
          <a:p>
            <a:pPr marL="87925" indent="-87925">
              <a:lnSpc>
                <a:spcPct val="90000"/>
              </a:lnSpc>
            </a:pPr>
            <a:r>
              <a:rPr lang="en-US" altLang="en-US" sz="2000" dirty="0"/>
              <a:t>A Karnaugh map is a graphical method used to obtained the most simplified form of an expression in a standard form (Sum-of-Products or Product-of-Sums).</a:t>
            </a:r>
          </a:p>
          <a:p>
            <a:pPr marL="87925" indent="-87925">
              <a:lnSpc>
                <a:spcPct val="90000"/>
              </a:lnSpc>
            </a:pPr>
            <a:r>
              <a:rPr lang="en-US" altLang="en-US" sz="2000" dirty="0"/>
              <a:t>The simplest form of an expression is the one that has the minimum number of terms with the least number of literals (variables) in each term.</a:t>
            </a:r>
          </a:p>
          <a:p>
            <a:pPr marL="87925" indent="-87925">
              <a:lnSpc>
                <a:spcPct val="90000"/>
              </a:lnSpc>
            </a:pPr>
            <a:r>
              <a:rPr lang="en-US" altLang="en-US" sz="2000" dirty="0"/>
              <a:t>By simplifying an expression to the one that uses the minimum number of terms, we ensure that the function will be implemented with the minimum number of gates.</a:t>
            </a:r>
          </a:p>
          <a:p>
            <a:pPr marL="87925" indent="-87925">
              <a:lnSpc>
                <a:spcPct val="90000"/>
              </a:lnSpc>
            </a:pPr>
            <a:r>
              <a:rPr lang="en-US" altLang="en-US" sz="2000" dirty="0"/>
              <a:t>By simplifying an expression to the one that uses the least number of literals for each terms, we ensure that the function will be implemented with gates that have the minimum number of inputs.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E5F3CF13-622C-B2D8-30FA-E0C1B0421B29}"/>
              </a:ext>
            </a:extLst>
          </p:cNvPr>
          <p:cNvSpPr>
            <a:spLocks noGrp="1" noChangeArrowheads="1"/>
          </p:cNvSpPr>
          <p:nvPr>
            <p:ph type="title"/>
          </p:nvPr>
        </p:nvSpPr>
        <p:spPr>
          <a:xfrm>
            <a:off x="304800" y="474785"/>
            <a:ext cx="8458200" cy="422031"/>
          </a:xfrm>
        </p:spPr>
        <p:txBody>
          <a:bodyPr/>
          <a:lstStyle/>
          <a:p>
            <a:r>
              <a:rPr lang="en-US" altLang="en-US"/>
              <a:t>Three-Variable K-Maps</a:t>
            </a:r>
            <a:endParaRPr lang="en-GB" altLang="en-US"/>
          </a:p>
        </p:txBody>
      </p:sp>
      <p:graphicFrame>
        <p:nvGraphicFramePr>
          <p:cNvPr id="1026" name="Object 5">
            <a:extLst>
              <a:ext uri="{FF2B5EF4-FFF2-40B4-BE49-F238E27FC236}">
                <a16:creationId xmlns:a16="http://schemas.microsoft.com/office/drawing/2014/main" id="{A398F0DE-B666-75D7-3296-CFA2D36464F3}"/>
              </a:ext>
            </a:extLst>
          </p:cNvPr>
          <p:cNvGraphicFramePr>
            <a:graphicFrameLocks noChangeAspect="1"/>
          </p:cNvGraphicFramePr>
          <p:nvPr/>
        </p:nvGraphicFramePr>
        <p:xfrm>
          <a:off x="140677" y="1178170"/>
          <a:ext cx="8721969" cy="5068766"/>
        </p:xfrm>
        <a:graphic>
          <a:graphicData uri="http://schemas.openxmlformats.org/presentationml/2006/ole">
            <mc:AlternateContent xmlns:mc="http://schemas.openxmlformats.org/markup-compatibility/2006">
              <mc:Choice xmlns:v="urn:schemas-microsoft-com:vml" Requires="v">
                <p:oleObj name="VISIO" r:id="rId2" imgW="8373240" imgH="4865760" progId="Visio.Drawing.6">
                  <p:embed/>
                </p:oleObj>
              </mc:Choice>
              <mc:Fallback>
                <p:oleObj name="VISIO" r:id="rId2" imgW="8373240" imgH="4865760" progId="Visio.Drawing.6">
                  <p:embed/>
                  <p:pic>
                    <p:nvPicPr>
                      <p:cNvPr id="1026" name="Object 5">
                        <a:extLst>
                          <a:ext uri="{FF2B5EF4-FFF2-40B4-BE49-F238E27FC236}">
                            <a16:creationId xmlns:a16="http://schemas.microsoft.com/office/drawing/2014/main" id="{A398F0DE-B666-75D7-3296-CFA2D36464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1178170"/>
                        <a:ext cx="8721969" cy="5068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641764F7-078D-8463-9653-C10EBDAA461B}"/>
              </a:ext>
            </a:extLst>
          </p:cNvPr>
          <p:cNvSpPr>
            <a:spLocks noGrp="1" noChangeArrowheads="1"/>
          </p:cNvSpPr>
          <p:nvPr>
            <p:ph type="title"/>
          </p:nvPr>
        </p:nvSpPr>
        <p:spPr>
          <a:xfrm>
            <a:off x="422031" y="756138"/>
            <a:ext cx="8229600" cy="422031"/>
          </a:xfrm>
        </p:spPr>
        <p:txBody>
          <a:bodyPr/>
          <a:lstStyle/>
          <a:p>
            <a:r>
              <a:rPr lang="en-US" altLang="en-US" sz="2585"/>
              <a:t>Three-Variable K-Map Examples</a:t>
            </a:r>
            <a:endParaRPr lang="en-GB" altLang="en-US" sz="2585"/>
          </a:p>
        </p:txBody>
      </p:sp>
      <p:sp>
        <p:nvSpPr>
          <p:cNvPr id="2052" name="Rectangle 3">
            <a:extLst>
              <a:ext uri="{FF2B5EF4-FFF2-40B4-BE49-F238E27FC236}">
                <a16:creationId xmlns:a16="http://schemas.microsoft.com/office/drawing/2014/main" id="{32078862-298E-42D7-3FE5-C8DA4361C4D2}"/>
              </a:ext>
            </a:extLst>
          </p:cNvPr>
          <p:cNvSpPr>
            <a:spLocks noGrp="1" noChangeArrowheads="1"/>
          </p:cNvSpPr>
          <p:nvPr>
            <p:ph type="body" idx="1"/>
          </p:nvPr>
        </p:nvSpPr>
        <p:spPr>
          <a:xfrm>
            <a:off x="281354" y="967154"/>
            <a:ext cx="8651631" cy="5064369"/>
          </a:xfrm>
        </p:spPr>
        <p:txBody>
          <a:bodyPr/>
          <a:lstStyle/>
          <a:p>
            <a:endParaRPr lang="en-GB" altLang="en-US" sz="1477"/>
          </a:p>
        </p:txBody>
      </p:sp>
      <p:graphicFrame>
        <p:nvGraphicFramePr>
          <p:cNvPr id="2050" name="Object 4">
            <a:extLst>
              <a:ext uri="{FF2B5EF4-FFF2-40B4-BE49-F238E27FC236}">
                <a16:creationId xmlns:a16="http://schemas.microsoft.com/office/drawing/2014/main" id="{D4D82636-57BC-25C7-3082-CE3649D45190}"/>
              </a:ext>
            </a:extLst>
          </p:cNvPr>
          <p:cNvGraphicFramePr>
            <a:graphicFrameLocks noChangeAspect="1"/>
          </p:cNvGraphicFramePr>
          <p:nvPr/>
        </p:nvGraphicFramePr>
        <p:xfrm>
          <a:off x="211016" y="1459524"/>
          <a:ext cx="8721969" cy="4048858"/>
        </p:xfrm>
        <a:graphic>
          <a:graphicData uri="http://schemas.openxmlformats.org/presentationml/2006/ole">
            <mc:AlternateContent xmlns:mc="http://schemas.openxmlformats.org/markup-compatibility/2006">
              <mc:Choice xmlns:v="urn:schemas-microsoft-com:vml" Requires="v">
                <p:oleObj name="Visio" r:id="rId2" imgW="7619040" imgH="3530880" progId="Visio.Drawing.11">
                  <p:embed/>
                </p:oleObj>
              </mc:Choice>
              <mc:Fallback>
                <p:oleObj name="Visio" r:id="rId2" imgW="7619040" imgH="3530880" progId="Visio.Drawing.11">
                  <p:embed/>
                  <p:pic>
                    <p:nvPicPr>
                      <p:cNvPr id="2050" name="Object 4">
                        <a:extLst>
                          <a:ext uri="{FF2B5EF4-FFF2-40B4-BE49-F238E27FC236}">
                            <a16:creationId xmlns:a16="http://schemas.microsoft.com/office/drawing/2014/main" id="{D4D82636-57BC-25C7-3082-CE3649D45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6" y="1459524"/>
                        <a:ext cx="8721969" cy="404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26A68C87-D7E7-A1A8-C68B-4603E0607DAA}"/>
              </a:ext>
            </a:extLst>
          </p:cNvPr>
          <p:cNvSpPr>
            <a:spLocks noGrp="1" noChangeArrowheads="1"/>
          </p:cNvSpPr>
          <p:nvPr>
            <p:ph type="title"/>
          </p:nvPr>
        </p:nvSpPr>
        <p:spPr>
          <a:xfrm>
            <a:off x="304800" y="474785"/>
            <a:ext cx="8458200" cy="422031"/>
          </a:xfrm>
        </p:spPr>
        <p:txBody>
          <a:bodyPr/>
          <a:lstStyle/>
          <a:p>
            <a:r>
              <a:rPr lang="en-US" altLang="en-US" sz="2585"/>
              <a:t>Four-Variable K-Maps</a:t>
            </a:r>
            <a:endParaRPr lang="en-GB" altLang="en-US" sz="2585"/>
          </a:p>
        </p:txBody>
      </p:sp>
      <p:sp>
        <p:nvSpPr>
          <p:cNvPr id="3076" name="Rectangle 3">
            <a:extLst>
              <a:ext uri="{FF2B5EF4-FFF2-40B4-BE49-F238E27FC236}">
                <a16:creationId xmlns:a16="http://schemas.microsoft.com/office/drawing/2014/main" id="{EF20A163-81E1-1294-C45F-ED8F30C0DB3A}"/>
              </a:ext>
            </a:extLst>
          </p:cNvPr>
          <p:cNvSpPr>
            <a:spLocks noGrp="1" noChangeArrowheads="1"/>
          </p:cNvSpPr>
          <p:nvPr>
            <p:ph type="body" idx="1"/>
          </p:nvPr>
        </p:nvSpPr>
        <p:spPr>
          <a:xfrm>
            <a:off x="304800" y="967154"/>
            <a:ext cx="8628185" cy="5134708"/>
          </a:xfrm>
          <a:ln>
            <a:solidFill>
              <a:schemeClr val="tx1"/>
            </a:solidFill>
            <a:miter lim="800000"/>
            <a:headEnd/>
            <a:tailEnd/>
          </a:ln>
        </p:spPr>
        <p:txBody>
          <a:bodyPr/>
          <a:lstStyle/>
          <a:p>
            <a:endParaRPr lang="en-GB" altLang="en-US" sz="1477"/>
          </a:p>
        </p:txBody>
      </p:sp>
      <p:graphicFrame>
        <p:nvGraphicFramePr>
          <p:cNvPr id="3074" name="Object 4">
            <a:extLst>
              <a:ext uri="{FF2B5EF4-FFF2-40B4-BE49-F238E27FC236}">
                <a16:creationId xmlns:a16="http://schemas.microsoft.com/office/drawing/2014/main" id="{DC3B02DB-CD45-7FF3-8A55-4906B8BEB3CC}"/>
              </a:ext>
            </a:extLst>
          </p:cNvPr>
          <p:cNvGraphicFramePr>
            <a:graphicFrameLocks noChangeAspect="1"/>
          </p:cNvGraphicFramePr>
          <p:nvPr/>
        </p:nvGraphicFramePr>
        <p:xfrm>
          <a:off x="140677" y="951035"/>
          <a:ext cx="8792308" cy="5210908"/>
        </p:xfrm>
        <a:graphic>
          <a:graphicData uri="http://schemas.openxmlformats.org/presentationml/2006/ole">
            <mc:AlternateContent xmlns:mc="http://schemas.openxmlformats.org/markup-compatibility/2006">
              <mc:Choice xmlns:v="urn:schemas-microsoft-com:vml" Requires="v">
                <p:oleObj name="VISIO" r:id="rId2" imgW="8402040" imgH="4979880" progId="Visio.Drawing.6">
                  <p:embed/>
                </p:oleObj>
              </mc:Choice>
              <mc:Fallback>
                <p:oleObj name="VISIO" r:id="rId2" imgW="8402040" imgH="4979880" progId="Visio.Drawing.6">
                  <p:embed/>
                  <p:pic>
                    <p:nvPicPr>
                      <p:cNvPr id="3074" name="Object 4">
                        <a:extLst>
                          <a:ext uri="{FF2B5EF4-FFF2-40B4-BE49-F238E27FC236}">
                            <a16:creationId xmlns:a16="http://schemas.microsoft.com/office/drawing/2014/main" id="{DC3B02DB-CD45-7FF3-8A55-4906B8BEB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951035"/>
                        <a:ext cx="8792308" cy="521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998C04A4-8D61-B282-AE95-BB92F317AA78}"/>
              </a:ext>
            </a:extLst>
          </p:cNvPr>
          <p:cNvSpPr>
            <a:spLocks noGrp="1" noChangeArrowheads="1"/>
          </p:cNvSpPr>
          <p:nvPr>
            <p:ph type="title"/>
          </p:nvPr>
        </p:nvSpPr>
        <p:spPr>
          <a:xfrm>
            <a:off x="457200" y="474785"/>
            <a:ext cx="8229600" cy="351692"/>
          </a:xfrm>
        </p:spPr>
        <p:txBody>
          <a:bodyPr/>
          <a:lstStyle/>
          <a:p>
            <a:r>
              <a:rPr lang="en-US" altLang="en-US" sz="2585"/>
              <a:t>Four-Variable K-Maps</a:t>
            </a:r>
            <a:endParaRPr lang="en-GB" altLang="en-US" sz="2585"/>
          </a:p>
        </p:txBody>
      </p:sp>
      <p:sp>
        <p:nvSpPr>
          <p:cNvPr id="4100" name="Rectangle 3">
            <a:extLst>
              <a:ext uri="{FF2B5EF4-FFF2-40B4-BE49-F238E27FC236}">
                <a16:creationId xmlns:a16="http://schemas.microsoft.com/office/drawing/2014/main" id="{DFCE499C-13E4-2304-451D-0424533BB59E}"/>
              </a:ext>
            </a:extLst>
          </p:cNvPr>
          <p:cNvSpPr>
            <a:spLocks noGrp="1" noChangeArrowheads="1"/>
          </p:cNvSpPr>
          <p:nvPr>
            <p:ph type="body" idx="1"/>
          </p:nvPr>
        </p:nvSpPr>
        <p:spPr>
          <a:xfrm>
            <a:off x="457200" y="1248508"/>
            <a:ext cx="8229600" cy="4853354"/>
          </a:xfrm>
        </p:spPr>
        <p:txBody>
          <a:bodyPr/>
          <a:lstStyle/>
          <a:p>
            <a:endParaRPr lang="en-GB" altLang="en-US" sz="1477"/>
          </a:p>
        </p:txBody>
      </p:sp>
      <p:graphicFrame>
        <p:nvGraphicFramePr>
          <p:cNvPr id="4098" name="Object 4">
            <a:extLst>
              <a:ext uri="{FF2B5EF4-FFF2-40B4-BE49-F238E27FC236}">
                <a16:creationId xmlns:a16="http://schemas.microsoft.com/office/drawing/2014/main" id="{220C621C-BE87-80E2-2E8E-DFED2B75BAC9}"/>
              </a:ext>
            </a:extLst>
          </p:cNvPr>
          <p:cNvGraphicFramePr>
            <a:graphicFrameLocks noChangeAspect="1"/>
          </p:cNvGraphicFramePr>
          <p:nvPr/>
        </p:nvGraphicFramePr>
        <p:xfrm>
          <a:off x="281354" y="967155"/>
          <a:ext cx="8581292" cy="5074627"/>
        </p:xfrm>
        <a:graphic>
          <a:graphicData uri="http://schemas.openxmlformats.org/presentationml/2006/ole">
            <mc:AlternateContent xmlns:mc="http://schemas.openxmlformats.org/markup-compatibility/2006">
              <mc:Choice xmlns:v="urn:schemas-microsoft-com:vml" Requires="v">
                <p:oleObj name="VISIO" r:id="rId2" imgW="8390880" imgH="4961880" progId="Visio.Drawing.6">
                  <p:embed/>
                </p:oleObj>
              </mc:Choice>
              <mc:Fallback>
                <p:oleObj name="VISIO" r:id="rId2" imgW="8390880" imgH="4961880" progId="Visio.Drawing.6">
                  <p:embed/>
                  <p:pic>
                    <p:nvPicPr>
                      <p:cNvPr id="4098" name="Object 4">
                        <a:extLst>
                          <a:ext uri="{FF2B5EF4-FFF2-40B4-BE49-F238E27FC236}">
                            <a16:creationId xmlns:a16="http://schemas.microsoft.com/office/drawing/2014/main" id="{220C621C-BE87-80E2-2E8E-DFED2B75B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967155"/>
                        <a:ext cx="8581292" cy="50746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
            <a:extLst>
              <a:ext uri="{FF2B5EF4-FFF2-40B4-BE49-F238E27FC236}">
                <a16:creationId xmlns:a16="http://schemas.microsoft.com/office/drawing/2014/main" id="{739BCAA3-9E62-E1F9-9947-7A3D395CD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8838"/>
            <a:ext cx="91440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3CE60748-4EE1-D366-9111-30BFCB5DF0D6}"/>
              </a:ext>
            </a:extLst>
          </p:cNvPr>
          <p:cNvSpPr>
            <a:spLocks noGrp="1" noChangeArrowheads="1"/>
          </p:cNvSpPr>
          <p:nvPr>
            <p:ph type="title"/>
          </p:nvPr>
        </p:nvSpPr>
        <p:spPr>
          <a:xfrm>
            <a:off x="422031" y="474785"/>
            <a:ext cx="8229600" cy="422031"/>
          </a:xfrm>
        </p:spPr>
        <p:txBody>
          <a:bodyPr/>
          <a:lstStyle/>
          <a:p>
            <a:r>
              <a:rPr lang="en-US" altLang="en-US" sz="2585"/>
              <a:t>Four-Variable K-Maps Examples</a:t>
            </a:r>
            <a:endParaRPr lang="en-GB" altLang="en-US" sz="2585"/>
          </a:p>
        </p:txBody>
      </p:sp>
      <p:sp>
        <p:nvSpPr>
          <p:cNvPr id="5124" name="Rectangle 3">
            <a:extLst>
              <a:ext uri="{FF2B5EF4-FFF2-40B4-BE49-F238E27FC236}">
                <a16:creationId xmlns:a16="http://schemas.microsoft.com/office/drawing/2014/main" id="{D5327EF6-377C-EA27-6104-1BFB6B2C0847}"/>
              </a:ext>
            </a:extLst>
          </p:cNvPr>
          <p:cNvSpPr>
            <a:spLocks noGrp="1" noChangeArrowheads="1"/>
          </p:cNvSpPr>
          <p:nvPr>
            <p:ph type="body" idx="1"/>
          </p:nvPr>
        </p:nvSpPr>
        <p:spPr>
          <a:xfrm>
            <a:off x="457200" y="1248508"/>
            <a:ext cx="8229600" cy="4853354"/>
          </a:xfrm>
        </p:spPr>
        <p:txBody>
          <a:bodyPr/>
          <a:lstStyle/>
          <a:p>
            <a:endParaRPr lang="en-GB" altLang="en-US" sz="1477"/>
          </a:p>
        </p:txBody>
      </p:sp>
      <p:graphicFrame>
        <p:nvGraphicFramePr>
          <p:cNvPr id="5122" name="Object 4">
            <a:extLst>
              <a:ext uri="{FF2B5EF4-FFF2-40B4-BE49-F238E27FC236}">
                <a16:creationId xmlns:a16="http://schemas.microsoft.com/office/drawing/2014/main" id="{2054970C-2C90-2614-5BC0-0A2F7BCC9DDE}"/>
              </a:ext>
            </a:extLst>
          </p:cNvPr>
          <p:cNvGraphicFramePr>
            <a:graphicFrameLocks noChangeAspect="1"/>
          </p:cNvGraphicFramePr>
          <p:nvPr/>
        </p:nvGraphicFramePr>
        <p:xfrm>
          <a:off x="211016" y="967155"/>
          <a:ext cx="8440615" cy="4985238"/>
        </p:xfrm>
        <a:graphic>
          <a:graphicData uri="http://schemas.openxmlformats.org/presentationml/2006/ole">
            <mc:AlternateContent xmlns:mc="http://schemas.openxmlformats.org/markup-compatibility/2006">
              <mc:Choice xmlns:v="urn:schemas-microsoft-com:vml" Requires="v">
                <p:oleObj name="Visio" r:id="rId2" imgW="7619040" imgH="4494960" progId="Visio.Drawing.11">
                  <p:embed/>
                </p:oleObj>
              </mc:Choice>
              <mc:Fallback>
                <p:oleObj name="Visio" r:id="rId2" imgW="7619040" imgH="4494960" progId="Visio.Drawing.11">
                  <p:embed/>
                  <p:pic>
                    <p:nvPicPr>
                      <p:cNvPr id="5122" name="Object 4">
                        <a:extLst>
                          <a:ext uri="{FF2B5EF4-FFF2-40B4-BE49-F238E27FC236}">
                            <a16:creationId xmlns:a16="http://schemas.microsoft.com/office/drawing/2014/main" id="{2054970C-2C90-2614-5BC0-0A2F7BCC9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6" y="967155"/>
                        <a:ext cx="8440615" cy="49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8FFFC9DE-301E-D34E-F70A-98E9EC61590C}"/>
              </a:ext>
            </a:extLst>
          </p:cNvPr>
          <p:cNvSpPr>
            <a:spLocks noGrp="1" noChangeArrowheads="1"/>
          </p:cNvSpPr>
          <p:nvPr>
            <p:ph type="title"/>
          </p:nvPr>
        </p:nvSpPr>
        <p:spPr>
          <a:xfrm>
            <a:off x="457200" y="474785"/>
            <a:ext cx="8229600" cy="422031"/>
          </a:xfrm>
        </p:spPr>
        <p:txBody>
          <a:bodyPr/>
          <a:lstStyle/>
          <a:p>
            <a:r>
              <a:rPr lang="en-US" altLang="en-US" sz="2585"/>
              <a:t>Four-Variable K-Maps Examples</a:t>
            </a:r>
            <a:endParaRPr lang="en-GB" altLang="en-US" sz="2585"/>
          </a:p>
        </p:txBody>
      </p:sp>
      <p:sp>
        <p:nvSpPr>
          <p:cNvPr id="6148" name="Rectangle 3">
            <a:extLst>
              <a:ext uri="{FF2B5EF4-FFF2-40B4-BE49-F238E27FC236}">
                <a16:creationId xmlns:a16="http://schemas.microsoft.com/office/drawing/2014/main" id="{2B4876B2-C8D0-8F30-9109-EA521966AA0A}"/>
              </a:ext>
            </a:extLst>
          </p:cNvPr>
          <p:cNvSpPr>
            <a:spLocks noGrp="1" noChangeArrowheads="1"/>
          </p:cNvSpPr>
          <p:nvPr>
            <p:ph type="body" idx="1"/>
          </p:nvPr>
        </p:nvSpPr>
        <p:spPr>
          <a:xfrm>
            <a:off x="457200" y="1248508"/>
            <a:ext cx="8229600" cy="4853354"/>
          </a:xfrm>
        </p:spPr>
        <p:txBody>
          <a:bodyPr/>
          <a:lstStyle/>
          <a:p>
            <a:endParaRPr lang="en-GB" altLang="en-US" sz="1477"/>
          </a:p>
        </p:txBody>
      </p:sp>
      <p:graphicFrame>
        <p:nvGraphicFramePr>
          <p:cNvPr id="6146" name="Object 4">
            <a:extLst>
              <a:ext uri="{FF2B5EF4-FFF2-40B4-BE49-F238E27FC236}">
                <a16:creationId xmlns:a16="http://schemas.microsoft.com/office/drawing/2014/main" id="{6AB7DEEE-EFD9-EDE9-FA58-75C25910978F}"/>
              </a:ext>
            </a:extLst>
          </p:cNvPr>
          <p:cNvGraphicFramePr>
            <a:graphicFrameLocks noChangeAspect="1"/>
          </p:cNvGraphicFramePr>
          <p:nvPr/>
        </p:nvGraphicFramePr>
        <p:xfrm>
          <a:off x="211015" y="967154"/>
          <a:ext cx="8651631" cy="5109797"/>
        </p:xfrm>
        <a:graphic>
          <a:graphicData uri="http://schemas.openxmlformats.org/presentationml/2006/ole">
            <mc:AlternateContent xmlns:mc="http://schemas.openxmlformats.org/markup-compatibility/2006">
              <mc:Choice xmlns:v="urn:schemas-microsoft-com:vml" Requires="v">
                <p:oleObj name="VISIO" r:id="rId2" imgW="7819200" imgH="4618800" progId="Visio.Drawing.6">
                  <p:embed/>
                </p:oleObj>
              </mc:Choice>
              <mc:Fallback>
                <p:oleObj name="VISIO" r:id="rId2" imgW="7819200" imgH="4618800" progId="Visio.Drawing.6">
                  <p:embed/>
                  <p:pic>
                    <p:nvPicPr>
                      <p:cNvPr id="6146" name="Object 4">
                        <a:extLst>
                          <a:ext uri="{FF2B5EF4-FFF2-40B4-BE49-F238E27FC236}">
                            <a16:creationId xmlns:a16="http://schemas.microsoft.com/office/drawing/2014/main" id="{6AB7DEEE-EFD9-EDE9-FA58-75C259109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5" y="967154"/>
                        <a:ext cx="8651631" cy="510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17B6121C-4A7B-CBEA-C308-288E7F410DCA}"/>
              </a:ext>
            </a:extLst>
          </p:cNvPr>
          <p:cNvSpPr>
            <a:spLocks noGrp="1" noChangeArrowheads="1"/>
          </p:cNvSpPr>
          <p:nvPr>
            <p:ph type="title"/>
          </p:nvPr>
        </p:nvSpPr>
        <p:spPr>
          <a:xfrm>
            <a:off x="281354" y="263769"/>
            <a:ext cx="8229600" cy="633046"/>
          </a:xfrm>
        </p:spPr>
        <p:txBody>
          <a:bodyPr/>
          <a:lstStyle/>
          <a:p>
            <a:r>
              <a:rPr lang="en-US" altLang="en-US" sz="2585"/>
              <a:t>Four-Variable K-Maps Examples</a:t>
            </a:r>
            <a:endParaRPr lang="en-GB" altLang="en-US" sz="2585"/>
          </a:p>
        </p:txBody>
      </p:sp>
      <p:sp>
        <p:nvSpPr>
          <p:cNvPr id="7172" name="Rectangle 3">
            <a:extLst>
              <a:ext uri="{FF2B5EF4-FFF2-40B4-BE49-F238E27FC236}">
                <a16:creationId xmlns:a16="http://schemas.microsoft.com/office/drawing/2014/main" id="{B6BC4301-A9A0-D923-D5DD-DC4C1233966B}"/>
              </a:ext>
            </a:extLst>
          </p:cNvPr>
          <p:cNvSpPr>
            <a:spLocks noGrp="1" noChangeArrowheads="1"/>
          </p:cNvSpPr>
          <p:nvPr>
            <p:ph type="body" idx="1"/>
          </p:nvPr>
        </p:nvSpPr>
        <p:spPr>
          <a:xfrm>
            <a:off x="457200" y="1248508"/>
            <a:ext cx="8229600" cy="4853354"/>
          </a:xfrm>
        </p:spPr>
        <p:txBody>
          <a:bodyPr/>
          <a:lstStyle/>
          <a:p>
            <a:endParaRPr lang="en-GB" altLang="en-US" sz="1477"/>
          </a:p>
        </p:txBody>
      </p:sp>
      <p:graphicFrame>
        <p:nvGraphicFramePr>
          <p:cNvPr id="7170" name="Object 4">
            <a:extLst>
              <a:ext uri="{FF2B5EF4-FFF2-40B4-BE49-F238E27FC236}">
                <a16:creationId xmlns:a16="http://schemas.microsoft.com/office/drawing/2014/main" id="{9F443BA8-42BD-075B-C4A4-E833A619DA74}"/>
              </a:ext>
            </a:extLst>
          </p:cNvPr>
          <p:cNvGraphicFramePr>
            <a:graphicFrameLocks noChangeAspect="1"/>
          </p:cNvGraphicFramePr>
          <p:nvPr/>
        </p:nvGraphicFramePr>
        <p:xfrm>
          <a:off x="211015" y="967154"/>
          <a:ext cx="8651631" cy="5109797"/>
        </p:xfrm>
        <a:graphic>
          <a:graphicData uri="http://schemas.openxmlformats.org/presentationml/2006/ole">
            <mc:AlternateContent xmlns:mc="http://schemas.openxmlformats.org/markup-compatibility/2006">
              <mc:Choice xmlns:v="urn:schemas-microsoft-com:vml" Requires="v">
                <p:oleObj name="VISIO" r:id="rId2" imgW="7819200" imgH="4618800" progId="Visio.Drawing.6">
                  <p:embed/>
                </p:oleObj>
              </mc:Choice>
              <mc:Fallback>
                <p:oleObj name="VISIO" r:id="rId2" imgW="7819200" imgH="4618800" progId="Visio.Drawing.6">
                  <p:embed/>
                  <p:pic>
                    <p:nvPicPr>
                      <p:cNvPr id="7170" name="Object 4">
                        <a:extLst>
                          <a:ext uri="{FF2B5EF4-FFF2-40B4-BE49-F238E27FC236}">
                            <a16:creationId xmlns:a16="http://schemas.microsoft.com/office/drawing/2014/main" id="{9F443BA8-42BD-075B-C4A4-E833A619DA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5" y="967154"/>
                        <a:ext cx="8651631" cy="5109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5FB8E779-5EF3-801D-F83B-76841FEBC09B}"/>
              </a:ext>
            </a:extLst>
          </p:cNvPr>
          <p:cNvSpPr>
            <a:spLocks noGrp="1" noChangeArrowheads="1"/>
          </p:cNvSpPr>
          <p:nvPr>
            <p:ph type="title"/>
          </p:nvPr>
        </p:nvSpPr>
        <p:spPr>
          <a:xfrm>
            <a:off x="281354" y="474785"/>
            <a:ext cx="8405446" cy="422031"/>
          </a:xfrm>
        </p:spPr>
        <p:txBody>
          <a:bodyPr/>
          <a:lstStyle/>
          <a:p>
            <a:r>
              <a:rPr lang="en-US" altLang="en-US" sz="2585"/>
              <a:t>Design of combinational digital circuits</a:t>
            </a:r>
            <a:endParaRPr lang="en-GB" altLang="en-US" sz="2585"/>
          </a:p>
        </p:txBody>
      </p:sp>
      <p:sp>
        <p:nvSpPr>
          <p:cNvPr id="8196" name="Rectangle 3">
            <a:extLst>
              <a:ext uri="{FF2B5EF4-FFF2-40B4-BE49-F238E27FC236}">
                <a16:creationId xmlns:a16="http://schemas.microsoft.com/office/drawing/2014/main" id="{E47D53F1-0505-EDE0-3523-0F16330187A6}"/>
              </a:ext>
            </a:extLst>
          </p:cNvPr>
          <p:cNvSpPr>
            <a:spLocks noGrp="1" noChangeArrowheads="1"/>
          </p:cNvSpPr>
          <p:nvPr>
            <p:ph type="body" idx="1"/>
          </p:nvPr>
        </p:nvSpPr>
        <p:spPr>
          <a:xfrm>
            <a:off x="211016" y="967154"/>
            <a:ext cx="8721969" cy="5205046"/>
          </a:xfrm>
        </p:spPr>
        <p:txBody>
          <a:bodyPr/>
          <a:lstStyle/>
          <a:p>
            <a:r>
              <a:rPr lang="en-US" altLang="en-US" sz="1846"/>
              <a:t>Steps to design a combinational digital circuit:</a:t>
            </a:r>
          </a:p>
          <a:p>
            <a:pPr lvl="1">
              <a:lnSpc>
                <a:spcPct val="90000"/>
              </a:lnSpc>
            </a:pPr>
            <a:r>
              <a:rPr lang="en-US" altLang="en-US" sz="1662"/>
              <a:t>From the problem statement derive the truth table</a:t>
            </a:r>
          </a:p>
          <a:p>
            <a:pPr lvl="1">
              <a:lnSpc>
                <a:spcPct val="90000"/>
              </a:lnSpc>
            </a:pPr>
            <a:r>
              <a:rPr lang="en-US" altLang="en-US" sz="1662"/>
              <a:t>From the truth table derive the unsimplified logic expression</a:t>
            </a:r>
          </a:p>
          <a:p>
            <a:pPr lvl="1">
              <a:lnSpc>
                <a:spcPct val="90000"/>
              </a:lnSpc>
            </a:pPr>
            <a:r>
              <a:rPr lang="en-US" altLang="en-US" sz="1662"/>
              <a:t>Simplify the logic expression </a:t>
            </a:r>
          </a:p>
          <a:p>
            <a:pPr lvl="1">
              <a:lnSpc>
                <a:spcPct val="90000"/>
              </a:lnSpc>
            </a:pPr>
            <a:r>
              <a:rPr lang="en-US" altLang="en-US" sz="1662"/>
              <a:t>From the simplified expression draw the logic circuit</a:t>
            </a:r>
          </a:p>
          <a:p>
            <a:r>
              <a:rPr lang="en-US" altLang="en-US" sz="1846"/>
              <a:t>Example: Design a 3-input (A,B,C) digital circuit that will give at its output (X) a logic 1 only if the binary number formed at the input has more ones than zeros.</a:t>
            </a:r>
          </a:p>
        </p:txBody>
      </p:sp>
      <p:graphicFrame>
        <p:nvGraphicFramePr>
          <p:cNvPr id="8194" name="Object 4">
            <a:extLst>
              <a:ext uri="{FF2B5EF4-FFF2-40B4-BE49-F238E27FC236}">
                <a16:creationId xmlns:a16="http://schemas.microsoft.com/office/drawing/2014/main" id="{6E8B49AC-52EF-31A3-AE70-50B8E3CAF717}"/>
              </a:ext>
            </a:extLst>
          </p:cNvPr>
          <p:cNvGraphicFramePr>
            <a:graphicFrameLocks noChangeAspect="1"/>
          </p:cNvGraphicFramePr>
          <p:nvPr/>
        </p:nvGraphicFramePr>
        <p:xfrm>
          <a:off x="492369" y="3358662"/>
          <a:ext cx="8440615" cy="2889738"/>
        </p:xfrm>
        <a:graphic>
          <a:graphicData uri="http://schemas.openxmlformats.org/presentationml/2006/ole">
            <mc:AlternateContent xmlns:mc="http://schemas.openxmlformats.org/markup-compatibility/2006">
              <mc:Choice xmlns:v="urn:schemas-microsoft-com:vml" Requires="v">
                <p:oleObj name="VISIO" r:id="rId2" imgW="8153280" imgH="2790360" progId="Visio.Drawing.6">
                  <p:embed/>
                </p:oleObj>
              </mc:Choice>
              <mc:Fallback>
                <p:oleObj name="VISIO" r:id="rId2" imgW="8153280" imgH="2790360" progId="Visio.Drawing.6">
                  <p:embed/>
                  <p:pic>
                    <p:nvPicPr>
                      <p:cNvPr id="8194" name="Object 4">
                        <a:extLst>
                          <a:ext uri="{FF2B5EF4-FFF2-40B4-BE49-F238E27FC236}">
                            <a16:creationId xmlns:a16="http://schemas.microsoft.com/office/drawing/2014/main" id="{6E8B49AC-52EF-31A3-AE70-50B8E3CAF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69" y="3358662"/>
                        <a:ext cx="8440615" cy="288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1026">
            <a:extLst>
              <a:ext uri="{FF2B5EF4-FFF2-40B4-BE49-F238E27FC236}">
                <a16:creationId xmlns:a16="http://schemas.microsoft.com/office/drawing/2014/main" id="{090C440A-0B1C-8E42-209F-D0BF18135EAC}"/>
              </a:ext>
            </a:extLst>
          </p:cNvPr>
          <p:cNvSpPr>
            <a:spLocks noGrp="1" noChangeArrowheads="1"/>
          </p:cNvSpPr>
          <p:nvPr>
            <p:ph type="title"/>
          </p:nvPr>
        </p:nvSpPr>
        <p:spPr>
          <a:xfrm>
            <a:off x="281354" y="474785"/>
            <a:ext cx="8405446" cy="351692"/>
          </a:xfrm>
        </p:spPr>
        <p:txBody>
          <a:bodyPr/>
          <a:lstStyle/>
          <a:p>
            <a:r>
              <a:rPr lang="en-US" altLang="en-US" sz="2585"/>
              <a:t>Design of combinational digital circuits (Cont.)</a:t>
            </a:r>
            <a:endParaRPr lang="en-GB" altLang="en-US" sz="2585"/>
          </a:p>
        </p:txBody>
      </p:sp>
      <p:sp>
        <p:nvSpPr>
          <p:cNvPr id="9220" name="Rectangle 1027">
            <a:extLst>
              <a:ext uri="{FF2B5EF4-FFF2-40B4-BE49-F238E27FC236}">
                <a16:creationId xmlns:a16="http://schemas.microsoft.com/office/drawing/2014/main" id="{01495374-1AB5-69C0-3E81-38BEB2E8DE73}"/>
              </a:ext>
            </a:extLst>
          </p:cNvPr>
          <p:cNvSpPr>
            <a:spLocks noGrp="1" noChangeArrowheads="1"/>
          </p:cNvSpPr>
          <p:nvPr>
            <p:ph type="body" idx="1"/>
          </p:nvPr>
        </p:nvSpPr>
        <p:spPr>
          <a:xfrm>
            <a:off x="211016" y="967154"/>
            <a:ext cx="8440615" cy="5205046"/>
          </a:xfrm>
        </p:spPr>
        <p:txBody>
          <a:bodyPr/>
          <a:lstStyle/>
          <a:p>
            <a:pPr marL="263776" indent="-263776"/>
            <a:r>
              <a:rPr lang="en-US" altLang="en-US" sz="1846"/>
              <a:t>Example: Design a 4-input (A,B,C,D) digital circuit that will give at its output (X) a logic 1 only if the binary number formed at the input is between 2 and 9 (including).</a:t>
            </a:r>
          </a:p>
        </p:txBody>
      </p:sp>
      <p:graphicFrame>
        <p:nvGraphicFramePr>
          <p:cNvPr id="9218" name="Object 1030">
            <a:extLst>
              <a:ext uri="{FF2B5EF4-FFF2-40B4-BE49-F238E27FC236}">
                <a16:creationId xmlns:a16="http://schemas.microsoft.com/office/drawing/2014/main" id="{F4E910BC-34B6-CBB5-0E2F-8720365D294F}"/>
              </a:ext>
            </a:extLst>
          </p:cNvPr>
          <p:cNvGraphicFramePr>
            <a:graphicFrameLocks noChangeAspect="1"/>
          </p:cNvGraphicFramePr>
          <p:nvPr/>
        </p:nvGraphicFramePr>
        <p:xfrm>
          <a:off x="281354" y="2022231"/>
          <a:ext cx="8440615" cy="3988777"/>
        </p:xfrm>
        <a:graphic>
          <a:graphicData uri="http://schemas.openxmlformats.org/presentationml/2006/ole">
            <mc:AlternateContent xmlns:mc="http://schemas.openxmlformats.org/markup-compatibility/2006">
              <mc:Choice xmlns:v="urn:schemas-microsoft-com:vml" Requires="v">
                <p:oleObj name="VISIO" r:id="rId2" imgW="8967240" imgH="4238280" progId="Visio.Drawing.6">
                  <p:embed/>
                </p:oleObj>
              </mc:Choice>
              <mc:Fallback>
                <p:oleObj name="VISIO" r:id="rId2" imgW="8967240" imgH="4238280" progId="Visio.Drawing.6">
                  <p:embed/>
                  <p:pic>
                    <p:nvPicPr>
                      <p:cNvPr id="9218" name="Object 1030">
                        <a:extLst>
                          <a:ext uri="{FF2B5EF4-FFF2-40B4-BE49-F238E27FC236}">
                            <a16:creationId xmlns:a16="http://schemas.microsoft.com/office/drawing/2014/main" id="{F4E910BC-34B6-CBB5-0E2F-8720365D2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2022231"/>
                        <a:ext cx="8440615" cy="3988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30EDB540-58E6-00D8-8FC8-585B0FCAA50B}"/>
              </a:ext>
            </a:extLst>
          </p:cNvPr>
          <p:cNvSpPr>
            <a:spLocks noGrp="1" noChangeArrowheads="1"/>
          </p:cNvSpPr>
          <p:nvPr>
            <p:ph type="title"/>
          </p:nvPr>
        </p:nvSpPr>
        <p:spPr>
          <a:xfrm>
            <a:off x="281354" y="474785"/>
            <a:ext cx="8405446" cy="351692"/>
          </a:xfrm>
        </p:spPr>
        <p:txBody>
          <a:bodyPr/>
          <a:lstStyle/>
          <a:p>
            <a:r>
              <a:rPr lang="en-US" altLang="en-US" sz="2585"/>
              <a:t>Design of combinational digital circuits (Example)</a:t>
            </a:r>
            <a:endParaRPr lang="en-GB" altLang="en-US" sz="2585"/>
          </a:p>
        </p:txBody>
      </p:sp>
      <p:sp>
        <p:nvSpPr>
          <p:cNvPr id="10244" name="Rectangle 3">
            <a:extLst>
              <a:ext uri="{FF2B5EF4-FFF2-40B4-BE49-F238E27FC236}">
                <a16:creationId xmlns:a16="http://schemas.microsoft.com/office/drawing/2014/main" id="{000371C3-6B9E-8966-DCEE-52598C26C1B5}"/>
              </a:ext>
            </a:extLst>
          </p:cNvPr>
          <p:cNvSpPr>
            <a:spLocks noGrp="1" noChangeArrowheads="1"/>
          </p:cNvSpPr>
          <p:nvPr>
            <p:ph type="body" idx="1"/>
          </p:nvPr>
        </p:nvSpPr>
        <p:spPr>
          <a:xfrm>
            <a:off x="211015" y="967154"/>
            <a:ext cx="8651631" cy="5205046"/>
          </a:xfrm>
        </p:spPr>
        <p:txBody>
          <a:bodyPr/>
          <a:lstStyle/>
          <a:p>
            <a:pPr marL="263776" indent="-263776"/>
            <a:r>
              <a:rPr lang="en-US" altLang="en-US" sz="1846"/>
              <a:t>Example: Design a 4-input (A,B,C,D) digital circuit that will give at its output (X) a logic 1 only if there more ones than zeros in the binary number formed at the input.</a:t>
            </a:r>
          </a:p>
        </p:txBody>
      </p:sp>
      <p:graphicFrame>
        <p:nvGraphicFramePr>
          <p:cNvPr id="10242" name="Object 5">
            <a:extLst>
              <a:ext uri="{FF2B5EF4-FFF2-40B4-BE49-F238E27FC236}">
                <a16:creationId xmlns:a16="http://schemas.microsoft.com/office/drawing/2014/main" id="{C26E68EC-3863-8A3F-B59B-9B134D870778}"/>
              </a:ext>
            </a:extLst>
          </p:cNvPr>
          <p:cNvGraphicFramePr>
            <a:graphicFrameLocks noChangeAspect="1"/>
          </p:cNvGraphicFramePr>
          <p:nvPr/>
        </p:nvGraphicFramePr>
        <p:xfrm>
          <a:off x="281354" y="1951893"/>
          <a:ext cx="8645769" cy="3912577"/>
        </p:xfrm>
        <a:graphic>
          <a:graphicData uri="http://schemas.openxmlformats.org/presentationml/2006/ole">
            <mc:AlternateContent xmlns:mc="http://schemas.openxmlformats.org/markup-compatibility/2006">
              <mc:Choice xmlns:v="urn:schemas-microsoft-com:vml" Requires="v">
                <p:oleObj name="VISIO" r:id="rId2" imgW="9366120" imgH="4238280" progId="Visio.Drawing.6">
                  <p:embed/>
                </p:oleObj>
              </mc:Choice>
              <mc:Fallback>
                <p:oleObj name="VISIO" r:id="rId2" imgW="9366120" imgH="4238280" progId="Visio.Drawing.6">
                  <p:embed/>
                  <p:pic>
                    <p:nvPicPr>
                      <p:cNvPr id="10242" name="Object 5">
                        <a:extLst>
                          <a:ext uri="{FF2B5EF4-FFF2-40B4-BE49-F238E27FC236}">
                            <a16:creationId xmlns:a16="http://schemas.microsoft.com/office/drawing/2014/main" id="{C26E68EC-3863-8A3F-B59B-9B134D870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1951893"/>
                        <a:ext cx="8645769" cy="391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7A4BEC75-7C91-1E9A-287F-00D31D3BB07B}"/>
              </a:ext>
            </a:extLst>
          </p:cNvPr>
          <p:cNvSpPr txBox="1">
            <a:spLocks noChangeArrowheads="1"/>
          </p:cNvSpPr>
          <p:nvPr/>
        </p:nvSpPr>
        <p:spPr bwMode="auto">
          <a:xfrm>
            <a:off x="361950" y="5991225"/>
            <a:ext cx="8478838"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Unique Output:</a:t>
            </a:r>
            <a:r>
              <a:rPr kumimoji="0" lang="en-US" altLang="en-US" sz="2400" b="1">
                <a:solidFill>
                  <a:srgbClr val="0000CC"/>
                </a:solidFill>
                <a:latin typeface="Times New Roman" panose="02020603050405020304" pitchFamily="18" charset="0"/>
              </a:rPr>
              <a:t>  </a:t>
            </a:r>
            <a:r>
              <a:rPr kumimoji="0" lang="en-US" altLang="en-US" sz="2400" b="1">
                <a:solidFill>
                  <a:srgbClr val="CC0000"/>
                </a:solidFill>
                <a:latin typeface="Times New Roman" panose="02020603050405020304" pitchFamily="18" charset="0"/>
              </a:rPr>
              <a:t>Output HIGH only when all inputs are HIGH.</a:t>
            </a:r>
            <a:endParaRPr kumimoji="0" lang="en-US" altLang="en-US" sz="2000" b="1">
              <a:solidFill>
                <a:srgbClr val="FFFF00"/>
              </a:solidFill>
              <a:latin typeface="Times New Roman" panose="02020603050405020304" pitchFamily="18" charset="0"/>
            </a:endParaRPr>
          </a:p>
        </p:txBody>
      </p:sp>
      <p:grpSp>
        <p:nvGrpSpPr>
          <p:cNvPr id="38916" name="Group 4">
            <a:extLst>
              <a:ext uri="{FF2B5EF4-FFF2-40B4-BE49-F238E27FC236}">
                <a16:creationId xmlns:a16="http://schemas.microsoft.com/office/drawing/2014/main" id="{BB81B7A6-D869-A21E-686D-CA23EC17C9B7}"/>
              </a:ext>
            </a:extLst>
          </p:cNvPr>
          <p:cNvGrpSpPr>
            <a:grpSpLocks/>
          </p:cNvGrpSpPr>
          <p:nvPr/>
        </p:nvGrpSpPr>
        <p:grpSpPr bwMode="auto">
          <a:xfrm>
            <a:off x="1143000" y="1965325"/>
            <a:ext cx="2184400" cy="1371600"/>
            <a:chOff x="960" y="768"/>
            <a:chExt cx="1376" cy="864"/>
          </a:xfrm>
        </p:grpSpPr>
        <p:pic>
          <p:nvPicPr>
            <p:cNvPr id="9246" name="Picture 5">
              <a:extLst>
                <a:ext uri="{FF2B5EF4-FFF2-40B4-BE49-F238E27FC236}">
                  <a16:creationId xmlns:a16="http://schemas.microsoft.com/office/drawing/2014/main" id="{B57F857B-70DF-D4CB-90F6-F0D6D2161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768"/>
              <a:ext cx="105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7" name="Text Box 6">
              <a:extLst>
                <a:ext uri="{FF2B5EF4-FFF2-40B4-BE49-F238E27FC236}">
                  <a16:creationId xmlns:a16="http://schemas.microsoft.com/office/drawing/2014/main" id="{F6242A28-D9CE-7FF2-0FA0-2CA717A075E1}"/>
                </a:ext>
              </a:extLst>
            </p:cNvPr>
            <p:cNvSpPr txBox="1">
              <a:spLocks noChangeArrowheads="1"/>
            </p:cNvSpPr>
            <p:nvPr/>
          </p:nvSpPr>
          <p:spPr bwMode="auto">
            <a:xfrm>
              <a:off x="960" y="779"/>
              <a:ext cx="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9248" name="Text Box 7">
              <a:extLst>
                <a:ext uri="{FF2B5EF4-FFF2-40B4-BE49-F238E27FC236}">
                  <a16:creationId xmlns:a16="http://schemas.microsoft.com/office/drawing/2014/main" id="{414FFA0B-BAD7-C7E6-BCB3-C2750FB79B59}"/>
                </a:ext>
              </a:extLst>
            </p:cNvPr>
            <p:cNvSpPr txBox="1">
              <a:spLocks noChangeArrowheads="1"/>
            </p:cNvSpPr>
            <p:nvPr/>
          </p:nvSpPr>
          <p:spPr bwMode="auto">
            <a:xfrm>
              <a:off x="2150" y="972"/>
              <a:ext cx="18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sp>
        <p:nvSpPr>
          <p:cNvPr id="38920" name="Rectangle 8">
            <a:extLst>
              <a:ext uri="{FF2B5EF4-FFF2-40B4-BE49-F238E27FC236}">
                <a16:creationId xmlns:a16="http://schemas.microsoft.com/office/drawing/2014/main" id="{51EB9F39-74A3-6EF4-34B8-0CDF288BBAA1}"/>
              </a:ext>
            </a:extLst>
          </p:cNvPr>
          <p:cNvSpPr>
            <a:spLocks noChangeArrowheads="1"/>
          </p:cNvSpPr>
          <p:nvPr/>
        </p:nvSpPr>
        <p:spPr bwMode="auto">
          <a:xfrm>
            <a:off x="3048000" y="2209800"/>
            <a:ext cx="990600" cy="762000"/>
          </a:xfrm>
          <a:prstGeom prst="rect">
            <a:avLst/>
          </a:prstGeom>
          <a:solidFill>
            <a:srgbClr val="0000CC"/>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38921" name="Group 9">
            <a:extLst>
              <a:ext uri="{FF2B5EF4-FFF2-40B4-BE49-F238E27FC236}">
                <a16:creationId xmlns:a16="http://schemas.microsoft.com/office/drawing/2014/main" id="{EE1A40D5-290C-3571-DBC6-32E5DA21205D}"/>
              </a:ext>
            </a:extLst>
          </p:cNvPr>
          <p:cNvGrpSpPr>
            <a:grpSpLocks/>
          </p:cNvGrpSpPr>
          <p:nvPr/>
        </p:nvGrpSpPr>
        <p:grpSpPr bwMode="auto">
          <a:xfrm>
            <a:off x="1062038" y="4160838"/>
            <a:ext cx="2459037" cy="1554162"/>
            <a:chOff x="2990" y="759"/>
            <a:chExt cx="1549" cy="979"/>
          </a:xfrm>
        </p:grpSpPr>
        <p:pic>
          <p:nvPicPr>
            <p:cNvPr id="9242" name="Picture 10">
              <a:extLst>
                <a:ext uri="{FF2B5EF4-FFF2-40B4-BE49-F238E27FC236}">
                  <a16:creationId xmlns:a16="http://schemas.microsoft.com/office/drawing/2014/main" id="{E582D3BB-8C03-A2D4-EBBB-25FFF7FFBD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 y="768"/>
              <a:ext cx="105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43" name="Group 11">
              <a:extLst>
                <a:ext uri="{FF2B5EF4-FFF2-40B4-BE49-F238E27FC236}">
                  <a16:creationId xmlns:a16="http://schemas.microsoft.com/office/drawing/2014/main" id="{13201796-508F-1ECF-4182-E36D60B29BBF}"/>
                </a:ext>
              </a:extLst>
            </p:cNvPr>
            <p:cNvGrpSpPr>
              <a:grpSpLocks/>
            </p:cNvGrpSpPr>
            <p:nvPr/>
          </p:nvGrpSpPr>
          <p:grpSpPr bwMode="auto">
            <a:xfrm>
              <a:off x="2990" y="759"/>
              <a:ext cx="1549" cy="979"/>
              <a:chOff x="2990" y="759"/>
              <a:chExt cx="1549" cy="979"/>
            </a:xfrm>
          </p:grpSpPr>
          <p:sp>
            <p:nvSpPr>
              <p:cNvPr id="9244" name="Text Box 12">
                <a:extLst>
                  <a:ext uri="{FF2B5EF4-FFF2-40B4-BE49-F238E27FC236}">
                    <a16:creationId xmlns:a16="http://schemas.microsoft.com/office/drawing/2014/main" id="{D2A6152B-4B09-79AD-02FA-A9AA3BBFF5A3}"/>
                  </a:ext>
                </a:extLst>
              </p:cNvPr>
              <p:cNvSpPr txBox="1">
                <a:spLocks noChangeArrowheads="1"/>
              </p:cNvSpPr>
              <p:nvPr/>
            </p:nvSpPr>
            <p:spPr bwMode="auto">
              <a:xfrm>
                <a:off x="2990" y="759"/>
                <a:ext cx="116" cy="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a:p>
                <a:pPr>
                  <a:spcBef>
                    <a:spcPct val="0"/>
                  </a:spcBef>
                  <a:buClrTx/>
                  <a:buSzTx/>
                  <a:buFontTx/>
                  <a:buNone/>
                </a:pPr>
                <a:endParaRPr kumimoji="0" lang="en-US" altLang="en-US" b="1">
                  <a:solidFill>
                    <a:srgbClr val="FFFF00"/>
                  </a:solidFill>
                  <a:latin typeface="Times New Roman" panose="02020603050405020304" pitchFamily="18" charset="0"/>
                </a:endParaRPr>
              </a:p>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9245" name="Text Box 13">
                <a:extLst>
                  <a:ext uri="{FF2B5EF4-FFF2-40B4-BE49-F238E27FC236}">
                    <a16:creationId xmlns:a16="http://schemas.microsoft.com/office/drawing/2014/main" id="{43436C38-E9B1-86B9-CF4E-EB68882A964C}"/>
                  </a:ext>
                </a:extLst>
              </p:cNvPr>
              <p:cNvSpPr txBox="1">
                <a:spLocks noChangeArrowheads="1"/>
              </p:cNvSpPr>
              <p:nvPr/>
            </p:nvSpPr>
            <p:spPr bwMode="auto">
              <a:xfrm>
                <a:off x="4295" y="9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grpSp>
      <p:sp>
        <p:nvSpPr>
          <p:cNvPr id="38926" name="Rectangle 14">
            <a:extLst>
              <a:ext uri="{FF2B5EF4-FFF2-40B4-BE49-F238E27FC236}">
                <a16:creationId xmlns:a16="http://schemas.microsoft.com/office/drawing/2014/main" id="{A2B649EE-0889-E1F7-FA6A-17F295F7774E}"/>
              </a:ext>
            </a:extLst>
          </p:cNvPr>
          <p:cNvSpPr>
            <a:spLocks noChangeArrowheads="1"/>
          </p:cNvSpPr>
          <p:nvPr/>
        </p:nvSpPr>
        <p:spPr bwMode="auto">
          <a:xfrm>
            <a:off x="3048000" y="4403725"/>
            <a:ext cx="990600" cy="762000"/>
          </a:xfrm>
          <a:prstGeom prst="rect">
            <a:avLst/>
          </a:prstGeom>
          <a:solidFill>
            <a:srgbClr val="0000CC"/>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38927" name="Group 15">
            <a:extLst>
              <a:ext uri="{FF2B5EF4-FFF2-40B4-BE49-F238E27FC236}">
                <a16:creationId xmlns:a16="http://schemas.microsoft.com/office/drawing/2014/main" id="{30883013-1E28-0F6C-4CBF-EE72265530E4}"/>
              </a:ext>
            </a:extLst>
          </p:cNvPr>
          <p:cNvGrpSpPr>
            <a:grpSpLocks/>
          </p:cNvGrpSpPr>
          <p:nvPr/>
        </p:nvGrpSpPr>
        <p:grpSpPr bwMode="auto">
          <a:xfrm>
            <a:off x="5029200" y="1951038"/>
            <a:ext cx="2454275" cy="1385887"/>
            <a:chOff x="3168" y="807"/>
            <a:chExt cx="1546" cy="873"/>
          </a:xfrm>
        </p:grpSpPr>
        <p:pic>
          <p:nvPicPr>
            <p:cNvPr id="9238" name="Picture 16">
              <a:extLst>
                <a:ext uri="{FF2B5EF4-FFF2-40B4-BE49-F238E27FC236}">
                  <a16:creationId xmlns:a16="http://schemas.microsoft.com/office/drawing/2014/main" id="{99506393-3318-5BB9-7D82-E3B422990D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3" y="816"/>
              <a:ext cx="105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39" name="Group 17">
              <a:extLst>
                <a:ext uri="{FF2B5EF4-FFF2-40B4-BE49-F238E27FC236}">
                  <a16:creationId xmlns:a16="http://schemas.microsoft.com/office/drawing/2014/main" id="{A7ED9876-DC57-E955-14CF-0492AC064D67}"/>
                </a:ext>
              </a:extLst>
            </p:cNvPr>
            <p:cNvGrpSpPr>
              <a:grpSpLocks/>
            </p:cNvGrpSpPr>
            <p:nvPr/>
          </p:nvGrpSpPr>
          <p:grpSpPr bwMode="auto">
            <a:xfrm>
              <a:off x="3168" y="807"/>
              <a:ext cx="1546" cy="578"/>
              <a:chOff x="2993" y="759"/>
              <a:chExt cx="1546" cy="578"/>
            </a:xfrm>
          </p:grpSpPr>
          <p:sp>
            <p:nvSpPr>
              <p:cNvPr id="9240" name="Text Box 18">
                <a:extLst>
                  <a:ext uri="{FF2B5EF4-FFF2-40B4-BE49-F238E27FC236}">
                    <a16:creationId xmlns:a16="http://schemas.microsoft.com/office/drawing/2014/main" id="{975EE161-75FE-6E79-11D9-C7B786FE18E1}"/>
                  </a:ext>
                </a:extLst>
              </p:cNvPr>
              <p:cNvSpPr txBox="1">
                <a:spLocks noChangeArrowheads="1"/>
              </p:cNvSpPr>
              <p:nvPr/>
            </p:nvSpPr>
            <p:spPr bwMode="auto">
              <a:xfrm>
                <a:off x="2993" y="759"/>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9241" name="Text Box 19">
                <a:extLst>
                  <a:ext uri="{FF2B5EF4-FFF2-40B4-BE49-F238E27FC236}">
                    <a16:creationId xmlns:a16="http://schemas.microsoft.com/office/drawing/2014/main" id="{9D0958EF-177E-4503-D4E7-17A700601A2B}"/>
                  </a:ext>
                </a:extLst>
              </p:cNvPr>
              <p:cNvSpPr txBox="1">
                <a:spLocks noChangeArrowheads="1"/>
              </p:cNvSpPr>
              <p:nvPr/>
            </p:nvSpPr>
            <p:spPr bwMode="auto">
              <a:xfrm>
                <a:off x="4295" y="9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grpSp>
      <p:grpSp>
        <p:nvGrpSpPr>
          <p:cNvPr id="38933" name="Group 21">
            <a:extLst>
              <a:ext uri="{FF2B5EF4-FFF2-40B4-BE49-F238E27FC236}">
                <a16:creationId xmlns:a16="http://schemas.microsoft.com/office/drawing/2014/main" id="{051F6285-4813-7C80-A4C5-1F32E5882135}"/>
              </a:ext>
            </a:extLst>
          </p:cNvPr>
          <p:cNvGrpSpPr>
            <a:grpSpLocks/>
          </p:cNvGrpSpPr>
          <p:nvPr/>
        </p:nvGrpSpPr>
        <p:grpSpPr bwMode="auto">
          <a:xfrm>
            <a:off x="5024438" y="4160838"/>
            <a:ext cx="2459037" cy="1385887"/>
            <a:chOff x="2973" y="2295"/>
            <a:chExt cx="1549" cy="873"/>
          </a:xfrm>
        </p:grpSpPr>
        <p:pic>
          <p:nvPicPr>
            <p:cNvPr id="9234" name="Picture 22">
              <a:extLst>
                <a:ext uri="{FF2B5EF4-FFF2-40B4-BE49-F238E27FC236}">
                  <a16:creationId xmlns:a16="http://schemas.microsoft.com/office/drawing/2014/main" id="{40ACE4B8-7B2D-8AE7-09D0-25543C341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 y="2304"/>
              <a:ext cx="105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235" name="Group 23">
              <a:extLst>
                <a:ext uri="{FF2B5EF4-FFF2-40B4-BE49-F238E27FC236}">
                  <a16:creationId xmlns:a16="http://schemas.microsoft.com/office/drawing/2014/main" id="{ABAE7CE9-32E8-479C-DF63-D9D18ED1393A}"/>
                </a:ext>
              </a:extLst>
            </p:cNvPr>
            <p:cNvGrpSpPr>
              <a:grpSpLocks/>
            </p:cNvGrpSpPr>
            <p:nvPr/>
          </p:nvGrpSpPr>
          <p:grpSpPr bwMode="auto">
            <a:xfrm>
              <a:off x="2973" y="2295"/>
              <a:ext cx="1549" cy="578"/>
              <a:chOff x="2990" y="759"/>
              <a:chExt cx="1549" cy="578"/>
            </a:xfrm>
          </p:grpSpPr>
          <p:sp>
            <p:nvSpPr>
              <p:cNvPr id="9236" name="Text Box 24">
                <a:extLst>
                  <a:ext uri="{FF2B5EF4-FFF2-40B4-BE49-F238E27FC236}">
                    <a16:creationId xmlns:a16="http://schemas.microsoft.com/office/drawing/2014/main" id="{D833263B-796B-90B1-FA50-6B7BB8AE651B}"/>
                  </a:ext>
                </a:extLst>
              </p:cNvPr>
              <p:cNvSpPr txBox="1">
                <a:spLocks noChangeArrowheads="1"/>
              </p:cNvSpPr>
              <p:nvPr/>
            </p:nvSpPr>
            <p:spPr bwMode="auto">
              <a:xfrm>
                <a:off x="2990" y="759"/>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9237" name="Text Box 25">
                <a:extLst>
                  <a:ext uri="{FF2B5EF4-FFF2-40B4-BE49-F238E27FC236}">
                    <a16:creationId xmlns:a16="http://schemas.microsoft.com/office/drawing/2014/main" id="{C7EF2309-4652-82B2-B9D5-EE58C59962F4}"/>
                  </a:ext>
                </a:extLst>
              </p:cNvPr>
              <p:cNvSpPr txBox="1">
                <a:spLocks noChangeArrowheads="1"/>
              </p:cNvSpPr>
              <p:nvPr/>
            </p:nvSpPr>
            <p:spPr bwMode="auto">
              <a:xfrm>
                <a:off x="4295" y="97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grpSp>
      <p:sp>
        <p:nvSpPr>
          <p:cNvPr id="38938" name="Rectangle 26">
            <a:extLst>
              <a:ext uri="{FF2B5EF4-FFF2-40B4-BE49-F238E27FC236}">
                <a16:creationId xmlns:a16="http://schemas.microsoft.com/office/drawing/2014/main" id="{D33C9FDD-68E7-A5B2-0EC4-3A8D5387E4A8}"/>
              </a:ext>
            </a:extLst>
          </p:cNvPr>
          <p:cNvSpPr>
            <a:spLocks noChangeArrowheads="1"/>
          </p:cNvSpPr>
          <p:nvPr/>
        </p:nvSpPr>
        <p:spPr bwMode="auto">
          <a:xfrm>
            <a:off x="7010400" y="4403725"/>
            <a:ext cx="990600" cy="762000"/>
          </a:xfrm>
          <a:prstGeom prst="rect">
            <a:avLst/>
          </a:prstGeom>
          <a:solidFill>
            <a:srgbClr val="0000CC"/>
          </a:soli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0000CC"/>
            </a:extrusionClr>
            <a:contourClr>
              <a:srgbClr val="0000CC"/>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sp>
        <p:nvSpPr>
          <p:cNvPr id="38939" name="Rectangle 27">
            <a:extLst>
              <a:ext uri="{FF2B5EF4-FFF2-40B4-BE49-F238E27FC236}">
                <a16:creationId xmlns:a16="http://schemas.microsoft.com/office/drawing/2014/main" id="{EE304B9E-A03F-B1C1-16ED-FC8B3934C825}"/>
              </a:ext>
            </a:extLst>
          </p:cNvPr>
          <p:cNvSpPr>
            <a:spLocks noGrp="1" noChangeArrowheads="1"/>
          </p:cNvSpPr>
          <p:nvPr>
            <p:ph type="title"/>
          </p:nvPr>
        </p:nvSpPr>
        <p:spPr>
          <a:xfrm>
            <a:off x="609600" y="609600"/>
            <a:ext cx="7772400" cy="11430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3200" b="1">
                <a:solidFill>
                  <a:srgbClr val="CC0000"/>
                </a:solidFill>
                <a:effectLst/>
                <a:latin typeface="Times New Roman" panose="02020603050405020304" pitchFamily="18" charset="0"/>
              </a:rPr>
              <a:t>What is the output of the AND gate?</a:t>
            </a:r>
          </a:p>
        </p:txBody>
      </p:sp>
      <p:sp>
        <p:nvSpPr>
          <p:cNvPr id="38940" name="Text Box 28">
            <a:extLst>
              <a:ext uri="{FF2B5EF4-FFF2-40B4-BE49-F238E27FC236}">
                <a16:creationId xmlns:a16="http://schemas.microsoft.com/office/drawing/2014/main" id="{966307CA-C5A9-98BB-7B85-5A012F077400}"/>
              </a:ext>
            </a:extLst>
          </p:cNvPr>
          <p:cNvSpPr txBox="1">
            <a:spLocks noChangeArrowheads="1"/>
          </p:cNvSpPr>
          <p:nvPr/>
        </p:nvSpPr>
        <p:spPr bwMode="auto">
          <a:xfrm>
            <a:off x="958850" y="1903413"/>
            <a:ext cx="38735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50000"/>
              </a:lnSpc>
              <a:buFont typeface="Monotype Sorts" pitchFamily="2" charset="2"/>
              <a:buNone/>
            </a:pPr>
            <a:r>
              <a:rPr lang="en-US" altLang="en-US" sz="2400" b="1">
                <a:solidFill>
                  <a:srgbClr val="0000CC"/>
                </a:solidFill>
                <a:latin typeface="Times New Roman" panose="02020603050405020304" pitchFamily="18" charset="0"/>
              </a:rPr>
              <a:t>L</a:t>
            </a:r>
          </a:p>
          <a:p>
            <a:pPr>
              <a:lnSpc>
                <a:spcPct val="150000"/>
              </a:lnSpc>
              <a:buFont typeface="Monotype Sorts" pitchFamily="2" charset="2"/>
              <a:buNone/>
            </a:pPr>
            <a:r>
              <a:rPr lang="en-US" altLang="en-US" sz="2400" b="1">
                <a:solidFill>
                  <a:srgbClr val="0000CC"/>
                </a:solidFill>
                <a:latin typeface="Times New Roman" panose="02020603050405020304" pitchFamily="18" charset="0"/>
              </a:rPr>
              <a:t>L</a:t>
            </a:r>
          </a:p>
        </p:txBody>
      </p:sp>
      <p:sp>
        <p:nvSpPr>
          <p:cNvPr id="38941" name="Text Box 29">
            <a:extLst>
              <a:ext uri="{FF2B5EF4-FFF2-40B4-BE49-F238E27FC236}">
                <a16:creationId xmlns:a16="http://schemas.microsoft.com/office/drawing/2014/main" id="{58E82FA4-E6FE-022F-3911-589D9DCE01BF}"/>
              </a:ext>
            </a:extLst>
          </p:cNvPr>
          <p:cNvSpPr txBox="1">
            <a:spLocks noChangeArrowheads="1"/>
          </p:cNvSpPr>
          <p:nvPr/>
        </p:nvSpPr>
        <p:spPr bwMode="auto">
          <a:xfrm>
            <a:off x="4953000" y="4267200"/>
            <a:ext cx="4206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50000"/>
              </a:lnSpc>
              <a:buFont typeface="Monotype Sorts" pitchFamily="2" charset="2"/>
              <a:buNone/>
            </a:pPr>
            <a:r>
              <a:rPr lang="en-US" altLang="en-US" sz="2400" b="1">
                <a:solidFill>
                  <a:srgbClr val="0000CC"/>
                </a:solidFill>
                <a:latin typeface="Times New Roman" panose="02020603050405020304" pitchFamily="18" charset="0"/>
              </a:rPr>
              <a:t>H</a:t>
            </a:r>
          </a:p>
          <a:p>
            <a:pPr>
              <a:lnSpc>
                <a:spcPct val="150000"/>
              </a:lnSpc>
              <a:buFont typeface="Monotype Sorts" pitchFamily="2" charset="2"/>
              <a:buNone/>
            </a:pPr>
            <a:r>
              <a:rPr lang="en-US" altLang="en-US" sz="2400" b="1">
                <a:solidFill>
                  <a:srgbClr val="0000CC"/>
                </a:solidFill>
                <a:latin typeface="Times New Roman" panose="02020603050405020304" pitchFamily="18" charset="0"/>
              </a:rPr>
              <a:t>L</a:t>
            </a:r>
          </a:p>
        </p:txBody>
      </p:sp>
      <p:sp>
        <p:nvSpPr>
          <p:cNvPr id="38942" name="Text Box 30">
            <a:extLst>
              <a:ext uri="{FF2B5EF4-FFF2-40B4-BE49-F238E27FC236}">
                <a16:creationId xmlns:a16="http://schemas.microsoft.com/office/drawing/2014/main" id="{47FCB1C4-B7D1-D554-21B7-9F9AEB8AF03D}"/>
              </a:ext>
            </a:extLst>
          </p:cNvPr>
          <p:cNvSpPr txBox="1">
            <a:spLocks noChangeArrowheads="1"/>
          </p:cNvSpPr>
          <p:nvPr/>
        </p:nvSpPr>
        <p:spPr bwMode="auto">
          <a:xfrm>
            <a:off x="4953000" y="1938338"/>
            <a:ext cx="4206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50000"/>
              </a:lnSpc>
              <a:buFont typeface="Monotype Sorts" pitchFamily="2" charset="2"/>
              <a:buNone/>
            </a:pPr>
            <a:r>
              <a:rPr lang="en-US" altLang="en-US" sz="2400" b="1">
                <a:solidFill>
                  <a:srgbClr val="0000CC"/>
                </a:solidFill>
                <a:latin typeface="Times New Roman" panose="02020603050405020304" pitchFamily="18" charset="0"/>
              </a:rPr>
              <a:t>H</a:t>
            </a:r>
          </a:p>
          <a:p>
            <a:pPr>
              <a:lnSpc>
                <a:spcPct val="150000"/>
              </a:lnSpc>
              <a:buFont typeface="Monotype Sorts" pitchFamily="2" charset="2"/>
              <a:buNone/>
            </a:pPr>
            <a:r>
              <a:rPr lang="en-US" altLang="en-US" sz="2400" b="1">
                <a:solidFill>
                  <a:srgbClr val="0000CC"/>
                </a:solidFill>
                <a:latin typeface="Times New Roman" panose="02020603050405020304" pitchFamily="18" charset="0"/>
              </a:rPr>
              <a:t>H</a:t>
            </a:r>
          </a:p>
        </p:txBody>
      </p:sp>
      <p:sp>
        <p:nvSpPr>
          <p:cNvPr id="38943" name="Text Box 31">
            <a:extLst>
              <a:ext uri="{FF2B5EF4-FFF2-40B4-BE49-F238E27FC236}">
                <a16:creationId xmlns:a16="http://schemas.microsoft.com/office/drawing/2014/main" id="{FF08F846-6E65-1FD0-5F80-DC301FCA78E6}"/>
              </a:ext>
            </a:extLst>
          </p:cNvPr>
          <p:cNvSpPr txBox="1">
            <a:spLocks noChangeArrowheads="1"/>
          </p:cNvSpPr>
          <p:nvPr/>
        </p:nvSpPr>
        <p:spPr bwMode="auto">
          <a:xfrm>
            <a:off x="990600" y="4148138"/>
            <a:ext cx="420688"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150000"/>
              </a:lnSpc>
              <a:buFont typeface="Monotype Sorts" pitchFamily="2" charset="2"/>
              <a:buNone/>
            </a:pPr>
            <a:r>
              <a:rPr lang="en-US" altLang="en-US" sz="2400" b="1">
                <a:solidFill>
                  <a:srgbClr val="0000CC"/>
                </a:solidFill>
                <a:latin typeface="Times New Roman" panose="02020603050405020304" pitchFamily="18" charset="0"/>
              </a:rPr>
              <a:t>L</a:t>
            </a:r>
          </a:p>
          <a:p>
            <a:pPr>
              <a:lnSpc>
                <a:spcPct val="150000"/>
              </a:lnSpc>
              <a:buFont typeface="Monotype Sorts" pitchFamily="2" charset="2"/>
              <a:buNone/>
            </a:pPr>
            <a:r>
              <a:rPr lang="en-US" altLang="en-US" sz="2400" b="1">
                <a:solidFill>
                  <a:srgbClr val="0000CC"/>
                </a:solidFill>
                <a:latin typeface="Times New Roman" panose="02020603050405020304" pitchFamily="18" charset="0"/>
              </a:rPr>
              <a:t>H</a:t>
            </a:r>
            <a:endParaRPr lang="en-US" altLang="en-US" sz="2400" b="1">
              <a:solidFill>
                <a:srgbClr val="FFFF00"/>
              </a:solidFill>
              <a:latin typeface="Times New Roman" panose="02020603050405020304" pitchFamily="18" charset="0"/>
            </a:endParaRPr>
          </a:p>
        </p:txBody>
      </p:sp>
      <p:sp>
        <p:nvSpPr>
          <p:cNvPr id="9231" name="Text Box 34">
            <a:extLst>
              <a:ext uri="{FF2B5EF4-FFF2-40B4-BE49-F238E27FC236}">
                <a16:creationId xmlns:a16="http://schemas.microsoft.com/office/drawing/2014/main" id="{EF00581D-2BBA-904E-9AD4-0814B3CFF680}"/>
              </a:ext>
            </a:extLst>
          </p:cNvPr>
          <p:cNvSpPr txBox="1">
            <a:spLocks noChangeArrowheads="1"/>
          </p:cNvSpPr>
          <p:nvPr/>
        </p:nvSpPr>
        <p:spPr bwMode="auto">
          <a:xfrm>
            <a:off x="3657600" y="279400"/>
            <a:ext cx="18288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rgbClr val="FFFFFF"/>
                </a:solidFill>
                <a:latin typeface="Times New Roman" panose="02020603050405020304" pitchFamily="18" charset="0"/>
              </a:rPr>
              <a:t>TEST</a:t>
            </a:r>
            <a:endParaRPr lang="en-US" altLang="en-US" sz="4000" b="1">
              <a:solidFill>
                <a:srgbClr val="FFFF00"/>
              </a:solidFill>
              <a:latin typeface="Times New Roman" panose="02020603050405020304" pitchFamily="18" charset="0"/>
            </a:endParaRPr>
          </a:p>
        </p:txBody>
      </p:sp>
      <p:sp>
        <p:nvSpPr>
          <p:cNvPr id="9232" name="Rectangle 38">
            <a:extLst>
              <a:ext uri="{FF2B5EF4-FFF2-40B4-BE49-F238E27FC236}">
                <a16:creationId xmlns:a16="http://schemas.microsoft.com/office/drawing/2014/main" id="{7EB41021-15F5-46C9-E6C9-6042A9693E4A}"/>
              </a:ext>
            </a:extLst>
          </p:cNvPr>
          <p:cNvSpPr>
            <a:spLocks noChangeArrowheads="1"/>
          </p:cNvSpPr>
          <p:nvPr/>
        </p:nvSpPr>
        <p:spPr bwMode="auto">
          <a:xfrm>
            <a:off x="7467600" y="228600"/>
            <a:ext cx="12192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buFont typeface="Monotype Sorts" pitchFamily="2" charset="2"/>
              <a:buNone/>
            </a:pPr>
            <a:endParaRPr lang="en-US" altLang="en-US">
              <a:solidFill>
                <a:srgbClr val="FFFF00"/>
              </a:solidFill>
            </a:endParaRPr>
          </a:p>
        </p:txBody>
      </p:sp>
      <p:sp>
        <p:nvSpPr>
          <p:cNvPr id="38952" name="Rectangle 40">
            <a:extLst>
              <a:ext uri="{FF2B5EF4-FFF2-40B4-BE49-F238E27FC236}">
                <a16:creationId xmlns:a16="http://schemas.microsoft.com/office/drawing/2014/main" id="{F5E58D31-E8A7-8D1B-5F70-0A401F6F8B65}"/>
              </a:ext>
            </a:extLst>
          </p:cNvPr>
          <p:cNvSpPr>
            <a:spLocks noChangeArrowheads="1"/>
          </p:cNvSpPr>
          <p:nvPr/>
        </p:nvSpPr>
        <p:spPr bwMode="auto">
          <a:xfrm>
            <a:off x="7010400" y="2133600"/>
            <a:ext cx="1066800" cy="838200"/>
          </a:xfrm>
          <a:prstGeom prst="rect">
            <a:avLst/>
          </a:prstGeom>
          <a:gradFill rotWithShape="0">
            <a:gsLst>
              <a:gs pos="0">
                <a:srgbClr val="F5F500"/>
              </a:gs>
              <a:gs pos="50000">
                <a:srgbClr val="FFFF00"/>
              </a:gs>
              <a:gs pos="100000">
                <a:srgbClr val="F5F500"/>
              </a:gs>
            </a:gsLst>
            <a:lin ang="2700000" scaled="1"/>
          </a:gradFill>
          <a:ln w="9525">
            <a:miter lim="800000"/>
            <a:headEnd/>
            <a:tailEnd/>
          </a:ln>
          <a:effectLst/>
          <a:scene3d>
            <a:camera prst="legacyPerspectiveBottomLeft"/>
            <a:lightRig rig="legacyFlat3" dir="t"/>
          </a:scene3d>
          <a:sp3d extrusionH="887400" prstMaterial="legacyMatte">
            <a:bevelT w="13500" h="13500" prst="angle"/>
            <a:bevelB w="13500" h="13500" prst="angle"/>
            <a:extrusionClr>
              <a:srgbClr val="FFFF00"/>
            </a:extrusionClr>
            <a:contourClr>
              <a:srgbClr val="F5F500"/>
            </a:contourClr>
          </a:sp3d>
          <a:extLs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CC"/>
                </a:solidFill>
                <a:latin typeface="Times New Roman" panose="02020603050405020304" pitchFamily="18" charset="0"/>
              </a:rPr>
              <a:t>High</a:t>
            </a:r>
            <a:endParaRPr kumimoji="0" lang="en-US" altLang="en-US" sz="2400">
              <a:solidFill>
                <a:schemeClr val="bg1"/>
              </a:solidFill>
              <a:latin typeface="Times New Roman" panose="02020603050405020304" pitchFamily="18" charset="0"/>
            </a:endParaRPr>
          </a:p>
        </p:txBody>
      </p:sp>
    </p:spTree>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389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891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38940"/>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nodeType="clickEffect">
                                  <p:stCondLst>
                                    <p:cond delay="0"/>
                                  </p:stCondLst>
                                  <p:childTnLst>
                                    <p:set>
                                      <p:cBhvr>
                                        <p:cTn id="17" dur="1" fill="hold">
                                          <p:stCondLst>
                                            <p:cond delay="0"/>
                                          </p:stCondLst>
                                        </p:cTn>
                                        <p:tgtEl>
                                          <p:spTgt spid="38920"/>
                                        </p:tgtEl>
                                        <p:attrNameLst>
                                          <p:attrName>style.visibility</p:attrName>
                                        </p:attrNameLst>
                                      </p:cBhvr>
                                      <p:to>
                                        <p:strVal val="visible"/>
                                      </p:to>
                                    </p:set>
                                    <p:anim calcmode="lin" valueType="num">
                                      <p:cBhvr additive="base">
                                        <p:cTn id="18" dur="500" fill="hold"/>
                                        <p:tgtEl>
                                          <p:spTgt spid="38920"/>
                                        </p:tgtEl>
                                        <p:attrNameLst>
                                          <p:attrName>ppt_x</p:attrName>
                                        </p:attrNameLst>
                                      </p:cBhvr>
                                      <p:tavLst>
                                        <p:tav tm="0">
                                          <p:val>
                                            <p:strVal val="1+#ppt_w/2"/>
                                          </p:val>
                                        </p:tav>
                                        <p:tav tm="100000">
                                          <p:val>
                                            <p:strVal val="#ppt_x"/>
                                          </p:val>
                                        </p:tav>
                                      </p:tavLst>
                                    </p:anim>
                                    <p:anim calcmode="lin" valueType="num">
                                      <p:cBhvr additive="base">
                                        <p:cTn id="19" dur="500" fill="hold"/>
                                        <p:tgtEl>
                                          <p:spTgt spid="3892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8921"/>
                                        </p:tgtEl>
                                        <p:attrNameLst>
                                          <p:attrName>style.visibility</p:attrName>
                                        </p:attrNameLst>
                                      </p:cBhvr>
                                      <p:to>
                                        <p:strVal val="visible"/>
                                      </p:to>
                                    </p:set>
                                    <p:anim calcmode="lin" valueType="num">
                                      <p:cBhvr additive="base">
                                        <p:cTn id="24" dur="500" fill="hold"/>
                                        <p:tgtEl>
                                          <p:spTgt spid="38921"/>
                                        </p:tgtEl>
                                        <p:attrNameLst>
                                          <p:attrName>ppt_x</p:attrName>
                                        </p:attrNameLst>
                                      </p:cBhvr>
                                      <p:tavLst>
                                        <p:tav tm="0">
                                          <p:val>
                                            <p:strVal val="1+#ppt_w/2"/>
                                          </p:val>
                                        </p:tav>
                                        <p:tav tm="100000">
                                          <p:val>
                                            <p:strVal val="#ppt_x"/>
                                          </p:val>
                                        </p:tav>
                                      </p:tavLst>
                                    </p:anim>
                                    <p:anim calcmode="lin" valueType="num">
                                      <p:cBhvr additive="base">
                                        <p:cTn id="25" dur="500" fill="hold"/>
                                        <p:tgtEl>
                                          <p:spTgt spid="38921"/>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3894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8926"/>
                                        </p:tgtEl>
                                        <p:attrNameLst>
                                          <p:attrName>style.visibility</p:attrName>
                                        </p:attrNameLst>
                                      </p:cBhvr>
                                      <p:to>
                                        <p:strVal val="visible"/>
                                      </p:to>
                                    </p:set>
                                    <p:anim calcmode="lin" valueType="num">
                                      <p:cBhvr additive="base">
                                        <p:cTn id="33" dur="500" fill="hold"/>
                                        <p:tgtEl>
                                          <p:spTgt spid="38926"/>
                                        </p:tgtEl>
                                        <p:attrNameLst>
                                          <p:attrName>ppt_x</p:attrName>
                                        </p:attrNameLst>
                                      </p:cBhvr>
                                      <p:tavLst>
                                        <p:tav tm="0">
                                          <p:val>
                                            <p:strVal val="1+#ppt_w/2"/>
                                          </p:val>
                                        </p:tav>
                                        <p:tav tm="100000">
                                          <p:val>
                                            <p:strVal val="#ppt_x"/>
                                          </p:val>
                                        </p:tav>
                                      </p:tavLst>
                                    </p:anim>
                                    <p:anim calcmode="lin" valueType="num">
                                      <p:cBhvr additive="base">
                                        <p:cTn id="34" dur="500" fill="hold"/>
                                        <p:tgtEl>
                                          <p:spTgt spid="38926"/>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nodeType="clickEffect">
                                  <p:stCondLst>
                                    <p:cond delay="0"/>
                                  </p:stCondLst>
                                  <p:childTnLst>
                                    <p:set>
                                      <p:cBhvr>
                                        <p:cTn id="38" dur="1" fill="hold">
                                          <p:stCondLst>
                                            <p:cond delay="0"/>
                                          </p:stCondLst>
                                        </p:cTn>
                                        <p:tgtEl>
                                          <p:spTgt spid="38927"/>
                                        </p:tgtEl>
                                        <p:attrNameLst>
                                          <p:attrName>style.visibility</p:attrName>
                                        </p:attrNameLst>
                                      </p:cBhvr>
                                      <p:to>
                                        <p:strVal val="visible"/>
                                      </p:to>
                                    </p:set>
                                    <p:anim calcmode="lin" valueType="num">
                                      <p:cBhvr additive="base">
                                        <p:cTn id="39" dur="500" fill="hold"/>
                                        <p:tgtEl>
                                          <p:spTgt spid="38927"/>
                                        </p:tgtEl>
                                        <p:attrNameLst>
                                          <p:attrName>ppt_x</p:attrName>
                                        </p:attrNameLst>
                                      </p:cBhvr>
                                      <p:tavLst>
                                        <p:tav tm="0">
                                          <p:val>
                                            <p:strVal val="1+#ppt_w/2"/>
                                          </p:val>
                                        </p:tav>
                                        <p:tav tm="100000">
                                          <p:val>
                                            <p:strVal val="#ppt_x"/>
                                          </p:val>
                                        </p:tav>
                                      </p:tavLst>
                                    </p:anim>
                                    <p:anim calcmode="lin" valueType="num">
                                      <p:cBhvr additive="base">
                                        <p:cTn id="40" dur="500" fill="hold"/>
                                        <p:tgtEl>
                                          <p:spTgt spid="38927"/>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38942"/>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2" fill="hold" nodeType="clickEffect">
                                  <p:stCondLst>
                                    <p:cond delay="0"/>
                                  </p:stCondLst>
                                  <p:childTnLst>
                                    <p:set>
                                      <p:cBhvr>
                                        <p:cTn id="47" dur="1" fill="hold">
                                          <p:stCondLst>
                                            <p:cond delay="0"/>
                                          </p:stCondLst>
                                        </p:cTn>
                                        <p:tgtEl>
                                          <p:spTgt spid="38952"/>
                                        </p:tgtEl>
                                        <p:attrNameLst>
                                          <p:attrName>style.visibility</p:attrName>
                                        </p:attrNameLst>
                                      </p:cBhvr>
                                      <p:to>
                                        <p:strVal val="visible"/>
                                      </p:to>
                                    </p:set>
                                    <p:anim calcmode="lin" valueType="num">
                                      <p:cBhvr additive="base">
                                        <p:cTn id="48" dur="500" fill="hold"/>
                                        <p:tgtEl>
                                          <p:spTgt spid="38952"/>
                                        </p:tgtEl>
                                        <p:attrNameLst>
                                          <p:attrName>ppt_x</p:attrName>
                                        </p:attrNameLst>
                                      </p:cBhvr>
                                      <p:tavLst>
                                        <p:tav tm="0">
                                          <p:val>
                                            <p:strVal val="1+#ppt_w/2"/>
                                          </p:val>
                                        </p:tav>
                                        <p:tav tm="100000">
                                          <p:val>
                                            <p:strVal val="#ppt_x"/>
                                          </p:val>
                                        </p:tav>
                                      </p:tavLst>
                                    </p:anim>
                                    <p:anim calcmode="lin" valueType="num">
                                      <p:cBhvr additive="base">
                                        <p:cTn id="49" dur="500" fill="hold"/>
                                        <p:tgtEl>
                                          <p:spTgt spid="38952"/>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2" fill="hold" nodeType="clickEffect">
                                  <p:stCondLst>
                                    <p:cond delay="0"/>
                                  </p:stCondLst>
                                  <p:childTnLst>
                                    <p:set>
                                      <p:cBhvr>
                                        <p:cTn id="53" dur="1" fill="hold">
                                          <p:stCondLst>
                                            <p:cond delay="0"/>
                                          </p:stCondLst>
                                        </p:cTn>
                                        <p:tgtEl>
                                          <p:spTgt spid="38933"/>
                                        </p:tgtEl>
                                        <p:attrNameLst>
                                          <p:attrName>style.visibility</p:attrName>
                                        </p:attrNameLst>
                                      </p:cBhvr>
                                      <p:to>
                                        <p:strVal val="visible"/>
                                      </p:to>
                                    </p:set>
                                    <p:anim calcmode="lin" valueType="num">
                                      <p:cBhvr additive="base">
                                        <p:cTn id="54" dur="500" fill="hold"/>
                                        <p:tgtEl>
                                          <p:spTgt spid="38933"/>
                                        </p:tgtEl>
                                        <p:attrNameLst>
                                          <p:attrName>ppt_x</p:attrName>
                                        </p:attrNameLst>
                                      </p:cBhvr>
                                      <p:tavLst>
                                        <p:tav tm="0">
                                          <p:val>
                                            <p:strVal val="1+#ppt_w/2"/>
                                          </p:val>
                                        </p:tav>
                                        <p:tav tm="100000">
                                          <p:val>
                                            <p:strVal val="#ppt_x"/>
                                          </p:val>
                                        </p:tav>
                                      </p:tavLst>
                                    </p:anim>
                                    <p:anim calcmode="lin" valueType="num">
                                      <p:cBhvr additive="base">
                                        <p:cTn id="55" dur="500" fill="hold"/>
                                        <p:tgtEl>
                                          <p:spTgt spid="38933"/>
                                        </p:tgtEl>
                                        <p:attrNameLst>
                                          <p:attrName>ppt_y</p:attrName>
                                        </p:attrNameLst>
                                      </p:cBhvr>
                                      <p:tavLst>
                                        <p:tav tm="0">
                                          <p:val>
                                            <p:strVal val="#ppt_y"/>
                                          </p:val>
                                        </p:tav>
                                        <p:tav tm="100000">
                                          <p:val>
                                            <p:strVal val="#ppt_y"/>
                                          </p:val>
                                        </p:tav>
                                      </p:tavLst>
                                    </p:anim>
                                  </p:childTnLst>
                                </p:cTn>
                              </p:par>
                            </p:childTnLst>
                          </p:cTn>
                        </p:par>
                        <p:par>
                          <p:cTn id="56" fill="hold" nodeType="afterGroup">
                            <p:stCondLst>
                              <p:cond delay="500"/>
                            </p:stCondLst>
                            <p:childTnLst>
                              <p:par>
                                <p:cTn id="57" presetID="1" presetClass="entr" presetSubtype="0" fill="hold" nodeType="afterEffect">
                                  <p:stCondLst>
                                    <p:cond delay="0"/>
                                  </p:stCondLst>
                                  <p:childTnLst>
                                    <p:set>
                                      <p:cBhvr>
                                        <p:cTn id="58" dur="1" fill="hold">
                                          <p:stCondLst>
                                            <p:cond delay="499"/>
                                          </p:stCondLst>
                                        </p:cTn>
                                        <p:tgtEl>
                                          <p:spTgt spid="3894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38938"/>
                                        </p:tgtEl>
                                        <p:attrNameLst>
                                          <p:attrName>style.visibility</p:attrName>
                                        </p:attrNameLst>
                                      </p:cBhvr>
                                      <p:to>
                                        <p:strVal val="visible"/>
                                      </p:to>
                                    </p:set>
                                    <p:anim calcmode="lin" valueType="num">
                                      <p:cBhvr additive="base">
                                        <p:cTn id="63" dur="500" fill="hold"/>
                                        <p:tgtEl>
                                          <p:spTgt spid="38938"/>
                                        </p:tgtEl>
                                        <p:attrNameLst>
                                          <p:attrName>ppt_x</p:attrName>
                                        </p:attrNameLst>
                                      </p:cBhvr>
                                      <p:tavLst>
                                        <p:tav tm="0">
                                          <p:val>
                                            <p:strVal val="1+#ppt_w/2"/>
                                          </p:val>
                                        </p:tav>
                                        <p:tav tm="100000">
                                          <p:val>
                                            <p:strVal val="#ppt_x"/>
                                          </p:val>
                                        </p:tav>
                                      </p:tavLst>
                                    </p:anim>
                                    <p:anim calcmode="lin" valueType="num">
                                      <p:cBhvr additive="base">
                                        <p:cTn id="64" dur="500" fill="hold"/>
                                        <p:tgtEl>
                                          <p:spTgt spid="38938"/>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19" presetClass="entr" presetSubtype="10" fill="hold" nodeType="clickEffect">
                                  <p:stCondLst>
                                    <p:cond delay="0"/>
                                  </p:stCondLst>
                                  <p:childTnLst>
                                    <p:set>
                                      <p:cBhvr>
                                        <p:cTn id="68" dur="1" fill="hold">
                                          <p:stCondLst>
                                            <p:cond delay="0"/>
                                          </p:stCondLst>
                                        </p:cTn>
                                        <p:tgtEl>
                                          <p:spTgt spid="38915"/>
                                        </p:tgtEl>
                                        <p:attrNameLst>
                                          <p:attrName>style.visibility</p:attrName>
                                        </p:attrNameLst>
                                      </p:cBhvr>
                                      <p:to>
                                        <p:strVal val="visible"/>
                                      </p:to>
                                    </p:set>
                                    <p:anim calcmode="lin" valueType="num">
                                      <p:cBhvr>
                                        <p:cTn id="69" dur="5000" fill="hold"/>
                                        <p:tgtEl>
                                          <p:spTgt spid="38915"/>
                                        </p:tgtEl>
                                        <p:attrNameLst>
                                          <p:attrName>ppt_w</p:attrName>
                                        </p:attrNameLst>
                                      </p:cBhvr>
                                      <p:tavLst>
                                        <p:tav tm="0" fmla="#ppt_w*sin(2.5*pi*$)">
                                          <p:val>
                                            <p:fltVal val="0"/>
                                          </p:val>
                                        </p:tav>
                                        <p:tav tm="100000">
                                          <p:val>
                                            <p:fltVal val="1"/>
                                          </p:val>
                                        </p:tav>
                                      </p:tavLst>
                                    </p:anim>
                                    <p:anim calcmode="lin" valueType="num">
                                      <p:cBhvr>
                                        <p:cTn id="70" dur="5000" fill="hold"/>
                                        <p:tgtEl>
                                          <p:spTgt spid="389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nimBg="1" autoUpdateAnimBg="0"/>
      <p:bldP spid="38920" grpId="0" animBg="1" autoUpdateAnimBg="0"/>
      <p:bldP spid="38926" grpId="0" animBg="1" autoUpdateAnimBg="0"/>
      <p:bldP spid="38938" grpId="0" animBg="1" autoUpdateAnimBg="0"/>
      <p:bldP spid="38939" grpId="0" autoUpdateAnimBg="0"/>
      <p:bldP spid="38940" grpId="0" autoUpdateAnimBg="0"/>
      <p:bldP spid="38941" grpId="0" autoUpdateAnimBg="0"/>
      <p:bldP spid="38942" grpId="0" autoUpdateAnimBg="0"/>
      <p:bldP spid="38943" grpId="0" autoUpdateAnimBg="0"/>
      <p:bldP spid="3895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9285BBF-BFA1-D716-BBBB-E940671B7288}"/>
              </a:ext>
            </a:extLst>
          </p:cNvPr>
          <p:cNvSpPr>
            <a:spLocks noGrp="1" noChangeArrowheads="1"/>
          </p:cNvSpPr>
          <p:nvPr>
            <p:ph type="title"/>
          </p:nvPr>
        </p:nvSpPr>
        <p:spPr>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b="1">
                <a:solidFill>
                  <a:srgbClr val="FFFF00"/>
                </a:solidFill>
                <a:effectLst/>
                <a:latin typeface="Times New Roman" panose="02020603050405020304" pitchFamily="18" charset="0"/>
              </a:rPr>
              <a:t> </a:t>
            </a:r>
            <a:endParaRPr lang="en-US" altLang="en-US" b="1">
              <a:effectLst/>
              <a:latin typeface="Times New Roman" panose="02020603050405020304" pitchFamily="18" charset="0"/>
            </a:endParaRPr>
          </a:p>
        </p:txBody>
      </p:sp>
      <p:sp>
        <p:nvSpPr>
          <p:cNvPr id="10243" name="Line 4">
            <a:extLst>
              <a:ext uri="{FF2B5EF4-FFF2-40B4-BE49-F238E27FC236}">
                <a16:creationId xmlns:a16="http://schemas.microsoft.com/office/drawing/2014/main" id="{65F195C4-4F74-959C-9A81-972A5206693C}"/>
              </a:ext>
            </a:extLst>
          </p:cNvPr>
          <p:cNvSpPr>
            <a:spLocks noChangeShapeType="1"/>
          </p:cNvSpPr>
          <p:nvPr/>
        </p:nvSpPr>
        <p:spPr bwMode="auto">
          <a:xfrm>
            <a:off x="2971800" y="4267200"/>
            <a:ext cx="0" cy="6096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type="triangle" w="med" len="med"/>
              </a14:hiddenLine>
            </a:ext>
          </a:extLst>
        </p:spPr>
        <p:txBody>
          <a:bodyPr wrap="none" anchor="ctr"/>
          <a:lstStyle/>
          <a:p>
            <a:endParaRPr lang="en-IN"/>
          </a:p>
        </p:txBody>
      </p:sp>
      <p:sp>
        <p:nvSpPr>
          <p:cNvPr id="10244" name="Line 5">
            <a:extLst>
              <a:ext uri="{FF2B5EF4-FFF2-40B4-BE49-F238E27FC236}">
                <a16:creationId xmlns:a16="http://schemas.microsoft.com/office/drawing/2014/main" id="{E8FF639C-FC9B-DEB9-482E-54014480F736}"/>
              </a:ext>
            </a:extLst>
          </p:cNvPr>
          <p:cNvSpPr>
            <a:spLocks noChangeShapeType="1"/>
          </p:cNvSpPr>
          <p:nvPr/>
        </p:nvSpPr>
        <p:spPr bwMode="auto">
          <a:xfrm>
            <a:off x="2971800" y="4267200"/>
            <a:ext cx="0" cy="685800"/>
          </a:xfrm>
          <a:prstGeom prst="line">
            <a:avLst/>
          </a:prstGeom>
          <a:noFill/>
          <a:ln>
            <a:noFill/>
          </a:ln>
          <a:effectLst>
            <a:outerShdw dist="35921" dir="2700000" algn="ctr" rotWithShape="0">
              <a:srgbClr val="000000"/>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8205" name="Rectangle 13">
            <a:extLst>
              <a:ext uri="{FF2B5EF4-FFF2-40B4-BE49-F238E27FC236}">
                <a16:creationId xmlns:a16="http://schemas.microsoft.com/office/drawing/2014/main" id="{B1583A67-13EE-2B16-CE50-427A247C6097}"/>
              </a:ext>
            </a:extLst>
          </p:cNvPr>
          <p:cNvSpPr>
            <a:spLocks noGrp="1" noChangeArrowheads="1"/>
          </p:cNvSpPr>
          <p:nvPr>
            <p:ph type="body" idx="1"/>
          </p:nvPr>
        </p:nvSpPr>
        <p:spPr>
          <a:xfrm>
            <a:off x="1752600" y="152400"/>
            <a:ext cx="7772400" cy="3505200"/>
          </a:xfrm>
          <a:noFill/>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pPr>
              <a:buClr>
                <a:srgbClr val="FFFF00"/>
              </a:buClr>
              <a:buSzPct val="50000"/>
              <a:buFont typeface="Monotype Sorts" pitchFamily="2" charset="2"/>
              <a:buNone/>
            </a:pPr>
            <a:endParaRPr lang="en-US" altLang="en-US" b="1">
              <a:solidFill>
                <a:srgbClr val="FFFF00"/>
              </a:solidFill>
              <a:effectLst/>
              <a:latin typeface="Times New Roman" panose="02020603050405020304" pitchFamily="18" charset="0"/>
            </a:endParaRPr>
          </a:p>
          <a:p>
            <a:pPr>
              <a:buClr>
                <a:srgbClr val="0000CC"/>
              </a:buClr>
              <a:buSzTx/>
              <a:buFontTx/>
              <a:buChar char="•"/>
            </a:pPr>
            <a:r>
              <a:rPr lang="en-US" altLang="en-US" b="1">
                <a:solidFill>
                  <a:srgbClr val="CC0000"/>
                </a:solidFill>
                <a:effectLst/>
                <a:latin typeface="Times New Roman" panose="02020603050405020304" pitchFamily="18" charset="0"/>
              </a:rPr>
              <a:t>“Any or All Gate”</a:t>
            </a:r>
            <a:br>
              <a:rPr lang="en-US" altLang="en-US" b="1">
                <a:solidFill>
                  <a:srgbClr val="CC0000"/>
                </a:solidFill>
                <a:effectLst/>
                <a:latin typeface="Times New Roman" panose="02020603050405020304" pitchFamily="18" charset="0"/>
              </a:rPr>
            </a:br>
            <a:endParaRPr lang="en-US" altLang="en-US" b="1">
              <a:solidFill>
                <a:srgbClr val="CC0000"/>
              </a:solidFill>
              <a:effectLst/>
              <a:latin typeface="Times New Roman" panose="02020603050405020304" pitchFamily="18" charset="0"/>
            </a:endParaRPr>
          </a:p>
          <a:p>
            <a:pPr>
              <a:buClr>
                <a:srgbClr val="0000CC"/>
              </a:buClr>
              <a:buSzTx/>
              <a:buFontTx/>
              <a:buChar char="•"/>
            </a:pPr>
            <a:r>
              <a:rPr lang="en-US" altLang="en-US" b="1">
                <a:solidFill>
                  <a:srgbClr val="CC0000"/>
                </a:solidFill>
                <a:effectLst/>
                <a:latin typeface="Times New Roman" panose="02020603050405020304" pitchFamily="18" charset="0"/>
              </a:rPr>
              <a:t>Boolean Expression:     A  +  B  =  Y</a:t>
            </a:r>
          </a:p>
          <a:p>
            <a:pPr>
              <a:buClr>
                <a:srgbClr val="0000CC"/>
              </a:buClr>
              <a:buSzTx/>
              <a:buFontTx/>
              <a:buChar char="•"/>
            </a:pPr>
            <a:endParaRPr lang="en-US" altLang="en-US" b="1">
              <a:solidFill>
                <a:srgbClr val="CC0000"/>
              </a:solidFill>
              <a:effectLst/>
              <a:latin typeface="Times New Roman" panose="02020603050405020304" pitchFamily="18" charset="0"/>
            </a:endParaRPr>
          </a:p>
          <a:p>
            <a:pPr>
              <a:buClr>
                <a:srgbClr val="0000CC"/>
              </a:buClr>
              <a:buSzTx/>
              <a:buFontTx/>
              <a:buChar char="•"/>
            </a:pPr>
            <a:r>
              <a:rPr lang="en-US" altLang="en-US" b="1">
                <a:solidFill>
                  <a:srgbClr val="CC0000"/>
                </a:solidFill>
                <a:effectLst/>
                <a:latin typeface="Times New Roman" panose="02020603050405020304" pitchFamily="18" charset="0"/>
              </a:rPr>
              <a:t>Truth Table   </a:t>
            </a:r>
          </a:p>
        </p:txBody>
      </p:sp>
      <p:pic>
        <p:nvPicPr>
          <p:cNvPr id="8207" name="Picture 15">
            <a:extLst>
              <a:ext uri="{FF2B5EF4-FFF2-40B4-BE49-F238E27FC236}">
                <a16:creationId xmlns:a16="http://schemas.microsoft.com/office/drawing/2014/main" id="{92C5AD2A-020B-B47D-61AC-048A912E9B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4276725"/>
            <a:ext cx="3124200" cy="1952625"/>
          </a:xfrm>
          <a:prstGeom prst="rect">
            <a:avLst/>
          </a:prstGeom>
          <a:noFill/>
          <a:ln w="38100">
            <a:solidFill>
              <a:srgbClr val="008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208" name="WordArt 16">
            <a:extLst>
              <a:ext uri="{FF2B5EF4-FFF2-40B4-BE49-F238E27FC236}">
                <a16:creationId xmlns:a16="http://schemas.microsoft.com/office/drawing/2014/main" id="{EED11094-D0C8-65B2-035C-5105AA078798}"/>
              </a:ext>
            </a:extLst>
          </p:cNvPr>
          <p:cNvSpPr>
            <a:spLocks noChangeArrowheads="1" noChangeShapeType="1" noTextEdit="1"/>
          </p:cNvSpPr>
          <p:nvPr/>
        </p:nvSpPr>
        <p:spPr bwMode="auto">
          <a:xfrm rot="5400000">
            <a:off x="-2552700" y="3009900"/>
            <a:ext cx="6172200" cy="609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vert="wordArtVert" wrap="none" fromWordArt="1">
            <a:prstTxWarp prst="textPlain">
              <a:avLst>
                <a:gd name="adj" fmla="val 50000"/>
              </a:avLst>
            </a:prstTxWarp>
          </a:bodyPr>
          <a:lstStyle/>
          <a:p>
            <a:pPr algn="ctr" fontAlgn="auto"/>
            <a:r>
              <a:rPr lang="en-IN" sz="3600" b="1" kern="10">
                <a:solidFill>
                  <a:srgbClr val="0000CC"/>
                </a:solidFill>
                <a:latin typeface="Times New Roman" panose="02020603050405020304" pitchFamily="18" charset="0"/>
                <a:cs typeface="Times New Roman" panose="02020603050405020304" pitchFamily="18" charset="0"/>
              </a:rPr>
              <a:t>The  OR  Gate</a:t>
            </a:r>
          </a:p>
        </p:txBody>
      </p:sp>
      <p:pic>
        <p:nvPicPr>
          <p:cNvPr id="10248" name="Picture 1">
            <a:extLst>
              <a:ext uri="{FF2B5EF4-FFF2-40B4-BE49-F238E27FC236}">
                <a16:creationId xmlns:a16="http://schemas.microsoft.com/office/drawing/2014/main" id="{842E0159-5383-6D6D-0288-314D4B8578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163" y="3886200"/>
            <a:ext cx="7118350" cy="693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208"/>
                                        </p:tgtEl>
                                        <p:attrNameLst>
                                          <p:attrName>style.visibility</p:attrName>
                                        </p:attrNameLst>
                                      </p:cBhvr>
                                      <p:to>
                                        <p:strVal val="visible"/>
                                      </p:to>
                                    </p:set>
                                    <p:anim calcmode="lin" valueType="num">
                                      <p:cBhvr additive="base">
                                        <p:cTn id="7" dur="500" fill="hold"/>
                                        <p:tgtEl>
                                          <p:spTgt spid="8208"/>
                                        </p:tgtEl>
                                        <p:attrNameLst>
                                          <p:attrName>ppt_x</p:attrName>
                                        </p:attrNameLst>
                                      </p:cBhvr>
                                      <p:tavLst>
                                        <p:tav tm="0">
                                          <p:val>
                                            <p:strVal val="0-#ppt_w/2"/>
                                          </p:val>
                                        </p:tav>
                                        <p:tav tm="100000">
                                          <p:val>
                                            <p:strVal val="#ppt_x"/>
                                          </p:val>
                                        </p:tav>
                                      </p:tavLst>
                                    </p:anim>
                                    <p:anim calcmode="lin" valueType="num">
                                      <p:cBhvr additive="base">
                                        <p:cTn id="8" dur="500" fill="hold"/>
                                        <p:tgtEl>
                                          <p:spTgt spid="82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8205">
                                            <p:txEl>
                                              <p:pRg st="1" end="1"/>
                                            </p:txEl>
                                          </p:spTgt>
                                        </p:tgtEl>
                                        <p:attrNameLst>
                                          <p:attrName>style.visibility</p:attrName>
                                        </p:attrNameLst>
                                      </p:cBhvr>
                                      <p:to>
                                        <p:strVal val="visible"/>
                                      </p:to>
                                    </p:set>
                                    <p:anim calcmode="lin" valueType="num">
                                      <p:cBhvr additive="base">
                                        <p:cTn id="12" dur="500" fill="hold"/>
                                        <p:tgtEl>
                                          <p:spTgt spid="820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205">
                                            <p:txEl>
                                              <p:pRg st="1" end="1"/>
                                            </p:txEl>
                                          </p:spTgt>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 presetClass="entr" presetSubtype="1" fill="hold" nodeType="afterEffect">
                                  <p:stCondLst>
                                    <p:cond delay="0"/>
                                  </p:stCondLst>
                                  <p:childTnLst>
                                    <p:set>
                                      <p:cBhvr>
                                        <p:cTn id="16" dur="1" fill="hold">
                                          <p:stCondLst>
                                            <p:cond delay="0"/>
                                          </p:stCondLst>
                                        </p:cTn>
                                        <p:tgtEl>
                                          <p:spTgt spid="8205">
                                            <p:txEl>
                                              <p:pRg st="2" end="2"/>
                                            </p:txEl>
                                          </p:spTgt>
                                        </p:tgtEl>
                                        <p:attrNameLst>
                                          <p:attrName>style.visibility</p:attrName>
                                        </p:attrNameLst>
                                      </p:cBhvr>
                                      <p:to>
                                        <p:strVal val="visible"/>
                                      </p:to>
                                    </p:set>
                                    <p:anim calcmode="lin" valueType="num">
                                      <p:cBhvr additive="base">
                                        <p:cTn id="17" dur="500" fill="hold"/>
                                        <p:tgtEl>
                                          <p:spTgt spid="820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205">
                                            <p:txEl>
                                              <p:pRg st="2" end="2"/>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500"/>
                            </p:stCondLst>
                            <p:childTnLst>
                              <p:par>
                                <p:cTn id="20" presetID="2" presetClass="entr" presetSubtype="1" fill="hold" nodeType="afterEffect">
                                  <p:stCondLst>
                                    <p:cond delay="0"/>
                                  </p:stCondLst>
                                  <p:childTnLst>
                                    <p:set>
                                      <p:cBhvr>
                                        <p:cTn id="21" dur="1" fill="hold">
                                          <p:stCondLst>
                                            <p:cond delay="0"/>
                                          </p:stCondLst>
                                        </p:cTn>
                                        <p:tgtEl>
                                          <p:spTgt spid="8205">
                                            <p:txEl>
                                              <p:pRg st="4" end="4"/>
                                            </p:txEl>
                                          </p:spTgt>
                                        </p:tgtEl>
                                        <p:attrNameLst>
                                          <p:attrName>style.visibility</p:attrName>
                                        </p:attrNameLst>
                                      </p:cBhvr>
                                      <p:to>
                                        <p:strVal val="visible"/>
                                      </p:to>
                                    </p:set>
                                    <p:anim calcmode="lin" valueType="num">
                                      <p:cBhvr additive="base">
                                        <p:cTn id="22" dur="500" fill="hold"/>
                                        <p:tgtEl>
                                          <p:spTgt spid="8205">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205">
                                            <p:txEl>
                                              <p:pRg st="4" end="4"/>
                                            </p:txEl>
                                          </p:spTgt>
                                        </p:tgtEl>
                                        <p:attrNameLst>
                                          <p:attrName>ppt_y</p:attrName>
                                        </p:attrNameLst>
                                      </p:cBhvr>
                                      <p:tavLst>
                                        <p:tav tm="0">
                                          <p:val>
                                            <p:strVal val="0-#ppt_h/2"/>
                                          </p:val>
                                        </p:tav>
                                        <p:tav tm="100000">
                                          <p:val>
                                            <p:strVal val="#ppt_y"/>
                                          </p:val>
                                        </p:tav>
                                      </p:tavLst>
                                    </p:anim>
                                  </p:childTnLst>
                                </p:cTn>
                              </p:par>
                            </p:childTnLst>
                          </p:cTn>
                        </p:par>
                        <p:par>
                          <p:cTn id="24" fill="hold" nodeType="afterGroup">
                            <p:stCondLst>
                              <p:cond delay="2000"/>
                            </p:stCondLst>
                            <p:childTnLst>
                              <p:par>
                                <p:cTn id="25" presetID="15" presetClass="entr" presetSubtype="0" fill="hold" nodeType="afterEffect">
                                  <p:stCondLst>
                                    <p:cond delay="0"/>
                                  </p:stCondLst>
                                  <p:childTnLst>
                                    <p:set>
                                      <p:cBhvr>
                                        <p:cTn id="26" dur="1" fill="hold">
                                          <p:stCondLst>
                                            <p:cond delay="0"/>
                                          </p:stCondLst>
                                        </p:cTn>
                                        <p:tgtEl>
                                          <p:spTgt spid="8207"/>
                                        </p:tgtEl>
                                        <p:attrNameLst>
                                          <p:attrName>style.visibility</p:attrName>
                                        </p:attrNameLst>
                                      </p:cBhvr>
                                      <p:to>
                                        <p:strVal val="visible"/>
                                      </p:to>
                                    </p:set>
                                    <p:anim calcmode="lin" valueType="num">
                                      <p:cBhvr>
                                        <p:cTn id="27" dur="1000" fill="hold"/>
                                        <p:tgtEl>
                                          <p:spTgt spid="8207"/>
                                        </p:tgtEl>
                                        <p:attrNameLst>
                                          <p:attrName>ppt_w</p:attrName>
                                        </p:attrNameLst>
                                      </p:cBhvr>
                                      <p:tavLst>
                                        <p:tav tm="0">
                                          <p:val>
                                            <p:fltVal val="0"/>
                                          </p:val>
                                        </p:tav>
                                        <p:tav tm="100000">
                                          <p:val>
                                            <p:strVal val="#ppt_w"/>
                                          </p:val>
                                        </p:tav>
                                      </p:tavLst>
                                    </p:anim>
                                    <p:anim calcmode="lin" valueType="num">
                                      <p:cBhvr>
                                        <p:cTn id="28" dur="1000" fill="hold"/>
                                        <p:tgtEl>
                                          <p:spTgt spid="8207"/>
                                        </p:tgtEl>
                                        <p:attrNameLst>
                                          <p:attrName>ppt_h</p:attrName>
                                        </p:attrNameLst>
                                      </p:cBhvr>
                                      <p:tavLst>
                                        <p:tav tm="0">
                                          <p:val>
                                            <p:fltVal val="0"/>
                                          </p:val>
                                        </p:tav>
                                        <p:tav tm="100000">
                                          <p:val>
                                            <p:strVal val="#ppt_h"/>
                                          </p:val>
                                        </p:tav>
                                      </p:tavLst>
                                    </p:anim>
                                    <p:anim calcmode="lin" valueType="num">
                                      <p:cBhvr>
                                        <p:cTn id="29" dur="1000" fill="hold"/>
                                        <p:tgtEl>
                                          <p:spTgt spid="8207"/>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2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5" grpId="0" build="p" autoUpdateAnimBg="0"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7432 OR Gate IC (DIP-14 Package)">
            <a:extLst>
              <a:ext uri="{FF2B5EF4-FFF2-40B4-BE49-F238E27FC236}">
                <a16:creationId xmlns:a16="http://schemas.microsoft.com/office/drawing/2014/main" id="{E694EC0B-70E6-BC84-A1C4-48B179F3F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925" y="990600"/>
            <a:ext cx="5502275" cy="332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0963" name="Group 3">
            <a:extLst>
              <a:ext uri="{FF2B5EF4-FFF2-40B4-BE49-F238E27FC236}">
                <a16:creationId xmlns:a16="http://schemas.microsoft.com/office/drawing/2014/main" id="{DBF8A6F7-412D-CAAD-488D-DFF276CEC690}"/>
              </a:ext>
            </a:extLst>
          </p:cNvPr>
          <p:cNvGrpSpPr>
            <a:grpSpLocks/>
          </p:cNvGrpSpPr>
          <p:nvPr/>
        </p:nvGrpSpPr>
        <p:grpSpPr bwMode="auto">
          <a:xfrm>
            <a:off x="1214438" y="1685925"/>
            <a:ext cx="2128837" cy="1362075"/>
            <a:chOff x="813" y="966"/>
            <a:chExt cx="1341" cy="858"/>
          </a:xfrm>
        </p:grpSpPr>
        <p:pic>
          <p:nvPicPr>
            <p:cNvPr id="12314" name="Picture 4">
              <a:extLst>
                <a:ext uri="{FF2B5EF4-FFF2-40B4-BE49-F238E27FC236}">
                  <a16:creationId xmlns:a16="http://schemas.microsoft.com/office/drawing/2014/main" id="{3B8E9BC8-9CBA-C68B-2E08-2EBD7298D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 y="1008"/>
              <a:ext cx="960"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2315" name="Text Box 5">
              <a:extLst>
                <a:ext uri="{FF2B5EF4-FFF2-40B4-BE49-F238E27FC236}">
                  <a16:creationId xmlns:a16="http://schemas.microsoft.com/office/drawing/2014/main" id="{EA7BC200-9D4A-2291-965B-625946754704}"/>
                </a:ext>
              </a:extLst>
            </p:cNvPr>
            <p:cNvSpPr txBox="1">
              <a:spLocks noChangeArrowheads="1"/>
            </p:cNvSpPr>
            <p:nvPr/>
          </p:nvSpPr>
          <p:spPr bwMode="auto">
            <a:xfrm>
              <a:off x="813" y="966"/>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12316" name="Text Box 6">
              <a:extLst>
                <a:ext uri="{FF2B5EF4-FFF2-40B4-BE49-F238E27FC236}">
                  <a16:creationId xmlns:a16="http://schemas.microsoft.com/office/drawing/2014/main" id="{6E2F29FD-793E-06A4-089D-63C57D07571E}"/>
                </a:ext>
              </a:extLst>
            </p:cNvPr>
            <p:cNvSpPr txBox="1">
              <a:spLocks noChangeArrowheads="1"/>
            </p:cNvSpPr>
            <p:nvPr/>
          </p:nvSpPr>
          <p:spPr bwMode="auto">
            <a:xfrm>
              <a:off x="1910" y="121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grpSp>
        <p:nvGrpSpPr>
          <p:cNvPr id="40967" name="Group 7">
            <a:extLst>
              <a:ext uri="{FF2B5EF4-FFF2-40B4-BE49-F238E27FC236}">
                <a16:creationId xmlns:a16="http://schemas.microsoft.com/office/drawing/2014/main" id="{D922E0ED-C755-D6F7-55CD-3146AB14E68E}"/>
              </a:ext>
            </a:extLst>
          </p:cNvPr>
          <p:cNvGrpSpPr>
            <a:grpSpLocks/>
          </p:cNvGrpSpPr>
          <p:nvPr/>
        </p:nvGrpSpPr>
        <p:grpSpPr bwMode="auto">
          <a:xfrm>
            <a:off x="4784725" y="1695450"/>
            <a:ext cx="2859088" cy="1352550"/>
            <a:chOff x="2860" y="1068"/>
            <a:chExt cx="1801" cy="852"/>
          </a:xfrm>
        </p:grpSpPr>
        <p:pic>
          <p:nvPicPr>
            <p:cNvPr id="12311" name="Picture 8">
              <a:extLst>
                <a:ext uri="{FF2B5EF4-FFF2-40B4-BE49-F238E27FC236}">
                  <a16:creationId xmlns:a16="http://schemas.microsoft.com/office/drawing/2014/main" id="{DDBA9D81-1978-1A40-4823-1869DB6FE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6" y="1104"/>
              <a:ext cx="960"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2312" name="Text Box 9">
              <a:extLst>
                <a:ext uri="{FF2B5EF4-FFF2-40B4-BE49-F238E27FC236}">
                  <a16:creationId xmlns:a16="http://schemas.microsoft.com/office/drawing/2014/main" id="{28CAB8A6-539B-C1C3-1884-B5D9BC7E20C8}"/>
                </a:ext>
              </a:extLst>
            </p:cNvPr>
            <p:cNvSpPr txBox="1">
              <a:spLocks noChangeArrowheads="1"/>
            </p:cNvSpPr>
            <p:nvPr/>
          </p:nvSpPr>
          <p:spPr bwMode="auto">
            <a:xfrm>
              <a:off x="2860" y="1068"/>
              <a:ext cx="519"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731520">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12313" name="Text Box 10">
              <a:extLst>
                <a:ext uri="{FF2B5EF4-FFF2-40B4-BE49-F238E27FC236}">
                  <a16:creationId xmlns:a16="http://schemas.microsoft.com/office/drawing/2014/main" id="{F4DFDF7E-4D7F-1FC6-F57B-0516748E7669}"/>
                </a:ext>
              </a:extLst>
            </p:cNvPr>
            <p:cNvSpPr txBox="1">
              <a:spLocks noChangeArrowheads="1"/>
            </p:cNvSpPr>
            <p:nvPr/>
          </p:nvSpPr>
          <p:spPr bwMode="auto">
            <a:xfrm>
              <a:off x="4014" y="1308"/>
              <a:ext cx="64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731520">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grpSp>
        <p:nvGrpSpPr>
          <p:cNvPr id="40971" name="Group 11">
            <a:extLst>
              <a:ext uri="{FF2B5EF4-FFF2-40B4-BE49-F238E27FC236}">
                <a16:creationId xmlns:a16="http://schemas.microsoft.com/office/drawing/2014/main" id="{0CE84E4D-E224-875A-B15F-9C51FB946397}"/>
              </a:ext>
            </a:extLst>
          </p:cNvPr>
          <p:cNvGrpSpPr>
            <a:grpSpLocks/>
          </p:cNvGrpSpPr>
          <p:nvPr/>
        </p:nvGrpSpPr>
        <p:grpSpPr bwMode="auto">
          <a:xfrm>
            <a:off x="1271588" y="3752850"/>
            <a:ext cx="2073275" cy="1352550"/>
            <a:chOff x="1712" y="2172"/>
            <a:chExt cx="1306" cy="852"/>
          </a:xfrm>
        </p:grpSpPr>
        <p:pic>
          <p:nvPicPr>
            <p:cNvPr id="12308" name="Picture 12">
              <a:extLst>
                <a:ext uri="{FF2B5EF4-FFF2-40B4-BE49-F238E27FC236}">
                  <a16:creationId xmlns:a16="http://schemas.microsoft.com/office/drawing/2014/main" id="{8175A583-2607-841A-946D-5458609F8A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 y="2208"/>
              <a:ext cx="960"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2309" name="Text Box 13">
              <a:extLst>
                <a:ext uri="{FF2B5EF4-FFF2-40B4-BE49-F238E27FC236}">
                  <a16:creationId xmlns:a16="http://schemas.microsoft.com/office/drawing/2014/main" id="{A30C6FA1-75BA-6CA3-37E7-96A377DBE843}"/>
                </a:ext>
              </a:extLst>
            </p:cNvPr>
            <p:cNvSpPr txBox="1">
              <a:spLocks noChangeArrowheads="1"/>
            </p:cNvSpPr>
            <p:nvPr/>
          </p:nvSpPr>
          <p:spPr bwMode="auto">
            <a:xfrm>
              <a:off x="1712" y="2172"/>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12310" name="Text Box 14">
              <a:extLst>
                <a:ext uri="{FF2B5EF4-FFF2-40B4-BE49-F238E27FC236}">
                  <a16:creationId xmlns:a16="http://schemas.microsoft.com/office/drawing/2014/main" id="{FA8EA0AF-39B3-7654-A9F4-B7B95B1BDB37}"/>
                </a:ext>
              </a:extLst>
            </p:cNvPr>
            <p:cNvSpPr txBox="1">
              <a:spLocks noChangeArrowheads="1"/>
            </p:cNvSpPr>
            <p:nvPr/>
          </p:nvSpPr>
          <p:spPr bwMode="auto">
            <a:xfrm>
              <a:off x="2774" y="2364"/>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endParaRPr kumimoji="0" lang="en-US" altLang="en-US" b="1">
                <a:solidFill>
                  <a:srgbClr val="FFFF00"/>
                </a:solidFill>
                <a:latin typeface="Times New Roman" panose="02020603050405020304" pitchFamily="18" charset="0"/>
              </a:endParaRPr>
            </a:p>
          </p:txBody>
        </p:sp>
      </p:grpSp>
      <p:sp>
        <p:nvSpPr>
          <p:cNvPr id="40975" name="Rectangle 15" descr="90%">
            <a:extLst>
              <a:ext uri="{FF2B5EF4-FFF2-40B4-BE49-F238E27FC236}">
                <a16:creationId xmlns:a16="http://schemas.microsoft.com/office/drawing/2014/main" id="{C03B023E-B5C6-905B-FFBE-C0356A699AEF}"/>
              </a:ext>
            </a:extLst>
          </p:cNvPr>
          <p:cNvSpPr>
            <a:spLocks noChangeArrowheads="1"/>
          </p:cNvSpPr>
          <p:nvPr/>
        </p:nvSpPr>
        <p:spPr bwMode="auto">
          <a:xfrm>
            <a:off x="3048000" y="19812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40976" name="Rectangle 16" descr="90%">
            <a:extLst>
              <a:ext uri="{FF2B5EF4-FFF2-40B4-BE49-F238E27FC236}">
                <a16:creationId xmlns:a16="http://schemas.microsoft.com/office/drawing/2014/main" id="{596DE74C-0BD2-2FF4-C587-C4EC7419CA4B}"/>
              </a:ext>
            </a:extLst>
          </p:cNvPr>
          <p:cNvSpPr>
            <a:spLocks noChangeArrowheads="1"/>
          </p:cNvSpPr>
          <p:nvPr/>
        </p:nvSpPr>
        <p:spPr bwMode="auto">
          <a:xfrm>
            <a:off x="7315200" y="19812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40977" name="Rectangle 17">
            <a:extLst>
              <a:ext uri="{FF2B5EF4-FFF2-40B4-BE49-F238E27FC236}">
                <a16:creationId xmlns:a16="http://schemas.microsoft.com/office/drawing/2014/main" id="{E0E89DBE-0025-F1A6-286F-DE2FCEF678E9}"/>
              </a:ext>
            </a:extLst>
          </p:cNvPr>
          <p:cNvSpPr>
            <a:spLocks noChangeArrowheads="1"/>
          </p:cNvSpPr>
          <p:nvPr/>
        </p:nvSpPr>
        <p:spPr bwMode="auto">
          <a:xfrm>
            <a:off x="3048000" y="3962400"/>
            <a:ext cx="914400" cy="838200"/>
          </a:xfrm>
          <a:prstGeom prst="rect">
            <a:avLst/>
          </a:prstGeom>
          <a:solidFill>
            <a:srgbClr val="0000FF"/>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0000FF"/>
            </a:extrusionClr>
            <a:contourClr>
              <a:srgbClr val="0000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FFFF00"/>
                </a:solidFill>
                <a:latin typeface="Times New Roman" panose="02020603050405020304" pitchFamily="18" charset="0"/>
              </a:rPr>
              <a:t>Low</a:t>
            </a:r>
          </a:p>
        </p:txBody>
      </p:sp>
      <p:grpSp>
        <p:nvGrpSpPr>
          <p:cNvPr id="40978" name="Group 18">
            <a:extLst>
              <a:ext uri="{FF2B5EF4-FFF2-40B4-BE49-F238E27FC236}">
                <a16:creationId xmlns:a16="http://schemas.microsoft.com/office/drawing/2014/main" id="{F1398F3C-4731-9959-79A9-045D454A7DD9}"/>
              </a:ext>
            </a:extLst>
          </p:cNvPr>
          <p:cNvGrpSpPr>
            <a:grpSpLocks/>
          </p:cNvGrpSpPr>
          <p:nvPr/>
        </p:nvGrpSpPr>
        <p:grpSpPr bwMode="auto">
          <a:xfrm>
            <a:off x="5543550" y="3752850"/>
            <a:ext cx="2068513" cy="1352550"/>
            <a:chOff x="3261" y="2722"/>
            <a:chExt cx="1303" cy="852"/>
          </a:xfrm>
        </p:grpSpPr>
        <p:pic>
          <p:nvPicPr>
            <p:cNvPr id="12305" name="Picture 19">
              <a:extLst>
                <a:ext uri="{FF2B5EF4-FFF2-40B4-BE49-F238E27FC236}">
                  <a16:creationId xmlns:a16="http://schemas.microsoft.com/office/drawing/2014/main" id="{4F1FF3EE-DFDA-2C82-763E-28761FF5F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0" y="2758"/>
              <a:ext cx="960"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2306" name="Text Box 20">
              <a:extLst>
                <a:ext uri="{FF2B5EF4-FFF2-40B4-BE49-F238E27FC236}">
                  <a16:creationId xmlns:a16="http://schemas.microsoft.com/office/drawing/2014/main" id="{81DBEEF5-DC1C-2B62-138A-9D87BB80BE32}"/>
                </a:ext>
              </a:extLst>
            </p:cNvPr>
            <p:cNvSpPr txBox="1">
              <a:spLocks noChangeArrowheads="1"/>
            </p:cNvSpPr>
            <p:nvPr/>
          </p:nvSpPr>
          <p:spPr bwMode="auto">
            <a:xfrm>
              <a:off x="3261" y="2722"/>
              <a:ext cx="1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endParaRPr kumimoji="0" lang="en-US" altLang="en-US" b="1">
                <a:solidFill>
                  <a:srgbClr val="FFFF00"/>
                </a:solidFill>
                <a:latin typeface="Times New Roman" panose="02020603050405020304" pitchFamily="18" charset="0"/>
              </a:endParaRPr>
            </a:p>
          </p:txBody>
        </p:sp>
        <p:sp>
          <p:nvSpPr>
            <p:cNvPr id="12307" name="Text Box 21">
              <a:extLst>
                <a:ext uri="{FF2B5EF4-FFF2-40B4-BE49-F238E27FC236}">
                  <a16:creationId xmlns:a16="http://schemas.microsoft.com/office/drawing/2014/main" id="{3D8ADD8B-A2B1-EF81-0DF9-52C696D2C44E}"/>
                </a:ext>
              </a:extLst>
            </p:cNvPr>
            <p:cNvSpPr txBox="1">
              <a:spLocks noChangeArrowheads="1"/>
            </p:cNvSpPr>
            <p:nvPr/>
          </p:nvSpPr>
          <p:spPr bwMode="auto">
            <a:xfrm>
              <a:off x="4320" y="2962"/>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b="1">
                  <a:solidFill>
                    <a:srgbClr val="CC0000"/>
                  </a:solidFill>
                  <a:latin typeface="Times New Roman" panose="02020603050405020304" pitchFamily="18" charset="0"/>
                </a:rPr>
                <a:t>?</a:t>
              </a:r>
            </a:p>
          </p:txBody>
        </p:sp>
      </p:grpSp>
      <p:sp>
        <p:nvSpPr>
          <p:cNvPr id="40982" name="Rectangle 22" descr="90%">
            <a:extLst>
              <a:ext uri="{FF2B5EF4-FFF2-40B4-BE49-F238E27FC236}">
                <a16:creationId xmlns:a16="http://schemas.microsoft.com/office/drawing/2014/main" id="{157837CD-A402-FA01-2044-6D9AAF93A67A}"/>
              </a:ext>
            </a:extLst>
          </p:cNvPr>
          <p:cNvSpPr>
            <a:spLocks noChangeArrowheads="1"/>
          </p:cNvSpPr>
          <p:nvPr/>
        </p:nvSpPr>
        <p:spPr bwMode="auto">
          <a:xfrm>
            <a:off x="7315200" y="4038600"/>
            <a:ext cx="1066800" cy="762000"/>
          </a:xfrm>
          <a:prstGeom prst="rect">
            <a:avLst/>
          </a:prstGeom>
          <a:blipFill dpi="0" rotWithShape="0">
            <a:blip r:embed="rId3"/>
            <a:srcRect/>
            <a:tile tx="0" ty="0" sx="100000" sy="100000" flip="none" algn="tl"/>
          </a:blipFill>
          <a:ln w="9525">
            <a:miter lim="800000"/>
            <a:headEnd/>
            <a:tailEnd/>
          </a:ln>
          <a:effectLst/>
          <a:scene3d>
            <a:camera prst="legacyObliqueBottomLeft"/>
            <a:lightRig rig="legacyFlat3" dir="t"/>
          </a:scene3d>
          <a:sp3d extrusionH="430200" prstMaterial="legacyMatte">
            <a:bevelT w="13500" h="13500" prst="angle"/>
            <a:bevelB w="13500" h="13500" prst="angle"/>
            <a:extrusionClr>
              <a:srgbClr val="FFFF00"/>
            </a:extrusionClr>
            <a:contourClr>
              <a:srgbClr val="FFFFFF"/>
            </a:contourClr>
          </a:sp3d>
          <a:extLst>
            <a:ext uri="{AF507438-7753-43E0-B8FC-AC1667EBCBE1}">
              <a14:hiddenEffects xmlns:a14="http://schemas.microsoft.com/office/drawing/2010/main">
                <a:effectLst>
                  <a:outerShdw dist="107763" dir="13500000" sx="125000" sy="125000" algn="br" rotWithShape="0">
                    <a:srgbClr val="000000"/>
                  </a:outerShdw>
                </a:effectLst>
              </a14:hiddenEffects>
            </a:ext>
          </a:extLst>
        </p:spPr>
        <p:txBody>
          <a:bodyPr wrap="none" anchor="ctr">
            <a:flatTx/>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0"/>
              </a:spcBef>
              <a:buClrTx/>
              <a:buSzTx/>
              <a:buFontTx/>
              <a:buNone/>
            </a:pPr>
            <a:r>
              <a:rPr kumimoji="0" lang="en-US" altLang="en-US" sz="2400" b="1">
                <a:solidFill>
                  <a:srgbClr val="0000FF"/>
                </a:solidFill>
                <a:latin typeface="Times New Roman" panose="02020603050405020304" pitchFamily="18" charset="0"/>
              </a:rPr>
              <a:t>High</a:t>
            </a:r>
          </a:p>
        </p:txBody>
      </p:sp>
      <p:sp>
        <p:nvSpPr>
          <p:cNvPr id="40983" name="Text Box 23">
            <a:extLst>
              <a:ext uri="{FF2B5EF4-FFF2-40B4-BE49-F238E27FC236}">
                <a16:creationId xmlns:a16="http://schemas.microsoft.com/office/drawing/2014/main" id="{1A3B3122-5900-1953-BE19-4D830952E8C8}"/>
              </a:ext>
            </a:extLst>
          </p:cNvPr>
          <p:cNvSpPr txBox="1">
            <a:spLocks noChangeArrowheads="1"/>
          </p:cNvSpPr>
          <p:nvPr/>
        </p:nvSpPr>
        <p:spPr bwMode="auto">
          <a:xfrm>
            <a:off x="457200" y="5915025"/>
            <a:ext cx="8234363" cy="49530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CC0000"/>
                </a:solidFill>
                <a:latin typeface="Times New Roman" panose="02020603050405020304" pitchFamily="18" charset="0"/>
              </a:rPr>
              <a:t>Unique Output: Output LOW only when all inputs are LOW.</a:t>
            </a:r>
          </a:p>
        </p:txBody>
      </p:sp>
      <p:sp>
        <p:nvSpPr>
          <p:cNvPr id="40984" name="Rectangle 24">
            <a:extLst>
              <a:ext uri="{FF2B5EF4-FFF2-40B4-BE49-F238E27FC236}">
                <a16:creationId xmlns:a16="http://schemas.microsoft.com/office/drawing/2014/main" id="{C2DEA00B-3707-7174-4E97-9C211B6E7263}"/>
              </a:ext>
            </a:extLst>
          </p:cNvPr>
          <p:cNvSpPr>
            <a:spLocks noGrp="1" noChangeArrowheads="1"/>
          </p:cNvSpPr>
          <p:nvPr>
            <p:ph type="title"/>
          </p:nvPr>
        </p:nvSpPr>
        <p:spPr>
          <a:xfrm>
            <a:off x="762000" y="1143000"/>
            <a:ext cx="7772400" cy="609600"/>
          </a:xfrm>
          <a:extLst>
            <a:ext uri="{AF507438-7753-43E0-B8FC-AC1667EBCBE1}">
              <a14:hiddenEffects xmlns:a14="http://schemas.microsoft.com/office/drawing/2010/main">
                <a:effectLst>
                  <a:outerShdw dist="35921" dir="2700000" algn="ctr" rotWithShape="0">
                    <a:srgbClr val="000000"/>
                  </a:outerShdw>
                </a:effectLst>
              </a14:hiddenEffects>
            </a:ext>
          </a:extLst>
        </p:spPr>
        <p:txBody>
          <a:bodyPr/>
          <a:lstStyle/>
          <a:p>
            <a:r>
              <a:rPr lang="en-US" altLang="en-US" sz="3200" b="1">
                <a:solidFill>
                  <a:srgbClr val="CC0000"/>
                </a:solidFill>
                <a:effectLst/>
                <a:latin typeface="Times New Roman" panose="02020603050405020304" pitchFamily="18" charset="0"/>
              </a:rPr>
              <a:t>What is the output of the OR gate?</a:t>
            </a:r>
          </a:p>
        </p:txBody>
      </p:sp>
      <p:sp>
        <p:nvSpPr>
          <p:cNvPr id="40985" name="Rectangle 25">
            <a:extLst>
              <a:ext uri="{FF2B5EF4-FFF2-40B4-BE49-F238E27FC236}">
                <a16:creationId xmlns:a16="http://schemas.microsoft.com/office/drawing/2014/main" id="{748ED15B-A2DA-ED38-A6B5-EF8D472164C9}"/>
              </a:ext>
            </a:extLst>
          </p:cNvPr>
          <p:cNvSpPr>
            <a:spLocks noChangeArrowheads="1"/>
          </p:cNvSpPr>
          <p:nvPr/>
        </p:nvSpPr>
        <p:spPr bwMode="auto">
          <a:xfrm>
            <a:off x="5410200" y="3841750"/>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L</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H</a:t>
            </a:r>
            <a:endParaRPr kumimoji="0" lang="en-US" altLang="en-US" sz="2400" b="1">
              <a:solidFill>
                <a:srgbClr val="FFFF00"/>
              </a:solidFill>
              <a:latin typeface="Times New Roman" panose="02020603050405020304" pitchFamily="18" charset="0"/>
            </a:endParaRPr>
          </a:p>
        </p:txBody>
      </p:sp>
      <p:sp>
        <p:nvSpPr>
          <p:cNvPr id="40986" name="Rectangle 26">
            <a:extLst>
              <a:ext uri="{FF2B5EF4-FFF2-40B4-BE49-F238E27FC236}">
                <a16:creationId xmlns:a16="http://schemas.microsoft.com/office/drawing/2014/main" id="{1537D185-7791-A05A-FEFC-2C7CE8F22D5E}"/>
              </a:ext>
            </a:extLst>
          </p:cNvPr>
          <p:cNvSpPr>
            <a:spLocks noChangeArrowheads="1"/>
          </p:cNvSpPr>
          <p:nvPr/>
        </p:nvSpPr>
        <p:spPr bwMode="auto">
          <a:xfrm>
            <a:off x="5410200" y="1828800"/>
            <a:ext cx="4206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L</a:t>
            </a:r>
            <a:endParaRPr kumimoji="0" lang="en-US" altLang="en-US" sz="2400" b="1">
              <a:solidFill>
                <a:srgbClr val="FFFF00"/>
              </a:solidFill>
              <a:latin typeface="Times New Roman" panose="02020603050405020304" pitchFamily="18" charset="0"/>
            </a:endParaRPr>
          </a:p>
        </p:txBody>
      </p:sp>
      <p:sp>
        <p:nvSpPr>
          <p:cNvPr id="40987" name="Rectangle 27">
            <a:extLst>
              <a:ext uri="{FF2B5EF4-FFF2-40B4-BE49-F238E27FC236}">
                <a16:creationId xmlns:a16="http://schemas.microsoft.com/office/drawing/2014/main" id="{AD826D97-6802-44F3-21D1-6B6BC4692EC7}"/>
              </a:ext>
            </a:extLst>
          </p:cNvPr>
          <p:cNvSpPr>
            <a:spLocks noChangeArrowheads="1"/>
          </p:cNvSpPr>
          <p:nvPr/>
        </p:nvSpPr>
        <p:spPr bwMode="auto">
          <a:xfrm>
            <a:off x="1119188" y="1828800"/>
            <a:ext cx="420687"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spcBef>
                <a:spcPct val="0"/>
              </a:spcBef>
              <a:buClrTx/>
              <a:buSzTx/>
              <a:buFontTx/>
              <a:buNone/>
            </a:pPr>
            <a:r>
              <a:rPr kumimoji="0" lang="en-US" altLang="en-US" sz="2400" b="1">
                <a:solidFill>
                  <a:srgbClr val="0000CC"/>
                </a:solidFill>
                <a:latin typeface="Times New Roman" panose="02020603050405020304" pitchFamily="18" charset="0"/>
              </a:rPr>
              <a:t>H</a:t>
            </a:r>
          </a:p>
          <a:p>
            <a:pPr>
              <a:spcBef>
                <a:spcPct val="0"/>
              </a:spcBef>
              <a:buClrTx/>
              <a:buSzTx/>
              <a:buFontTx/>
              <a:buNone/>
            </a:pPr>
            <a:endParaRPr kumimoji="0" lang="en-US" altLang="en-US" sz="2400" b="1">
              <a:solidFill>
                <a:srgbClr val="0000CC"/>
              </a:solidFill>
              <a:latin typeface="Times New Roman" panose="02020603050405020304" pitchFamily="18" charset="0"/>
            </a:endParaRPr>
          </a:p>
          <a:p>
            <a:pPr>
              <a:spcBef>
                <a:spcPct val="0"/>
              </a:spcBef>
              <a:buClrTx/>
              <a:buSzTx/>
              <a:buFontTx/>
              <a:buNone/>
            </a:pPr>
            <a:r>
              <a:rPr kumimoji="0" lang="en-US" altLang="en-US" sz="2400" b="1">
                <a:solidFill>
                  <a:srgbClr val="0000CC"/>
                </a:solidFill>
                <a:latin typeface="Times New Roman" panose="02020603050405020304" pitchFamily="18" charset="0"/>
              </a:rPr>
              <a:t>H</a:t>
            </a:r>
          </a:p>
        </p:txBody>
      </p:sp>
      <p:sp>
        <p:nvSpPr>
          <p:cNvPr id="40989" name="Rectangle 29">
            <a:extLst>
              <a:ext uri="{FF2B5EF4-FFF2-40B4-BE49-F238E27FC236}">
                <a16:creationId xmlns:a16="http://schemas.microsoft.com/office/drawing/2014/main" id="{6414D2A5-A577-043A-E88B-F1C33BDBA317}"/>
              </a:ext>
            </a:extLst>
          </p:cNvPr>
          <p:cNvSpPr>
            <a:spLocks noChangeArrowheads="1"/>
          </p:cNvSpPr>
          <p:nvPr/>
        </p:nvSpPr>
        <p:spPr bwMode="auto">
          <a:xfrm>
            <a:off x="1143000" y="3875088"/>
            <a:ext cx="387350" cy="107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nSpc>
                <a:spcPct val="90000"/>
              </a:lnSpc>
              <a:spcBef>
                <a:spcPct val="0"/>
              </a:spcBef>
              <a:buClrTx/>
              <a:buSzTx/>
              <a:buFontTx/>
              <a:buNone/>
            </a:pPr>
            <a:r>
              <a:rPr kumimoji="0" lang="en-US" altLang="en-US" sz="2400" b="1">
                <a:solidFill>
                  <a:srgbClr val="0000CC"/>
                </a:solidFill>
                <a:latin typeface="Times New Roman" panose="02020603050405020304" pitchFamily="18" charset="0"/>
              </a:rPr>
              <a:t>L</a:t>
            </a:r>
          </a:p>
          <a:p>
            <a:pPr>
              <a:lnSpc>
                <a:spcPct val="90000"/>
              </a:lnSpc>
              <a:spcBef>
                <a:spcPct val="0"/>
              </a:spcBef>
              <a:buClrTx/>
              <a:buSzTx/>
              <a:buFontTx/>
              <a:buNone/>
            </a:pPr>
            <a:endParaRPr kumimoji="0" lang="en-US" altLang="en-US" sz="2400" b="1">
              <a:solidFill>
                <a:srgbClr val="0000CC"/>
              </a:solidFill>
              <a:latin typeface="Times New Roman" panose="02020603050405020304" pitchFamily="18" charset="0"/>
            </a:endParaRPr>
          </a:p>
          <a:p>
            <a:pPr>
              <a:lnSpc>
                <a:spcPct val="90000"/>
              </a:lnSpc>
              <a:spcBef>
                <a:spcPct val="0"/>
              </a:spcBef>
              <a:buClrTx/>
              <a:buSzTx/>
              <a:buFontTx/>
              <a:buNone/>
            </a:pPr>
            <a:r>
              <a:rPr kumimoji="0" lang="en-US" altLang="en-US" sz="2400" b="1">
                <a:solidFill>
                  <a:srgbClr val="0000CC"/>
                </a:solidFill>
                <a:latin typeface="Times New Roman" panose="02020603050405020304" pitchFamily="18" charset="0"/>
              </a:rPr>
              <a:t>L</a:t>
            </a:r>
          </a:p>
        </p:txBody>
      </p:sp>
      <p:sp>
        <p:nvSpPr>
          <p:cNvPr id="12304" name="Text Box 32">
            <a:extLst>
              <a:ext uri="{FF2B5EF4-FFF2-40B4-BE49-F238E27FC236}">
                <a16:creationId xmlns:a16="http://schemas.microsoft.com/office/drawing/2014/main" id="{7E26FB49-F83A-340A-4285-824C611C8996}"/>
              </a:ext>
            </a:extLst>
          </p:cNvPr>
          <p:cNvSpPr txBox="1">
            <a:spLocks noChangeArrowheads="1"/>
          </p:cNvSpPr>
          <p:nvPr/>
        </p:nvSpPr>
        <p:spPr bwMode="auto">
          <a:xfrm>
            <a:off x="3657600" y="228600"/>
            <a:ext cx="1752600" cy="711200"/>
          </a:xfrm>
          <a:prstGeom prst="rect">
            <a:avLst/>
          </a:prstGeom>
          <a:solidFill>
            <a:srgbClr val="CC00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lvl1pPr>
              <a:spcBef>
                <a:spcPct val="20000"/>
              </a:spcBef>
              <a:buClr>
                <a:schemeClr val="folHlink"/>
              </a:buClr>
              <a:buSzPct val="75000"/>
              <a:buFont typeface="Monotype Sorts" pitchFamily="2" charset="2"/>
              <a:buChar char="n"/>
              <a:defRPr kumimoji="1" sz="3200">
                <a:solidFill>
                  <a:schemeClr val="tx1"/>
                </a:solidFill>
                <a:latin typeface="Tahoma" panose="020B0604030504040204" pitchFamily="34" charset="0"/>
              </a:defRPr>
            </a:lvl1pPr>
            <a:lvl2pPr marL="742950" indent="-285750">
              <a:spcBef>
                <a:spcPct val="20000"/>
              </a:spcBef>
              <a:buClr>
                <a:schemeClr val="folHlink"/>
              </a:buClr>
              <a:buChar char="–"/>
              <a:defRPr kumimoji="1" sz="2800">
                <a:solidFill>
                  <a:schemeClr val="tx1"/>
                </a:solidFill>
                <a:latin typeface="Tahoma" panose="020B0604030504040204" pitchFamily="34" charset="0"/>
              </a:defRPr>
            </a:lvl2pPr>
            <a:lvl3pPr marL="1143000" indent="-228600">
              <a:spcBef>
                <a:spcPct val="20000"/>
              </a:spcBef>
              <a:buClr>
                <a:schemeClr val="folHlink"/>
              </a:buClr>
              <a:buSzPct val="60000"/>
              <a:buFont typeface="Monotype Sorts" pitchFamily="2" charset="2"/>
              <a:buChar char="n"/>
              <a:defRPr kumimoji="1" sz="2400">
                <a:solidFill>
                  <a:schemeClr val="tx1"/>
                </a:solidFill>
                <a:latin typeface="Tahoma" panose="020B0604030504040204" pitchFamily="34" charset="0"/>
              </a:defRPr>
            </a:lvl3pPr>
            <a:lvl4pPr marL="1600200" indent="-228600">
              <a:spcBef>
                <a:spcPct val="20000"/>
              </a:spcBef>
              <a:buChar char="–"/>
              <a:defRPr kumimoji="1" sz="2000">
                <a:solidFill>
                  <a:schemeClr val="tx1"/>
                </a:solidFill>
                <a:latin typeface="Tahoma" panose="020B0604030504040204" pitchFamily="34" charset="0"/>
              </a:defRPr>
            </a:lvl4pPr>
            <a:lvl5pPr marL="2057400" indent="-228600">
              <a:spcBef>
                <a:spcPct val="20000"/>
              </a:spcBef>
              <a:buClr>
                <a:schemeClr val="folHlink"/>
              </a:buClr>
              <a:buSzPct val="50000"/>
              <a:buFont typeface="Monotype Sorts" pitchFamily="2" charset="2"/>
              <a:buChar char="n"/>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folHlink"/>
              </a:buClr>
              <a:buSzPct val="50000"/>
              <a:buFont typeface="Monotype Sorts" pitchFamily="2" charset="2"/>
              <a:buChar char="n"/>
              <a:defRPr kumimoji="1" sz="2000">
                <a:solidFill>
                  <a:schemeClr val="tx1"/>
                </a:solidFill>
                <a:latin typeface="Tahoma" panose="020B0604030504040204" pitchFamily="34" charset="0"/>
              </a:defRPr>
            </a:lvl9pPr>
          </a:lstStyle>
          <a:p>
            <a:pPr algn="ctr">
              <a:spcBef>
                <a:spcPct val="50000"/>
              </a:spcBef>
              <a:buFont typeface="Monotype Sorts" pitchFamily="2" charset="2"/>
              <a:buNone/>
            </a:pPr>
            <a:r>
              <a:rPr lang="en-US" altLang="en-US" sz="4000" b="1">
                <a:solidFill>
                  <a:srgbClr val="FFFFFF"/>
                </a:solidFill>
                <a:latin typeface="Times New Roman" panose="02020603050405020304" pitchFamily="18" charset="0"/>
              </a:rPr>
              <a:t>TEST</a:t>
            </a:r>
            <a:endParaRPr lang="en-US" altLang="en-US" sz="4000" b="1">
              <a:solidFill>
                <a:srgbClr val="FFFF00"/>
              </a:solidFill>
              <a:latin typeface="Times New Roman" panose="02020603050405020304" pitchFamily="18" charset="0"/>
            </a:endParaRP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4098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096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098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75"/>
                                        </p:tgtEl>
                                        <p:attrNameLst>
                                          <p:attrName>style.visibility</p:attrName>
                                        </p:attrNameLst>
                                      </p:cBhvr>
                                      <p:to>
                                        <p:strVal val="visible"/>
                                      </p:to>
                                    </p:set>
                                    <p:anim calcmode="lin" valueType="num">
                                      <p:cBhvr additive="base">
                                        <p:cTn id="17" dur="500" fill="hold"/>
                                        <p:tgtEl>
                                          <p:spTgt spid="40975"/>
                                        </p:tgtEl>
                                        <p:attrNameLst>
                                          <p:attrName>ppt_x</p:attrName>
                                        </p:attrNameLst>
                                      </p:cBhvr>
                                      <p:tavLst>
                                        <p:tav tm="0">
                                          <p:val>
                                            <p:strVal val="#ppt_x"/>
                                          </p:val>
                                        </p:tav>
                                        <p:tav tm="100000">
                                          <p:val>
                                            <p:strVal val="#ppt_x"/>
                                          </p:val>
                                        </p:tav>
                                      </p:tavLst>
                                    </p:anim>
                                    <p:anim calcmode="lin" valueType="num">
                                      <p:cBhvr additive="base">
                                        <p:cTn id="18" dur="500" fill="hold"/>
                                        <p:tgtEl>
                                          <p:spTgt spid="4097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40967"/>
                                        </p:tgtEl>
                                        <p:attrNameLst>
                                          <p:attrName>style.visibility</p:attrName>
                                        </p:attrNameLst>
                                      </p:cBhvr>
                                      <p:to>
                                        <p:strVal val="visible"/>
                                      </p:to>
                                    </p:set>
                                    <p:anim calcmode="lin" valueType="num">
                                      <p:cBhvr additive="base">
                                        <p:cTn id="23" dur="500" fill="hold"/>
                                        <p:tgtEl>
                                          <p:spTgt spid="40967"/>
                                        </p:tgtEl>
                                        <p:attrNameLst>
                                          <p:attrName>ppt_x</p:attrName>
                                        </p:attrNameLst>
                                      </p:cBhvr>
                                      <p:tavLst>
                                        <p:tav tm="0">
                                          <p:val>
                                            <p:strVal val="#ppt_x"/>
                                          </p:val>
                                        </p:tav>
                                        <p:tav tm="100000">
                                          <p:val>
                                            <p:strVal val="#ppt_x"/>
                                          </p:val>
                                        </p:tav>
                                      </p:tavLst>
                                    </p:anim>
                                    <p:anim calcmode="lin" valueType="num">
                                      <p:cBhvr additive="base">
                                        <p:cTn id="24" dur="500" fill="hold"/>
                                        <p:tgtEl>
                                          <p:spTgt spid="40967"/>
                                        </p:tgtEl>
                                        <p:attrNameLst>
                                          <p:attrName>ppt_y</p:attrName>
                                        </p:attrNameLst>
                                      </p:cBhvr>
                                      <p:tavLst>
                                        <p:tav tm="0">
                                          <p:val>
                                            <p:strVal val="1+#ppt_h/2"/>
                                          </p:val>
                                        </p:tav>
                                        <p:tav tm="100000">
                                          <p:val>
                                            <p:strVal val="#ppt_y"/>
                                          </p:val>
                                        </p:tav>
                                      </p:tavLst>
                                    </p:anim>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499"/>
                                          </p:stCondLst>
                                        </p:cTn>
                                        <p:tgtEl>
                                          <p:spTgt spid="4098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40976"/>
                                        </p:tgtEl>
                                        <p:attrNameLst>
                                          <p:attrName>style.visibility</p:attrName>
                                        </p:attrNameLst>
                                      </p:cBhvr>
                                      <p:to>
                                        <p:strVal val="visible"/>
                                      </p:to>
                                    </p:set>
                                    <p:anim calcmode="lin" valueType="num">
                                      <p:cBhvr additive="base">
                                        <p:cTn id="32" dur="500" fill="hold"/>
                                        <p:tgtEl>
                                          <p:spTgt spid="40976"/>
                                        </p:tgtEl>
                                        <p:attrNameLst>
                                          <p:attrName>ppt_x</p:attrName>
                                        </p:attrNameLst>
                                      </p:cBhvr>
                                      <p:tavLst>
                                        <p:tav tm="0">
                                          <p:val>
                                            <p:strVal val="#ppt_x"/>
                                          </p:val>
                                        </p:tav>
                                        <p:tav tm="100000">
                                          <p:val>
                                            <p:strVal val="#ppt_x"/>
                                          </p:val>
                                        </p:tav>
                                      </p:tavLst>
                                    </p:anim>
                                    <p:anim calcmode="lin" valueType="num">
                                      <p:cBhvr additive="base">
                                        <p:cTn id="33" dur="500" fill="hold"/>
                                        <p:tgtEl>
                                          <p:spTgt spid="4097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40971"/>
                                        </p:tgtEl>
                                        <p:attrNameLst>
                                          <p:attrName>style.visibility</p:attrName>
                                        </p:attrNameLst>
                                      </p:cBhvr>
                                      <p:to>
                                        <p:strVal val="visible"/>
                                      </p:to>
                                    </p:set>
                                    <p:anim calcmode="lin" valueType="num">
                                      <p:cBhvr additive="base">
                                        <p:cTn id="38" dur="500" fill="hold"/>
                                        <p:tgtEl>
                                          <p:spTgt spid="40971"/>
                                        </p:tgtEl>
                                        <p:attrNameLst>
                                          <p:attrName>ppt_x</p:attrName>
                                        </p:attrNameLst>
                                      </p:cBhvr>
                                      <p:tavLst>
                                        <p:tav tm="0">
                                          <p:val>
                                            <p:strVal val="#ppt_x"/>
                                          </p:val>
                                        </p:tav>
                                        <p:tav tm="100000">
                                          <p:val>
                                            <p:strVal val="#ppt_x"/>
                                          </p:val>
                                        </p:tav>
                                      </p:tavLst>
                                    </p:anim>
                                    <p:anim calcmode="lin" valueType="num">
                                      <p:cBhvr additive="base">
                                        <p:cTn id="39" dur="500" fill="hold"/>
                                        <p:tgtEl>
                                          <p:spTgt spid="40971"/>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500"/>
                            </p:stCondLst>
                            <p:childTnLst>
                              <p:par>
                                <p:cTn id="41" presetID="1" presetClass="entr" presetSubtype="0" fill="hold" nodeType="afterEffect">
                                  <p:stCondLst>
                                    <p:cond delay="0"/>
                                  </p:stCondLst>
                                  <p:childTnLst>
                                    <p:set>
                                      <p:cBhvr>
                                        <p:cTn id="42" dur="1" fill="hold">
                                          <p:stCondLst>
                                            <p:cond delay="499"/>
                                          </p:stCondLst>
                                        </p:cTn>
                                        <p:tgtEl>
                                          <p:spTgt spid="4098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40977"/>
                                        </p:tgtEl>
                                        <p:attrNameLst>
                                          <p:attrName>style.visibility</p:attrName>
                                        </p:attrNameLst>
                                      </p:cBhvr>
                                      <p:to>
                                        <p:strVal val="visible"/>
                                      </p:to>
                                    </p:set>
                                    <p:anim calcmode="lin" valueType="num">
                                      <p:cBhvr additive="base">
                                        <p:cTn id="47" dur="500" fill="hold"/>
                                        <p:tgtEl>
                                          <p:spTgt spid="40977"/>
                                        </p:tgtEl>
                                        <p:attrNameLst>
                                          <p:attrName>ppt_x</p:attrName>
                                        </p:attrNameLst>
                                      </p:cBhvr>
                                      <p:tavLst>
                                        <p:tav tm="0">
                                          <p:val>
                                            <p:strVal val="#ppt_x"/>
                                          </p:val>
                                        </p:tav>
                                        <p:tav tm="100000">
                                          <p:val>
                                            <p:strVal val="#ppt_x"/>
                                          </p:val>
                                        </p:tav>
                                      </p:tavLst>
                                    </p:anim>
                                    <p:anim calcmode="lin" valueType="num">
                                      <p:cBhvr additive="base">
                                        <p:cTn id="48" dur="500" fill="hold"/>
                                        <p:tgtEl>
                                          <p:spTgt spid="40977"/>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40978"/>
                                        </p:tgtEl>
                                        <p:attrNameLst>
                                          <p:attrName>style.visibility</p:attrName>
                                        </p:attrNameLst>
                                      </p:cBhvr>
                                      <p:to>
                                        <p:strVal val="visible"/>
                                      </p:to>
                                    </p:set>
                                    <p:anim calcmode="lin" valueType="num">
                                      <p:cBhvr additive="base">
                                        <p:cTn id="53" dur="500" fill="hold"/>
                                        <p:tgtEl>
                                          <p:spTgt spid="40978"/>
                                        </p:tgtEl>
                                        <p:attrNameLst>
                                          <p:attrName>ppt_x</p:attrName>
                                        </p:attrNameLst>
                                      </p:cBhvr>
                                      <p:tavLst>
                                        <p:tav tm="0">
                                          <p:val>
                                            <p:strVal val="#ppt_x"/>
                                          </p:val>
                                        </p:tav>
                                        <p:tav tm="100000">
                                          <p:val>
                                            <p:strVal val="#ppt_x"/>
                                          </p:val>
                                        </p:tav>
                                      </p:tavLst>
                                    </p:anim>
                                    <p:anim calcmode="lin" valueType="num">
                                      <p:cBhvr additive="base">
                                        <p:cTn id="54" dur="500" fill="hold"/>
                                        <p:tgtEl>
                                          <p:spTgt spid="40978"/>
                                        </p:tgtEl>
                                        <p:attrNameLst>
                                          <p:attrName>ppt_y</p:attrName>
                                        </p:attrNameLst>
                                      </p:cBhvr>
                                      <p:tavLst>
                                        <p:tav tm="0">
                                          <p:val>
                                            <p:strVal val="1+#ppt_h/2"/>
                                          </p:val>
                                        </p:tav>
                                        <p:tav tm="100000">
                                          <p:val>
                                            <p:strVal val="#ppt_y"/>
                                          </p:val>
                                        </p:tav>
                                      </p:tavLst>
                                    </p:anim>
                                  </p:childTnLst>
                                </p:cTn>
                              </p:par>
                            </p:childTnLst>
                          </p:cTn>
                        </p:par>
                        <p:par>
                          <p:cTn id="55" fill="hold" nodeType="afterGroup">
                            <p:stCondLst>
                              <p:cond delay="500"/>
                            </p:stCondLst>
                            <p:childTnLst>
                              <p:par>
                                <p:cTn id="56" presetID="1" presetClass="entr" presetSubtype="0" fill="hold" nodeType="afterEffect">
                                  <p:stCondLst>
                                    <p:cond delay="0"/>
                                  </p:stCondLst>
                                  <p:childTnLst>
                                    <p:set>
                                      <p:cBhvr>
                                        <p:cTn id="57" dur="1" fill="hold">
                                          <p:stCondLst>
                                            <p:cond delay="499"/>
                                          </p:stCondLst>
                                        </p:cTn>
                                        <p:tgtEl>
                                          <p:spTgt spid="4098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4" fill="hold" nodeType="clickEffect">
                                  <p:stCondLst>
                                    <p:cond delay="0"/>
                                  </p:stCondLst>
                                  <p:childTnLst>
                                    <p:set>
                                      <p:cBhvr>
                                        <p:cTn id="61" dur="1" fill="hold">
                                          <p:stCondLst>
                                            <p:cond delay="0"/>
                                          </p:stCondLst>
                                        </p:cTn>
                                        <p:tgtEl>
                                          <p:spTgt spid="40982"/>
                                        </p:tgtEl>
                                        <p:attrNameLst>
                                          <p:attrName>style.visibility</p:attrName>
                                        </p:attrNameLst>
                                      </p:cBhvr>
                                      <p:to>
                                        <p:strVal val="visible"/>
                                      </p:to>
                                    </p:set>
                                    <p:anim calcmode="lin" valueType="num">
                                      <p:cBhvr additive="base">
                                        <p:cTn id="62" dur="500" fill="hold"/>
                                        <p:tgtEl>
                                          <p:spTgt spid="40982"/>
                                        </p:tgtEl>
                                        <p:attrNameLst>
                                          <p:attrName>ppt_x</p:attrName>
                                        </p:attrNameLst>
                                      </p:cBhvr>
                                      <p:tavLst>
                                        <p:tav tm="0">
                                          <p:val>
                                            <p:strVal val="#ppt_x"/>
                                          </p:val>
                                        </p:tav>
                                        <p:tav tm="100000">
                                          <p:val>
                                            <p:strVal val="#ppt_x"/>
                                          </p:val>
                                        </p:tav>
                                      </p:tavLst>
                                    </p:anim>
                                    <p:anim calcmode="lin" valueType="num">
                                      <p:cBhvr additive="base">
                                        <p:cTn id="63" dur="500" fill="hold"/>
                                        <p:tgtEl>
                                          <p:spTgt spid="40982"/>
                                        </p:tgtEl>
                                        <p:attrNameLst>
                                          <p:attrName>ppt_y</p:attrName>
                                        </p:attrNameLst>
                                      </p:cBhvr>
                                      <p:tavLst>
                                        <p:tav tm="0">
                                          <p:val>
                                            <p:strVal val="1+#ppt_h/2"/>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nodeType="clickEffect">
                                  <p:stCondLst>
                                    <p:cond delay="0"/>
                                  </p:stCondLst>
                                  <p:childTnLst>
                                    <p:set>
                                      <p:cBhvr>
                                        <p:cTn id="67" dur="1" fill="hold">
                                          <p:stCondLst>
                                            <p:cond delay="0"/>
                                          </p:stCondLst>
                                        </p:cTn>
                                        <p:tgtEl>
                                          <p:spTgt spid="40983"/>
                                        </p:tgtEl>
                                        <p:attrNameLst>
                                          <p:attrName>style.visibility</p:attrName>
                                        </p:attrNameLst>
                                      </p:cBhvr>
                                      <p:to>
                                        <p:strVal val="visible"/>
                                      </p:to>
                                    </p:set>
                                    <p:anim calcmode="lin" valueType="num">
                                      <p:cBhvr>
                                        <p:cTn id="68" dur="5000" fill="hold"/>
                                        <p:tgtEl>
                                          <p:spTgt spid="40983"/>
                                        </p:tgtEl>
                                        <p:attrNameLst>
                                          <p:attrName>ppt_w</p:attrName>
                                        </p:attrNameLst>
                                      </p:cBhvr>
                                      <p:tavLst>
                                        <p:tav tm="0" fmla="#ppt_w*sin(2.5*pi*$)">
                                          <p:val>
                                            <p:fltVal val="0"/>
                                          </p:val>
                                        </p:tav>
                                        <p:tav tm="100000">
                                          <p:val>
                                            <p:fltVal val="1"/>
                                          </p:val>
                                        </p:tav>
                                      </p:tavLst>
                                    </p:anim>
                                    <p:anim calcmode="lin" valueType="num">
                                      <p:cBhvr>
                                        <p:cTn id="69" dur="5000" fill="hold"/>
                                        <p:tgtEl>
                                          <p:spTgt spid="4098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5" grpId="0" animBg="1" autoUpdateAnimBg="0"/>
      <p:bldP spid="40976" grpId="0" animBg="1" autoUpdateAnimBg="0"/>
      <p:bldP spid="40977" grpId="0" animBg="1" autoUpdateAnimBg="0"/>
      <p:bldP spid="40982" grpId="0" animBg="1" autoUpdateAnimBg="0"/>
      <p:bldP spid="40983" grpId="0" animBg="1" autoUpdateAnimBg="0"/>
      <p:bldP spid="40984" grpId="0" autoUpdateAnimBg="0"/>
      <p:bldP spid="40985" grpId="0" autoUpdateAnimBg="0"/>
      <p:bldP spid="40986" grpId="0" autoUpdateAnimBg="0"/>
      <p:bldP spid="40987" grpId="0" autoUpdateAnimBg="0"/>
      <p:bldP spid="40989" grpId="0" autoUpdateAnimBg="0"/>
    </p:bldLst>
  </p:timing>
</p:sld>
</file>

<file path=ppt/theme/theme1.xml><?xml version="1.0" encoding="utf-8"?>
<a:theme xmlns:a="http://schemas.openxmlformats.org/drawingml/2006/main" name="Whirlpool">
  <a:themeElements>
    <a:clrScheme name="Whirlpoo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fontScheme name="Whirlpoo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defRPr kumimoji="1" lang="en-US" altLang="en-US" sz="3200" b="0" i="0" u="none" strike="noStrike" cap="none" normalizeH="0" baseline="0" smtClean="0">
            <a:ln>
              <a:noFill/>
            </a:ln>
            <a:solidFill>
              <a:srgbClr val="FFFF00"/>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000000"/>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
            <a:schemeClr val="folHlink"/>
          </a:buClr>
          <a:buSzPct val="75000"/>
          <a:buFont typeface="Monotype Sorts" pitchFamily="2" charset="2"/>
          <a:buNone/>
          <a:tabLst/>
          <a:defRPr kumimoji="1" lang="en-US" altLang="en-US" sz="3200" b="0" i="0" u="none" strike="noStrike" cap="none" normalizeH="0" baseline="0" smtClean="0">
            <a:ln>
              <a:noFill/>
            </a:ln>
            <a:solidFill>
              <a:srgbClr val="FFFF00"/>
            </a:solidFill>
            <a:effectLst/>
            <a:latin typeface="Tahoma" pitchFamily="34" charset="0"/>
          </a:defRPr>
        </a:defPPr>
      </a:lstStyle>
    </a:lnDef>
  </a:objectDefaults>
  <a:extraClrSchemeLst>
    <a:extraClrScheme>
      <a:clrScheme name="Whirlpool 1">
        <a:dk1>
          <a:srgbClr val="000066"/>
        </a:dk1>
        <a:lt1>
          <a:srgbClr val="CCECFF"/>
        </a:lt1>
        <a:dk2>
          <a:srgbClr val="0000CC"/>
        </a:dk2>
        <a:lt2>
          <a:srgbClr val="CCFFFF"/>
        </a:lt2>
        <a:accent1>
          <a:srgbClr val="CC99FF"/>
        </a:accent1>
        <a:accent2>
          <a:srgbClr val="9999FF"/>
        </a:accent2>
        <a:accent3>
          <a:srgbClr val="AAAAE2"/>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2">
        <a:dk1>
          <a:srgbClr val="000066"/>
        </a:dk1>
        <a:lt1>
          <a:srgbClr val="CCECFF"/>
        </a:lt1>
        <a:dk2>
          <a:srgbClr val="6699FF"/>
        </a:dk2>
        <a:lt2>
          <a:srgbClr val="CCFFFF"/>
        </a:lt2>
        <a:accent1>
          <a:srgbClr val="CC99FF"/>
        </a:accent1>
        <a:accent2>
          <a:srgbClr val="9999FF"/>
        </a:accent2>
        <a:accent3>
          <a:srgbClr val="B8CAFF"/>
        </a:accent3>
        <a:accent4>
          <a:srgbClr val="AEC9DA"/>
        </a:accent4>
        <a:accent5>
          <a:srgbClr val="E2CAFF"/>
        </a:accent5>
        <a:accent6>
          <a:srgbClr val="8A8AE7"/>
        </a:accent6>
        <a:hlink>
          <a:srgbClr val="99CCFF"/>
        </a:hlink>
        <a:folHlink>
          <a:srgbClr val="0066FF"/>
        </a:folHlink>
      </a:clrScheme>
      <a:clrMap bg1="dk2" tx1="lt1" bg2="dk1" tx2="lt2" accent1="accent1" accent2="accent2" accent3="accent3" accent4="accent4" accent5="accent5" accent6="accent6" hlink="hlink" folHlink="folHlink"/>
    </a:extraClrScheme>
    <a:extraClrScheme>
      <a:clrScheme name="Whirlpool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Exchange\Templates\Presentation Designs\Whirlpool.pot</Template>
  <TotalTime>8320</TotalTime>
  <Words>1997</Words>
  <Application>Microsoft Office PowerPoint</Application>
  <PresentationFormat>On-screen Show (4:3)</PresentationFormat>
  <Paragraphs>688</Paragraphs>
  <Slides>55</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55</vt:i4>
      </vt:variant>
    </vt:vector>
  </HeadingPairs>
  <TitlesOfParts>
    <vt:vector size="66" baseType="lpstr">
      <vt:lpstr>Arial</vt:lpstr>
      <vt:lpstr>Arial Narrow</vt:lpstr>
      <vt:lpstr>Calibri</vt:lpstr>
      <vt:lpstr>Cambria Math</vt:lpstr>
      <vt:lpstr>Monotype Sorts</vt:lpstr>
      <vt:lpstr>Tahoma</vt:lpstr>
      <vt:lpstr>Times New Roman</vt:lpstr>
      <vt:lpstr>Whirlpool</vt:lpstr>
      <vt:lpstr>Document</vt:lpstr>
      <vt:lpstr>Visio 2000 Drawing</vt:lpstr>
      <vt:lpstr>Microsoft Visio Drawing</vt:lpstr>
      <vt:lpstr>PowerPoint Presentation</vt:lpstr>
      <vt:lpstr>PowerPoint Presentation</vt:lpstr>
      <vt:lpstr>PowerPoint Presentation</vt:lpstr>
      <vt:lpstr>PowerPoint Presentation</vt:lpstr>
      <vt:lpstr>PowerPoint Presentation</vt:lpstr>
      <vt:lpstr>What is the output of the AND gate?</vt:lpstr>
      <vt:lpstr> </vt:lpstr>
      <vt:lpstr>PowerPoint Presentation</vt:lpstr>
      <vt:lpstr>What is the output of the OR gate?</vt:lpstr>
      <vt:lpstr>PowerPoint Presentation</vt:lpstr>
      <vt:lpstr>PowerPoint Presentation</vt:lpstr>
      <vt:lpstr>PowerPoint Presentation</vt:lpstr>
      <vt:lpstr>TRUTH TABLE - NAND GATE</vt:lpstr>
      <vt:lpstr>PowerPoint Presentation</vt:lpstr>
      <vt:lpstr>What is the output of the NAND gate?</vt:lpstr>
      <vt:lpstr>PowerPoint Presentation</vt:lpstr>
      <vt:lpstr>PowerPoint Presentation</vt:lpstr>
      <vt:lpstr>PowerPoint Presentation</vt:lpstr>
      <vt:lpstr>PowerPoint Presentation</vt:lpstr>
      <vt:lpstr>PowerPoint Presentation</vt:lpstr>
      <vt:lpstr>PowerPoint Presentation</vt:lpstr>
      <vt:lpstr>What is the output from the XOR gate?</vt:lpstr>
      <vt:lpstr>PowerPoint Presentation</vt:lpstr>
      <vt:lpstr>PowerPoint Presentation</vt:lpstr>
      <vt:lpstr>PowerPoint Presentation</vt:lpstr>
      <vt:lpstr>THE NAND AS A UNIVERSAL GATE</vt:lpstr>
      <vt:lpstr>PowerPoint Presentation</vt:lpstr>
      <vt:lpstr>PRACTICAL  LOGIC  GATES</vt:lpstr>
      <vt:lpstr>TROUBLESHOOTING  SIMPLE  GATE  CIRCUITS</vt:lpstr>
      <vt:lpstr>IEEE  LOGIC  SYMBOLS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Karnaugh Maps (K-Maps)</vt:lpstr>
      <vt:lpstr>PowerPoint Presentation</vt:lpstr>
      <vt:lpstr>PowerPoint Presentation</vt:lpstr>
      <vt:lpstr>Rules to obtain the most simplified expression</vt:lpstr>
      <vt:lpstr>Three-Variable K-Maps</vt:lpstr>
      <vt:lpstr>Three-Variable K-Map Examples</vt:lpstr>
      <vt:lpstr>Four-Variable K-Maps</vt:lpstr>
      <vt:lpstr>Four-Variable K-Maps</vt:lpstr>
      <vt:lpstr>Four-Variable K-Maps Examples</vt:lpstr>
      <vt:lpstr>Four-Variable K-Maps Examples</vt:lpstr>
      <vt:lpstr>Four-Variable K-Maps Examples</vt:lpstr>
      <vt:lpstr>Design of combinational digital circuits</vt:lpstr>
      <vt:lpstr>Design of combinational digital circuits (Cont.)</vt:lpstr>
      <vt:lpstr>Design of combinational digital circuits (Example)</vt:lpstr>
    </vt:vector>
  </TitlesOfParts>
  <Company>ISD 197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Electronics</dc:title>
  <dc:creator>Roger Tokheim</dc:creator>
  <cp:lastModifiedBy>DELL</cp:lastModifiedBy>
  <cp:revision>206</cp:revision>
  <cp:lastPrinted>1998-02-14T17:26:35Z</cp:lastPrinted>
  <dcterms:created xsi:type="dcterms:W3CDTF">1998-02-14T15:51:14Z</dcterms:created>
  <dcterms:modified xsi:type="dcterms:W3CDTF">2024-09-24T04:42:21Z</dcterms:modified>
</cp:coreProperties>
</file>