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9" r:id="rId22"/>
    <p:sldId id="276" r:id="rId23"/>
    <p:sldId id="277" r:id="rId24"/>
    <p:sldId id="278" r:id="rId25"/>
    <p:sldId id="280" r:id="rId26"/>
    <p:sldId id="279" r:id="rId27"/>
    <p:sldId id="281" r:id="rId28"/>
    <p:sldId id="282" r:id="rId29"/>
    <p:sldId id="287" r:id="rId30"/>
    <p:sldId id="288" r:id="rId31"/>
    <p:sldId id="285" r:id="rId32"/>
    <p:sldId id="286" r:id="rId33"/>
    <p:sldId id="283" r:id="rId34"/>
    <p:sldId id="284" r:id="rId35"/>
    <p:sldId id="290" r:id="rId36"/>
    <p:sldId id="291" r:id="rId37"/>
    <p:sldId id="292" r:id="rId3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A35BE-5BE3-4834-B09A-8C5BFAC90444}" type="datetimeFigureOut">
              <a:rPr lang="en-IN" smtClean="0"/>
              <a:t>24-09-2024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FF510-EEBC-4C7E-BD32-747F57D5A4C2}" type="slidenum">
              <a:rPr lang="en-IN" smtClean="0"/>
              <a:t>‹#›</a:t>
            </a:fld>
            <a:endParaRPr lang="en-IN"/>
          </a:p>
        </p:txBody>
      </p:sp>
    </p:spTree>
    <p:extLst>
      <p:ext uri="{BB962C8B-B14F-4D97-AF65-F5344CB8AC3E}">
        <p14:creationId xmlns:p14="http://schemas.microsoft.com/office/powerpoint/2010/main" val="1712142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3DA18D70-2E5C-5955-A3D5-EBD47FF4FEB2}"/>
              </a:ext>
            </a:extLst>
          </p:cNvPr>
          <p:cNvGrpSpPr>
            <a:grpSpLocks/>
          </p:cNvGrpSpPr>
          <p:nvPr/>
        </p:nvGrpSpPr>
        <p:grpSpPr bwMode="auto">
          <a:xfrm>
            <a:off x="-7938" y="-7938"/>
            <a:ext cx="9169401" cy="6873876"/>
            <a:chOff x="-8466" y="-8468"/>
            <a:chExt cx="9169804" cy="6874935"/>
          </a:xfrm>
        </p:grpSpPr>
        <p:cxnSp>
          <p:nvCxnSpPr>
            <p:cNvPr id="5" name="Straight Connector 4">
              <a:extLst>
                <a:ext uri="{FF2B5EF4-FFF2-40B4-BE49-F238E27FC236}">
                  <a16:creationId xmlns:a16="http://schemas.microsoft.com/office/drawing/2014/main" id="{E76A824A-7E45-D568-EADA-321DB789B5F1}"/>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85403EB-8DCF-BF4D-869C-4C431A9911AD}"/>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E381C46F-DA1B-F18B-B89E-F6CBF3B7BC8F}"/>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12A12AE9-3100-7CF0-FDF4-FC8DB742B720}"/>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C679F3B3-458E-57A3-D3CC-5E10AE8B3E60}"/>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E662AD0A-DC7C-1D56-8310-1398FF3D2CD7}"/>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78F5D60F-3A11-288E-DE0C-5B7A9C2F41FA}"/>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62629F43-3EB3-A323-AE96-1D6D96004849}"/>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49BBEB8A-94F2-75A9-D590-7AF9578330B5}"/>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C705C462-AC33-4586-C03D-3829648E1BA2}"/>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C9EB5A7-EE2F-FFA9-E310-DBA089809635}"/>
              </a:ext>
            </a:extLst>
          </p:cNvPr>
          <p:cNvSpPr>
            <a:spLocks noGrp="1"/>
          </p:cNvSpPr>
          <p:nvPr>
            <p:ph type="dt" sz="half" idx="10"/>
          </p:nvPr>
        </p:nvSpPr>
        <p:spPr/>
        <p:txBody>
          <a:bodyPr/>
          <a:lstStyle>
            <a:lvl1pPr>
              <a:defRPr/>
            </a:lvl1pPr>
          </a:lstStyle>
          <a:p>
            <a:pPr>
              <a:defRPr/>
            </a:pPr>
            <a:endParaRPr lang="en-US" altLang="en-US"/>
          </a:p>
        </p:txBody>
      </p:sp>
      <p:sp>
        <p:nvSpPr>
          <p:cNvPr id="16" name="Footer Placeholder 4">
            <a:extLst>
              <a:ext uri="{FF2B5EF4-FFF2-40B4-BE49-F238E27FC236}">
                <a16:creationId xmlns:a16="http://schemas.microsoft.com/office/drawing/2014/main" id="{8DB451B9-F152-F519-227D-7DF7FE6044D4}"/>
              </a:ext>
            </a:extLst>
          </p:cNvPr>
          <p:cNvSpPr>
            <a:spLocks noGrp="1"/>
          </p:cNvSpPr>
          <p:nvPr>
            <p:ph type="ftr" sz="quarter" idx="11"/>
          </p:nvPr>
        </p:nvSpPr>
        <p:spPr/>
        <p:txBody>
          <a:bodyPr/>
          <a:lstStyle>
            <a:lvl1pPr>
              <a:defRPr/>
            </a:lvl1pPr>
          </a:lstStyle>
          <a:p>
            <a:pPr>
              <a:defRPr/>
            </a:pPr>
            <a:endParaRPr lang="en-US" altLang="en-US"/>
          </a:p>
        </p:txBody>
      </p:sp>
      <p:sp>
        <p:nvSpPr>
          <p:cNvPr id="17" name="Slide Number Placeholder 5">
            <a:extLst>
              <a:ext uri="{FF2B5EF4-FFF2-40B4-BE49-F238E27FC236}">
                <a16:creationId xmlns:a16="http://schemas.microsoft.com/office/drawing/2014/main" id="{8735BAE1-BF96-A993-910A-0E4BA441D6D7}"/>
              </a:ext>
            </a:extLst>
          </p:cNvPr>
          <p:cNvSpPr>
            <a:spLocks noGrp="1"/>
          </p:cNvSpPr>
          <p:nvPr>
            <p:ph type="sldNum" sz="quarter" idx="12"/>
          </p:nvPr>
        </p:nvSpPr>
        <p:spPr/>
        <p:txBody>
          <a:bodyPr/>
          <a:lstStyle>
            <a:lvl1pPr>
              <a:defRPr/>
            </a:lvl1pPr>
          </a:lstStyle>
          <a:p>
            <a:pPr>
              <a:defRPr/>
            </a:pPr>
            <a:fld id="{51D92F74-685B-49D2-9F94-31394D6B3940}" type="slidenum">
              <a:rPr lang="en-US" altLang="en-US"/>
              <a:pPr>
                <a:defRPr/>
              </a:pPr>
              <a:t>‹#›</a:t>
            </a:fld>
            <a:endParaRPr lang="en-US" altLang="en-US"/>
          </a:p>
        </p:txBody>
      </p:sp>
    </p:spTree>
    <p:extLst>
      <p:ext uri="{BB962C8B-B14F-4D97-AF65-F5344CB8AC3E}">
        <p14:creationId xmlns:p14="http://schemas.microsoft.com/office/powerpoint/2010/main" val="296435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FF996B-CD7D-E87D-8300-5E1EB632D3B3}"/>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2B931441-4F5B-5C83-0837-D56A7CED1E3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509C67C-D083-8E92-4D36-C2FB7B2771BF}"/>
              </a:ext>
            </a:extLst>
          </p:cNvPr>
          <p:cNvSpPr>
            <a:spLocks noGrp="1"/>
          </p:cNvSpPr>
          <p:nvPr>
            <p:ph type="sldNum" sz="quarter" idx="12"/>
          </p:nvPr>
        </p:nvSpPr>
        <p:spPr/>
        <p:txBody>
          <a:bodyPr/>
          <a:lstStyle>
            <a:lvl1pPr>
              <a:defRPr/>
            </a:lvl1pPr>
          </a:lstStyle>
          <a:p>
            <a:pPr>
              <a:defRPr/>
            </a:pPr>
            <a:fld id="{EB5A3C00-DBB1-4784-A0AD-5D6378CC9157}" type="slidenum">
              <a:rPr lang="en-US" altLang="en-US"/>
              <a:pPr>
                <a:defRPr/>
              </a:pPr>
              <a:t>‹#›</a:t>
            </a:fld>
            <a:endParaRPr lang="en-US" altLang="en-US"/>
          </a:p>
        </p:txBody>
      </p:sp>
    </p:spTree>
    <p:extLst>
      <p:ext uri="{BB962C8B-B14F-4D97-AF65-F5344CB8AC3E}">
        <p14:creationId xmlns:p14="http://schemas.microsoft.com/office/powerpoint/2010/main" val="380188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D5053652-8433-76DB-E850-243A3F2BD48C}"/>
              </a:ext>
            </a:extLst>
          </p:cNvPr>
          <p:cNvSpPr txBox="1">
            <a:spLocks noChangeArrowheads="1"/>
          </p:cNvSpPr>
          <p:nvPr/>
        </p:nvSpPr>
        <p:spPr bwMode="auto">
          <a:xfrm>
            <a:off x="482600" y="790575"/>
            <a:ext cx="4572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5" name="TextBox 18">
            <a:extLst>
              <a:ext uri="{FF2B5EF4-FFF2-40B4-BE49-F238E27FC236}">
                <a16:creationId xmlns:a16="http://schemas.microsoft.com/office/drawing/2014/main" id="{AFD6D245-B697-CC86-ADFA-1649E3CAD0DB}"/>
              </a:ext>
            </a:extLst>
          </p:cNvPr>
          <p:cNvSpPr txBox="1">
            <a:spLocks noChangeArrowheads="1"/>
          </p:cNvSpPr>
          <p:nvPr/>
        </p:nvSpPr>
        <p:spPr bwMode="auto">
          <a:xfrm>
            <a:off x="6748463" y="2886075"/>
            <a:ext cx="4572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0F44D3B-88E2-BA3A-5075-162F38A16D56}"/>
              </a:ext>
            </a:extLst>
          </p:cNvPr>
          <p:cNvSpPr>
            <a:spLocks noGrp="1"/>
          </p:cNvSpPr>
          <p:nvPr>
            <p:ph type="dt" sz="half" idx="14"/>
          </p:nvPr>
        </p:nvSpPr>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A321E08B-B41D-2A9E-8C7D-37B0CA3DE958}"/>
              </a:ext>
            </a:extLst>
          </p:cNvPr>
          <p:cNvSpPr>
            <a:spLocks noGrp="1"/>
          </p:cNvSpPr>
          <p:nvPr>
            <p:ph type="ftr" sz="quarter" idx="15"/>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9D119573-C181-4EB5-3A61-DB3A750F761E}"/>
              </a:ext>
            </a:extLst>
          </p:cNvPr>
          <p:cNvSpPr>
            <a:spLocks noGrp="1"/>
          </p:cNvSpPr>
          <p:nvPr>
            <p:ph type="sldNum" sz="quarter" idx="16"/>
          </p:nvPr>
        </p:nvSpPr>
        <p:spPr/>
        <p:txBody>
          <a:bodyPr/>
          <a:lstStyle>
            <a:lvl1pPr>
              <a:defRPr/>
            </a:lvl1pPr>
          </a:lstStyle>
          <a:p>
            <a:pPr>
              <a:defRPr/>
            </a:pPr>
            <a:fld id="{195D1D2A-2FFE-438B-BEA5-0F30E37C8297}" type="slidenum">
              <a:rPr lang="en-US" altLang="en-US"/>
              <a:pPr>
                <a:defRPr/>
              </a:pPr>
              <a:t>‹#›</a:t>
            </a:fld>
            <a:endParaRPr lang="en-US" altLang="en-US"/>
          </a:p>
        </p:txBody>
      </p:sp>
    </p:spTree>
    <p:extLst>
      <p:ext uri="{BB962C8B-B14F-4D97-AF65-F5344CB8AC3E}">
        <p14:creationId xmlns:p14="http://schemas.microsoft.com/office/powerpoint/2010/main" val="621719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C3ADFF-21A0-ADBC-DA9A-4E61A1E72380}"/>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3C6D182-556B-CB50-E147-CD688E52043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A79F6D9-6380-4918-EFB6-8312C21D8DB0}"/>
              </a:ext>
            </a:extLst>
          </p:cNvPr>
          <p:cNvSpPr>
            <a:spLocks noGrp="1"/>
          </p:cNvSpPr>
          <p:nvPr>
            <p:ph type="sldNum" sz="quarter" idx="12"/>
          </p:nvPr>
        </p:nvSpPr>
        <p:spPr/>
        <p:txBody>
          <a:bodyPr/>
          <a:lstStyle>
            <a:lvl1pPr>
              <a:defRPr/>
            </a:lvl1pPr>
          </a:lstStyle>
          <a:p>
            <a:pPr>
              <a:defRPr/>
            </a:pPr>
            <a:fld id="{6F17E5E5-B739-4CB4-9563-35B0D82E2AF6}" type="slidenum">
              <a:rPr lang="en-US" altLang="en-US"/>
              <a:pPr>
                <a:defRPr/>
              </a:pPr>
              <a:t>‹#›</a:t>
            </a:fld>
            <a:endParaRPr lang="en-US" altLang="en-US"/>
          </a:p>
        </p:txBody>
      </p:sp>
    </p:spTree>
    <p:extLst>
      <p:ext uri="{BB962C8B-B14F-4D97-AF65-F5344CB8AC3E}">
        <p14:creationId xmlns:p14="http://schemas.microsoft.com/office/powerpoint/2010/main" val="1423633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2CB6C35B-5E2C-D392-22EA-45020F35FDDB}"/>
              </a:ext>
            </a:extLst>
          </p:cNvPr>
          <p:cNvSpPr txBox="1">
            <a:spLocks noChangeArrowheads="1"/>
          </p:cNvSpPr>
          <p:nvPr/>
        </p:nvSpPr>
        <p:spPr bwMode="auto">
          <a:xfrm>
            <a:off x="482600" y="790575"/>
            <a:ext cx="4572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5" name="TextBox 18">
            <a:extLst>
              <a:ext uri="{FF2B5EF4-FFF2-40B4-BE49-F238E27FC236}">
                <a16:creationId xmlns:a16="http://schemas.microsoft.com/office/drawing/2014/main" id="{B30F72DA-8906-5CB3-A636-E0DB0240D887}"/>
              </a:ext>
            </a:extLst>
          </p:cNvPr>
          <p:cNvSpPr txBox="1">
            <a:spLocks noChangeArrowheads="1"/>
          </p:cNvSpPr>
          <p:nvPr/>
        </p:nvSpPr>
        <p:spPr bwMode="auto">
          <a:xfrm>
            <a:off x="6748463" y="2886075"/>
            <a:ext cx="4572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E6F4E5F-B8CF-8F90-32EF-945E65AD9753}"/>
              </a:ext>
            </a:extLst>
          </p:cNvPr>
          <p:cNvSpPr>
            <a:spLocks noGrp="1"/>
          </p:cNvSpPr>
          <p:nvPr>
            <p:ph type="dt" sz="half" idx="14"/>
          </p:nvPr>
        </p:nvSpPr>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7DB494CC-DB71-F68F-0D62-206B2683D507}"/>
              </a:ext>
            </a:extLst>
          </p:cNvPr>
          <p:cNvSpPr>
            <a:spLocks noGrp="1"/>
          </p:cNvSpPr>
          <p:nvPr>
            <p:ph type="ftr" sz="quarter" idx="15"/>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BFE81C80-9E3F-B362-441D-0F040D44BC42}"/>
              </a:ext>
            </a:extLst>
          </p:cNvPr>
          <p:cNvSpPr>
            <a:spLocks noGrp="1"/>
          </p:cNvSpPr>
          <p:nvPr>
            <p:ph type="sldNum" sz="quarter" idx="16"/>
          </p:nvPr>
        </p:nvSpPr>
        <p:spPr/>
        <p:txBody>
          <a:bodyPr/>
          <a:lstStyle>
            <a:lvl1pPr>
              <a:defRPr/>
            </a:lvl1pPr>
          </a:lstStyle>
          <a:p>
            <a:pPr>
              <a:defRPr/>
            </a:pPr>
            <a:fld id="{9E1CEA6D-B836-45CF-A180-94E9BF277654}" type="slidenum">
              <a:rPr lang="en-US" altLang="en-US"/>
              <a:pPr>
                <a:defRPr/>
              </a:pPr>
              <a:t>‹#›</a:t>
            </a:fld>
            <a:endParaRPr lang="en-US" altLang="en-US"/>
          </a:p>
        </p:txBody>
      </p:sp>
    </p:spTree>
    <p:extLst>
      <p:ext uri="{BB962C8B-B14F-4D97-AF65-F5344CB8AC3E}">
        <p14:creationId xmlns:p14="http://schemas.microsoft.com/office/powerpoint/2010/main" val="3032269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DEA12-EECC-4458-DFB3-249A900AF83F}"/>
              </a:ext>
            </a:extLst>
          </p:cNvPr>
          <p:cNvSpPr>
            <a:spLocks noGrp="1"/>
          </p:cNvSpPr>
          <p:nvPr>
            <p:ph type="dt" sz="half" idx="14"/>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BD9234C8-8C70-C7E6-F75A-AADBBEB90311}"/>
              </a:ext>
            </a:extLst>
          </p:cNvPr>
          <p:cNvSpPr>
            <a:spLocks noGrp="1"/>
          </p:cNvSpPr>
          <p:nvPr>
            <p:ph type="ftr" sz="quarter" idx="15"/>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1F4EA96-0402-C8F2-2A49-613EBB8B4517}"/>
              </a:ext>
            </a:extLst>
          </p:cNvPr>
          <p:cNvSpPr>
            <a:spLocks noGrp="1"/>
          </p:cNvSpPr>
          <p:nvPr>
            <p:ph type="sldNum" sz="quarter" idx="16"/>
          </p:nvPr>
        </p:nvSpPr>
        <p:spPr/>
        <p:txBody>
          <a:bodyPr/>
          <a:lstStyle>
            <a:lvl1pPr>
              <a:defRPr/>
            </a:lvl1pPr>
          </a:lstStyle>
          <a:p>
            <a:pPr>
              <a:defRPr/>
            </a:pPr>
            <a:fld id="{3E3E3501-6556-49EE-B20D-609BE40FE552}" type="slidenum">
              <a:rPr lang="en-US" altLang="en-US"/>
              <a:pPr>
                <a:defRPr/>
              </a:pPr>
              <a:t>‹#›</a:t>
            </a:fld>
            <a:endParaRPr lang="en-US" altLang="en-US"/>
          </a:p>
        </p:txBody>
      </p:sp>
    </p:spTree>
    <p:extLst>
      <p:ext uri="{BB962C8B-B14F-4D97-AF65-F5344CB8AC3E}">
        <p14:creationId xmlns:p14="http://schemas.microsoft.com/office/powerpoint/2010/main" val="892206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2B4FAA8-1993-135D-6329-CDBBF9B6233E}"/>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7CE91157-6556-ED4B-C035-17205D429FE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C99BF31-7D3F-577A-1BC3-5BB14CCA8662}"/>
              </a:ext>
            </a:extLst>
          </p:cNvPr>
          <p:cNvSpPr>
            <a:spLocks noGrp="1"/>
          </p:cNvSpPr>
          <p:nvPr>
            <p:ph type="sldNum" sz="quarter" idx="12"/>
          </p:nvPr>
        </p:nvSpPr>
        <p:spPr/>
        <p:txBody>
          <a:bodyPr/>
          <a:lstStyle>
            <a:lvl1pPr>
              <a:defRPr/>
            </a:lvl1pPr>
          </a:lstStyle>
          <a:p>
            <a:pPr>
              <a:defRPr/>
            </a:pPr>
            <a:fld id="{ADED464E-1D84-40A7-9020-D1F1A6BE2CE2}" type="slidenum">
              <a:rPr lang="en-US" altLang="en-US"/>
              <a:pPr>
                <a:defRPr/>
              </a:pPr>
              <a:t>‹#›</a:t>
            </a:fld>
            <a:endParaRPr lang="en-US" altLang="en-US"/>
          </a:p>
        </p:txBody>
      </p:sp>
    </p:spTree>
    <p:extLst>
      <p:ext uri="{BB962C8B-B14F-4D97-AF65-F5344CB8AC3E}">
        <p14:creationId xmlns:p14="http://schemas.microsoft.com/office/powerpoint/2010/main" val="1160305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FA4D161-00D4-09AD-AD16-51BBBD4A48C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05BEF69F-0605-CEAC-AF3A-2B370BFE7304}"/>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D777E8D-F37D-8BC8-4911-89F8412DDCBF}"/>
              </a:ext>
            </a:extLst>
          </p:cNvPr>
          <p:cNvSpPr>
            <a:spLocks noGrp="1"/>
          </p:cNvSpPr>
          <p:nvPr>
            <p:ph type="sldNum" sz="quarter" idx="12"/>
          </p:nvPr>
        </p:nvSpPr>
        <p:spPr/>
        <p:txBody>
          <a:bodyPr/>
          <a:lstStyle>
            <a:lvl1pPr>
              <a:defRPr/>
            </a:lvl1pPr>
          </a:lstStyle>
          <a:p>
            <a:pPr>
              <a:defRPr/>
            </a:pPr>
            <a:fld id="{02A2448E-9704-4368-B94A-81F0225FB012}" type="slidenum">
              <a:rPr lang="en-US" altLang="en-US"/>
              <a:pPr>
                <a:defRPr/>
              </a:pPr>
              <a:t>‹#›</a:t>
            </a:fld>
            <a:endParaRPr lang="en-US" altLang="en-US"/>
          </a:p>
        </p:txBody>
      </p:sp>
    </p:spTree>
    <p:extLst>
      <p:ext uri="{BB962C8B-B14F-4D97-AF65-F5344CB8AC3E}">
        <p14:creationId xmlns:p14="http://schemas.microsoft.com/office/powerpoint/2010/main" val="321160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DE00FCF-4255-8FD1-85DE-27B54907BCCD}"/>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C2C2E02C-AEBB-FCDC-C86B-208E99C10F7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3719595-20D2-B2FD-F987-9E55D9BB37CD}"/>
              </a:ext>
            </a:extLst>
          </p:cNvPr>
          <p:cNvSpPr>
            <a:spLocks noGrp="1"/>
          </p:cNvSpPr>
          <p:nvPr>
            <p:ph type="sldNum" sz="quarter" idx="12"/>
          </p:nvPr>
        </p:nvSpPr>
        <p:spPr/>
        <p:txBody>
          <a:bodyPr/>
          <a:lstStyle>
            <a:lvl1pPr>
              <a:defRPr/>
            </a:lvl1pPr>
          </a:lstStyle>
          <a:p>
            <a:pPr>
              <a:defRPr/>
            </a:pPr>
            <a:fld id="{550D34E3-E603-4DE7-9EB8-1960BE946F01}" type="slidenum">
              <a:rPr lang="en-US" altLang="en-US"/>
              <a:pPr>
                <a:defRPr/>
              </a:pPr>
              <a:t>‹#›</a:t>
            </a:fld>
            <a:endParaRPr lang="en-US" altLang="en-US"/>
          </a:p>
        </p:txBody>
      </p:sp>
    </p:spTree>
    <p:extLst>
      <p:ext uri="{BB962C8B-B14F-4D97-AF65-F5344CB8AC3E}">
        <p14:creationId xmlns:p14="http://schemas.microsoft.com/office/powerpoint/2010/main" val="10789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3A6F7-8FD6-4D30-80A7-B4C0531EEE8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17DE7EE1-3B64-4B0B-C0DD-174A9411819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D62A439-197E-BD9B-6EC0-6FC385E6CF0A}"/>
              </a:ext>
            </a:extLst>
          </p:cNvPr>
          <p:cNvSpPr>
            <a:spLocks noGrp="1"/>
          </p:cNvSpPr>
          <p:nvPr>
            <p:ph type="sldNum" sz="quarter" idx="12"/>
          </p:nvPr>
        </p:nvSpPr>
        <p:spPr/>
        <p:txBody>
          <a:bodyPr/>
          <a:lstStyle>
            <a:lvl1pPr>
              <a:defRPr/>
            </a:lvl1pPr>
          </a:lstStyle>
          <a:p>
            <a:pPr>
              <a:defRPr/>
            </a:pPr>
            <a:fld id="{BA9F905F-DC07-49EE-83C1-E4F8E03B8EF7}" type="slidenum">
              <a:rPr lang="en-US" altLang="en-US"/>
              <a:pPr>
                <a:defRPr/>
              </a:pPr>
              <a:t>‹#›</a:t>
            </a:fld>
            <a:endParaRPr lang="en-US" altLang="en-US"/>
          </a:p>
        </p:txBody>
      </p:sp>
    </p:spTree>
    <p:extLst>
      <p:ext uri="{BB962C8B-B14F-4D97-AF65-F5344CB8AC3E}">
        <p14:creationId xmlns:p14="http://schemas.microsoft.com/office/powerpoint/2010/main" val="410485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612D471-7537-753A-8DE6-BB0E60E94BD4}"/>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FE19C257-30B5-3B38-A597-089863C05F4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F796E9ED-1690-9E0A-0969-561A6F30BB06}"/>
              </a:ext>
            </a:extLst>
          </p:cNvPr>
          <p:cNvSpPr>
            <a:spLocks noGrp="1"/>
          </p:cNvSpPr>
          <p:nvPr>
            <p:ph type="sldNum" sz="quarter" idx="12"/>
          </p:nvPr>
        </p:nvSpPr>
        <p:spPr/>
        <p:txBody>
          <a:bodyPr/>
          <a:lstStyle>
            <a:lvl1pPr>
              <a:defRPr/>
            </a:lvl1pPr>
          </a:lstStyle>
          <a:p>
            <a:pPr>
              <a:defRPr/>
            </a:pPr>
            <a:fld id="{09A7350D-CAE7-496B-8C26-13FEAF6BE328}" type="slidenum">
              <a:rPr lang="en-US" altLang="en-US"/>
              <a:pPr>
                <a:defRPr/>
              </a:pPr>
              <a:t>‹#›</a:t>
            </a:fld>
            <a:endParaRPr lang="en-US" altLang="en-US"/>
          </a:p>
        </p:txBody>
      </p:sp>
    </p:spTree>
    <p:extLst>
      <p:ext uri="{BB962C8B-B14F-4D97-AF65-F5344CB8AC3E}">
        <p14:creationId xmlns:p14="http://schemas.microsoft.com/office/powerpoint/2010/main" val="271160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22652D81-24C3-C1FA-857B-99A3DA1D30D7}"/>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3688E5DD-E6DC-AF7B-EEE9-BBACE1A03016}"/>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731D5B46-48AB-0563-60C1-2A1D7B75AA46}"/>
              </a:ext>
            </a:extLst>
          </p:cNvPr>
          <p:cNvSpPr>
            <a:spLocks noGrp="1"/>
          </p:cNvSpPr>
          <p:nvPr>
            <p:ph type="sldNum" sz="quarter" idx="12"/>
          </p:nvPr>
        </p:nvSpPr>
        <p:spPr/>
        <p:txBody>
          <a:bodyPr/>
          <a:lstStyle>
            <a:lvl1pPr>
              <a:defRPr/>
            </a:lvl1pPr>
          </a:lstStyle>
          <a:p>
            <a:pPr>
              <a:defRPr/>
            </a:pPr>
            <a:fld id="{97EE780B-0C03-48C2-8088-7188138F26CC}" type="slidenum">
              <a:rPr lang="en-US" altLang="en-US"/>
              <a:pPr>
                <a:defRPr/>
              </a:pPr>
              <a:t>‹#›</a:t>
            </a:fld>
            <a:endParaRPr lang="en-US" altLang="en-US"/>
          </a:p>
        </p:txBody>
      </p:sp>
    </p:spTree>
    <p:extLst>
      <p:ext uri="{BB962C8B-B14F-4D97-AF65-F5344CB8AC3E}">
        <p14:creationId xmlns:p14="http://schemas.microsoft.com/office/powerpoint/2010/main" val="155275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F524F51-B8A2-84CF-8835-E7D199E0AAAB}"/>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7E70622E-822E-04B0-111E-A93E621DF74E}"/>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487348C0-371F-C03F-C9A5-312FFF2F35CD}"/>
              </a:ext>
            </a:extLst>
          </p:cNvPr>
          <p:cNvSpPr>
            <a:spLocks noGrp="1"/>
          </p:cNvSpPr>
          <p:nvPr>
            <p:ph type="sldNum" sz="quarter" idx="12"/>
          </p:nvPr>
        </p:nvSpPr>
        <p:spPr/>
        <p:txBody>
          <a:bodyPr/>
          <a:lstStyle>
            <a:lvl1pPr>
              <a:defRPr/>
            </a:lvl1pPr>
          </a:lstStyle>
          <a:p>
            <a:pPr>
              <a:defRPr/>
            </a:pPr>
            <a:fld id="{B17D275C-7C6C-456F-B121-66E804C83A6B}" type="slidenum">
              <a:rPr lang="en-US" altLang="en-US"/>
              <a:pPr>
                <a:defRPr/>
              </a:pPr>
              <a:t>‹#›</a:t>
            </a:fld>
            <a:endParaRPr lang="en-US" altLang="en-US"/>
          </a:p>
        </p:txBody>
      </p:sp>
    </p:spTree>
    <p:extLst>
      <p:ext uri="{BB962C8B-B14F-4D97-AF65-F5344CB8AC3E}">
        <p14:creationId xmlns:p14="http://schemas.microsoft.com/office/powerpoint/2010/main" val="378412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2DFF847-2E8C-8668-6B8C-CC5C9643BFE2}"/>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22A6DFFA-34BA-F5CB-05D1-17C88F2AC3B6}"/>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561BC283-9813-0431-D316-584E2319DB79}"/>
              </a:ext>
            </a:extLst>
          </p:cNvPr>
          <p:cNvSpPr>
            <a:spLocks noGrp="1"/>
          </p:cNvSpPr>
          <p:nvPr>
            <p:ph type="sldNum" sz="quarter" idx="12"/>
          </p:nvPr>
        </p:nvSpPr>
        <p:spPr/>
        <p:txBody>
          <a:bodyPr/>
          <a:lstStyle>
            <a:lvl1pPr>
              <a:defRPr/>
            </a:lvl1pPr>
          </a:lstStyle>
          <a:p>
            <a:pPr>
              <a:defRPr/>
            </a:pPr>
            <a:fld id="{6C9E1527-09D8-4C88-95C0-A5489A749156}" type="slidenum">
              <a:rPr lang="en-US" altLang="en-US"/>
              <a:pPr>
                <a:defRPr/>
              </a:pPr>
              <a:t>‹#›</a:t>
            </a:fld>
            <a:endParaRPr lang="en-US" altLang="en-US"/>
          </a:p>
        </p:txBody>
      </p:sp>
    </p:spTree>
    <p:extLst>
      <p:ext uri="{BB962C8B-B14F-4D97-AF65-F5344CB8AC3E}">
        <p14:creationId xmlns:p14="http://schemas.microsoft.com/office/powerpoint/2010/main" val="120563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95318AB4-5592-AE4E-7693-16F3C4BB0AF0}"/>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2744F11E-1B50-4243-F1FE-8E2ECE0A93E4}"/>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89F3D3C-105E-1876-B7A8-C015A6F26E23}"/>
              </a:ext>
            </a:extLst>
          </p:cNvPr>
          <p:cNvSpPr>
            <a:spLocks noGrp="1"/>
          </p:cNvSpPr>
          <p:nvPr>
            <p:ph type="sldNum" sz="quarter" idx="12"/>
          </p:nvPr>
        </p:nvSpPr>
        <p:spPr/>
        <p:txBody>
          <a:bodyPr/>
          <a:lstStyle>
            <a:lvl1pPr>
              <a:defRPr/>
            </a:lvl1pPr>
          </a:lstStyle>
          <a:p>
            <a:pPr>
              <a:defRPr/>
            </a:pPr>
            <a:fld id="{6749095C-ED44-42D9-9C2A-C12862403BFD}" type="slidenum">
              <a:rPr lang="en-US" altLang="en-US"/>
              <a:pPr>
                <a:defRPr/>
              </a:pPr>
              <a:t>‹#›</a:t>
            </a:fld>
            <a:endParaRPr lang="en-US" altLang="en-US"/>
          </a:p>
        </p:txBody>
      </p:sp>
    </p:spTree>
    <p:extLst>
      <p:ext uri="{BB962C8B-B14F-4D97-AF65-F5344CB8AC3E}">
        <p14:creationId xmlns:p14="http://schemas.microsoft.com/office/powerpoint/2010/main" val="360642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F07DD1C-759C-D158-A638-D049689727C6}"/>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CDC1B277-3305-9ADB-230E-E42727E5ED04}"/>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00976EEE-6CC5-AC1D-67E3-230B40BD7224}"/>
              </a:ext>
            </a:extLst>
          </p:cNvPr>
          <p:cNvSpPr>
            <a:spLocks noGrp="1"/>
          </p:cNvSpPr>
          <p:nvPr>
            <p:ph type="sldNum" sz="quarter" idx="12"/>
          </p:nvPr>
        </p:nvSpPr>
        <p:spPr/>
        <p:txBody>
          <a:bodyPr/>
          <a:lstStyle>
            <a:lvl1pPr>
              <a:defRPr/>
            </a:lvl1pPr>
          </a:lstStyle>
          <a:p>
            <a:pPr>
              <a:defRPr/>
            </a:pPr>
            <a:fld id="{ABF8F315-ABDA-4EB5-BB1D-C2D907847464}" type="slidenum">
              <a:rPr lang="en-US" altLang="en-US"/>
              <a:pPr>
                <a:defRPr/>
              </a:pPr>
              <a:t>‹#›</a:t>
            </a:fld>
            <a:endParaRPr lang="en-US" altLang="en-US"/>
          </a:p>
        </p:txBody>
      </p:sp>
    </p:spTree>
    <p:extLst>
      <p:ext uri="{BB962C8B-B14F-4D97-AF65-F5344CB8AC3E}">
        <p14:creationId xmlns:p14="http://schemas.microsoft.com/office/powerpoint/2010/main" val="195674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24DDFC7C-8049-6A4C-FD67-151D61D75860}"/>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B5AA2570-1AFC-5BFC-BAE3-221FE0DB57BE}"/>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1B5C42FE-DA18-4A06-25EA-F9BBEC840AFF}"/>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57FE42B-FFDF-FE8C-1C98-92EAFCAA6057}"/>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860DFBF2-642E-1D24-C86C-66E820BF64AC}"/>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CC9933B6-E0C4-640B-495D-74DF8022453E}"/>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2845FC84-F072-7051-004F-EA3C53146CA0}"/>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274836D3-94EA-F8A5-EC90-34014C985C7F}"/>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5149B03E-043E-3C70-2746-98F8DD16E654}"/>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EB56DCB-275C-9954-59D8-4BBDCFF6B207}"/>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415FC843-9C4B-48F1-C0CB-4BBEAECD4D4D}"/>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51EEC30E-7441-579A-A1C9-FF00775CF8B4}"/>
              </a:ext>
            </a:extLst>
          </p:cNvPr>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34152411-DF6E-8B7D-2946-F3C7CA5EE89A}"/>
              </a:ext>
            </a:extLst>
          </p:cNvPr>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0D931DE-8AFB-54C5-1FBE-D67F75E88AF4}"/>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548AA4B8-A21A-3EFA-C4C9-87805C52775F}"/>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FE17DCD5-229A-0D97-7865-8BEAB8C3A439}"/>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pPr>
              <a:defRPr/>
            </a:pPr>
            <a:fld id="{97C04348-20D5-4040-8442-68F71F8C23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25"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6" r:id="rId11"/>
    <p:sldLayoutId id="2147483721" r:id="rId12"/>
    <p:sldLayoutId id="2147483727" r:id="rId13"/>
    <p:sldLayoutId id="2147483722" r:id="rId14"/>
    <p:sldLayoutId id="2147483723" r:id="rId15"/>
    <p:sldLayoutId id="2147483724" r:id="rId16"/>
  </p:sldLayoutIdLst>
  <p:hf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0C1F1DD-0DF0-BFD8-28AA-739A27F986CB}"/>
              </a:ext>
            </a:extLst>
          </p:cNvPr>
          <p:cNvSpPr>
            <a:spLocks noGrp="1" noChangeArrowheads="1"/>
          </p:cNvSpPr>
          <p:nvPr>
            <p:ph type="ctrTitle"/>
          </p:nvPr>
        </p:nvSpPr>
        <p:spPr>
          <a:xfrm>
            <a:off x="-228600" y="3886200"/>
            <a:ext cx="7772400" cy="1470025"/>
          </a:xfrm>
        </p:spPr>
        <p:txBody>
          <a:bodyPr rtlCol="0">
            <a:normAutofit fontScale="90000"/>
          </a:bodyPr>
          <a:lstStyle/>
          <a:p>
            <a:pPr eaLnBrk="1" fontAlgn="auto" hangingPunct="1">
              <a:spcAft>
                <a:spcPts val="0"/>
              </a:spcAft>
              <a:defRPr/>
            </a:pPr>
            <a:br>
              <a:rPr lang="en-US" altLang="en-US" b="1" dirty="0"/>
            </a:br>
            <a:r>
              <a:rPr lang="en-US" altLang="en-US" sz="3600" b="1" dirty="0">
                <a:solidFill>
                  <a:schemeClr val="tx1"/>
                </a:solidFill>
              </a:rPr>
              <a:t>Conversion between various number systems</a:t>
            </a:r>
          </a:p>
        </p:txBody>
      </p:sp>
      <p:sp>
        <p:nvSpPr>
          <p:cNvPr id="5123" name="TextBox 4">
            <a:extLst>
              <a:ext uri="{FF2B5EF4-FFF2-40B4-BE49-F238E27FC236}">
                <a16:creationId xmlns:a16="http://schemas.microsoft.com/office/drawing/2014/main" id="{CDA1458E-EDA0-0080-11D5-B69AFFCBE876}"/>
              </a:ext>
            </a:extLst>
          </p:cNvPr>
          <p:cNvSpPr txBox="1">
            <a:spLocks noChangeArrowheads="1"/>
          </p:cNvSpPr>
          <p:nvPr/>
        </p:nvSpPr>
        <p:spPr bwMode="auto">
          <a:xfrm>
            <a:off x="990600" y="762000"/>
            <a:ext cx="57912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ltLang="en-US" sz="4400" b="1">
                <a:solidFill>
                  <a:schemeClr val="tx1"/>
                </a:solidFill>
              </a:rPr>
              <a:t>Number systems:</a:t>
            </a:r>
            <a:br>
              <a:rPr lang="en-US" altLang="en-US" sz="4400" b="1">
                <a:solidFill>
                  <a:schemeClr val="tx1"/>
                </a:solidFill>
              </a:rPr>
            </a:br>
            <a:r>
              <a:rPr lang="en-US" altLang="en-US" sz="4400" b="1">
                <a:solidFill>
                  <a:schemeClr val="tx1"/>
                </a:solidFill>
              </a:rPr>
              <a:t>binary, decimal, hexadecimal and octal</a:t>
            </a:r>
            <a:endParaRPr lang="en-IN" altLang="en-US" sz="4400">
              <a:solidFill>
                <a:schemeClr val="tx1"/>
              </a:solidFill>
            </a:endParaRPr>
          </a:p>
        </p:txBody>
      </p:sp>
      <p:sp>
        <p:nvSpPr>
          <p:cNvPr id="2" name="Slide Number Placeholder 1">
            <a:extLst>
              <a:ext uri="{FF2B5EF4-FFF2-40B4-BE49-F238E27FC236}">
                <a16:creationId xmlns:a16="http://schemas.microsoft.com/office/drawing/2014/main" id="{954E7093-C9CA-7E48-301C-853C85930473}"/>
              </a:ext>
            </a:extLst>
          </p:cNvPr>
          <p:cNvSpPr>
            <a:spLocks noGrp="1"/>
          </p:cNvSpPr>
          <p:nvPr>
            <p:ph type="sldNum" sz="quarter" idx="12"/>
          </p:nvPr>
        </p:nvSpPr>
        <p:spPr/>
        <p:txBody>
          <a:bodyPr/>
          <a:lstStyle/>
          <a:p>
            <a:pPr>
              <a:defRPr/>
            </a:pPr>
            <a:fld id="{51D92F74-685B-49D2-9F94-31394D6B3940}"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4B893764-C5F5-9464-5AEA-25C408D517A1}"/>
              </a:ext>
            </a:extLst>
          </p:cNvPr>
          <p:cNvSpPr>
            <a:spLocks noGrp="1" noChangeArrowheads="1"/>
          </p:cNvSpPr>
          <p:nvPr>
            <p:ph idx="1"/>
          </p:nvPr>
        </p:nvSpPr>
        <p:spPr>
          <a:xfrm>
            <a:off x="533400" y="609600"/>
            <a:ext cx="6629400" cy="6172200"/>
          </a:xfrm>
        </p:spPr>
        <p:txBody>
          <a:bodyPr/>
          <a:lstStyle/>
          <a:p>
            <a:pPr eaLnBrk="1" hangingPunct="1">
              <a:lnSpc>
                <a:spcPct val="80000"/>
              </a:lnSpc>
            </a:pPr>
            <a:r>
              <a:rPr lang="en-US" altLang="en-US" b="1"/>
              <a:t>Decimal            Binary          Hexadecimal</a:t>
            </a:r>
          </a:p>
          <a:p>
            <a:pPr eaLnBrk="1" hangingPunct="1">
              <a:lnSpc>
                <a:spcPct val="80000"/>
              </a:lnSpc>
            </a:pPr>
            <a:r>
              <a:rPr lang="en-US" altLang="en-US" b="1"/>
              <a:t>     0                  0000                     0</a:t>
            </a:r>
          </a:p>
          <a:p>
            <a:pPr eaLnBrk="1" hangingPunct="1">
              <a:lnSpc>
                <a:spcPct val="80000"/>
              </a:lnSpc>
            </a:pPr>
            <a:r>
              <a:rPr lang="en-US" altLang="en-US" b="1"/>
              <a:t>     1                  0001                     1</a:t>
            </a:r>
          </a:p>
          <a:p>
            <a:pPr eaLnBrk="1" hangingPunct="1">
              <a:lnSpc>
                <a:spcPct val="80000"/>
              </a:lnSpc>
            </a:pPr>
            <a:r>
              <a:rPr lang="en-US" altLang="en-US" b="1"/>
              <a:t>     2                  0010                     2</a:t>
            </a:r>
          </a:p>
          <a:p>
            <a:pPr eaLnBrk="1" hangingPunct="1">
              <a:lnSpc>
                <a:spcPct val="80000"/>
              </a:lnSpc>
            </a:pPr>
            <a:r>
              <a:rPr lang="en-US" altLang="en-US" b="1"/>
              <a:t>     3                  0011                     3</a:t>
            </a:r>
          </a:p>
          <a:p>
            <a:pPr eaLnBrk="1" hangingPunct="1">
              <a:lnSpc>
                <a:spcPct val="80000"/>
              </a:lnSpc>
            </a:pPr>
            <a:r>
              <a:rPr lang="en-US" altLang="en-US" b="1"/>
              <a:t>     4                  0100                     4</a:t>
            </a:r>
          </a:p>
          <a:p>
            <a:pPr eaLnBrk="1" hangingPunct="1">
              <a:lnSpc>
                <a:spcPct val="80000"/>
              </a:lnSpc>
            </a:pPr>
            <a:r>
              <a:rPr lang="en-US" altLang="en-US" b="1"/>
              <a:t>     5                  0101                     5</a:t>
            </a:r>
          </a:p>
          <a:p>
            <a:pPr eaLnBrk="1" hangingPunct="1">
              <a:lnSpc>
                <a:spcPct val="80000"/>
              </a:lnSpc>
            </a:pPr>
            <a:r>
              <a:rPr lang="en-US" altLang="en-US" b="1"/>
              <a:t>     6                  0110                     6</a:t>
            </a:r>
          </a:p>
          <a:p>
            <a:pPr eaLnBrk="1" hangingPunct="1">
              <a:lnSpc>
                <a:spcPct val="80000"/>
              </a:lnSpc>
            </a:pPr>
            <a:r>
              <a:rPr lang="en-US" altLang="en-US" b="1"/>
              <a:t>     7                  0111                     7</a:t>
            </a:r>
          </a:p>
          <a:p>
            <a:pPr eaLnBrk="1" hangingPunct="1">
              <a:lnSpc>
                <a:spcPct val="80000"/>
              </a:lnSpc>
            </a:pPr>
            <a:r>
              <a:rPr lang="en-US" altLang="en-US" b="1"/>
              <a:t>     8                  1000                     8</a:t>
            </a:r>
          </a:p>
          <a:p>
            <a:pPr eaLnBrk="1" hangingPunct="1">
              <a:lnSpc>
                <a:spcPct val="80000"/>
              </a:lnSpc>
            </a:pPr>
            <a:r>
              <a:rPr lang="en-US" altLang="en-US" b="1"/>
              <a:t>     9                  1001                     9</a:t>
            </a:r>
          </a:p>
          <a:p>
            <a:pPr eaLnBrk="1" hangingPunct="1">
              <a:lnSpc>
                <a:spcPct val="80000"/>
              </a:lnSpc>
            </a:pPr>
            <a:r>
              <a:rPr lang="en-US" altLang="en-US" b="1"/>
              <a:t>   10                  1010                     A</a:t>
            </a:r>
          </a:p>
          <a:p>
            <a:pPr eaLnBrk="1" hangingPunct="1">
              <a:lnSpc>
                <a:spcPct val="80000"/>
              </a:lnSpc>
            </a:pPr>
            <a:r>
              <a:rPr lang="en-US" altLang="en-US" b="1"/>
              <a:t>   11                  1011                     B</a:t>
            </a:r>
          </a:p>
          <a:p>
            <a:pPr eaLnBrk="1" hangingPunct="1">
              <a:lnSpc>
                <a:spcPct val="80000"/>
              </a:lnSpc>
            </a:pPr>
            <a:r>
              <a:rPr lang="en-US" altLang="en-US" b="1"/>
              <a:t>   12                  1100                     C</a:t>
            </a:r>
          </a:p>
          <a:p>
            <a:pPr eaLnBrk="1" hangingPunct="1">
              <a:lnSpc>
                <a:spcPct val="80000"/>
              </a:lnSpc>
            </a:pPr>
            <a:r>
              <a:rPr lang="en-US" altLang="en-US" b="1"/>
              <a:t>   13                  1101                     D</a:t>
            </a:r>
          </a:p>
          <a:p>
            <a:pPr eaLnBrk="1" hangingPunct="1">
              <a:lnSpc>
                <a:spcPct val="80000"/>
              </a:lnSpc>
            </a:pPr>
            <a:r>
              <a:rPr lang="en-US" altLang="en-US" b="1"/>
              <a:t>   14                  1110                     E</a:t>
            </a:r>
          </a:p>
          <a:p>
            <a:pPr eaLnBrk="1" hangingPunct="1">
              <a:lnSpc>
                <a:spcPct val="80000"/>
              </a:lnSpc>
            </a:pPr>
            <a:r>
              <a:rPr lang="en-US" altLang="en-US" b="1"/>
              <a:t>   15                  1111                     F</a:t>
            </a:r>
          </a:p>
        </p:txBody>
      </p:sp>
      <p:sp>
        <p:nvSpPr>
          <p:cNvPr id="2" name="Slide Number Placeholder 1">
            <a:extLst>
              <a:ext uri="{FF2B5EF4-FFF2-40B4-BE49-F238E27FC236}">
                <a16:creationId xmlns:a16="http://schemas.microsoft.com/office/drawing/2014/main" id="{46EC1A1E-28E2-D0C0-CD93-7CC4A9763F25}"/>
              </a:ext>
            </a:extLst>
          </p:cNvPr>
          <p:cNvSpPr>
            <a:spLocks noGrp="1"/>
          </p:cNvSpPr>
          <p:nvPr>
            <p:ph type="sldNum" sz="quarter" idx="12"/>
          </p:nvPr>
        </p:nvSpPr>
        <p:spPr/>
        <p:txBody>
          <a:bodyPr/>
          <a:lstStyle/>
          <a:p>
            <a:pPr>
              <a:defRPr/>
            </a:pPr>
            <a:fld id="{550D34E3-E603-4DE7-9EB8-1960BE946F01}"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EAED640C-87BE-E505-4AA0-5E666005B155}"/>
              </a:ext>
            </a:extLst>
          </p:cNvPr>
          <p:cNvSpPr>
            <a:spLocks noGrp="1" noChangeArrowheads="1"/>
          </p:cNvSpPr>
          <p:nvPr>
            <p:ph idx="1"/>
          </p:nvPr>
        </p:nvSpPr>
        <p:spPr>
          <a:xfrm>
            <a:off x="381000" y="498475"/>
            <a:ext cx="7010400" cy="6359525"/>
          </a:xfrm>
        </p:spPr>
        <p:txBody>
          <a:bodyPr/>
          <a:lstStyle/>
          <a:p>
            <a:pPr eaLnBrk="1" hangingPunct="1"/>
            <a:r>
              <a:rPr lang="en-US" altLang="en-US" sz="2400" b="1">
                <a:latin typeface="Arial" panose="020B0604020202020204" pitchFamily="34" charset="0"/>
                <a:cs typeface="Arial" panose="020B0604020202020204" pitchFamily="34" charset="0"/>
              </a:rPr>
              <a:t>Binary-to-Hexadecimal Conversion</a:t>
            </a:r>
          </a:p>
          <a:p>
            <a:pPr eaLnBrk="1" hangingPunct="1"/>
            <a:r>
              <a:rPr lang="en-US" altLang="en-US" sz="2000">
                <a:latin typeface="Arial" panose="020B0604020202020204" pitchFamily="34" charset="0"/>
                <a:cs typeface="Arial" panose="020B0604020202020204" pitchFamily="34" charset="0"/>
              </a:rPr>
              <a:t>Simply break the binary number into 4-bit groups, starting at the right-most bit and replace each 4-bit group with the equivalent hexadecimal symbol as in the following example.</a:t>
            </a:r>
          </a:p>
          <a:p>
            <a:pPr eaLnBrk="1" hangingPunct="1"/>
            <a:r>
              <a:rPr lang="en-US" altLang="en-US" sz="2000">
                <a:latin typeface="Arial" panose="020B0604020202020204" pitchFamily="34" charset="0"/>
                <a:cs typeface="Arial" panose="020B0604020202020204" pitchFamily="34" charset="0"/>
              </a:rPr>
              <a:t>Convert the binary number to hexadecimal:</a:t>
            </a:r>
          </a:p>
          <a:p>
            <a:pPr eaLnBrk="1" hangingPunct="1"/>
            <a:r>
              <a:rPr lang="en-US" altLang="en-US" sz="2000">
                <a:latin typeface="Arial" panose="020B0604020202020204" pitchFamily="34" charset="0"/>
                <a:cs typeface="Arial" panose="020B0604020202020204" pitchFamily="34" charset="0"/>
              </a:rPr>
              <a:t>   1100101001010111</a:t>
            </a:r>
          </a:p>
          <a:p>
            <a:pPr eaLnBrk="1" hangingPunct="1"/>
            <a:r>
              <a:rPr lang="en-US" altLang="en-US" sz="2000">
                <a:latin typeface="Arial" panose="020B0604020202020204" pitchFamily="34" charset="0"/>
                <a:cs typeface="Arial" panose="020B0604020202020204" pitchFamily="34" charset="0"/>
              </a:rPr>
              <a:t>Solution:</a:t>
            </a:r>
          </a:p>
          <a:p>
            <a:pPr eaLnBrk="1" hangingPunct="1"/>
            <a:r>
              <a:rPr lang="en-US" altLang="en-US" sz="2000">
                <a:latin typeface="Arial" panose="020B0604020202020204" pitchFamily="34" charset="0"/>
                <a:cs typeface="Arial" panose="020B0604020202020204" pitchFamily="34" charset="0"/>
              </a:rPr>
              <a:t>   1100  1010  0101  0111 </a:t>
            </a:r>
          </a:p>
          <a:p>
            <a:pPr eaLnBrk="1" hangingPunct="1"/>
            <a:r>
              <a:rPr lang="en-US" altLang="en-US" sz="2000">
                <a:latin typeface="Arial" panose="020B0604020202020204" pitchFamily="34" charset="0"/>
                <a:cs typeface="Arial" panose="020B0604020202020204" pitchFamily="34" charset="0"/>
              </a:rPr>
              <a:t>  </a:t>
            </a:r>
          </a:p>
          <a:p>
            <a:pPr eaLnBrk="1" hangingPunct="1"/>
            <a:r>
              <a:rPr lang="en-US" altLang="en-US" sz="2000">
                <a:latin typeface="Arial" panose="020B0604020202020204" pitchFamily="34" charset="0"/>
                <a:cs typeface="Arial" panose="020B0604020202020204" pitchFamily="34" charset="0"/>
              </a:rPr>
              <a:t>      C       A       5        7     = CA57</a:t>
            </a:r>
          </a:p>
        </p:txBody>
      </p:sp>
      <p:sp>
        <p:nvSpPr>
          <p:cNvPr id="15363" name="Line 7">
            <a:extLst>
              <a:ext uri="{FF2B5EF4-FFF2-40B4-BE49-F238E27FC236}">
                <a16:creationId xmlns:a16="http://schemas.microsoft.com/office/drawing/2014/main" id="{CCE5E3F2-4B5D-9445-B7A5-08B18161BA2D}"/>
              </a:ext>
            </a:extLst>
          </p:cNvPr>
          <p:cNvSpPr>
            <a:spLocks noChangeShapeType="1"/>
          </p:cNvSpPr>
          <p:nvPr/>
        </p:nvSpPr>
        <p:spPr bwMode="auto">
          <a:xfrm>
            <a:off x="1371600" y="4114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4" name="Line 8">
            <a:extLst>
              <a:ext uri="{FF2B5EF4-FFF2-40B4-BE49-F238E27FC236}">
                <a16:creationId xmlns:a16="http://schemas.microsoft.com/office/drawing/2014/main" id="{3E103B6F-7A64-3EF2-CDD2-4DBBBD3ECDB1}"/>
              </a:ext>
            </a:extLst>
          </p:cNvPr>
          <p:cNvSpPr>
            <a:spLocks noChangeShapeType="1"/>
          </p:cNvSpPr>
          <p:nvPr/>
        </p:nvSpPr>
        <p:spPr bwMode="auto">
          <a:xfrm>
            <a:off x="2057400" y="4114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5" name="Line 9">
            <a:extLst>
              <a:ext uri="{FF2B5EF4-FFF2-40B4-BE49-F238E27FC236}">
                <a16:creationId xmlns:a16="http://schemas.microsoft.com/office/drawing/2014/main" id="{3BE03196-6321-3FF4-9A9C-DB4679D98C28}"/>
              </a:ext>
            </a:extLst>
          </p:cNvPr>
          <p:cNvSpPr>
            <a:spLocks noChangeShapeType="1"/>
          </p:cNvSpPr>
          <p:nvPr/>
        </p:nvSpPr>
        <p:spPr bwMode="auto">
          <a:xfrm>
            <a:off x="2743200" y="4038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366" name="Line 9">
            <a:extLst>
              <a:ext uri="{FF2B5EF4-FFF2-40B4-BE49-F238E27FC236}">
                <a16:creationId xmlns:a16="http://schemas.microsoft.com/office/drawing/2014/main" id="{DF26F48D-2AA2-EB3E-F3DF-08FB73855A43}"/>
              </a:ext>
            </a:extLst>
          </p:cNvPr>
          <p:cNvSpPr>
            <a:spLocks noChangeShapeType="1"/>
          </p:cNvSpPr>
          <p:nvPr/>
        </p:nvSpPr>
        <p:spPr bwMode="auto">
          <a:xfrm>
            <a:off x="3429000" y="4038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 name="Slide Number Placeholder 1">
            <a:extLst>
              <a:ext uri="{FF2B5EF4-FFF2-40B4-BE49-F238E27FC236}">
                <a16:creationId xmlns:a16="http://schemas.microsoft.com/office/drawing/2014/main" id="{3BA99986-7EB3-C6A0-1664-F23A0CCEA80E}"/>
              </a:ext>
            </a:extLst>
          </p:cNvPr>
          <p:cNvSpPr>
            <a:spLocks noGrp="1"/>
          </p:cNvSpPr>
          <p:nvPr>
            <p:ph type="sldNum" sz="quarter" idx="12"/>
          </p:nvPr>
        </p:nvSpPr>
        <p:spPr/>
        <p:txBody>
          <a:bodyPr/>
          <a:lstStyle/>
          <a:p>
            <a:pPr>
              <a:defRPr/>
            </a:pPr>
            <a:fld id="{550D34E3-E603-4DE7-9EB8-1960BE946F01}"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5CC27EC6-2534-95CE-2BE4-881BEF92B605}"/>
              </a:ext>
            </a:extLst>
          </p:cNvPr>
          <p:cNvSpPr>
            <a:spLocks noGrp="1" noChangeArrowheads="1"/>
          </p:cNvSpPr>
          <p:nvPr>
            <p:ph idx="1"/>
          </p:nvPr>
        </p:nvSpPr>
        <p:spPr>
          <a:xfrm>
            <a:off x="609600" y="533400"/>
            <a:ext cx="6348413" cy="5508625"/>
          </a:xfrm>
        </p:spPr>
        <p:txBody>
          <a:bodyPr/>
          <a:lstStyle/>
          <a:p>
            <a:pPr eaLnBrk="1" hangingPunct="1"/>
            <a:r>
              <a:rPr lang="en-US" altLang="en-US" sz="2400" b="1"/>
              <a:t>Hexadecimal-to-Decimal Conversion</a:t>
            </a:r>
          </a:p>
          <a:p>
            <a:pPr eaLnBrk="1" hangingPunct="1"/>
            <a:r>
              <a:rPr lang="en-US" altLang="en-US" sz="2000"/>
              <a:t>One way to find the decimal equivalent of a hexadecimal number is to first convert the hexadecimal number to binary and then convert from binary to decimal.</a:t>
            </a:r>
          </a:p>
          <a:p>
            <a:pPr eaLnBrk="1" hangingPunct="1"/>
            <a:r>
              <a:rPr lang="en-US" altLang="en-US" sz="2000"/>
              <a:t>Convert the hexadecimal number 1C to decimal:</a:t>
            </a:r>
          </a:p>
          <a:p>
            <a:pPr eaLnBrk="1" hangingPunct="1"/>
            <a:r>
              <a:rPr lang="en-US" altLang="en-US" sz="2000"/>
              <a:t>           1           C</a:t>
            </a:r>
          </a:p>
          <a:p>
            <a:pPr eaLnBrk="1" hangingPunct="1"/>
            <a:r>
              <a:rPr lang="en-US" altLang="en-US" sz="2000"/>
              <a:t>        0001      1100  = …..</a:t>
            </a:r>
            <a:r>
              <a:rPr lang="en-US" altLang="en-US" sz="2000">
                <a:latin typeface="Arial Black" panose="020B0A04020102020204" pitchFamily="34" charset="0"/>
              </a:rPr>
              <a:t> </a:t>
            </a:r>
            <a:r>
              <a:rPr lang="en-US" altLang="en-US" sz="2000"/>
              <a:t> + 2</a:t>
            </a:r>
            <a:r>
              <a:rPr lang="en-US" altLang="en-US" sz="2000">
                <a:latin typeface="Arial Black" panose="020B0A04020102020204" pitchFamily="34" charset="0"/>
              </a:rPr>
              <a:t>³ + 2² </a:t>
            </a:r>
            <a:r>
              <a:rPr lang="en-US" altLang="en-US" sz="2000"/>
              <a:t>= 16 +8+4 = 28</a:t>
            </a:r>
            <a:endParaRPr lang="en-US" altLang="en-US" sz="2000">
              <a:latin typeface="Arial Black" panose="020B0A04020102020204" pitchFamily="34" charset="0"/>
            </a:endParaRPr>
          </a:p>
        </p:txBody>
      </p:sp>
      <p:sp>
        <p:nvSpPr>
          <p:cNvPr id="2" name="Slide Number Placeholder 1">
            <a:extLst>
              <a:ext uri="{FF2B5EF4-FFF2-40B4-BE49-F238E27FC236}">
                <a16:creationId xmlns:a16="http://schemas.microsoft.com/office/drawing/2014/main" id="{FEB384C1-B877-5C4C-A87F-14A9BA5184F2}"/>
              </a:ext>
            </a:extLst>
          </p:cNvPr>
          <p:cNvSpPr>
            <a:spLocks noGrp="1"/>
          </p:cNvSpPr>
          <p:nvPr>
            <p:ph type="sldNum" sz="quarter" idx="12"/>
          </p:nvPr>
        </p:nvSpPr>
        <p:spPr/>
        <p:txBody>
          <a:bodyPr/>
          <a:lstStyle/>
          <a:p>
            <a:pPr>
              <a:defRPr/>
            </a:pPr>
            <a:fld id="{550D34E3-E603-4DE7-9EB8-1960BE946F01}"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85F201C3-042A-DD7D-49FF-E73088883D9B}"/>
              </a:ext>
            </a:extLst>
          </p:cNvPr>
          <p:cNvSpPr>
            <a:spLocks noGrp="1" noChangeArrowheads="1"/>
          </p:cNvSpPr>
          <p:nvPr>
            <p:ph idx="1"/>
          </p:nvPr>
        </p:nvSpPr>
        <p:spPr>
          <a:xfrm>
            <a:off x="381000" y="457200"/>
            <a:ext cx="6705600" cy="5715000"/>
          </a:xfrm>
        </p:spPr>
        <p:txBody>
          <a:bodyPr/>
          <a:lstStyle/>
          <a:p>
            <a:pPr eaLnBrk="1" hangingPunct="1"/>
            <a:r>
              <a:rPr lang="en-US" altLang="en-US" sz="2400" b="1"/>
              <a:t>Decimal-to-Hexadecimal Conversion</a:t>
            </a:r>
            <a:endParaRPr lang="en-US" altLang="en-US" sz="2000"/>
          </a:p>
          <a:p>
            <a:pPr eaLnBrk="1" hangingPunct="1"/>
            <a:r>
              <a:rPr lang="en-US" altLang="en-US" sz="2000"/>
              <a:t>Repeated division of a decimal number by 16 will produce the equivalent hexadecimal number, formed by the remainders of the divisions. </a:t>
            </a:r>
          </a:p>
          <a:p>
            <a:pPr eaLnBrk="1" hangingPunct="1"/>
            <a:r>
              <a:rPr lang="en-US" altLang="en-US" sz="2000"/>
              <a:t>The first remainder produced is the least significant digit (LSD).</a:t>
            </a:r>
          </a:p>
          <a:p>
            <a:pPr eaLnBrk="1" hangingPunct="1"/>
            <a:r>
              <a:rPr lang="en-US" altLang="en-US" sz="2000"/>
              <a:t> Each successive division by 16 yields a remainder that becomes a digit in the equivalent hexadecimal number. </a:t>
            </a:r>
          </a:p>
          <a:p>
            <a:pPr eaLnBrk="1" hangingPunct="1"/>
            <a:r>
              <a:rPr lang="en-US" altLang="en-US" sz="2000"/>
              <a:t>When a quotient has a fractional part, the fractional part is multiplied by the divisor to get the remainder.</a:t>
            </a:r>
          </a:p>
        </p:txBody>
      </p:sp>
      <p:sp>
        <p:nvSpPr>
          <p:cNvPr id="2" name="Slide Number Placeholder 1">
            <a:extLst>
              <a:ext uri="{FF2B5EF4-FFF2-40B4-BE49-F238E27FC236}">
                <a16:creationId xmlns:a16="http://schemas.microsoft.com/office/drawing/2014/main" id="{A631DD4E-C817-6DC8-1B41-B28556702013}"/>
              </a:ext>
            </a:extLst>
          </p:cNvPr>
          <p:cNvSpPr>
            <a:spLocks noGrp="1"/>
          </p:cNvSpPr>
          <p:nvPr>
            <p:ph type="sldNum" sz="quarter" idx="12"/>
          </p:nvPr>
        </p:nvSpPr>
        <p:spPr/>
        <p:txBody>
          <a:bodyPr/>
          <a:lstStyle/>
          <a:p>
            <a:pPr>
              <a:defRPr/>
            </a:pPr>
            <a:fld id="{550D34E3-E603-4DE7-9EB8-1960BE946F01}"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3E58D97-0FAC-B6DF-F134-6EF3C21EDF28}"/>
              </a:ext>
            </a:extLst>
          </p:cNvPr>
          <p:cNvSpPr>
            <a:spLocks noGrp="1" noChangeArrowheads="1"/>
          </p:cNvSpPr>
          <p:nvPr>
            <p:ph type="title"/>
          </p:nvPr>
        </p:nvSpPr>
        <p:spPr/>
        <p:txBody>
          <a:bodyPr/>
          <a:lstStyle/>
          <a:p>
            <a:pPr eaLnBrk="1" hangingPunct="1"/>
            <a:r>
              <a:rPr lang="en-US" altLang="en-US"/>
              <a:t> </a:t>
            </a:r>
          </a:p>
        </p:txBody>
      </p:sp>
      <p:sp>
        <p:nvSpPr>
          <p:cNvPr id="18435" name="Rectangle 3">
            <a:extLst>
              <a:ext uri="{FF2B5EF4-FFF2-40B4-BE49-F238E27FC236}">
                <a16:creationId xmlns:a16="http://schemas.microsoft.com/office/drawing/2014/main" id="{A4BFB4B2-6A50-A08D-B505-183A347AB443}"/>
              </a:ext>
            </a:extLst>
          </p:cNvPr>
          <p:cNvSpPr>
            <a:spLocks noGrp="1" noChangeArrowheads="1"/>
          </p:cNvSpPr>
          <p:nvPr>
            <p:ph idx="1"/>
          </p:nvPr>
        </p:nvSpPr>
        <p:spPr/>
        <p:txBody>
          <a:bodyPr/>
          <a:lstStyle/>
          <a:p>
            <a:pPr eaLnBrk="1" hangingPunct="1"/>
            <a:r>
              <a:rPr lang="en-US" altLang="en-US" sz="2000"/>
              <a:t>Convert the decimal number 650 to hexadecimal by repeated division by 16.</a:t>
            </a:r>
          </a:p>
          <a:p>
            <a:pPr eaLnBrk="1" hangingPunct="1"/>
            <a:r>
              <a:rPr lang="en-US" altLang="en-US" sz="2000"/>
              <a:t>650 = 40.625       0.625 x 16 = 10 = A  (LSD)</a:t>
            </a:r>
          </a:p>
          <a:p>
            <a:pPr eaLnBrk="1" hangingPunct="1"/>
            <a:r>
              <a:rPr lang="en-US" altLang="en-US" sz="2000"/>
              <a:t>16</a:t>
            </a:r>
            <a:endParaRPr lang="en-US" altLang="en-US" sz="2400" b="1"/>
          </a:p>
          <a:p>
            <a:pPr eaLnBrk="1" hangingPunct="1"/>
            <a:r>
              <a:rPr lang="en-US" altLang="en-US" sz="2000"/>
              <a:t>40 = 2.5               0.5 x 16 = 8 =      8</a:t>
            </a:r>
          </a:p>
          <a:p>
            <a:pPr eaLnBrk="1" hangingPunct="1"/>
            <a:r>
              <a:rPr lang="en-US" altLang="en-US" sz="2000"/>
              <a:t>16</a:t>
            </a:r>
          </a:p>
          <a:p>
            <a:pPr eaLnBrk="1" hangingPunct="1"/>
            <a:r>
              <a:rPr lang="en-US" altLang="en-US" sz="2000"/>
              <a:t>2   = 0.125           0.125 x 16 = 2 =   2  (MSD)</a:t>
            </a:r>
          </a:p>
          <a:p>
            <a:pPr eaLnBrk="1" hangingPunct="1"/>
            <a:r>
              <a:rPr lang="en-US" altLang="en-US" sz="2000"/>
              <a:t>16</a:t>
            </a:r>
          </a:p>
          <a:p>
            <a:pPr eaLnBrk="1" hangingPunct="1"/>
            <a:r>
              <a:rPr lang="en-US" altLang="en-US" sz="2000"/>
              <a:t>The hexadecimal number is 28A</a:t>
            </a:r>
          </a:p>
        </p:txBody>
      </p:sp>
      <p:sp>
        <p:nvSpPr>
          <p:cNvPr id="18436" name="Line 4">
            <a:extLst>
              <a:ext uri="{FF2B5EF4-FFF2-40B4-BE49-F238E27FC236}">
                <a16:creationId xmlns:a16="http://schemas.microsoft.com/office/drawing/2014/main" id="{F53701AD-EFFD-11C8-FF2A-F5FCD5EA00A4}"/>
              </a:ext>
            </a:extLst>
          </p:cNvPr>
          <p:cNvSpPr>
            <a:spLocks noChangeShapeType="1"/>
          </p:cNvSpPr>
          <p:nvPr/>
        </p:nvSpPr>
        <p:spPr bwMode="auto">
          <a:xfrm>
            <a:off x="990600" y="50292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7" name="Line 5">
            <a:extLst>
              <a:ext uri="{FF2B5EF4-FFF2-40B4-BE49-F238E27FC236}">
                <a16:creationId xmlns:a16="http://schemas.microsoft.com/office/drawing/2014/main" id="{0F96006D-926E-EE98-6FD3-5976C71855A0}"/>
              </a:ext>
            </a:extLst>
          </p:cNvPr>
          <p:cNvSpPr>
            <a:spLocks noChangeShapeType="1"/>
          </p:cNvSpPr>
          <p:nvPr/>
        </p:nvSpPr>
        <p:spPr bwMode="auto">
          <a:xfrm>
            <a:off x="2524125"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8" name="Line 6">
            <a:extLst>
              <a:ext uri="{FF2B5EF4-FFF2-40B4-BE49-F238E27FC236}">
                <a16:creationId xmlns:a16="http://schemas.microsoft.com/office/drawing/2014/main" id="{DB75BFBA-D32F-9F70-EB75-88B5B544F9EC}"/>
              </a:ext>
            </a:extLst>
          </p:cNvPr>
          <p:cNvSpPr>
            <a:spLocks noChangeShapeType="1"/>
          </p:cNvSpPr>
          <p:nvPr/>
        </p:nvSpPr>
        <p:spPr bwMode="auto">
          <a:xfrm>
            <a:off x="990600" y="3343275"/>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39" name="Line 7">
            <a:extLst>
              <a:ext uri="{FF2B5EF4-FFF2-40B4-BE49-F238E27FC236}">
                <a16:creationId xmlns:a16="http://schemas.microsoft.com/office/drawing/2014/main" id="{C1196450-0A46-ECF7-E09C-6547E3F7E091}"/>
              </a:ext>
            </a:extLst>
          </p:cNvPr>
          <p:cNvSpPr>
            <a:spLocks noChangeShapeType="1"/>
          </p:cNvSpPr>
          <p:nvPr/>
        </p:nvSpPr>
        <p:spPr bwMode="auto">
          <a:xfrm>
            <a:off x="2214563" y="4038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40" name="Line 8">
            <a:extLst>
              <a:ext uri="{FF2B5EF4-FFF2-40B4-BE49-F238E27FC236}">
                <a16:creationId xmlns:a16="http://schemas.microsoft.com/office/drawing/2014/main" id="{B02C5129-40FD-2CC5-CB52-13398536F696}"/>
              </a:ext>
            </a:extLst>
          </p:cNvPr>
          <p:cNvSpPr>
            <a:spLocks noChangeShapeType="1"/>
          </p:cNvSpPr>
          <p:nvPr/>
        </p:nvSpPr>
        <p:spPr bwMode="auto">
          <a:xfrm>
            <a:off x="990600" y="4114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441" name="Line 9">
            <a:extLst>
              <a:ext uri="{FF2B5EF4-FFF2-40B4-BE49-F238E27FC236}">
                <a16:creationId xmlns:a16="http://schemas.microsoft.com/office/drawing/2014/main" id="{C21FC1C0-B39A-D30B-3C4E-8FDDBF5663FA}"/>
              </a:ext>
            </a:extLst>
          </p:cNvPr>
          <p:cNvSpPr>
            <a:spLocks noChangeShapeType="1"/>
          </p:cNvSpPr>
          <p:nvPr/>
        </p:nvSpPr>
        <p:spPr bwMode="auto">
          <a:xfrm>
            <a:off x="2371725" y="4800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 name="Slide Number Placeholder 1">
            <a:extLst>
              <a:ext uri="{FF2B5EF4-FFF2-40B4-BE49-F238E27FC236}">
                <a16:creationId xmlns:a16="http://schemas.microsoft.com/office/drawing/2014/main" id="{14FB06D8-0C31-0173-6D4F-E5494731FCE6}"/>
              </a:ext>
            </a:extLst>
          </p:cNvPr>
          <p:cNvSpPr>
            <a:spLocks noGrp="1"/>
          </p:cNvSpPr>
          <p:nvPr>
            <p:ph type="sldNum" sz="quarter" idx="12"/>
          </p:nvPr>
        </p:nvSpPr>
        <p:spPr/>
        <p:txBody>
          <a:bodyPr/>
          <a:lstStyle/>
          <a:p>
            <a:pPr>
              <a:defRPr/>
            </a:pPr>
            <a:fld id="{550D34E3-E603-4DE7-9EB8-1960BE946F01}"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8DA8FCC-6E91-D835-61AB-7CF6DD4B0D14}"/>
              </a:ext>
            </a:extLst>
          </p:cNvPr>
          <p:cNvSpPr>
            <a:spLocks noGrp="1" noChangeArrowheads="1"/>
          </p:cNvSpPr>
          <p:nvPr>
            <p:ph type="title"/>
          </p:nvPr>
        </p:nvSpPr>
        <p:spPr/>
        <p:txBody>
          <a:bodyPr/>
          <a:lstStyle/>
          <a:p>
            <a:pPr eaLnBrk="1" hangingPunct="1"/>
            <a:r>
              <a:rPr lang="en-US" altLang="en-US" sz="3200" b="1"/>
              <a:t>Octal Numbers</a:t>
            </a:r>
          </a:p>
        </p:txBody>
      </p:sp>
      <p:sp>
        <p:nvSpPr>
          <p:cNvPr id="25603" name="Rectangle 3">
            <a:extLst>
              <a:ext uri="{FF2B5EF4-FFF2-40B4-BE49-F238E27FC236}">
                <a16:creationId xmlns:a16="http://schemas.microsoft.com/office/drawing/2014/main" id="{EDD96713-3D1A-F809-E638-94706337C574}"/>
              </a:ext>
            </a:extLst>
          </p:cNvPr>
          <p:cNvSpPr>
            <a:spLocks noGrp="1" noChangeArrowheads="1"/>
          </p:cNvSpPr>
          <p:nvPr>
            <p:ph idx="1"/>
          </p:nvPr>
        </p:nvSpPr>
        <p:spPr>
          <a:xfrm>
            <a:off x="609600" y="1524000"/>
            <a:ext cx="6858000" cy="4518025"/>
          </a:xfrm>
        </p:spPr>
        <p:txBody>
          <a:bodyPr rtlCol="0">
            <a:normAutofit fontScale="92500"/>
          </a:bodyPr>
          <a:lstStyle/>
          <a:p>
            <a:pPr eaLnBrk="1" fontAlgn="auto" hangingPunct="1">
              <a:spcAft>
                <a:spcPts val="0"/>
              </a:spcAft>
              <a:buFont typeface="Wingdings 3" charset="2"/>
              <a:buChar char=""/>
              <a:defRPr/>
            </a:pPr>
            <a:r>
              <a:rPr lang="en-US" altLang="en-US" sz="2000" dirty="0">
                <a:solidFill>
                  <a:schemeClr val="tx1">
                    <a:lumMod val="75000"/>
                    <a:lumOff val="25000"/>
                  </a:schemeClr>
                </a:solidFill>
              </a:rPr>
              <a:t>Like the hexadecimal system, the octal system provides a convenient way to express binary numbers and codes.</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However, it is used less frequently than hexadecimal in conjunction with computers and microprocessors to express binary quantities for input and output purposes.</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The octal system is composed of eight digits, which are:</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0, 1, 2, 3, 4, 5, 6, 7</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To count above 7, begin another column and start over:</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10, 11, 12, 13, 14, 15, 16, 17, 20, 21 and so on.</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Counting in octal is similar to counting in decimal, except that the digits 8 and 9 are not used.</a:t>
            </a:r>
          </a:p>
        </p:txBody>
      </p:sp>
      <p:sp>
        <p:nvSpPr>
          <p:cNvPr id="2" name="Slide Number Placeholder 1">
            <a:extLst>
              <a:ext uri="{FF2B5EF4-FFF2-40B4-BE49-F238E27FC236}">
                <a16:creationId xmlns:a16="http://schemas.microsoft.com/office/drawing/2014/main" id="{4AFCACC8-D6F7-1D67-EE09-56A9B5FAC05A}"/>
              </a:ext>
            </a:extLst>
          </p:cNvPr>
          <p:cNvSpPr>
            <a:spLocks noGrp="1"/>
          </p:cNvSpPr>
          <p:nvPr>
            <p:ph type="sldNum" sz="quarter" idx="12"/>
          </p:nvPr>
        </p:nvSpPr>
        <p:spPr/>
        <p:txBody>
          <a:bodyPr/>
          <a:lstStyle/>
          <a:p>
            <a:pPr>
              <a:defRPr/>
            </a:pPr>
            <a:fld id="{550D34E3-E603-4DE7-9EB8-1960BE946F01}"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92BCB6D1-FD3C-9F78-9FE5-BA4C069F8DFD}"/>
              </a:ext>
            </a:extLst>
          </p:cNvPr>
          <p:cNvSpPr>
            <a:spLocks noGrp="1" noChangeArrowheads="1"/>
          </p:cNvSpPr>
          <p:nvPr>
            <p:ph idx="1"/>
          </p:nvPr>
        </p:nvSpPr>
        <p:spPr>
          <a:xfrm>
            <a:off x="533400" y="762000"/>
            <a:ext cx="6934200" cy="4038600"/>
          </a:xfrm>
        </p:spPr>
        <p:txBody>
          <a:bodyPr rtlCol="0">
            <a:normAutofit fontScale="92500" lnSpcReduction="10000"/>
          </a:bodyPr>
          <a:lstStyle/>
          <a:p>
            <a:pPr eaLnBrk="1" fontAlgn="auto" hangingPunct="1">
              <a:spcAft>
                <a:spcPts val="0"/>
              </a:spcAft>
              <a:buFont typeface="Wingdings 3" charset="2"/>
              <a:buChar char=""/>
              <a:defRPr/>
            </a:pPr>
            <a:r>
              <a:rPr lang="en-US" altLang="en-US" sz="2400" b="1" dirty="0">
                <a:solidFill>
                  <a:schemeClr val="tx1">
                    <a:lumMod val="75000"/>
                    <a:lumOff val="25000"/>
                  </a:schemeClr>
                </a:solidFill>
              </a:rPr>
              <a:t>Octal-to-Decimal Conversion</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Since the octal number system has a base of eight, each successive digit position is an increasing power of eight, beginning in the right-most column with 8º. The evaluation </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Of an octal number in terms of its decimal equivalent is accomplished by multiplying each digit by its weight and summing the products.</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Let’s convert octal number 2374 in decimal number.</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Weight    8</a:t>
            </a:r>
            <a:r>
              <a:rPr lang="en-US" altLang="en-US" sz="2000" dirty="0">
                <a:solidFill>
                  <a:schemeClr val="tx1">
                    <a:lumMod val="75000"/>
                    <a:lumOff val="25000"/>
                  </a:schemeClr>
                </a:solidFill>
                <a:latin typeface="Arial Black" panose="020B0A04020102020204" pitchFamily="34" charset="0"/>
              </a:rPr>
              <a:t>³  </a:t>
            </a:r>
            <a:r>
              <a:rPr lang="en-US" altLang="en-US" sz="2000" dirty="0">
                <a:solidFill>
                  <a:schemeClr val="tx1">
                    <a:lumMod val="75000"/>
                    <a:lumOff val="25000"/>
                  </a:schemeClr>
                </a:solidFill>
              </a:rPr>
              <a:t>8</a:t>
            </a:r>
            <a:r>
              <a:rPr lang="en-US" altLang="en-US" sz="2000" dirty="0">
                <a:solidFill>
                  <a:schemeClr val="tx1">
                    <a:lumMod val="75000"/>
                    <a:lumOff val="25000"/>
                  </a:schemeClr>
                </a:solidFill>
                <a:latin typeface="Arial Black" panose="020B0A04020102020204" pitchFamily="34" charset="0"/>
              </a:rPr>
              <a:t>²  </a:t>
            </a:r>
            <a:r>
              <a:rPr lang="en-US" altLang="en-US" sz="2000" dirty="0">
                <a:solidFill>
                  <a:schemeClr val="tx1">
                    <a:lumMod val="75000"/>
                    <a:lumOff val="25000"/>
                  </a:schemeClr>
                </a:solidFill>
              </a:rPr>
              <a:t>8 8º</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Octal number  2   3    7   4</a:t>
            </a:r>
            <a:endParaRPr lang="en-US" altLang="en-US" sz="2000" dirty="0">
              <a:solidFill>
                <a:schemeClr val="tx1">
                  <a:lumMod val="75000"/>
                  <a:lumOff val="25000"/>
                </a:schemeClr>
              </a:solidFill>
              <a:latin typeface="Arial Black" panose="020B0A04020102020204" pitchFamily="34" charset="0"/>
            </a:endParaRPr>
          </a:p>
          <a:p>
            <a:pPr eaLnBrk="1" fontAlgn="auto" hangingPunct="1">
              <a:spcAft>
                <a:spcPts val="0"/>
              </a:spcAft>
              <a:buFont typeface="Wingdings 3" charset="2"/>
              <a:buChar char=""/>
              <a:defRPr/>
            </a:pPr>
            <a:r>
              <a:rPr lang="en-US" altLang="en-US" sz="2000" dirty="0">
                <a:solidFill>
                  <a:schemeClr val="tx1">
                    <a:lumMod val="75000"/>
                    <a:lumOff val="25000"/>
                  </a:schemeClr>
                </a:solidFill>
              </a:rPr>
              <a:t>2374 = (2 x 8</a:t>
            </a:r>
            <a:r>
              <a:rPr lang="en-US" altLang="en-US" sz="2000" dirty="0">
                <a:solidFill>
                  <a:schemeClr val="tx1">
                    <a:lumMod val="75000"/>
                    <a:lumOff val="25000"/>
                  </a:schemeClr>
                </a:solidFill>
                <a:latin typeface="Arial Black" panose="020B0A04020102020204" pitchFamily="34" charset="0"/>
              </a:rPr>
              <a:t>³</a:t>
            </a:r>
            <a:r>
              <a:rPr lang="en-US" altLang="en-US" sz="2000" dirty="0">
                <a:solidFill>
                  <a:schemeClr val="tx1">
                    <a:lumMod val="75000"/>
                    <a:lumOff val="25000"/>
                  </a:schemeClr>
                </a:solidFill>
              </a:rPr>
              <a:t>) + (3 x 8</a:t>
            </a:r>
            <a:r>
              <a:rPr lang="en-US" altLang="en-US" sz="2000" dirty="0">
                <a:solidFill>
                  <a:schemeClr val="tx1">
                    <a:lumMod val="75000"/>
                    <a:lumOff val="25000"/>
                  </a:schemeClr>
                </a:solidFill>
                <a:latin typeface="Arial Black" panose="020B0A04020102020204" pitchFamily="34" charset="0"/>
              </a:rPr>
              <a:t>²)</a:t>
            </a:r>
            <a:r>
              <a:rPr lang="en-US" altLang="en-US" sz="2000" dirty="0">
                <a:solidFill>
                  <a:schemeClr val="tx1">
                    <a:lumMod val="75000"/>
                    <a:lumOff val="25000"/>
                  </a:schemeClr>
                </a:solidFill>
              </a:rPr>
              <a:t> + (7 x 8) + (4 x 8º)=1276</a:t>
            </a:r>
          </a:p>
        </p:txBody>
      </p:sp>
      <p:sp>
        <p:nvSpPr>
          <p:cNvPr id="2" name="Slide Number Placeholder 1">
            <a:extLst>
              <a:ext uri="{FF2B5EF4-FFF2-40B4-BE49-F238E27FC236}">
                <a16:creationId xmlns:a16="http://schemas.microsoft.com/office/drawing/2014/main" id="{36E067F7-5967-5767-86A0-658B00155391}"/>
              </a:ext>
            </a:extLst>
          </p:cNvPr>
          <p:cNvSpPr>
            <a:spLocks noGrp="1"/>
          </p:cNvSpPr>
          <p:nvPr>
            <p:ph type="sldNum" sz="quarter" idx="12"/>
          </p:nvPr>
        </p:nvSpPr>
        <p:spPr/>
        <p:txBody>
          <a:bodyPr/>
          <a:lstStyle/>
          <a:p>
            <a:pPr>
              <a:defRPr/>
            </a:pPr>
            <a:fld id="{550D34E3-E603-4DE7-9EB8-1960BE946F01}"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28CEB9B7-6F11-DB26-8AA4-646753001C73}"/>
              </a:ext>
            </a:extLst>
          </p:cNvPr>
          <p:cNvSpPr>
            <a:spLocks noGrp="1" noChangeArrowheads="1"/>
          </p:cNvSpPr>
          <p:nvPr>
            <p:ph idx="1"/>
          </p:nvPr>
        </p:nvSpPr>
        <p:spPr>
          <a:xfrm>
            <a:off x="330200" y="576263"/>
            <a:ext cx="7366000" cy="4986337"/>
          </a:xfrm>
        </p:spPr>
        <p:txBody>
          <a:bodyPr rtlCol="0">
            <a:normAutofit fontScale="92500" lnSpcReduction="20000"/>
          </a:bodyPr>
          <a:lstStyle/>
          <a:p>
            <a:pPr eaLnBrk="1" fontAlgn="auto" hangingPunct="1">
              <a:spcAft>
                <a:spcPts val="0"/>
              </a:spcAft>
              <a:buFont typeface="Wingdings 3" charset="2"/>
              <a:buChar char=""/>
              <a:defRPr/>
            </a:pPr>
            <a:r>
              <a:rPr lang="en-US" altLang="en-US" sz="2400" b="1" dirty="0">
                <a:solidFill>
                  <a:schemeClr val="tx1">
                    <a:lumMod val="75000"/>
                    <a:lumOff val="25000"/>
                  </a:schemeClr>
                </a:solidFill>
              </a:rPr>
              <a:t>Decimal-to-Octal Conversion</a:t>
            </a:r>
            <a:endParaRPr lang="en-US" altLang="en-US" sz="2000" b="1" dirty="0">
              <a:solidFill>
                <a:schemeClr val="tx1">
                  <a:lumMod val="75000"/>
                  <a:lumOff val="25000"/>
                </a:schemeClr>
              </a:solidFill>
            </a:endParaRPr>
          </a:p>
          <a:p>
            <a:pPr eaLnBrk="1" fontAlgn="auto" hangingPunct="1">
              <a:spcAft>
                <a:spcPts val="0"/>
              </a:spcAft>
              <a:buFont typeface="Wingdings 3" charset="2"/>
              <a:buChar char=""/>
              <a:defRPr/>
            </a:pPr>
            <a:r>
              <a:rPr lang="en-US" altLang="en-US" sz="2000" dirty="0">
                <a:solidFill>
                  <a:schemeClr val="tx1">
                    <a:lumMod val="75000"/>
                    <a:lumOff val="25000"/>
                  </a:schemeClr>
                </a:solidFill>
              </a:rPr>
              <a:t>A method of converting a decimal number to an octal number is the repeated division-by-8 method, which is similar to the method used in the conversion of decimal numbers to binary or to hexadecimal.</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Let’s convert the decimal number 359 to octal. Each successive division by 8 yields a remainder that becomes a digit in the equivalent octal number. The first remainder generated is the least significant digit (LSD).</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359 = 44.875            0.875 x 8 = 7  (LSD)</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8 </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44   = 5.5                 0.5 x 8 =     4</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8</a:t>
            </a:r>
          </a:p>
          <a:p>
            <a:pPr lvl="1" eaLnBrk="1" fontAlgn="auto" hangingPunct="1">
              <a:lnSpc>
                <a:spcPct val="90000"/>
              </a:lnSpc>
              <a:spcAft>
                <a:spcPts val="0"/>
              </a:spcAft>
              <a:buFont typeface="Wingdings 3" charset="2"/>
              <a:buChar char=""/>
              <a:defRPr/>
            </a:pPr>
            <a:r>
              <a:rPr lang="en-US" altLang="en-US" sz="1800" dirty="0">
                <a:solidFill>
                  <a:schemeClr val="tx1">
                    <a:lumMod val="75000"/>
                    <a:lumOff val="25000"/>
                  </a:schemeClr>
                </a:solidFill>
              </a:rPr>
              <a:t> 5      =   0.625                         0.625 x 8 =   5  (MSD)</a:t>
            </a:r>
          </a:p>
          <a:p>
            <a:pPr eaLnBrk="1" fontAlgn="auto" hangingPunct="1">
              <a:lnSpc>
                <a:spcPct val="90000"/>
              </a:lnSpc>
              <a:spcAft>
                <a:spcPts val="0"/>
              </a:spcAft>
              <a:buFont typeface="Wingdings 3" charset="2"/>
              <a:buChar char=""/>
              <a:defRPr/>
            </a:pPr>
            <a:r>
              <a:rPr lang="en-US" altLang="en-US" sz="2000" dirty="0">
                <a:solidFill>
                  <a:schemeClr val="tx1">
                    <a:lumMod val="75000"/>
                    <a:lumOff val="25000"/>
                  </a:schemeClr>
                </a:solidFill>
              </a:rPr>
              <a:t>       8</a:t>
            </a:r>
          </a:p>
          <a:p>
            <a:pPr eaLnBrk="1" fontAlgn="auto" hangingPunct="1">
              <a:lnSpc>
                <a:spcPct val="90000"/>
              </a:lnSpc>
              <a:spcAft>
                <a:spcPts val="0"/>
              </a:spcAft>
              <a:buFont typeface="Wingdings 3" charset="2"/>
              <a:buChar char=""/>
              <a:defRPr/>
            </a:pPr>
            <a:r>
              <a:rPr lang="en-US" altLang="en-US" sz="2000" dirty="0">
                <a:solidFill>
                  <a:schemeClr val="tx1">
                    <a:lumMod val="75000"/>
                    <a:lumOff val="25000"/>
                  </a:schemeClr>
                </a:solidFill>
              </a:rPr>
              <a:t>The number is 547.</a:t>
            </a:r>
          </a:p>
        </p:txBody>
      </p:sp>
      <p:sp>
        <p:nvSpPr>
          <p:cNvPr id="21507" name="Line 4">
            <a:extLst>
              <a:ext uri="{FF2B5EF4-FFF2-40B4-BE49-F238E27FC236}">
                <a16:creationId xmlns:a16="http://schemas.microsoft.com/office/drawing/2014/main" id="{050E7766-2643-C291-18B1-F2D3B19EFEF1}"/>
              </a:ext>
            </a:extLst>
          </p:cNvPr>
          <p:cNvSpPr>
            <a:spLocks noChangeShapeType="1"/>
          </p:cNvSpPr>
          <p:nvPr/>
        </p:nvSpPr>
        <p:spPr bwMode="auto">
          <a:xfrm>
            <a:off x="1295400" y="4114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08" name="Line 5">
            <a:extLst>
              <a:ext uri="{FF2B5EF4-FFF2-40B4-BE49-F238E27FC236}">
                <a16:creationId xmlns:a16="http://schemas.microsoft.com/office/drawing/2014/main" id="{ECBF97D0-839A-008B-FD85-5E9BFEDBD8DF}"/>
              </a:ext>
            </a:extLst>
          </p:cNvPr>
          <p:cNvSpPr>
            <a:spLocks noChangeShapeType="1"/>
          </p:cNvSpPr>
          <p:nvPr/>
        </p:nvSpPr>
        <p:spPr bwMode="auto">
          <a:xfrm>
            <a:off x="2743200" y="3962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09" name="Line 6">
            <a:extLst>
              <a:ext uri="{FF2B5EF4-FFF2-40B4-BE49-F238E27FC236}">
                <a16:creationId xmlns:a16="http://schemas.microsoft.com/office/drawing/2014/main" id="{AE4590E1-BCC4-CE61-4377-493F428BF870}"/>
              </a:ext>
            </a:extLst>
          </p:cNvPr>
          <p:cNvSpPr>
            <a:spLocks noChangeShapeType="1"/>
          </p:cNvSpPr>
          <p:nvPr/>
        </p:nvSpPr>
        <p:spPr bwMode="auto">
          <a:xfrm>
            <a:off x="1028700" y="4795838"/>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10" name="Line 7">
            <a:extLst>
              <a:ext uri="{FF2B5EF4-FFF2-40B4-BE49-F238E27FC236}">
                <a16:creationId xmlns:a16="http://schemas.microsoft.com/office/drawing/2014/main" id="{A91CDB58-9AE5-6698-1755-4D28D2275F51}"/>
              </a:ext>
            </a:extLst>
          </p:cNvPr>
          <p:cNvSpPr>
            <a:spLocks noChangeShapeType="1"/>
          </p:cNvSpPr>
          <p:nvPr/>
        </p:nvSpPr>
        <p:spPr bwMode="auto">
          <a:xfrm>
            <a:off x="2895600" y="4648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11" name="Line 5">
            <a:extLst>
              <a:ext uri="{FF2B5EF4-FFF2-40B4-BE49-F238E27FC236}">
                <a16:creationId xmlns:a16="http://schemas.microsoft.com/office/drawing/2014/main" id="{97EB7AF7-A907-9BF9-041D-C8772EB2F5A1}"/>
              </a:ext>
            </a:extLst>
          </p:cNvPr>
          <p:cNvSpPr>
            <a:spLocks noChangeShapeType="1"/>
          </p:cNvSpPr>
          <p:nvPr/>
        </p:nvSpPr>
        <p:spPr bwMode="auto">
          <a:xfrm flipV="1">
            <a:off x="2819400" y="3276600"/>
            <a:ext cx="6556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512" name="Line 4">
            <a:extLst>
              <a:ext uri="{FF2B5EF4-FFF2-40B4-BE49-F238E27FC236}">
                <a16:creationId xmlns:a16="http://schemas.microsoft.com/office/drawing/2014/main" id="{14D684F8-4509-40C1-AE56-44A2DC9EA938}"/>
              </a:ext>
            </a:extLst>
          </p:cNvPr>
          <p:cNvSpPr>
            <a:spLocks noChangeShapeType="1"/>
          </p:cNvSpPr>
          <p:nvPr/>
        </p:nvSpPr>
        <p:spPr bwMode="auto">
          <a:xfrm>
            <a:off x="1295400" y="34290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 name="Slide Number Placeholder 1">
            <a:extLst>
              <a:ext uri="{FF2B5EF4-FFF2-40B4-BE49-F238E27FC236}">
                <a16:creationId xmlns:a16="http://schemas.microsoft.com/office/drawing/2014/main" id="{67545F0D-20C7-6ABD-DAA8-951D10534711}"/>
              </a:ext>
            </a:extLst>
          </p:cNvPr>
          <p:cNvSpPr>
            <a:spLocks noGrp="1"/>
          </p:cNvSpPr>
          <p:nvPr>
            <p:ph type="sldNum" sz="quarter" idx="12"/>
          </p:nvPr>
        </p:nvSpPr>
        <p:spPr/>
        <p:txBody>
          <a:bodyPr/>
          <a:lstStyle/>
          <a:p>
            <a:pPr>
              <a:defRPr/>
            </a:pPr>
            <a:fld id="{550D34E3-E603-4DE7-9EB8-1960BE946F01}"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43BF42B-E249-23B4-FC7F-A6D8FE91E467}"/>
              </a:ext>
            </a:extLst>
          </p:cNvPr>
          <p:cNvSpPr>
            <a:spLocks noGrp="1" noChangeArrowheads="1"/>
          </p:cNvSpPr>
          <p:nvPr>
            <p:ph idx="1"/>
          </p:nvPr>
        </p:nvSpPr>
        <p:spPr>
          <a:xfrm>
            <a:off x="685800" y="762000"/>
            <a:ext cx="6348413" cy="3881438"/>
          </a:xfrm>
        </p:spPr>
        <p:txBody>
          <a:bodyPr rtlCol="0">
            <a:normAutofit fontScale="92500"/>
          </a:bodyPr>
          <a:lstStyle/>
          <a:p>
            <a:pPr eaLnBrk="1" fontAlgn="auto" hangingPunct="1">
              <a:lnSpc>
                <a:spcPct val="90000"/>
              </a:lnSpc>
              <a:spcAft>
                <a:spcPts val="0"/>
              </a:spcAft>
              <a:buFont typeface="Wingdings 3" charset="2"/>
              <a:buChar char=""/>
              <a:defRPr/>
            </a:pPr>
            <a:r>
              <a:rPr lang="en-US" altLang="en-US" sz="2400" b="1" dirty="0">
                <a:solidFill>
                  <a:schemeClr val="tx1">
                    <a:lumMod val="75000"/>
                    <a:lumOff val="25000"/>
                  </a:schemeClr>
                </a:solidFill>
              </a:rPr>
              <a:t>Octal-to-Binary Conversion</a:t>
            </a:r>
          </a:p>
          <a:p>
            <a:pPr eaLnBrk="1" fontAlgn="auto" hangingPunct="1">
              <a:lnSpc>
                <a:spcPct val="90000"/>
              </a:lnSpc>
              <a:spcAft>
                <a:spcPts val="0"/>
              </a:spcAft>
              <a:buFont typeface="Wingdings 3" charset="2"/>
              <a:buChar char=""/>
              <a:defRPr/>
            </a:pPr>
            <a:r>
              <a:rPr lang="en-US" altLang="en-US" sz="2000" dirty="0">
                <a:solidFill>
                  <a:schemeClr val="tx1">
                    <a:lumMod val="75000"/>
                    <a:lumOff val="25000"/>
                  </a:schemeClr>
                </a:solidFill>
              </a:rPr>
              <a:t>Because each octal digit can be represented by a 3-bit binary number, it is very easy to convert from octal to binary..</a:t>
            </a:r>
          </a:p>
          <a:p>
            <a:pPr eaLnBrk="1" fontAlgn="auto" hangingPunct="1">
              <a:lnSpc>
                <a:spcPct val="90000"/>
              </a:lnSpc>
              <a:spcAft>
                <a:spcPts val="0"/>
              </a:spcAft>
              <a:buFont typeface="Wingdings 3" charset="2"/>
              <a:buChar char=""/>
              <a:defRPr/>
            </a:pPr>
            <a:r>
              <a:rPr lang="en-US" altLang="en-US" sz="2000" dirty="0">
                <a:solidFill>
                  <a:schemeClr val="tx1">
                    <a:lumMod val="75000"/>
                    <a:lumOff val="25000"/>
                  </a:schemeClr>
                </a:solidFill>
              </a:rPr>
              <a:t>Octal/Binary Conversion</a:t>
            </a:r>
          </a:p>
          <a:p>
            <a:pPr eaLnBrk="1" fontAlgn="auto" hangingPunct="1">
              <a:lnSpc>
                <a:spcPct val="90000"/>
              </a:lnSpc>
              <a:spcAft>
                <a:spcPts val="0"/>
              </a:spcAft>
              <a:buFont typeface="Wingdings 3" charset="2"/>
              <a:buChar char=""/>
              <a:defRPr/>
            </a:pPr>
            <a:r>
              <a:rPr lang="en-US" altLang="en-US" sz="2000" dirty="0">
                <a:solidFill>
                  <a:schemeClr val="tx1">
                    <a:lumMod val="75000"/>
                    <a:lumOff val="25000"/>
                  </a:schemeClr>
                </a:solidFill>
              </a:rPr>
              <a:t>Octal Digit      0     1      2      3      4      5      6      7</a:t>
            </a:r>
          </a:p>
          <a:p>
            <a:pPr eaLnBrk="1" fontAlgn="auto" hangingPunct="1">
              <a:lnSpc>
                <a:spcPct val="90000"/>
              </a:lnSpc>
              <a:spcAft>
                <a:spcPts val="0"/>
              </a:spcAft>
              <a:buFont typeface="Wingdings 3" charset="2"/>
              <a:buChar char=""/>
              <a:defRPr/>
            </a:pPr>
            <a:r>
              <a:rPr lang="en-US" altLang="en-US" sz="2000" dirty="0">
                <a:solidFill>
                  <a:schemeClr val="tx1">
                    <a:lumMod val="75000"/>
                    <a:lumOff val="25000"/>
                  </a:schemeClr>
                </a:solidFill>
              </a:rPr>
              <a:t>Binary          000  001  010   011   100  101  110   111</a:t>
            </a:r>
          </a:p>
          <a:p>
            <a:pPr eaLnBrk="1" fontAlgn="auto" hangingPunct="1">
              <a:lnSpc>
                <a:spcPct val="90000"/>
              </a:lnSpc>
              <a:spcAft>
                <a:spcPts val="0"/>
              </a:spcAft>
              <a:buFont typeface="Wingdings" panose="05000000000000000000" pitchFamily="2" charset="2"/>
              <a:buNone/>
              <a:defRPr/>
            </a:pPr>
            <a:r>
              <a:rPr lang="en-US" altLang="en-US" sz="2000" dirty="0">
                <a:solidFill>
                  <a:schemeClr val="tx1">
                    <a:lumMod val="75000"/>
                    <a:lumOff val="25000"/>
                  </a:schemeClr>
                </a:solidFill>
              </a:rPr>
              <a:t>Let’s convert the octal numbers 25 and 140.</a:t>
            </a:r>
          </a:p>
          <a:p>
            <a:pPr eaLnBrk="1" fontAlgn="auto" hangingPunct="1">
              <a:lnSpc>
                <a:spcPct val="90000"/>
              </a:lnSpc>
              <a:spcAft>
                <a:spcPts val="0"/>
              </a:spcAft>
              <a:buFont typeface="Wingdings" panose="05000000000000000000" pitchFamily="2" charset="2"/>
              <a:buNone/>
              <a:defRPr/>
            </a:pPr>
            <a:r>
              <a:rPr lang="en-US" altLang="en-US" sz="2000" dirty="0">
                <a:solidFill>
                  <a:schemeClr val="tx1">
                    <a:lumMod val="75000"/>
                    <a:lumOff val="25000"/>
                  </a:schemeClr>
                </a:solidFill>
              </a:rPr>
              <a:t>           2      5                       1      4       0</a:t>
            </a:r>
          </a:p>
          <a:p>
            <a:pPr eaLnBrk="1" fontAlgn="auto" hangingPunct="1">
              <a:lnSpc>
                <a:spcPct val="90000"/>
              </a:lnSpc>
              <a:spcAft>
                <a:spcPts val="0"/>
              </a:spcAft>
              <a:buFont typeface="Wingdings" panose="05000000000000000000" pitchFamily="2" charset="2"/>
              <a:buNone/>
              <a:defRPr/>
            </a:pPr>
            <a:r>
              <a:rPr lang="en-US" altLang="en-US" sz="2000" dirty="0">
                <a:solidFill>
                  <a:schemeClr val="tx1">
                    <a:lumMod val="75000"/>
                    <a:lumOff val="25000"/>
                  </a:schemeClr>
                </a:solidFill>
              </a:rPr>
              <a:t>         010   101                   001   100   000</a:t>
            </a:r>
          </a:p>
        </p:txBody>
      </p:sp>
      <p:sp>
        <p:nvSpPr>
          <p:cNvPr id="2" name="Slide Number Placeholder 1">
            <a:extLst>
              <a:ext uri="{FF2B5EF4-FFF2-40B4-BE49-F238E27FC236}">
                <a16:creationId xmlns:a16="http://schemas.microsoft.com/office/drawing/2014/main" id="{20A63B3F-7133-E96F-444E-8A854F8E6649}"/>
              </a:ext>
            </a:extLst>
          </p:cNvPr>
          <p:cNvSpPr>
            <a:spLocks noGrp="1"/>
          </p:cNvSpPr>
          <p:nvPr>
            <p:ph type="sldNum" sz="quarter" idx="12"/>
          </p:nvPr>
        </p:nvSpPr>
        <p:spPr/>
        <p:txBody>
          <a:bodyPr/>
          <a:lstStyle/>
          <a:p>
            <a:pPr>
              <a:defRPr/>
            </a:pPr>
            <a:fld id="{550D34E3-E603-4DE7-9EB8-1960BE946F01}"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31029EBF-D0FA-DA3A-C265-BFDA1FE9F592}"/>
              </a:ext>
            </a:extLst>
          </p:cNvPr>
          <p:cNvSpPr>
            <a:spLocks noGrp="1" noChangeArrowheads="1"/>
          </p:cNvSpPr>
          <p:nvPr>
            <p:ph idx="1"/>
          </p:nvPr>
        </p:nvSpPr>
        <p:spPr>
          <a:xfrm>
            <a:off x="609600" y="609600"/>
            <a:ext cx="6705600" cy="5432425"/>
          </a:xfrm>
        </p:spPr>
        <p:txBody>
          <a:bodyPr/>
          <a:lstStyle/>
          <a:p>
            <a:pPr eaLnBrk="1" hangingPunct="1"/>
            <a:r>
              <a:rPr lang="en-US" altLang="en-US" sz="2400" b="1"/>
              <a:t>Binary-to-Octal Conversion</a:t>
            </a:r>
            <a:endParaRPr lang="en-US" altLang="en-US" sz="2000"/>
          </a:p>
          <a:p>
            <a:pPr eaLnBrk="1" hangingPunct="1"/>
            <a:r>
              <a:rPr lang="en-US" altLang="en-US" sz="2000"/>
              <a:t>Conversion of a binary number to an octal number is the reverse of the octal-to-binary conversion.</a:t>
            </a:r>
          </a:p>
          <a:p>
            <a:pPr eaLnBrk="1" hangingPunct="1"/>
            <a:r>
              <a:rPr lang="en-US" altLang="en-US" sz="2000"/>
              <a:t>Let’s convert the following binary numbers to octal:</a:t>
            </a:r>
          </a:p>
          <a:p>
            <a:pPr eaLnBrk="1" hangingPunct="1"/>
            <a:r>
              <a:rPr lang="en-US" altLang="en-US" sz="2000"/>
              <a:t>      1 1 0 1 0 1              1 0 1 1 1 1 0 0 1 </a:t>
            </a:r>
          </a:p>
          <a:p>
            <a:pPr eaLnBrk="1" hangingPunct="1"/>
            <a:r>
              <a:rPr lang="en-US" altLang="en-US" sz="2000"/>
              <a:t>          6      5   = 65         5       7       1    = 571</a:t>
            </a:r>
            <a:endParaRPr lang="en-US" altLang="en-US" sz="2400" b="1"/>
          </a:p>
        </p:txBody>
      </p:sp>
      <p:sp>
        <p:nvSpPr>
          <p:cNvPr id="2" name="Slide Number Placeholder 1">
            <a:extLst>
              <a:ext uri="{FF2B5EF4-FFF2-40B4-BE49-F238E27FC236}">
                <a16:creationId xmlns:a16="http://schemas.microsoft.com/office/drawing/2014/main" id="{7CAB6DF2-E9CA-D71D-56C2-E8E6442103E0}"/>
              </a:ext>
            </a:extLst>
          </p:cNvPr>
          <p:cNvSpPr>
            <a:spLocks noGrp="1"/>
          </p:cNvSpPr>
          <p:nvPr>
            <p:ph type="sldNum" sz="quarter" idx="12"/>
          </p:nvPr>
        </p:nvSpPr>
        <p:spPr/>
        <p:txBody>
          <a:bodyPr/>
          <a:lstStyle/>
          <a:p>
            <a:pPr>
              <a:defRPr/>
            </a:pPr>
            <a:fld id="{550D34E3-E603-4DE7-9EB8-1960BE946F01}"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E1F9BB6-7114-C3C5-4D2A-0781D7820323}"/>
              </a:ext>
            </a:extLst>
          </p:cNvPr>
          <p:cNvSpPr>
            <a:spLocks noGrp="1" noChangeArrowheads="1"/>
          </p:cNvSpPr>
          <p:nvPr>
            <p:ph type="title"/>
          </p:nvPr>
        </p:nvSpPr>
        <p:spPr/>
        <p:txBody>
          <a:bodyPr/>
          <a:lstStyle/>
          <a:p>
            <a:pPr eaLnBrk="1" hangingPunct="1"/>
            <a:r>
              <a:rPr lang="en-US" altLang="en-US" b="1"/>
              <a:t>Decimal numbers</a:t>
            </a:r>
            <a:br>
              <a:rPr lang="en-US" altLang="en-US" sz="3200" b="1"/>
            </a:br>
            <a:endParaRPr lang="en-US" altLang="en-US" sz="3200" b="1"/>
          </a:p>
        </p:txBody>
      </p:sp>
      <p:sp>
        <p:nvSpPr>
          <p:cNvPr id="10243" name="Rectangle 3">
            <a:extLst>
              <a:ext uri="{FF2B5EF4-FFF2-40B4-BE49-F238E27FC236}">
                <a16:creationId xmlns:a16="http://schemas.microsoft.com/office/drawing/2014/main" id="{8E55A14E-7E5E-5372-B949-2DD2673F47E7}"/>
              </a:ext>
            </a:extLst>
          </p:cNvPr>
          <p:cNvSpPr>
            <a:spLocks noGrp="1" noChangeArrowheads="1"/>
          </p:cNvSpPr>
          <p:nvPr>
            <p:ph idx="1"/>
          </p:nvPr>
        </p:nvSpPr>
        <p:spPr>
          <a:xfrm>
            <a:off x="609600" y="1295400"/>
            <a:ext cx="6348413" cy="4746625"/>
          </a:xfrm>
        </p:spPr>
        <p:txBody>
          <a:bodyPr rtlCol="0">
            <a:normAutofit fontScale="92500" lnSpcReduction="10000"/>
          </a:bodyPr>
          <a:lstStyle/>
          <a:p>
            <a:pPr eaLnBrk="1" fontAlgn="auto" hangingPunct="1">
              <a:lnSpc>
                <a:spcPct val="90000"/>
              </a:lnSpc>
              <a:spcAft>
                <a:spcPts val="0"/>
              </a:spcAft>
              <a:buFont typeface="Wingdings 3" charset="2"/>
              <a:buChar char=""/>
              <a:defRPr/>
            </a:pPr>
            <a:r>
              <a:rPr lang="en-US" altLang="en-US" sz="2000" b="1" dirty="0">
                <a:solidFill>
                  <a:schemeClr val="tx1">
                    <a:lumMod val="75000"/>
                    <a:lumOff val="25000"/>
                  </a:schemeClr>
                </a:solidFill>
              </a:rPr>
              <a:t>In the decimal number systems each of the ten digits, 0 through 9, represents a certain quantity. The position of each digit in a decimal number indicates the magnitude of the quantity represented and can be assigned a weight. The weights for whole numbers are positive powers of ten that increases from right to left, beginning with 10º = 1</a:t>
            </a:r>
          </a:p>
          <a:p>
            <a:pPr eaLnBrk="1" fontAlgn="auto" hangingPunct="1">
              <a:lnSpc>
                <a:spcPct val="90000"/>
              </a:lnSpc>
              <a:spcAft>
                <a:spcPts val="0"/>
              </a:spcAft>
              <a:buFont typeface="Wingdings 3" charset="2"/>
              <a:buChar char=""/>
              <a:defRPr/>
            </a:pPr>
            <a:r>
              <a:rPr lang="en-US" altLang="en-US" sz="2000" b="1" dirty="0">
                <a:solidFill>
                  <a:schemeClr val="tx1">
                    <a:lumMod val="75000"/>
                    <a:lumOff val="25000"/>
                  </a:schemeClr>
                </a:solidFill>
              </a:rPr>
              <a:t>……………10</a:t>
            </a:r>
            <a:r>
              <a:rPr lang="en-US" altLang="en-US" sz="2000" b="1" dirty="0">
                <a:solidFill>
                  <a:schemeClr val="tx1">
                    <a:lumMod val="75000"/>
                    <a:lumOff val="25000"/>
                  </a:schemeClr>
                </a:solidFill>
                <a:latin typeface="Arial Black" panose="020B0A04020102020204" pitchFamily="34" charset="0"/>
              </a:rPr>
              <a:t>  </a:t>
            </a:r>
            <a:r>
              <a:rPr lang="en-US" altLang="en-US" sz="2000" b="1" dirty="0">
                <a:solidFill>
                  <a:schemeClr val="tx1">
                    <a:lumMod val="75000"/>
                    <a:lumOff val="25000"/>
                  </a:schemeClr>
                </a:solidFill>
              </a:rPr>
              <a:t>10</a:t>
            </a:r>
            <a:r>
              <a:rPr lang="en-US" altLang="en-US" sz="2000" b="1" dirty="0">
                <a:solidFill>
                  <a:schemeClr val="tx1">
                    <a:lumMod val="75000"/>
                    <a:lumOff val="25000"/>
                  </a:schemeClr>
                </a:solidFill>
                <a:latin typeface="Arial Black" panose="020B0A04020102020204" pitchFamily="34" charset="0"/>
              </a:rPr>
              <a:t>  </a:t>
            </a:r>
            <a:r>
              <a:rPr lang="en-US" altLang="en-US" sz="2000" b="1" dirty="0">
                <a:solidFill>
                  <a:schemeClr val="tx1">
                    <a:lumMod val="75000"/>
                    <a:lumOff val="25000"/>
                  </a:schemeClr>
                </a:solidFill>
              </a:rPr>
              <a:t>10</a:t>
            </a:r>
            <a:r>
              <a:rPr lang="en-US" altLang="en-US" sz="2000" b="1" dirty="0">
                <a:solidFill>
                  <a:schemeClr val="tx1">
                    <a:lumMod val="75000"/>
                    <a:lumOff val="25000"/>
                  </a:schemeClr>
                </a:solidFill>
                <a:latin typeface="Arial Black" panose="020B0A04020102020204" pitchFamily="34" charset="0"/>
              </a:rPr>
              <a:t>³  </a:t>
            </a:r>
            <a:r>
              <a:rPr lang="en-US" altLang="en-US" sz="2000" b="1" dirty="0">
                <a:solidFill>
                  <a:schemeClr val="tx1">
                    <a:lumMod val="75000"/>
                    <a:lumOff val="25000"/>
                  </a:schemeClr>
                </a:solidFill>
              </a:rPr>
              <a:t>10</a:t>
            </a:r>
            <a:r>
              <a:rPr lang="en-US" altLang="en-US" sz="2000" b="1" dirty="0">
                <a:solidFill>
                  <a:schemeClr val="tx1">
                    <a:lumMod val="75000"/>
                    <a:lumOff val="25000"/>
                  </a:schemeClr>
                </a:solidFill>
                <a:latin typeface="Arial Black" panose="020B0A04020102020204" pitchFamily="34" charset="0"/>
              </a:rPr>
              <a:t>²  </a:t>
            </a:r>
            <a:r>
              <a:rPr lang="en-US" altLang="en-US" sz="2000" b="1" dirty="0">
                <a:solidFill>
                  <a:schemeClr val="tx1">
                    <a:lumMod val="75000"/>
                    <a:lumOff val="25000"/>
                  </a:schemeClr>
                </a:solidFill>
              </a:rPr>
              <a:t>10</a:t>
            </a:r>
            <a:r>
              <a:rPr lang="en-US" altLang="en-US" sz="2000" b="1" dirty="0">
                <a:solidFill>
                  <a:schemeClr val="tx1">
                    <a:lumMod val="75000"/>
                    <a:lumOff val="25000"/>
                  </a:schemeClr>
                </a:solidFill>
                <a:latin typeface="Arial Black" panose="020B0A04020102020204" pitchFamily="34" charset="0"/>
              </a:rPr>
              <a:t>¹  </a:t>
            </a:r>
            <a:r>
              <a:rPr lang="en-US" altLang="en-US" sz="2000" b="1" dirty="0">
                <a:solidFill>
                  <a:schemeClr val="tx1">
                    <a:lumMod val="75000"/>
                    <a:lumOff val="25000"/>
                  </a:schemeClr>
                </a:solidFill>
              </a:rPr>
              <a:t>10º</a:t>
            </a:r>
          </a:p>
          <a:p>
            <a:pPr eaLnBrk="1" fontAlgn="auto" hangingPunct="1">
              <a:lnSpc>
                <a:spcPct val="90000"/>
              </a:lnSpc>
              <a:spcAft>
                <a:spcPts val="0"/>
              </a:spcAft>
              <a:buFont typeface="Wingdings 3" charset="2"/>
              <a:buChar char=""/>
              <a:defRPr/>
            </a:pPr>
            <a:r>
              <a:rPr lang="en-US" altLang="en-US" sz="2000" b="1" dirty="0">
                <a:solidFill>
                  <a:schemeClr val="tx1">
                    <a:lumMod val="75000"/>
                    <a:lumOff val="25000"/>
                  </a:schemeClr>
                </a:solidFill>
              </a:rPr>
              <a:t>For fractional numbers, the weights are negative powers of ten that decrease from left to right beginning with 10</a:t>
            </a:r>
            <a:r>
              <a:rPr lang="en-US" altLang="en-US" sz="2000" b="1" dirty="0">
                <a:solidFill>
                  <a:schemeClr val="tx1">
                    <a:lumMod val="75000"/>
                    <a:lumOff val="25000"/>
                  </a:schemeClr>
                </a:solidFill>
                <a:latin typeface="Univers" panose="020F0502020204030204" pitchFamily="34" charset="0"/>
              </a:rPr>
              <a:t>¯</a:t>
            </a:r>
            <a:r>
              <a:rPr lang="en-US" altLang="en-US" sz="2000" b="1" dirty="0">
                <a:solidFill>
                  <a:schemeClr val="tx1">
                    <a:lumMod val="75000"/>
                    <a:lumOff val="25000"/>
                  </a:schemeClr>
                </a:solidFill>
                <a:latin typeface="Arial Black" panose="020B0A04020102020204" pitchFamily="34" charset="0"/>
              </a:rPr>
              <a:t>¹</a:t>
            </a:r>
            <a:r>
              <a:rPr lang="en-US" altLang="en-US" sz="2000" b="1" dirty="0">
                <a:solidFill>
                  <a:schemeClr val="tx1">
                    <a:lumMod val="75000"/>
                    <a:lumOff val="25000"/>
                  </a:schemeClr>
                </a:solidFill>
              </a:rPr>
              <a:t>. </a:t>
            </a:r>
          </a:p>
          <a:p>
            <a:pPr eaLnBrk="1" fontAlgn="auto" hangingPunct="1">
              <a:lnSpc>
                <a:spcPct val="90000"/>
              </a:lnSpc>
              <a:spcAft>
                <a:spcPts val="0"/>
              </a:spcAft>
              <a:buFont typeface="Wingdings 3" charset="2"/>
              <a:buChar char=""/>
              <a:defRPr/>
            </a:pPr>
            <a:r>
              <a:rPr lang="en-US" altLang="en-US" sz="2000" b="1" dirty="0">
                <a:solidFill>
                  <a:schemeClr val="tx1">
                    <a:lumMod val="75000"/>
                    <a:lumOff val="25000"/>
                  </a:schemeClr>
                </a:solidFill>
              </a:rPr>
              <a:t>                 10</a:t>
            </a:r>
            <a:r>
              <a:rPr lang="en-US" altLang="en-US" sz="2000" b="1" dirty="0">
                <a:solidFill>
                  <a:schemeClr val="tx1">
                    <a:lumMod val="75000"/>
                    <a:lumOff val="25000"/>
                  </a:schemeClr>
                </a:solidFill>
                <a:latin typeface="Arial Black" panose="020B0A04020102020204" pitchFamily="34" charset="0"/>
              </a:rPr>
              <a:t>²  </a:t>
            </a:r>
            <a:r>
              <a:rPr lang="en-US" altLang="en-US" sz="2000" b="1" dirty="0">
                <a:solidFill>
                  <a:schemeClr val="tx1">
                    <a:lumMod val="75000"/>
                    <a:lumOff val="25000"/>
                  </a:schemeClr>
                </a:solidFill>
              </a:rPr>
              <a:t>10</a:t>
            </a:r>
            <a:r>
              <a:rPr lang="en-US" altLang="en-US" sz="2000" b="1" dirty="0">
                <a:solidFill>
                  <a:schemeClr val="tx1">
                    <a:lumMod val="75000"/>
                    <a:lumOff val="25000"/>
                  </a:schemeClr>
                </a:solidFill>
                <a:latin typeface="Arial Black" panose="020B0A04020102020204" pitchFamily="34" charset="0"/>
              </a:rPr>
              <a:t>¹  </a:t>
            </a:r>
            <a:r>
              <a:rPr lang="en-US" altLang="en-US" sz="2000" b="1" dirty="0">
                <a:solidFill>
                  <a:schemeClr val="tx1">
                    <a:lumMod val="75000"/>
                    <a:lumOff val="25000"/>
                  </a:schemeClr>
                </a:solidFill>
              </a:rPr>
              <a:t>10º . 10</a:t>
            </a:r>
            <a:r>
              <a:rPr lang="en-US" altLang="en-US" sz="2000" b="1" dirty="0">
                <a:solidFill>
                  <a:schemeClr val="tx1">
                    <a:lumMod val="75000"/>
                    <a:lumOff val="25000"/>
                  </a:schemeClr>
                </a:solidFill>
                <a:latin typeface="Univers" panose="020F0502020204030204" pitchFamily="34" charset="0"/>
              </a:rPr>
              <a:t>¯</a:t>
            </a:r>
            <a:r>
              <a:rPr lang="en-US" altLang="en-US" sz="2000" b="1" dirty="0">
                <a:solidFill>
                  <a:schemeClr val="tx1">
                    <a:lumMod val="75000"/>
                    <a:lumOff val="25000"/>
                  </a:schemeClr>
                </a:solidFill>
                <a:latin typeface="Arial Black" panose="020B0A04020102020204" pitchFamily="34" charset="0"/>
              </a:rPr>
              <a:t>¹  </a:t>
            </a:r>
            <a:r>
              <a:rPr lang="en-US" altLang="en-US" sz="2000" b="1" dirty="0">
                <a:solidFill>
                  <a:schemeClr val="tx1">
                    <a:lumMod val="75000"/>
                    <a:lumOff val="25000"/>
                  </a:schemeClr>
                </a:solidFill>
              </a:rPr>
              <a:t>10</a:t>
            </a:r>
            <a:r>
              <a:rPr lang="en-US" altLang="en-US" sz="2000" b="1" dirty="0">
                <a:solidFill>
                  <a:schemeClr val="tx1">
                    <a:lumMod val="75000"/>
                    <a:lumOff val="25000"/>
                  </a:schemeClr>
                </a:solidFill>
                <a:latin typeface="Univers" panose="020F0502020204030204" pitchFamily="34" charset="0"/>
              </a:rPr>
              <a:t>¯</a:t>
            </a:r>
            <a:r>
              <a:rPr lang="en-US" altLang="en-US" sz="2000" b="1" dirty="0">
                <a:solidFill>
                  <a:schemeClr val="tx1">
                    <a:lumMod val="75000"/>
                    <a:lumOff val="25000"/>
                  </a:schemeClr>
                </a:solidFill>
                <a:latin typeface="Arial Black" panose="020B0A04020102020204" pitchFamily="34" charset="0"/>
              </a:rPr>
              <a:t>²  </a:t>
            </a:r>
            <a:r>
              <a:rPr lang="en-US" altLang="en-US" sz="2000" b="1" dirty="0">
                <a:solidFill>
                  <a:schemeClr val="tx1">
                    <a:lumMod val="75000"/>
                    <a:lumOff val="25000"/>
                  </a:schemeClr>
                </a:solidFill>
              </a:rPr>
              <a:t>10</a:t>
            </a:r>
            <a:r>
              <a:rPr lang="en-US" altLang="en-US" sz="2000" b="1" dirty="0">
                <a:solidFill>
                  <a:schemeClr val="tx1">
                    <a:lumMod val="75000"/>
                    <a:lumOff val="25000"/>
                  </a:schemeClr>
                </a:solidFill>
                <a:latin typeface="Univers" panose="020F0502020204030204" pitchFamily="34" charset="0"/>
              </a:rPr>
              <a:t>¯</a:t>
            </a:r>
            <a:r>
              <a:rPr lang="en-US" altLang="en-US" sz="2000" b="1" dirty="0">
                <a:solidFill>
                  <a:schemeClr val="tx1">
                    <a:lumMod val="75000"/>
                    <a:lumOff val="25000"/>
                  </a:schemeClr>
                </a:solidFill>
                <a:latin typeface="Arial Black" panose="020B0A04020102020204" pitchFamily="34" charset="0"/>
              </a:rPr>
              <a:t>³ </a:t>
            </a:r>
            <a:r>
              <a:rPr lang="en-US" altLang="en-US" sz="2000" b="1" dirty="0">
                <a:solidFill>
                  <a:schemeClr val="tx1">
                    <a:lumMod val="75000"/>
                    <a:lumOff val="25000"/>
                  </a:schemeClr>
                </a:solidFill>
              </a:rPr>
              <a:t>……..</a:t>
            </a:r>
          </a:p>
          <a:p>
            <a:pPr eaLnBrk="1" fontAlgn="auto" hangingPunct="1">
              <a:lnSpc>
                <a:spcPct val="90000"/>
              </a:lnSpc>
              <a:spcAft>
                <a:spcPts val="0"/>
              </a:spcAft>
              <a:buFont typeface="Wingdings 3" charset="2"/>
              <a:buChar char=""/>
              <a:defRPr/>
            </a:pPr>
            <a:r>
              <a:rPr lang="en-US" altLang="en-US" sz="2000" b="1" dirty="0">
                <a:solidFill>
                  <a:schemeClr val="tx1">
                    <a:lumMod val="75000"/>
                    <a:lumOff val="25000"/>
                  </a:schemeClr>
                </a:solidFill>
              </a:rPr>
              <a:t>The value of a decimal number is the sum of digits after each digit has been multiplied by its weights as in following examples.</a:t>
            </a:r>
            <a:r>
              <a:rPr lang="en-US" altLang="en-US" sz="2000" b="1" dirty="0">
                <a:solidFill>
                  <a:schemeClr val="tx1">
                    <a:lumMod val="75000"/>
                    <a:lumOff val="25000"/>
                  </a:schemeClr>
                </a:solidFill>
                <a:latin typeface="Arial Black" panose="020B0A04020102020204" pitchFamily="34" charset="0"/>
              </a:rPr>
              <a:t>  </a:t>
            </a:r>
          </a:p>
        </p:txBody>
      </p:sp>
      <p:sp>
        <p:nvSpPr>
          <p:cNvPr id="2" name="Slide Number Placeholder 1">
            <a:extLst>
              <a:ext uri="{FF2B5EF4-FFF2-40B4-BE49-F238E27FC236}">
                <a16:creationId xmlns:a16="http://schemas.microsoft.com/office/drawing/2014/main" id="{CFB5FA9F-2BEC-BC20-B1CA-BCC0424DE360}"/>
              </a:ext>
            </a:extLst>
          </p:cNvPr>
          <p:cNvSpPr>
            <a:spLocks noGrp="1"/>
          </p:cNvSpPr>
          <p:nvPr>
            <p:ph type="sldNum" sz="quarter" idx="12"/>
          </p:nvPr>
        </p:nvSpPr>
        <p:spPr/>
        <p:txBody>
          <a:bodyPr/>
          <a:lstStyle/>
          <a:p>
            <a:pPr>
              <a:defRPr/>
            </a:pPr>
            <a:fld id="{550D34E3-E603-4DE7-9EB8-1960BE946F01}"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23B71C88-AF57-4A21-C2CB-24C64D0CF695}"/>
              </a:ext>
            </a:extLst>
          </p:cNvPr>
          <p:cNvSpPr>
            <a:spLocks noChangeArrowheads="1"/>
          </p:cNvSpPr>
          <p:nvPr/>
        </p:nvSpPr>
        <p:spPr bwMode="auto">
          <a:xfrm rot="10800000" flipV="1">
            <a:off x="457200" y="304800"/>
            <a:ext cx="7239000" cy="6154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Trebuchet MS" panose="020B0603020202020204" pitchFamily="34" charset="0"/>
              </a:defRPr>
            </a:lvl1pPr>
            <a:lvl2pPr>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r>
              <a:rPr lang="en-US" altLang="en-US" sz="2000">
                <a:latin typeface="Arial" panose="020B0604020202020204" pitchFamily="34" charset="0"/>
                <a:cs typeface="Arial" panose="020B0604020202020204" pitchFamily="34" charset="0"/>
              </a:rPr>
              <a:t>Exercise:</a:t>
            </a:r>
          </a:p>
          <a:p>
            <a:pPr>
              <a:buFontTx/>
              <a:buAutoNum type="arabicPeriod"/>
            </a:pPr>
            <a:r>
              <a:rPr lang="en-US" altLang="en-US" sz="2000">
                <a:solidFill>
                  <a:srgbClr val="000000"/>
                </a:solidFill>
                <a:latin typeface="Arial" panose="020B0604020202020204" pitchFamily="34" charset="0"/>
                <a:cs typeface="Arial" panose="020B0604020202020204" pitchFamily="34" charset="0"/>
              </a:rPr>
              <a:t>Convert the following </a:t>
            </a:r>
            <a:r>
              <a:rPr lang="en-US" altLang="en-US" sz="2000" i="1">
                <a:solidFill>
                  <a:srgbClr val="000000"/>
                </a:solidFill>
                <a:latin typeface="Arial" panose="020B0604020202020204" pitchFamily="34" charset="0"/>
                <a:cs typeface="Arial" panose="020B0604020202020204" pitchFamily="34" charset="0"/>
              </a:rPr>
              <a:t>decimal</a:t>
            </a:r>
            <a:r>
              <a:rPr lang="en-US" altLang="en-US" sz="2000">
                <a:solidFill>
                  <a:srgbClr val="000000"/>
                </a:solidFill>
                <a:latin typeface="Arial" panose="020B0604020202020204" pitchFamily="34" charset="0"/>
                <a:cs typeface="Arial" panose="020B0604020202020204" pitchFamily="34" charset="0"/>
              </a:rPr>
              <a:t> numbers into </a:t>
            </a:r>
            <a:r>
              <a:rPr lang="en-US" altLang="en-US" sz="2000" i="1">
                <a:solidFill>
                  <a:srgbClr val="000000"/>
                </a:solidFill>
                <a:latin typeface="Arial" panose="020B0604020202020204" pitchFamily="34" charset="0"/>
                <a:cs typeface="Arial" panose="020B0604020202020204" pitchFamily="34" charset="0"/>
              </a:rPr>
              <a:t>binary</a:t>
            </a:r>
            <a:r>
              <a:rPr lang="en-US" altLang="en-US" sz="2000">
                <a:solidFill>
                  <a:srgbClr val="000000"/>
                </a:solidFill>
                <a:latin typeface="Arial" panose="020B0604020202020204" pitchFamily="34" charset="0"/>
                <a:cs typeface="Arial" panose="020B0604020202020204" pitchFamily="34" charset="0"/>
              </a:rPr>
              <a:t> and </a:t>
            </a:r>
            <a:r>
              <a:rPr lang="en-US" altLang="en-US" sz="2000" i="1">
                <a:solidFill>
                  <a:srgbClr val="000000"/>
                </a:solidFill>
                <a:latin typeface="Arial" panose="020B0604020202020204" pitchFamily="34" charset="0"/>
                <a:cs typeface="Arial" panose="020B0604020202020204" pitchFamily="34" charset="0"/>
              </a:rPr>
              <a:t>hexadecimal</a:t>
            </a:r>
            <a:r>
              <a:rPr lang="en-US" altLang="en-US" sz="2000">
                <a:solidFill>
                  <a:srgbClr val="000000"/>
                </a:solidFill>
                <a:latin typeface="Arial" panose="020B0604020202020204" pitchFamily="34" charset="0"/>
                <a:cs typeface="Arial" panose="020B0604020202020204" pitchFamily="34" charset="0"/>
              </a:rPr>
              <a:t> numbers:</a:t>
            </a:r>
          </a:p>
          <a:p>
            <a:pPr lvl="1">
              <a:buFontTx/>
              <a:buAutoNum type="arabicPeriod"/>
            </a:pPr>
            <a:r>
              <a:rPr lang="en-US" altLang="en-US" sz="2000">
                <a:solidFill>
                  <a:srgbClr val="000000"/>
                </a:solidFill>
                <a:latin typeface="Arial" panose="020B0604020202020204" pitchFamily="34" charset="0"/>
                <a:cs typeface="Arial" panose="020B0604020202020204" pitchFamily="34" charset="0"/>
              </a:rPr>
              <a:t>108</a:t>
            </a:r>
          </a:p>
          <a:p>
            <a:pPr lvl="1">
              <a:buFontTx/>
              <a:buAutoNum type="arabicPeriod" startAt="2"/>
            </a:pPr>
            <a:r>
              <a:rPr lang="en-US" altLang="en-US" sz="2000">
                <a:solidFill>
                  <a:srgbClr val="000000"/>
                </a:solidFill>
                <a:latin typeface="Arial" panose="020B0604020202020204" pitchFamily="34" charset="0"/>
                <a:cs typeface="Arial" panose="020B0604020202020204" pitchFamily="34" charset="0"/>
              </a:rPr>
              <a:t>4848</a:t>
            </a:r>
          </a:p>
          <a:p>
            <a:pPr lvl="1">
              <a:buFontTx/>
              <a:buAutoNum type="arabicPeriod" startAt="3"/>
            </a:pPr>
            <a:r>
              <a:rPr lang="en-US" altLang="en-US" sz="2000">
                <a:solidFill>
                  <a:srgbClr val="000000"/>
                </a:solidFill>
                <a:latin typeface="Arial" panose="020B0604020202020204" pitchFamily="34" charset="0"/>
                <a:cs typeface="Arial" panose="020B0604020202020204" pitchFamily="34" charset="0"/>
              </a:rPr>
              <a:t>9000</a:t>
            </a:r>
          </a:p>
          <a:p>
            <a:pPr>
              <a:buFontTx/>
              <a:buAutoNum type="arabicPeriod" startAt="2"/>
            </a:pPr>
            <a:r>
              <a:rPr lang="en-US" altLang="en-US" sz="2000">
                <a:solidFill>
                  <a:srgbClr val="000000"/>
                </a:solidFill>
                <a:latin typeface="Arial" panose="020B0604020202020204" pitchFamily="34" charset="0"/>
                <a:cs typeface="Arial" panose="020B0604020202020204" pitchFamily="34" charset="0"/>
              </a:rPr>
              <a:t>Convert the following binary numbers into hexadecimal and decimal numbers:</a:t>
            </a:r>
          </a:p>
          <a:p>
            <a:pPr lvl="1">
              <a:buFontTx/>
              <a:buAutoNum type="arabicPeriod"/>
            </a:pPr>
            <a:r>
              <a:rPr lang="en-US" altLang="en-US" sz="2000">
                <a:solidFill>
                  <a:srgbClr val="000000"/>
                </a:solidFill>
                <a:latin typeface="Arial" panose="020B0604020202020204" pitchFamily="34" charset="0"/>
                <a:cs typeface="Arial" panose="020B0604020202020204" pitchFamily="34" charset="0"/>
              </a:rPr>
              <a:t>1000011000</a:t>
            </a:r>
          </a:p>
          <a:p>
            <a:pPr lvl="1">
              <a:buFontTx/>
              <a:buAutoNum type="arabicPeriod" startAt="2"/>
            </a:pPr>
            <a:r>
              <a:rPr lang="en-US" altLang="en-US" sz="2000">
                <a:solidFill>
                  <a:srgbClr val="000000"/>
                </a:solidFill>
                <a:latin typeface="Arial" panose="020B0604020202020204" pitchFamily="34" charset="0"/>
                <a:cs typeface="Arial" panose="020B0604020202020204" pitchFamily="34" charset="0"/>
              </a:rPr>
              <a:t>10000000</a:t>
            </a:r>
          </a:p>
          <a:p>
            <a:pPr lvl="1">
              <a:buFontTx/>
              <a:buAutoNum type="arabicPeriod" startAt="3"/>
            </a:pPr>
            <a:r>
              <a:rPr lang="en-US" altLang="en-US" sz="2000">
                <a:solidFill>
                  <a:srgbClr val="000000"/>
                </a:solidFill>
                <a:latin typeface="Arial" panose="020B0604020202020204" pitchFamily="34" charset="0"/>
                <a:cs typeface="Arial" panose="020B0604020202020204" pitchFamily="34" charset="0"/>
              </a:rPr>
              <a:t>101010101010</a:t>
            </a:r>
          </a:p>
          <a:p>
            <a:pPr>
              <a:buFontTx/>
              <a:buAutoNum type="arabicPeriod" startAt="3"/>
            </a:pPr>
            <a:r>
              <a:rPr lang="en-US" altLang="en-US" sz="2000">
                <a:solidFill>
                  <a:srgbClr val="000000"/>
                </a:solidFill>
                <a:latin typeface="Arial" panose="020B0604020202020204" pitchFamily="34" charset="0"/>
                <a:cs typeface="Arial" panose="020B0604020202020204" pitchFamily="34" charset="0"/>
              </a:rPr>
              <a:t>Convert the following hexadecimal numbers into binary and decimal numbers:</a:t>
            </a:r>
          </a:p>
          <a:p>
            <a:pPr lvl="1">
              <a:buFontTx/>
              <a:buAutoNum type="arabicPeriod"/>
            </a:pPr>
            <a:r>
              <a:rPr lang="en-US" altLang="en-US" sz="2000">
                <a:solidFill>
                  <a:srgbClr val="000000"/>
                </a:solidFill>
                <a:latin typeface="Arial" panose="020B0604020202020204" pitchFamily="34" charset="0"/>
                <a:cs typeface="Arial" panose="020B0604020202020204" pitchFamily="34" charset="0"/>
              </a:rPr>
              <a:t>ABCDE</a:t>
            </a:r>
          </a:p>
          <a:p>
            <a:pPr lvl="1">
              <a:buFontTx/>
              <a:buAutoNum type="arabicPeriod" startAt="2"/>
            </a:pPr>
            <a:r>
              <a:rPr lang="en-US" altLang="en-US" sz="2000">
                <a:solidFill>
                  <a:srgbClr val="000000"/>
                </a:solidFill>
                <a:latin typeface="Arial" panose="020B0604020202020204" pitchFamily="34" charset="0"/>
                <a:cs typeface="Arial" panose="020B0604020202020204" pitchFamily="34" charset="0"/>
              </a:rPr>
              <a:t>1234</a:t>
            </a:r>
          </a:p>
          <a:p>
            <a:pPr lvl="1">
              <a:buFontTx/>
              <a:buAutoNum type="arabicPeriod" startAt="3"/>
            </a:pPr>
            <a:r>
              <a:rPr lang="en-US" altLang="en-US" sz="2000">
                <a:solidFill>
                  <a:srgbClr val="000000"/>
                </a:solidFill>
                <a:latin typeface="Arial" panose="020B0604020202020204" pitchFamily="34" charset="0"/>
                <a:cs typeface="Arial" panose="020B0604020202020204" pitchFamily="34" charset="0"/>
              </a:rPr>
              <a:t>80F</a:t>
            </a:r>
          </a:p>
          <a:p>
            <a:pPr>
              <a:buFontTx/>
              <a:buAutoNum type="arabicPeriod" startAt="4"/>
            </a:pPr>
            <a:r>
              <a:rPr lang="en-US" altLang="en-US" sz="2000">
                <a:solidFill>
                  <a:srgbClr val="000000"/>
                </a:solidFill>
                <a:latin typeface="Arial" panose="020B0604020202020204" pitchFamily="34" charset="0"/>
                <a:cs typeface="Arial" panose="020B0604020202020204" pitchFamily="34" charset="0"/>
              </a:rPr>
              <a:t>Convert the following decimal numbers into binary equivalent:</a:t>
            </a:r>
          </a:p>
          <a:p>
            <a:pPr lvl="1">
              <a:buFontTx/>
              <a:buAutoNum type="arabicPeriod"/>
            </a:pPr>
            <a:r>
              <a:rPr lang="en-US" altLang="en-US" sz="2000">
                <a:solidFill>
                  <a:srgbClr val="000000"/>
                </a:solidFill>
                <a:latin typeface="Arial" panose="020B0604020202020204" pitchFamily="34" charset="0"/>
                <a:cs typeface="Arial" panose="020B0604020202020204" pitchFamily="34" charset="0"/>
              </a:rPr>
              <a:t>19.25D</a:t>
            </a:r>
          </a:p>
          <a:p>
            <a:pPr lvl="1">
              <a:buFontTx/>
              <a:buAutoNum type="arabicPeriod" startAt="2"/>
            </a:pPr>
            <a:r>
              <a:rPr lang="en-US" altLang="en-US" sz="2000">
                <a:solidFill>
                  <a:srgbClr val="000000"/>
                </a:solidFill>
                <a:latin typeface="Arial" panose="020B0604020202020204" pitchFamily="34" charset="0"/>
                <a:cs typeface="Arial" panose="020B0604020202020204" pitchFamily="34" charset="0"/>
              </a:rPr>
              <a:t>123.456D</a:t>
            </a:r>
          </a:p>
          <a:p>
            <a:endParaRPr lang="en-US" altLang="en-US" sz="20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74AA55B3-15F8-62A0-0B7A-D6F559C0454A}"/>
              </a:ext>
            </a:extLst>
          </p:cNvPr>
          <p:cNvSpPr>
            <a:spLocks noGrp="1"/>
          </p:cNvSpPr>
          <p:nvPr>
            <p:ph type="sldNum" sz="quarter" idx="12"/>
          </p:nvPr>
        </p:nvSpPr>
        <p:spPr/>
        <p:txBody>
          <a:bodyPr/>
          <a:lstStyle/>
          <a:p>
            <a:pPr>
              <a:defRPr/>
            </a:pPr>
            <a:fld id="{6C9E1527-09D8-4C88-95C0-A5489A749156}"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C8A4E-E677-B3F1-8EAD-A9C1601150AE}"/>
              </a:ext>
            </a:extLst>
          </p:cNvPr>
          <p:cNvSpPr txBox="1"/>
          <p:nvPr/>
        </p:nvSpPr>
        <p:spPr>
          <a:xfrm>
            <a:off x="381000" y="381000"/>
            <a:ext cx="7772400" cy="6370638"/>
          </a:xfrm>
          <a:prstGeom prst="rect">
            <a:avLst/>
          </a:prstGeom>
          <a:noFill/>
        </p:spPr>
        <p:txBody>
          <a:bodyPr>
            <a:spAutoFit/>
          </a:bodyPr>
          <a:lstStyle/>
          <a:p>
            <a:pPr>
              <a:defRPr/>
            </a:pPr>
            <a:r>
              <a:rPr lang="en-US" sz="2400" b="1" dirty="0"/>
              <a:t>Fixed Point and Floating Point representation:</a:t>
            </a:r>
          </a:p>
          <a:p>
            <a:pPr>
              <a:defRPr/>
            </a:pPr>
            <a:endParaRPr lang="en-US" dirty="0"/>
          </a:p>
          <a:p>
            <a:pPr marL="285750" indent="-285750">
              <a:buFont typeface="Arial" panose="020B0604020202020204" pitchFamily="34" charset="0"/>
              <a:buChar char="•"/>
              <a:defRPr/>
            </a:pPr>
            <a:r>
              <a:rPr lang="en-US" dirty="0"/>
              <a:t>In Decimal Number System very large and very small numbers are represented in Scientific Notation as follows:</a:t>
            </a:r>
          </a:p>
          <a:p>
            <a:pPr marL="285750" indent="-285750">
              <a:buFont typeface="Arial" panose="020B0604020202020204" pitchFamily="34" charset="0"/>
              <a:buChar char="•"/>
              <a:defRPr/>
            </a:pPr>
            <a:r>
              <a:rPr lang="en-US" dirty="0"/>
              <a:t>1.601 x </a:t>
            </a:r>
            <a:r>
              <a:rPr lang="en-US" dirty="0">
                <a:latin typeface="Calibri" panose="020F0502020204030204" pitchFamily="34" charset="0"/>
                <a:ea typeface="Calibri" panose="020F0502020204030204" pitchFamily="34" charset="0"/>
                <a:cs typeface="Times New Roman" panose="02020603050405020304" pitchFamily="18" charset="0"/>
              </a:rPr>
              <a:t>10</a:t>
            </a:r>
            <a:r>
              <a:rPr lang="en-US" baseline="30000" dirty="0">
                <a:latin typeface="Calibri" panose="020F0502020204030204" pitchFamily="34" charset="0"/>
                <a:ea typeface="Calibri" panose="020F0502020204030204" pitchFamily="34" charset="0"/>
                <a:cs typeface="Times New Roman" panose="02020603050405020304" pitchFamily="18" charset="0"/>
              </a:rPr>
              <a:t>-19</a:t>
            </a:r>
          </a:p>
          <a:p>
            <a:pPr marL="285750" indent="-285750">
              <a:buFont typeface="Arial" panose="020B0604020202020204" pitchFamily="34" charset="0"/>
              <a:buChar char="•"/>
              <a:defRPr/>
            </a:pPr>
            <a:r>
              <a:rPr lang="en-US" dirty="0"/>
              <a:t>4.69 x </a:t>
            </a:r>
            <a:r>
              <a:rPr lang="en-US" dirty="0">
                <a:latin typeface="Calibri" panose="020F0502020204030204" pitchFamily="34" charset="0"/>
                <a:ea typeface="Calibri" panose="020F0502020204030204" pitchFamily="34" charset="0"/>
                <a:cs typeface="Times New Roman" panose="02020603050405020304" pitchFamily="18" charset="0"/>
              </a:rPr>
              <a:t>10</a:t>
            </a:r>
            <a:r>
              <a:rPr lang="en-US" baseline="30000" dirty="0">
                <a:latin typeface="Calibri" panose="020F0502020204030204" pitchFamily="34" charset="0"/>
                <a:ea typeface="Calibri" panose="020F0502020204030204" pitchFamily="34" charset="0"/>
                <a:cs typeface="Times New Roman" panose="02020603050405020304" pitchFamily="18" charset="0"/>
              </a:rPr>
              <a:t>23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defRPr/>
            </a:pPr>
            <a:r>
              <a:rPr lang="en-US" dirty="0"/>
              <a:t>Binary Numbers can also expressed by the floating point representation.</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2 Parts  </a:t>
            </a:r>
          </a:p>
          <a:p>
            <a:pPr>
              <a:defRPr/>
            </a:pPr>
            <a:r>
              <a:rPr lang="en-IN" dirty="0"/>
              <a:t>                                    Signed fixed point (</a:t>
            </a:r>
            <a:r>
              <a:rPr lang="en-IN" b="1" dirty="0"/>
              <a:t>Mantissa</a:t>
            </a:r>
            <a:r>
              <a:rPr lang="en-IN" dirty="0"/>
              <a:t>)</a:t>
            </a:r>
          </a:p>
          <a:p>
            <a:pPr>
              <a:defRPr/>
            </a:pPr>
            <a:r>
              <a:rPr lang="en-IN" dirty="0"/>
              <a:t>						. It may be fraction or Integer</a:t>
            </a:r>
          </a:p>
          <a:p>
            <a:pPr>
              <a:defRPr/>
            </a:pPr>
            <a:endParaRPr lang="en-IN" dirty="0"/>
          </a:p>
          <a:p>
            <a:pPr>
              <a:defRPr/>
            </a:pPr>
            <a:r>
              <a:rPr lang="en-IN" dirty="0"/>
              <a:t>				   Position of Decimal(binary point)</a:t>
            </a:r>
          </a:p>
          <a:p>
            <a:pPr>
              <a:defRPr/>
            </a:pPr>
            <a:r>
              <a:rPr lang="en-IN" dirty="0"/>
              <a:t>                                 (</a:t>
            </a:r>
            <a:r>
              <a:rPr lang="en-IN" b="1" dirty="0"/>
              <a:t>Exponent E</a:t>
            </a:r>
            <a:r>
              <a:rPr lang="en-IN" dirty="0"/>
              <a:t>)</a:t>
            </a:r>
          </a:p>
          <a:p>
            <a:pPr>
              <a:defRPr/>
            </a:pPr>
            <a:endParaRPr lang="en-IN" dirty="0"/>
          </a:p>
          <a:p>
            <a:pPr>
              <a:defRPr/>
            </a:pPr>
            <a:r>
              <a:rPr lang="en-IN" dirty="0"/>
              <a:t>+ 6132.789 Decimal                    </a:t>
            </a:r>
            <a:r>
              <a:rPr lang="en-IN" sz="2400" b="1" dirty="0"/>
              <a:t>0</a:t>
            </a:r>
            <a:r>
              <a:rPr lang="en-IN" dirty="0"/>
              <a:t>   </a:t>
            </a:r>
            <a:r>
              <a:rPr lang="en-IN" sz="2400" dirty="0"/>
              <a:t>0.6132789</a:t>
            </a:r>
            <a:r>
              <a:rPr lang="en-IN" dirty="0"/>
              <a:t>     </a:t>
            </a:r>
            <a:r>
              <a:rPr lang="en-IN" sz="2400" b="1" dirty="0"/>
              <a:t>0 </a:t>
            </a:r>
            <a:r>
              <a:rPr lang="en-IN" sz="2400" dirty="0"/>
              <a:t> 04</a:t>
            </a:r>
          </a:p>
          <a:p>
            <a:pPr>
              <a:defRPr/>
            </a:pPr>
            <a:endParaRPr lang="en-IN" dirty="0"/>
          </a:p>
          <a:p>
            <a:pPr>
              <a:defRPr/>
            </a:pPr>
            <a:r>
              <a:rPr lang="en-IN" dirty="0"/>
              <a:t>   </a:t>
            </a:r>
          </a:p>
          <a:p>
            <a:pPr>
              <a:defRPr/>
            </a:pPr>
            <a:r>
              <a:rPr lang="en-IN" dirty="0"/>
              <a:t>							sign 	</a:t>
            </a:r>
          </a:p>
          <a:p>
            <a:pPr>
              <a:defRPr/>
            </a:pPr>
            <a:r>
              <a:rPr lang="en-IN" dirty="0"/>
              <a:t>Represent in terms of 4 bit binary….</a:t>
            </a:r>
          </a:p>
          <a:p>
            <a:pPr>
              <a:defRPr/>
            </a:pPr>
            <a:endParaRPr lang="en-IN" dirty="0"/>
          </a:p>
        </p:txBody>
      </p:sp>
      <p:sp>
        <p:nvSpPr>
          <p:cNvPr id="4" name="Arrow: Right 3">
            <a:extLst>
              <a:ext uri="{FF2B5EF4-FFF2-40B4-BE49-F238E27FC236}">
                <a16:creationId xmlns:a16="http://schemas.microsoft.com/office/drawing/2014/main" id="{51FB6145-DAB2-60BA-9136-D5A8D4B035DC}"/>
              </a:ext>
            </a:extLst>
          </p:cNvPr>
          <p:cNvSpPr/>
          <p:nvPr/>
        </p:nvSpPr>
        <p:spPr>
          <a:xfrm>
            <a:off x="1838325" y="3276600"/>
            <a:ext cx="990600"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Arrow: Right 4">
            <a:extLst>
              <a:ext uri="{FF2B5EF4-FFF2-40B4-BE49-F238E27FC236}">
                <a16:creationId xmlns:a16="http://schemas.microsoft.com/office/drawing/2014/main" id="{0ABC1154-185D-A610-1425-BE177F612AAA}"/>
              </a:ext>
            </a:extLst>
          </p:cNvPr>
          <p:cNvSpPr/>
          <p:nvPr/>
        </p:nvSpPr>
        <p:spPr>
          <a:xfrm>
            <a:off x="1379538" y="4114800"/>
            <a:ext cx="990600"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6" name="Arrow: Right 5">
            <a:extLst>
              <a:ext uri="{FF2B5EF4-FFF2-40B4-BE49-F238E27FC236}">
                <a16:creationId xmlns:a16="http://schemas.microsoft.com/office/drawing/2014/main" id="{5E508476-C640-2BEB-434E-1B2E0F9954D6}"/>
              </a:ext>
            </a:extLst>
          </p:cNvPr>
          <p:cNvSpPr/>
          <p:nvPr/>
        </p:nvSpPr>
        <p:spPr>
          <a:xfrm>
            <a:off x="2590800" y="4946650"/>
            <a:ext cx="990600"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8" name="Straight Arrow Connector 7">
            <a:extLst>
              <a:ext uri="{FF2B5EF4-FFF2-40B4-BE49-F238E27FC236}">
                <a16:creationId xmlns:a16="http://schemas.microsoft.com/office/drawing/2014/main" id="{094385C7-F0F9-8DED-D13B-061A9114ED49}"/>
              </a:ext>
            </a:extLst>
          </p:cNvPr>
          <p:cNvCxnSpPr/>
          <p:nvPr/>
        </p:nvCxnSpPr>
        <p:spPr>
          <a:xfrm flipV="1">
            <a:off x="3886200" y="5251450"/>
            <a:ext cx="0" cy="4635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DF28E85-AE79-B50D-FB76-6777B75EC8FF}"/>
              </a:ext>
            </a:extLst>
          </p:cNvPr>
          <p:cNvCxnSpPr/>
          <p:nvPr/>
        </p:nvCxnSpPr>
        <p:spPr>
          <a:xfrm flipV="1">
            <a:off x="6019800" y="5251450"/>
            <a:ext cx="0" cy="4635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107153A5-BA90-6819-244D-F92320AB8C78}"/>
              </a:ext>
            </a:extLst>
          </p:cNvPr>
          <p:cNvSpPr>
            <a:spLocks noGrp="1"/>
          </p:cNvSpPr>
          <p:nvPr>
            <p:ph type="sldNum" sz="quarter" idx="12"/>
          </p:nvPr>
        </p:nvSpPr>
        <p:spPr/>
        <p:txBody>
          <a:bodyPr/>
          <a:lstStyle/>
          <a:p>
            <a:pPr>
              <a:defRPr/>
            </a:pPr>
            <a:fld id="{6C9E1527-09D8-4C88-95C0-A5489A749156}"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0EE954-A153-10B2-F3C2-74F00A80FB0F}"/>
              </a:ext>
            </a:extLst>
          </p:cNvPr>
          <p:cNvSpPr txBox="1"/>
          <p:nvPr/>
        </p:nvSpPr>
        <p:spPr>
          <a:xfrm>
            <a:off x="381000" y="1056620"/>
            <a:ext cx="6934200" cy="5324535"/>
          </a:xfrm>
          <a:prstGeom prst="rect">
            <a:avLst/>
          </a:prstGeom>
          <a:noFill/>
        </p:spPr>
        <p:txBody>
          <a:bodyPr>
            <a:spAutoFit/>
          </a:bodyPr>
          <a:lstStyle/>
          <a:p>
            <a:pPr algn="just">
              <a:buFont typeface="+mj-lt"/>
              <a:buAutoNum type="arabicPeriod"/>
              <a:defRPr/>
            </a:pPr>
            <a:r>
              <a:rPr lang="en-US" sz="2000" b="1" i="1" dirty="0">
                <a:solidFill>
                  <a:srgbClr val="000000"/>
                </a:solidFill>
                <a:highlight>
                  <a:srgbClr val="FFFFFF"/>
                </a:highlight>
                <a:latin typeface="Arial" panose="020B0604020202020204" pitchFamily="34" charset="0"/>
                <a:cs typeface="Arial" panose="020B0604020202020204" pitchFamily="34" charset="0"/>
              </a:rPr>
              <a:t>Unsigned Integers</a:t>
            </a:r>
            <a:r>
              <a:rPr lang="en-US" sz="2000" dirty="0">
                <a:solidFill>
                  <a:srgbClr val="000000"/>
                </a:solidFill>
                <a:highlight>
                  <a:srgbClr val="FFFFFF"/>
                </a:highlight>
                <a:latin typeface="Arial" panose="020B0604020202020204" pitchFamily="34" charset="0"/>
                <a:cs typeface="Arial" panose="020B0604020202020204" pitchFamily="34" charset="0"/>
              </a:rPr>
              <a:t>: can represent zero and positive integers.</a:t>
            </a:r>
          </a:p>
          <a:p>
            <a:pPr algn="just">
              <a:defRPr/>
            </a:pPr>
            <a:endParaRPr lang="en-US" sz="2000"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US" sz="2000" i="1"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US" sz="2000" i="1"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US" sz="2000" i="1"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US" sz="2000" i="1"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US" sz="2000" i="1"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US" sz="2000" i="1"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US" sz="2000" i="1"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US" sz="2000" i="1" dirty="0">
              <a:solidFill>
                <a:srgbClr val="000000"/>
              </a:solidFill>
              <a:highlight>
                <a:srgbClr val="FFFFFF"/>
              </a:highlight>
              <a:latin typeface="Arial" panose="020B0604020202020204" pitchFamily="34" charset="0"/>
              <a:cs typeface="Arial" panose="020B0604020202020204" pitchFamily="34" charset="0"/>
            </a:endParaRPr>
          </a:p>
          <a:p>
            <a:pPr algn="just">
              <a:defRPr/>
            </a:pPr>
            <a:r>
              <a:rPr lang="en-US" sz="2000" i="1" dirty="0">
                <a:solidFill>
                  <a:srgbClr val="000000"/>
                </a:solidFill>
                <a:highlight>
                  <a:srgbClr val="FFFFFF"/>
                </a:highlight>
                <a:latin typeface="Arial" panose="020B0604020202020204" pitchFamily="34" charset="0"/>
                <a:cs typeface="Arial" panose="020B0604020202020204" pitchFamily="34" charset="0"/>
              </a:rPr>
              <a:t>2. </a:t>
            </a:r>
            <a:r>
              <a:rPr lang="en-US" sz="2000" b="1" i="1" dirty="0">
                <a:solidFill>
                  <a:srgbClr val="000000"/>
                </a:solidFill>
                <a:highlight>
                  <a:srgbClr val="FFFFFF"/>
                </a:highlight>
                <a:latin typeface="Arial" panose="020B0604020202020204" pitchFamily="34" charset="0"/>
                <a:cs typeface="Arial" panose="020B0604020202020204" pitchFamily="34" charset="0"/>
              </a:rPr>
              <a:t>Signed Integers</a:t>
            </a:r>
            <a:r>
              <a:rPr lang="en-US" sz="2000" dirty="0">
                <a:solidFill>
                  <a:srgbClr val="000000"/>
                </a:solidFill>
                <a:highlight>
                  <a:srgbClr val="FFFFFF"/>
                </a:highlight>
                <a:latin typeface="Arial" panose="020B0604020202020204" pitchFamily="34" charset="0"/>
                <a:cs typeface="Arial" panose="020B0604020202020204" pitchFamily="34" charset="0"/>
              </a:rPr>
              <a:t>: can represent zero, positive and negative integers. Three representation schemes had been proposed for signed integers:</a:t>
            </a:r>
          </a:p>
          <a:p>
            <a:pPr marL="742950" lvl="1" indent="-285750" algn="just">
              <a:buFont typeface="+mj-lt"/>
              <a:buAutoNum type="arabicPeriod"/>
              <a:defRPr/>
            </a:pPr>
            <a:r>
              <a:rPr lang="en-US" sz="2000" dirty="0">
                <a:solidFill>
                  <a:srgbClr val="000000"/>
                </a:solidFill>
                <a:highlight>
                  <a:srgbClr val="FFFFFF"/>
                </a:highlight>
                <a:latin typeface="Arial" panose="020B0604020202020204" pitchFamily="34" charset="0"/>
                <a:cs typeface="Arial" panose="020B0604020202020204" pitchFamily="34" charset="0"/>
              </a:rPr>
              <a:t>Sign-Magnitude representation</a:t>
            </a:r>
          </a:p>
          <a:p>
            <a:pPr marL="742950" lvl="1" indent="-285750" algn="just">
              <a:buFont typeface="+mj-lt"/>
              <a:buAutoNum type="arabicPeriod"/>
              <a:defRPr/>
            </a:pPr>
            <a:r>
              <a:rPr lang="en-US" sz="2000" dirty="0">
                <a:solidFill>
                  <a:srgbClr val="000000"/>
                </a:solidFill>
                <a:highlight>
                  <a:srgbClr val="FFFFFF"/>
                </a:highlight>
                <a:latin typeface="Arial" panose="020B0604020202020204" pitchFamily="34" charset="0"/>
                <a:cs typeface="Arial" panose="020B0604020202020204" pitchFamily="34" charset="0"/>
              </a:rPr>
              <a:t>1's Complement representation</a:t>
            </a:r>
          </a:p>
          <a:p>
            <a:pPr marL="742950" lvl="1" indent="-285750" algn="just">
              <a:buFont typeface="+mj-lt"/>
              <a:buAutoNum type="arabicPeriod"/>
              <a:defRPr/>
            </a:pPr>
            <a:r>
              <a:rPr lang="en-US" sz="2000" dirty="0">
                <a:solidFill>
                  <a:srgbClr val="000000"/>
                </a:solidFill>
                <a:highlight>
                  <a:srgbClr val="FFFFFF"/>
                </a:highlight>
                <a:latin typeface="Arial" panose="020B0604020202020204" pitchFamily="34" charset="0"/>
                <a:cs typeface="Arial" panose="020B0604020202020204" pitchFamily="34" charset="0"/>
              </a:rPr>
              <a:t>2's Complement representation</a:t>
            </a:r>
          </a:p>
        </p:txBody>
      </p:sp>
      <p:sp>
        <p:nvSpPr>
          <p:cNvPr id="5" name="TextBox 4">
            <a:extLst>
              <a:ext uri="{FF2B5EF4-FFF2-40B4-BE49-F238E27FC236}">
                <a16:creationId xmlns:a16="http://schemas.microsoft.com/office/drawing/2014/main" id="{B95DC3DC-FE8F-D0F3-CD9F-E73EB1588F55}"/>
              </a:ext>
            </a:extLst>
          </p:cNvPr>
          <p:cNvSpPr txBox="1"/>
          <p:nvPr/>
        </p:nvSpPr>
        <p:spPr>
          <a:xfrm>
            <a:off x="381000" y="533400"/>
            <a:ext cx="4587240" cy="461665"/>
          </a:xfrm>
          <a:prstGeom prst="rect">
            <a:avLst/>
          </a:prstGeom>
          <a:noFill/>
        </p:spPr>
        <p:txBody>
          <a:bodyPr>
            <a:spAutoFit/>
          </a:bodyPr>
          <a:lstStyle/>
          <a:p>
            <a:pPr>
              <a:defRPr/>
            </a:pPr>
            <a:r>
              <a:rPr lang="en-IN" sz="2400" b="1" dirty="0">
                <a:highlight>
                  <a:srgbClr val="FFFFFF"/>
                </a:highlight>
                <a:latin typeface="Arial" panose="020B0604020202020204" pitchFamily="34" charset="0"/>
                <a:cs typeface="Arial" panose="020B0604020202020204" pitchFamily="34" charset="0"/>
              </a:rPr>
              <a:t> Integer Representation</a:t>
            </a:r>
          </a:p>
        </p:txBody>
      </p:sp>
      <p:sp>
        <p:nvSpPr>
          <p:cNvPr id="26628" name="Rectangle 1">
            <a:extLst>
              <a:ext uri="{FF2B5EF4-FFF2-40B4-BE49-F238E27FC236}">
                <a16:creationId xmlns:a16="http://schemas.microsoft.com/office/drawing/2014/main" id="{D1609F55-8A89-EB09-6A64-27CCD5E98FE9}"/>
              </a:ext>
            </a:extLst>
          </p:cNvPr>
          <p:cNvSpPr>
            <a:spLocks noChangeArrowheads="1"/>
          </p:cNvSpPr>
          <p:nvPr/>
        </p:nvSpPr>
        <p:spPr bwMode="auto">
          <a:xfrm>
            <a:off x="533400" y="1905000"/>
            <a:ext cx="7127875" cy="21542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eaLnBrk="1" hangingPunct="1"/>
            <a:r>
              <a:rPr lang="en-US" altLang="en-US" sz="2000" b="1">
                <a:solidFill>
                  <a:srgbClr val="444444"/>
                </a:solidFill>
                <a:latin typeface="Arial" panose="020B0604020202020204" pitchFamily="34" charset="0"/>
                <a:cs typeface="Arial" panose="020B0604020202020204" pitchFamily="34" charset="0"/>
              </a:rPr>
              <a:t>Example 1:</a:t>
            </a:r>
            <a:r>
              <a:rPr lang="en-US" altLang="en-US" sz="2000">
                <a:solidFill>
                  <a:srgbClr val="000000"/>
                </a:solidFill>
                <a:latin typeface="Arial" panose="020B0604020202020204" pitchFamily="34" charset="0"/>
                <a:cs typeface="Arial" panose="020B0604020202020204" pitchFamily="34" charset="0"/>
              </a:rPr>
              <a:t> Suppose that </a:t>
            </a:r>
            <a:r>
              <a:rPr lang="en-US" altLang="en-US" sz="2000" i="1">
                <a:solidFill>
                  <a:srgbClr val="000000"/>
                </a:solidFill>
                <a:latin typeface="Arial" panose="020B0604020202020204" pitchFamily="34" charset="0"/>
                <a:cs typeface="Arial" panose="020B0604020202020204" pitchFamily="34" charset="0"/>
              </a:rPr>
              <a:t>n</a:t>
            </a:r>
            <a:r>
              <a:rPr lang="en-US" altLang="en-US" sz="2000">
                <a:solidFill>
                  <a:srgbClr val="000000"/>
                </a:solidFill>
                <a:latin typeface="Arial" panose="020B0604020202020204" pitchFamily="34" charset="0"/>
                <a:cs typeface="Arial" panose="020B0604020202020204" pitchFamily="34" charset="0"/>
              </a:rPr>
              <a:t>=8 and the binary pattern is 0100 0001B, the value of this unsigned integer is 1×2^0 + 1×2^6 = 65D.</a:t>
            </a:r>
          </a:p>
          <a:p>
            <a:pPr algn="just" eaLnBrk="1" hangingPunct="1"/>
            <a:endParaRPr lang="en-US" altLang="en-US" sz="2000">
              <a:latin typeface="Arial" panose="020B0604020202020204" pitchFamily="34" charset="0"/>
              <a:cs typeface="Arial" panose="020B0604020202020204" pitchFamily="34" charset="0"/>
            </a:endParaRPr>
          </a:p>
          <a:p>
            <a:pPr algn="just"/>
            <a:r>
              <a:rPr lang="en-US" altLang="en-US" sz="2000" b="1">
                <a:solidFill>
                  <a:srgbClr val="444444"/>
                </a:solidFill>
                <a:latin typeface="Arial" panose="020B0604020202020204" pitchFamily="34" charset="0"/>
                <a:cs typeface="Arial" panose="020B0604020202020204" pitchFamily="34" charset="0"/>
              </a:rPr>
              <a:t>Example 2:</a:t>
            </a:r>
            <a:r>
              <a:rPr lang="en-US" altLang="en-US" sz="2000">
                <a:solidFill>
                  <a:srgbClr val="000000"/>
                </a:solidFill>
                <a:latin typeface="Arial" panose="020B0604020202020204" pitchFamily="34" charset="0"/>
                <a:cs typeface="Arial" panose="020B0604020202020204" pitchFamily="34" charset="0"/>
              </a:rPr>
              <a:t> Suppose that </a:t>
            </a:r>
            <a:r>
              <a:rPr lang="en-US" altLang="en-US" sz="2000" i="1">
                <a:solidFill>
                  <a:srgbClr val="000000"/>
                </a:solidFill>
                <a:latin typeface="Arial" panose="020B0604020202020204" pitchFamily="34" charset="0"/>
                <a:cs typeface="Arial" panose="020B0604020202020204" pitchFamily="34" charset="0"/>
              </a:rPr>
              <a:t>n</a:t>
            </a:r>
            <a:r>
              <a:rPr lang="en-US" altLang="en-US" sz="2000">
                <a:solidFill>
                  <a:srgbClr val="000000"/>
                </a:solidFill>
                <a:latin typeface="Arial" panose="020B0604020202020204" pitchFamily="34" charset="0"/>
                <a:cs typeface="Arial" panose="020B0604020202020204" pitchFamily="34" charset="0"/>
              </a:rPr>
              <a:t>=16 and the binary pattern is 0001 0000 0000 1000B, the value of this unsigned integer is 1×2^3 + 1×2^12 = 4104D.</a:t>
            </a:r>
            <a:endParaRPr lang="en-US" altLang="en-US" sz="200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47A4D9D-0983-30E2-6ACF-E6CBD35FFF64}"/>
              </a:ext>
            </a:extLst>
          </p:cNvPr>
          <p:cNvSpPr>
            <a:spLocks noGrp="1"/>
          </p:cNvSpPr>
          <p:nvPr>
            <p:ph type="sldNum" sz="quarter" idx="12"/>
          </p:nvPr>
        </p:nvSpPr>
        <p:spPr/>
        <p:txBody>
          <a:bodyPr/>
          <a:lstStyle/>
          <a:p>
            <a:pPr>
              <a:defRPr/>
            </a:pPr>
            <a:fld id="{6C9E1527-09D8-4C88-95C0-A5489A749156}"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4CDDD-72C1-640C-366B-3BDF0596E25A}"/>
              </a:ext>
            </a:extLst>
          </p:cNvPr>
          <p:cNvSpPr txBox="1"/>
          <p:nvPr/>
        </p:nvSpPr>
        <p:spPr>
          <a:xfrm>
            <a:off x="533400" y="228600"/>
            <a:ext cx="4587240" cy="461665"/>
          </a:xfrm>
          <a:prstGeom prst="rect">
            <a:avLst/>
          </a:prstGeom>
          <a:noFill/>
        </p:spPr>
        <p:txBody>
          <a:bodyPr>
            <a:spAutoFit/>
          </a:bodyPr>
          <a:lstStyle/>
          <a:p>
            <a:pPr>
              <a:defRPr/>
            </a:pPr>
            <a:r>
              <a:rPr lang="en-IN" sz="2400" b="1" dirty="0">
                <a:highlight>
                  <a:srgbClr val="FFFFFF"/>
                </a:highlight>
                <a:latin typeface="Arial" panose="020B0604020202020204" pitchFamily="34" charset="0"/>
                <a:cs typeface="Arial" panose="020B0604020202020204" pitchFamily="34" charset="0"/>
              </a:rPr>
              <a:t>Signed Integers</a:t>
            </a:r>
          </a:p>
        </p:txBody>
      </p:sp>
      <p:sp>
        <p:nvSpPr>
          <p:cNvPr id="5" name="TextBox 4">
            <a:extLst>
              <a:ext uri="{FF2B5EF4-FFF2-40B4-BE49-F238E27FC236}">
                <a16:creationId xmlns:a16="http://schemas.microsoft.com/office/drawing/2014/main" id="{07315F0C-9CA5-FEFC-E910-D0AAB783AD8B}"/>
              </a:ext>
            </a:extLst>
          </p:cNvPr>
          <p:cNvSpPr txBox="1"/>
          <p:nvPr/>
        </p:nvSpPr>
        <p:spPr>
          <a:xfrm>
            <a:off x="228600" y="762000"/>
            <a:ext cx="8458200" cy="1077218"/>
          </a:xfrm>
          <a:prstGeom prst="rect">
            <a:avLst/>
          </a:prstGeom>
          <a:noFill/>
        </p:spPr>
        <p:txBody>
          <a:bodyPr>
            <a:spAutoFit/>
          </a:bodyPr>
          <a:lstStyle/>
          <a:p>
            <a:pPr algn="just">
              <a:defRPr/>
            </a:pPr>
            <a:r>
              <a:rPr lang="en-IN" b="1" dirty="0">
                <a:solidFill>
                  <a:srgbClr val="000000"/>
                </a:solidFill>
                <a:highlight>
                  <a:srgbClr val="FFFFFF"/>
                </a:highlight>
                <a:latin typeface="Segoe UI" panose="020B0502040204020203" pitchFamily="34" charset="0"/>
              </a:rPr>
              <a:t>2. </a:t>
            </a:r>
            <a:r>
              <a:rPr lang="en-IN" sz="2400" b="1" dirty="0">
                <a:solidFill>
                  <a:srgbClr val="000000"/>
                </a:solidFill>
                <a:highlight>
                  <a:srgbClr val="FFFFFF"/>
                </a:highlight>
                <a:latin typeface="Arial" panose="020B0604020202020204" pitchFamily="34" charset="0"/>
                <a:cs typeface="Arial" panose="020B0604020202020204" pitchFamily="34" charset="0"/>
              </a:rPr>
              <a:t>Sign-Magnitude representation</a:t>
            </a:r>
            <a:r>
              <a:rPr lang="en-IN" sz="2400" dirty="0">
                <a:solidFill>
                  <a:srgbClr val="000000"/>
                </a:solidFill>
                <a:highlight>
                  <a:srgbClr val="FFFFFF"/>
                </a:highlight>
                <a:latin typeface="Arial" panose="020B0604020202020204" pitchFamily="34" charset="0"/>
                <a:cs typeface="Arial" panose="020B0604020202020204" pitchFamily="34" charset="0"/>
              </a:rPr>
              <a:t>: </a:t>
            </a:r>
            <a:r>
              <a:rPr lang="en-US" sz="2000" dirty="0">
                <a:solidFill>
                  <a:srgbClr val="000000"/>
                </a:solidFill>
                <a:highlight>
                  <a:srgbClr val="FFFFFF"/>
                </a:highlight>
                <a:latin typeface="Arial" panose="020B0604020202020204" pitchFamily="34" charset="0"/>
                <a:cs typeface="Arial" panose="020B0604020202020204" pitchFamily="34" charset="0"/>
              </a:rPr>
              <a:t>The most-significant bit (MSB) is the </a:t>
            </a:r>
            <a:r>
              <a:rPr lang="en-US" sz="2000" i="1" dirty="0">
                <a:solidFill>
                  <a:srgbClr val="000000"/>
                </a:solidFill>
                <a:highlight>
                  <a:srgbClr val="FFFFFF"/>
                </a:highlight>
                <a:latin typeface="Arial" panose="020B0604020202020204" pitchFamily="34" charset="0"/>
                <a:cs typeface="Arial" panose="020B0604020202020204" pitchFamily="34" charset="0"/>
              </a:rPr>
              <a:t>sign bit</a:t>
            </a:r>
            <a:r>
              <a:rPr lang="en-US" sz="2000" dirty="0">
                <a:solidFill>
                  <a:srgbClr val="000000"/>
                </a:solidFill>
                <a:highlight>
                  <a:srgbClr val="FFFFFF"/>
                </a:highlight>
                <a:latin typeface="Arial" panose="020B0604020202020204" pitchFamily="34" charset="0"/>
                <a:cs typeface="Arial" panose="020B0604020202020204" pitchFamily="34" charset="0"/>
              </a:rPr>
              <a:t>, with value of 0 representing a positive integer and 1 representing a negative integer.</a:t>
            </a:r>
          </a:p>
        </p:txBody>
      </p:sp>
      <p:pic>
        <p:nvPicPr>
          <p:cNvPr id="27652" name="Picture 8">
            <a:extLst>
              <a:ext uri="{FF2B5EF4-FFF2-40B4-BE49-F238E27FC236}">
                <a16:creationId xmlns:a16="http://schemas.microsoft.com/office/drawing/2014/main" id="{323FFED0-B5C4-2FFD-BBE7-A97A1921C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0"/>
            <a:ext cx="37719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64E2C9E-3D03-B258-82D8-6E44D5BEEE97}"/>
              </a:ext>
            </a:extLst>
          </p:cNvPr>
          <p:cNvGraphicFramePr>
            <a:graphicFrameLocks noGrp="1"/>
          </p:cNvGraphicFramePr>
          <p:nvPr/>
        </p:nvGraphicFramePr>
        <p:xfrm>
          <a:off x="3962400" y="1963738"/>
          <a:ext cx="4337050" cy="1600199"/>
        </p:xfrm>
        <a:graphic>
          <a:graphicData uri="http://schemas.openxmlformats.org/drawingml/2006/table">
            <a:tbl>
              <a:tblPr firstRow="1" bandRow="1">
                <a:tableStyleId>{5C22544A-7EE6-4342-B048-85BDC9FD1C3A}</a:tableStyleId>
              </a:tblPr>
              <a:tblGrid>
                <a:gridCol w="2219325">
                  <a:extLst>
                    <a:ext uri="{9D8B030D-6E8A-4147-A177-3AD203B41FA5}">
                      <a16:colId xmlns:a16="http://schemas.microsoft.com/office/drawing/2014/main" val="20000"/>
                    </a:ext>
                  </a:extLst>
                </a:gridCol>
                <a:gridCol w="2117725">
                  <a:extLst>
                    <a:ext uri="{9D8B030D-6E8A-4147-A177-3AD203B41FA5}">
                      <a16:colId xmlns:a16="http://schemas.microsoft.com/office/drawing/2014/main" val="20001"/>
                    </a:ext>
                  </a:extLst>
                </a:gridCol>
              </a:tblGrid>
              <a:tr h="588395">
                <a:tc>
                  <a:txBody>
                    <a:bodyPr/>
                    <a:lstStyle/>
                    <a:p>
                      <a:r>
                        <a:rPr lang="en-US" sz="1800" dirty="0"/>
                        <a:t>0 100 0001</a:t>
                      </a:r>
                      <a:endParaRPr lang="en-IN" sz="1800" dirty="0"/>
                    </a:p>
                  </a:txBody>
                  <a:tcPr marT="45760" marB="45760"/>
                </a:tc>
                <a:tc>
                  <a:txBody>
                    <a:bodyPr/>
                    <a:lstStyle/>
                    <a:p>
                      <a:r>
                        <a:rPr lang="en-US" sz="1800" dirty="0"/>
                        <a:t>1 000 0001</a:t>
                      </a:r>
                      <a:endParaRPr lang="en-IN" sz="1800" dirty="0"/>
                    </a:p>
                  </a:txBody>
                  <a:tcPr marT="45760" marB="45760"/>
                </a:tc>
                <a:extLst>
                  <a:ext uri="{0D108BD9-81ED-4DB2-BD59-A6C34878D82A}">
                    <a16:rowId xmlns:a16="http://schemas.microsoft.com/office/drawing/2014/main" val="10000"/>
                  </a:ext>
                </a:extLst>
              </a:tr>
              <a:tr h="640640">
                <a:tc>
                  <a:txBody>
                    <a:bodyPr/>
                    <a:lstStyle/>
                    <a:p>
                      <a:r>
                        <a:rPr lang="en-US" sz="1800" dirty="0"/>
                        <a:t>Sign bit 0 : positive</a:t>
                      </a:r>
                      <a:endParaRPr lang="en-IN" sz="1800" dirty="0"/>
                    </a:p>
                  </a:txBody>
                  <a:tcPr marT="45760" marB="45760"/>
                </a:tc>
                <a:tc>
                  <a:txBody>
                    <a:bodyPr/>
                    <a:lstStyle/>
                    <a:p>
                      <a:r>
                        <a:rPr lang="en-US" sz="1800" dirty="0"/>
                        <a:t>Sign bit 1: negative</a:t>
                      </a:r>
                      <a:endParaRPr lang="en-IN" sz="1800" dirty="0"/>
                    </a:p>
                  </a:txBody>
                  <a:tcPr marT="45760" marB="45760"/>
                </a:tc>
                <a:extLst>
                  <a:ext uri="{0D108BD9-81ED-4DB2-BD59-A6C34878D82A}">
                    <a16:rowId xmlns:a16="http://schemas.microsoft.com/office/drawing/2014/main" val="10001"/>
                  </a:ext>
                </a:extLst>
              </a:tr>
              <a:tr h="371164">
                <a:tc>
                  <a:txBody>
                    <a:bodyPr/>
                    <a:lstStyle/>
                    <a:p>
                      <a:r>
                        <a:rPr lang="en-US" sz="1800" dirty="0"/>
                        <a:t>+65 in integer</a:t>
                      </a:r>
                      <a:endParaRPr lang="en-IN" sz="1800" dirty="0"/>
                    </a:p>
                  </a:txBody>
                  <a:tcPr marT="45760" marB="45760"/>
                </a:tc>
                <a:tc>
                  <a:txBody>
                    <a:bodyPr/>
                    <a:lstStyle/>
                    <a:p>
                      <a:r>
                        <a:rPr lang="en-US" sz="1800" dirty="0"/>
                        <a:t>-1 in integer</a:t>
                      </a:r>
                      <a:endParaRPr lang="en-IN" sz="1800" dirty="0"/>
                    </a:p>
                  </a:txBody>
                  <a:tcPr marT="45760" marB="45760"/>
                </a:tc>
                <a:extLst>
                  <a:ext uri="{0D108BD9-81ED-4DB2-BD59-A6C34878D82A}">
                    <a16:rowId xmlns:a16="http://schemas.microsoft.com/office/drawing/2014/main" val="10002"/>
                  </a:ext>
                </a:extLst>
              </a:tr>
            </a:tbl>
          </a:graphicData>
        </a:graphic>
      </p:graphicFrame>
      <p:sp>
        <p:nvSpPr>
          <p:cNvPr id="27667" name="TextBox 11">
            <a:extLst>
              <a:ext uri="{FF2B5EF4-FFF2-40B4-BE49-F238E27FC236}">
                <a16:creationId xmlns:a16="http://schemas.microsoft.com/office/drawing/2014/main" id="{8C782510-AE09-5D74-F16F-75D5BAF7C6B9}"/>
              </a:ext>
            </a:extLst>
          </p:cNvPr>
          <p:cNvSpPr txBox="1">
            <a:spLocks noChangeArrowheads="1"/>
          </p:cNvSpPr>
          <p:nvPr/>
        </p:nvSpPr>
        <p:spPr bwMode="auto">
          <a:xfrm>
            <a:off x="3771900" y="454025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a:t>Ref: https://www3.ntu.edu</a:t>
            </a:r>
          </a:p>
        </p:txBody>
      </p:sp>
      <p:sp>
        <p:nvSpPr>
          <p:cNvPr id="27668" name="Rectangle 1">
            <a:extLst>
              <a:ext uri="{FF2B5EF4-FFF2-40B4-BE49-F238E27FC236}">
                <a16:creationId xmlns:a16="http://schemas.microsoft.com/office/drawing/2014/main" id="{10B485B3-D664-F07C-E332-AF1BEFE2BE4B}"/>
              </a:ext>
            </a:extLst>
          </p:cNvPr>
          <p:cNvSpPr>
            <a:spLocks noChangeArrowheads="1"/>
          </p:cNvSpPr>
          <p:nvPr/>
        </p:nvSpPr>
        <p:spPr bwMode="auto">
          <a:xfrm>
            <a:off x="533400" y="5475288"/>
            <a:ext cx="7353300" cy="1384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r>
              <a:rPr lang="en-US" altLang="en-US">
                <a:solidFill>
                  <a:srgbClr val="000000"/>
                </a:solidFill>
                <a:latin typeface="Arial" panose="020B0604020202020204" pitchFamily="34" charset="0"/>
                <a:cs typeface="Arial" panose="020B0604020202020204" pitchFamily="34" charset="0"/>
              </a:rPr>
              <a:t>The drawbacks of sign-magnitude representation are:</a:t>
            </a:r>
            <a:endParaRPr lang="en-US" altLang="en-US">
              <a:latin typeface="Arial" panose="020B0604020202020204" pitchFamily="34" charset="0"/>
              <a:cs typeface="Arial" panose="020B0604020202020204" pitchFamily="34" charset="0"/>
            </a:endParaRPr>
          </a:p>
          <a:p>
            <a:pPr>
              <a:buFontTx/>
              <a:buAutoNum type="arabicPeriod"/>
            </a:pPr>
            <a:r>
              <a:rPr lang="en-US" altLang="en-US">
                <a:solidFill>
                  <a:srgbClr val="000000"/>
                </a:solidFill>
                <a:latin typeface="Arial" panose="020B0604020202020204" pitchFamily="34" charset="0"/>
                <a:cs typeface="Arial" panose="020B0604020202020204" pitchFamily="34" charset="0"/>
              </a:rPr>
              <a:t>There are two representations (0000 0000B and 1000 0000B) for the number zero, which could lead to inefficiency and confusion.</a:t>
            </a:r>
          </a:p>
          <a:p>
            <a:pPr>
              <a:buFontTx/>
              <a:buAutoNum type="arabicPeriod" startAt="2"/>
            </a:pPr>
            <a:r>
              <a:rPr lang="en-US" altLang="en-US">
                <a:solidFill>
                  <a:srgbClr val="000000"/>
                </a:solidFill>
                <a:latin typeface="Arial" panose="020B0604020202020204" pitchFamily="34" charset="0"/>
                <a:cs typeface="Arial" panose="020B0604020202020204" pitchFamily="34" charset="0"/>
              </a:rPr>
              <a:t>Positive and negative integers need to be processed separately.</a:t>
            </a:r>
          </a:p>
          <a:p>
            <a:endParaRPr lang="en-US" altLang="en-US"/>
          </a:p>
        </p:txBody>
      </p:sp>
      <p:sp>
        <p:nvSpPr>
          <p:cNvPr id="2" name="Slide Number Placeholder 1">
            <a:extLst>
              <a:ext uri="{FF2B5EF4-FFF2-40B4-BE49-F238E27FC236}">
                <a16:creationId xmlns:a16="http://schemas.microsoft.com/office/drawing/2014/main" id="{BCC35419-EA04-1B44-F388-0C085F2A20E0}"/>
              </a:ext>
            </a:extLst>
          </p:cNvPr>
          <p:cNvSpPr>
            <a:spLocks noGrp="1"/>
          </p:cNvSpPr>
          <p:nvPr>
            <p:ph type="sldNum" sz="quarter" idx="12"/>
          </p:nvPr>
        </p:nvSpPr>
        <p:spPr/>
        <p:txBody>
          <a:bodyPr/>
          <a:lstStyle/>
          <a:p>
            <a:pPr>
              <a:defRPr/>
            </a:pPr>
            <a:fld id="{6C9E1527-09D8-4C88-95C0-A5489A749156}"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30CB6-9A37-3EA9-BC4F-5B21993BA7FD}"/>
              </a:ext>
            </a:extLst>
          </p:cNvPr>
          <p:cNvSpPr txBox="1"/>
          <p:nvPr/>
        </p:nvSpPr>
        <p:spPr>
          <a:xfrm>
            <a:off x="152400" y="533400"/>
            <a:ext cx="7239000" cy="4893647"/>
          </a:xfrm>
          <a:prstGeom prst="rect">
            <a:avLst/>
          </a:prstGeom>
          <a:noFill/>
        </p:spPr>
        <p:txBody>
          <a:bodyPr>
            <a:spAutoFit/>
          </a:bodyPr>
          <a:lstStyle/>
          <a:p>
            <a:pPr algn="just">
              <a:defRPr/>
            </a:pPr>
            <a:r>
              <a:rPr lang="en-IN" dirty="0">
                <a:solidFill>
                  <a:srgbClr val="000000"/>
                </a:solidFill>
                <a:highlight>
                  <a:srgbClr val="FFFFFF"/>
                </a:highlight>
                <a:latin typeface="Arial" panose="020B0604020202020204" pitchFamily="34" charset="0"/>
                <a:cs typeface="Arial" panose="020B0604020202020204" pitchFamily="34" charset="0"/>
              </a:rPr>
              <a:t>2. </a:t>
            </a:r>
            <a:r>
              <a:rPr lang="en-IN" sz="2400" b="1" dirty="0">
                <a:solidFill>
                  <a:srgbClr val="000000"/>
                </a:solidFill>
                <a:highlight>
                  <a:srgbClr val="FFFFFF"/>
                </a:highlight>
                <a:latin typeface="Arial" panose="020B0604020202020204" pitchFamily="34" charset="0"/>
                <a:cs typeface="Arial" panose="020B0604020202020204" pitchFamily="34" charset="0"/>
              </a:rPr>
              <a:t>1's Complement representation:</a:t>
            </a:r>
          </a:p>
          <a:p>
            <a:pPr algn="just">
              <a:defRPr/>
            </a:pPr>
            <a:endParaRPr lang="en-US" dirty="0">
              <a:solidFill>
                <a:srgbClr val="000000"/>
              </a:solidFill>
              <a:highlight>
                <a:srgbClr val="FFFFFF"/>
              </a:highlight>
              <a:latin typeface="Segoe UI" panose="020B0502040204020203" pitchFamily="34" charset="0"/>
            </a:endParaRPr>
          </a:p>
          <a:p>
            <a:pPr algn="just">
              <a:buFont typeface="Arial" panose="020B0604020202020204" pitchFamily="34" charset="0"/>
              <a:buChar char="•"/>
              <a:defRPr/>
            </a:pPr>
            <a:r>
              <a:rPr lang="en-US" dirty="0">
                <a:solidFill>
                  <a:srgbClr val="000000"/>
                </a:solidFill>
                <a:highlight>
                  <a:srgbClr val="FFFFFF"/>
                </a:highlight>
                <a:latin typeface="Segoe UI" panose="020B0502040204020203" pitchFamily="34" charset="0"/>
              </a:rPr>
              <a:t>Again, the most significant bit (MSB) is the </a:t>
            </a:r>
            <a:r>
              <a:rPr lang="en-US" i="1" dirty="0">
                <a:solidFill>
                  <a:srgbClr val="000000"/>
                </a:solidFill>
                <a:highlight>
                  <a:srgbClr val="FFFFFF"/>
                </a:highlight>
                <a:latin typeface="Segoe UI" panose="020B0502040204020203" pitchFamily="34" charset="0"/>
              </a:rPr>
              <a:t>sign bit</a:t>
            </a:r>
            <a:r>
              <a:rPr lang="en-US" dirty="0">
                <a:solidFill>
                  <a:srgbClr val="000000"/>
                </a:solidFill>
                <a:highlight>
                  <a:srgbClr val="FFFFFF"/>
                </a:highlight>
                <a:latin typeface="Segoe UI" panose="020B0502040204020203" pitchFamily="34" charset="0"/>
              </a:rPr>
              <a:t>, with value of 0 representing positive integers and 1 representing negative integers.</a:t>
            </a:r>
          </a:p>
          <a:p>
            <a:pPr algn="just">
              <a:buFont typeface="Arial" panose="020B0604020202020204" pitchFamily="34" charset="0"/>
              <a:buChar char="•"/>
              <a:defRPr/>
            </a:pPr>
            <a:r>
              <a:rPr lang="en-US" dirty="0">
                <a:solidFill>
                  <a:srgbClr val="000000"/>
                </a:solidFill>
                <a:highlight>
                  <a:srgbClr val="FFFFFF"/>
                </a:highlight>
                <a:latin typeface="Segoe UI" panose="020B0502040204020203" pitchFamily="34" charset="0"/>
              </a:rPr>
              <a:t>The remaining </a:t>
            </a:r>
            <a:r>
              <a:rPr lang="en-US" i="1" dirty="0">
                <a:solidFill>
                  <a:srgbClr val="000000"/>
                </a:solidFill>
                <a:highlight>
                  <a:srgbClr val="FFFFFF"/>
                </a:highlight>
                <a:latin typeface="Segoe UI" panose="020B0502040204020203" pitchFamily="34" charset="0"/>
              </a:rPr>
              <a:t>n</a:t>
            </a:r>
            <a:r>
              <a:rPr lang="en-US" dirty="0">
                <a:solidFill>
                  <a:srgbClr val="000000"/>
                </a:solidFill>
                <a:highlight>
                  <a:srgbClr val="FFFFFF"/>
                </a:highlight>
                <a:latin typeface="Segoe UI" panose="020B0502040204020203" pitchFamily="34" charset="0"/>
              </a:rPr>
              <a:t>-1 bits represents the magnitude of the integer, as follows:</a:t>
            </a:r>
          </a:p>
          <a:p>
            <a:pPr marL="742950" lvl="1" indent="-285750" algn="just">
              <a:buFont typeface="Arial" panose="020B0604020202020204" pitchFamily="34" charset="0"/>
              <a:buChar char="•"/>
              <a:defRPr/>
            </a:pPr>
            <a:r>
              <a:rPr lang="en-US" dirty="0">
                <a:solidFill>
                  <a:srgbClr val="000000"/>
                </a:solidFill>
                <a:highlight>
                  <a:srgbClr val="FFFFFF"/>
                </a:highlight>
                <a:latin typeface="Segoe UI" panose="020B0502040204020203" pitchFamily="34" charset="0"/>
              </a:rPr>
              <a:t>for positive integers, the absolute value of the integer is equal to "the magnitude of the (</a:t>
            </a:r>
            <a:r>
              <a:rPr lang="en-US" i="1" dirty="0">
                <a:solidFill>
                  <a:srgbClr val="000000"/>
                </a:solidFill>
                <a:highlight>
                  <a:srgbClr val="FFFFFF"/>
                </a:highlight>
                <a:latin typeface="Segoe UI" panose="020B0502040204020203" pitchFamily="34" charset="0"/>
              </a:rPr>
              <a:t>n</a:t>
            </a:r>
            <a:r>
              <a:rPr lang="en-US" dirty="0">
                <a:solidFill>
                  <a:srgbClr val="000000"/>
                </a:solidFill>
                <a:highlight>
                  <a:srgbClr val="FFFFFF"/>
                </a:highlight>
                <a:latin typeface="Segoe UI" panose="020B0502040204020203" pitchFamily="34" charset="0"/>
              </a:rPr>
              <a:t>-1)-bit binary pattern".</a:t>
            </a:r>
          </a:p>
          <a:p>
            <a:pPr marL="742950" lvl="1" indent="-285750" algn="just">
              <a:buFont typeface="Arial" panose="020B0604020202020204" pitchFamily="34" charset="0"/>
              <a:buChar char="•"/>
              <a:defRPr/>
            </a:pPr>
            <a:endParaRPr lang="en-US" dirty="0">
              <a:solidFill>
                <a:srgbClr val="000000"/>
              </a:solidFill>
              <a:highlight>
                <a:srgbClr val="FFFFFF"/>
              </a:highlight>
              <a:latin typeface="Segoe UI" panose="020B0502040204020203" pitchFamily="34" charset="0"/>
            </a:endParaRPr>
          </a:p>
          <a:p>
            <a:pPr marL="742950" lvl="1" indent="-285750" algn="just">
              <a:buFont typeface="Arial" panose="020B0604020202020204" pitchFamily="34" charset="0"/>
              <a:buChar char="•"/>
              <a:defRPr/>
            </a:pPr>
            <a:r>
              <a:rPr lang="en-US" dirty="0">
                <a:solidFill>
                  <a:srgbClr val="000000"/>
                </a:solidFill>
                <a:highlight>
                  <a:srgbClr val="FFFFFF"/>
                </a:highlight>
                <a:latin typeface="Segoe UI" panose="020B0502040204020203" pitchFamily="34" charset="0"/>
              </a:rPr>
              <a:t>for negative integers, the absolute value of the integer is equal to "</a:t>
            </a:r>
            <a:r>
              <a:rPr lang="en-US" b="1" dirty="0">
                <a:solidFill>
                  <a:srgbClr val="000000"/>
                </a:solidFill>
                <a:highlight>
                  <a:srgbClr val="FFFFFF"/>
                </a:highlight>
                <a:latin typeface="Segoe UI" panose="020B0502040204020203" pitchFamily="34" charset="0"/>
              </a:rPr>
              <a:t>the magnitude of the </a:t>
            </a:r>
            <a:r>
              <a:rPr lang="en-US" b="1" i="1" dirty="0">
                <a:solidFill>
                  <a:srgbClr val="000000"/>
                </a:solidFill>
                <a:highlight>
                  <a:srgbClr val="FFFFFF"/>
                </a:highlight>
                <a:latin typeface="Segoe UI" panose="020B0502040204020203" pitchFamily="34" charset="0"/>
              </a:rPr>
              <a:t>complement</a:t>
            </a:r>
            <a:r>
              <a:rPr lang="en-US" b="1" dirty="0">
                <a:solidFill>
                  <a:srgbClr val="000000"/>
                </a:solidFill>
                <a:highlight>
                  <a:srgbClr val="FFFFFF"/>
                </a:highlight>
                <a:latin typeface="Segoe UI" panose="020B0502040204020203" pitchFamily="34" charset="0"/>
              </a:rPr>
              <a:t> (</a:t>
            </a:r>
            <a:r>
              <a:rPr lang="en-US" b="1" i="1" dirty="0">
                <a:solidFill>
                  <a:srgbClr val="000000"/>
                </a:solidFill>
                <a:highlight>
                  <a:srgbClr val="FFFFFF"/>
                </a:highlight>
                <a:latin typeface="Segoe UI" panose="020B0502040204020203" pitchFamily="34" charset="0"/>
              </a:rPr>
              <a:t>inverse</a:t>
            </a:r>
            <a:r>
              <a:rPr lang="en-US" b="1" dirty="0">
                <a:solidFill>
                  <a:srgbClr val="000000"/>
                </a:solidFill>
                <a:highlight>
                  <a:srgbClr val="FFFFFF"/>
                </a:highlight>
                <a:latin typeface="Segoe UI" panose="020B0502040204020203" pitchFamily="34" charset="0"/>
              </a:rPr>
              <a:t>) of the (</a:t>
            </a:r>
            <a:r>
              <a:rPr lang="en-US" b="1" i="1" dirty="0">
                <a:solidFill>
                  <a:srgbClr val="000000"/>
                </a:solidFill>
                <a:highlight>
                  <a:srgbClr val="FFFFFF"/>
                </a:highlight>
                <a:latin typeface="Segoe UI" panose="020B0502040204020203" pitchFamily="34" charset="0"/>
              </a:rPr>
              <a:t>n</a:t>
            </a:r>
            <a:r>
              <a:rPr lang="en-US" b="1" dirty="0">
                <a:solidFill>
                  <a:srgbClr val="000000"/>
                </a:solidFill>
                <a:highlight>
                  <a:srgbClr val="FFFFFF"/>
                </a:highlight>
                <a:latin typeface="Segoe UI" panose="020B0502040204020203" pitchFamily="34" charset="0"/>
              </a:rPr>
              <a:t>-1)-bit binary pattern</a:t>
            </a:r>
            <a:r>
              <a:rPr lang="en-US" dirty="0">
                <a:solidFill>
                  <a:srgbClr val="000000"/>
                </a:solidFill>
                <a:highlight>
                  <a:srgbClr val="FFFFFF"/>
                </a:highlight>
                <a:latin typeface="Segoe UI" panose="020B0502040204020203" pitchFamily="34" charset="0"/>
              </a:rPr>
              <a:t>" (hence called 1's complement).</a:t>
            </a:r>
          </a:p>
          <a:p>
            <a:pPr algn="just">
              <a:defRPr/>
            </a:pPr>
            <a:endParaRPr lang="en-IN"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IN"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IN" dirty="0">
              <a:solidFill>
                <a:srgbClr val="000000"/>
              </a:solidFill>
              <a:highlight>
                <a:srgbClr val="FFFFFF"/>
              </a:highlight>
              <a:latin typeface="Arial" panose="020B0604020202020204" pitchFamily="34" charset="0"/>
              <a:cs typeface="Arial" panose="020B0604020202020204" pitchFamily="34" charset="0"/>
            </a:endParaRPr>
          </a:p>
          <a:p>
            <a:pPr algn="just">
              <a:buFont typeface="+mj-lt"/>
              <a:buAutoNum type="arabicPeriod"/>
              <a:defRPr/>
            </a:pPr>
            <a:endParaRPr lang="en-IN" dirty="0">
              <a:solidFill>
                <a:srgbClr val="000000"/>
              </a:solidFill>
              <a:highlight>
                <a:srgbClr val="FFFFFF"/>
              </a:highlight>
              <a:latin typeface="Arial" panose="020B0604020202020204" pitchFamily="34" charset="0"/>
              <a:cs typeface="Arial" panose="020B0604020202020204" pitchFamily="34" charset="0"/>
            </a:endParaRPr>
          </a:p>
          <a:p>
            <a:pPr algn="just">
              <a:defRPr/>
            </a:pPr>
            <a:endParaRPr lang="en-IN" dirty="0">
              <a:solidFill>
                <a:srgbClr val="000000"/>
              </a:solidFill>
              <a:highlight>
                <a:srgbClr val="FFFFFF"/>
              </a:highlight>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052BA2E1-BB61-9EED-E8B6-B38BCAC7241F}"/>
              </a:ext>
            </a:extLst>
          </p:cNvPr>
          <p:cNvGraphicFramePr>
            <a:graphicFrameLocks noGrp="1"/>
          </p:cNvGraphicFramePr>
          <p:nvPr/>
        </p:nvGraphicFramePr>
        <p:xfrm>
          <a:off x="381000" y="4343400"/>
          <a:ext cx="7239000" cy="1716276"/>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65697">
                <a:tc>
                  <a:txBody>
                    <a:bodyPr/>
                    <a:lstStyle/>
                    <a:p>
                      <a:r>
                        <a:rPr lang="en-IN" sz="1800" dirty="0"/>
                        <a:t>0 100 0001B</a:t>
                      </a:r>
                      <a:r>
                        <a:rPr lang="en-IN" sz="1800" b="0" i="0" kern="1200" dirty="0">
                          <a:solidFill>
                            <a:schemeClr val="lt1"/>
                          </a:solidFill>
                          <a:effectLst/>
                          <a:latin typeface="+mn-lt"/>
                          <a:ea typeface="+mn-ea"/>
                          <a:cs typeface="+mn-cs"/>
                        </a:rPr>
                        <a:t>.</a:t>
                      </a:r>
                      <a:endParaRPr lang="en-IN" sz="1800" dirty="0"/>
                    </a:p>
                  </a:txBody>
                  <a:tcPr marT="45712" marB="45712"/>
                </a:tc>
                <a:tc>
                  <a:txBody>
                    <a:bodyPr/>
                    <a:lstStyle/>
                    <a:p>
                      <a:r>
                        <a:rPr lang="en-IN" sz="1800" dirty="0"/>
                        <a:t>1 000 0001B</a:t>
                      </a:r>
                      <a:r>
                        <a:rPr lang="en-IN" sz="1800" b="0" i="0" kern="1200" dirty="0">
                          <a:solidFill>
                            <a:schemeClr val="lt1"/>
                          </a:solidFill>
                          <a:effectLst/>
                          <a:latin typeface="+mn-lt"/>
                          <a:ea typeface="+mn-ea"/>
                          <a:cs typeface="+mn-cs"/>
                        </a:rPr>
                        <a:t>.</a:t>
                      </a:r>
                      <a:endParaRPr lang="en-IN" sz="1800" dirty="0"/>
                    </a:p>
                  </a:txBody>
                  <a:tcPr marT="45712" marB="45712"/>
                </a:tc>
                <a:extLst>
                  <a:ext uri="{0D108BD9-81ED-4DB2-BD59-A6C34878D82A}">
                    <a16:rowId xmlns:a16="http://schemas.microsoft.com/office/drawing/2014/main" val="10000"/>
                  </a:ext>
                </a:extLst>
              </a:tr>
              <a:tr h="436148">
                <a:tc>
                  <a:txBody>
                    <a:bodyPr/>
                    <a:lstStyle/>
                    <a:p>
                      <a:r>
                        <a:rPr lang="en-US" sz="1800" dirty="0"/>
                        <a:t>Sign bit is 0: positive</a:t>
                      </a:r>
                      <a:endParaRPr lang="en-IN" sz="1800" dirty="0"/>
                    </a:p>
                  </a:txBody>
                  <a:tcPr marT="45712" marB="45712"/>
                </a:tc>
                <a:tc>
                  <a:txBody>
                    <a:bodyPr/>
                    <a:lstStyle/>
                    <a:p>
                      <a:r>
                        <a:rPr lang="en-US" sz="1800" dirty="0"/>
                        <a:t>Sign bit is 1: negative</a:t>
                      </a:r>
                      <a:endParaRPr lang="en-IN" sz="1800" dirty="0"/>
                    </a:p>
                  </a:txBody>
                  <a:tcPr marT="45712" marB="45712"/>
                </a:tc>
                <a:extLst>
                  <a:ext uri="{0D108BD9-81ED-4DB2-BD59-A6C34878D82A}">
                    <a16:rowId xmlns:a16="http://schemas.microsoft.com/office/drawing/2014/main" val="10001"/>
                  </a:ext>
                </a:extLst>
              </a:tr>
              <a:tr h="91424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Abs value 65</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And +65 in integer</a:t>
                      </a:r>
                      <a:endParaRPr lang="en-IN" sz="1800" dirty="0"/>
                    </a:p>
                  </a:txBody>
                  <a:tcPr marT="45712" marB="45712"/>
                </a:tc>
                <a:tc>
                  <a:txBody>
                    <a:bodyPr/>
                    <a:lstStyle/>
                    <a:p>
                      <a:r>
                        <a:rPr lang="en-US" sz="1800" b="0" i="0" kern="1200" dirty="0">
                          <a:solidFill>
                            <a:schemeClr val="dk1"/>
                          </a:solidFill>
                          <a:effectLst/>
                          <a:latin typeface="+mn-lt"/>
                          <a:ea typeface="+mn-ea"/>
                          <a:cs typeface="+mn-cs"/>
                        </a:rPr>
                        <a:t>Abs value is the complement of </a:t>
                      </a:r>
                      <a:r>
                        <a:rPr lang="en-US" sz="1800" dirty="0"/>
                        <a:t>000 0001B</a:t>
                      </a:r>
                      <a:r>
                        <a:rPr lang="en-US" sz="1800" b="0" i="0" kern="1200" dirty="0">
                          <a:solidFill>
                            <a:schemeClr val="dk1"/>
                          </a:solidFill>
                          <a:effectLst/>
                          <a:latin typeface="+mn-lt"/>
                          <a:ea typeface="+mn-ea"/>
                          <a:cs typeface="+mn-cs"/>
                        </a:rPr>
                        <a:t>, i.e., </a:t>
                      </a:r>
                      <a:r>
                        <a:rPr lang="en-US" sz="1800" dirty="0"/>
                        <a:t>111 1110B = 126D</a:t>
                      </a:r>
                    </a:p>
                    <a:p>
                      <a:r>
                        <a:rPr lang="en-US" sz="1800" dirty="0"/>
                        <a:t>And – 126 in integer</a:t>
                      </a:r>
                      <a:endParaRPr lang="en-IN" sz="1800" dirty="0"/>
                    </a:p>
                  </a:txBody>
                  <a:tcPr marT="45712" marB="45712"/>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BCCBB418-97E0-42D0-C1FD-8656FA4BEA0F}"/>
              </a:ext>
            </a:extLst>
          </p:cNvPr>
          <p:cNvSpPr>
            <a:spLocks noGrp="1"/>
          </p:cNvSpPr>
          <p:nvPr>
            <p:ph type="sldNum" sz="quarter" idx="12"/>
          </p:nvPr>
        </p:nvSpPr>
        <p:spPr/>
        <p:txBody>
          <a:bodyPr/>
          <a:lstStyle/>
          <a:p>
            <a:pPr>
              <a:defRPr/>
            </a:pPr>
            <a:fld id="{6C9E1527-09D8-4C88-95C0-A5489A749156}"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a:extLst>
              <a:ext uri="{FF2B5EF4-FFF2-40B4-BE49-F238E27FC236}">
                <a16:creationId xmlns:a16="http://schemas.microsoft.com/office/drawing/2014/main" id="{68539C63-1DA7-C942-A830-8C2AA50A7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57912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1">
            <a:extLst>
              <a:ext uri="{FF2B5EF4-FFF2-40B4-BE49-F238E27FC236}">
                <a16:creationId xmlns:a16="http://schemas.microsoft.com/office/drawing/2014/main" id="{24892525-3546-8A33-0E65-D6C928B4732B}"/>
              </a:ext>
            </a:extLst>
          </p:cNvPr>
          <p:cNvSpPr>
            <a:spLocks noChangeArrowheads="1"/>
          </p:cNvSpPr>
          <p:nvPr/>
        </p:nvSpPr>
        <p:spPr bwMode="auto">
          <a:xfrm>
            <a:off x="304800" y="3962400"/>
            <a:ext cx="7696200" cy="21240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r>
              <a:rPr lang="en-US" altLang="en-US" sz="2400">
                <a:solidFill>
                  <a:srgbClr val="000000"/>
                </a:solidFill>
                <a:latin typeface="Arial" panose="020B0604020202020204" pitchFamily="34" charset="0"/>
                <a:cs typeface="Arial" panose="020B0604020202020204" pitchFamily="34" charset="0"/>
              </a:rPr>
              <a:t>Again, the drawbacks are:</a:t>
            </a:r>
            <a:endParaRPr lang="en-US" altLang="en-US" sz="2400">
              <a:latin typeface="Arial" panose="020B0604020202020204" pitchFamily="34" charset="0"/>
              <a:cs typeface="Arial" panose="020B0604020202020204" pitchFamily="34" charset="0"/>
            </a:endParaRPr>
          </a:p>
          <a:p>
            <a:pPr>
              <a:buFontTx/>
              <a:buAutoNum type="arabicPeriod"/>
            </a:pPr>
            <a:r>
              <a:rPr lang="en-US" altLang="en-US" sz="2400">
                <a:solidFill>
                  <a:srgbClr val="000000"/>
                </a:solidFill>
                <a:latin typeface="Arial" panose="020B0604020202020204" pitchFamily="34" charset="0"/>
                <a:cs typeface="Arial" panose="020B0604020202020204" pitchFamily="34" charset="0"/>
              </a:rPr>
              <a:t>There are two representations (0000 0000B and 1111 1111B) for zero.</a:t>
            </a:r>
          </a:p>
          <a:p>
            <a:pPr>
              <a:buFontTx/>
              <a:buAutoNum type="arabicPeriod" startAt="2"/>
            </a:pPr>
            <a:r>
              <a:rPr lang="en-US" altLang="en-US" sz="2400">
                <a:solidFill>
                  <a:srgbClr val="000000"/>
                </a:solidFill>
                <a:latin typeface="Arial" panose="020B0604020202020204" pitchFamily="34" charset="0"/>
                <a:cs typeface="Arial" panose="020B0604020202020204" pitchFamily="34" charset="0"/>
              </a:rPr>
              <a:t>The positive integers and negative integers need to be processed separately.</a:t>
            </a:r>
          </a:p>
          <a:p>
            <a:endParaRPr lang="en-US" altLang="en-US"/>
          </a:p>
        </p:txBody>
      </p:sp>
      <p:sp>
        <p:nvSpPr>
          <p:cNvPr id="29700" name="TextBox 3">
            <a:extLst>
              <a:ext uri="{FF2B5EF4-FFF2-40B4-BE49-F238E27FC236}">
                <a16:creationId xmlns:a16="http://schemas.microsoft.com/office/drawing/2014/main" id="{F72E30EC-7F82-FE09-AB9B-5E1D01E70F92}"/>
              </a:ext>
            </a:extLst>
          </p:cNvPr>
          <p:cNvSpPr txBox="1">
            <a:spLocks noChangeArrowheads="1"/>
          </p:cNvSpPr>
          <p:nvPr/>
        </p:nvSpPr>
        <p:spPr bwMode="auto">
          <a:xfrm>
            <a:off x="1600200" y="34290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a:t>Ref: https://www3.ntu.edu</a:t>
            </a:r>
          </a:p>
        </p:txBody>
      </p:sp>
      <p:sp>
        <p:nvSpPr>
          <p:cNvPr id="2" name="Slide Number Placeholder 1">
            <a:extLst>
              <a:ext uri="{FF2B5EF4-FFF2-40B4-BE49-F238E27FC236}">
                <a16:creationId xmlns:a16="http://schemas.microsoft.com/office/drawing/2014/main" id="{E4A52278-B214-2624-1908-E595E03E5136}"/>
              </a:ext>
            </a:extLst>
          </p:cNvPr>
          <p:cNvSpPr>
            <a:spLocks noGrp="1"/>
          </p:cNvSpPr>
          <p:nvPr>
            <p:ph type="sldNum" sz="quarter" idx="12"/>
          </p:nvPr>
        </p:nvSpPr>
        <p:spPr/>
        <p:txBody>
          <a:bodyPr/>
          <a:lstStyle/>
          <a:p>
            <a:pPr>
              <a:defRPr/>
            </a:pPr>
            <a:fld id="{6C9E1527-09D8-4C88-95C0-A5489A749156}"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5C9CCD-403A-C80A-B344-A28E651FB6D3}"/>
              </a:ext>
            </a:extLst>
          </p:cNvPr>
          <p:cNvSpPr txBox="1"/>
          <p:nvPr/>
        </p:nvSpPr>
        <p:spPr>
          <a:xfrm>
            <a:off x="304800" y="304800"/>
            <a:ext cx="7696200" cy="3508653"/>
          </a:xfrm>
          <a:prstGeom prst="rect">
            <a:avLst/>
          </a:prstGeom>
          <a:noFill/>
        </p:spPr>
        <p:txBody>
          <a:bodyPr>
            <a:spAutoFit/>
          </a:bodyPr>
          <a:lstStyle/>
          <a:p>
            <a:pPr>
              <a:defRPr/>
            </a:pPr>
            <a:r>
              <a:rPr lang="en-IN" sz="2400" b="1" dirty="0">
                <a:solidFill>
                  <a:srgbClr val="000000"/>
                </a:solidFill>
                <a:highlight>
                  <a:srgbClr val="FFFFFF"/>
                </a:highlight>
                <a:latin typeface="Arial" panose="020B0604020202020204" pitchFamily="34" charset="0"/>
                <a:cs typeface="Arial" panose="020B0604020202020204" pitchFamily="34" charset="0"/>
              </a:rPr>
              <a:t>3.  2's Complement representation</a:t>
            </a:r>
          </a:p>
          <a:p>
            <a:pPr>
              <a:defRPr/>
            </a:pPr>
            <a:endParaRPr lang="en-IN" dirty="0">
              <a:solidFill>
                <a:srgbClr val="000000"/>
              </a:solidFill>
              <a:highlight>
                <a:srgbClr val="FFFFFF"/>
              </a:highlight>
              <a:latin typeface="Arial" panose="020B0604020202020204" pitchFamily="34" charset="0"/>
              <a:cs typeface="Arial" panose="020B0604020202020204" pitchFamily="34" charset="0"/>
            </a:endParaRPr>
          </a:p>
          <a:p>
            <a:pPr algn="just">
              <a:buFont typeface="Arial" panose="020B0604020202020204" pitchFamily="34" charset="0"/>
              <a:buChar char="•"/>
              <a:defRPr/>
            </a:pPr>
            <a:r>
              <a:rPr lang="en-US" dirty="0">
                <a:solidFill>
                  <a:srgbClr val="000000"/>
                </a:solidFill>
                <a:highlight>
                  <a:srgbClr val="FFFFFF"/>
                </a:highlight>
                <a:latin typeface="Segoe UI" panose="020B0502040204020203" pitchFamily="34" charset="0"/>
              </a:rPr>
              <a:t>Again, the most significant bit (MSB) is the </a:t>
            </a:r>
            <a:r>
              <a:rPr lang="en-US" i="1" dirty="0">
                <a:solidFill>
                  <a:srgbClr val="000000"/>
                </a:solidFill>
                <a:highlight>
                  <a:srgbClr val="FFFFFF"/>
                </a:highlight>
                <a:latin typeface="Segoe UI" panose="020B0502040204020203" pitchFamily="34" charset="0"/>
              </a:rPr>
              <a:t>sign bit</a:t>
            </a:r>
            <a:r>
              <a:rPr lang="en-US" dirty="0">
                <a:solidFill>
                  <a:srgbClr val="000000"/>
                </a:solidFill>
                <a:highlight>
                  <a:srgbClr val="FFFFFF"/>
                </a:highlight>
                <a:latin typeface="Segoe UI" panose="020B0502040204020203" pitchFamily="34" charset="0"/>
              </a:rPr>
              <a:t>, with value of 0 representing positive integers and 1 representing negative integers.</a:t>
            </a:r>
          </a:p>
          <a:p>
            <a:pPr algn="just">
              <a:buFont typeface="Arial" panose="020B0604020202020204" pitchFamily="34" charset="0"/>
              <a:buChar char="•"/>
              <a:defRPr/>
            </a:pPr>
            <a:r>
              <a:rPr lang="en-US" dirty="0">
                <a:solidFill>
                  <a:srgbClr val="000000"/>
                </a:solidFill>
                <a:highlight>
                  <a:srgbClr val="FFFFFF"/>
                </a:highlight>
                <a:latin typeface="Segoe UI" panose="020B0502040204020203" pitchFamily="34" charset="0"/>
              </a:rPr>
              <a:t>The remaining </a:t>
            </a:r>
            <a:r>
              <a:rPr lang="en-US" i="1" dirty="0">
                <a:solidFill>
                  <a:srgbClr val="000000"/>
                </a:solidFill>
                <a:highlight>
                  <a:srgbClr val="FFFFFF"/>
                </a:highlight>
                <a:latin typeface="Segoe UI" panose="020B0502040204020203" pitchFamily="34" charset="0"/>
              </a:rPr>
              <a:t>n</a:t>
            </a:r>
            <a:r>
              <a:rPr lang="en-US" dirty="0">
                <a:solidFill>
                  <a:srgbClr val="000000"/>
                </a:solidFill>
                <a:highlight>
                  <a:srgbClr val="FFFFFF"/>
                </a:highlight>
                <a:latin typeface="Segoe UI" panose="020B0502040204020203" pitchFamily="34" charset="0"/>
              </a:rPr>
              <a:t>-1 bits represents the magnitude of the integer, as follows:</a:t>
            </a:r>
          </a:p>
          <a:p>
            <a:pPr marL="742950" lvl="1" indent="-285750" algn="just">
              <a:buFont typeface="Arial" panose="020B0604020202020204" pitchFamily="34" charset="0"/>
              <a:buChar char="•"/>
              <a:defRPr/>
            </a:pPr>
            <a:r>
              <a:rPr lang="en-US" dirty="0">
                <a:solidFill>
                  <a:srgbClr val="000000"/>
                </a:solidFill>
                <a:highlight>
                  <a:srgbClr val="FFFFFF"/>
                </a:highlight>
                <a:latin typeface="Segoe UI" panose="020B0502040204020203" pitchFamily="34" charset="0"/>
              </a:rPr>
              <a:t>for positive integers, the absolute value of the integer is equal to "the magnitude of the (</a:t>
            </a:r>
            <a:r>
              <a:rPr lang="en-US" i="1" dirty="0">
                <a:solidFill>
                  <a:srgbClr val="000000"/>
                </a:solidFill>
                <a:highlight>
                  <a:srgbClr val="FFFFFF"/>
                </a:highlight>
                <a:latin typeface="Segoe UI" panose="020B0502040204020203" pitchFamily="34" charset="0"/>
              </a:rPr>
              <a:t>n</a:t>
            </a:r>
            <a:r>
              <a:rPr lang="en-US" dirty="0">
                <a:solidFill>
                  <a:srgbClr val="000000"/>
                </a:solidFill>
                <a:highlight>
                  <a:srgbClr val="FFFFFF"/>
                </a:highlight>
                <a:latin typeface="Segoe UI" panose="020B0502040204020203" pitchFamily="34" charset="0"/>
              </a:rPr>
              <a:t>-1)-bit binary pattern".</a:t>
            </a:r>
          </a:p>
          <a:p>
            <a:pPr marL="742950" lvl="1" indent="-285750" algn="just">
              <a:buFont typeface="Arial" panose="020B0604020202020204" pitchFamily="34" charset="0"/>
              <a:buChar char="•"/>
              <a:defRPr/>
            </a:pPr>
            <a:r>
              <a:rPr lang="en-US" dirty="0">
                <a:solidFill>
                  <a:srgbClr val="000000"/>
                </a:solidFill>
                <a:highlight>
                  <a:srgbClr val="FFFFFF"/>
                </a:highlight>
                <a:latin typeface="Segoe UI" panose="020B0502040204020203" pitchFamily="34" charset="0"/>
              </a:rPr>
              <a:t>for negative integers, the absolute value of the integer is equal to "</a:t>
            </a:r>
            <a:r>
              <a:rPr lang="en-US" b="1" dirty="0">
                <a:solidFill>
                  <a:srgbClr val="000000"/>
                </a:solidFill>
                <a:highlight>
                  <a:srgbClr val="FFFFFF"/>
                </a:highlight>
                <a:latin typeface="Segoe UI" panose="020B0502040204020203" pitchFamily="34" charset="0"/>
              </a:rPr>
              <a:t>the magnitude of the </a:t>
            </a:r>
            <a:r>
              <a:rPr lang="en-US" b="1" i="1" dirty="0">
                <a:solidFill>
                  <a:srgbClr val="000000"/>
                </a:solidFill>
                <a:highlight>
                  <a:srgbClr val="FFFFFF"/>
                </a:highlight>
                <a:latin typeface="Segoe UI" panose="020B0502040204020203" pitchFamily="34" charset="0"/>
              </a:rPr>
              <a:t>complement</a:t>
            </a:r>
            <a:r>
              <a:rPr lang="en-US" b="1" dirty="0">
                <a:solidFill>
                  <a:srgbClr val="000000"/>
                </a:solidFill>
                <a:highlight>
                  <a:srgbClr val="FFFFFF"/>
                </a:highlight>
                <a:latin typeface="Segoe UI" panose="020B0502040204020203" pitchFamily="34" charset="0"/>
              </a:rPr>
              <a:t> of the (</a:t>
            </a:r>
            <a:r>
              <a:rPr lang="en-US" b="1" i="1" dirty="0">
                <a:solidFill>
                  <a:srgbClr val="000000"/>
                </a:solidFill>
                <a:highlight>
                  <a:srgbClr val="FFFFFF"/>
                </a:highlight>
                <a:latin typeface="Segoe UI" panose="020B0502040204020203" pitchFamily="34" charset="0"/>
              </a:rPr>
              <a:t>n</a:t>
            </a:r>
            <a:r>
              <a:rPr lang="en-US" b="1" dirty="0">
                <a:solidFill>
                  <a:srgbClr val="000000"/>
                </a:solidFill>
                <a:highlight>
                  <a:srgbClr val="FFFFFF"/>
                </a:highlight>
                <a:latin typeface="Segoe UI" panose="020B0502040204020203" pitchFamily="34" charset="0"/>
              </a:rPr>
              <a:t>-1)-bit binary pattern </a:t>
            </a:r>
            <a:r>
              <a:rPr lang="en-US" b="1" i="1" dirty="0">
                <a:solidFill>
                  <a:srgbClr val="000000"/>
                </a:solidFill>
                <a:highlight>
                  <a:srgbClr val="FFFFFF"/>
                </a:highlight>
                <a:latin typeface="Segoe UI" panose="020B0502040204020203" pitchFamily="34" charset="0"/>
              </a:rPr>
              <a:t>plus one</a:t>
            </a:r>
            <a:r>
              <a:rPr lang="en-US" dirty="0">
                <a:solidFill>
                  <a:srgbClr val="000000"/>
                </a:solidFill>
                <a:highlight>
                  <a:srgbClr val="FFFFFF"/>
                </a:highlight>
                <a:latin typeface="Segoe UI" panose="020B0502040204020203" pitchFamily="34" charset="0"/>
              </a:rPr>
              <a:t>" (hence called 2's complement).</a:t>
            </a:r>
          </a:p>
          <a:p>
            <a:pPr>
              <a:defRPr/>
            </a:pPr>
            <a:endParaRPr lang="en-IN" dirty="0"/>
          </a:p>
        </p:txBody>
      </p:sp>
      <p:graphicFrame>
        <p:nvGraphicFramePr>
          <p:cNvPr id="4" name="Table 3">
            <a:extLst>
              <a:ext uri="{FF2B5EF4-FFF2-40B4-BE49-F238E27FC236}">
                <a16:creationId xmlns:a16="http://schemas.microsoft.com/office/drawing/2014/main" id="{A60546CC-F0CD-D0AB-F4E5-D79DDBC7B8C6}"/>
              </a:ext>
            </a:extLst>
          </p:cNvPr>
          <p:cNvGraphicFramePr>
            <a:graphicFrameLocks noGrp="1"/>
          </p:cNvGraphicFramePr>
          <p:nvPr/>
        </p:nvGraphicFramePr>
        <p:xfrm>
          <a:off x="457200" y="3778250"/>
          <a:ext cx="6934200" cy="1968818"/>
        </p:xfrm>
        <a:graphic>
          <a:graphicData uri="http://schemas.openxmlformats.org/drawingml/2006/table">
            <a:tbl>
              <a:tblPr firstRow="1" bandRow="1">
                <a:tableStyleId>{5C22544A-7EE6-4342-B048-85BDC9FD1C3A}</a:tableStyleId>
              </a:tblPr>
              <a:tblGrid>
                <a:gridCol w="3181574">
                  <a:extLst>
                    <a:ext uri="{9D8B030D-6E8A-4147-A177-3AD203B41FA5}">
                      <a16:colId xmlns:a16="http://schemas.microsoft.com/office/drawing/2014/main" val="20000"/>
                    </a:ext>
                  </a:extLst>
                </a:gridCol>
                <a:gridCol w="3752626">
                  <a:extLst>
                    <a:ext uri="{9D8B030D-6E8A-4147-A177-3AD203B41FA5}">
                      <a16:colId xmlns:a16="http://schemas.microsoft.com/office/drawing/2014/main" val="20001"/>
                    </a:ext>
                  </a:extLst>
                </a:gridCol>
              </a:tblGrid>
              <a:tr h="587540">
                <a:tc>
                  <a:txBody>
                    <a:bodyPr/>
                    <a:lstStyle/>
                    <a:p>
                      <a:r>
                        <a:rPr lang="en-US" sz="1800" dirty="0"/>
                        <a:t>0 100 0001</a:t>
                      </a:r>
                      <a:endParaRPr lang="en-IN" sz="1800" dirty="0"/>
                    </a:p>
                  </a:txBody>
                  <a:tcPr marT="45694" marB="45694"/>
                </a:tc>
                <a:tc>
                  <a:txBody>
                    <a:bodyPr/>
                    <a:lstStyle/>
                    <a:p>
                      <a:r>
                        <a:rPr lang="en-US" sz="1800" dirty="0"/>
                        <a:t>1 000 0001</a:t>
                      </a:r>
                      <a:endParaRPr lang="en-IN" sz="1800" dirty="0"/>
                    </a:p>
                  </a:txBody>
                  <a:tcPr marT="45694" marB="45694"/>
                </a:tc>
                <a:extLst>
                  <a:ext uri="{0D108BD9-81ED-4DB2-BD59-A6C34878D82A}">
                    <a16:rowId xmlns:a16="http://schemas.microsoft.com/office/drawing/2014/main" val="10000"/>
                  </a:ext>
                </a:extLst>
              </a:tr>
              <a:tr h="370625">
                <a:tc>
                  <a:txBody>
                    <a:bodyPr/>
                    <a:lstStyle/>
                    <a:p>
                      <a:r>
                        <a:rPr lang="en-US" sz="1800" dirty="0"/>
                        <a:t>Sign bit 0 : positive</a:t>
                      </a:r>
                      <a:endParaRPr lang="en-IN" sz="1800" dirty="0"/>
                    </a:p>
                  </a:txBody>
                  <a:tcPr marT="45694" marB="45694"/>
                </a:tc>
                <a:tc>
                  <a:txBody>
                    <a:bodyPr/>
                    <a:lstStyle/>
                    <a:p>
                      <a:r>
                        <a:rPr lang="en-US" sz="1800" dirty="0"/>
                        <a:t>Sign bit 1: negative</a:t>
                      </a:r>
                      <a:endParaRPr lang="en-IN" sz="1800" dirty="0"/>
                    </a:p>
                  </a:txBody>
                  <a:tcPr marT="45694" marB="45694"/>
                </a:tc>
                <a:extLst>
                  <a:ext uri="{0D108BD9-81ED-4DB2-BD59-A6C34878D82A}">
                    <a16:rowId xmlns:a16="http://schemas.microsoft.com/office/drawing/2014/main" val="10001"/>
                  </a:ext>
                </a:extLst>
              </a:tr>
              <a:tr h="370625">
                <a:tc>
                  <a:txBody>
                    <a:bodyPr/>
                    <a:lstStyle/>
                    <a:p>
                      <a:r>
                        <a:rPr lang="en-US" sz="1800" dirty="0"/>
                        <a:t>Abs value 65 </a:t>
                      </a:r>
                      <a:endParaRPr lang="en-IN" sz="1800" dirty="0"/>
                    </a:p>
                  </a:txBody>
                  <a:tcPr marT="45694" marB="45694"/>
                </a:tc>
                <a:tc>
                  <a:txBody>
                    <a:bodyPr/>
                    <a:lstStyle/>
                    <a:p>
                      <a:r>
                        <a:rPr lang="en-US" sz="1800" dirty="0"/>
                        <a:t>Abs value is  111 1110 + 1 =  127</a:t>
                      </a:r>
                      <a:endParaRPr lang="en-IN" sz="1800" dirty="0"/>
                    </a:p>
                  </a:txBody>
                  <a:tcPr marT="45694" marB="45694"/>
                </a:tc>
                <a:extLst>
                  <a:ext uri="{0D108BD9-81ED-4DB2-BD59-A6C34878D82A}">
                    <a16:rowId xmlns:a16="http://schemas.microsoft.com/office/drawing/2014/main" val="10002"/>
                  </a:ext>
                </a:extLst>
              </a:tr>
              <a:tr h="6397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+65 in integer</a:t>
                      </a:r>
                      <a:endParaRPr lang="en-IN" sz="1800" dirty="0"/>
                    </a:p>
                    <a:p>
                      <a:endParaRPr lang="en-IN" sz="1800" dirty="0"/>
                    </a:p>
                  </a:txBody>
                  <a:tcPr marT="45694" marB="45694"/>
                </a:tc>
                <a:tc>
                  <a:txBody>
                    <a:bodyPr/>
                    <a:lstStyle/>
                    <a:p>
                      <a:r>
                        <a:rPr lang="en-US" sz="1800" dirty="0"/>
                        <a:t>- 127 in integer</a:t>
                      </a:r>
                      <a:endParaRPr lang="en-IN" sz="1800" dirty="0"/>
                    </a:p>
                  </a:txBody>
                  <a:tcPr marT="45694" marB="45694"/>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7849FEA2-9217-71D9-495B-46BB6D75F38F}"/>
              </a:ext>
            </a:extLst>
          </p:cNvPr>
          <p:cNvSpPr>
            <a:spLocks noGrp="1"/>
          </p:cNvSpPr>
          <p:nvPr>
            <p:ph type="sldNum" sz="quarter" idx="12"/>
          </p:nvPr>
        </p:nvSpPr>
        <p:spPr/>
        <p:txBody>
          <a:bodyPr/>
          <a:lstStyle/>
          <a:p>
            <a:pPr>
              <a:defRPr/>
            </a:pPr>
            <a:fld id="{6C9E1527-09D8-4C88-95C0-A5489A749156}"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a:extLst>
              <a:ext uri="{FF2B5EF4-FFF2-40B4-BE49-F238E27FC236}">
                <a16:creationId xmlns:a16="http://schemas.microsoft.com/office/drawing/2014/main" id="{D2C9D4FB-4A74-879E-40D4-B3C2B6B60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6148388"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2">
            <a:extLst>
              <a:ext uri="{FF2B5EF4-FFF2-40B4-BE49-F238E27FC236}">
                <a16:creationId xmlns:a16="http://schemas.microsoft.com/office/drawing/2014/main" id="{0C62157A-061A-890A-5A6F-58F377B84185}"/>
              </a:ext>
            </a:extLst>
          </p:cNvPr>
          <p:cNvSpPr txBox="1">
            <a:spLocks noChangeArrowheads="1"/>
          </p:cNvSpPr>
          <p:nvPr/>
        </p:nvSpPr>
        <p:spPr bwMode="auto">
          <a:xfrm>
            <a:off x="2133600" y="52578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a:t>Ref: https://www3.ntu.edu</a:t>
            </a:r>
          </a:p>
        </p:txBody>
      </p:sp>
      <p:sp>
        <p:nvSpPr>
          <p:cNvPr id="2" name="Slide Number Placeholder 1">
            <a:extLst>
              <a:ext uri="{FF2B5EF4-FFF2-40B4-BE49-F238E27FC236}">
                <a16:creationId xmlns:a16="http://schemas.microsoft.com/office/drawing/2014/main" id="{69AAA42C-33B6-CF03-E932-4A54B4089BF8}"/>
              </a:ext>
            </a:extLst>
          </p:cNvPr>
          <p:cNvSpPr>
            <a:spLocks noGrp="1"/>
          </p:cNvSpPr>
          <p:nvPr>
            <p:ph type="sldNum" sz="quarter" idx="12"/>
          </p:nvPr>
        </p:nvSpPr>
        <p:spPr/>
        <p:txBody>
          <a:bodyPr/>
          <a:lstStyle/>
          <a:p>
            <a:pPr>
              <a:defRPr/>
            </a:pPr>
            <a:fld id="{6C9E1527-09D8-4C88-95C0-A5489A749156}"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07991245-FAF0-53C7-B3F0-322AC2937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0938"/>
            <a:ext cx="8991600"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3">
            <a:extLst>
              <a:ext uri="{FF2B5EF4-FFF2-40B4-BE49-F238E27FC236}">
                <a16:creationId xmlns:a16="http://schemas.microsoft.com/office/drawing/2014/main" id="{04B42BBE-703B-35EF-1FF1-3B0CEE60AB2C}"/>
              </a:ext>
            </a:extLst>
          </p:cNvPr>
          <p:cNvSpPr txBox="1">
            <a:spLocks noChangeArrowheads="1"/>
          </p:cNvSpPr>
          <p:nvPr/>
        </p:nvSpPr>
        <p:spPr bwMode="auto">
          <a:xfrm>
            <a:off x="533400" y="457200"/>
            <a:ext cx="388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sz="2400" b="1">
                <a:latin typeface="Arial" panose="020B0604020202020204" pitchFamily="34" charset="0"/>
                <a:cs typeface="Arial" panose="020B0604020202020204" pitchFamily="34" charset="0"/>
              </a:rPr>
              <a:t>Solve : </a:t>
            </a:r>
            <a:endParaRPr lang="en-IN" altLang="en-US" sz="2400" b="1">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6C13ED2-85B7-3B49-3206-5EFF5621DA7E}"/>
              </a:ext>
            </a:extLst>
          </p:cNvPr>
          <p:cNvSpPr>
            <a:spLocks noGrp="1"/>
          </p:cNvSpPr>
          <p:nvPr>
            <p:ph type="sldNum" sz="quarter" idx="12"/>
          </p:nvPr>
        </p:nvSpPr>
        <p:spPr/>
        <p:txBody>
          <a:bodyPr/>
          <a:lstStyle/>
          <a:p>
            <a:pPr>
              <a:defRPr/>
            </a:pPr>
            <a:fld id="{6C9E1527-09D8-4C88-95C0-A5489A749156}"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18B6B9C6-ABCB-EEF3-52A6-1293E9036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457200"/>
            <a:ext cx="84963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4">
            <a:extLst>
              <a:ext uri="{FF2B5EF4-FFF2-40B4-BE49-F238E27FC236}">
                <a16:creationId xmlns:a16="http://schemas.microsoft.com/office/drawing/2014/main" id="{10D66781-5DDB-14B0-8FDF-D3562426F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198688"/>
            <a:ext cx="38290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6">
            <a:extLst>
              <a:ext uri="{FF2B5EF4-FFF2-40B4-BE49-F238E27FC236}">
                <a16:creationId xmlns:a16="http://schemas.microsoft.com/office/drawing/2014/main" id="{87ABE421-5D9E-C6D0-BF53-984C06642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3575050"/>
            <a:ext cx="85915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8">
            <a:extLst>
              <a:ext uri="{FF2B5EF4-FFF2-40B4-BE49-F238E27FC236}">
                <a16:creationId xmlns:a16="http://schemas.microsoft.com/office/drawing/2014/main" id="{4FB9904A-4134-580A-E8B2-C8A83B8793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150" y="5257800"/>
            <a:ext cx="28003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Box 9">
            <a:extLst>
              <a:ext uri="{FF2B5EF4-FFF2-40B4-BE49-F238E27FC236}">
                <a16:creationId xmlns:a16="http://schemas.microsoft.com/office/drawing/2014/main" id="{F97447FE-BF05-C595-7EC3-F45E5B5AA86C}"/>
              </a:ext>
            </a:extLst>
          </p:cNvPr>
          <p:cNvSpPr txBox="1">
            <a:spLocks noChangeArrowheads="1"/>
          </p:cNvSpPr>
          <p:nvPr/>
        </p:nvSpPr>
        <p:spPr bwMode="auto">
          <a:xfrm>
            <a:off x="533400" y="2286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a:t>Binary Adder</a:t>
            </a:r>
            <a:endParaRPr lang="en-IN" altLang="en-US"/>
          </a:p>
        </p:txBody>
      </p:sp>
      <p:sp>
        <p:nvSpPr>
          <p:cNvPr id="33799" name="TextBox 11">
            <a:extLst>
              <a:ext uri="{FF2B5EF4-FFF2-40B4-BE49-F238E27FC236}">
                <a16:creationId xmlns:a16="http://schemas.microsoft.com/office/drawing/2014/main" id="{E1565748-386E-9474-B4BE-BD41B694A66A}"/>
              </a:ext>
            </a:extLst>
          </p:cNvPr>
          <p:cNvSpPr txBox="1">
            <a:spLocks noChangeArrowheads="1"/>
          </p:cNvSpPr>
          <p:nvPr/>
        </p:nvSpPr>
        <p:spPr bwMode="auto">
          <a:xfrm>
            <a:off x="503238" y="3206750"/>
            <a:ext cx="4586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a:t>Binary Subtractor:</a:t>
            </a:r>
            <a:endParaRPr lang="en-IN" altLang="en-US"/>
          </a:p>
        </p:txBody>
      </p:sp>
      <p:sp>
        <p:nvSpPr>
          <p:cNvPr id="2" name="Slide Number Placeholder 1">
            <a:extLst>
              <a:ext uri="{FF2B5EF4-FFF2-40B4-BE49-F238E27FC236}">
                <a16:creationId xmlns:a16="http://schemas.microsoft.com/office/drawing/2014/main" id="{9A295501-8EF9-A4DE-B1B1-62D6CBD1F489}"/>
              </a:ext>
            </a:extLst>
          </p:cNvPr>
          <p:cNvSpPr>
            <a:spLocks noGrp="1"/>
          </p:cNvSpPr>
          <p:nvPr>
            <p:ph type="sldNum" sz="quarter" idx="12"/>
          </p:nvPr>
        </p:nvSpPr>
        <p:spPr/>
        <p:txBody>
          <a:bodyPr/>
          <a:lstStyle/>
          <a:p>
            <a:pPr>
              <a:defRPr/>
            </a:pPr>
            <a:fld id="{6C9E1527-09D8-4C88-95C0-A5489A749156}"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F5235449-30A7-440F-506A-EA621FDCC987}"/>
              </a:ext>
            </a:extLst>
          </p:cNvPr>
          <p:cNvSpPr>
            <a:spLocks noGrp="1" noChangeArrowheads="1"/>
          </p:cNvSpPr>
          <p:nvPr>
            <p:ph idx="1"/>
          </p:nvPr>
        </p:nvSpPr>
        <p:spPr>
          <a:xfrm>
            <a:off x="533400" y="533400"/>
            <a:ext cx="6348413" cy="4338638"/>
          </a:xfrm>
        </p:spPr>
        <p:txBody>
          <a:bodyPr rtlCol="0">
            <a:normAutofit fontScale="92500" lnSpcReduction="20000"/>
          </a:bodyPr>
          <a:lstStyle/>
          <a:p>
            <a:pPr eaLnBrk="1" fontAlgn="auto" hangingPunct="1">
              <a:spcAft>
                <a:spcPts val="0"/>
              </a:spcAft>
              <a:buFont typeface="Wingdings 3" charset="2"/>
              <a:buChar char=""/>
              <a:defRPr/>
            </a:pPr>
            <a:r>
              <a:rPr lang="en-US" altLang="en-US" sz="2000" dirty="0">
                <a:solidFill>
                  <a:schemeClr val="tx1">
                    <a:lumMod val="75000"/>
                    <a:lumOff val="25000"/>
                  </a:schemeClr>
                </a:solidFill>
              </a:rPr>
              <a:t>1.Express the decimal number 87 as a sum of the values of each digit.</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Solution: the digit 8 has a weight of 10, which is 10, as indicated by its position. The digit 7 has a weight of 1, which is 10º, as indicated by its position.</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87 = (8 x 10) + (7 x 10º) = (8 x 10) +</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                       (7 x 1) = 87  </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Determine the value of each digit in 939</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2.Express the decimal number 725.45 as a sum of the values of each digit.</a:t>
            </a:r>
          </a:p>
          <a:p>
            <a:pPr eaLnBrk="1" fontAlgn="auto" hangingPunct="1">
              <a:spcAft>
                <a:spcPts val="0"/>
              </a:spcAft>
              <a:buFont typeface="Wingdings 3" charset="2"/>
              <a:buChar char=""/>
              <a:defRPr/>
            </a:pPr>
            <a:r>
              <a:rPr lang="en-US" altLang="en-US" sz="2000" dirty="0">
                <a:solidFill>
                  <a:schemeClr val="tx1">
                    <a:lumMod val="75000"/>
                    <a:lumOff val="25000"/>
                  </a:schemeClr>
                </a:solidFill>
              </a:rPr>
              <a:t>725.45 = (7 x 10</a:t>
            </a:r>
            <a:r>
              <a:rPr lang="en-US" altLang="en-US" sz="2000" dirty="0">
                <a:solidFill>
                  <a:schemeClr val="tx1">
                    <a:lumMod val="75000"/>
                    <a:lumOff val="25000"/>
                  </a:schemeClr>
                </a:solidFill>
                <a:latin typeface="Arial Black" panose="020B0A04020102020204" pitchFamily="34" charset="0"/>
              </a:rPr>
              <a:t>²) + </a:t>
            </a:r>
            <a:r>
              <a:rPr lang="en-US" altLang="en-US" sz="2000" dirty="0">
                <a:solidFill>
                  <a:schemeClr val="tx1">
                    <a:lumMod val="75000"/>
                    <a:lumOff val="25000"/>
                  </a:schemeClr>
                </a:solidFill>
              </a:rPr>
              <a:t>(2 x 10</a:t>
            </a:r>
            <a:r>
              <a:rPr lang="en-US" altLang="en-US" sz="2000" dirty="0">
                <a:solidFill>
                  <a:schemeClr val="tx1">
                    <a:lumMod val="75000"/>
                    <a:lumOff val="25000"/>
                  </a:schemeClr>
                </a:solidFill>
                <a:latin typeface="Arial Black" panose="020B0A04020102020204" pitchFamily="34" charset="0"/>
              </a:rPr>
              <a:t>¹) + (5 x 10º) + (4 x 10</a:t>
            </a:r>
            <a:r>
              <a:rPr lang="en-US" altLang="en-US" sz="2000" dirty="0">
                <a:solidFill>
                  <a:schemeClr val="tx1">
                    <a:lumMod val="75000"/>
                    <a:lumOff val="25000"/>
                  </a:schemeClr>
                </a:solidFill>
                <a:latin typeface="Univers" panose="020F0502020204030204" pitchFamily="34" charset="0"/>
              </a:rPr>
              <a:t>¯</a:t>
            </a:r>
            <a:r>
              <a:rPr lang="en-US" altLang="en-US" sz="2000" dirty="0">
                <a:solidFill>
                  <a:schemeClr val="tx1">
                    <a:lumMod val="75000"/>
                    <a:lumOff val="25000"/>
                  </a:schemeClr>
                </a:solidFill>
                <a:latin typeface="Arial Black" panose="020B0A04020102020204" pitchFamily="34" charset="0"/>
              </a:rPr>
              <a:t>¹) +</a:t>
            </a:r>
          </a:p>
          <a:p>
            <a:pPr eaLnBrk="1" fontAlgn="auto" hangingPunct="1">
              <a:spcAft>
                <a:spcPts val="0"/>
              </a:spcAft>
              <a:buFont typeface="Wingdings 3" charset="2"/>
              <a:buChar char=""/>
              <a:defRPr/>
            </a:pPr>
            <a:r>
              <a:rPr lang="en-US" altLang="en-US" sz="2000" dirty="0">
                <a:solidFill>
                  <a:schemeClr val="tx1">
                    <a:lumMod val="75000"/>
                    <a:lumOff val="25000"/>
                  </a:schemeClr>
                </a:solidFill>
                <a:latin typeface="Arial Black" panose="020B0A04020102020204" pitchFamily="34" charset="0"/>
              </a:rPr>
              <a:t>               (5 x 10</a:t>
            </a:r>
            <a:r>
              <a:rPr lang="en-US" altLang="en-US" sz="2000" dirty="0">
                <a:solidFill>
                  <a:schemeClr val="tx1">
                    <a:lumMod val="75000"/>
                    <a:lumOff val="25000"/>
                  </a:schemeClr>
                </a:solidFill>
                <a:latin typeface="Univers" panose="020F0502020204030204" pitchFamily="34" charset="0"/>
              </a:rPr>
              <a:t>¯</a:t>
            </a:r>
            <a:r>
              <a:rPr lang="en-US" altLang="en-US" sz="2000" dirty="0">
                <a:solidFill>
                  <a:schemeClr val="tx1">
                    <a:lumMod val="75000"/>
                    <a:lumOff val="25000"/>
                  </a:schemeClr>
                </a:solidFill>
                <a:latin typeface="Arial Black" panose="020B0A04020102020204" pitchFamily="34" charset="0"/>
              </a:rPr>
              <a:t>²) = 700 + 20 + 5 + 0.4 + 0.05</a:t>
            </a:r>
          </a:p>
          <a:p>
            <a:pPr eaLnBrk="1" fontAlgn="auto" hangingPunct="1">
              <a:spcAft>
                <a:spcPts val="0"/>
              </a:spcAft>
              <a:buFont typeface="Wingdings 3" charset="2"/>
              <a:buChar char=""/>
              <a:defRPr/>
            </a:pPr>
            <a:endParaRPr lang="en-US" altLang="en-US" sz="2000" dirty="0">
              <a:solidFill>
                <a:schemeClr val="tx1">
                  <a:lumMod val="75000"/>
                  <a:lumOff val="25000"/>
                </a:schemeClr>
              </a:solidFill>
            </a:endParaRPr>
          </a:p>
        </p:txBody>
      </p:sp>
      <p:sp>
        <p:nvSpPr>
          <p:cNvPr id="2" name="Slide Number Placeholder 1">
            <a:extLst>
              <a:ext uri="{FF2B5EF4-FFF2-40B4-BE49-F238E27FC236}">
                <a16:creationId xmlns:a16="http://schemas.microsoft.com/office/drawing/2014/main" id="{19406E5E-C625-8748-96DF-CD279CDF9E0C}"/>
              </a:ext>
            </a:extLst>
          </p:cNvPr>
          <p:cNvSpPr>
            <a:spLocks noGrp="1"/>
          </p:cNvSpPr>
          <p:nvPr>
            <p:ph type="sldNum" sz="quarter" idx="12"/>
          </p:nvPr>
        </p:nvSpPr>
        <p:spPr/>
        <p:txBody>
          <a:bodyPr/>
          <a:lstStyle/>
          <a:p>
            <a:pPr>
              <a:defRPr/>
            </a:pPr>
            <a:fld id="{550D34E3-E603-4DE7-9EB8-1960BE946F01}"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B402F572-30E4-B3F2-E2A0-863CA107A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
            <a:ext cx="49815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4">
            <a:extLst>
              <a:ext uri="{FF2B5EF4-FFF2-40B4-BE49-F238E27FC236}">
                <a16:creationId xmlns:a16="http://schemas.microsoft.com/office/drawing/2014/main" id="{23509058-98B5-D89E-A1CE-34D850EBD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33450"/>
            <a:ext cx="72294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6">
            <a:extLst>
              <a:ext uri="{FF2B5EF4-FFF2-40B4-BE49-F238E27FC236}">
                <a16:creationId xmlns:a16="http://schemas.microsoft.com/office/drawing/2014/main" id="{ED0CC91C-130D-965B-5C9B-6BF881AB9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191000"/>
            <a:ext cx="72294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07595B4-DA57-C85C-977B-511F43BC29F6}"/>
              </a:ext>
            </a:extLst>
          </p:cNvPr>
          <p:cNvSpPr>
            <a:spLocks noGrp="1"/>
          </p:cNvSpPr>
          <p:nvPr>
            <p:ph type="sldNum" sz="quarter" idx="12"/>
          </p:nvPr>
        </p:nvSpPr>
        <p:spPr/>
        <p:txBody>
          <a:bodyPr/>
          <a:lstStyle/>
          <a:p>
            <a:pPr>
              <a:defRPr/>
            </a:pPr>
            <a:fld id="{6C9E1527-09D8-4C88-95C0-A5489A749156}"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a:extLst>
              <a:ext uri="{FF2B5EF4-FFF2-40B4-BE49-F238E27FC236}">
                <a16:creationId xmlns:a16="http://schemas.microsoft.com/office/drawing/2014/main" id="{5C094EF0-5DB9-A631-BBBA-B749AA4CDFA4}"/>
              </a:ext>
            </a:extLst>
          </p:cNvPr>
          <p:cNvSpPr txBox="1">
            <a:spLocks noChangeArrowheads="1"/>
          </p:cNvSpPr>
          <p:nvPr/>
        </p:nvSpPr>
        <p:spPr bwMode="auto">
          <a:xfrm>
            <a:off x="990600" y="533400"/>
            <a:ext cx="5381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sz="2400">
                <a:latin typeface="Arial" panose="020B0604020202020204" pitchFamily="34" charset="0"/>
                <a:cs typeface="Arial" panose="020B0604020202020204" pitchFamily="34" charset="0"/>
              </a:rPr>
              <a:t>Subtraction using 9's complement</a:t>
            </a:r>
          </a:p>
        </p:txBody>
      </p:sp>
      <p:pic>
        <p:nvPicPr>
          <p:cNvPr id="35843" name="Picture 4">
            <a:extLst>
              <a:ext uri="{FF2B5EF4-FFF2-40B4-BE49-F238E27FC236}">
                <a16:creationId xmlns:a16="http://schemas.microsoft.com/office/drawing/2014/main" id="{62768AF4-FBD6-AC2D-2924-393DDB6AC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3838575"/>
            <a:ext cx="5392737"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2" descr="9's and 10's Complement">
            <a:extLst>
              <a:ext uri="{FF2B5EF4-FFF2-40B4-BE49-F238E27FC236}">
                <a16:creationId xmlns:a16="http://schemas.microsoft.com/office/drawing/2014/main" id="{AF179FB4-ED42-B173-83AC-576082808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25" y="1619250"/>
            <a:ext cx="55657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D7B3CF9-6F78-0AD9-BA6B-A8F3AB06E242}"/>
              </a:ext>
            </a:extLst>
          </p:cNvPr>
          <p:cNvSpPr>
            <a:spLocks noGrp="1"/>
          </p:cNvSpPr>
          <p:nvPr>
            <p:ph type="sldNum" sz="quarter" idx="12"/>
          </p:nvPr>
        </p:nvSpPr>
        <p:spPr/>
        <p:txBody>
          <a:bodyPr/>
          <a:lstStyle/>
          <a:p>
            <a:pPr>
              <a:defRPr/>
            </a:pPr>
            <a:fld id="{6C9E1527-09D8-4C88-95C0-A5489A749156}"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06452-5D7A-53D2-26A3-C6A3F912F8B5}"/>
              </a:ext>
            </a:extLst>
          </p:cNvPr>
          <p:cNvSpPr txBox="1"/>
          <p:nvPr/>
        </p:nvSpPr>
        <p:spPr>
          <a:xfrm>
            <a:off x="838200" y="609600"/>
            <a:ext cx="4587240" cy="461665"/>
          </a:xfrm>
          <a:prstGeom prst="rect">
            <a:avLst/>
          </a:prstGeom>
          <a:noFill/>
        </p:spPr>
        <p:txBody>
          <a:bodyPr>
            <a:spAutoFit/>
          </a:bodyPr>
          <a:lstStyle/>
          <a:p>
            <a:pPr algn="just">
              <a:defRPr/>
            </a:pPr>
            <a:r>
              <a:rPr lang="en-IN" sz="2400" b="1" dirty="0">
                <a:highlight>
                  <a:srgbClr val="FFFFFF"/>
                </a:highlight>
                <a:latin typeface="Arial" panose="020B0604020202020204" pitchFamily="34" charset="0"/>
                <a:cs typeface="Arial" panose="020B0604020202020204" pitchFamily="34" charset="0"/>
              </a:rPr>
              <a:t>10's Complement</a:t>
            </a:r>
          </a:p>
        </p:txBody>
      </p:sp>
      <p:pic>
        <p:nvPicPr>
          <p:cNvPr id="36867" name="Picture 2" descr="9's and 10's Complement">
            <a:extLst>
              <a:ext uri="{FF2B5EF4-FFF2-40B4-BE49-F238E27FC236}">
                <a16:creationId xmlns:a16="http://schemas.microsoft.com/office/drawing/2014/main" id="{984B75B2-F5F5-0BD6-2E25-A1BA1010C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1295400"/>
            <a:ext cx="59785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3">
            <a:extLst>
              <a:ext uri="{FF2B5EF4-FFF2-40B4-BE49-F238E27FC236}">
                <a16:creationId xmlns:a16="http://schemas.microsoft.com/office/drawing/2014/main" id="{C3C9D2E8-98B4-8192-F2AD-675A81B0C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05200"/>
            <a:ext cx="6248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FC00E37-7563-C444-CA2B-90E40E0E2397}"/>
              </a:ext>
            </a:extLst>
          </p:cNvPr>
          <p:cNvSpPr>
            <a:spLocks noGrp="1"/>
          </p:cNvSpPr>
          <p:nvPr>
            <p:ph type="sldNum" sz="quarter" idx="12"/>
          </p:nvPr>
        </p:nvSpPr>
        <p:spPr/>
        <p:txBody>
          <a:bodyPr/>
          <a:lstStyle/>
          <a:p>
            <a:pPr>
              <a:defRPr/>
            </a:pPr>
            <a:fld id="{6C9E1527-09D8-4C88-95C0-A5489A749156}"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a:extLst>
              <a:ext uri="{FF2B5EF4-FFF2-40B4-BE49-F238E27FC236}">
                <a16:creationId xmlns:a16="http://schemas.microsoft.com/office/drawing/2014/main" id="{E70461A7-1604-D8B5-4A91-B0AF669EF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09600"/>
            <a:ext cx="13144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4">
            <a:extLst>
              <a:ext uri="{FF2B5EF4-FFF2-40B4-BE49-F238E27FC236}">
                <a16:creationId xmlns:a16="http://schemas.microsoft.com/office/drawing/2014/main" id="{0DADC0A0-46BE-E99E-2061-FDBD246D4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47750"/>
            <a:ext cx="8467725"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121A57C-47FA-0F5C-663A-2E79F57C356C}"/>
              </a:ext>
            </a:extLst>
          </p:cNvPr>
          <p:cNvSpPr>
            <a:spLocks noGrp="1"/>
          </p:cNvSpPr>
          <p:nvPr>
            <p:ph type="sldNum" sz="quarter" idx="12"/>
          </p:nvPr>
        </p:nvSpPr>
        <p:spPr/>
        <p:txBody>
          <a:bodyPr/>
          <a:lstStyle/>
          <a:p>
            <a:pPr>
              <a:defRPr/>
            </a:pPr>
            <a:fld id="{6C9E1527-09D8-4C88-95C0-A5489A749156}"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
            <a:extLst>
              <a:ext uri="{FF2B5EF4-FFF2-40B4-BE49-F238E27FC236}">
                <a16:creationId xmlns:a16="http://schemas.microsoft.com/office/drawing/2014/main" id="{10EC0CD1-2944-1237-03C0-16CC0700CD84}"/>
              </a:ext>
            </a:extLst>
          </p:cNvPr>
          <p:cNvSpPr txBox="1">
            <a:spLocks noChangeArrowheads="1"/>
          </p:cNvSpPr>
          <p:nvPr/>
        </p:nvSpPr>
        <p:spPr bwMode="auto">
          <a:xfrm>
            <a:off x="533400" y="381000"/>
            <a:ext cx="67818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sz="2400"/>
              <a:t>1. </a:t>
            </a:r>
            <a:r>
              <a:rPr lang="en-US" altLang="en-US" sz="2400" b="1"/>
              <a:t>BCD : Binary Coded Decimal</a:t>
            </a:r>
          </a:p>
          <a:p>
            <a:endParaRPr lang="en-US" altLang="en-US"/>
          </a:p>
          <a:p>
            <a:r>
              <a:rPr lang="en-US" altLang="en-US"/>
              <a:t>0 to 9 are coded with 4 bit binary representation</a:t>
            </a:r>
          </a:p>
          <a:p>
            <a:r>
              <a:rPr lang="en-US" altLang="en-US"/>
              <a:t>This code is also known as 8-4-2-1 weighted Code.</a:t>
            </a:r>
          </a:p>
          <a:p>
            <a:endParaRPr lang="en-US" altLang="en-US"/>
          </a:p>
          <a:p>
            <a:r>
              <a:rPr lang="en-US" altLang="en-US"/>
              <a:t>e.g.</a:t>
            </a:r>
          </a:p>
          <a:p>
            <a:endParaRPr lang="en-US" altLang="en-US" sz="2400"/>
          </a:p>
          <a:p>
            <a:r>
              <a:rPr lang="en-US" altLang="en-US" sz="2400"/>
              <a:t>2. </a:t>
            </a:r>
            <a:r>
              <a:rPr lang="en-US" altLang="en-US" sz="2400" b="1"/>
              <a:t>Excess- 3 Code</a:t>
            </a:r>
          </a:p>
          <a:p>
            <a:r>
              <a:rPr lang="en-US" altLang="en-US" sz="2400" b="1"/>
              <a:t>. This is another form of BCD Code</a:t>
            </a:r>
          </a:p>
          <a:p>
            <a:r>
              <a:rPr lang="en-US" altLang="en-US" sz="2400" b="1"/>
              <a:t>. Add decimal 3 to natural BCD code of digit</a:t>
            </a:r>
          </a:p>
          <a:p>
            <a:r>
              <a:rPr lang="en-US" altLang="en-US" sz="2400" b="1"/>
              <a:t>. 0010 + 0011= 0101 in excess- 3 Code </a:t>
            </a:r>
            <a:endParaRPr lang="en-IN" altLang="en-US" sz="2400" b="1"/>
          </a:p>
        </p:txBody>
      </p:sp>
      <p:pic>
        <p:nvPicPr>
          <p:cNvPr id="38915" name="Picture 3">
            <a:extLst>
              <a:ext uri="{FF2B5EF4-FFF2-40B4-BE49-F238E27FC236}">
                <a16:creationId xmlns:a16="http://schemas.microsoft.com/office/drawing/2014/main" id="{34FF2D3F-A3DA-EF6A-0175-9B2ECA9A4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586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a:extLst>
              <a:ext uri="{FF2B5EF4-FFF2-40B4-BE49-F238E27FC236}">
                <a16:creationId xmlns:a16="http://schemas.microsoft.com/office/drawing/2014/main" id="{D2543DD1-BFA8-4950-3503-ECFD89D61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4191000"/>
            <a:ext cx="74453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CE2D9C6-CEDE-FCC1-833B-4744784365B1}"/>
              </a:ext>
            </a:extLst>
          </p:cNvPr>
          <p:cNvSpPr>
            <a:spLocks noGrp="1"/>
          </p:cNvSpPr>
          <p:nvPr>
            <p:ph type="sldNum" sz="quarter" idx="12"/>
          </p:nvPr>
        </p:nvSpPr>
        <p:spPr/>
        <p:txBody>
          <a:bodyPr/>
          <a:lstStyle/>
          <a:p>
            <a:pPr>
              <a:defRPr/>
            </a:pPr>
            <a:fld id="{6C9E1527-09D8-4C88-95C0-A5489A749156}"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a:extLst>
              <a:ext uri="{FF2B5EF4-FFF2-40B4-BE49-F238E27FC236}">
                <a16:creationId xmlns:a16="http://schemas.microsoft.com/office/drawing/2014/main" id="{4B577C9E-BD5C-C614-7040-16FDE05D1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2438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38D4161-39D5-852F-DA2A-DEEECA209515}"/>
              </a:ext>
            </a:extLst>
          </p:cNvPr>
          <p:cNvSpPr txBox="1"/>
          <p:nvPr/>
        </p:nvSpPr>
        <p:spPr>
          <a:xfrm>
            <a:off x="388938" y="1138238"/>
            <a:ext cx="6934200" cy="1938337"/>
          </a:xfrm>
          <a:prstGeom prst="rect">
            <a:avLst/>
          </a:prstGeom>
          <a:noFill/>
        </p:spPr>
        <p:txBody>
          <a:bodyPr>
            <a:spAutoFit/>
          </a:bodyPr>
          <a:lstStyle/>
          <a:p>
            <a:pPr marL="285750" indent="-285750">
              <a:buFont typeface="Arial" panose="020B0604020202020204" pitchFamily="34" charset="0"/>
              <a:buChar char="•"/>
              <a:defRPr/>
            </a:pPr>
            <a:r>
              <a:rPr lang="en-US" sz="2400" dirty="0"/>
              <a:t>Each Gray Code differs from preceding and succeeding number by single bit.</a:t>
            </a:r>
          </a:p>
          <a:p>
            <a:pPr marL="285750" indent="-285750">
              <a:buFont typeface="Arial" panose="020B0604020202020204" pitchFamily="34" charset="0"/>
              <a:buChar char="•"/>
              <a:defRPr/>
            </a:pPr>
            <a:r>
              <a:rPr lang="en-US" sz="2400" dirty="0"/>
              <a:t>It is not weighted code.</a:t>
            </a:r>
          </a:p>
          <a:p>
            <a:pPr marL="285750" indent="-285750">
              <a:buFont typeface="Arial" panose="020B0604020202020204" pitchFamily="34" charset="0"/>
              <a:buChar char="•"/>
              <a:defRPr/>
            </a:pPr>
            <a:r>
              <a:rPr lang="en-US" sz="2400" dirty="0"/>
              <a:t>It is a reflected code.</a:t>
            </a:r>
          </a:p>
          <a:p>
            <a:pPr>
              <a:defRPr/>
            </a:pPr>
            <a:r>
              <a:rPr lang="en-US" sz="2400" dirty="0"/>
              <a:t> </a:t>
            </a:r>
            <a:endParaRPr lang="en-IN" sz="2400" dirty="0"/>
          </a:p>
        </p:txBody>
      </p:sp>
      <p:pic>
        <p:nvPicPr>
          <p:cNvPr id="39940" name="Picture 5">
            <a:extLst>
              <a:ext uri="{FF2B5EF4-FFF2-40B4-BE49-F238E27FC236}">
                <a16:creationId xmlns:a16="http://schemas.microsoft.com/office/drawing/2014/main" id="{CDB42959-A8E1-40B7-8C8D-1668E9FF1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71800"/>
            <a:ext cx="7848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58C725B-0987-8974-454E-F82B9BA126A6}"/>
              </a:ext>
            </a:extLst>
          </p:cNvPr>
          <p:cNvSpPr>
            <a:spLocks noGrp="1"/>
          </p:cNvSpPr>
          <p:nvPr>
            <p:ph type="sldNum" sz="quarter" idx="12"/>
          </p:nvPr>
        </p:nvSpPr>
        <p:spPr/>
        <p:txBody>
          <a:bodyPr/>
          <a:lstStyle/>
          <a:p>
            <a:pPr>
              <a:defRPr/>
            </a:pPr>
            <a:fld id="{6C9E1527-09D8-4C88-95C0-A5489A749156}"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23820B7C-BAFA-2CC5-A2B2-CF3509B67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6272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CD2092C-B95D-7599-66EF-D3487F257C5F}"/>
              </a:ext>
            </a:extLst>
          </p:cNvPr>
          <p:cNvSpPr>
            <a:spLocks noGrp="1"/>
          </p:cNvSpPr>
          <p:nvPr>
            <p:ph type="sldNum" sz="quarter" idx="12"/>
          </p:nvPr>
        </p:nvSpPr>
        <p:spPr/>
        <p:txBody>
          <a:bodyPr/>
          <a:lstStyle/>
          <a:p>
            <a:pPr>
              <a:defRPr/>
            </a:pPr>
            <a:fld id="{6C9E1527-09D8-4C88-95C0-A5489A749156}"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413BE4-143F-0CF6-DC71-E41594622759}"/>
              </a:ext>
            </a:extLst>
          </p:cNvPr>
          <p:cNvSpPr>
            <a:spLocks noGrp="1"/>
          </p:cNvSpPr>
          <p:nvPr>
            <p:ph type="sldNum" sz="quarter" idx="12"/>
          </p:nvPr>
        </p:nvSpPr>
        <p:spPr/>
        <p:txBody>
          <a:bodyPr/>
          <a:lstStyle/>
          <a:p>
            <a:pPr>
              <a:defRPr/>
            </a:pPr>
            <a:fld id="{6C9E1527-09D8-4C88-95C0-A5489A749156}" type="slidenum">
              <a:rPr lang="en-US" altLang="en-US" smtClean="0"/>
              <a:pPr>
                <a:defRPr/>
              </a:pPr>
              <a:t>37</a:t>
            </a:fld>
            <a:endParaRPr lang="en-US" altLang="en-US"/>
          </a:p>
        </p:txBody>
      </p:sp>
      <p:sp>
        <p:nvSpPr>
          <p:cNvPr id="4" name="TextBox 3">
            <a:extLst>
              <a:ext uri="{FF2B5EF4-FFF2-40B4-BE49-F238E27FC236}">
                <a16:creationId xmlns:a16="http://schemas.microsoft.com/office/drawing/2014/main" id="{8FBD394B-763A-0D50-07AB-0072E09D5329}"/>
              </a:ext>
            </a:extLst>
          </p:cNvPr>
          <p:cNvSpPr txBox="1"/>
          <p:nvPr/>
        </p:nvSpPr>
        <p:spPr>
          <a:xfrm>
            <a:off x="228600" y="609600"/>
            <a:ext cx="8686800" cy="320087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Exercise: Design a)  4 bit binary to gray code converter.</a:t>
            </a:r>
          </a:p>
          <a:p>
            <a:r>
              <a:rPr lang="en-US" sz="2400" dirty="0">
                <a:latin typeface="Calibri" panose="020F0502020204030204" pitchFamily="34" charset="0"/>
                <a:cs typeface="Calibri" panose="020F0502020204030204" pitchFamily="34" charset="0"/>
              </a:rPr>
              <a:t>			     b)  4 bit gray to binary code converter.</a:t>
            </a:r>
          </a:p>
          <a:p>
            <a:endParaRPr lang="en-US" dirty="0"/>
          </a:p>
          <a:p>
            <a:r>
              <a:rPr lang="en-US" sz="2000" dirty="0">
                <a:latin typeface="Calibri" panose="020F0502020204030204" pitchFamily="34" charset="0"/>
                <a:cs typeface="Calibri" panose="020F0502020204030204" pitchFamily="34" charset="0"/>
              </a:rPr>
              <a:t>Solution steps:</a:t>
            </a:r>
          </a:p>
          <a:p>
            <a:endParaRPr lang="en-US" dirty="0"/>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Steps: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truth table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Use k-maps to reduce min terms</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Write Boolean expression using SOP form</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Draw circuit diagram using gates  </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57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25C0867-82BD-968D-66F8-CDD881CB22D9}"/>
              </a:ext>
            </a:extLst>
          </p:cNvPr>
          <p:cNvSpPr>
            <a:spLocks noGrp="1" noChangeArrowheads="1"/>
          </p:cNvSpPr>
          <p:nvPr>
            <p:ph type="title"/>
          </p:nvPr>
        </p:nvSpPr>
        <p:spPr/>
        <p:txBody>
          <a:bodyPr/>
          <a:lstStyle/>
          <a:p>
            <a:pPr eaLnBrk="1" hangingPunct="1"/>
            <a:r>
              <a:rPr lang="en-US" altLang="en-US" b="1"/>
              <a:t>BINARY NUMBERS</a:t>
            </a:r>
          </a:p>
        </p:txBody>
      </p:sp>
      <p:sp>
        <p:nvSpPr>
          <p:cNvPr id="8195" name="Rectangle 3">
            <a:extLst>
              <a:ext uri="{FF2B5EF4-FFF2-40B4-BE49-F238E27FC236}">
                <a16:creationId xmlns:a16="http://schemas.microsoft.com/office/drawing/2014/main" id="{EFE3C55A-B47F-F5E0-3A61-F37B5988047D}"/>
              </a:ext>
            </a:extLst>
          </p:cNvPr>
          <p:cNvSpPr>
            <a:spLocks noGrp="1" noChangeArrowheads="1"/>
          </p:cNvSpPr>
          <p:nvPr>
            <p:ph idx="1"/>
          </p:nvPr>
        </p:nvSpPr>
        <p:spPr>
          <a:xfrm>
            <a:off x="609600" y="1371600"/>
            <a:ext cx="6348413" cy="4670425"/>
          </a:xfrm>
        </p:spPr>
        <p:txBody>
          <a:bodyPr/>
          <a:lstStyle/>
          <a:p>
            <a:pPr eaLnBrk="1" hangingPunct="1"/>
            <a:r>
              <a:rPr lang="en-US" altLang="en-US" sz="2000"/>
              <a:t>The binary system is less complicated than the decimal system because it has only two digits, it is a base-two system. The two binary digits (bits) are 1 and 0. The position of a 1 or 0 in a binary number indicates its weight, or value within the number, just as the position of a decimal digit determines the value of that digit. The weights in a binary number are based on power of two as:</a:t>
            </a:r>
          </a:p>
          <a:p>
            <a:pPr eaLnBrk="1" hangingPunct="1"/>
            <a:r>
              <a:rPr lang="en-US" altLang="en-US" sz="2000"/>
              <a:t>   ….. 2</a:t>
            </a:r>
            <a:r>
              <a:rPr lang="en-US" altLang="en-US" sz="2000">
                <a:latin typeface="Arial Black" panose="020B0A04020102020204" pitchFamily="34" charset="0"/>
              </a:rPr>
              <a:t>  </a:t>
            </a:r>
            <a:r>
              <a:rPr lang="en-US" altLang="en-US" sz="2000"/>
              <a:t>2</a:t>
            </a:r>
            <a:r>
              <a:rPr lang="en-US" altLang="en-US" sz="2000">
                <a:latin typeface="Arial Black" panose="020B0A04020102020204" pitchFamily="34" charset="0"/>
              </a:rPr>
              <a:t>³  </a:t>
            </a:r>
            <a:r>
              <a:rPr lang="en-US" altLang="en-US" sz="2000"/>
              <a:t>2 2 2º . 2</a:t>
            </a:r>
            <a:r>
              <a:rPr lang="en-US" altLang="en-US" sz="2000">
                <a:latin typeface="Univers" panose="020B0503020202020204" pitchFamily="34" charset="0"/>
              </a:rPr>
              <a:t>¯</a:t>
            </a:r>
            <a:r>
              <a:rPr lang="en-US" altLang="en-US" sz="2000"/>
              <a:t> 2</a:t>
            </a:r>
            <a:r>
              <a:rPr lang="en-US" altLang="en-US" sz="2000">
                <a:latin typeface="Univers" panose="020B0503020202020204" pitchFamily="34" charset="0"/>
              </a:rPr>
              <a:t>¯</a:t>
            </a:r>
            <a:r>
              <a:rPr lang="en-US" altLang="en-US" sz="2000"/>
              <a:t>……….</a:t>
            </a:r>
          </a:p>
          <a:p>
            <a:pPr eaLnBrk="1" hangingPunct="1"/>
            <a:r>
              <a:rPr lang="en-US" altLang="en-US" sz="2000"/>
              <a:t>With 4 digits position we can count from zero to 15. In general, with n bits we can count up to a number equal to 2</a:t>
            </a:r>
            <a:r>
              <a:rPr lang="en-US" altLang="en-US" sz="2000">
                <a:latin typeface="Arial Black" panose="020B0A04020102020204" pitchFamily="34" charset="0"/>
              </a:rPr>
              <a:t>ⁿ - </a:t>
            </a:r>
            <a:r>
              <a:rPr lang="en-US" altLang="en-US" sz="2000"/>
              <a:t>1.</a:t>
            </a:r>
          </a:p>
          <a:p>
            <a:pPr eaLnBrk="1" hangingPunct="1"/>
            <a:r>
              <a:rPr lang="en-US" altLang="en-US" sz="2000">
                <a:latin typeface="Arial Black" panose="020B0A04020102020204" pitchFamily="34" charset="0"/>
              </a:rPr>
              <a:t>Largest decimal number = 2ⁿ - 1</a:t>
            </a:r>
          </a:p>
        </p:txBody>
      </p:sp>
      <p:sp>
        <p:nvSpPr>
          <p:cNvPr id="2" name="Slide Number Placeholder 1">
            <a:extLst>
              <a:ext uri="{FF2B5EF4-FFF2-40B4-BE49-F238E27FC236}">
                <a16:creationId xmlns:a16="http://schemas.microsoft.com/office/drawing/2014/main" id="{2378E53D-6CAC-AF7D-0F3A-8A01E65A1C8D}"/>
              </a:ext>
            </a:extLst>
          </p:cNvPr>
          <p:cNvSpPr>
            <a:spLocks noGrp="1"/>
          </p:cNvSpPr>
          <p:nvPr>
            <p:ph type="sldNum" sz="quarter" idx="12"/>
          </p:nvPr>
        </p:nvSpPr>
        <p:spPr/>
        <p:txBody>
          <a:bodyPr/>
          <a:lstStyle/>
          <a:p>
            <a:pPr>
              <a:defRPr/>
            </a:pPr>
            <a:fld id="{550D34E3-E603-4DE7-9EB8-1960BE946F01}"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FDF41697-7508-BA2A-46E0-0A5E780324B9}"/>
              </a:ext>
            </a:extLst>
          </p:cNvPr>
          <p:cNvSpPr>
            <a:spLocks noGrp="1" noChangeArrowheads="1"/>
          </p:cNvSpPr>
          <p:nvPr>
            <p:ph idx="1"/>
          </p:nvPr>
        </p:nvSpPr>
        <p:spPr>
          <a:xfrm>
            <a:off x="609600" y="685800"/>
            <a:ext cx="6348413" cy="5356225"/>
          </a:xfrm>
        </p:spPr>
        <p:txBody>
          <a:bodyPr/>
          <a:lstStyle/>
          <a:p>
            <a:pPr eaLnBrk="1" hangingPunct="1"/>
            <a:r>
              <a:rPr lang="en-US" altLang="en-US" sz="2400"/>
              <a:t>A binary number is a weighted number.</a:t>
            </a:r>
          </a:p>
          <a:p>
            <a:pPr eaLnBrk="1" hangingPunct="1"/>
            <a:r>
              <a:rPr lang="en-US" altLang="en-US" sz="2400"/>
              <a:t> The right-most bit is the least significant bit (LSB) in a binary whole number and has a weight of 2º =1. </a:t>
            </a:r>
          </a:p>
          <a:p>
            <a:pPr eaLnBrk="1" hangingPunct="1"/>
            <a:r>
              <a:rPr lang="en-US" altLang="en-US" sz="2400"/>
              <a:t>The weights increase from right to left by a power of two for each bit. </a:t>
            </a:r>
          </a:p>
          <a:p>
            <a:pPr eaLnBrk="1" hangingPunct="1"/>
            <a:r>
              <a:rPr lang="en-US" altLang="en-US" sz="2400"/>
              <a:t>The left-most bit is the most significant bit (MSB); its weight depends on the size of the binary number. </a:t>
            </a:r>
          </a:p>
          <a:p>
            <a:pPr eaLnBrk="1" hangingPunct="1"/>
            <a:r>
              <a:rPr lang="en-US" altLang="en-US" sz="2400"/>
              <a:t>     </a:t>
            </a:r>
            <a:endParaRPr lang="en-US" altLang="en-US" sz="2400">
              <a:latin typeface="Arial Black" panose="020B0A04020102020204" pitchFamily="34" charset="0"/>
            </a:endParaRPr>
          </a:p>
        </p:txBody>
      </p:sp>
      <p:sp>
        <p:nvSpPr>
          <p:cNvPr id="2" name="Slide Number Placeholder 1">
            <a:extLst>
              <a:ext uri="{FF2B5EF4-FFF2-40B4-BE49-F238E27FC236}">
                <a16:creationId xmlns:a16="http://schemas.microsoft.com/office/drawing/2014/main" id="{7FEAE455-4B43-00F1-1B65-C84CE5D2FF1F}"/>
              </a:ext>
            </a:extLst>
          </p:cNvPr>
          <p:cNvSpPr>
            <a:spLocks noGrp="1"/>
          </p:cNvSpPr>
          <p:nvPr>
            <p:ph type="sldNum" sz="quarter" idx="12"/>
          </p:nvPr>
        </p:nvSpPr>
        <p:spPr/>
        <p:txBody>
          <a:bodyPr/>
          <a:lstStyle/>
          <a:p>
            <a:pPr>
              <a:defRPr/>
            </a:pPr>
            <a:fld id="{550D34E3-E603-4DE7-9EB8-1960BE946F01}"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C9CEADB0-E4EF-08AC-545A-CD7AA3CEE622}"/>
              </a:ext>
            </a:extLst>
          </p:cNvPr>
          <p:cNvSpPr>
            <a:spLocks noGrp="1" noChangeArrowheads="1"/>
          </p:cNvSpPr>
          <p:nvPr>
            <p:ph idx="1"/>
          </p:nvPr>
        </p:nvSpPr>
        <p:spPr>
          <a:xfrm>
            <a:off x="609600" y="0"/>
            <a:ext cx="6553200" cy="6858000"/>
          </a:xfrm>
        </p:spPr>
        <p:txBody>
          <a:bodyPr/>
          <a:lstStyle/>
          <a:p>
            <a:pPr eaLnBrk="1" hangingPunct="1"/>
            <a:r>
              <a:rPr lang="en-US" altLang="en-US" b="1"/>
              <a:t>Decimal number                  Binary number</a:t>
            </a:r>
          </a:p>
          <a:p>
            <a:pPr eaLnBrk="1" hangingPunct="1"/>
            <a:r>
              <a:rPr lang="en-US" altLang="en-US" b="1"/>
              <a:t>         0                                   0  0  0  0</a:t>
            </a:r>
          </a:p>
          <a:p>
            <a:pPr eaLnBrk="1" hangingPunct="1"/>
            <a:r>
              <a:rPr lang="en-US" altLang="en-US" b="1"/>
              <a:t>         1                                   0  0  0  1</a:t>
            </a:r>
          </a:p>
          <a:p>
            <a:pPr eaLnBrk="1" hangingPunct="1"/>
            <a:r>
              <a:rPr lang="en-US" altLang="en-US" b="1"/>
              <a:t>         2                                   0  0  1  0</a:t>
            </a:r>
          </a:p>
          <a:p>
            <a:pPr eaLnBrk="1" hangingPunct="1"/>
            <a:r>
              <a:rPr lang="en-US" altLang="en-US" b="1"/>
              <a:t>         3                                   0  0  1  1</a:t>
            </a:r>
          </a:p>
          <a:p>
            <a:pPr eaLnBrk="1" hangingPunct="1"/>
            <a:r>
              <a:rPr lang="en-US" altLang="en-US" b="1"/>
              <a:t>         4                                   0  1  0  0</a:t>
            </a:r>
          </a:p>
          <a:p>
            <a:pPr eaLnBrk="1" hangingPunct="1"/>
            <a:r>
              <a:rPr lang="en-US" altLang="en-US" b="1"/>
              <a:t>         5                                   0  1  0  1</a:t>
            </a:r>
          </a:p>
          <a:p>
            <a:pPr eaLnBrk="1" hangingPunct="1"/>
            <a:r>
              <a:rPr lang="en-US" altLang="en-US" b="1"/>
              <a:t>         6                                   0  1  1  0</a:t>
            </a:r>
          </a:p>
          <a:p>
            <a:pPr eaLnBrk="1" hangingPunct="1"/>
            <a:r>
              <a:rPr lang="en-US" altLang="en-US" b="1"/>
              <a:t>         7                                   0  1  1  1</a:t>
            </a:r>
          </a:p>
          <a:p>
            <a:pPr eaLnBrk="1" hangingPunct="1"/>
            <a:r>
              <a:rPr lang="en-US" altLang="en-US" b="1"/>
              <a:t>         8                                   1  0  0  0</a:t>
            </a:r>
          </a:p>
          <a:p>
            <a:pPr eaLnBrk="1" hangingPunct="1"/>
            <a:r>
              <a:rPr lang="en-US" altLang="en-US" b="1"/>
              <a:t>         9                                   1  0  0  1</a:t>
            </a:r>
          </a:p>
          <a:p>
            <a:pPr eaLnBrk="1" hangingPunct="1"/>
            <a:r>
              <a:rPr lang="en-US" altLang="en-US" b="1"/>
              <a:t>       10                                   1  0  1  0</a:t>
            </a:r>
          </a:p>
          <a:p>
            <a:pPr eaLnBrk="1" hangingPunct="1"/>
            <a:r>
              <a:rPr lang="en-US" altLang="en-US" b="1"/>
              <a:t>       11                                   1  0  1  1</a:t>
            </a:r>
          </a:p>
          <a:p>
            <a:pPr eaLnBrk="1" hangingPunct="1"/>
            <a:r>
              <a:rPr lang="en-US" altLang="en-US" b="1"/>
              <a:t>       12                                   1  1  0  0</a:t>
            </a:r>
          </a:p>
          <a:p>
            <a:pPr eaLnBrk="1" hangingPunct="1"/>
            <a:r>
              <a:rPr lang="en-US" altLang="en-US" b="1"/>
              <a:t>       13                                   1  1  0  1</a:t>
            </a:r>
          </a:p>
          <a:p>
            <a:pPr eaLnBrk="1" hangingPunct="1"/>
            <a:r>
              <a:rPr lang="en-US" altLang="en-US" b="1"/>
              <a:t>       14                                   1  1  1  0</a:t>
            </a:r>
          </a:p>
          <a:p>
            <a:pPr eaLnBrk="1" hangingPunct="1"/>
            <a:r>
              <a:rPr lang="en-US" altLang="en-US" b="1"/>
              <a:t>       15                                   1  1  1  1</a:t>
            </a:r>
          </a:p>
        </p:txBody>
      </p:sp>
      <p:sp>
        <p:nvSpPr>
          <p:cNvPr id="2" name="Slide Number Placeholder 1">
            <a:extLst>
              <a:ext uri="{FF2B5EF4-FFF2-40B4-BE49-F238E27FC236}">
                <a16:creationId xmlns:a16="http://schemas.microsoft.com/office/drawing/2014/main" id="{646FDC98-F276-7161-8141-02D2FE25AB5C}"/>
              </a:ext>
            </a:extLst>
          </p:cNvPr>
          <p:cNvSpPr>
            <a:spLocks noGrp="1"/>
          </p:cNvSpPr>
          <p:nvPr>
            <p:ph type="sldNum" sz="quarter" idx="12"/>
          </p:nvPr>
        </p:nvSpPr>
        <p:spPr/>
        <p:txBody>
          <a:bodyPr/>
          <a:lstStyle/>
          <a:p>
            <a:pPr>
              <a:defRPr/>
            </a:pPr>
            <a:fld id="{550D34E3-E603-4DE7-9EB8-1960BE946F01}"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AB52C25B-476D-A4D5-7002-BFDB6BB34232}"/>
              </a:ext>
            </a:extLst>
          </p:cNvPr>
          <p:cNvSpPr>
            <a:spLocks noGrp="1" noChangeArrowheads="1"/>
          </p:cNvSpPr>
          <p:nvPr>
            <p:ph idx="1"/>
          </p:nvPr>
        </p:nvSpPr>
        <p:spPr>
          <a:xfrm>
            <a:off x="609600" y="685800"/>
            <a:ext cx="6348413" cy="5356225"/>
          </a:xfrm>
        </p:spPr>
        <p:txBody>
          <a:bodyPr/>
          <a:lstStyle/>
          <a:p>
            <a:pPr eaLnBrk="1" hangingPunct="1">
              <a:buFont typeface="Wingdings" panose="05000000000000000000" pitchFamily="2" charset="2"/>
              <a:buNone/>
            </a:pPr>
            <a:r>
              <a:rPr lang="en-US" altLang="en-US" sz="2400" b="1"/>
              <a:t>Binary-to-Decimal Conversion</a:t>
            </a:r>
          </a:p>
          <a:p>
            <a:pPr eaLnBrk="1" hangingPunct="1"/>
            <a:r>
              <a:rPr lang="en-US" altLang="en-US" sz="2400"/>
              <a:t>The  decimal value of any binary number can be found by adding the weights of all bits that are 1 and discarding the weights of all bits that are 0.</a:t>
            </a:r>
          </a:p>
          <a:p>
            <a:pPr eaLnBrk="1" hangingPunct="1"/>
            <a:r>
              <a:rPr lang="en-US" altLang="en-US" sz="2400"/>
              <a:t>Example</a:t>
            </a:r>
          </a:p>
          <a:p>
            <a:pPr eaLnBrk="1" hangingPunct="1"/>
            <a:r>
              <a:rPr lang="en-US" altLang="en-US" sz="2400"/>
              <a:t>Let’s convert the binary whole number 101101 to decimal.</a:t>
            </a:r>
          </a:p>
          <a:p>
            <a:pPr eaLnBrk="1" hangingPunct="1"/>
            <a:r>
              <a:rPr lang="en-US" altLang="en-US" sz="2400"/>
              <a:t> Weight:   2 2  2  2  2  2º</a:t>
            </a:r>
          </a:p>
          <a:p>
            <a:pPr eaLnBrk="1" hangingPunct="1"/>
            <a:r>
              <a:rPr lang="en-US" altLang="en-US" sz="2400"/>
              <a:t>Binary no: 1  0   1    1   0    1</a:t>
            </a:r>
          </a:p>
          <a:p>
            <a:pPr eaLnBrk="1" hangingPunct="1"/>
            <a:r>
              <a:rPr lang="en-US" altLang="en-US" sz="2400"/>
              <a:t>101101= 2 + 2 + 2 + 2º = 32+8+4+1=45</a:t>
            </a:r>
          </a:p>
          <a:p>
            <a:pPr eaLnBrk="1" hangingPunct="1"/>
            <a:endParaRPr lang="en-US" altLang="en-US" sz="2400" b="1">
              <a:latin typeface="New Century Schoolbook" pitchFamily="18" charset="0"/>
            </a:endParaRPr>
          </a:p>
        </p:txBody>
      </p:sp>
      <p:sp>
        <p:nvSpPr>
          <p:cNvPr id="2" name="Slide Number Placeholder 1">
            <a:extLst>
              <a:ext uri="{FF2B5EF4-FFF2-40B4-BE49-F238E27FC236}">
                <a16:creationId xmlns:a16="http://schemas.microsoft.com/office/drawing/2014/main" id="{91C6E3EE-B2B1-E9E7-11E7-4CBDF42FD35D}"/>
              </a:ext>
            </a:extLst>
          </p:cNvPr>
          <p:cNvSpPr>
            <a:spLocks noGrp="1"/>
          </p:cNvSpPr>
          <p:nvPr>
            <p:ph type="sldNum" sz="quarter" idx="12"/>
          </p:nvPr>
        </p:nvSpPr>
        <p:spPr/>
        <p:txBody>
          <a:bodyPr/>
          <a:lstStyle/>
          <a:p>
            <a:pPr>
              <a:defRPr/>
            </a:pPr>
            <a:fld id="{550D34E3-E603-4DE7-9EB8-1960BE946F01}"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C31FD8D-2EC7-77C1-78C7-14FE33497273}"/>
              </a:ext>
            </a:extLst>
          </p:cNvPr>
          <p:cNvSpPr>
            <a:spLocks noGrp="1" noChangeArrowheads="1"/>
          </p:cNvSpPr>
          <p:nvPr>
            <p:ph idx="1"/>
          </p:nvPr>
        </p:nvSpPr>
        <p:spPr>
          <a:xfrm>
            <a:off x="609600" y="685800"/>
            <a:ext cx="6477000" cy="5356225"/>
          </a:xfrm>
        </p:spPr>
        <p:txBody>
          <a:bodyPr/>
          <a:lstStyle/>
          <a:p>
            <a:pPr eaLnBrk="1" hangingPunct="1"/>
            <a:r>
              <a:rPr lang="en-US" altLang="en-US" sz="2400" b="1"/>
              <a:t>Decimal-to-Binary Conversion</a:t>
            </a:r>
          </a:p>
          <a:p>
            <a:pPr eaLnBrk="1" hangingPunct="1"/>
            <a:r>
              <a:rPr lang="en-US" altLang="en-US" sz="2000" b="1"/>
              <a:t>One way to find the binary number that is equivalent to a given decimal number is to determine the set of binary weights whose sum is equal to the decimal number. For example decimal number 9, can be expressed as the sum of binary weights as follows:</a:t>
            </a:r>
          </a:p>
          <a:p>
            <a:pPr eaLnBrk="1" hangingPunct="1"/>
            <a:r>
              <a:rPr lang="en-US" altLang="en-US" sz="2000" b="1"/>
              <a:t>     9 = 8 + 1  or   9 = 2</a:t>
            </a:r>
            <a:r>
              <a:rPr lang="en-US" altLang="en-US" sz="2000" b="1">
                <a:latin typeface="Arial Black" panose="020B0A04020102020204" pitchFamily="34" charset="0"/>
              </a:rPr>
              <a:t>³ + 2º</a:t>
            </a:r>
          </a:p>
          <a:p>
            <a:pPr eaLnBrk="1" hangingPunct="1"/>
            <a:r>
              <a:rPr lang="en-US" altLang="en-US" sz="2000" b="1"/>
              <a:t>Placing 1s in the appropriate weight positions, 2</a:t>
            </a:r>
            <a:r>
              <a:rPr lang="en-US" altLang="en-US" sz="2000" b="1">
                <a:latin typeface="Arial Black" panose="020B0A04020102020204" pitchFamily="34" charset="0"/>
              </a:rPr>
              <a:t>³ </a:t>
            </a:r>
            <a:r>
              <a:rPr lang="en-US" altLang="en-US" sz="2000" b="1"/>
              <a:t>and</a:t>
            </a:r>
          </a:p>
          <a:p>
            <a:pPr eaLnBrk="1" hangingPunct="1"/>
            <a:r>
              <a:rPr lang="en-US" altLang="en-US" sz="2000" b="1"/>
              <a:t>2º, and 0s in the 2</a:t>
            </a:r>
            <a:r>
              <a:rPr lang="en-US" altLang="en-US" sz="2000" b="1">
                <a:latin typeface="Arial Black" panose="020B0A04020102020204" pitchFamily="34" charset="0"/>
              </a:rPr>
              <a:t>² </a:t>
            </a:r>
            <a:r>
              <a:rPr lang="en-US" altLang="en-US" sz="2000" b="1"/>
              <a:t>and 2</a:t>
            </a:r>
            <a:r>
              <a:rPr lang="en-US" altLang="en-US" sz="2000" b="1">
                <a:latin typeface="Arial Black" panose="020B0A04020102020204" pitchFamily="34" charset="0"/>
              </a:rPr>
              <a:t>¹ </a:t>
            </a:r>
            <a:r>
              <a:rPr lang="en-US" altLang="en-US" sz="2000" b="1"/>
              <a:t>positions determines the binary number for decimal 9.</a:t>
            </a:r>
          </a:p>
          <a:p>
            <a:pPr eaLnBrk="1" hangingPunct="1"/>
            <a:r>
              <a:rPr lang="en-US" altLang="en-US" sz="2000" b="1"/>
              <a:t>        2</a:t>
            </a:r>
            <a:r>
              <a:rPr lang="en-US" altLang="en-US" sz="2000" b="1">
                <a:latin typeface="Arial Black" panose="020B0A04020102020204" pitchFamily="34" charset="0"/>
              </a:rPr>
              <a:t>³   </a:t>
            </a:r>
            <a:r>
              <a:rPr lang="en-US" altLang="en-US" sz="2000" b="1"/>
              <a:t>2</a:t>
            </a:r>
            <a:r>
              <a:rPr lang="en-US" altLang="en-US" sz="2000" b="1">
                <a:latin typeface="Arial Black" panose="020B0A04020102020204" pitchFamily="34" charset="0"/>
              </a:rPr>
              <a:t>²   </a:t>
            </a:r>
            <a:r>
              <a:rPr lang="en-US" altLang="en-US" sz="2000" b="1"/>
              <a:t>2</a:t>
            </a:r>
            <a:r>
              <a:rPr lang="en-US" altLang="en-US" sz="2000" b="1">
                <a:latin typeface="Arial Black" panose="020B0A04020102020204" pitchFamily="34" charset="0"/>
              </a:rPr>
              <a:t>¹  </a:t>
            </a:r>
            <a:r>
              <a:rPr lang="en-US" altLang="en-US" sz="2000" b="1"/>
              <a:t>2º</a:t>
            </a:r>
          </a:p>
          <a:p>
            <a:pPr eaLnBrk="1" hangingPunct="1"/>
            <a:r>
              <a:rPr lang="en-US" altLang="en-US" sz="2000" b="1"/>
              <a:t>        1    0    0    1     Binary number for nine</a:t>
            </a:r>
          </a:p>
        </p:txBody>
      </p:sp>
      <p:sp>
        <p:nvSpPr>
          <p:cNvPr id="2" name="Slide Number Placeholder 1">
            <a:extLst>
              <a:ext uri="{FF2B5EF4-FFF2-40B4-BE49-F238E27FC236}">
                <a16:creationId xmlns:a16="http://schemas.microsoft.com/office/drawing/2014/main" id="{498EDCDC-AD2F-C905-1930-01F05D5E3DB0}"/>
              </a:ext>
            </a:extLst>
          </p:cNvPr>
          <p:cNvSpPr>
            <a:spLocks noGrp="1"/>
          </p:cNvSpPr>
          <p:nvPr>
            <p:ph type="sldNum" sz="quarter" idx="12"/>
          </p:nvPr>
        </p:nvSpPr>
        <p:spPr/>
        <p:txBody>
          <a:bodyPr/>
          <a:lstStyle/>
          <a:p>
            <a:pPr>
              <a:defRPr/>
            </a:pPr>
            <a:fld id="{550D34E3-E603-4DE7-9EB8-1960BE946F01}"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59DA772-C9E7-286D-140D-A557DEB75397}"/>
              </a:ext>
            </a:extLst>
          </p:cNvPr>
          <p:cNvSpPr>
            <a:spLocks noGrp="1" noChangeArrowheads="1"/>
          </p:cNvSpPr>
          <p:nvPr>
            <p:ph type="title"/>
          </p:nvPr>
        </p:nvSpPr>
        <p:spPr>
          <a:xfrm>
            <a:off x="533400" y="157163"/>
            <a:ext cx="6348413" cy="833437"/>
          </a:xfrm>
        </p:spPr>
        <p:txBody>
          <a:bodyPr/>
          <a:lstStyle/>
          <a:p>
            <a:pPr eaLnBrk="1" hangingPunct="1"/>
            <a:r>
              <a:rPr lang="en-US" altLang="en-US" sz="3200" b="1"/>
              <a:t>Hexadecimal numbers</a:t>
            </a:r>
          </a:p>
        </p:txBody>
      </p:sp>
      <p:sp>
        <p:nvSpPr>
          <p:cNvPr id="19459" name="Rectangle 3">
            <a:extLst>
              <a:ext uri="{FF2B5EF4-FFF2-40B4-BE49-F238E27FC236}">
                <a16:creationId xmlns:a16="http://schemas.microsoft.com/office/drawing/2014/main" id="{39672F37-21EA-41E6-B9EB-6683C07101FD}"/>
              </a:ext>
            </a:extLst>
          </p:cNvPr>
          <p:cNvSpPr>
            <a:spLocks noGrp="1" noChangeArrowheads="1"/>
          </p:cNvSpPr>
          <p:nvPr>
            <p:ph idx="1"/>
          </p:nvPr>
        </p:nvSpPr>
        <p:spPr>
          <a:xfrm>
            <a:off x="304800" y="1447800"/>
            <a:ext cx="6653213" cy="4594225"/>
          </a:xfrm>
        </p:spPr>
        <p:txBody>
          <a:bodyPr rtlCol="0">
            <a:normAutofit fontScale="92500" lnSpcReduction="20000"/>
          </a:bodyPr>
          <a:lstStyle/>
          <a:p>
            <a:pPr eaLnBrk="1" fontAlgn="auto" hangingPunct="1">
              <a:lnSpc>
                <a:spcPct val="90000"/>
              </a:lnSpc>
              <a:spcAft>
                <a:spcPts val="0"/>
              </a:spcAft>
              <a:buFont typeface="Wingdings 3" charset="2"/>
              <a:buChar char=""/>
              <a:defRPr/>
            </a:pPr>
            <a:r>
              <a:rPr lang="en-US" altLang="en-US" sz="2400" dirty="0">
                <a:solidFill>
                  <a:schemeClr val="tx1">
                    <a:lumMod val="75000"/>
                    <a:lumOff val="25000"/>
                  </a:schemeClr>
                </a:solidFill>
              </a:rPr>
              <a:t>The hexadecimal number system has sixteen digits and is used primarily as a compact way of displaying or writing binary numbers because it is very easy to convert between binary and hexadecimal.</a:t>
            </a:r>
          </a:p>
          <a:p>
            <a:pPr eaLnBrk="1" fontAlgn="auto" hangingPunct="1">
              <a:lnSpc>
                <a:spcPct val="90000"/>
              </a:lnSpc>
              <a:spcAft>
                <a:spcPts val="0"/>
              </a:spcAft>
              <a:buFont typeface="Wingdings 3" charset="2"/>
              <a:buChar char=""/>
              <a:defRPr/>
            </a:pPr>
            <a:r>
              <a:rPr lang="en-US" altLang="en-US" sz="2400" dirty="0">
                <a:solidFill>
                  <a:schemeClr val="tx1">
                    <a:lumMod val="75000"/>
                    <a:lumOff val="25000"/>
                  </a:schemeClr>
                </a:solidFill>
              </a:rPr>
              <a:t> Long binary numbers are difficult to read and write because it is easy to drop or transpose a bit. </a:t>
            </a:r>
          </a:p>
          <a:p>
            <a:pPr eaLnBrk="1" fontAlgn="auto" hangingPunct="1">
              <a:lnSpc>
                <a:spcPct val="90000"/>
              </a:lnSpc>
              <a:spcAft>
                <a:spcPts val="0"/>
              </a:spcAft>
              <a:buFont typeface="Wingdings 3" charset="2"/>
              <a:buChar char=""/>
              <a:defRPr/>
            </a:pPr>
            <a:r>
              <a:rPr lang="en-US" altLang="en-US" sz="2400" dirty="0">
                <a:solidFill>
                  <a:schemeClr val="tx1">
                    <a:lumMod val="75000"/>
                    <a:lumOff val="25000"/>
                  </a:schemeClr>
                </a:solidFill>
              </a:rPr>
              <a:t>Hexadecimal is widely used in computer and microprocessor applications. </a:t>
            </a:r>
          </a:p>
          <a:p>
            <a:pPr eaLnBrk="1" fontAlgn="auto" hangingPunct="1">
              <a:lnSpc>
                <a:spcPct val="90000"/>
              </a:lnSpc>
              <a:spcAft>
                <a:spcPts val="0"/>
              </a:spcAft>
              <a:buFont typeface="Wingdings 3" charset="2"/>
              <a:buChar char=""/>
              <a:defRPr/>
            </a:pPr>
            <a:r>
              <a:rPr lang="en-US" altLang="en-US" sz="2400" dirty="0">
                <a:solidFill>
                  <a:schemeClr val="tx1">
                    <a:lumMod val="75000"/>
                    <a:lumOff val="25000"/>
                  </a:schemeClr>
                </a:solidFill>
              </a:rPr>
              <a:t>The hexadecimal system has a base of sixteen; it is composed of 16 digits and alphabetic characters.</a:t>
            </a:r>
          </a:p>
          <a:p>
            <a:pPr eaLnBrk="1" fontAlgn="auto" hangingPunct="1">
              <a:lnSpc>
                <a:spcPct val="90000"/>
              </a:lnSpc>
              <a:spcAft>
                <a:spcPts val="0"/>
              </a:spcAft>
              <a:buFont typeface="Wingdings 3" charset="2"/>
              <a:buChar char=""/>
              <a:defRPr/>
            </a:pPr>
            <a:r>
              <a:rPr lang="en-US" altLang="en-US" sz="2400" dirty="0">
                <a:solidFill>
                  <a:schemeClr val="tx1">
                    <a:lumMod val="75000"/>
                    <a:lumOff val="25000"/>
                  </a:schemeClr>
                </a:solidFill>
              </a:rPr>
              <a:t>The maximum 3-digits hexadecimal number is FFF or decimal 4095 and maximum 4-digit  hexadecimal number is FFFF or decimal 65.535</a:t>
            </a:r>
          </a:p>
        </p:txBody>
      </p:sp>
      <p:sp>
        <p:nvSpPr>
          <p:cNvPr id="2" name="Slide Number Placeholder 1">
            <a:extLst>
              <a:ext uri="{FF2B5EF4-FFF2-40B4-BE49-F238E27FC236}">
                <a16:creationId xmlns:a16="http://schemas.microsoft.com/office/drawing/2014/main" id="{458F3BC9-4BD3-BC3A-7716-F4569CECC209}"/>
              </a:ext>
            </a:extLst>
          </p:cNvPr>
          <p:cNvSpPr>
            <a:spLocks noGrp="1"/>
          </p:cNvSpPr>
          <p:nvPr>
            <p:ph type="sldNum" sz="quarter" idx="12"/>
          </p:nvPr>
        </p:nvSpPr>
        <p:spPr/>
        <p:txBody>
          <a:bodyPr/>
          <a:lstStyle/>
          <a:p>
            <a:pPr>
              <a:defRPr/>
            </a:pPr>
            <a:fld id="{550D34E3-E603-4DE7-9EB8-1960BE946F01}" type="slidenum">
              <a:rPr lang="en-US"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2040</TotalTime>
  <Words>2626</Words>
  <Application>Microsoft Office PowerPoint</Application>
  <PresentationFormat>On-screen Show (4:3)</PresentationFormat>
  <Paragraphs>314</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 Black</vt:lpstr>
      <vt:lpstr>Calibri</vt:lpstr>
      <vt:lpstr>New Century Schoolbook</vt:lpstr>
      <vt:lpstr>Segoe UI</vt:lpstr>
      <vt:lpstr>Trebuchet MS</vt:lpstr>
      <vt:lpstr>Univers</vt:lpstr>
      <vt:lpstr>Wingdings</vt:lpstr>
      <vt:lpstr>Wingdings 3</vt:lpstr>
      <vt:lpstr>Facet</vt:lpstr>
      <vt:lpstr> Conversion between various number systems</vt:lpstr>
      <vt:lpstr>Decimal numbers </vt:lpstr>
      <vt:lpstr>PowerPoint Presentation</vt:lpstr>
      <vt:lpstr>BINARY NUMBERS</vt:lpstr>
      <vt:lpstr>PowerPoint Presentation</vt:lpstr>
      <vt:lpstr>PowerPoint Presentation</vt:lpstr>
      <vt:lpstr>PowerPoint Presentation</vt:lpstr>
      <vt:lpstr>PowerPoint Presentation</vt:lpstr>
      <vt:lpstr>Hexadecimal numbers</vt:lpstr>
      <vt:lpstr>PowerPoint Presentation</vt:lpstr>
      <vt:lpstr>PowerPoint Presentation</vt:lpstr>
      <vt:lpstr>PowerPoint Presentation</vt:lpstr>
      <vt:lpstr>PowerPoint Presentation</vt:lpstr>
      <vt:lpstr> </vt:lpstr>
      <vt:lpstr>Octal Numbers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75</cp:revision>
  <dcterms:created xsi:type="dcterms:W3CDTF">1601-01-01T00:00:00Z</dcterms:created>
  <dcterms:modified xsi:type="dcterms:W3CDTF">2024-09-24T04:40:23Z</dcterms:modified>
</cp:coreProperties>
</file>