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6" r:id="rId11"/>
    <p:sldId id="268" r:id="rId12"/>
    <p:sldId id="265" r:id="rId13"/>
    <p:sldId id="267" r:id="rId14"/>
    <p:sldId id="266" r:id="rId15"/>
    <p:sldId id="269" r:id="rId16"/>
    <p:sldId id="270" r:id="rId17"/>
    <p:sldId id="271" r:id="rId18"/>
    <p:sldId id="272" r:id="rId19"/>
    <p:sldId id="273" r:id="rId20"/>
    <p:sldId id="274" r:id="rId21"/>
    <p:sldId id="275"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B3ADF-BA20-49BC-A2ED-02A89A474302}" type="datetimeFigureOut">
              <a:rPr lang="en-IN" smtClean="0"/>
              <a:t>13-08-2024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ECB70-1339-4558-9814-9FF478E8E269}" type="slidenum">
              <a:rPr lang="en-IN" smtClean="0"/>
              <a:t>‹#›</a:t>
            </a:fld>
            <a:endParaRPr lang="en-IN"/>
          </a:p>
        </p:txBody>
      </p:sp>
    </p:spTree>
    <p:extLst>
      <p:ext uri="{BB962C8B-B14F-4D97-AF65-F5344CB8AC3E}">
        <p14:creationId xmlns:p14="http://schemas.microsoft.com/office/powerpoint/2010/main" val="3156872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7ECB70-1339-4558-9814-9FF478E8E269}" type="slidenum">
              <a:rPr lang="en-IN" smtClean="0"/>
              <a:t>22</a:t>
            </a:fld>
            <a:endParaRPr lang="en-IN"/>
          </a:p>
        </p:txBody>
      </p:sp>
    </p:spTree>
    <p:extLst>
      <p:ext uri="{BB962C8B-B14F-4D97-AF65-F5344CB8AC3E}">
        <p14:creationId xmlns:p14="http://schemas.microsoft.com/office/powerpoint/2010/main" val="180065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30A504-4395-4EEE-BCFC-254F506DC4F2}"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F757D-20F1-4DE0-B80F-13AE2760B883}" type="slidenum">
              <a:rPr lang="en-IN" smtClean="0"/>
              <a:t>‹#›</a:t>
            </a:fld>
            <a:endParaRPr lang="en-IN"/>
          </a:p>
        </p:txBody>
      </p:sp>
    </p:spTree>
    <p:extLst>
      <p:ext uri="{BB962C8B-B14F-4D97-AF65-F5344CB8AC3E}">
        <p14:creationId xmlns:p14="http://schemas.microsoft.com/office/powerpoint/2010/main" val="1439772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0A504-4395-4EEE-BCFC-254F506DC4F2}"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F757D-20F1-4DE0-B80F-13AE2760B883}" type="slidenum">
              <a:rPr lang="en-IN" smtClean="0"/>
              <a:t>‹#›</a:t>
            </a:fld>
            <a:endParaRPr lang="en-IN"/>
          </a:p>
        </p:txBody>
      </p:sp>
    </p:spTree>
    <p:extLst>
      <p:ext uri="{BB962C8B-B14F-4D97-AF65-F5344CB8AC3E}">
        <p14:creationId xmlns:p14="http://schemas.microsoft.com/office/powerpoint/2010/main" val="346734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0A504-4395-4EEE-BCFC-254F506DC4F2}"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F757D-20F1-4DE0-B80F-13AE2760B883}" type="slidenum">
              <a:rPr lang="en-IN" smtClean="0"/>
              <a:t>‹#›</a:t>
            </a:fld>
            <a:endParaRPr lang="en-IN"/>
          </a:p>
        </p:txBody>
      </p:sp>
    </p:spTree>
    <p:extLst>
      <p:ext uri="{BB962C8B-B14F-4D97-AF65-F5344CB8AC3E}">
        <p14:creationId xmlns:p14="http://schemas.microsoft.com/office/powerpoint/2010/main" val="115981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0A504-4395-4EEE-BCFC-254F506DC4F2}"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F757D-20F1-4DE0-B80F-13AE2760B883}" type="slidenum">
              <a:rPr lang="en-IN" smtClean="0"/>
              <a:t>‹#›</a:t>
            </a:fld>
            <a:endParaRPr lang="en-IN"/>
          </a:p>
        </p:txBody>
      </p:sp>
    </p:spTree>
    <p:extLst>
      <p:ext uri="{BB962C8B-B14F-4D97-AF65-F5344CB8AC3E}">
        <p14:creationId xmlns:p14="http://schemas.microsoft.com/office/powerpoint/2010/main" val="252446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0A504-4395-4EEE-BCFC-254F506DC4F2}"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F757D-20F1-4DE0-B80F-13AE2760B883}" type="slidenum">
              <a:rPr lang="en-IN" smtClean="0"/>
              <a:t>‹#›</a:t>
            </a:fld>
            <a:endParaRPr lang="en-IN"/>
          </a:p>
        </p:txBody>
      </p:sp>
    </p:spTree>
    <p:extLst>
      <p:ext uri="{BB962C8B-B14F-4D97-AF65-F5344CB8AC3E}">
        <p14:creationId xmlns:p14="http://schemas.microsoft.com/office/powerpoint/2010/main" val="373718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30A504-4395-4EEE-BCFC-254F506DC4F2}"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F757D-20F1-4DE0-B80F-13AE2760B883}" type="slidenum">
              <a:rPr lang="en-IN" smtClean="0"/>
              <a:t>‹#›</a:t>
            </a:fld>
            <a:endParaRPr lang="en-IN"/>
          </a:p>
        </p:txBody>
      </p:sp>
    </p:spTree>
    <p:extLst>
      <p:ext uri="{BB962C8B-B14F-4D97-AF65-F5344CB8AC3E}">
        <p14:creationId xmlns:p14="http://schemas.microsoft.com/office/powerpoint/2010/main" val="288708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30A504-4395-4EEE-BCFC-254F506DC4F2}" type="datetimeFigureOut">
              <a:rPr lang="en-IN" smtClean="0"/>
              <a:t>13-08-2024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BF757D-20F1-4DE0-B80F-13AE2760B883}" type="slidenum">
              <a:rPr lang="en-IN" smtClean="0"/>
              <a:t>‹#›</a:t>
            </a:fld>
            <a:endParaRPr lang="en-IN"/>
          </a:p>
        </p:txBody>
      </p:sp>
    </p:spTree>
    <p:extLst>
      <p:ext uri="{BB962C8B-B14F-4D97-AF65-F5344CB8AC3E}">
        <p14:creationId xmlns:p14="http://schemas.microsoft.com/office/powerpoint/2010/main" val="2927888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30A504-4395-4EEE-BCFC-254F506DC4F2}" type="datetimeFigureOut">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BF757D-20F1-4DE0-B80F-13AE2760B883}" type="slidenum">
              <a:rPr lang="en-IN" smtClean="0"/>
              <a:t>‹#›</a:t>
            </a:fld>
            <a:endParaRPr lang="en-IN"/>
          </a:p>
        </p:txBody>
      </p:sp>
    </p:spTree>
    <p:extLst>
      <p:ext uri="{BB962C8B-B14F-4D97-AF65-F5344CB8AC3E}">
        <p14:creationId xmlns:p14="http://schemas.microsoft.com/office/powerpoint/2010/main" val="21476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30A504-4395-4EEE-BCFC-254F506DC4F2}" type="datetimeFigureOut">
              <a:rPr lang="en-IN" smtClean="0"/>
              <a:t>13-08-2024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BF757D-20F1-4DE0-B80F-13AE2760B883}" type="slidenum">
              <a:rPr lang="en-IN" smtClean="0"/>
              <a:t>‹#›</a:t>
            </a:fld>
            <a:endParaRPr lang="en-IN"/>
          </a:p>
        </p:txBody>
      </p:sp>
    </p:spTree>
    <p:extLst>
      <p:ext uri="{BB962C8B-B14F-4D97-AF65-F5344CB8AC3E}">
        <p14:creationId xmlns:p14="http://schemas.microsoft.com/office/powerpoint/2010/main" val="35184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30A504-4395-4EEE-BCFC-254F506DC4F2}"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F757D-20F1-4DE0-B80F-13AE2760B883}" type="slidenum">
              <a:rPr lang="en-IN" smtClean="0"/>
              <a:t>‹#›</a:t>
            </a:fld>
            <a:endParaRPr lang="en-IN"/>
          </a:p>
        </p:txBody>
      </p:sp>
    </p:spTree>
    <p:extLst>
      <p:ext uri="{BB962C8B-B14F-4D97-AF65-F5344CB8AC3E}">
        <p14:creationId xmlns:p14="http://schemas.microsoft.com/office/powerpoint/2010/main" val="3011559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30A504-4395-4EEE-BCFC-254F506DC4F2}"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F757D-20F1-4DE0-B80F-13AE2760B883}" type="slidenum">
              <a:rPr lang="en-IN" smtClean="0"/>
              <a:t>‹#›</a:t>
            </a:fld>
            <a:endParaRPr lang="en-IN"/>
          </a:p>
        </p:txBody>
      </p:sp>
    </p:spTree>
    <p:extLst>
      <p:ext uri="{BB962C8B-B14F-4D97-AF65-F5344CB8AC3E}">
        <p14:creationId xmlns:p14="http://schemas.microsoft.com/office/powerpoint/2010/main" val="426759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E30A504-4395-4EEE-BCFC-254F506DC4F2}" type="datetimeFigureOut">
              <a:rPr lang="en-IN" smtClean="0"/>
              <a:t>13-08-2024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BFBF757D-20F1-4DE0-B80F-13AE2760B883}" type="slidenum">
              <a:rPr lang="en-IN" smtClean="0"/>
              <a:t>‹#›</a:t>
            </a:fld>
            <a:endParaRPr lang="en-IN"/>
          </a:p>
        </p:txBody>
      </p:sp>
    </p:spTree>
    <p:extLst>
      <p:ext uri="{BB962C8B-B14F-4D97-AF65-F5344CB8AC3E}">
        <p14:creationId xmlns:p14="http://schemas.microsoft.com/office/powerpoint/2010/main" val="13382890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FB31-704E-0B1E-37BD-35249489EFCC}"/>
              </a:ext>
            </a:extLst>
          </p:cNvPr>
          <p:cNvSpPr>
            <a:spLocks noGrp="1"/>
          </p:cNvSpPr>
          <p:nvPr>
            <p:ph type="ctrTitle"/>
          </p:nvPr>
        </p:nvSpPr>
        <p:spPr/>
        <p:txBody>
          <a:bodyPr/>
          <a:lstStyle/>
          <a:p>
            <a:r>
              <a:rPr lang="en-IN" dirty="0"/>
              <a:t>Control Flow Statements</a:t>
            </a:r>
          </a:p>
        </p:txBody>
      </p:sp>
      <p:sp>
        <p:nvSpPr>
          <p:cNvPr id="3" name="Subtitle 2">
            <a:extLst>
              <a:ext uri="{FF2B5EF4-FFF2-40B4-BE49-F238E27FC236}">
                <a16:creationId xmlns:a16="http://schemas.microsoft.com/office/drawing/2014/main" id="{40BB0627-B9E7-DA24-B5F7-4210ACADC3AE}"/>
              </a:ext>
            </a:extLst>
          </p:cNvPr>
          <p:cNvSpPr>
            <a:spLocks noGrp="1"/>
          </p:cNvSpPr>
          <p:nvPr>
            <p:ph type="subTitle" idx="1"/>
          </p:nvPr>
        </p:nvSpPr>
        <p:spPr/>
        <p:txBody>
          <a:bodyPr/>
          <a:lstStyle/>
          <a:p>
            <a:r>
              <a:rPr lang="en-IN" dirty="0"/>
              <a:t>Kaustubh Kulkarni</a:t>
            </a:r>
          </a:p>
        </p:txBody>
      </p:sp>
    </p:spTree>
    <p:extLst>
      <p:ext uri="{BB962C8B-B14F-4D97-AF65-F5344CB8AC3E}">
        <p14:creationId xmlns:p14="http://schemas.microsoft.com/office/powerpoint/2010/main" val="1817997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2F4A-0ADA-D5AB-D251-15D368D1D8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E84D8D-373E-5C56-A017-2196E29011DE}"/>
              </a:ext>
            </a:extLst>
          </p:cNvPr>
          <p:cNvSpPr>
            <a:spLocks noGrp="1"/>
          </p:cNvSpPr>
          <p:nvPr>
            <p:ph idx="1"/>
          </p:nvPr>
        </p:nvSpPr>
        <p:spPr/>
        <p:txBody>
          <a:bodyPr/>
          <a:lstStyle/>
          <a:p>
            <a:r>
              <a:rPr lang="en-US" dirty="0"/>
              <a:t>A switch works with the byte, short, char, and int primitive data types.</a:t>
            </a:r>
          </a:p>
          <a:p>
            <a:r>
              <a:rPr lang="en-US" dirty="0"/>
              <a:t>It also works with strings or </a:t>
            </a:r>
            <a:r>
              <a:rPr lang="en-US" dirty="0" err="1"/>
              <a:t>enum</a:t>
            </a:r>
            <a:r>
              <a:rPr lang="en-US" dirty="0"/>
              <a:t> variables</a:t>
            </a:r>
          </a:p>
          <a:p>
            <a:r>
              <a:rPr lang="en-US" dirty="0"/>
              <a:t>Refer:</a:t>
            </a:r>
          </a:p>
          <a:p>
            <a:pPr lvl="1"/>
            <a:r>
              <a:rPr lang="en-US" dirty="0"/>
              <a:t>SwitchDemo.java</a:t>
            </a:r>
          </a:p>
          <a:p>
            <a:pPr lvl="1"/>
            <a:r>
              <a:rPr lang="en-US" dirty="0"/>
              <a:t>SwitchDemo2.java</a:t>
            </a:r>
          </a:p>
          <a:p>
            <a:pPr lvl="1"/>
            <a:r>
              <a:rPr lang="en-US" dirty="0"/>
              <a:t>StringSwitchDemo.java</a:t>
            </a:r>
          </a:p>
          <a:p>
            <a:endParaRPr lang="en-IN" dirty="0"/>
          </a:p>
        </p:txBody>
      </p:sp>
    </p:spTree>
    <p:extLst>
      <p:ext uri="{BB962C8B-B14F-4D97-AF65-F5344CB8AC3E}">
        <p14:creationId xmlns:p14="http://schemas.microsoft.com/office/powerpoint/2010/main" val="221731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6F16-6E5F-9579-F0F6-9850735BB511}"/>
              </a:ext>
            </a:extLst>
          </p:cNvPr>
          <p:cNvSpPr>
            <a:spLocks noGrp="1"/>
          </p:cNvSpPr>
          <p:nvPr>
            <p:ph type="title"/>
          </p:nvPr>
        </p:nvSpPr>
        <p:spPr/>
        <p:txBody>
          <a:bodyPr/>
          <a:lstStyle/>
          <a:p>
            <a:pPr algn="ctr"/>
            <a:r>
              <a:rPr lang="en-IN" b="1" dirty="0"/>
              <a:t>Enum Types</a:t>
            </a:r>
          </a:p>
        </p:txBody>
      </p:sp>
      <p:sp>
        <p:nvSpPr>
          <p:cNvPr id="3" name="Content Placeholder 2">
            <a:extLst>
              <a:ext uri="{FF2B5EF4-FFF2-40B4-BE49-F238E27FC236}">
                <a16:creationId xmlns:a16="http://schemas.microsoft.com/office/drawing/2014/main" id="{F5BE3031-F454-41A5-265C-C67E177A822B}"/>
              </a:ext>
            </a:extLst>
          </p:cNvPr>
          <p:cNvSpPr>
            <a:spLocks noGrp="1"/>
          </p:cNvSpPr>
          <p:nvPr>
            <p:ph idx="1"/>
          </p:nvPr>
        </p:nvSpPr>
        <p:spPr>
          <a:xfrm>
            <a:off x="645242" y="1641066"/>
            <a:ext cx="10901516" cy="4938969"/>
          </a:xfrm>
        </p:spPr>
        <p:txBody>
          <a:bodyPr>
            <a:normAutofit fontScale="92500" lnSpcReduction="20000"/>
          </a:bodyPr>
          <a:lstStyle/>
          <a:p>
            <a:r>
              <a:rPr lang="en-US" dirty="0"/>
              <a:t>An </a:t>
            </a:r>
            <a:r>
              <a:rPr lang="en-US" dirty="0" err="1"/>
              <a:t>enum</a:t>
            </a:r>
            <a:r>
              <a:rPr lang="en-US" dirty="0"/>
              <a:t> type is a special data type that enables for a variable to be a set of predefined constants.</a:t>
            </a:r>
          </a:p>
          <a:p>
            <a:r>
              <a:rPr lang="en-US" dirty="0"/>
              <a:t>The variable must be equal to one of the values that have been predefined for it.</a:t>
            </a:r>
          </a:p>
          <a:p>
            <a:r>
              <a:rPr lang="en-US" dirty="0"/>
              <a:t>Common examples include compass directions (values of NORTH, SOUTH, EAST, and WEST) and the days of the week.</a:t>
            </a:r>
          </a:p>
          <a:p>
            <a:r>
              <a:rPr lang="en-US" dirty="0"/>
              <a:t>Because they are constants, the names of an </a:t>
            </a:r>
            <a:r>
              <a:rPr lang="en-US" dirty="0" err="1"/>
              <a:t>enum</a:t>
            </a:r>
            <a:r>
              <a:rPr lang="en-US" dirty="0"/>
              <a:t> type's fields are in uppercase letters.</a:t>
            </a:r>
          </a:p>
          <a:p>
            <a:r>
              <a:rPr lang="en-US" dirty="0"/>
              <a:t>You define an </a:t>
            </a:r>
            <a:r>
              <a:rPr lang="en-US" dirty="0" err="1"/>
              <a:t>enum</a:t>
            </a:r>
            <a:r>
              <a:rPr lang="en-US" dirty="0"/>
              <a:t> type by using the </a:t>
            </a:r>
            <a:r>
              <a:rPr lang="en-US" dirty="0" err="1"/>
              <a:t>enum</a:t>
            </a:r>
            <a:r>
              <a:rPr lang="en-US" dirty="0"/>
              <a:t> keyword.</a:t>
            </a:r>
          </a:p>
          <a:p>
            <a:r>
              <a:rPr lang="en-US" dirty="0"/>
              <a:t>You should use </a:t>
            </a:r>
            <a:r>
              <a:rPr lang="en-US" dirty="0" err="1"/>
              <a:t>enum</a:t>
            </a:r>
            <a:r>
              <a:rPr lang="en-US" dirty="0"/>
              <a:t> types any time you need to represent a fixed set of constants.</a:t>
            </a:r>
          </a:p>
          <a:p>
            <a:r>
              <a:rPr lang="en-US" dirty="0"/>
              <a:t>That includes natural </a:t>
            </a:r>
            <a:r>
              <a:rPr lang="en-US" dirty="0" err="1"/>
              <a:t>enum</a:t>
            </a:r>
            <a:r>
              <a:rPr lang="en-US" dirty="0"/>
              <a:t> types such as data sets where you know all possible values at compile time for example, the choices on a menu, command line flags, and so on.</a:t>
            </a:r>
          </a:p>
        </p:txBody>
      </p:sp>
    </p:spTree>
    <p:extLst>
      <p:ext uri="{BB962C8B-B14F-4D97-AF65-F5344CB8AC3E}">
        <p14:creationId xmlns:p14="http://schemas.microsoft.com/office/powerpoint/2010/main" val="341773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D013-2DFB-7EFD-8798-DEBE42C85AA1}"/>
              </a:ext>
            </a:extLst>
          </p:cNvPr>
          <p:cNvSpPr>
            <a:spLocks noGrp="1"/>
          </p:cNvSpPr>
          <p:nvPr>
            <p:ph type="title"/>
          </p:nvPr>
        </p:nvSpPr>
        <p:spPr/>
        <p:txBody>
          <a:bodyPr/>
          <a:lstStyle/>
          <a:p>
            <a:pPr algn="ctr"/>
            <a:r>
              <a:rPr lang="en-US" b="1" dirty="0"/>
              <a:t>The while Statement</a:t>
            </a:r>
            <a:endParaRPr lang="en-IN" b="1" dirty="0"/>
          </a:p>
        </p:txBody>
      </p:sp>
      <p:sp>
        <p:nvSpPr>
          <p:cNvPr id="3" name="Content Placeholder 2">
            <a:extLst>
              <a:ext uri="{FF2B5EF4-FFF2-40B4-BE49-F238E27FC236}">
                <a16:creationId xmlns:a16="http://schemas.microsoft.com/office/drawing/2014/main" id="{5DAD4A15-916B-0658-D299-127C7AE21D0E}"/>
              </a:ext>
            </a:extLst>
          </p:cNvPr>
          <p:cNvSpPr>
            <a:spLocks noGrp="1"/>
          </p:cNvSpPr>
          <p:nvPr>
            <p:ph idx="1"/>
          </p:nvPr>
        </p:nvSpPr>
        <p:spPr>
          <a:xfrm>
            <a:off x="838199" y="1825624"/>
            <a:ext cx="10793361" cy="4791485"/>
          </a:xfrm>
        </p:spPr>
        <p:txBody>
          <a:bodyPr>
            <a:normAutofit fontScale="92500" lnSpcReduction="10000"/>
          </a:bodyPr>
          <a:lstStyle/>
          <a:p>
            <a:r>
              <a:rPr lang="en-US" dirty="0"/>
              <a:t>The while statement continually executes a block of statements while a particular condition is true. Its syntax can be expressed as:</a:t>
            </a:r>
          </a:p>
          <a:p>
            <a:endParaRPr lang="en-US" dirty="0"/>
          </a:p>
          <a:p>
            <a:r>
              <a:rPr lang="en-US" dirty="0"/>
              <a:t>while (expression) {</a:t>
            </a:r>
          </a:p>
          <a:p>
            <a:pPr marL="0" indent="0">
              <a:buNone/>
            </a:pPr>
            <a:r>
              <a:rPr lang="en-US" dirty="0"/>
              <a:t>	statement(s)</a:t>
            </a:r>
          </a:p>
          <a:p>
            <a:pPr marL="0" indent="0">
              <a:buNone/>
            </a:pPr>
            <a:r>
              <a:rPr lang="en-US" dirty="0"/>
              <a:t>}</a:t>
            </a:r>
          </a:p>
          <a:p>
            <a:r>
              <a:rPr lang="en-US" dirty="0"/>
              <a:t>The while statement evaluates expression, which must return a </a:t>
            </a:r>
            <a:r>
              <a:rPr lang="en-US" dirty="0" err="1"/>
              <a:t>boolean</a:t>
            </a:r>
            <a:r>
              <a:rPr lang="en-US" dirty="0"/>
              <a:t> value.</a:t>
            </a:r>
          </a:p>
          <a:p>
            <a:r>
              <a:rPr lang="en-US" dirty="0"/>
              <a:t>If the expression evaluates to true, the while statement executes the statement(s) in the while block.</a:t>
            </a:r>
          </a:p>
          <a:p>
            <a:r>
              <a:rPr lang="en-US" dirty="0"/>
              <a:t>The while statement continues testing the expression and executing its block until the expression evaluates to false.</a:t>
            </a:r>
          </a:p>
        </p:txBody>
      </p:sp>
    </p:spTree>
    <p:extLst>
      <p:ext uri="{BB962C8B-B14F-4D97-AF65-F5344CB8AC3E}">
        <p14:creationId xmlns:p14="http://schemas.microsoft.com/office/powerpoint/2010/main" val="112732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0DDD-BD30-AA58-D66D-3DE6044EDA95}"/>
              </a:ext>
            </a:extLst>
          </p:cNvPr>
          <p:cNvSpPr>
            <a:spLocks noGrp="1"/>
          </p:cNvSpPr>
          <p:nvPr>
            <p:ph type="title"/>
          </p:nvPr>
        </p:nvSpPr>
        <p:spPr/>
        <p:txBody>
          <a:bodyPr/>
          <a:lstStyle/>
          <a:p>
            <a:pPr algn="ctr"/>
            <a:r>
              <a:rPr lang="en-US" b="1" dirty="0"/>
              <a:t>The do-while Statement</a:t>
            </a:r>
            <a:endParaRPr lang="en-IN" dirty="0"/>
          </a:p>
        </p:txBody>
      </p:sp>
      <p:sp>
        <p:nvSpPr>
          <p:cNvPr id="3" name="Content Placeholder 2">
            <a:extLst>
              <a:ext uri="{FF2B5EF4-FFF2-40B4-BE49-F238E27FC236}">
                <a16:creationId xmlns:a16="http://schemas.microsoft.com/office/drawing/2014/main" id="{16358D07-9820-6D8F-2D6D-5D1A31788A01}"/>
              </a:ext>
            </a:extLst>
          </p:cNvPr>
          <p:cNvSpPr>
            <a:spLocks noGrp="1"/>
          </p:cNvSpPr>
          <p:nvPr>
            <p:ph idx="1"/>
          </p:nvPr>
        </p:nvSpPr>
        <p:spPr/>
        <p:txBody>
          <a:bodyPr/>
          <a:lstStyle/>
          <a:p>
            <a:r>
              <a:rPr lang="en-US" dirty="0"/>
              <a:t>The Java programming language also provides a do-while statement.</a:t>
            </a:r>
          </a:p>
          <a:p>
            <a:r>
              <a:rPr lang="en-US" dirty="0"/>
              <a:t>The difference between do-while and while is that do-while evaluates its expression at the bottom of the loop instead of the top.</a:t>
            </a:r>
          </a:p>
          <a:p>
            <a:r>
              <a:rPr lang="en-US" dirty="0"/>
              <a:t>Therefore, the statements within the do block are always executed at least once</a:t>
            </a:r>
          </a:p>
          <a:p>
            <a:r>
              <a:rPr lang="en-US" dirty="0"/>
              <a:t>Syntax:</a:t>
            </a:r>
          </a:p>
          <a:p>
            <a:r>
              <a:rPr lang="en-US" dirty="0"/>
              <a:t>do {</a:t>
            </a:r>
          </a:p>
          <a:p>
            <a:pPr marL="0" indent="0">
              <a:buNone/>
            </a:pPr>
            <a:r>
              <a:rPr lang="en-US" dirty="0"/>
              <a:t>	statement(s)</a:t>
            </a:r>
          </a:p>
          <a:p>
            <a:pPr marL="0" indent="0">
              <a:buNone/>
            </a:pPr>
            <a:r>
              <a:rPr lang="en-US" dirty="0"/>
              <a:t>	} while (expression);</a:t>
            </a:r>
            <a:endParaRPr lang="en-IN" dirty="0"/>
          </a:p>
        </p:txBody>
      </p:sp>
    </p:spTree>
    <p:extLst>
      <p:ext uri="{BB962C8B-B14F-4D97-AF65-F5344CB8AC3E}">
        <p14:creationId xmlns:p14="http://schemas.microsoft.com/office/powerpoint/2010/main" val="169793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4A2D-5971-EE1E-A587-5140DE48F7F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C8A489E-3C7B-C529-99BC-A574B9F48197}"/>
              </a:ext>
            </a:extLst>
          </p:cNvPr>
          <p:cNvSpPr>
            <a:spLocks noGrp="1"/>
          </p:cNvSpPr>
          <p:nvPr>
            <p:ph idx="1"/>
          </p:nvPr>
        </p:nvSpPr>
        <p:spPr/>
        <p:txBody>
          <a:bodyPr/>
          <a:lstStyle/>
          <a:p>
            <a:r>
              <a:rPr lang="en-US" dirty="0"/>
              <a:t>You can implement an infinite loop using the while / do-while statement as follows:</a:t>
            </a:r>
          </a:p>
          <a:p>
            <a:endParaRPr lang="en-US" dirty="0"/>
          </a:p>
          <a:p>
            <a:r>
              <a:rPr lang="en-US" dirty="0"/>
              <a:t>while (true)</a:t>
            </a:r>
            <a:endParaRPr lang="en-IN" dirty="0"/>
          </a:p>
        </p:txBody>
      </p:sp>
    </p:spTree>
    <p:extLst>
      <p:ext uri="{BB962C8B-B14F-4D97-AF65-F5344CB8AC3E}">
        <p14:creationId xmlns:p14="http://schemas.microsoft.com/office/powerpoint/2010/main" val="116639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D74A-D79C-4369-594C-33C960ADCF06}"/>
              </a:ext>
            </a:extLst>
          </p:cNvPr>
          <p:cNvSpPr>
            <a:spLocks noGrp="1"/>
          </p:cNvSpPr>
          <p:nvPr>
            <p:ph type="title"/>
          </p:nvPr>
        </p:nvSpPr>
        <p:spPr/>
        <p:txBody>
          <a:bodyPr/>
          <a:lstStyle/>
          <a:p>
            <a:pPr algn="ctr"/>
            <a:r>
              <a:rPr lang="en-IN" dirty="0"/>
              <a:t>The for Statement</a:t>
            </a:r>
          </a:p>
        </p:txBody>
      </p:sp>
      <p:pic>
        <p:nvPicPr>
          <p:cNvPr id="5" name="Content Placeholder 4">
            <a:extLst>
              <a:ext uri="{FF2B5EF4-FFF2-40B4-BE49-F238E27FC236}">
                <a16:creationId xmlns:a16="http://schemas.microsoft.com/office/drawing/2014/main" id="{8BC74AD4-5E91-C8F0-3C6F-02FE0E3AF90F}"/>
              </a:ext>
            </a:extLst>
          </p:cNvPr>
          <p:cNvPicPr>
            <a:picLocks noGrp="1" noChangeAspect="1"/>
          </p:cNvPicPr>
          <p:nvPr>
            <p:ph idx="1"/>
          </p:nvPr>
        </p:nvPicPr>
        <p:blipFill>
          <a:blip r:embed="rId2"/>
          <a:stretch>
            <a:fillRect/>
          </a:stretch>
        </p:blipFill>
        <p:spPr>
          <a:xfrm>
            <a:off x="2513311" y="1825625"/>
            <a:ext cx="7165377" cy="4351338"/>
          </a:xfrm>
        </p:spPr>
      </p:pic>
    </p:spTree>
    <p:extLst>
      <p:ext uri="{BB962C8B-B14F-4D97-AF65-F5344CB8AC3E}">
        <p14:creationId xmlns:p14="http://schemas.microsoft.com/office/powerpoint/2010/main" val="3909113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F077-5C0F-5F49-ACAE-3B59F9023B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5CC1AE-207F-767A-1C60-D1CE53D02116}"/>
              </a:ext>
            </a:extLst>
          </p:cNvPr>
          <p:cNvSpPr>
            <a:spLocks noGrp="1"/>
          </p:cNvSpPr>
          <p:nvPr>
            <p:ph idx="1"/>
          </p:nvPr>
        </p:nvSpPr>
        <p:spPr/>
        <p:txBody>
          <a:bodyPr>
            <a:normAutofit/>
          </a:bodyPr>
          <a:lstStyle/>
          <a:p>
            <a:r>
              <a:rPr lang="en-IN" sz="2400" b="0" dirty="0">
                <a:solidFill>
                  <a:srgbClr val="569CD6"/>
                </a:solidFill>
                <a:effectLst/>
                <a:highlight>
                  <a:srgbClr val="1F1F1F"/>
                </a:highlight>
                <a:latin typeface="Consolas" panose="020B0609020204030204" pitchFamily="49" charset="0"/>
              </a:rPr>
              <a:t>class</a:t>
            </a:r>
            <a:r>
              <a:rPr lang="en-IN" sz="2400" b="0" dirty="0">
                <a:solidFill>
                  <a:srgbClr val="CCCCCC"/>
                </a:solidFill>
                <a:effectLst/>
                <a:highlight>
                  <a:srgbClr val="1F1F1F"/>
                </a:highlight>
                <a:latin typeface="Consolas" panose="020B0609020204030204" pitchFamily="49" charset="0"/>
              </a:rPr>
              <a:t> </a:t>
            </a:r>
            <a:r>
              <a:rPr lang="en-IN" sz="2400" b="0" dirty="0" err="1">
                <a:solidFill>
                  <a:srgbClr val="4EC9B0"/>
                </a:solidFill>
                <a:effectLst/>
                <a:highlight>
                  <a:srgbClr val="1F1F1F"/>
                </a:highlight>
                <a:latin typeface="Consolas" panose="020B0609020204030204" pitchFamily="49" charset="0"/>
              </a:rPr>
              <a:t>ForDemo</a:t>
            </a:r>
            <a:r>
              <a:rPr lang="en-IN" sz="2400" b="0" dirty="0">
                <a:solidFill>
                  <a:srgbClr val="CCCCCC"/>
                </a:solidFill>
                <a:effectLst/>
                <a:highlight>
                  <a:srgbClr val="1F1F1F"/>
                </a:highlight>
                <a:latin typeface="Consolas" panose="020B0609020204030204" pitchFamily="49" charset="0"/>
              </a:rPr>
              <a:t> {</a:t>
            </a:r>
          </a:p>
          <a:p>
            <a:r>
              <a:rPr lang="en-IN" sz="2400" b="0" dirty="0">
                <a:solidFill>
                  <a:srgbClr val="CCCCCC"/>
                </a:solidFill>
                <a:effectLst/>
                <a:highlight>
                  <a:srgbClr val="1F1F1F"/>
                </a:highlight>
                <a:latin typeface="Consolas" panose="020B0609020204030204" pitchFamily="49" charset="0"/>
              </a:rPr>
              <a:t>        </a:t>
            </a:r>
            <a:r>
              <a:rPr lang="en-IN" sz="2400" b="0" dirty="0">
                <a:solidFill>
                  <a:srgbClr val="569CD6"/>
                </a:solidFill>
                <a:effectLst/>
                <a:highlight>
                  <a:srgbClr val="1F1F1F"/>
                </a:highlight>
                <a:latin typeface="Consolas" panose="020B0609020204030204" pitchFamily="49" charset="0"/>
              </a:rPr>
              <a:t>public</a:t>
            </a:r>
            <a:r>
              <a:rPr lang="en-IN" sz="2400" b="0" dirty="0">
                <a:solidFill>
                  <a:srgbClr val="CCCCCC"/>
                </a:solidFill>
                <a:effectLst/>
                <a:highlight>
                  <a:srgbClr val="1F1F1F"/>
                </a:highlight>
                <a:latin typeface="Consolas" panose="020B0609020204030204" pitchFamily="49" charset="0"/>
              </a:rPr>
              <a:t> </a:t>
            </a:r>
            <a:r>
              <a:rPr lang="en-IN" sz="2400" b="0" dirty="0">
                <a:solidFill>
                  <a:srgbClr val="569CD6"/>
                </a:solidFill>
                <a:effectLst/>
                <a:highlight>
                  <a:srgbClr val="1F1F1F"/>
                </a:highlight>
                <a:latin typeface="Consolas" panose="020B0609020204030204" pitchFamily="49" charset="0"/>
              </a:rPr>
              <a:t>static</a:t>
            </a:r>
            <a:r>
              <a:rPr lang="en-IN" sz="2400" b="0" dirty="0">
                <a:solidFill>
                  <a:srgbClr val="CCCCCC"/>
                </a:solidFill>
                <a:effectLst/>
                <a:highlight>
                  <a:srgbClr val="1F1F1F"/>
                </a:highlight>
                <a:latin typeface="Consolas" panose="020B0609020204030204" pitchFamily="49" charset="0"/>
              </a:rPr>
              <a:t> </a:t>
            </a:r>
            <a:r>
              <a:rPr lang="en-IN" sz="2400" b="0" dirty="0">
                <a:solidFill>
                  <a:srgbClr val="4EC9B0"/>
                </a:solidFill>
                <a:effectLst/>
                <a:highlight>
                  <a:srgbClr val="1F1F1F"/>
                </a:highlight>
                <a:latin typeface="Consolas" panose="020B0609020204030204" pitchFamily="49" charset="0"/>
              </a:rPr>
              <a:t>void</a:t>
            </a:r>
            <a:r>
              <a:rPr lang="en-IN" sz="2400" b="0" dirty="0">
                <a:solidFill>
                  <a:srgbClr val="CCCCCC"/>
                </a:solidFill>
                <a:effectLst/>
                <a:highlight>
                  <a:srgbClr val="1F1F1F"/>
                </a:highlight>
                <a:latin typeface="Consolas" panose="020B0609020204030204" pitchFamily="49" charset="0"/>
              </a:rPr>
              <a:t> </a:t>
            </a:r>
            <a:r>
              <a:rPr lang="en-IN" sz="2400" b="0" dirty="0">
                <a:solidFill>
                  <a:srgbClr val="DCDCAA"/>
                </a:solidFill>
                <a:effectLst/>
                <a:highlight>
                  <a:srgbClr val="1F1F1F"/>
                </a:highlight>
                <a:latin typeface="Consolas" panose="020B0609020204030204" pitchFamily="49" charset="0"/>
              </a:rPr>
              <a:t>main</a:t>
            </a:r>
            <a:r>
              <a:rPr lang="en-IN" sz="2400" b="0" dirty="0">
                <a:solidFill>
                  <a:srgbClr val="CCCCCC"/>
                </a:solidFill>
                <a:effectLst/>
                <a:highlight>
                  <a:srgbClr val="1F1F1F"/>
                </a:highlight>
                <a:latin typeface="Consolas" panose="020B0609020204030204" pitchFamily="49" charset="0"/>
              </a:rPr>
              <a:t>(</a:t>
            </a:r>
            <a:r>
              <a:rPr lang="en-IN" sz="2400" b="0" dirty="0">
                <a:solidFill>
                  <a:srgbClr val="4EC9B0"/>
                </a:solidFill>
                <a:effectLst/>
                <a:highlight>
                  <a:srgbClr val="1F1F1F"/>
                </a:highlight>
                <a:latin typeface="Consolas" panose="020B0609020204030204" pitchFamily="49" charset="0"/>
              </a:rPr>
              <a:t>String</a:t>
            </a:r>
            <a:r>
              <a:rPr lang="en-IN" sz="2400" b="0" dirty="0">
                <a:solidFill>
                  <a:srgbClr val="CCCCCC"/>
                </a:solidFill>
                <a:effectLst/>
                <a:highlight>
                  <a:srgbClr val="1F1F1F"/>
                </a:highlight>
                <a:latin typeface="Consolas" panose="020B0609020204030204" pitchFamily="49" charset="0"/>
              </a:rPr>
              <a:t>[] </a:t>
            </a:r>
            <a:r>
              <a:rPr lang="en-IN" sz="2400" b="0" dirty="0" err="1">
                <a:solidFill>
                  <a:srgbClr val="9CDCFE"/>
                </a:solidFill>
                <a:effectLst/>
                <a:highlight>
                  <a:srgbClr val="1F1F1F"/>
                </a:highlight>
                <a:latin typeface="Consolas" panose="020B0609020204030204" pitchFamily="49" charset="0"/>
              </a:rPr>
              <a:t>args</a:t>
            </a:r>
            <a:r>
              <a:rPr lang="en-IN" sz="2400" b="0" dirty="0">
                <a:solidFill>
                  <a:srgbClr val="CCCCCC"/>
                </a:solidFill>
                <a:effectLst/>
                <a:highlight>
                  <a:srgbClr val="1F1F1F"/>
                </a:highlight>
                <a:latin typeface="Consolas" panose="020B0609020204030204" pitchFamily="49" charset="0"/>
              </a:rPr>
              <a:t>){</a:t>
            </a:r>
          </a:p>
          <a:p>
            <a:r>
              <a:rPr lang="en-IN" sz="2400" b="0" dirty="0">
                <a:solidFill>
                  <a:srgbClr val="CCCCCC"/>
                </a:solidFill>
                <a:effectLst/>
                <a:highlight>
                  <a:srgbClr val="1F1F1F"/>
                </a:highlight>
                <a:latin typeface="Consolas" panose="020B0609020204030204" pitchFamily="49" charset="0"/>
              </a:rPr>
              <a:t>             </a:t>
            </a:r>
            <a:r>
              <a:rPr lang="en-IN" sz="2400" b="0" dirty="0">
                <a:solidFill>
                  <a:srgbClr val="C586C0"/>
                </a:solidFill>
                <a:effectLst/>
                <a:highlight>
                  <a:srgbClr val="1F1F1F"/>
                </a:highlight>
                <a:latin typeface="Consolas" panose="020B0609020204030204" pitchFamily="49" charset="0"/>
              </a:rPr>
              <a:t>for</a:t>
            </a:r>
            <a:r>
              <a:rPr lang="en-IN" sz="2400" b="0" dirty="0">
                <a:solidFill>
                  <a:srgbClr val="CCCCCC"/>
                </a:solidFill>
                <a:effectLst/>
                <a:highlight>
                  <a:srgbClr val="1F1F1F"/>
                </a:highlight>
                <a:latin typeface="Consolas" panose="020B0609020204030204" pitchFamily="49" charset="0"/>
              </a:rPr>
              <a:t>(</a:t>
            </a:r>
            <a:r>
              <a:rPr lang="en-IN" sz="2400" b="0" dirty="0">
                <a:solidFill>
                  <a:srgbClr val="4EC9B0"/>
                </a:solidFill>
                <a:effectLst/>
                <a:highlight>
                  <a:srgbClr val="1F1F1F"/>
                </a:highlight>
                <a:latin typeface="Consolas" panose="020B0609020204030204" pitchFamily="49" charset="0"/>
              </a:rPr>
              <a:t>int</a:t>
            </a:r>
            <a:r>
              <a:rPr lang="en-IN" sz="2400" b="0" dirty="0">
                <a:solidFill>
                  <a:srgbClr val="CCCCCC"/>
                </a:solidFill>
                <a:effectLst/>
                <a:highlight>
                  <a:srgbClr val="1F1F1F"/>
                </a:highlight>
                <a:latin typeface="Consolas" panose="020B0609020204030204" pitchFamily="49" charset="0"/>
              </a:rPr>
              <a:t> </a:t>
            </a:r>
            <a:r>
              <a:rPr lang="en-IN" sz="2400" b="0" dirty="0" err="1">
                <a:solidFill>
                  <a:srgbClr val="9CDCFE"/>
                </a:solidFill>
                <a:effectLst/>
                <a:highlight>
                  <a:srgbClr val="1F1F1F"/>
                </a:highlight>
                <a:latin typeface="Consolas" panose="020B0609020204030204" pitchFamily="49" charset="0"/>
              </a:rPr>
              <a:t>i</a:t>
            </a:r>
            <a:r>
              <a:rPr lang="en-IN" sz="2400" b="0" dirty="0">
                <a:solidFill>
                  <a:srgbClr val="D4D4D4"/>
                </a:solidFill>
                <a:effectLst/>
                <a:highlight>
                  <a:srgbClr val="1F1F1F"/>
                </a:highlight>
                <a:latin typeface="Consolas" panose="020B0609020204030204" pitchFamily="49" charset="0"/>
              </a:rPr>
              <a:t>=</a:t>
            </a:r>
            <a:r>
              <a:rPr lang="en-IN" sz="2400" b="0" dirty="0">
                <a:solidFill>
                  <a:srgbClr val="B5CEA8"/>
                </a:solidFill>
                <a:effectLst/>
                <a:highlight>
                  <a:srgbClr val="1F1F1F"/>
                </a:highlight>
                <a:latin typeface="Consolas" panose="020B0609020204030204" pitchFamily="49" charset="0"/>
              </a:rPr>
              <a:t>1</a:t>
            </a:r>
            <a:r>
              <a:rPr lang="en-IN" sz="2400" b="0" dirty="0">
                <a:solidFill>
                  <a:srgbClr val="CCCCCC"/>
                </a:solidFill>
                <a:effectLst/>
                <a:highlight>
                  <a:srgbClr val="1F1F1F"/>
                </a:highlight>
                <a:latin typeface="Consolas" panose="020B0609020204030204" pitchFamily="49" charset="0"/>
              </a:rPr>
              <a:t>; </a:t>
            </a:r>
            <a:r>
              <a:rPr lang="en-IN" sz="2400" b="0" dirty="0" err="1">
                <a:solidFill>
                  <a:srgbClr val="CCCCCC"/>
                </a:solidFill>
                <a:effectLst/>
                <a:highlight>
                  <a:srgbClr val="1F1F1F"/>
                </a:highlight>
                <a:latin typeface="Consolas" panose="020B0609020204030204" pitchFamily="49" charset="0"/>
              </a:rPr>
              <a:t>i</a:t>
            </a:r>
            <a:r>
              <a:rPr lang="en-IN" sz="2400" b="0" dirty="0">
                <a:solidFill>
                  <a:srgbClr val="D4D4D4"/>
                </a:solidFill>
                <a:effectLst/>
                <a:highlight>
                  <a:srgbClr val="1F1F1F"/>
                </a:highlight>
                <a:latin typeface="Consolas" panose="020B0609020204030204" pitchFamily="49" charset="0"/>
              </a:rPr>
              <a:t>&lt;</a:t>
            </a:r>
            <a:r>
              <a:rPr lang="en-IN" sz="2400" b="0" dirty="0">
                <a:solidFill>
                  <a:srgbClr val="B5CEA8"/>
                </a:solidFill>
                <a:effectLst/>
                <a:highlight>
                  <a:srgbClr val="1F1F1F"/>
                </a:highlight>
                <a:latin typeface="Consolas" panose="020B0609020204030204" pitchFamily="49" charset="0"/>
              </a:rPr>
              <a:t>11</a:t>
            </a:r>
            <a:r>
              <a:rPr lang="en-IN" sz="2400" b="0" dirty="0">
                <a:solidFill>
                  <a:srgbClr val="CCCCCC"/>
                </a:solidFill>
                <a:effectLst/>
                <a:highlight>
                  <a:srgbClr val="1F1F1F"/>
                </a:highlight>
                <a:latin typeface="Consolas" panose="020B0609020204030204" pitchFamily="49" charset="0"/>
              </a:rPr>
              <a:t>; </a:t>
            </a:r>
            <a:r>
              <a:rPr lang="en-IN" sz="2400" b="0" dirty="0" err="1">
                <a:solidFill>
                  <a:srgbClr val="CCCCCC"/>
                </a:solidFill>
                <a:effectLst/>
                <a:highlight>
                  <a:srgbClr val="1F1F1F"/>
                </a:highlight>
                <a:latin typeface="Consolas" panose="020B0609020204030204" pitchFamily="49" charset="0"/>
              </a:rPr>
              <a:t>i</a:t>
            </a:r>
            <a:r>
              <a:rPr lang="en-IN" sz="2400" b="0" dirty="0">
                <a:solidFill>
                  <a:srgbClr val="D4D4D4"/>
                </a:solidFill>
                <a:effectLst/>
                <a:highlight>
                  <a:srgbClr val="1F1F1F"/>
                </a:highlight>
                <a:latin typeface="Consolas" panose="020B0609020204030204" pitchFamily="49" charset="0"/>
              </a:rPr>
              <a:t>++</a:t>
            </a:r>
            <a:r>
              <a:rPr lang="en-IN" sz="2400" b="0" dirty="0">
                <a:solidFill>
                  <a:srgbClr val="CCCCCC"/>
                </a:solidFill>
                <a:effectLst/>
                <a:highlight>
                  <a:srgbClr val="1F1F1F"/>
                </a:highlight>
                <a:latin typeface="Consolas" panose="020B0609020204030204" pitchFamily="49" charset="0"/>
              </a:rPr>
              <a:t>){</a:t>
            </a:r>
          </a:p>
          <a:p>
            <a:r>
              <a:rPr lang="en-IN" sz="2400" b="0" dirty="0">
                <a:solidFill>
                  <a:srgbClr val="CCCCCC"/>
                </a:solidFill>
                <a:effectLst/>
                <a:highlight>
                  <a:srgbClr val="1F1F1F"/>
                </a:highlight>
                <a:latin typeface="Consolas" panose="020B0609020204030204" pitchFamily="49" charset="0"/>
              </a:rPr>
              <a:t>                  </a:t>
            </a:r>
            <a:r>
              <a:rPr lang="en-IN" sz="2400" b="0" dirty="0" err="1">
                <a:solidFill>
                  <a:srgbClr val="9CDCFE"/>
                </a:solidFill>
                <a:effectLst/>
                <a:highlight>
                  <a:srgbClr val="1F1F1F"/>
                </a:highlight>
                <a:latin typeface="Consolas" panose="020B0609020204030204" pitchFamily="49" charset="0"/>
              </a:rPr>
              <a:t>System</a:t>
            </a:r>
            <a:r>
              <a:rPr lang="en-IN" sz="2400" b="0" dirty="0" err="1">
                <a:solidFill>
                  <a:srgbClr val="CCCCCC"/>
                </a:solidFill>
                <a:effectLst/>
                <a:highlight>
                  <a:srgbClr val="1F1F1F"/>
                </a:highlight>
                <a:latin typeface="Consolas" panose="020B0609020204030204" pitchFamily="49" charset="0"/>
              </a:rPr>
              <a:t>.</a:t>
            </a:r>
            <a:r>
              <a:rPr lang="en-IN" sz="2400" b="0" dirty="0" err="1">
                <a:solidFill>
                  <a:srgbClr val="9CDCFE"/>
                </a:solidFill>
                <a:effectLst/>
                <a:highlight>
                  <a:srgbClr val="1F1F1F"/>
                </a:highlight>
                <a:latin typeface="Consolas" panose="020B0609020204030204" pitchFamily="49" charset="0"/>
              </a:rPr>
              <a:t>out</a:t>
            </a:r>
            <a:r>
              <a:rPr lang="en-IN" sz="2400" b="0" dirty="0" err="1">
                <a:solidFill>
                  <a:srgbClr val="CCCCCC"/>
                </a:solidFill>
                <a:effectLst/>
                <a:highlight>
                  <a:srgbClr val="1F1F1F"/>
                </a:highlight>
                <a:latin typeface="Consolas" panose="020B0609020204030204" pitchFamily="49" charset="0"/>
              </a:rPr>
              <a:t>.</a:t>
            </a:r>
            <a:r>
              <a:rPr lang="en-IN" sz="2400" b="0" dirty="0" err="1">
                <a:solidFill>
                  <a:srgbClr val="DCDCAA"/>
                </a:solidFill>
                <a:effectLst/>
                <a:highlight>
                  <a:srgbClr val="1F1F1F"/>
                </a:highlight>
                <a:latin typeface="Consolas" panose="020B0609020204030204" pitchFamily="49" charset="0"/>
              </a:rPr>
              <a:t>println</a:t>
            </a:r>
            <a:r>
              <a:rPr lang="en-IN" sz="2400" b="0" dirty="0">
                <a:solidFill>
                  <a:srgbClr val="CCCCCC"/>
                </a:solidFill>
                <a:effectLst/>
                <a:highlight>
                  <a:srgbClr val="1F1F1F"/>
                </a:highlight>
                <a:latin typeface="Consolas" panose="020B0609020204030204" pitchFamily="49" charset="0"/>
              </a:rPr>
              <a:t>(</a:t>
            </a:r>
            <a:r>
              <a:rPr lang="en-IN" sz="2400" b="0" dirty="0">
                <a:solidFill>
                  <a:srgbClr val="CE9178"/>
                </a:solidFill>
                <a:effectLst/>
                <a:highlight>
                  <a:srgbClr val="1F1F1F"/>
                </a:highlight>
                <a:latin typeface="Consolas" panose="020B0609020204030204" pitchFamily="49" charset="0"/>
              </a:rPr>
              <a:t>"Count is: "</a:t>
            </a:r>
            <a:r>
              <a:rPr lang="en-IN" sz="2400" b="0" dirty="0">
                <a:solidFill>
                  <a:srgbClr val="CCCCCC"/>
                </a:solidFill>
                <a:effectLst/>
                <a:highlight>
                  <a:srgbClr val="1F1F1F"/>
                </a:highlight>
                <a:latin typeface="Consolas" panose="020B0609020204030204" pitchFamily="49" charset="0"/>
              </a:rPr>
              <a:t> </a:t>
            </a:r>
            <a:r>
              <a:rPr lang="en-IN" sz="2400" b="0" dirty="0">
                <a:solidFill>
                  <a:srgbClr val="D4D4D4"/>
                </a:solidFill>
                <a:effectLst/>
                <a:highlight>
                  <a:srgbClr val="1F1F1F"/>
                </a:highlight>
                <a:latin typeface="Consolas" panose="020B0609020204030204" pitchFamily="49" charset="0"/>
              </a:rPr>
              <a:t>+</a:t>
            </a:r>
            <a:r>
              <a:rPr lang="en-IN" sz="2400" b="0" dirty="0">
                <a:solidFill>
                  <a:srgbClr val="CCCCCC"/>
                </a:solidFill>
                <a:effectLst/>
                <a:highlight>
                  <a:srgbClr val="1F1F1F"/>
                </a:highlight>
                <a:latin typeface="Consolas" panose="020B0609020204030204" pitchFamily="49" charset="0"/>
              </a:rPr>
              <a:t> </a:t>
            </a:r>
            <a:r>
              <a:rPr lang="en-IN" sz="2400" b="0" dirty="0" err="1">
                <a:solidFill>
                  <a:srgbClr val="CCCCCC"/>
                </a:solidFill>
                <a:effectLst/>
                <a:highlight>
                  <a:srgbClr val="1F1F1F"/>
                </a:highlight>
                <a:latin typeface="Consolas" panose="020B0609020204030204" pitchFamily="49" charset="0"/>
              </a:rPr>
              <a:t>i</a:t>
            </a:r>
            <a:r>
              <a:rPr lang="en-IN" sz="2400" b="0" dirty="0">
                <a:solidFill>
                  <a:srgbClr val="CCCCCC"/>
                </a:solidFill>
                <a:effectLst/>
                <a:highlight>
                  <a:srgbClr val="1F1F1F"/>
                </a:highlight>
                <a:latin typeface="Consolas" panose="020B0609020204030204" pitchFamily="49" charset="0"/>
              </a:rPr>
              <a:t>);</a:t>
            </a:r>
          </a:p>
          <a:p>
            <a:r>
              <a:rPr lang="en-IN" sz="2400" b="0" dirty="0">
                <a:solidFill>
                  <a:srgbClr val="CCCCCC"/>
                </a:solidFill>
                <a:effectLst/>
                <a:highlight>
                  <a:srgbClr val="1F1F1F"/>
                </a:highlight>
                <a:latin typeface="Consolas" panose="020B0609020204030204" pitchFamily="49" charset="0"/>
              </a:rPr>
              <a:t>             }</a:t>
            </a:r>
          </a:p>
          <a:p>
            <a:r>
              <a:rPr lang="en-IN" sz="2400" b="0" dirty="0">
                <a:solidFill>
                  <a:srgbClr val="CCCCCC"/>
                </a:solidFill>
                <a:effectLst/>
                <a:highlight>
                  <a:srgbClr val="1F1F1F"/>
                </a:highlight>
                <a:latin typeface="Consolas" panose="020B0609020204030204" pitchFamily="49" charset="0"/>
              </a:rPr>
              <a:t>        }</a:t>
            </a:r>
          </a:p>
          <a:p>
            <a:r>
              <a:rPr lang="en-IN" sz="2400" b="0" dirty="0">
                <a:solidFill>
                  <a:srgbClr val="CCCCCC"/>
                </a:solidFill>
                <a:effectLst/>
                <a:highlight>
                  <a:srgbClr val="1F1F1F"/>
                </a:highlight>
                <a:latin typeface="Consolas" panose="020B0609020204030204" pitchFamily="49" charset="0"/>
              </a:rPr>
              <a:t>    }</a:t>
            </a:r>
          </a:p>
        </p:txBody>
      </p:sp>
    </p:spTree>
    <p:extLst>
      <p:ext uri="{BB962C8B-B14F-4D97-AF65-F5344CB8AC3E}">
        <p14:creationId xmlns:p14="http://schemas.microsoft.com/office/powerpoint/2010/main" val="2226036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9F54-E183-CAD1-827B-FDDE8CB42E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D2A678-0456-0A8C-BC35-73805E66EDE6}"/>
              </a:ext>
            </a:extLst>
          </p:cNvPr>
          <p:cNvSpPr>
            <a:spLocks noGrp="1"/>
          </p:cNvSpPr>
          <p:nvPr>
            <p:ph idx="1"/>
          </p:nvPr>
        </p:nvSpPr>
        <p:spPr/>
        <p:txBody>
          <a:bodyPr/>
          <a:lstStyle/>
          <a:p>
            <a:r>
              <a:rPr lang="en-US" dirty="0"/>
              <a:t>Notice how the code declares a variable within the initialization expression.</a:t>
            </a:r>
          </a:p>
          <a:p>
            <a:r>
              <a:rPr lang="en-US" dirty="0"/>
              <a:t>The scope of this variable extends from its declaration to the end of the block governed by the for statement, so it can be used in the termination and increment expressions as well.</a:t>
            </a:r>
          </a:p>
          <a:p>
            <a:r>
              <a:rPr lang="en-US" dirty="0"/>
              <a:t>If the variable that controls a for statement is not needed outside of the loop, it's best to declare the variable in the initialization expression.</a:t>
            </a:r>
          </a:p>
          <a:p>
            <a:r>
              <a:rPr lang="en-US" dirty="0"/>
              <a:t>The names </a:t>
            </a:r>
            <a:r>
              <a:rPr lang="en-US" dirty="0" err="1"/>
              <a:t>i</a:t>
            </a:r>
            <a:r>
              <a:rPr lang="en-US" dirty="0"/>
              <a:t>, j, and k are often used to control for loops; declaring them within the initialization expression limits their life span and reduces errors.</a:t>
            </a:r>
            <a:endParaRPr lang="en-IN" dirty="0"/>
          </a:p>
        </p:txBody>
      </p:sp>
    </p:spTree>
    <p:extLst>
      <p:ext uri="{BB962C8B-B14F-4D97-AF65-F5344CB8AC3E}">
        <p14:creationId xmlns:p14="http://schemas.microsoft.com/office/powerpoint/2010/main" val="42653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7D74-EFB6-9CB1-B804-2A62DB4B77F9}"/>
              </a:ext>
            </a:extLst>
          </p:cNvPr>
          <p:cNvSpPr>
            <a:spLocks noGrp="1"/>
          </p:cNvSpPr>
          <p:nvPr>
            <p:ph type="title"/>
          </p:nvPr>
        </p:nvSpPr>
        <p:spPr/>
        <p:txBody>
          <a:bodyPr/>
          <a:lstStyle/>
          <a:p>
            <a:pPr algn="ctr"/>
            <a:r>
              <a:rPr lang="en-IN" dirty="0"/>
              <a:t>Infinite loop using for</a:t>
            </a:r>
          </a:p>
        </p:txBody>
      </p:sp>
      <p:sp>
        <p:nvSpPr>
          <p:cNvPr id="3" name="Content Placeholder 2">
            <a:extLst>
              <a:ext uri="{FF2B5EF4-FFF2-40B4-BE49-F238E27FC236}">
                <a16:creationId xmlns:a16="http://schemas.microsoft.com/office/drawing/2014/main" id="{95E683F8-3B35-984F-E965-177155BC828C}"/>
              </a:ext>
            </a:extLst>
          </p:cNvPr>
          <p:cNvSpPr>
            <a:spLocks noGrp="1"/>
          </p:cNvSpPr>
          <p:nvPr>
            <p:ph idx="1"/>
          </p:nvPr>
        </p:nvSpPr>
        <p:spPr/>
        <p:txBody>
          <a:bodyPr/>
          <a:lstStyle/>
          <a:p>
            <a:r>
              <a:rPr lang="en-US" dirty="0"/>
              <a:t>The three expressions of the for loop are optional; an infinite loop can be created as follows:</a:t>
            </a:r>
          </a:p>
          <a:p>
            <a:r>
              <a:rPr lang="en-US" dirty="0"/>
              <a:t>for ( ; ; ) {</a:t>
            </a:r>
          </a:p>
          <a:p>
            <a:r>
              <a:rPr lang="en-US" dirty="0"/>
              <a:t>    // your code goes here</a:t>
            </a:r>
          </a:p>
          <a:p>
            <a:r>
              <a:rPr lang="en-US" dirty="0"/>
              <a:t>}</a:t>
            </a:r>
            <a:endParaRPr lang="en-IN" dirty="0"/>
          </a:p>
        </p:txBody>
      </p:sp>
    </p:spTree>
    <p:extLst>
      <p:ext uri="{BB962C8B-B14F-4D97-AF65-F5344CB8AC3E}">
        <p14:creationId xmlns:p14="http://schemas.microsoft.com/office/powerpoint/2010/main" val="45203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85A5-C3C9-0A6A-CAA8-4381235A01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F31767-C2CA-9D7F-CB54-6AEA2D45497B}"/>
              </a:ext>
            </a:extLst>
          </p:cNvPr>
          <p:cNvSpPr>
            <a:spLocks noGrp="1"/>
          </p:cNvSpPr>
          <p:nvPr>
            <p:ph idx="1"/>
          </p:nvPr>
        </p:nvSpPr>
        <p:spPr/>
        <p:txBody>
          <a:bodyPr/>
          <a:lstStyle/>
          <a:p>
            <a:r>
              <a:rPr lang="en-US" b="0" dirty="0">
                <a:solidFill>
                  <a:srgbClr val="4EC9B0"/>
                </a:solidFill>
                <a:effectLst/>
                <a:highlight>
                  <a:srgbClr val="1F1F1F"/>
                </a:highlight>
                <a:latin typeface="Consolas" panose="020B0609020204030204" pitchFamily="49" charset="0"/>
              </a:rPr>
              <a:t>double</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ar</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1.2</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3.0</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0.8</a:t>
            </a:r>
            <a:r>
              <a:rPr lang="en-US" b="0" dirty="0">
                <a:solidFill>
                  <a:srgbClr val="CCCCCC"/>
                </a:solidFill>
                <a:effectLst/>
                <a:highlight>
                  <a:srgbClr val="1F1F1F"/>
                </a:highlight>
                <a:latin typeface="Consolas" panose="020B0609020204030204" pitchFamily="49" charset="0"/>
              </a:rPr>
              <a:t>};</a:t>
            </a:r>
          </a:p>
          <a:p>
            <a:r>
              <a:rPr lang="en-US" b="0" dirty="0">
                <a:solidFill>
                  <a:srgbClr val="4EC9B0"/>
                </a:solidFill>
                <a:effectLst/>
                <a:highlight>
                  <a:srgbClr val="1F1F1F"/>
                </a:highlight>
                <a:latin typeface="Consolas" panose="020B0609020204030204" pitchFamily="49" charset="0"/>
              </a:rPr>
              <a:t>int</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sum</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a:t>
            </a:r>
          </a:p>
          <a:p>
            <a:r>
              <a:rPr lang="en-US" b="0" dirty="0">
                <a:solidFill>
                  <a:srgbClr val="C586C0"/>
                </a:solidFill>
                <a:effectLst/>
                <a:highlight>
                  <a:srgbClr val="1F1F1F"/>
                </a:highlight>
                <a:latin typeface="Consolas" panose="020B0609020204030204" pitchFamily="49" charset="0"/>
              </a:rPr>
              <a:t>for</a:t>
            </a:r>
            <a:r>
              <a:rPr lang="en-US" b="0" dirty="0">
                <a:solidFill>
                  <a:srgbClr val="CCCCCC"/>
                </a:solidFill>
                <a:effectLst/>
                <a:highlight>
                  <a:srgbClr val="1F1F1F"/>
                </a:highlight>
                <a:latin typeface="Consolas" panose="020B0609020204030204" pitchFamily="49" charset="0"/>
              </a:rPr>
              <a:t> (</a:t>
            </a:r>
            <a:r>
              <a:rPr lang="en-US" b="0" dirty="0">
                <a:solidFill>
                  <a:srgbClr val="4EC9B0"/>
                </a:solidFill>
                <a:effectLst/>
                <a:highlight>
                  <a:srgbClr val="1F1F1F"/>
                </a:highlight>
                <a:latin typeface="Consolas" panose="020B0609020204030204" pitchFamily="49" charset="0"/>
              </a:rPr>
              <a:t>int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&lt;</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ar</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length</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i</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  </a:t>
            </a:r>
          </a:p>
          <a:p>
            <a:r>
              <a:rPr lang="en-US" b="0" dirty="0">
                <a:solidFill>
                  <a:srgbClr val="6A9955"/>
                </a:solidFill>
                <a:effectLst/>
                <a:highlight>
                  <a:srgbClr val="1F1F1F"/>
                </a:highlight>
                <a:latin typeface="Consolas" panose="020B0609020204030204" pitchFamily="49" charset="0"/>
              </a:rPr>
              <a:t>// </a:t>
            </a:r>
            <a:r>
              <a:rPr lang="en-US" b="0" dirty="0" err="1">
                <a:solidFill>
                  <a:srgbClr val="6A9955"/>
                </a:solidFill>
                <a:effectLst/>
                <a:highlight>
                  <a:srgbClr val="1F1F1F"/>
                </a:highlight>
                <a:latin typeface="Consolas" panose="020B0609020204030204" pitchFamily="49" charset="0"/>
              </a:rPr>
              <a:t>i</a:t>
            </a:r>
            <a:r>
              <a:rPr lang="en-US" b="0" dirty="0">
                <a:solidFill>
                  <a:srgbClr val="6A9955"/>
                </a:solidFill>
                <a:effectLst/>
                <a:highlight>
                  <a:srgbClr val="1F1F1F"/>
                </a:highlight>
                <a:latin typeface="Consolas" panose="020B0609020204030204" pitchFamily="49" charset="0"/>
              </a:rPr>
              <a:t> indexes each element successively.</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sum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ar</a:t>
            </a:r>
            <a:r>
              <a:rPr lang="en-US" b="0" dirty="0">
                <a:solidFill>
                  <a:srgbClr val="CCCCCC"/>
                </a:solidFill>
                <a:effectLst/>
                <a:highlight>
                  <a:srgbClr val="1F1F1F"/>
                </a:highlight>
                <a:latin typeface="Consolas" panose="020B0609020204030204" pitchFamily="49" charset="0"/>
              </a:rPr>
              <a:t>[</a:t>
            </a:r>
            <a:r>
              <a:rPr lang="en-US" b="0" dirty="0" err="1">
                <a:solidFill>
                  <a:srgbClr val="CCCCCC"/>
                </a:solidFill>
                <a:effectLst/>
                <a:highlight>
                  <a:srgbClr val="1F1F1F"/>
                </a:highlight>
                <a:latin typeface="Consolas" panose="020B0609020204030204" pitchFamily="49" charset="0"/>
              </a:rPr>
              <a:t>i</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a:t>
            </a:r>
          </a:p>
          <a:p>
            <a:endParaRPr lang="en-IN" dirty="0"/>
          </a:p>
        </p:txBody>
      </p:sp>
    </p:spTree>
    <p:extLst>
      <p:ext uri="{BB962C8B-B14F-4D97-AF65-F5344CB8AC3E}">
        <p14:creationId xmlns:p14="http://schemas.microsoft.com/office/powerpoint/2010/main" val="330946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3980-296F-559B-884E-EFB308D98AC5}"/>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D3A78C55-A352-44D0-1ACE-EC6CDB395C7A}"/>
              </a:ext>
            </a:extLst>
          </p:cNvPr>
          <p:cNvSpPr>
            <a:spLocks noGrp="1"/>
          </p:cNvSpPr>
          <p:nvPr>
            <p:ph idx="1"/>
          </p:nvPr>
        </p:nvSpPr>
        <p:spPr/>
        <p:txBody>
          <a:bodyPr>
            <a:normAutofit/>
          </a:bodyPr>
          <a:lstStyle/>
          <a:p>
            <a:r>
              <a:rPr lang="en-US" dirty="0"/>
              <a:t>The statements inside your source files are generally executed from top to bottom, in the order that they appear.</a:t>
            </a:r>
          </a:p>
          <a:p>
            <a:r>
              <a:rPr lang="en-US" dirty="0"/>
              <a:t>Control flow statements, however, break up the flow of execution by employing decision making, looping, and branching, enabling your program to conditionally execute particular blocks of code.</a:t>
            </a:r>
          </a:p>
          <a:p>
            <a:r>
              <a:rPr lang="en-US" dirty="0"/>
              <a:t>In this lesson we will study</a:t>
            </a:r>
          </a:p>
          <a:p>
            <a:r>
              <a:rPr lang="en-US" dirty="0"/>
              <a:t>the decision-making statements (if-then, if-then-else, switch)</a:t>
            </a:r>
          </a:p>
          <a:p>
            <a:r>
              <a:rPr lang="en-US" dirty="0"/>
              <a:t>the looping statements (for, while, do-while)</a:t>
            </a:r>
          </a:p>
          <a:p>
            <a:r>
              <a:rPr lang="en-US" dirty="0"/>
              <a:t>the branching statements (break, continue, return)</a:t>
            </a:r>
            <a:endParaRPr lang="en-IN" dirty="0"/>
          </a:p>
        </p:txBody>
      </p:sp>
    </p:spTree>
    <p:extLst>
      <p:ext uri="{BB962C8B-B14F-4D97-AF65-F5344CB8AC3E}">
        <p14:creationId xmlns:p14="http://schemas.microsoft.com/office/powerpoint/2010/main" val="6213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CE09-E5AB-73D6-C070-CD396213DBC4}"/>
              </a:ext>
            </a:extLst>
          </p:cNvPr>
          <p:cNvSpPr>
            <a:spLocks noGrp="1"/>
          </p:cNvSpPr>
          <p:nvPr>
            <p:ph type="title"/>
          </p:nvPr>
        </p:nvSpPr>
        <p:spPr/>
        <p:txBody>
          <a:bodyPr/>
          <a:lstStyle/>
          <a:p>
            <a:pPr algn="ctr"/>
            <a:r>
              <a:rPr lang="en-IN" b="1" dirty="0"/>
              <a:t>For-Each / Enhanced For loop</a:t>
            </a:r>
          </a:p>
        </p:txBody>
      </p:sp>
      <p:sp>
        <p:nvSpPr>
          <p:cNvPr id="3" name="Content Placeholder 2">
            <a:extLst>
              <a:ext uri="{FF2B5EF4-FFF2-40B4-BE49-F238E27FC236}">
                <a16:creationId xmlns:a16="http://schemas.microsoft.com/office/drawing/2014/main" id="{697A4EB9-1D0E-5F63-1782-6A629BF253C0}"/>
              </a:ext>
            </a:extLst>
          </p:cNvPr>
          <p:cNvSpPr>
            <a:spLocks noGrp="1"/>
          </p:cNvSpPr>
          <p:nvPr>
            <p:ph idx="1"/>
          </p:nvPr>
        </p:nvSpPr>
        <p:spPr/>
        <p:txBody>
          <a:bodyPr/>
          <a:lstStyle/>
          <a:p>
            <a:r>
              <a:rPr lang="en-US" b="0" dirty="0">
                <a:solidFill>
                  <a:srgbClr val="4EC9B0"/>
                </a:solidFill>
                <a:effectLst/>
                <a:highlight>
                  <a:srgbClr val="1F1F1F"/>
                </a:highlight>
                <a:latin typeface="Consolas" panose="020B0609020204030204" pitchFamily="49" charset="0"/>
              </a:rPr>
              <a:t>double</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ar</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1.2</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3.0</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0.8</a:t>
            </a:r>
            <a:r>
              <a:rPr lang="en-US" b="0" dirty="0">
                <a:solidFill>
                  <a:srgbClr val="CCCCCC"/>
                </a:solidFill>
                <a:effectLst/>
                <a:highlight>
                  <a:srgbClr val="1F1F1F"/>
                </a:highlight>
                <a:latin typeface="Consolas" panose="020B0609020204030204" pitchFamily="49" charset="0"/>
              </a:rPr>
              <a:t>};</a:t>
            </a:r>
          </a:p>
          <a:p>
            <a:r>
              <a:rPr lang="en-US" b="0" dirty="0">
                <a:solidFill>
                  <a:srgbClr val="4EC9B0"/>
                </a:solidFill>
                <a:effectLst/>
                <a:highlight>
                  <a:srgbClr val="1F1F1F"/>
                </a:highlight>
                <a:latin typeface="Consolas" panose="020B0609020204030204" pitchFamily="49" charset="0"/>
              </a:rPr>
              <a:t>int</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sum</a:t>
            </a:r>
            <a:r>
              <a:rPr lang="en-US" b="0" dirty="0">
                <a:solidFill>
                  <a:srgbClr val="CCCCCC"/>
                </a:solidFill>
                <a:effectLst/>
                <a:highlight>
                  <a:srgbClr val="1F1F1F"/>
                </a:highlight>
                <a:latin typeface="Consolas" panose="020B0609020204030204" pitchFamily="49" charset="0"/>
              </a:rPr>
              <a:t>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a:solidFill>
                  <a:srgbClr val="B5CEA8"/>
                </a:solidFill>
                <a:effectLst/>
                <a:highlight>
                  <a:srgbClr val="1F1F1F"/>
                </a:highlight>
                <a:latin typeface="Consolas" panose="020B0609020204030204" pitchFamily="49" charset="0"/>
              </a:rPr>
              <a:t>0</a:t>
            </a:r>
            <a:r>
              <a:rPr lang="en-US" b="0" dirty="0">
                <a:solidFill>
                  <a:srgbClr val="CCCCCC"/>
                </a:solidFill>
                <a:effectLst/>
                <a:highlight>
                  <a:srgbClr val="1F1F1F"/>
                </a:highlight>
                <a:latin typeface="Consolas" panose="020B0609020204030204" pitchFamily="49" charset="0"/>
              </a:rPr>
              <a:t>;</a:t>
            </a:r>
          </a:p>
          <a:p>
            <a:r>
              <a:rPr lang="en-US" b="0" dirty="0">
                <a:solidFill>
                  <a:srgbClr val="C586C0"/>
                </a:solidFill>
                <a:effectLst/>
                <a:highlight>
                  <a:srgbClr val="1F1F1F"/>
                </a:highlight>
                <a:latin typeface="Consolas" panose="020B0609020204030204" pitchFamily="49" charset="0"/>
              </a:rPr>
              <a:t>for</a:t>
            </a:r>
            <a:r>
              <a:rPr lang="en-US" b="0" dirty="0">
                <a:solidFill>
                  <a:srgbClr val="CCCCCC"/>
                </a:solidFill>
                <a:effectLst/>
                <a:highlight>
                  <a:srgbClr val="1F1F1F"/>
                </a:highlight>
                <a:latin typeface="Consolas" panose="020B0609020204030204" pitchFamily="49" charset="0"/>
              </a:rPr>
              <a:t> (</a:t>
            </a:r>
            <a:r>
              <a:rPr lang="en-US" b="0" dirty="0">
                <a:solidFill>
                  <a:srgbClr val="4EC9B0"/>
                </a:solidFill>
                <a:effectLst/>
                <a:highlight>
                  <a:srgbClr val="1F1F1F"/>
                </a:highlight>
                <a:latin typeface="Consolas" panose="020B0609020204030204" pitchFamily="49" charset="0"/>
              </a:rPr>
              <a:t>double</a:t>
            </a:r>
            <a:r>
              <a:rPr lang="en-US" b="0" dirty="0">
                <a:solidFill>
                  <a:srgbClr val="CCCCCC"/>
                </a:solidFill>
                <a:effectLst/>
                <a:highlight>
                  <a:srgbClr val="1F1F1F"/>
                </a:highlight>
                <a:latin typeface="Consolas" panose="020B0609020204030204" pitchFamily="49" charset="0"/>
              </a:rPr>
              <a:t> </a:t>
            </a:r>
            <a:r>
              <a:rPr lang="en-US" b="0" dirty="0">
                <a:solidFill>
                  <a:srgbClr val="9CDCFE"/>
                </a:solidFill>
                <a:effectLst/>
                <a:highlight>
                  <a:srgbClr val="1F1F1F"/>
                </a:highlight>
                <a:latin typeface="Consolas" panose="020B0609020204030204" pitchFamily="49" charset="0"/>
              </a:rPr>
              <a:t>d</a:t>
            </a:r>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ar</a:t>
            </a:r>
            <a:r>
              <a:rPr lang="en-US" b="0" dirty="0">
                <a:solidFill>
                  <a:srgbClr val="CCCCCC"/>
                </a:solidFill>
                <a:effectLst/>
                <a:highlight>
                  <a:srgbClr val="1F1F1F"/>
                </a:highlight>
                <a:latin typeface="Consolas" panose="020B0609020204030204" pitchFamily="49" charset="0"/>
              </a:rPr>
              <a:t>) {</a:t>
            </a:r>
          </a:p>
          <a:p>
            <a:r>
              <a:rPr lang="en-US" b="0" dirty="0">
                <a:solidFill>
                  <a:srgbClr val="6A9955"/>
                </a:solidFill>
                <a:effectLst/>
                <a:highlight>
                  <a:srgbClr val="1F1F1F"/>
                </a:highlight>
                <a:latin typeface="Consolas" panose="020B0609020204030204" pitchFamily="49" charset="0"/>
              </a:rPr>
              <a:t>// d gets successively each value in ar.</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sum </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 d;</a:t>
            </a:r>
          </a:p>
          <a:p>
            <a:r>
              <a:rPr lang="en-US" b="0" dirty="0">
                <a:solidFill>
                  <a:srgbClr val="CCCCCC"/>
                </a:solidFill>
                <a:effectLst/>
                <a:highlight>
                  <a:srgbClr val="1F1F1F"/>
                </a:highlight>
                <a:latin typeface="Consolas" panose="020B0609020204030204" pitchFamily="49" charset="0"/>
              </a:rPr>
              <a:t>}</a:t>
            </a:r>
          </a:p>
          <a:p>
            <a:endParaRPr lang="en-IN" dirty="0"/>
          </a:p>
        </p:txBody>
      </p:sp>
    </p:spTree>
    <p:extLst>
      <p:ext uri="{BB962C8B-B14F-4D97-AF65-F5344CB8AC3E}">
        <p14:creationId xmlns:p14="http://schemas.microsoft.com/office/powerpoint/2010/main" val="194142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D910-A89C-06E7-5ADF-C7588E1BEE3B}"/>
              </a:ext>
            </a:extLst>
          </p:cNvPr>
          <p:cNvSpPr>
            <a:spLocks noGrp="1"/>
          </p:cNvSpPr>
          <p:nvPr>
            <p:ph type="title"/>
          </p:nvPr>
        </p:nvSpPr>
        <p:spPr/>
        <p:txBody>
          <a:bodyPr/>
          <a:lstStyle/>
          <a:p>
            <a:pPr algn="ctr"/>
            <a:r>
              <a:rPr lang="en-US" b="1" dirty="0"/>
              <a:t>Where the for-each is appropriate</a:t>
            </a:r>
            <a:endParaRPr lang="en-IN" b="1" dirty="0"/>
          </a:p>
        </p:txBody>
      </p:sp>
      <p:sp>
        <p:nvSpPr>
          <p:cNvPr id="3" name="Content Placeholder 2">
            <a:extLst>
              <a:ext uri="{FF2B5EF4-FFF2-40B4-BE49-F238E27FC236}">
                <a16:creationId xmlns:a16="http://schemas.microsoft.com/office/drawing/2014/main" id="{33BAE5DA-37AE-0D7C-3F56-B3FC64FADC58}"/>
              </a:ext>
            </a:extLst>
          </p:cNvPr>
          <p:cNvSpPr>
            <a:spLocks noGrp="1"/>
          </p:cNvSpPr>
          <p:nvPr>
            <p:ph idx="1"/>
          </p:nvPr>
        </p:nvSpPr>
        <p:spPr/>
        <p:txBody>
          <a:bodyPr/>
          <a:lstStyle/>
          <a:p>
            <a:r>
              <a:rPr lang="en-US" dirty="0"/>
              <a:t>Only access. Elements can not be assigned to, </a:t>
            </a:r>
            <a:r>
              <a:rPr lang="en-US" dirty="0" err="1"/>
              <a:t>eg</a:t>
            </a:r>
            <a:r>
              <a:rPr lang="en-US" dirty="0"/>
              <a:t>, not to increment each element in a collection.</a:t>
            </a:r>
          </a:p>
          <a:p>
            <a:r>
              <a:rPr lang="en-US" dirty="0"/>
              <a:t>Only single structure. It's not possible to traverse two structures at once, </a:t>
            </a:r>
            <a:r>
              <a:rPr lang="en-US" dirty="0" err="1"/>
              <a:t>eg</a:t>
            </a:r>
            <a:r>
              <a:rPr lang="en-US" dirty="0"/>
              <a:t>, to compare two arrays.</a:t>
            </a:r>
          </a:p>
          <a:p>
            <a:r>
              <a:rPr lang="en-US" dirty="0"/>
              <a:t>Only single element. Use only for single element access, </a:t>
            </a:r>
            <a:r>
              <a:rPr lang="en-US" dirty="0" err="1"/>
              <a:t>eg</a:t>
            </a:r>
            <a:r>
              <a:rPr lang="en-US" dirty="0"/>
              <a:t>, not to compare successive elements.</a:t>
            </a:r>
          </a:p>
          <a:p>
            <a:r>
              <a:rPr lang="en-US" dirty="0"/>
              <a:t>Only forward. It's possible to iterate only forward by single steps.</a:t>
            </a:r>
            <a:endParaRPr lang="en-IN" dirty="0"/>
          </a:p>
        </p:txBody>
      </p:sp>
    </p:spTree>
    <p:extLst>
      <p:ext uri="{BB962C8B-B14F-4D97-AF65-F5344CB8AC3E}">
        <p14:creationId xmlns:p14="http://schemas.microsoft.com/office/powerpoint/2010/main" val="881807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95CB-2733-5063-9441-ACD04C657985}"/>
              </a:ext>
            </a:extLst>
          </p:cNvPr>
          <p:cNvSpPr>
            <a:spLocks noGrp="1"/>
          </p:cNvSpPr>
          <p:nvPr>
            <p:ph type="title"/>
          </p:nvPr>
        </p:nvSpPr>
        <p:spPr/>
        <p:txBody>
          <a:bodyPr/>
          <a:lstStyle/>
          <a:p>
            <a:pPr algn="ctr"/>
            <a:r>
              <a:rPr lang="en-IN" b="1" dirty="0">
                <a:latin typeface="Courier New" panose="02070309020205020404" pitchFamily="49" charset="0"/>
                <a:cs typeface="Courier New" panose="02070309020205020404" pitchFamily="49" charset="0"/>
              </a:rPr>
              <a:t>break</a:t>
            </a:r>
            <a:r>
              <a:rPr lang="en-IN" b="1" dirty="0"/>
              <a:t> and </a:t>
            </a:r>
            <a:r>
              <a:rPr lang="en-IN" b="1" dirty="0">
                <a:latin typeface="Courier New" panose="02070309020205020404" pitchFamily="49" charset="0"/>
                <a:cs typeface="Courier New" panose="02070309020205020404" pitchFamily="49" charset="0"/>
              </a:rPr>
              <a:t>continue</a:t>
            </a:r>
          </a:p>
        </p:txBody>
      </p:sp>
      <p:sp>
        <p:nvSpPr>
          <p:cNvPr id="3" name="Content Placeholder 2">
            <a:extLst>
              <a:ext uri="{FF2B5EF4-FFF2-40B4-BE49-F238E27FC236}">
                <a16:creationId xmlns:a16="http://schemas.microsoft.com/office/drawing/2014/main" id="{1FA3FBF1-2380-5E8F-FEEC-323E1004D8CA}"/>
              </a:ext>
            </a:extLst>
          </p:cNvPr>
          <p:cNvSpPr>
            <a:spLocks noGrp="1"/>
          </p:cNvSpPr>
          <p:nvPr>
            <p:ph idx="1"/>
          </p:nvPr>
        </p:nvSpPr>
        <p:spPr/>
        <p:txBody>
          <a:bodyPr>
            <a:normAutofit/>
          </a:bodyPr>
          <a:lstStyle/>
          <a:p>
            <a:r>
              <a:rPr lang="en-US" dirty="0"/>
              <a:t>The only way to exit a loop, in the usual circumstances is for the loop condition to evaluate to false.</a:t>
            </a:r>
          </a:p>
          <a:p>
            <a:r>
              <a:rPr lang="en-US" dirty="0"/>
              <a:t>There are however, two control flow statements that allow you to change the control flow.</a:t>
            </a:r>
          </a:p>
          <a:p>
            <a:r>
              <a:rPr lang="en-US" dirty="0">
                <a:latin typeface="Courier New" panose="02070309020205020404" pitchFamily="49" charset="0"/>
                <a:cs typeface="Courier New" panose="02070309020205020404" pitchFamily="49" charset="0"/>
              </a:rPr>
              <a:t>break</a:t>
            </a:r>
            <a:r>
              <a:rPr lang="en-US" dirty="0"/>
              <a:t> causes the control flow to exit current loop body (as if the loop condition has just evaluated to false)</a:t>
            </a:r>
          </a:p>
          <a:p>
            <a:r>
              <a:rPr lang="en-US" dirty="0">
                <a:latin typeface="Courier New" panose="02070309020205020404" pitchFamily="49" charset="0"/>
                <a:cs typeface="Courier New" panose="02070309020205020404" pitchFamily="49" charset="0"/>
              </a:rPr>
              <a:t>continue</a:t>
            </a:r>
            <a:r>
              <a:rPr lang="en-US" dirty="0"/>
              <a:t> causes the control flow to jump to the loop condition (for while, do while loops) or to the update (for </a:t>
            </a:r>
            <a:r>
              <a:rPr lang="en-US" dirty="0" err="1"/>
              <a:t>for</a:t>
            </a:r>
            <a:r>
              <a:rPr lang="en-US" dirty="0"/>
              <a:t> loops). This causes control flow to jump to the next iteration.</a:t>
            </a:r>
            <a:endParaRPr lang="en-IN" dirty="0"/>
          </a:p>
        </p:txBody>
      </p:sp>
    </p:spTree>
    <p:extLst>
      <p:ext uri="{BB962C8B-B14F-4D97-AF65-F5344CB8AC3E}">
        <p14:creationId xmlns:p14="http://schemas.microsoft.com/office/powerpoint/2010/main" val="3120776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E826-20DB-0050-5A39-7C46DAAEED96}"/>
              </a:ext>
            </a:extLst>
          </p:cNvPr>
          <p:cNvSpPr>
            <a:spLocks noGrp="1"/>
          </p:cNvSpPr>
          <p:nvPr>
            <p:ph type="title"/>
          </p:nvPr>
        </p:nvSpPr>
        <p:spPr/>
        <p:txBody>
          <a:bodyPr/>
          <a:lstStyle/>
          <a:p>
            <a:pPr algn="ctr"/>
            <a:r>
              <a:rPr lang="en-IN" dirty="0"/>
              <a:t>Examples</a:t>
            </a:r>
          </a:p>
        </p:txBody>
      </p:sp>
      <p:sp>
        <p:nvSpPr>
          <p:cNvPr id="3" name="Content Placeholder 2">
            <a:extLst>
              <a:ext uri="{FF2B5EF4-FFF2-40B4-BE49-F238E27FC236}">
                <a16:creationId xmlns:a16="http://schemas.microsoft.com/office/drawing/2014/main" id="{05AEF24B-E679-493E-FBFD-B851F8ECC538}"/>
              </a:ext>
            </a:extLst>
          </p:cNvPr>
          <p:cNvSpPr>
            <a:spLocks noGrp="1"/>
          </p:cNvSpPr>
          <p:nvPr>
            <p:ph idx="1"/>
          </p:nvPr>
        </p:nvSpPr>
        <p:spPr/>
        <p:txBody>
          <a:bodyPr/>
          <a:lstStyle/>
          <a:p>
            <a:r>
              <a:rPr lang="en-IN" dirty="0"/>
              <a:t>Refer PrimeCheck.java</a:t>
            </a:r>
          </a:p>
          <a:p>
            <a:r>
              <a:rPr lang="en-IN" dirty="0"/>
              <a:t>Refer </a:t>
            </a:r>
            <a:r>
              <a:rPr lang="en-IN" err="1"/>
              <a:t>ShoppingCart</a:t>
            </a:r>
            <a:r>
              <a:rPr lang="en-IN"/>
              <a:t>.java</a:t>
            </a:r>
          </a:p>
        </p:txBody>
      </p:sp>
    </p:spTree>
    <p:extLst>
      <p:ext uri="{BB962C8B-B14F-4D97-AF65-F5344CB8AC3E}">
        <p14:creationId xmlns:p14="http://schemas.microsoft.com/office/powerpoint/2010/main" val="376827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8B77-9E14-20D5-61F2-890DB14B2687}"/>
              </a:ext>
            </a:extLst>
          </p:cNvPr>
          <p:cNvSpPr>
            <a:spLocks noGrp="1"/>
          </p:cNvSpPr>
          <p:nvPr>
            <p:ph type="title"/>
          </p:nvPr>
        </p:nvSpPr>
        <p:spPr/>
        <p:txBody>
          <a:bodyPr/>
          <a:lstStyle/>
          <a:p>
            <a:pPr algn="ctr"/>
            <a:r>
              <a:rPr lang="en-IN" b="1" dirty="0"/>
              <a:t>The if-then Statement</a:t>
            </a:r>
          </a:p>
        </p:txBody>
      </p:sp>
      <p:sp>
        <p:nvSpPr>
          <p:cNvPr id="3" name="Content Placeholder 2">
            <a:extLst>
              <a:ext uri="{FF2B5EF4-FFF2-40B4-BE49-F238E27FC236}">
                <a16:creationId xmlns:a16="http://schemas.microsoft.com/office/drawing/2014/main" id="{27FA2DA0-2FFE-106F-64AC-E5574D0666FB}"/>
              </a:ext>
            </a:extLst>
          </p:cNvPr>
          <p:cNvSpPr>
            <a:spLocks noGrp="1"/>
          </p:cNvSpPr>
          <p:nvPr>
            <p:ph idx="1"/>
          </p:nvPr>
        </p:nvSpPr>
        <p:spPr>
          <a:xfrm>
            <a:off x="838200" y="1825624"/>
            <a:ext cx="10515600" cy="5032375"/>
          </a:xfrm>
        </p:spPr>
        <p:txBody>
          <a:bodyPr>
            <a:normAutofit fontScale="85000" lnSpcReduction="20000"/>
          </a:bodyPr>
          <a:lstStyle/>
          <a:p>
            <a:r>
              <a:rPr lang="en-US" dirty="0"/>
              <a:t>It tells your program to execute a certain section of code only if a particular test evaluates to true.</a:t>
            </a:r>
          </a:p>
          <a:p>
            <a:r>
              <a:rPr lang="en-US" dirty="0"/>
              <a:t>For example, the Bicycle class could allow the brakes to decrease the bicycle's speed only if the bicycle is already in motion. </a:t>
            </a:r>
          </a:p>
          <a:p>
            <a:r>
              <a:rPr lang="en-US" dirty="0"/>
              <a:t>If this test evaluates to false (meaning that the bicycle is not in motion), control jumps to the end of the if-then statement.</a:t>
            </a:r>
          </a:p>
          <a:p>
            <a:r>
              <a:rPr lang="en-US" b="0" dirty="0">
                <a:solidFill>
                  <a:srgbClr val="4EC9B0"/>
                </a:solidFill>
                <a:effectLst/>
                <a:highlight>
                  <a:srgbClr val="1F1F1F"/>
                </a:highlight>
                <a:latin typeface="Consolas" panose="020B0609020204030204" pitchFamily="49" charset="0"/>
              </a:rPr>
              <a:t>void</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applyBrakes</a:t>
            </a:r>
            <a:r>
              <a:rPr lang="en-US" b="0" dirty="0">
                <a:solidFill>
                  <a:srgbClr val="CCCCCC"/>
                </a:solidFill>
                <a:effectLst/>
                <a:highlight>
                  <a:srgbClr val="1F1F1F"/>
                </a:highlight>
                <a:latin typeface="Consolas" panose="020B0609020204030204" pitchFamily="49" charset="0"/>
              </a:rPr>
              <a:t>() {</a:t>
            </a:r>
          </a:p>
          <a:p>
            <a:r>
              <a:rPr lang="en-US" b="0" dirty="0">
                <a:solidFill>
                  <a:srgbClr val="CCCCCC"/>
                </a:solidFill>
                <a:effectLst/>
                <a:highlight>
                  <a:srgbClr val="1F1F1F"/>
                </a:highlight>
                <a:latin typeface="Consolas" panose="020B0609020204030204" pitchFamily="49" charset="0"/>
              </a:rPr>
              <a:t>        </a:t>
            </a:r>
            <a:r>
              <a:rPr lang="en-US" b="0" dirty="0">
                <a:solidFill>
                  <a:srgbClr val="6A9955"/>
                </a:solidFill>
                <a:effectLst/>
                <a:highlight>
                  <a:srgbClr val="1F1F1F"/>
                </a:highlight>
                <a:latin typeface="Consolas" panose="020B0609020204030204" pitchFamily="49" charset="0"/>
              </a:rPr>
              <a:t>// the "if" clause: bicycle must be moving</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if</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isMoving</a:t>
            </a:r>
            <a:r>
              <a:rPr lang="en-US" b="0" dirty="0">
                <a:solidFill>
                  <a:srgbClr val="CCCCCC"/>
                </a:solidFill>
                <a:effectLst/>
                <a:highlight>
                  <a:srgbClr val="1F1F1F"/>
                </a:highlight>
                <a:latin typeface="Consolas" panose="020B0609020204030204" pitchFamily="49" charset="0"/>
              </a:rPr>
              <a:t>){ </a:t>
            </a:r>
          </a:p>
          <a:p>
            <a:r>
              <a:rPr lang="en-US" b="0" dirty="0">
                <a:solidFill>
                  <a:srgbClr val="CCCCCC"/>
                </a:solidFill>
                <a:effectLst/>
                <a:highlight>
                  <a:srgbClr val="1F1F1F"/>
                </a:highlight>
                <a:latin typeface="Consolas" panose="020B0609020204030204" pitchFamily="49" charset="0"/>
              </a:rPr>
              <a:t>            </a:t>
            </a:r>
            <a:r>
              <a:rPr lang="en-US" b="0" dirty="0">
                <a:solidFill>
                  <a:srgbClr val="6A9955"/>
                </a:solidFill>
                <a:effectLst/>
                <a:highlight>
                  <a:srgbClr val="1F1F1F"/>
                </a:highlight>
                <a:latin typeface="Consolas" panose="020B0609020204030204" pitchFamily="49" charset="0"/>
              </a:rPr>
              <a:t>// the "then" clause: decrease current speed</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currentSpeed</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p>
          <a:p>
            <a:r>
              <a:rPr lang="en-US" b="0" dirty="0">
                <a:solidFill>
                  <a:srgbClr val="CCCCCC"/>
                </a:solidFill>
                <a:effectLst/>
                <a:highlight>
                  <a:srgbClr val="1F1F1F"/>
                </a:highlight>
                <a:latin typeface="Consolas" panose="020B0609020204030204" pitchFamily="49" charset="0"/>
              </a:rPr>
              <a:t>    }</a:t>
            </a:r>
          </a:p>
        </p:txBody>
      </p:sp>
    </p:spTree>
    <p:extLst>
      <p:ext uri="{BB962C8B-B14F-4D97-AF65-F5344CB8AC3E}">
        <p14:creationId xmlns:p14="http://schemas.microsoft.com/office/powerpoint/2010/main" val="78909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CA51-CF77-27E5-6B4C-329901A884C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B2221C8-28D8-5BC5-1777-19EBD619BF2F}"/>
              </a:ext>
            </a:extLst>
          </p:cNvPr>
          <p:cNvSpPr>
            <a:spLocks noGrp="1"/>
          </p:cNvSpPr>
          <p:nvPr>
            <p:ph idx="1"/>
          </p:nvPr>
        </p:nvSpPr>
        <p:spPr/>
        <p:txBody>
          <a:bodyPr/>
          <a:lstStyle/>
          <a:p>
            <a:r>
              <a:rPr lang="en-US" dirty="0"/>
              <a:t> The opening and closing braces are optional, provided that the "then" clause contains only one statement:</a:t>
            </a:r>
          </a:p>
          <a:p>
            <a:r>
              <a:rPr lang="en-US" b="0" dirty="0">
                <a:solidFill>
                  <a:srgbClr val="CCCCCC"/>
                </a:solidFill>
                <a:effectLst/>
                <a:highlight>
                  <a:srgbClr val="1F1F1F"/>
                </a:highlight>
                <a:latin typeface="Consolas" panose="020B0609020204030204" pitchFamily="49" charset="0"/>
              </a:rPr>
              <a:t>    </a:t>
            </a:r>
            <a:r>
              <a:rPr lang="en-US" b="0" dirty="0">
                <a:solidFill>
                  <a:srgbClr val="4EC9B0"/>
                </a:solidFill>
                <a:effectLst/>
                <a:highlight>
                  <a:srgbClr val="1F1F1F"/>
                </a:highlight>
                <a:latin typeface="Consolas" panose="020B0609020204030204" pitchFamily="49" charset="0"/>
              </a:rPr>
              <a:t>void</a:t>
            </a:r>
            <a:r>
              <a:rPr lang="en-US" b="0" dirty="0">
                <a:solidFill>
                  <a:srgbClr val="CCCCCC"/>
                </a:solidFill>
                <a:effectLst/>
                <a:highlight>
                  <a:srgbClr val="1F1F1F"/>
                </a:highlight>
                <a:latin typeface="Consolas" panose="020B0609020204030204" pitchFamily="49" charset="0"/>
              </a:rPr>
              <a:t> </a:t>
            </a:r>
            <a:r>
              <a:rPr lang="en-US" b="0" dirty="0" err="1">
                <a:solidFill>
                  <a:srgbClr val="DCDCAA"/>
                </a:solidFill>
                <a:effectLst/>
                <a:highlight>
                  <a:srgbClr val="1F1F1F"/>
                </a:highlight>
                <a:latin typeface="Consolas" panose="020B0609020204030204" pitchFamily="49" charset="0"/>
              </a:rPr>
              <a:t>applyBrakes</a:t>
            </a:r>
            <a:r>
              <a:rPr lang="en-US" b="0" dirty="0">
                <a:solidFill>
                  <a:srgbClr val="CCCCCC"/>
                </a:solidFill>
                <a:effectLst/>
                <a:highlight>
                  <a:srgbClr val="1F1F1F"/>
                </a:highlight>
                <a:latin typeface="Consolas" panose="020B0609020204030204" pitchFamily="49" charset="0"/>
              </a:rPr>
              <a:t>() {</a:t>
            </a:r>
          </a:p>
          <a:p>
            <a:r>
              <a:rPr lang="en-US" b="0" dirty="0">
                <a:solidFill>
                  <a:srgbClr val="CCCCCC"/>
                </a:solidFill>
                <a:effectLst/>
                <a:highlight>
                  <a:srgbClr val="1F1F1F"/>
                </a:highlight>
                <a:latin typeface="Consolas" panose="020B0609020204030204" pitchFamily="49" charset="0"/>
              </a:rPr>
              <a:t>        </a:t>
            </a:r>
            <a:r>
              <a:rPr lang="en-US" b="0" dirty="0">
                <a:solidFill>
                  <a:srgbClr val="6A9955"/>
                </a:solidFill>
                <a:effectLst/>
                <a:highlight>
                  <a:srgbClr val="1F1F1F"/>
                </a:highlight>
                <a:latin typeface="Consolas" panose="020B0609020204030204" pitchFamily="49" charset="0"/>
              </a:rPr>
              <a:t>// same as above, but without braces </a:t>
            </a:r>
            <a:endParaRPr lang="en-US" b="0" dirty="0">
              <a:solidFill>
                <a:srgbClr val="CCCCCC"/>
              </a:solidFill>
              <a:effectLst/>
              <a:highlight>
                <a:srgbClr val="1F1F1F"/>
              </a:highlight>
              <a:latin typeface="Consolas" panose="020B0609020204030204" pitchFamily="49" charset="0"/>
            </a:endParaRPr>
          </a:p>
          <a:p>
            <a:r>
              <a:rPr lang="en-US" b="0" dirty="0">
                <a:solidFill>
                  <a:srgbClr val="CCCCCC"/>
                </a:solidFill>
                <a:effectLst/>
                <a:highlight>
                  <a:srgbClr val="1F1F1F"/>
                </a:highlight>
                <a:latin typeface="Consolas" panose="020B0609020204030204" pitchFamily="49" charset="0"/>
              </a:rPr>
              <a:t>        </a:t>
            </a:r>
            <a:r>
              <a:rPr lang="en-US" b="0" dirty="0">
                <a:solidFill>
                  <a:srgbClr val="C586C0"/>
                </a:solidFill>
                <a:effectLst/>
                <a:highlight>
                  <a:srgbClr val="1F1F1F"/>
                </a:highlight>
                <a:latin typeface="Consolas" panose="020B0609020204030204" pitchFamily="49" charset="0"/>
              </a:rPr>
              <a:t>if</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isMoving</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currentSpeed</a:t>
            </a:r>
            <a:r>
              <a:rPr lang="en-US" b="0" dirty="0">
                <a:solidFill>
                  <a:srgbClr val="D4D4D4"/>
                </a:solidFill>
                <a:effectLst/>
                <a:highlight>
                  <a:srgbClr val="1F1F1F"/>
                </a:highlight>
                <a:latin typeface="Consolas" panose="020B0609020204030204" pitchFamily="49" charset="0"/>
              </a:rPr>
              <a:t>--</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p>
        </p:txBody>
      </p:sp>
    </p:spTree>
    <p:extLst>
      <p:ext uri="{BB962C8B-B14F-4D97-AF65-F5344CB8AC3E}">
        <p14:creationId xmlns:p14="http://schemas.microsoft.com/office/powerpoint/2010/main" val="399870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91C5-1AC1-A77D-CD31-884C4A3BCE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8D4FFF-2B5B-6630-C4B0-9BFD91060F13}"/>
              </a:ext>
            </a:extLst>
          </p:cNvPr>
          <p:cNvSpPr>
            <a:spLocks noGrp="1"/>
          </p:cNvSpPr>
          <p:nvPr>
            <p:ph idx="1"/>
          </p:nvPr>
        </p:nvSpPr>
        <p:spPr/>
        <p:txBody>
          <a:bodyPr/>
          <a:lstStyle/>
          <a:p>
            <a:r>
              <a:rPr lang="en-US" dirty="0"/>
              <a:t>Deciding when to omit the braces is a matter of personal taste.</a:t>
            </a:r>
          </a:p>
          <a:p>
            <a:r>
              <a:rPr lang="en-US" dirty="0"/>
              <a:t>Omitting them can make the code more brittle.</a:t>
            </a:r>
          </a:p>
          <a:p>
            <a:r>
              <a:rPr lang="en-US" dirty="0"/>
              <a:t>If a second statement is later added to the "then" clause, a common mistake would be forgetting to add the newly required braces.</a:t>
            </a:r>
          </a:p>
          <a:p>
            <a:r>
              <a:rPr lang="en-US" dirty="0"/>
              <a:t>The compiler cannot catch this sort of error; you'll just get the wrong results.</a:t>
            </a:r>
            <a:endParaRPr lang="en-IN" dirty="0"/>
          </a:p>
        </p:txBody>
      </p:sp>
    </p:spTree>
    <p:extLst>
      <p:ext uri="{BB962C8B-B14F-4D97-AF65-F5344CB8AC3E}">
        <p14:creationId xmlns:p14="http://schemas.microsoft.com/office/powerpoint/2010/main" val="239784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4FAD-EDF8-9C35-0400-271390462962}"/>
              </a:ext>
            </a:extLst>
          </p:cNvPr>
          <p:cNvSpPr>
            <a:spLocks noGrp="1"/>
          </p:cNvSpPr>
          <p:nvPr>
            <p:ph type="title"/>
          </p:nvPr>
        </p:nvSpPr>
        <p:spPr/>
        <p:txBody>
          <a:bodyPr/>
          <a:lstStyle/>
          <a:p>
            <a:pPr algn="ctr"/>
            <a:r>
              <a:rPr lang="en-IN" b="1" dirty="0"/>
              <a:t>The if-then-else Statement</a:t>
            </a:r>
          </a:p>
        </p:txBody>
      </p:sp>
      <p:sp>
        <p:nvSpPr>
          <p:cNvPr id="3" name="Content Placeholder 2">
            <a:extLst>
              <a:ext uri="{FF2B5EF4-FFF2-40B4-BE49-F238E27FC236}">
                <a16:creationId xmlns:a16="http://schemas.microsoft.com/office/drawing/2014/main" id="{332BDE01-222F-7545-B382-C9250EF01BDA}"/>
              </a:ext>
            </a:extLst>
          </p:cNvPr>
          <p:cNvSpPr>
            <a:spLocks noGrp="1"/>
          </p:cNvSpPr>
          <p:nvPr>
            <p:ph idx="1"/>
          </p:nvPr>
        </p:nvSpPr>
        <p:spPr/>
        <p:txBody>
          <a:bodyPr/>
          <a:lstStyle/>
          <a:p>
            <a:r>
              <a:rPr lang="en-US" dirty="0"/>
              <a:t>The if-then-else statement provides a secondary path of execution when an "if" clause evaluates to false.</a:t>
            </a:r>
          </a:p>
          <a:p>
            <a:r>
              <a:rPr lang="en-US" dirty="0"/>
              <a:t>You could use an if-then-else statement in the </a:t>
            </a:r>
            <a:r>
              <a:rPr lang="en-US" dirty="0" err="1"/>
              <a:t>applyBrakes</a:t>
            </a:r>
            <a:r>
              <a:rPr lang="en-US" dirty="0"/>
              <a:t> method to take some action if the brakes are applied when the bicycle is not in motion.</a:t>
            </a:r>
          </a:p>
          <a:p>
            <a:r>
              <a:rPr lang="en-US" dirty="0"/>
              <a:t>In this case, the action is to simply print an error message stating that the bicycle has already stopped.</a:t>
            </a:r>
            <a:endParaRPr lang="en-IN" dirty="0"/>
          </a:p>
        </p:txBody>
      </p:sp>
    </p:spTree>
    <p:extLst>
      <p:ext uri="{BB962C8B-B14F-4D97-AF65-F5344CB8AC3E}">
        <p14:creationId xmlns:p14="http://schemas.microsoft.com/office/powerpoint/2010/main" val="310204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B35D-BE54-6750-221A-12C29D27A6D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D8594F-A76F-F538-F5B2-D79B00879444}"/>
              </a:ext>
            </a:extLst>
          </p:cNvPr>
          <p:cNvSpPr>
            <a:spLocks noGrp="1"/>
          </p:cNvSpPr>
          <p:nvPr>
            <p:ph idx="1"/>
          </p:nvPr>
        </p:nvSpPr>
        <p:spPr/>
        <p:txBody>
          <a:bodyPr/>
          <a:lstStyle/>
          <a:p>
            <a:r>
              <a:rPr lang="en-IN" b="0" dirty="0">
                <a:solidFill>
                  <a:srgbClr val="4EC9B0"/>
                </a:solidFill>
                <a:effectLst/>
                <a:highlight>
                  <a:srgbClr val="1F1F1F"/>
                </a:highlight>
                <a:latin typeface="Consolas" panose="020B0609020204030204" pitchFamily="49" charset="0"/>
              </a:rPr>
              <a:t>void</a:t>
            </a:r>
            <a:r>
              <a:rPr lang="en-IN" b="0" dirty="0">
                <a:solidFill>
                  <a:srgbClr val="CCCCCC"/>
                </a:solidFill>
                <a:effectLst/>
                <a:highlight>
                  <a:srgbClr val="1F1F1F"/>
                </a:highlight>
                <a:latin typeface="Consolas" panose="020B0609020204030204" pitchFamily="49" charset="0"/>
              </a:rPr>
              <a:t> </a:t>
            </a:r>
            <a:r>
              <a:rPr lang="en-IN" b="0" dirty="0" err="1">
                <a:solidFill>
                  <a:srgbClr val="DCDCAA"/>
                </a:solidFill>
                <a:effectLst/>
                <a:highlight>
                  <a:srgbClr val="1F1F1F"/>
                </a:highlight>
                <a:latin typeface="Consolas" panose="020B0609020204030204" pitchFamily="49" charset="0"/>
              </a:rPr>
              <a:t>applyBrakes</a:t>
            </a:r>
            <a:r>
              <a:rPr lang="en-IN" b="0" dirty="0">
                <a:solidFill>
                  <a:srgbClr val="CCCCCC"/>
                </a:solidFill>
                <a:effectLst/>
                <a:highlight>
                  <a:srgbClr val="1F1F1F"/>
                </a:highlight>
                <a:latin typeface="Consolas" panose="020B0609020204030204" pitchFamily="49" charset="0"/>
              </a:rPr>
              <a:t>() {</a:t>
            </a:r>
          </a:p>
          <a:p>
            <a:r>
              <a:rPr lang="en-IN" b="0" dirty="0">
                <a:solidFill>
                  <a:srgbClr val="CCCCCC"/>
                </a:solidFill>
                <a:effectLst/>
                <a:highlight>
                  <a:srgbClr val="1F1F1F"/>
                </a:highlight>
                <a:latin typeface="Consolas" panose="020B0609020204030204" pitchFamily="49" charset="0"/>
              </a:rPr>
              <a:t>        </a:t>
            </a:r>
            <a:r>
              <a:rPr lang="en-IN" b="0" dirty="0">
                <a:solidFill>
                  <a:srgbClr val="C586C0"/>
                </a:solidFill>
                <a:effectLst/>
                <a:highlight>
                  <a:srgbClr val="1F1F1F"/>
                </a:highlight>
                <a:latin typeface="Consolas" panose="020B0609020204030204" pitchFamily="49" charset="0"/>
              </a:rPr>
              <a:t>if</a:t>
            </a:r>
            <a:r>
              <a:rPr lang="en-IN" b="0" dirty="0">
                <a:solidFill>
                  <a:srgbClr val="CCCCCC"/>
                </a:solidFill>
                <a:effectLst/>
                <a:highlight>
                  <a:srgbClr val="1F1F1F"/>
                </a:highlight>
                <a:latin typeface="Consolas" panose="020B0609020204030204" pitchFamily="49" charset="0"/>
              </a:rPr>
              <a:t> (</a:t>
            </a:r>
            <a:r>
              <a:rPr lang="en-IN" b="0" dirty="0" err="1">
                <a:solidFill>
                  <a:srgbClr val="CCCCCC"/>
                </a:solidFill>
                <a:effectLst/>
                <a:highlight>
                  <a:srgbClr val="1F1F1F"/>
                </a:highlight>
                <a:latin typeface="Consolas" panose="020B0609020204030204" pitchFamily="49" charset="0"/>
              </a:rPr>
              <a:t>isMoving</a:t>
            </a:r>
            <a:r>
              <a:rPr lang="en-IN" b="0" dirty="0">
                <a:solidFill>
                  <a:srgbClr val="CCCCCC"/>
                </a:solidFill>
                <a:effectLst/>
                <a:highlight>
                  <a:srgbClr val="1F1F1F"/>
                </a:highlight>
                <a:latin typeface="Consolas" panose="020B0609020204030204" pitchFamily="49" charset="0"/>
              </a:rPr>
              <a:t>) {</a:t>
            </a:r>
          </a:p>
          <a:p>
            <a:r>
              <a:rPr lang="en-IN" b="0" dirty="0">
                <a:solidFill>
                  <a:srgbClr val="CCCCCC"/>
                </a:solidFill>
                <a:effectLst/>
                <a:highlight>
                  <a:srgbClr val="1F1F1F"/>
                </a:highlight>
                <a:latin typeface="Consolas" panose="020B0609020204030204" pitchFamily="49" charset="0"/>
              </a:rPr>
              <a:t>            </a:t>
            </a:r>
            <a:r>
              <a:rPr lang="en-IN" b="0" dirty="0" err="1">
                <a:solidFill>
                  <a:srgbClr val="CCCCCC"/>
                </a:solidFill>
                <a:effectLst/>
                <a:highlight>
                  <a:srgbClr val="1F1F1F"/>
                </a:highlight>
                <a:latin typeface="Consolas" panose="020B0609020204030204" pitchFamily="49" charset="0"/>
              </a:rPr>
              <a:t>currentSpeed</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a:t>
            </a:r>
          </a:p>
          <a:p>
            <a:r>
              <a:rPr lang="en-IN" b="0" dirty="0">
                <a:solidFill>
                  <a:srgbClr val="CCCCCC"/>
                </a:solidFill>
                <a:effectLst/>
                <a:highlight>
                  <a:srgbClr val="1F1F1F"/>
                </a:highlight>
                <a:latin typeface="Consolas" panose="020B0609020204030204" pitchFamily="49" charset="0"/>
              </a:rPr>
              <a:t>        } </a:t>
            </a:r>
            <a:r>
              <a:rPr lang="en-IN" b="0" dirty="0">
                <a:solidFill>
                  <a:srgbClr val="C586C0"/>
                </a:solidFill>
                <a:effectLst/>
                <a:highlight>
                  <a:srgbClr val="1F1F1F"/>
                </a:highlight>
                <a:latin typeface="Consolas" panose="020B0609020204030204" pitchFamily="49" charset="0"/>
              </a:rPr>
              <a:t>else</a:t>
            </a:r>
            <a:r>
              <a:rPr lang="en-IN" b="0" dirty="0">
                <a:solidFill>
                  <a:srgbClr val="CCCCCC"/>
                </a:solidFill>
                <a:effectLst/>
                <a:highlight>
                  <a:srgbClr val="1F1F1F"/>
                </a:highlight>
                <a:latin typeface="Consolas" panose="020B0609020204030204" pitchFamily="49" charset="0"/>
              </a:rPr>
              <a:t> {</a:t>
            </a:r>
          </a:p>
          <a:p>
            <a:r>
              <a:rPr lang="en-IN" b="0" dirty="0">
                <a:solidFill>
                  <a:srgbClr val="CCCCCC"/>
                </a:solidFill>
                <a:effectLst/>
                <a:highlight>
                  <a:srgbClr val="1F1F1F"/>
                </a:highlight>
                <a:latin typeface="Consolas" panose="020B0609020204030204" pitchFamily="49" charset="0"/>
              </a:rPr>
              <a:t>            </a:t>
            </a:r>
            <a:r>
              <a:rPr lang="en-IN" b="0" dirty="0" err="1">
                <a:solidFill>
                  <a:srgbClr val="9CDCFE"/>
                </a:solidFill>
                <a:effectLst/>
                <a:highlight>
                  <a:srgbClr val="1F1F1F"/>
                </a:highlight>
                <a:latin typeface="Consolas" panose="020B0609020204030204" pitchFamily="49" charset="0"/>
              </a:rPr>
              <a:t>System</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err</a:t>
            </a:r>
            <a:r>
              <a:rPr lang="en-IN" b="0" dirty="0" err="1">
                <a:solidFill>
                  <a:srgbClr val="CCCCCC"/>
                </a:solidFill>
                <a:effectLst/>
                <a:highlight>
                  <a:srgbClr val="1F1F1F"/>
                </a:highlight>
                <a:latin typeface="Consolas" panose="020B0609020204030204" pitchFamily="49" charset="0"/>
              </a:rPr>
              <a:t>.</a:t>
            </a:r>
            <a:r>
              <a:rPr lang="en-IN" b="0" dirty="0" err="1">
                <a:solidFill>
                  <a:srgbClr val="DCDCAA"/>
                </a:solidFill>
                <a:effectLst/>
                <a:highlight>
                  <a:srgbClr val="1F1F1F"/>
                </a:highlight>
                <a:latin typeface="Consolas" panose="020B0609020204030204" pitchFamily="49" charset="0"/>
              </a:rPr>
              <a:t>println</a:t>
            </a:r>
            <a:r>
              <a:rPr lang="en-IN" b="0" dirty="0">
                <a:solidFill>
                  <a:srgbClr val="CCCCCC"/>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"The bicycle has already stopped!"</a:t>
            </a:r>
            <a:r>
              <a:rPr lang="en-IN" b="0" dirty="0">
                <a:solidFill>
                  <a:srgbClr val="CCCCCC"/>
                </a:solidFill>
                <a:effectLst/>
                <a:highlight>
                  <a:srgbClr val="1F1F1F"/>
                </a:highlight>
                <a:latin typeface="Consolas" panose="020B0609020204030204" pitchFamily="49" charset="0"/>
              </a:rPr>
              <a:t>);</a:t>
            </a:r>
          </a:p>
          <a:p>
            <a:r>
              <a:rPr lang="en-IN" b="0" dirty="0">
                <a:solidFill>
                  <a:srgbClr val="CCCCCC"/>
                </a:solidFill>
                <a:effectLst/>
                <a:highlight>
                  <a:srgbClr val="1F1F1F"/>
                </a:highlight>
                <a:latin typeface="Consolas" panose="020B0609020204030204" pitchFamily="49" charset="0"/>
              </a:rPr>
              <a:t>        } </a:t>
            </a:r>
          </a:p>
          <a:p>
            <a:r>
              <a:rPr lang="en-IN" b="0" dirty="0">
                <a:solidFill>
                  <a:srgbClr val="CCCCCC"/>
                </a:solidFill>
                <a:effectLst/>
                <a:highlight>
                  <a:srgbClr val="1F1F1F"/>
                </a:highlight>
                <a:latin typeface="Consolas" panose="020B0609020204030204" pitchFamily="49" charset="0"/>
              </a:rPr>
              <a:t>    }</a:t>
            </a:r>
          </a:p>
        </p:txBody>
      </p:sp>
    </p:spTree>
    <p:extLst>
      <p:ext uri="{BB962C8B-B14F-4D97-AF65-F5344CB8AC3E}">
        <p14:creationId xmlns:p14="http://schemas.microsoft.com/office/powerpoint/2010/main" val="131909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5DBC-FCAC-2F0F-F906-38F438086B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4BE435-E51E-5043-B6D3-94B726ADB6C7}"/>
              </a:ext>
            </a:extLst>
          </p:cNvPr>
          <p:cNvSpPr>
            <a:spLocks noGrp="1"/>
          </p:cNvSpPr>
          <p:nvPr>
            <p:ph idx="1"/>
          </p:nvPr>
        </p:nvSpPr>
        <p:spPr/>
        <p:txBody>
          <a:bodyPr/>
          <a:lstStyle/>
          <a:p>
            <a:r>
              <a:rPr lang="en-IN" dirty="0"/>
              <a:t>Refer IfElseDemo.java</a:t>
            </a:r>
          </a:p>
        </p:txBody>
      </p:sp>
    </p:spTree>
    <p:extLst>
      <p:ext uri="{BB962C8B-B14F-4D97-AF65-F5344CB8AC3E}">
        <p14:creationId xmlns:p14="http://schemas.microsoft.com/office/powerpoint/2010/main" val="400794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C4B1-FEE6-31E8-14C5-AD2E104FE18A}"/>
              </a:ext>
            </a:extLst>
          </p:cNvPr>
          <p:cNvSpPr>
            <a:spLocks noGrp="1"/>
          </p:cNvSpPr>
          <p:nvPr>
            <p:ph type="title"/>
          </p:nvPr>
        </p:nvSpPr>
        <p:spPr>
          <a:xfrm>
            <a:off x="838200" y="37008"/>
            <a:ext cx="10515600" cy="644029"/>
          </a:xfrm>
        </p:spPr>
        <p:txBody>
          <a:bodyPr>
            <a:normAutofit fontScale="90000"/>
          </a:bodyPr>
          <a:lstStyle/>
          <a:p>
            <a:pPr algn="ctr"/>
            <a:r>
              <a:rPr lang="en-IN" b="1" dirty="0"/>
              <a:t>The switch Statement</a:t>
            </a:r>
          </a:p>
        </p:txBody>
      </p:sp>
      <p:sp>
        <p:nvSpPr>
          <p:cNvPr id="3" name="Content Placeholder 2">
            <a:extLst>
              <a:ext uri="{FF2B5EF4-FFF2-40B4-BE49-F238E27FC236}">
                <a16:creationId xmlns:a16="http://schemas.microsoft.com/office/drawing/2014/main" id="{FD9B5F34-9FD3-6E5C-7818-BD91F9BD1CFF}"/>
              </a:ext>
            </a:extLst>
          </p:cNvPr>
          <p:cNvSpPr>
            <a:spLocks noGrp="1"/>
          </p:cNvSpPr>
          <p:nvPr>
            <p:ph idx="1"/>
          </p:nvPr>
        </p:nvSpPr>
        <p:spPr>
          <a:xfrm>
            <a:off x="838200" y="681037"/>
            <a:ext cx="10515600" cy="4351338"/>
          </a:xfrm>
        </p:spPr>
        <p:txBody>
          <a:bodyPr/>
          <a:lstStyle/>
          <a:p>
            <a:r>
              <a:rPr lang="en-US" dirty="0"/>
              <a:t>Unlike if-then and if-then-else statements, the switch statement can have a number of possible execution paths.</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167EF560-B255-7DC9-42D3-BBBE1071CEE5}"/>
              </a:ext>
            </a:extLst>
          </p:cNvPr>
          <p:cNvPicPr>
            <a:picLocks noChangeAspect="1"/>
          </p:cNvPicPr>
          <p:nvPr/>
        </p:nvPicPr>
        <p:blipFill>
          <a:blip r:embed="rId2"/>
          <a:stretch>
            <a:fillRect/>
          </a:stretch>
        </p:blipFill>
        <p:spPr>
          <a:xfrm>
            <a:off x="3285733" y="1778765"/>
            <a:ext cx="5620534" cy="4267796"/>
          </a:xfrm>
          <a:prstGeom prst="rect">
            <a:avLst/>
          </a:prstGeom>
        </p:spPr>
      </p:pic>
    </p:spTree>
    <p:extLst>
      <p:ext uri="{BB962C8B-B14F-4D97-AF65-F5344CB8AC3E}">
        <p14:creationId xmlns:p14="http://schemas.microsoft.com/office/powerpoint/2010/main" val="248442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Custom 1">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681</TotalTime>
  <Words>1273</Words>
  <Application>Microsoft Office PowerPoint</Application>
  <PresentationFormat>Widescreen</PresentationFormat>
  <Paragraphs>123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Consolas</vt:lpstr>
      <vt:lpstr>Courier New</vt:lpstr>
      <vt:lpstr>Times New Roman</vt:lpstr>
      <vt:lpstr>Office Theme</vt:lpstr>
      <vt:lpstr>Control Flow Statements</vt:lpstr>
      <vt:lpstr>Introduction</vt:lpstr>
      <vt:lpstr>The if-then Statement</vt:lpstr>
      <vt:lpstr>PowerPoint Presentation</vt:lpstr>
      <vt:lpstr>PowerPoint Presentation</vt:lpstr>
      <vt:lpstr>The if-then-else Statement</vt:lpstr>
      <vt:lpstr>PowerPoint Presentation</vt:lpstr>
      <vt:lpstr>PowerPoint Presentation</vt:lpstr>
      <vt:lpstr>The switch Statement</vt:lpstr>
      <vt:lpstr>PowerPoint Presentation</vt:lpstr>
      <vt:lpstr>Enum Types</vt:lpstr>
      <vt:lpstr>The while Statement</vt:lpstr>
      <vt:lpstr>The do-while Statement</vt:lpstr>
      <vt:lpstr>PowerPoint Presentation</vt:lpstr>
      <vt:lpstr>The for Statement</vt:lpstr>
      <vt:lpstr>PowerPoint Presentation</vt:lpstr>
      <vt:lpstr>PowerPoint Presentation</vt:lpstr>
      <vt:lpstr>Infinite loop using for</vt:lpstr>
      <vt:lpstr>PowerPoint Presentation</vt:lpstr>
      <vt:lpstr>For-Each / Enhanced For loop</vt:lpstr>
      <vt:lpstr>Where the for-each is appropriate</vt:lpstr>
      <vt:lpstr>break and continue</vt:lpstr>
      <vt:lpstr>Examples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Kaustubh Kulkarni</dc:creator>
  <cp:lastModifiedBy>Kaustubh Kulkarni</cp:lastModifiedBy>
  <cp:revision>8</cp:revision>
  <dcterms:created xsi:type="dcterms:W3CDTF">2024-07-29T06:12:33Z</dcterms:created>
  <dcterms:modified xsi:type="dcterms:W3CDTF">2024-08-13T11:26:49Z</dcterms:modified>
</cp:coreProperties>
</file>