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1" r:id="rId5"/>
    <p:sldId id="260" r:id="rId6"/>
    <p:sldId id="272" r:id="rId7"/>
    <p:sldId id="273" r:id="rId8"/>
    <p:sldId id="263" r:id="rId9"/>
    <p:sldId id="264" r:id="rId10"/>
    <p:sldId id="265" r:id="rId11"/>
    <p:sldId id="275" r:id="rId12"/>
    <p:sldId id="269" r:id="rId13"/>
    <p:sldId id="270" r:id="rId14"/>
    <p:sldId id="276" r:id="rId15"/>
    <p:sldId id="279" r:id="rId16"/>
    <p:sldId id="280" r:id="rId17"/>
    <p:sldId id="281" r:id="rId18"/>
    <p:sldId id="282" r:id="rId19"/>
    <p:sldId id="277" r:id="rId2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581" autoAdjust="0"/>
  </p:normalViewPr>
  <p:slideViewPr>
    <p:cSldViewPr>
      <p:cViewPr varScale="1">
        <p:scale>
          <a:sx n="87" d="100"/>
          <a:sy n="87" d="100"/>
        </p:scale>
        <p:origin x="680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4873740"/>
            <a:ext cx="9143998" cy="26975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" y="4749256"/>
            <a:ext cx="6999785" cy="13230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2500" y="165623"/>
            <a:ext cx="2358839" cy="60857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54847" y="165615"/>
            <a:ext cx="726408" cy="5414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8192" y="169559"/>
            <a:ext cx="4650918" cy="785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458" y="1072498"/>
            <a:ext cx="8566150" cy="3458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13746" y="4745277"/>
            <a:ext cx="273050" cy="21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vid.tribble.com/text/goto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711" y="1336471"/>
            <a:ext cx="73279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latin typeface="Arial MT"/>
                <a:cs typeface="Arial MT"/>
              </a:rPr>
              <a:t>Programming</a:t>
            </a:r>
            <a:r>
              <a:rPr sz="5200" b="0" spc="-60" dirty="0">
                <a:latin typeface="Arial MT"/>
                <a:cs typeface="Arial MT"/>
              </a:rPr>
              <a:t> </a:t>
            </a:r>
            <a:r>
              <a:rPr sz="5200" b="0" spc="-10" dirty="0">
                <a:latin typeface="Arial MT"/>
                <a:cs typeface="Arial MT"/>
              </a:rPr>
              <a:t>Paradigms</a:t>
            </a:r>
            <a:endParaRPr sz="52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4052" y="2781110"/>
            <a:ext cx="5169535" cy="13792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40790" marR="1228725" indent="1270" algn="ctr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Arial MT"/>
                <a:cs typeface="Arial MT"/>
              </a:rPr>
              <a:t>Kaustubh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Kulkarni </a:t>
            </a:r>
            <a:r>
              <a:rPr sz="2400" dirty="0">
                <a:latin typeface="Arial MT"/>
                <a:cs typeface="Arial MT"/>
              </a:rPr>
              <a:t>Assistant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Professor,</a:t>
            </a:r>
            <a:endParaRPr sz="2400">
              <a:latin typeface="Arial MT"/>
              <a:cs typeface="Arial MT"/>
            </a:endParaRPr>
          </a:p>
          <a:p>
            <a:pPr marL="12700" marR="5080" algn="ctr">
              <a:lnSpc>
                <a:spcPts val="2590"/>
              </a:lnSpc>
              <a:spcBef>
                <a:spcPts val="5"/>
              </a:spcBef>
            </a:pPr>
            <a:r>
              <a:rPr sz="2400" spc="-10" dirty="0">
                <a:latin typeface="Arial MT"/>
                <a:cs typeface="Arial MT"/>
              </a:rPr>
              <a:t>Department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Engineering, KJSCE.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4175" y="742950"/>
            <a:ext cx="6135649" cy="3877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2978975-5F47-A97F-ADFE-E66A8C3D5351}"/>
              </a:ext>
            </a:extLst>
          </p:cNvPr>
          <p:cNvSpPr txBox="1"/>
          <p:nvPr/>
        </p:nvSpPr>
        <p:spPr>
          <a:xfrm>
            <a:off x="2590800" y="31651"/>
            <a:ext cx="5562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Procedural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Programming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Illustration</a:t>
            </a:r>
            <a:r>
              <a:rPr lang="en-IN" sz="2400" b="1" spc="-10" dirty="0">
                <a:latin typeface="Arial"/>
                <a:cs typeface="Arial"/>
              </a:rPr>
              <a:t> 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0B5E-5501-7272-60C7-4206BB52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192" y="169559"/>
            <a:ext cx="5801408" cy="307777"/>
          </a:xfrm>
        </p:spPr>
        <p:txBody>
          <a:bodyPr/>
          <a:lstStyle/>
          <a:p>
            <a:r>
              <a:rPr lang="en-IN" sz="2000" dirty="0"/>
              <a:t>Example of procedural paradigm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7C7DF4-7F26-286B-5DE7-0B5362084A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8795" y="596099"/>
            <a:ext cx="4219730" cy="415024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332DE5-D7A3-8448-6454-2ACA632C998A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4953000" y="1518976"/>
            <a:ext cx="3978275" cy="2304488"/>
          </a:xfrm>
        </p:spPr>
      </p:pic>
    </p:spTree>
    <p:extLst>
      <p:ext uri="{BB962C8B-B14F-4D97-AF65-F5344CB8AC3E}">
        <p14:creationId xmlns:p14="http://schemas.microsoft.com/office/powerpoint/2010/main" val="1641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100"/>
              </a:spcBef>
            </a:pPr>
            <a:r>
              <a:rPr dirty="0"/>
              <a:t>Modular</a:t>
            </a:r>
            <a:r>
              <a:rPr spc="-15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18224" y="1411830"/>
            <a:ext cx="8846185" cy="2785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4610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modular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programming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procedures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functionality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grouped </a:t>
            </a:r>
            <a:r>
              <a:rPr sz="1800" dirty="0">
                <a:latin typeface="Arial MT"/>
                <a:cs typeface="Arial MT"/>
              </a:rPr>
              <a:t>together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separate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modules.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therefore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longer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consists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single</a:t>
            </a:r>
            <a:r>
              <a:rPr sz="1800" spc="-10" dirty="0">
                <a:latin typeface="Arial MT"/>
                <a:cs typeface="Arial MT"/>
              </a:rPr>
              <a:t> part.</a:t>
            </a:r>
            <a:endParaRPr sz="1800">
              <a:latin typeface="Arial MT"/>
              <a:cs typeface="Arial MT"/>
            </a:endParaRPr>
          </a:p>
          <a:p>
            <a:pPr marL="379095" marR="320040" indent="-367030">
              <a:lnSpc>
                <a:spcPct val="100699"/>
              </a:lnSpc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divided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several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smaller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interact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through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procedure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calls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whole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program.</a:t>
            </a:r>
            <a:endParaRPr sz="1800">
              <a:latin typeface="Arial MT"/>
              <a:cs typeface="Arial MT"/>
            </a:endParaRPr>
          </a:p>
          <a:p>
            <a:pPr marL="379095" marR="113030" indent="-367030">
              <a:lnSpc>
                <a:spcPct val="100699"/>
              </a:lnSpc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coordinates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procedures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separate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hands </a:t>
            </a:r>
            <a:r>
              <a:rPr sz="1800" dirty="0">
                <a:latin typeface="Arial MT"/>
                <a:cs typeface="Arial MT"/>
              </a:rPr>
              <a:t>over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appropriate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parameters.</a:t>
            </a:r>
            <a:endParaRPr sz="1800">
              <a:latin typeface="Arial MT"/>
              <a:cs typeface="Arial MT"/>
            </a:endParaRPr>
          </a:p>
          <a:p>
            <a:pPr marL="377825" marR="5080" indent="-365760" algn="just">
              <a:lnSpc>
                <a:spcPct val="100699"/>
              </a:lnSpc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own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data.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allows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manage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interna 	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modified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procedures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However,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only 	</a:t>
            </a: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module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exists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whole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program.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8342" y="586721"/>
            <a:ext cx="3284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Modular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Programming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Illustration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3100" y="1152475"/>
            <a:ext cx="4017799" cy="3416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0582-08AA-3774-80BA-B1B37B5F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192" y="169559"/>
            <a:ext cx="4650918" cy="307777"/>
          </a:xfrm>
        </p:spPr>
        <p:txBody>
          <a:bodyPr/>
          <a:lstStyle/>
          <a:p>
            <a:r>
              <a:rPr lang="en-IN" sz="2000" dirty="0"/>
              <a:t>Object-Oriented Programming (OOP)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4618-47EB-E026-36F1-E67CE9EA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458" y="1072498"/>
            <a:ext cx="8566150" cy="35566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Organizing code around objects that represent real-world entities or concepts.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objects have data (attributes) and behaviors (methods) that operate on that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is organized into classes that define the blueprint for objects and their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Objects are instances of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encapsulated within objects, protecting it from unauthorized access and modification.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Inheritance allows existing code to be reused and extended for new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Encapsulation and interfaces further promote reusability.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98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E5DE-C5DE-36E9-E86B-065F4472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192" y="169559"/>
            <a:ext cx="4650918" cy="461665"/>
          </a:xfrm>
        </p:spPr>
        <p:txBody>
          <a:bodyPr/>
          <a:lstStyle/>
          <a:p>
            <a:r>
              <a:rPr lang="en-IN" dirty="0"/>
              <a:t>Example : Procedural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EE3CE-84C8-4B3C-2BAE-1395EC9EE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C8F3C-140A-B5E7-905D-AF0D2CFDB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92" y="971550"/>
            <a:ext cx="4001016" cy="1366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380311-25BA-D566-C810-DF93DD00C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49591"/>
            <a:ext cx="3931812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6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410E-B2A5-49AA-4AEE-651EC54F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192" y="169559"/>
            <a:ext cx="4650918" cy="461665"/>
          </a:xfrm>
        </p:spPr>
        <p:txBody>
          <a:bodyPr/>
          <a:lstStyle/>
          <a:p>
            <a:r>
              <a:rPr lang="en-IN" dirty="0"/>
              <a:t>Example : Modular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08762-33EF-ACFF-F8A4-9F7CDF8B5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458" y="1072498"/>
            <a:ext cx="8566150" cy="292388"/>
          </a:xfrm>
        </p:spPr>
        <p:txBody>
          <a:bodyPr/>
          <a:lstStyle/>
          <a:p>
            <a:r>
              <a:rPr lang="en-IN" dirty="0"/>
              <a:t>Header file : </a:t>
            </a:r>
            <a:r>
              <a:rPr lang="en-IN" dirty="0" err="1"/>
              <a:t>area_calculations.h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460E2-A99A-0E85-05C5-69E052181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74" y="1676275"/>
            <a:ext cx="663985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29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204752-756C-357F-2C57-3C15E8D8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: Modular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2095EA-0EA1-D02B-1C16-2BAE42F6D1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656577"/>
            <a:ext cx="3978275" cy="44788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45931C-52A3-EA2A-84B3-9B03CD8FD5C0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4708526" y="742949"/>
            <a:ext cx="3978273" cy="4228087"/>
          </a:xfrm>
        </p:spPr>
      </p:pic>
    </p:spTree>
    <p:extLst>
      <p:ext uri="{BB962C8B-B14F-4D97-AF65-F5344CB8AC3E}">
        <p14:creationId xmlns:p14="http://schemas.microsoft.com/office/powerpoint/2010/main" val="411648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C57F-41B9-C792-D79A-FB74078E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192" y="169559"/>
            <a:ext cx="4650918" cy="461665"/>
          </a:xfrm>
        </p:spPr>
        <p:txBody>
          <a:bodyPr/>
          <a:lstStyle/>
          <a:p>
            <a:r>
              <a:rPr lang="en-IN" dirty="0"/>
              <a:t>Example of OOP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C7549D-0B80-EE0F-6FD1-B9B1C0E0AF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71883" y="1123950"/>
            <a:ext cx="5089119" cy="3429000"/>
          </a:xfrm>
        </p:spPr>
      </p:pic>
    </p:spTree>
    <p:extLst>
      <p:ext uri="{BB962C8B-B14F-4D97-AF65-F5344CB8AC3E}">
        <p14:creationId xmlns:p14="http://schemas.microsoft.com/office/powerpoint/2010/main" val="3967628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CFBF38-60BC-F7D0-D816-8ED3FA693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09659"/>
              </p:ext>
            </p:extLst>
          </p:nvPr>
        </p:nvGraphicFramePr>
        <p:xfrm>
          <a:off x="457200" y="1006933"/>
          <a:ext cx="8001001" cy="3457575"/>
        </p:xfrm>
        <a:graphic>
          <a:graphicData uri="http://schemas.openxmlformats.org/drawingml/2006/table">
            <a:tbl>
              <a:tblPr/>
              <a:tblGrid>
                <a:gridCol w="1659959">
                  <a:extLst>
                    <a:ext uri="{9D8B030D-6E8A-4147-A177-3AD203B41FA5}">
                      <a16:colId xmlns:a16="http://schemas.microsoft.com/office/drawing/2014/main" val="393862963"/>
                    </a:ext>
                  </a:extLst>
                </a:gridCol>
                <a:gridCol w="1975352">
                  <a:extLst>
                    <a:ext uri="{9D8B030D-6E8A-4147-A177-3AD203B41FA5}">
                      <a16:colId xmlns:a16="http://schemas.microsoft.com/office/drawing/2014/main" val="1988211245"/>
                    </a:ext>
                  </a:extLst>
                </a:gridCol>
                <a:gridCol w="2141348">
                  <a:extLst>
                    <a:ext uri="{9D8B030D-6E8A-4147-A177-3AD203B41FA5}">
                      <a16:colId xmlns:a16="http://schemas.microsoft.com/office/drawing/2014/main" val="3575955465"/>
                    </a:ext>
                  </a:extLst>
                </a:gridCol>
                <a:gridCol w="2224342">
                  <a:extLst>
                    <a:ext uri="{9D8B030D-6E8A-4147-A177-3AD203B41FA5}">
                      <a16:colId xmlns:a16="http://schemas.microsoft.com/office/drawing/2014/main" val="108099732"/>
                    </a:ext>
                  </a:extLst>
                </a:gridCol>
              </a:tblGrid>
              <a:tr h="7149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  <a:highlight>
                            <a:srgbClr val="4DD0E1"/>
                          </a:highlight>
                        </a:rPr>
                        <a:t>Feature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D0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  <a:highlight>
                            <a:srgbClr val="4DD0E1"/>
                          </a:highlight>
                        </a:rPr>
                        <a:t>Procedural Programming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D0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  <a:highlight>
                            <a:srgbClr val="4DD0E1"/>
                          </a:highlight>
                        </a:rPr>
                        <a:t>Modular Programming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D0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  <a:highlight>
                            <a:srgbClr val="4DD0E1"/>
                          </a:highlight>
                        </a:rPr>
                        <a:t>Object-Oriented Programming (OOP)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135358"/>
                  </a:ext>
                </a:extLst>
              </a:tr>
              <a:tr h="8323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>
                          <a:effectLst/>
                          <a:highlight>
                            <a:srgbClr val="FFFFFF"/>
                          </a:highlight>
                        </a:rPr>
                        <a:t>Focus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dirty="0">
                          <a:effectLst/>
                          <a:highlight>
                            <a:srgbClr val="FFFFFF"/>
                          </a:highlight>
                        </a:rPr>
                        <a:t>Program logic flow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dirty="0">
                          <a:effectLst/>
                          <a:highlight>
                            <a:srgbClr val="FFFFFF"/>
                          </a:highlight>
                        </a:rPr>
                        <a:t>Code reusability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  <a:highlight>
                            <a:srgbClr val="FFFFFF"/>
                          </a:highlight>
                        </a:rPr>
                        <a:t>Real-world entities and their behavior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950985"/>
                  </a:ext>
                </a:extLst>
              </a:tr>
              <a:tr h="5976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>
                          <a:effectLst/>
                          <a:highlight>
                            <a:srgbClr val="E0F7FA"/>
                          </a:highlight>
                        </a:rPr>
                        <a:t>Structure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>
                          <a:effectLst/>
                          <a:highlight>
                            <a:srgbClr val="E0F7FA"/>
                          </a:highlight>
                        </a:rPr>
                        <a:t>Linear sequence of functions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dirty="0">
                          <a:effectLst/>
                          <a:highlight>
                            <a:srgbClr val="E0F7FA"/>
                          </a:highlight>
                        </a:rPr>
                        <a:t>Independent modules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>
                          <a:effectLst/>
                          <a:highlight>
                            <a:srgbClr val="E0F7FA"/>
                          </a:highlight>
                        </a:rPr>
                        <a:t>Classes and objects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39419"/>
                  </a:ext>
                </a:extLst>
              </a:tr>
              <a:tr h="7149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>
                          <a:effectLst/>
                          <a:highlight>
                            <a:srgbClr val="FFFFFF"/>
                          </a:highlight>
                        </a:rPr>
                        <a:t>Data Organization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>
                          <a:effectLst/>
                          <a:highlight>
                            <a:srgbClr val="FFFFFF"/>
                          </a:highlight>
                        </a:rPr>
                        <a:t>Less emphasis on encapsulation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dirty="0">
                          <a:effectLst/>
                          <a:highlight>
                            <a:srgbClr val="FFFFFF"/>
                          </a:highlight>
                        </a:rPr>
                        <a:t>Data encapsulation within modules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>
                          <a:effectLst/>
                          <a:highlight>
                            <a:srgbClr val="FFFFFF"/>
                          </a:highlight>
                        </a:rPr>
                        <a:t>Data encapsulated within objects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20244"/>
                  </a:ext>
                </a:extLst>
              </a:tr>
              <a:tr h="5976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>
                          <a:effectLst/>
                          <a:highlight>
                            <a:srgbClr val="E0F7FA"/>
                          </a:highlight>
                        </a:rPr>
                        <a:t>Code Reusability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>
                          <a:effectLst/>
                          <a:highlight>
                            <a:srgbClr val="E0F7FA"/>
                          </a:highlight>
                        </a:rPr>
                        <a:t>Limited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dirty="0">
                          <a:effectLst/>
                          <a:highlight>
                            <a:srgbClr val="E0F7FA"/>
                          </a:highlight>
                        </a:rPr>
                        <a:t>High emphasis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dirty="0">
                          <a:effectLst/>
                          <a:highlight>
                            <a:srgbClr val="E0F7FA"/>
                          </a:highlight>
                        </a:rPr>
                        <a:t>High emphasis, with inheritance</a:t>
                      </a:r>
                    </a:p>
                  </a:txBody>
                  <a:tcPr marL="8150" marR="8150" marT="5433" marB="5433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17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56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862" y="2068464"/>
            <a:ext cx="7738109" cy="132842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marR="5080">
              <a:lnSpc>
                <a:spcPts val="4860"/>
              </a:lnSpc>
              <a:spcBef>
                <a:spcPts val="710"/>
              </a:spcBef>
              <a:tabLst>
                <a:tab pos="701040" algn="l"/>
                <a:tab pos="4191000" algn="l"/>
                <a:tab pos="6737984" algn="l"/>
                <a:tab pos="7451090" algn="l"/>
              </a:tabLst>
            </a:pPr>
            <a:r>
              <a:rPr sz="4500" b="0" spc="-50" dirty="0">
                <a:latin typeface="Calibri"/>
                <a:cs typeface="Calibri"/>
              </a:rPr>
              <a:t>A</a:t>
            </a:r>
            <a:r>
              <a:rPr sz="4500" b="0" dirty="0">
                <a:latin typeface="Calibri"/>
                <a:cs typeface="Calibri"/>
              </a:rPr>
              <a:t>	</a:t>
            </a:r>
            <a:r>
              <a:rPr sz="4500" b="0" spc="-10" dirty="0">
                <a:latin typeface="Calibri"/>
                <a:cs typeface="Calibri"/>
              </a:rPr>
              <a:t>programming</a:t>
            </a:r>
            <a:r>
              <a:rPr sz="4500" b="0" dirty="0">
                <a:latin typeface="Calibri"/>
                <a:cs typeface="Calibri"/>
              </a:rPr>
              <a:t>	</a:t>
            </a:r>
            <a:r>
              <a:rPr sz="4500" b="0" spc="-10" dirty="0">
                <a:latin typeface="Calibri"/>
                <a:cs typeface="Calibri"/>
              </a:rPr>
              <a:t>paradigm</a:t>
            </a:r>
            <a:r>
              <a:rPr sz="4500" b="0" dirty="0">
                <a:latin typeface="Calibri"/>
                <a:cs typeface="Calibri"/>
              </a:rPr>
              <a:t>	</a:t>
            </a:r>
            <a:r>
              <a:rPr sz="4500" b="0" spc="-25" dirty="0">
                <a:latin typeface="Calibri"/>
                <a:cs typeface="Calibri"/>
              </a:rPr>
              <a:t>is</a:t>
            </a:r>
            <a:r>
              <a:rPr sz="4500" b="0" dirty="0">
                <a:latin typeface="Calibri"/>
                <a:cs typeface="Calibri"/>
              </a:rPr>
              <a:t>	</a:t>
            </a:r>
            <a:r>
              <a:rPr sz="4500" b="0" spc="-50" dirty="0">
                <a:latin typeface="Calibri"/>
                <a:cs typeface="Calibri"/>
              </a:rPr>
              <a:t>a </a:t>
            </a:r>
            <a:r>
              <a:rPr sz="4500" b="0" dirty="0">
                <a:latin typeface="Calibri"/>
                <a:cs typeface="Calibri"/>
              </a:rPr>
              <a:t>style,</a:t>
            </a:r>
            <a:r>
              <a:rPr sz="4500" b="0" spc="-100" dirty="0">
                <a:latin typeface="Calibri"/>
                <a:cs typeface="Calibri"/>
              </a:rPr>
              <a:t> </a:t>
            </a:r>
            <a:r>
              <a:rPr sz="4500" b="0" dirty="0">
                <a:latin typeface="Calibri"/>
                <a:cs typeface="Calibri"/>
              </a:rPr>
              <a:t>or</a:t>
            </a:r>
            <a:r>
              <a:rPr sz="4500" b="0" spc="-95" dirty="0">
                <a:latin typeface="Calibri"/>
                <a:cs typeface="Calibri"/>
              </a:rPr>
              <a:t> </a:t>
            </a:r>
            <a:r>
              <a:rPr sz="4500" b="0" spc="-120" dirty="0">
                <a:latin typeface="Calibri"/>
                <a:cs typeface="Calibri"/>
              </a:rPr>
              <a:t>“way,”</a:t>
            </a:r>
            <a:r>
              <a:rPr sz="4500" b="0" spc="-95" dirty="0">
                <a:latin typeface="Calibri"/>
                <a:cs typeface="Calibri"/>
              </a:rPr>
              <a:t> </a:t>
            </a:r>
            <a:r>
              <a:rPr sz="4500" b="0" dirty="0">
                <a:latin typeface="Calibri"/>
                <a:cs typeface="Calibri"/>
              </a:rPr>
              <a:t>of</a:t>
            </a:r>
            <a:r>
              <a:rPr sz="4500" b="0" spc="-95" dirty="0">
                <a:latin typeface="Calibri"/>
                <a:cs typeface="Calibri"/>
              </a:rPr>
              <a:t> </a:t>
            </a:r>
            <a:r>
              <a:rPr sz="4500" b="0" spc="-10" dirty="0">
                <a:latin typeface="Calibri"/>
                <a:cs typeface="Calibri"/>
              </a:rPr>
              <a:t>programming.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925" y="477602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33350"/>
            <a:ext cx="6248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Unstructured</a:t>
            </a:r>
            <a:r>
              <a:rPr sz="2400" spc="-35" dirty="0"/>
              <a:t> </a:t>
            </a:r>
            <a:r>
              <a:rPr sz="2400" dirty="0"/>
              <a:t>(Imperative)</a:t>
            </a:r>
            <a:r>
              <a:rPr sz="2400" spc="-30" dirty="0"/>
              <a:t> </a:t>
            </a:r>
            <a:r>
              <a:rPr sz="2400"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226" y="1231055"/>
            <a:ext cx="8878570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79095" algn="l"/>
              </a:tabLst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Consists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15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program.</a:t>
            </a:r>
            <a:endParaRPr lang="en-IN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7909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“main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program”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1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which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throughout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program.</a:t>
            </a:r>
            <a:endParaRPr lang="en-IN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7909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tremendous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sufficiently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large.</a:t>
            </a:r>
            <a:endParaRPr lang="en-IN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379095" algn="l"/>
              </a:tabLst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 reusability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2825" y="3234487"/>
            <a:ext cx="2158349" cy="14448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8EC8-95F0-4469-8AE6-E623E3BF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192" y="169559"/>
            <a:ext cx="4650918" cy="369332"/>
          </a:xfrm>
        </p:spPr>
        <p:txBody>
          <a:bodyPr/>
          <a:lstStyle/>
          <a:p>
            <a:r>
              <a:rPr lang="en-IN" sz="2400" dirty="0"/>
              <a:t>Example (BASIC language)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2225-A9DF-BAE2-63E8-49CA985D4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776D7-39AE-5C46-623C-0B1A83099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12" y="1223774"/>
            <a:ext cx="465837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3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1952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Structured</a:t>
            </a:r>
            <a:r>
              <a:rPr sz="2500" spc="-50" dirty="0"/>
              <a:t> </a:t>
            </a:r>
            <a:r>
              <a:rPr sz="2500" spc="-10" dirty="0"/>
              <a:t>Programming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82980" y="1471231"/>
            <a:ext cx="8252459" cy="240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3975" indent="-359410">
              <a:lnSpc>
                <a:spcPct val="116399"/>
              </a:lnSpc>
              <a:spcBef>
                <a:spcPts val="100"/>
              </a:spcBef>
              <a:buFont typeface="Arial MT"/>
              <a:buChar char="●"/>
              <a:tabLst>
                <a:tab pos="371475" algn="l"/>
              </a:tabLst>
            </a:pPr>
            <a:r>
              <a:rPr sz="1700" b="1" spc="-10" dirty="0">
                <a:latin typeface="Arial"/>
                <a:cs typeface="Arial"/>
              </a:rPr>
              <a:t>Structured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programming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kind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imperative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programming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where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control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spc="-20" dirty="0">
                <a:latin typeface="Arial MT"/>
                <a:cs typeface="Arial MT"/>
              </a:rPr>
              <a:t>flow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defined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by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nested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loops,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conditionals,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subroutines,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rather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than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via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gotos.</a:t>
            </a:r>
            <a:endParaRPr sz="1700">
              <a:latin typeface="Arial MT"/>
              <a:cs typeface="Arial MT"/>
            </a:endParaRPr>
          </a:p>
          <a:p>
            <a:pPr marL="371475" indent="-358775">
              <a:lnSpc>
                <a:spcPct val="100000"/>
              </a:lnSpc>
              <a:spcBef>
                <a:spcPts val="285"/>
              </a:spcBef>
              <a:buChar char="●"/>
              <a:tabLst>
                <a:tab pos="371475" algn="l"/>
              </a:tabLst>
            </a:pPr>
            <a:r>
              <a:rPr sz="1700" spc="-20" dirty="0">
                <a:latin typeface="Arial MT"/>
                <a:cs typeface="Arial MT"/>
              </a:rPr>
              <a:t>Variables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are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generally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local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to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blocks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(have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lexical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scope).</a:t>
            </a:r>
            <a:endParaRPr sz="1700">
              <a:latin typeface="Arial MT"/>
              <a:cs typeface="Arial MT"/>
            </a:endParaRPr>
          </a:p>
          <a:p>
            <a:pPr marL="371475" marR="366395" indent="-359410">
              <a:lnSpc>
                <a:spcPct val="113999"/>
              </a:lnSpc>
              <a:buChar char="●"/>
              <a:tabLst>
                <a:tab pos="371475" algn="l"/>
              </a:tabLst>
            </a:pPr>
            <a:r>
              <a:rPr sz="1700" dirty="0">
                <a:latin typeface="Arial MT"/>
                <a:cs typeface="Arial MT"/>
              </a:rPr>
              <a:t>Early</a:t>
            </a:r>
            <a:r>
              <a:rPr sz="1700" spc="-7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languages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emphasizing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structured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-20" dirty="0">
                <a:latin typeface="Arial MT"/>
                <a:cs typeface="Arial MT"/>
              </a:rPr>
              <a:t>programming:</a:t>
            </a:r>
            <a:r>
              <a:rPr sz="1700" spc="-10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Algol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60,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PL/I,</a:t>
            </a:r>
            <a:r>
              <a:rPr sz="1700" spc="-10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Algol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-25" dirty="0">
                <a:latin typeface="Arial MT"/>
                <a:cs typeface="Arial MT"/>
              </a:rPr>
              <a:t>68, </a:t>
            </a:r>
            <a:r>
              <a:rPr sz="1700" dirty="0">
                <a:latin typeface="Arial MT"/>
                <a:cs typeface="Arial MT"/>
              </a:rPr>
              <a:t>Pascal,</a:t>
            </a:r>
            <a:r>
              <a:rPr sz="1700" spc="-7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C,</a:t>
            </a:r>
            <a:r>
              <a:rPr sz="1700" spc="-114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Ada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83,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Modula,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spc="-20" dirty="0">
                <a:latin typeface="Arial MT"/>
                <a:cs typeface="Arial MT"/>
              </a:rPr>
              <a:t>Modula-</a:t>
            </a:r>
            <a:r>
              <a:rPr sz="1700" spc="-25" dirty="0">
                <a:latin typeface="Arial MT"/>
                <a:cs typeface="Arial MT"/>
              </a:rPr>
              <a:t>2.</a:t>
            </a:r>
            <a:endParaRPr sz="1700">
              <a:latin typeface="Arial MT"/>
              <a:cs typeface="Arial MT"/>
            </a:endParaRPr>
          </a:p>
          <a:p>
            <a:pPr marL="371475" marR="5080" indent="-359410">
              <a:lnSpc>
                <a:spcPct val="113999"/>
              </a:lnSpc>
              <a:buChar char="●"/>
              <a:tabLst>
                <a:tab pos="371475" algn="l"/>
              </a:tabLst>
            </a:pPr>
            <a:r>
              <a:rPr sz="1700" spc="-10" dirty="0">
                <a:latin typeface="Arial MT"/>
                <a:cs typeface="Arial MT"/>
              </a:rPr>
              <a:t>Structured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programming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discipline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sometimes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thought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to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have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been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started </a:t>
            </a:r>
            <a:r>
              <a:rPr sz="1700" dirty="0">
                <a:latin typeface="Arial MT"/>
                <a:cs typeface="Arial MT"/>
              </a:rPr>
              <a:t>by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famous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letter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by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Edsger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Dijkstra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entitled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u="heavy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  <a:hlinkClick r:id="rId2"/>
              </a:rPr>
              <a:t>Go</a:t>
            </a:r>
            <a:r>
              <a:rPr sz="1700" u="heavy" spc="-40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1700" u="heavy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  <a:hlinkClick r:id="rId2"/>
              </a:rPr>
              <a:t>to</a:t>
            </a:r>
            <a:r>
              <a:rPr sz="1700" u="heavy" spc="-40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1700" u="heavy" spc="-10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  <a:hlinkClick r:id="rId2"/>
              </a:rPr>
              <a:t>Statement</a:t>
            </a:r>
            <a:r>
              <a:rPr sz="1700" u="heavy" spc="-40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1700" u="heavy" spc="-10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  <a:hlinkClick r:id="rId2"/>
              </a:rPr>
              <a:t>Considered</a:t>
            </a:r>
            <a:r>
              <a:rPr sz="1700" spc="5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700" u="heavy" spc="-10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  <a:hlinkClick r:id="rId2"/>
              </a:rPr>
              <a:t>Harmful</a:t>
            </a:r>
            <a:r>
              <a:rPr sz="1700" spc="-10" dirty="0">
                <a:latin typeface="Arial MT"/>
                <a:cs typeface="Arial MT"/>
              </a:rPr>
              <a:t>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74AD57-609F-A5BC-2555-07A0B94F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192" y="169559"/>
            <a:ext cx="4650918" cy="307777"/>
          </a:xfrm>
        </p:spPr>
        <p:txBody>
          <a:bodyPr/>
          <a:lstStyle/>
          <a:p>
            <a:r>
              <a:rPr lang="en-IN" sz="2000" dirty="0"/>
              <a:t>Example of an unstructured paradigm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831A0A-A092-9B5D-0000-D726229CF3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5918" y="1182688"/>
            <a:ext cx="3140839" cy="339566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F31E89-CB93-8695-E4CA-496E224150C7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5182976" y="1337253"/>
            <a:ext cx="3029373" cy="3086531"/>
          </a:xfrm>
        </p:spPr>
      </p:pic>
    </p:spTree>
    <p:extLst>
      <p:ext uri="{BB962C8B-B14F-4D97-AF65-F5344CB8AC3E}">
        <p14:creationId xmlns:p14="http://schemas.microsoft.com/office/powerpoint/2010/main" val="153641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3E0C-4903-C8E2-14FE-0D094BC6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192" y="169559"/>
            <a:ext cx="5115608" cy="307777"/>
          </a:xfrm>
        </p:spPr>
        <p:txBody>
          <a:bodyPr/>
          <a:lstStyle/>
          <a:p>
            <a:r>
              <a:rPr lang="en-IN" sz="2000" dirty="0"/>
              <a:t>Example of structured paradigm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D0301E-6772-CFDE-428F-E4F42FE5FF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266690"/>
            <a:ext cx="3978275" cy="3227657"/>
          </a:xfr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088E67AB-76DF-4CF6-F0B0-5B133F7C1CFD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5182976" y="1337253"/>
            <a:ext cx="3029373" cy="3086531"/>
          </a:xfrm>
        </p:spPr>
      </p:pic>
    </p:spTree>
    <p:extLst>
      <p:ext uri="{BB962C8B-B14F-4D97-AF65-F5344CB8AC3E}">
        <p14:creationId xmlns:p14="http://schemas.microsoft.com/office/powerpoint/2010/main" val="33429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Procedural</a:t>
            </a:r>
            <a:r>
              <a:rPr spc="-6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89607" y="819150"/>
            <a:ext cx="8566150" cy="38032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6715" marR="5080" indent="-374650" algn="just">
              <a:lnSpc>
                <a:spcPts val="2250"/>
              </a:lnSpc>
              <a:spcBef>
                <a:spcPts val="200"/>
              </a:spcBef>
              <a:buChar char="●"/>
              <a:tabLst>
                <a:tab pos="386715" algn="l"/>
              </a:tabLst>
            </a:pP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procedural</a:t>
            </a:r>
            <a:r>
              <a:rPr spc="-35" dirty="0"/>
              <a:t> </a:t>
            </a:r>
            <a:r>
              <a:rPr spc="-10" dirty="0"/>
              <a:t>programming</a:t>
            </a:r>
            <a:r>
              <a:rPr spc="-35" dirty="0"/>
              <a:t> </a:t>
            </a:r>
            <a:r>
              <a:rPr dirty="0"/>
              <a:t>you</a:t>
            </a:r>
            <a:r>
              <a:rPr spc="-35" dirty="0"/>
              <a:t> </a:t>
            </a:r>
            <a:r>
              <a:rPr lang="en-IN" dirty="0"/>
              <a:t>can</a:t>
            </a:r>
            <a:r>
              <a:rPr spc="-35" dirty="0"/>
              <a:t> </a:t>
            </a:r>
            <a:r>
              <a:rPr dirty="0"/>
              <a:t>combine</a:t>
            </a:r>
            <a:r>
              <a:rPr spc="-35" dirty="0"/>
              <a:t> </a:t>
            </a:r>
            <a:r>
              <a:rPr dirty="0"/>
              <a:t>repeating</a:t>
            </a:r>
            <a:r>
              <a:rPr spc="-30" dirty="0"/>
              <a:t> </a:t>
            </a:r>
            <a:r>
              <a:rPr spc="-10" dirty="0"/>
              <a:t>sequences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statements</a:t>
            </a:r>
            <a:r>
              <a:rPr spc="-60" dirty="0"/>
              <a:t> </a:t>
            </a:r>
            <a:r>
              <a:rPr dirty="0"/>
              <a:t>into</a:t>
            </a:r>
            <a:r>
              <a:rPr spc="-60" dirty="0"/>
              <a:t> </a:t>
            </a:r>
            <a:r>
              <a:rPr dirty="0"/>
              <a:t>one</a:t>
            </a:r>
            <a:r>
              <a:rPr spc="-60" dirty="0"/>
              <a:t> </a:t>
            </a:r>
            <a:r>
              <a:rPr dirty="0"/>
              <a:t>single</a:t>
            </a:r>
            <a:r>
              <a:rPr spc="-60" dirty="0"/>
              <a:t> </a:t>
            </a:r>
            <a:r>
              <a:rPr lang="en-IN" spc="-10" dirty="0"/>
              <a:t>entity called a procedure</a:t>
            </a:r>
            <a:endParaRPr spc="-10" dirty="0"/>
          </a:p>
          <a:p>
            <a:pPr marL="386715" indent="-374015" algn="just">
              <a:lnSpc>
                <a:spcPts val="2165"/>
              </a:lnSpc>
              <a:buChar char="●"/>
              <a:tabLst>
                <a:tab pos="386715" algn="l"/>
              </a:tabLst>
            </a:pPr>
            <a:r>
              <a:rPr dirty="0"/>
              <a:t>A</a:t>
            </a:r>
            <a:r>
              <a:rPr spc="-135" dirty="0"/>
              <a:t> </a:t>
            </a:r>
            <a:r>
              <a:rPr dirty="0"/>
              <a:t>procedure</a:t>
            </a:r>
            <a:r>
              <a:rPr spc="-70" dirty="0"/>
              <a:t> </a:t>
            </a:r>
            <a:r>
              <a:rPr dirty="0"/>
              <a:t>call</a:t>
            </a:r>
            <a:r>
              <a:rPr spc="-55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used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invoke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procedure.</a:t>
            </a:r>
            <a:endParaRPr lang="en-IN" spc="-10" dirty="0"/>
          </a:p>
          <a:p>
            <a:pPr marL="386715" indent="-374015" algn="just">
              <a:lnSpc>
                <a:spcPts val="2165"/>
              </a:lnSpc>
              <a:buFontTx/>
              <a:buChar char="●"/>
              <a:tabLst>
                <a:tab pos="386715" algn="l"/>
              </a:tabLst>
            </a:pPr>
            <a:r>
              <a:rPr lang="en-US" spc="-25" dirty="0"/>
              <a:t>The</a:t>
            </a:r>
            <a:r>
              <a:rPr lang="en-US" dirty="0"/>
              <a:t>	</a:t>
            </a:r>
            <a:r>
              <a:rPr lang="en-US" spc="-20" dirty="0"/>
              <a:t>main </a:t>
            </a:r>
            <a:r>
              <a:rPr lang="en-US" spc="-10" dirty="0"/>
              <a:t>program coordinates calls </a:t>
            </a:r>
            <a:r>
              <a:rPr lang="en-US" spc="-25" dirty="0"/>
              <a:t>to </a:t>
            </a:r>
            <a:r>
              <a:rPr lang="en-US" spc="-10" dirty="0"/>
              <a:t>procedures </a:t>
            </a:r>
            <a:r>
              <a:rPr lang="en-US" spc="-25" dirty="0"/>
              <a:t>and </a:t>
            </a:r>
            <a:r>
              <a:rPr lang="en-US" spc="-10" dirty="0"/>
              <a:t>hands </a:t>
            </a:r>
            <a:r>
              <a:rPr lang="en-US" spc="-20" dirty="0"/>
              <a:t>over </a:t>
            </a:r>
            <a:r>
              <a:rPr lang="en-US" spc="-10" dirty="0"/>
              <a:t>appropriate</a:t>
            </a:r>
            <a:r>
              <a:rPr lang="en-US" spc="-45" dirty="0"/>
              <a:t> </a:t>
            </a:r>
            <a:r>
              <a:rPr lang="en-US" dirty="0"/>
              <a:t>data</a:t>
            </a:r>
            <a:r>
              <a:rPr lang="en-US" spc="-40" dirty="0"/>
              <a:t> </a:t>
            </a:r>
            <a:r>
              <a:rPr lang="en-US" dirty="0"/>
              <a:t>as</a:t>
            </a:r>
            <a:r>
              <a:rPr lang="en-US" spc="-40" dirty="0"/>
              <a:t> </a:t>
            </a:r>
            <a:r>
              <a:rPr lang="en-US" spc="-10" dirty="0"/>
              <a:t>parameters.</a:t>
            </a:r>
          </a:p>
          <a:p>
            <a:pPr marL="386715" marR="7620" indent="-374650" algn="just">
              <a:lnSpc>
                <a:spcPts val="2250"/>
              </a:lnSpc>
              <a:spcBef>
                <a:spcPts val="85"/>
              </a:spcBef>
              <a:buChar char="●"/>
              <a:tabLst>
                <a:tab pos="386715" algn="l"/>
              </a:tabLst>
            </a:pPr>
            <a:r>
              <a:rPr lang="en-US" dirty="0"/>
              <a:t>After</a:t>
            </a:r>
            <a:r>
              <a:rPr lang="en-US" spc="340" dirty="0"/>
              <a:t> </a:t>
            </a:r>
            <a:r>
              <a:rPr lang="en-US" dirty="0"/>
              <a:t>sequence</a:t>
            </a:r>
            <a:r>
              <a:rPr lang="en-US" spc="345" dirty="0"/>
              <a:t> </a:t>
            </a:r>
            <a:r>
              <a:rPr lang="en-US" dirty="0"/>
              <a:t>of</a:t>
            </a:r>
            <a:r>
              <a:rPr lang="en-US" spc="335" dirty="0"/>
              <a:t> </a:t>
            </a:r>
            <a:r>
              <a:rPr lang="en-US" dirty="0"/>
              <a:t>statements</a:t>
            </a:r>
            <a:r>
              <a:rPr lang="en-US" spc="345" dirty="0"/>
              <a:t> </a:t>
            </a:r>
            <a:r>
              <a:rPr lang="en-US" dirty="0"/>
              <a:t>inside</a:t>
            </a:r>
            <a:r>
              <a:rPr lang="en-US" spc="345" dirty="0"/>
              <a:t> </a:t>
            </a:r>
            <a:r>
              <a:rPr lang="en-US" dirty="0"/>
              <a:t>the</a:t>
            </a:r>
            <a:r>
              <a:rPr lang="en-US" spc="340" dirty="0"/>
              <a:t> </a:t>
            </a:r>
            <a:r>
              <a:rPr lang="en-US" dirty="0"/>
              <a:t>procedure</a:t>
            </a:r>
            <a:r>
              <a:rPr lang="en-US" spc="345" dirty="0"/>
              <a:t> </a:t>
            </a:r>
            <a:r>
              <a:rPr lang="en-US" dirty="0"/>
              <a:t>has</a:t>
            </a:r>
            <a:r>
              <a:rPr lang="en-US" spc="340" dirty="0"/>
              <a:t> </a:t>
            </a:r>
            <a:r>
              <a:rPr lang="en-US" dirty="0"/>
              <a:t>been</a:t>
            </a:r>
            <a:r>
              <a:rPr lang="en-US" spc="345" dirty="0"/>
              <a:t> </a:t>
            </a:r>
            <a:r>
              <a:rPr lang="en-US" spc="-10" dirty="0"/>
              <a:t>completed, the </a:t>
            </a:r>
            <a:r>
              <a:rPr lang="en-US" dirty="0"/>
              <a:t>flow</a:t>
            </a:r>
            <a:r>
              <a:rPr lang="en-US" spc="-60" dirty="0"/>
              <a:t> </a:t>
            </a:r>
            <a:r>
              <a:rPr lang="en-US" dirty="0"/>
              <a:t>of</a:t>
            </a:r>
            <a:r>
              <a:rPr lang="en-US" spc="-60" dirty="0"/>
              <a:t> </a:t>
            </a:r>
            <a:r>
              <a:rPr lang="en-US" dirty="0"/>
              <a:t>control</a:t>
            </a:r>
            <a:r>
              <a:rPr lang="en-US" spc="-60" dirty="0"/>
              <a:t> </a:t>
            </a:r>
            <a:r>
              <a:rPr lang="en-US" dirty="0"/>
              <a:t>proceeds</a:t>
            </a:r>
            <a:r>
              <a:rPr lang="en-US" spc="-60" dirty="0"/>
              <a:t> </a:t>
            </a:r>
            <a:r>
              <a:rPr lang="en-US" dirty="0"/>
              <a:t>right</a:t>
            </a:r>
            <a:r>
              <a:rPr lang="en-US" spc="-60" dirty="0"/>
              <a:t> </a:t>
            </a:r>
            <a:r>
              <a:rPr lang="en-US" dirty="0"/>
              <a:t>after</a:t>
            </a:r>
            <a:r>
              <a:rPr lang="en-US" spc="-60" dirty="0"/>
              <a:t> </a:t>
            </a:r>
            <a:r>
              <a:rPr lang="en-US" dirty="0"/>
              <a:t>the</a:t>
            </a:r>
            <a:r>
              <a:rPr lang="en-US" spc="-60" dirty="0"/>
              <a:t> </a:t>
            </a:r>
            <a:r>
              <a:rPr lang="en-US" dirty="0"/>
              <a:t>position</a:t>
            </a:r>
            <a:r>
              <a:rPr lang="en-US" spc="-60" dirty="0"/>
              <a:t> </a:t>
            </a:r>
            <a:r>
              <a:rPr lang="en-US" dirty="0"/>
              <a:t>where</a:t>
            </a:r>
            <a:r>
              <a:rPr lang="en-US" spc="-60" dirty="0"/>
              <a:t> </a:t>
            </a:r>
            <a:r>
              <a:rPr lang="en-US" dirty="0"/>
              <a:t>the</a:t>
            </a:r>
            <a:r>
              <a:rPr lang="en-US" spc="-55" dirty="0"/>
              <a:t> </a:t>
            </a:r>
            <a:r>
              <a:rPr lang="en-US" dirty="0"/>
              <a:t>call</a:t>
            </a:r>
            <a:r>
              <a:rPr lang="en-US" spc="-60" dirty="0"/>
              <a:t> </a:t>
            </a:r>
            <a:r>
              <a:rPr lang="en-US" dirty="0"/>
              <a:t>was</a:t>
            </a:r>
            <a:r>
              <a:rPr lang="en-US" spc="-60" dirty="0"/>
              <a:t> </a:t>
            </a:r>
            <a:r>
              <a:rPr lang="en-US" spc="-10" dirty="0"/>
              <a:t>made.</a:t>
            </a:r>
          </a:p>
          <a:p>
            <a:pPr marL="386715" indent="-374015" algn="just">
              <a:lnSpc>
                <a:spcPts val="2165"/>
              </a:lnSpc>
              <a:buChar char="●"/>
              <a:tabLst>
                <a:tab pos="386715" algn="l"/>
              </a:tabLst>
            </a:pPr>
            <a:r>
              <a:rPr lang="en-US" dirty="0"/>
              <a:t>Code reuse is possible.</a:t>
            </a:r>
          </a:p>
          <a:p>
            <a:pPr marL="386715" indent="-374015" algn="just">
              <a:lnSpc>
                <a:spcPts val="2165"/>
              </a:lnSpc>
              <a:buChar char="●"/>
              <a:tabLst>
                <a:tab pos="386715" algn="l"/>
              </a:tabLst>
            </a:pPr>
            <a:r>
              <a:rPr lang="en-US" dirty="0"/>
              <a:t>Programs</a:t>
            </a:r>
            <a:r>
              <a:rPr lang="en-US" spc="-60" dirty="0"/>
              <a:t> </a:t>
            </a:r>
            <a:r>
              <a:rPr lang="en-US" dirty="0"/>
              <a:t>can</a:t>
            </a:r>
            <a:r>
              <a:rPr lang="en-US" spc="-55" dirty="0"/>
              <a:t> </a:t>
            </a:r>
            <a:r>
              <a:rPr lang="en-US" dirty="0"/>
              <a:t>now</a:t>
            </a:r>
            <a:r>
              <a:rPr lang="en-US" spc="-55" dirty="0"/>
              <a:t> </a:t>
            </a:r>
            <a:r>
              <a:rPr lang="en-US" dirty="0"/>
              <a:t>be</a:t>
            </a:r>
            <a:r>
              <a:rPr lang="en-US" spc="-55" dirty="0"/>
              <a:t> </a:t>
            </a:r>
            <a:r>
              <a:rPr lang="en-US" dirty="0"/>
              <a:t>written</a:t>
            </a:r>
            <a:r>
              <a:rPr lang="en-US" spc="-55" dirty="0"/>
              <a:t> in a </a:t>
            </a:r>
            <a:r>
              <a:rPr lang="en-US" dirty="0"/>
              <a:t>more</a:t>
            </a:r>
            <a:r>
              <a:rPr lang="en-US" spc="-55" dirty="0"/>
              <a:t> </a:t>
            </a:r>
            <a:r>
              <a:rPr lang="en-US" spc="-10" dirty="0"/>
              <a:t>structured</a:t>
            </a:r>
            <a:r>
              <a:rPr lang="en-US" spc="-55" dirty="0"/>
              <a:t> </a:t>
            </a:r>
            <a:r>
              <a:rPr lang="en-US" dirty="0"/>
              <a:t>and</a:t>
            </a:r>
            <a:r>
              <a:rPr lang="en-US" spc="-55" dirty="0"/>
              <a:t> </a:t>
            </a:r>
            <a:r>
              <a:rPr lang="en-US" dirty="0"/>
              <a:t>error</a:t>
            </a:r>
            <a:r>
              <a:rPr lang="en-US" spc="-55" dirty="0"/>
              <a:t> </a:t>
            </a:r>
            <a:r>
              <a:rPr lang="en-US" spc="-10" dirty="0"/>
              <a:t>free manner.</a:t>
            </a:r>
          </a:p>
          <a:p>
            <a:pPr marL="386715" marR="10160" indent="-374650" algn="just">
              <a:lnSpc>
                <a:spcPts val="2250"/>
              </a:lnSpc>
              <a:spcBef>
                <a:spcPts val="85"/>
              </a:spcBef>
              <a:buChar char="●"/>
              <a:tabLst>
                <a:tab pos="386715" algn="l"/>
              </a:tabLst>
            </a:pPr>
            <a:r>
              <a:rPr dirty="0"/>
              <a:t>For</a:t>
            </a:r>
            <a:r>
              <a:rPr spc="345" dirty="0"/>
              <a:t> </a:t>
            </a:r>
            <a:r>
              <a:rPr dirty="0"/>
              <a:t>example,</a:t>
            </a:r>
            <a:r>
              <a:rPr spc="345" dirty="0"/>
              <a:t> </a:t>
            </a:r>
            <a:r>
              <a:rPr dirty="0"/>
              <a:t>if</a:t>
            </a:r>
            <a:r>
              <a:rPr spc="345" dirty="0"/>
              <a:t> </a:t>
            </a:r>
            <a:r>
              <a:rPr dirty="0"/>
              <a:t>a</a:t>
            </a:r>
            <a:r>
              <a:rPr spc="345" dirty="0"/>
              <a:t> </a:t>
            </a:r>
            <a:r>
              <a:rPr dirty="0"/>
              <a:t>procedure</a:t>
            </a:r>
            <a:r>
              <a:rPr spc="345" dirty="0"/>
              <a:t> </a:t>
            </a:r>
            <a:r>
              <a:rPr dirty="0"/>
              <a:t>is</a:t>
            </a:r>
            <a:r>
              <a:rPr spc="350" dirty="0"/>
              <a:t> </a:t>
            </a:r>
            <a:r>
              <a:rPr dirty="0"/>
              <a:t>correct,</a:t>
            </a:r>
            <a:r>
              <a:rPr spc="345" dirty="0"/>
              <a:t> </a:t>
            </a:r>
            <a:r>
              <a:rPr dirty="0"/>
              <a:t>every</a:t>
            </a:r>
            <a:r>
              <a:rPr spc="345" dirty="0"/>
              <a:t> </a:t>
            </a:r>
            <a:r>
              <a:rPr dirty="0"/>
              <a:t>time</a:t>
            </a:r>
            <a:r>
              <a:rPr spc="345" dirty="0"/>
              <a:t> </a:t>
            </a:r>
            <a:r>
              <a:rPr dirty="0"/>
              <a:t>it</a:t>
            </a:r>
            <a:r>
              <a:rPr spc="345" dirty="0"/>
              <a:t> </a:t>
            </a:r>
            <a:r>
              <a:rPr dirty="0"/>
              <a:t>is</a:t>
            </a:r>
            <a:r>
              <a:rPr spc="350" dirty="0"/>
              <a:t> </a:t>
            </a:r>
            <a:r>
              <a:rPr dirty="0"/>
              <a:t>used</a:t>
            </a:r>
            <a:r>
              <a:rPr spc="345" dirty="0"/>
              <a:t> </a:t>
            </a:r>
            <a:r>
              <a:rPr dirty="0"/>
              <a:t>it</a:t>
            </a:r>
            <a:r>
              <a:rPr spc="345" dirty="0"/>
              <a:t> </a:t>
            </a:r>
            <a:r>
              <a:rPr spc="-10" dirty="0"/>
              <a:t>produces </a:t>
            </a:r>
            <a:r>
              <a:rPr dirty="0"/>
              <a:t>correct</a:t>
            </a:r>
            <a:r>
              <a:rPr spc="-95" dirty="0"/>
              <a:t> </a:t>
            </a:r>
            <a:r>
              <a:rPr spc="-10" dirty="0"/>
              <a:t>results.</a:t>
            </a:r>
          </a:p>
          <a:p>
            <a:pPr marL="386715" marR="24130" indent="-374650" algn="just">
              <a:lnSpc>
                <a:spcPts val="2250"/>
              </a:lnSpc>
              <a:buChar char="●"/>
              <a:tabLst>
                <a:tab pos="386715" algn="l"/>
                <a:tab pos="2045335" algn="l"/>
                <a:tab pos="2366645" algn="l"/>
                <a:tab pos="3131185" algn="l"/>
                <a:tab pos="3465829" algn="l"/>
                <a:tab pos="4229735" algn="l"/>
                <a:tab pos="4752975" algn="l"/>
                <a:tab pos="5275580" algn="l"/>
                <a:tab pos="6146800" algn="l"/>
                <a:tab pos="6750050" algn="l"/>
                <a:tab pos="7607934" algn="l"/>
                <a:tab pos="7943215" algn="l"/>
              </a:tabLst>
            </a:pPr>
            <a:r>
              <a:rPr spc="-10" dirty="0"/>
              <a:t>Consequently,</a:t>
            </a:r>
            <a:r>
              <a:rPr dirty="0"/>
              <a:t>	</a:t>
            </a:r>
            <a:r>
              <a:rPr spc="-25" dirty="0"/>
              <a:t>in</a:t>
            </a:r>
            <a:r>
              <a:rPr dirty="0"/>
              <a:t>	</a:t>
            </a:r>
            <a:r>
              <a:rPr spc="-10" dirty="0"/>
              <a:t>cases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errors</a:t>
            </a:r>
            <a:r>
              <a:rPr dirty="0"/>
              <a:t>	</a:t>
            </a:r>
            <a:r>
              <a:rPr spc="-25" dirty="0"/>
              <a:t>you</a:t>
            </a:r>
            <a:r>
              <a:rPr dirty="0"/>
              <a:t>	</a:t>
            </a:r>
            <a:r>
              <a:rPr spc="-25" dirty="0"/>
              <a:t>can</a:t>
            </a:r>
            <a:r>
              <a:rPr dirty="0"/>
              <a:t>	</a:t>
            </a:r>
            <a:r>
              <a:rPr spc="-10" dirty="0"/>
              <a:t>narrow</a:t>
            </a:r>
            <a:r>
              <a:rPr dirty="0"/>
              <a:t>	</a:t>
            </a:r>
            <a:r>
              <a:rPr spc="-20" dirty="0"/>
              <a:t>your</a:t>
            </a:r>
            <a:r>
              <a:rPr dirty="0"/>
              <a:t>	</a:t>
            </a:r>
            <a:r>
              <a:rPr spc="-10" dirty="0"/>
              <a:t>search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those </a:t>
            </a:r>
            <a:r>
              <a:rPr dirty="0"/>
              <a:t>places</a:t>
            </a:r>
            <a:r>
              <a:rPr spc="-55" dirty="0"/>
              <a:t> </a:t>
            </a:r>
            <a:r>
              <a:rPr dirty="0"/>
              <a:t>which</a:t>
            </a:r>
            <a:r>
              <a:rPr spc="-50" dirty="0"/>
              <a:t> </a:t>
            </a:r>
            <a:r>
              <a:rPr dirty="0"/>
              <a:t>are</a:t>
            </a:r>
            <a:r>
              <a:rPr spc="-55" dirty="0"/>
              <a:t> </a:t>
            </a:r>
            <a:r>
              <a:rPr dirty="0"/>
              <a:t>not</a:t>
            </a:r>
            <a:r>
              <a:rPr spc="-50" dirty="0"/>
              <a:t> </a:t>
            </a:r>
            <a:r>
              <a:rPr dirty="0"/>
              <a:t>proven</a:t>
            </a:r>
            <a:r>
              <a:rPr spc="-5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be</a:t>
            </a:r>
            <a:r>
              <a:rPr spc="-50" dirty="0"/>
              <a:t> </a:t>
            </a:r>
            <a:r>
              <a:rPr spc="-10" dirty="0"/>
              <a:t>correct.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0800" y="31651"/>
            <a:ext cx="5562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Procedural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Programming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Illustration</a:t>
            </a:r>
            <a:r>
              <a:rPr lang="en-IN" sz="2400" b="1" spc="-10" dirty="0">
                <a:latin typeface="Arial"/>
                <a:cs typeface="Arial"/>
              </a:rPr>
              <a:t> 1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8265" y="1152471"/>
            <a:ext cx="5427464" cy="3416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636</Words>
  <Application>Microsoft Office PowerPoint</Application>
  <PresentationFormat>On-screen Show (16:9)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MT</vt:lpstr>
      <vt:lpstr>Calibri</vt:lpstr>
      <vt:lpstr>Wingdings</vt:lpstr>
      <vt:lpstr>Office Theme</vt:lpstr>
      <vt:lpstr>Programming Paradigms</vt:lpstr>
      <vt:lpstr>A programming paradigm is a style, or “way,” of programming.</vt:lpstr>
      <vt:lpstr>Unstructured (Imperative) Programming</vt:lpstr>
      <vt:lpstr>Example (BASIC language)</vt:lpstr>
      <vt:lpstr>Structured Programming</vt:lpstr>
      <vt:lpstr>Example of an unstructured paradigm</vt:lpstr>
      <vt:lpstr>Example of structured paradigm</vt:lpstr>
      <vt:lpstr>Procedural Programming</vt:lpstr>
      <vt:lpstr>PowerPoint Presentation</vt:lpstr>
      <vt:lpstr>PowerPoint Presentation</vt:lpstr>
      <vt:lpstr>Example of procedural paradigm</vt:lpstr>
      <vt:lpstr>Modular Programming</vt:lpstr>
      <vt:lpstr>PowerPoint Presentation</vt:lpstr>
      <vt:lpstr>Object-Oriented Programming (OOP)</vt:lpstr>
      <vt:lpstr>Example : Procedural</vt:lpstr>
      <vt:lpstr>Example : Modular</vt:lpstr>
      <vt:lpstr>Example : Modular</vt:lpstr>
      <vt:lpstr>Example of OOP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OOPM_Lec1</dc:title>
  <cp:lastModifiedBy>Kaustubh Kulkarni</cp:lastModifiedBy>
  <cp:revision>3</cp:revision>
  <dcterms:created xsi:type="dcterms:W3CDTF">2024-07-15T04:52:12Z</dcterms:created>
  <dcterms:modified xsi:type="dcterms:W3CDTF">2024-07-23T04:52:36Z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