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9" r:id="rId5"/>
    <p:sldId id="258" r:id="rId6"/>
    <p:sldId id="259" r:id="rId7"/>
    <p:sldId id="261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82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1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6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0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7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27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7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7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8DD7BB-22E1-42F0-AF30-3E2BF3D643ED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1CD2BC-8B04-4F27-B491-841FAA07B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69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3CAB-EC3E-9449-08AA-59CA3FF6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97" y="1122363"/>
            <a:ext cx="10304205" cy="2387600"/>
          </a:xfrm>
        </p:spPr>
        <p:txBody>
          <a:bodyPr/>
          <a:lstStyle/>
          <a:p>
            <a:r>
              <a:rPr lang="en-IN" dirty="0"/>
              <a:t>Type Conversions and 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1F472-C546-6F31-C309-BAD65C2AB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Kaustubh Kulkarni</a:t>
            </a:r>
          </a:p>
        </p:txBody>
      </p:sp>
    </p:spTree>
    <p:extLst>
      <p:ext uri="{BB962C8B-B14F-4D97-AF65-F5344CB8AC3E}">
        <p14:creationId xmlns:p14="http://schemas.microsoft.com/office/powerpoint/2010/main" val="69151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F94E-EC1E-4E6D-4CA9-DCAE6793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Byte Overflow illustration</a:t>
            </a:r>
          </a:p>
        </p:txBody>
      </p:sp>
      <p:pic>
        <p:nvPicPr>
          <p:cNvPr id="7" name="Content Placeholder 6" descr="A maths number and numbers&#10;&#10;Description automatically generated with medium confidence">
            <a:extLst>
              <a:ext uri="{FF2B5EF4-FFF2-40B4-BE49-F238E27FC236}">
                <a16:creationId xmlns:a16="http://schemas.microsoft.com/office/drawing/2014/main" id="{873C182A-7FFC-EF34-9564-09DC26EC0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29" y="1825625"/>
            <a:ext cx="9035742" cy="4351338"/>
          </a:xfrm>
        </p:spPr>
      </p:pic>
    </p:spTree>
    <p:extLst>
      <p:ext uri="{BB962C8B-B14F-4D97-AF65-F5344CB8AC3E}">
        <p14:creationId xmlns:p14="http://schemas.microsoft.com/office/powerpoint/2010/main" val="402419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F33A-9F1F-3FAB-A6EC-CDBD5732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Byte overflow and underflow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8BFF4-092B-8037-4645-4BE54BA315F6}"/>
              </a:ext>
            </a:extLst>
          </p:cNvPr>
          <p:cNvCxnSpPr>
            <a:cxnSpLocks/>
          </p:cNvCxnSpPr>
          <p:nvPr/>
        </p:nvCxnSpPr>
        <p:spPr>
          <a:xfrm>
            <a:off x="838200" y="4001294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F5E2B46-1EFD-3CA8-BE36-D0FFBBBF309E}"/>
              </a:ext>
            </a:extLst>
          </p:cNvPr>
          <p:cNvSpPr/>
          <p:nvPr/>
        </p:nvSpPr>
        <p:spPr>
          <a:xfrm>
            <a:off x="5987845" y="3888223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6320B1-FA14-5AC6-60BD-740B452A1AB6}"/>
              </a:ext>
            </a:extLst>
          </p:cNvPr>
          <p:cNvSpPr/>
          <p:nvPr/>
        </p:nvSpPr>
        <p:spPr>
          <a:xfrm>
            <a:off x="6504039" y="3888223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59E335-09F0-F56C-4FCF-74C3CE5101F0}"/>
              </a:ext>
            </a:extLst>
          </p:cNvPr>
          <p:cNvSpPr/>
          <p:nvPr/>
        </p:nvSpPr>
        <p:spPr>
          <a:xfrm>
            <a:off x="7020233" y="3875242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FB828-AC72-1B0A-CDF3-C502FE361C2D}"/>
              </a:ext>
            </a:extLst>
          </p:cNvPr>
          <p:cNvSpPr/>
          <p:nvPr/>
        </p:nvSpPr>
        <p:spPr>
          <a:xfrm>
            <a:off x="7536427" y="3888223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46D704-7B74-B041-11B8-4CD236AFF0F5}"/>
              </a:ext>
            </a:extLst>
          </p:cNvPr>
          <p:cNvSpPr/>
          <p:nvPr/>
        </p:nvSpPr>
        <p:spPr>
          <a:xfrm>
            <a:off x="5471651" y="3888223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AD3B546-9043-A3D7-AF4A-66D5725BA51E}"/>
              </a:ext>
            </a:extLst>
          </p:cNvPr>
          <p:cNvSpPr/>
          <p:nvPr/>
        </p:nvSpPr>
        <p:spPr>
          <a:xfrm>
            <a:off x="4952999" y="3888223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4C641-10F7-6CDE-C9A6-DB6E93AB9F4F}"/>
              </a:ext>
            </a:extLst>
          </p:cNvPr>
          <p:cNvSpPr/>
          <p:nvPr/>
        </p:nvSpPr>
        <p:spPr>
          <a:xfrm>
            <a:off x="4434347" y="3888223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78FF0A-A959-C0E6-738E-8013BEA132C6}"/>
              </a:ext>
            </a:extLst>
          </p:cNvPr>
          <p:cNvSpPr/>
          <p:nvPr/>
        </p:nvSpPr>
        <p:spPr>
          <a:xfrm>
            <a:off x="1356852" y="3888223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B0B92A-826D-EA9B-DBD9-FF30086ACBB3}"/>
              </a:ext>
            </a:extLst>
          </p:cNvPr>
          <p:cNvSpPr/>
          <p:nvPr/>
        </p:nvSpPr>
        <p:spPr>
          <a:xfrm>
            <a:off x="838200" y="3901204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1E5270-558F-8535-4B45-E91735B87993}"/>
              </a:ext>
            </a:extLst>
          </p:cNvPr>
          <p:cNvSpPr/>
          <p:nvPr/>
        </p:nvSpPr>
        <p:spPr>
          <a:xfrm>
            <a:off x="11127659" y="3875242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3343B-735A-5D75-E7A7-7D87A327E558}"/>
              </a:ext>
            </a:extLst>
          </p:cNvPr>
          <p:cNvSpPr/>
          <p:nvPr/>
        </p:nvSpPr>
        <p:spPr>
          <a:xfrm>
            <a:off x="10609007" y="3888223"/>
            <a:ext cx="216310" cy="22614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0510D-15C8-5D73-C0CF-53D0C1BCF3D8}"/>
              </a:ext>
            </a:extLst>
          </p:cNvPr>
          <p:cNvSpPr txBox="1"/>
          <p:nvPr/>
        </p:nvSpPr>
        <p:spPr>
          <a:xfrm>
            <a:off x="5945959" y="3429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9B14A-32FF-C147-50BC-12E40D4646A5}"/>
              </a:ext>
            </a:extLst>
          </p:cNvPr>
          <p:cNvSpPr txBox="1"/>
          <p:nvPr/>
        </p:nvSpPr>
        <p:spPr>
          <a:xfrm>
            <a:off x="6437770" y="3418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991302-519D-D445-A6DA-3241D1F345F2}"/>
              </a:ext>
            </a:extLst>
          </p:cNvPr>
          <p:cNvSpPr txBox="1"/>
          <p:nvPr/>
        </p:nvSpPr>
        <p:spPr>
          <a:xfrm>
            <a:off x="6929581" y="34058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DE867-694A-965C-6BB1-AB77178319FC}"/>
              </a:ext>
            </a:extLst>
          </p:cNvPr>
          <p:cNvSpPr txBox="1"/>
          <p:nvPr/>
        </p:nvSpPr>
        <p:spPr>
          <a:xfrm>
            <a:off x="7487069" y="34058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545EB-E4F1-19A8-B82A-1F1F84240ED2}"/>
              </a:ext>
            </a:extLst>
          </p:cNvPr>
          <p:cNvSpPr txBox="1"/>
          <p:nvPr/>
        </p:nvSpPr>
        <p:spPr>
          <a:xfrm>
            <a:off x="10451704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126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5E5E43-6008-1E98-D720-76D770167F64}"/>
              </a:ext>
            </a:extLst>
          </p:cNvPr>
          <p:cNvSpPr txBox="1"/>
          <p:nvPr/>
        </p:nvSpPr>
        <p:spPr>
          <a:xfrm>
            <a:off x="10982619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B8E339-8D14-14FC-B35A-4029863996F4}"/>
              </a:ext>
            </a:extLst>
          </p:cNvPr>
          <p:cNvSpPr txBox="1"/>
          <p:nvPr/>
        </p:nvSpPr>
        <p:spPr>
          <a:xfrm>
            <a:off x="5399972" y="340582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691366-D5C4-BDE8-42F2-73737DF88D34}"/>
              </a:ext>
            </a:extLst>
          </p:cNvPr>
          <p:cNvSpPr txBox="1"/>
          <p:nvPr/>
        </p:nvSpPr>
        <p:spPr>
          <a:xfrm>
            <a:off x="4872641" y="33972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760EC-D1D9-F40B-31DC-F0BE0F1E7511}"/>
              </a:ext>
            </a:extLst>
          </p:cNvPr>
          <p:cNvSpPr txBox="1"/>
          <p:nvPr/>
        </p:nvSpPr>
        <p:spPr>
          <a:xfrm>
            <a:off x="4341497" y="338427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4F57E5-2EAE-2FC2-0AC0-5861191A4825}"/>
              </a:ext>
            </a:extLst>
          </p:cNvPr>
          <p:cNvSpPr txBox="1"/>
          <p:nvPr/>
        </p:nvSpPr>
        <p:spPr>
          <a:xfrm>
            <a:off x="1234048" y="3429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-127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07E30-E41B-0CD4-0C1F-8F76EC7AFEDA}"/>
              </a:ext>
            </a:extLst>
          </p:cNvPr>
          <p:cNvSpPr txBox="1"/>
          <p:nvPr/>
        </p:nvSpPr>
        <p:spPr>
          <a:xfrm>
            <a:off x="663394" y="341451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-128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9335FC5-7E16-B8AC-30D1-1FC95B964E33}"/>
              </a:ext>
            </a:extLst>
          </p:cNvPr>
          <p:cNvCxnSpPr>
            <a:stCxn id="22" idx="0"/>
            <a:endCxn id="27" idx="0"/>
          </p:cNvCxnSpPr>
          <p:nvPr/>
        </p:nvCxnSpPr>
        <p:spPr>
          <a:xfrm rot="16200000" flipV="1">
            <a:off x="6100460" y="-1718618"/>
            <a:ext cx="14483" cy="10280753"/>
          </a:xfrm>
          <a:prstGeom prst="curvedConnector3">
            <a:avLst>
              <a:gd name="adj1" fmla="val 12689878"/>
            </a:avLst>
          </a:prstGeom>
          <a:ln w="34925" cmpd="dbl">
            <a:solidFill>
              <a:srgbClr val="FF0000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B17BA36-7C21-791F-8639-174A91013FE9}"/>
              </a:ext>
            </a:extLst>
          </p:cNvPr>
          <p:cNvCxnSpPr>
            <a:cxnSpLocks/>
          </p:cNvCxnSpPr>
          <p:nvPr/>
        </p:nvCxnSpPr>
        <p:spPr>
          <a:xfrm rot="5400000" flipH="1">
            <a:off x="6092422" y="-882200"/>
            <a:ext cx="7156" cy="10365936"/>
          </a:xfrm>
          <a:prstGeom prst="curvedConnector3">
            <a:avLst>
              <a:gd name="adj1" fmla="val -25847988"/>
            </a:avLst>
          </a:prstGeom>
          <a:ln w="31750">
            <a:solidFill>
              <a:srgbClr val="92D050"/>
            </a:solidFill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EEB74F-3D11-73EE-0049-47DF9DCBCCCE}"/>
              </a:ext>
            </a:extLst>
          </p:cNvPr>
          <p:cNvSpPr txBox="1"/>
          <p:nvPr/>
        </p:nvSpPr>
        <p:spPr>
          <a:xfrm>
            <a:off x="9712960" y="1655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Overflow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99966A-4964-C6FD-A724-AE3441D1C162}"/>
              </a:ext>
            </a:extLst>
          </p:cNvPr>
          <p:cNvSpPr txBox="1"/>
          <p:nvPr/>
        </p:nvSpPr>
        <p:spPr>
          <a:xfrm>
            <a:off x="663394" y="593344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92D050"/>
                </a:solidFill>
              </a:rPr>
              <a:t>Underflow</a:t>
            </a:r>
          </a:p>
        </p:txBody>
      </p:sp>
    </p:spTree>
    <p:extLst>
      <p:ext uri="{BB962C8B-B14F-4D97-AF65-F5344CB8AC3E}">
        <p14:creationId xmlns:p14="http://schemas.microsoft.com/office/powerpoint/2010/main" val="225236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5FB5-BA77-D94F-0DFA-AC513524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Truncation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D6ED-8CED-9A8B-FA78-FBF2AB90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different type of conversion will occur when a floating-point value is assigned to an integer type: truncation. </a:t>
            </a:r>
          </a:p>
          <a:p>
            <a:r>
              <a:rPr lang="en-US" dirty="0"/>
              <a:t>As you know, integers do not have fractional components.</a:t>
            </a:r>
          </a:p>
          <a:p>
            <a:r>
              <a:rPr lang="en-US" dirty="0"/>
              <a:t>Thus, when a floating-point value is assigned to an integer type, the fractional component is lost.</a:t>
            </a:r>
          </a:p>
          <a:p>
            <a:r>
              <a:rPr lang="en-US" dirty="0"/>
              <a:t>If the size of the whole number component is too large to fit into the target integer type, then that value will be reduced modulo the target type’s range.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69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C6AC-824B-B9EC-81D4-1B16AF3D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Automatic Type Promotion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3CD9-D8FE-9D31-25C1-6FDB305B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c;</a:t>
            </a:r>
          </a:p>
        </p:txBody>
      </p:sp>
    </p:spTree>
    <p:extLst>
      <p:ext uri="{BB962C8B-B14F-4D97-AF65-F5344CB8AC3E}">
        <p14:creationId xmlns:p14="http://schemas.microsoft.com/office/powerpoint/2010/main" val="14456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F49F-6D33-6730-E18A-ABC0E666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36BB-FFF1-3177-D7F0-857112A7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b = 50;</a:t>
            </a:r>
          </a:p>
          <a:p>
            <a:r>
              <a:rPr lang="en-US" dirty="0"/>
              <a:t>b = b * 2; // Error! Cannot assign an int to a byte!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92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75A3-181D-49A9-193A-2A577E96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DB9A-143E-F0DE-BCAD-3E96EF4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byte b = 50;</a:t>
            </a:r>
          </a:p>
          <a:p>
            <a:r>
              <a:rPr lang="en-IN" dirty="0"/>
              <a:t>b = (byte)(b * 2);</a:t>
            </a:r>
          </a:p>
        </p:txBody>
      </p:sp>
    </p:spTree>
    <p:extLst>
      <p:ext uri="{BB962C8B-B14F-4D97-AF65-F5344CB8AC3E}">
        <p14:creationId xmlns:p14="http://schemas.microsoft.com/office/powerpoint/2010/main" val="126545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7E5F-E718-6FB8-F669-50553C29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Automatic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77F2-AE1D-1878-F00F-203018C3C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96" y="1325563"/>
            <a:ext cx="11045313" cy="52325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one type of data is assigned to another type of variable, an automatic type conversion will take place if the following two conditions are met: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two types are compatible.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destination type is larger than the source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these two conditions are met, a </a:t>
            </a:r>
            <a:r>
              <a:rPr lang="en-US" b="1" dirty="0">
                <a:solidFill>
                  <a:srgbClr val="FFFF00"/>
                </a:solidFill>
              </a:rPr>
              <a:t>widening conversion </a:t>
            </a:r>
            <a:r>
              <a:rPr lang="en-US" dirty="0"/>
              <a:t>takes 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an </a:t>
            </a:r>
            <a:r>
              <a:rPr lang="en-US" dirty="0">
                <a:solidFill>
                  <a:srgbClr val="FFFF00"/>
                </a:solidFill>
              </a:rPr>
              <a:t>int</a:t>
            </a:r>
            <a:r>
              <a:rPr lang="en-US" dirty="0"/>
              <a:t> type variable is large enough to hold </a:t>
            </a:r>
            <a:r>
              <a:rPr lang="en-US" dirty="0">
                <a:solidFill>
                  <a:srgbClr val="FFFF00"/>
                </a:solidFill>
              </a:rPr>
              <a:t>byte</a:t>
            </a:r>
            <a:r>
              <a:rPr lang="en-US" dirty="0"/>
              <a:t>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widening conversions, </a:t>
            </a:r>
            <a:r>
              <a:rPr lang="en-US" dirty="0">
                <a:solidFill>
                  <a:srgbClr val="FFFF00"/>
                </a:solidFill>
              </a:rPr>
              <a:t>the numeric types</a:t>
            </a:r>
            <a:r>
              <a:rPr lang="en-US" dirty="0"/>
              <a:t>, including integer and floating-point types, are compatible with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3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C68128-F93E-15D9-51C8-63B0B4A7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B650-E709-24A2-F129-91EBE26A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assigning byte to short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127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short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Valid, byte is smaller than short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assigning short to int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Valid, short is smaller than int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assigning int to long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long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Valid, int is smaller than long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assigning int to float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Valid, int is smaller than float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assigning float to double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Valid, float is smaller than double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38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09A8-8092-A9C4-630F-4BDB10AF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1F13-75E0-77B6-B6A5-CC786B265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sizeOf.java</a:t>
            </a:r>
          </a:p>
          <a:p>
            <a:r>
              <a:rPr lang="en-IN" dirty="0"/>
              <a:t>Refer AutomaticConversions.java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23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6A23-2689-64D7-8B13-F174F53E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9C66-6794-1588-6866-B33754772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also performs an automatic type conversion when storing a literal integer constant into variables of type byte, short, long, or char.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9F3D-D3DB-2271-7B18-C28F3F0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2653-1475-824A-F97B-07218242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651226" cy="4351338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Valid, 10 is within the range of byte (-128 to 127)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short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20000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Valid, 20000 is within the range of short (-32768 to 32767)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long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9223372036854775807L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Valid, 9223372036854775807 is within the range of long</a:t>
            </a:r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'A’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Valid, 'A' is a character with a corresponding Unicode value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2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B351-8300-B11A-759C-5B6A97A3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Narrowing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8D3F9-FA8F-7EED-33C7-9C877F91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the automatic type conversions are helpful, they will not fulfill all needs.</a:t>
            </a:r>
          </a:p>
          <a:p>
            <a:r>
              <a:rPr lang="en-US" dirty="0"/>
              <a:t>For example, what if you want to assign an int value to a byte variable?</a:t>
            </a:r>
          </a:p>
          <a:p>
            <a:r>
              <a:rPr lang="en-US" dirty="0"/>
              <a:t>This conversion will not be performed automatically, because a byte is smaller than an int.</a:t>
            </a:r>
          </a:p>
          <a:p>
            <a:r>
              <a:rPr lang="en-US" dirty="0"/>
              <a:t>This kind of conversion is sometimes called a narrowing conversion, since you are explicitly making the value narrower so that it will fit into the target 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4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23C5-F4E2-7EB6-D705-1D25891B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A13B7-7B2E-9745-D92B-EA2DA84FB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4" y="1690688"/>
            <a:ext cx="11228438" cy="4667250"/>
          </a:xfrm>
        </p:spPr>
        <p:txBody>
          <a:bodyPr>
            <a:normAutofit/>
          </a:bodyPr>
          <a:lstStyle/>
          <a:p>
            <a:r>
              <a:rPr lang="en-US" dirty="0"/>
              <a:t>To create a conversion between two incompatible types, you must use a cast.</a:t>
            </a:r>
          </a:p>
          <a:p>
            <a:r>
              <a:rPr lang="en-US" dirty="0"/>
              <a:t>A cast is simply an explicit type conversion.</a:t>
            </a:r>
          </a:p>
          <a:p>
            <a:r>
              <a:rPr lang="en-US" dirty="0"/>
              <a:t>It has this general form: </a:t>
            </a:r>
            <a:r>
              <a:rPr lang="en-US" i="1" dirty="0"/>
              <a:t>(target-type) value</a:t>
            </a:r>
          </a:p>
          <a:p>
            <a:r>
              <a:rPr lang="en-US" dirty="0"/>
              <a:t>Here, target-type specifies the desired type to convert the specified value to. </a:t>
            </a:r>
          </a:p>
          <a:p>
            <a:r>
              <a:rPr lang="en-US" dirty="0"/>
              <a:t>For example, the code fragment in the following slide casts an </a:t>
            </a:r>
            <a:r>
              <a:rPr lang="en-US" i="1" dirty="0"/>
              <a:t>int</a:t>
            </a:r>
            <a:r>
              <a:rPr lang="en-US" dirty="0"/>
              <a:t> to a </a:t>
            </a:r>
            <a:r>
              <a:rPr lang="en-US" i="1" dirty="0"/>
              <a:t>byte</a:t>
            </a:r>
            <a:r>
              <a:rPr lang="en-US" dirty="0"/>
              <a:t>.</a:t>
            </a:r>
          </a:p>
          <a:p>
            <a:r>
              <a:rPr lang="en-US" dirty="0"/>
              <a:t>If the integer’s value is larger than the range of a </a:t>
            </a:r>
            <a:r>
              <a:rPr lang="en-US" i="1" dirty="0"/>
              <a:t>byte</a:t>
            </a:r>
            <a:r>
              <a:rPr lang="en-US" dirty="0"/>
              <a:t>, it will be reduced modulo (the remainder of an integer division by the) byte’s range.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5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3D8F-3880-532C-E2E7-5A24C0B1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895B-0C88-40E5-8D0A-021B685C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…</a:t>
            </a:r>
            <a:endParaRPr lang="en-IN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 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byte</a:t>
            </a:r>
            <a:r>
              <a:rPr lang="en-IN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a;</a:t>
            </a:r>
          </a:p>
        </p:txBody>
      </p:sp>
    </p:spTree>
    <p:extLst>
      <p:ext uri="{BB962C8B-B14F-4D97-AF65-F5344CB8AC3E}">
        <p14:creationId xmlns:p14="http://schemas.microsoft.com/office/powerpoint/2010/main" val="312860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4175</TotalTime>
  <Words>687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Times New Roman</vt:lpstr>
      <vt:lpstr>Wingdings</vt:lpstr>
      <vt:lpstr>Office Theme</vt:lpstr>
      <vt:lpstr>Type Conversions and Casting</vt:lpstr>
      <vt:lpstr>Automatic Conversion</vt:lpstr>
      <vt:lpstr>Examples:</vt:lpstr>
      <vt:lpstr>PowerPoint Presentation</vt:lpstr>
      <vt:lpstr>Storing Literals</vt:lpstr>
      <vt:lpstr>Example</vt:lpstr>
      <vt:lpstr>Narrowing Conversions</vt:lpstr>
      <vt:lpstr>Casting</vt:lpstr>
      <vt:lpstr>PowerPoint Presentation</vt:lpstr>
      <vt:lpstr>Byte Overflow illustration</vt:lpstr>
      <vt:lpstr>Byte overflow and underflow</vt:lpstr>
      <vt:lpstr>Truncation</vt:lpstr>
      <vt:lpstr>Automatic Type Promotion in Expressions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Kaustubh Kulkarni</dc:creator>
  <cp:lastModifiedBy>Kaustubh Kulkarni</cp:lastModifiedBy>
  <cp:revision>3</cp:revision>
  <dcterms:created xsi:type="dcterms:W3CDTF">2024-07-23T09:50:46Z</dcterms:created>
  <dcterms:modified xsi:type="dcterms:W3CDTF">2024-07-29T08:29:26Z</dcterms:modified>
</cp:coreProperties>
</file>