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9"/>
  </p:notesMasterIdLst>
  <p:sldIdLst>
    <p:sldId id="305" r:id="rId2"/>
    <p:sldId id="304" r:id="rId3"/>
    <p:sldId id="303" r:id="rId4"/>
    <p:sldId id="302" r:id="rId5"/>
    <p:sldId id="300" r:id="rId6"/>
    <p:sldId id="298" r:id="rId7"/>
    <p:sldId id="297" r:id="rId8"/>
    <p:sldId id="296" r:id="rId9"/>
    <p:sldId id="295" r:id="rId10"/>
    <p:sldId id="294" r:id="rId11"/>
    <p:sldId id="293" r:id="rId12"/>
    <p:sldId id="292" r:id="rId13"/>
    <p:sldId id="291" r:id="rId14"/>
    <p:sldId id="290" r:id="rId15"/>
    <p:sldId id="289" r:id="rId16"/>
    <p:sldId id="288" r:id="rId17"/>
    <p:sldId id="287" r:id="rId18"/>
    <p:sldId id="286" r:id="rId19"/>
    <p:sldId id="285" r:id="rId20"/>
    <p:sldId id="284" r:id="rId21"/>
    <p:sldId id="283" r:id="rId22"/>
    <p:sldId id="282" r:id="rId23"/>
    <p:sldId id="281" r:id="rId24"/>
    <p:sldId id="280" r:id="rId25"/>
    <p:sldId id="279" r:id="rId26"/>
    <p:sldId id="278" r:id="rId27"/>
    <p:sldId id="277" r:id="rId28"/>
    <p:sldId id="276" r:id="rId29"/>
    <p:sldId id="275" r:id="rId30"/>
    <p:sldId id="274" r:id="rId31"/>
    <p:sldId id="273" r:id="rId32"/>
    <p:sldId id="272" r:id="rId33"/>
    <p:sldId id="271" r:id="rId34"/>
    <p:sldId id="270" r:id="rId35"/>
    <p:sldId id="269" r:id="rId36"/>
    <p:sldId id="268" r:id="rId37"/>
    <p:sldId id="267" r:id="rId38"/>
    <p:sldId id="266" r:id="rId39"/>
    <p:sldId id="265" r:id="rId40"/>
    <p:sldId id="264" r:id="rId41"/>
    <p:sldId id="263" r:id="rId42"/>
    <p:sldId id="262" r:id="rId43"/>
    <p:sldId id="261" r:id="rId44"/>
    <p:sldId id="260" r:id="rId45"/>
    <p:sldId id="259" r:id="rId46"/>
    <p:sldId id="258" r:id="rId47"/>
    <p:sldId id="257"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BA2C71-8E9F-4D27-D6EB-229DC71E812B}" v="49" dt="2020-09-01T07:39:05.9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63" d="100"/>
          <a:sy n="63" d="100"/>
        </p:scale>
        <p:origin x="612"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6DE66-EA8D-4884-82BE-337E41FED82D}" type="datetimeFigureOut">
              <a:rPr lang="en-IN"/>
              <a:t>02-09-2024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C7306-5C60-49C1-80DE-B90075D098D0}" type="slidenum">
              <a:rPr lang="en-IN"/>
              <a:t>‹#›</a:t>
            </a:fld>
            <a:endParaRPr lang="en-US"/>
          </a:p>
        </p:txBody>
      </p:sp>
    </p:spTree>
    <p:extLst>
      <p:ext uri="{BB962C8B-B14F-4D97-AF65-F5344CB8AC3E}">
        <p14:creationId xmlns:p14="http://schemas.microsoft.com/office/powerpoint/2010/main" val="273306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p:cNvSpPr>
          <p:nvPr>
            <p:ph type="sldImg"/>
          </p:nvPr>
        </p:nvSpPr>
        <p:spPr bwMode="auto">
          <a:xfrm>
            <a:off x="381000" y="685800"/>
            <a:ext cx="6096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All vectors start with an initial capacity. After this initial capacity is reached, the next time that you attempt to store an object in the vector, the vector automatically allocates space for that object plus extra room for additional objects. By allocating more than just the required memory, the vector reduces the number of allocations that must take place. This reduction is important, because allocations are costly in terms of time. The amount of extra space allocated during each reallocation is determined by the increment that you specify when you create the vector. If you don't specify an increment, the vector's size is doubled by each allocation cycle.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42641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1D8BD707-D9CF-40AE-B4C6-C98DA3205C09}" type="datetimeFigureOut">
              <a:rPr lang="en-US" smtClean="0"/>
              <a:pPr/>
              <a:t>9/2/2024</a:t>
            </a:fld>
            <a:endParaRPr lang="en-US"/>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2"/>
            <a:ext cx="27432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83044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63579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8065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952754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504195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p:txBody>
          <a:bodyPr/>
          <a:lstStyle>
            <a:lvl1pPr>
              <a:defRPr/>
            </a:lvl1pPr>
          </a:lstStyle>
          <a:p>
            <a:endParaRPr lang="en-US"/>
          </a:p>
        </p:txBody>
      </p:sp>
      <p:sp>
        <p:nvSpPr>
          <p:cNvPr id="5" name="Rectangle 5"/>
          <p:cNvSpPr>
            <a:spLocks noGrp="1" noChangeArrowheads="1"/>
          </p:cNvSpPr>
          <p:nvPr>
            <p:ph type="sldNum" sz="quarter" idx="11"/>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26705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315397" name="Rectangle 5"/>
          <p:cNvSpPr>
            <a:spLocks noGrp="1" noChangeArrowheads="1"/>
          </p:cNvSpPr>
          <p:nvPr>
            <p:ph type="ctrTitle"/>
          </p:nvPr>
        </p:nvSpPr>
        <p:spPr>
          <a:xfrm>
            <a:off x="914400" y="2130426"/>
            <a:ext cx="10363200" cy="1470025"/>
          </a:xfrm>
          <a:prstGeom prst="rect">
            <a:avLst/>
          </a:prstGeom>
        </p:spPr>
        <p:txBody>
          <a:bodyPr/>
          <a:lstStyle>
            <a:lvl1pPr>
              <a:defRPr/>
            </a:lvl1pPr>
          </a:lstStyle>
          <a:p>
            <a:r>
              <a:rPr lang="en-US"/>
              <a:t>Click to edit Master title style</a:t>
            </a:r>
          </a:p>
        </p:txBody>
      </p:sp>
      <p:sp>
        <p:nvSpPr>
          <p:cNvPr id="315398" name="Rectangle 6"/>
          <p:cNvSpPr>
            <a:spLocks noGrp="1" noChangeArrowheads="1"/>
          </p:cNvSpPr>
          <p:nvPr>
            <p:ph type="subTitle" idx="1"/>
          </p:nvPr>
        </p:nvSpPr>
        <p:spPr>
          <a:xfrm>
            <a:off x="914400" y="3886200"/>
            <a:ext cx="9448800" cy="1752600"/>
          </a:xfrm>
          <a:prstGeom prst="rect">
            <a:avLst/>
          </a:prstGeom>
        </p:spPr>
        <p:txBody>
          <a:bodyPr/>
          <a:lstStyle>
            <a:lvl1pPr marL="0" indent="0">
              <a:buFont typeface="Symbol" charset="2"/>
              <a:buNone/>
              <a:defRPr/>
            </a:lvl1pPr>
          </a:lstStyle>
          <a:p>
            <a:r>
              <a:rPr lang="en-US"/>
              <a:t>Click to edit Master subtitle style</a:t>
            </a:r>
          </a:p>
        </p:txBody>
      </p:sp>
    </p:spTree>
    <p:extLst>
      <p:ext uri="{BB962C8B-B14F-4D97-AF65-F5344CB8AC3E}">
        <p14:creationId xmlns:p14="http://schemas.microsoft.com/office/powerpoint/2010/main" val="413621550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304800"/>
            <a:ext cx="116840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06400" y="1295400"/>
            <a:ext cx="5486400" cy="51816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96000" y="1295400"/>
            <a:ext cx="5486400" cy="25146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0" y="3962400"/>
            <a:ext cx="5486400" cy="25146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59"/>
          <p:cNvSpPr>
            <a:spLocks noGrp="1" noChangeArrowheads="1"/>
          </p:cNvSpPr>
          <p:nvPr>
            <p:ph type="dt" sz="half" idx="10"/>
          </p:nvPr>
        </p:nvSpPr>
        <p:spPr>
          <a:xfrm>
            <a:off x="203200" y="6477000"/>
            <a:ext cx="2540000" cy="381000"/>
          </a:xfrm>
          <a:prstGeom prst="rect">
            <a:avLst/>
          </a:prstGeom>
          <a:ln/>
        </p:spPr>
        <p:txBody>
          <a:bodyPr/>
          <a:lstStyle>
            <a:lvl1pPr>
              <a:defRPr/>
            </a:lvl1pPr>
          </a:lstStyle>
          <a:p>
            <a:fld id="{1D8BD707-D9CF-40AE-B4C6-C98DA3205C09}" type="datetimeFigureOut">
              <a:rPr lang="en-US" smtClean="0"/>
              <a:pPr/>
              <a:t>9/2/2024</a:t>
            </a:fld>
            <a:endParaRPr lang="en-US"/>
          </a:p>
        </p:txBody>
      </p:sp>
      <p:sp>
        <p:nvSpPr>
          <p:cNvPr id="7" name="Rectangle 2060"/>
          <p:cNvSpPr>
            <a:spLocks noGrp="1" noChangeArrowheads="1"/>
          </p:cNvSpPr>
          <p:nvPr>
            <p:ph type="ftr" sz="quarter" idx="11"/>
          </p:nvPr>
        </p:nvSpPr>
        <p:spPr>
          <a:xfrm>
            <a:off x="4165600" y="6477000"/>
            <a:ext cx="3860800" cy="381000"/>
          </a:xfrm>
          <a:prstGeom prst="rect">
            <a:avLst/>
          </a:prstGeom>
          <a:ln/>
        </p:spPr>
        <p:txBody>
          <a:bodyPr/>
          <a:lstStyle>
            <a:lvl1pPr>
              <a:defRPr/>
            </a:lvl1pPr>
          </a:lstStyle>
          <a:p>
            <a:endParaRPr lang="en-US"/>
          </a:p>
        </p:txBody>
      </p:sp>
      <p:sp>
        <p:nvSpPr>
          <p:cNvPr id="8" name="Rectangle 2061"/>
          <p:cNvSpPr>
            <a:spLocks noGrp="1" noChangeArrowheads="1"/>
          </p:cNvSpPr>
          <p:nvPr>
            <p:ph type="sldNum" sz="quarter" idx="12"/>
          </p:nvPr>
        </p:nvSpPr>
        <p:spPr>
          <a:xfrm>
            <a:off x="9652000" y="6477000"/>
            <a:ext cx="2540000" cy="381000"/>
          </a:xfrm>
          <a:prstGeom prst="rect">
            <a:avLst/>
          </a:prstGeom>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372583525"/>
      </p:ext>
    </p:extLst>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990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9600" y="18288"/>
            <a:ext cx="3860800" cy="329184"/>
          </a:xfrm>
          <a:prstGeom prst="rect">
            <a:avLst/>
          </a:prstGeom>
        </p:spPr>
        <p:txBody>
          <a:bodyPr/>
          <a:lstStyle/>
          <a:p>
            <a:fld id="{1D8BD707-D9CF-40AE-B4C6-C98DA3205C09}" type="datetimeFigureOut">
              <a:rPr lang="en-US" smtClean="0"/>
              <a:pPr/>
              <a:t>9/2/2024</a:t>
            </a:fld>
            <a:endParaRPr lang="en-US"/>
          </a:p>
        </p:txBody>
      </p:sp>
      <p:sp>
        <p:nvSpPr>
          <p:cNvPr id="6" name="Footer Placeholder 5"/>
          <p:cNvSpPr>
            <a:spLocks noGrp="1"/>
          </p:cNvSpPr>
          <p:nvPr>
            <p:ph type="ftr" sz="quarter" idx="11"/>
          </p:nvPr>
        </p:nvSpPr>
        <p:spPr>
          <a:xfrm>
            <a:off x="4572000" y="18288"/>
            <a:ext cx="5486400" cy="329184"/>
          </a:xfrm>
          <a:prstGeom prst="rect">
            <a:avLst/>
          </a:prstGeom>
        </p:spPr>
        <p:txBody>
          <a:bodyPr/>
          <a:lstStyle/>
          <a:p>
            <a:endParaRPr lang="en-US"/>
          </a:p>
        </p:txBody>
      </p:sp>
      <p:sp>
        <p:nvSpPr>
          <p:cNvPr id="7" name="Slide Number Placeholder 6"/>
          <p:cNvSpPr>
            <a:spLocks noGrp="1"/>
          </p:cNvSpPr>
          <p:nvPr>
            <p:ph type="sldNum" sz="quarter" idx="12"/>
          </p:nvPr>
        </p:nvSpPr>
        <p:spPr>
          <a:xfrm>
            <a:off x="10160000" y="18288"/>
            <a:ext cx="14224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0" y="6356352"/>
            <a:ext cx="2743200" cy="365125"/>
          </a:xfrm>
          <a:prstGeom prst="rect">
            <a:avLst/>
          </a:prstGeom>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B6F15528-21DE-4FAA-801E-634DDDAF4B2B}" type="slidenum">
              <a:rPr lang="en-US" smtClean="0"/>
              <a:pPr/>
              <a:t>‹#›</a:t>
            </a:fld>
            <a:endParaRPr lang="en-US"/>
          </a:p>
        </p:txBody>
      </p:sp>
      <p:sp>
        <p:nvSpPr>
          <p:cNvPr id="7" name="Text Placeholder 2"/>
          <p:cNvSpPr>
            <a:spLocks noGrp="1"/>
          </p:cNvSpPr>
          <p:nvPr>
            <p:ph idx="1"/>
          </p:nvPr>
        </p:nvSpPr>
        <p:spPr>
          <a:xfrm>
            <a:off x="971977" y="1324630"/>
            <a:ext cx="10972800" cy="4525963"/>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atin typeface="Times New Roman" panose="02020603050405020304" pitchFamily="18" charset="0"/>
                <a:cs typeface="Times New Roman" panose="02020603050405020304" pitchFamily="18" charset="0"/>
              </a:defRPr>
            </a:lvl1pPr>
            <a:lvl2pPr marL="742950" indent="-285750">
              <a:buFont typeface="Courier New" panose="02070309020205020404" pitchFamily="49" charset="0"/>
              <a:buChar char="o"/>
              <a:defRPr sz="2400">
                <a:latin typeface="Times New Roman" panose="02020603050405020304" pitchFamily="18" charset="0"/>
                <a:cs typeface="Times New Roman" panose="02020603050405020304" pitchFamily="18" charset="0"/>
              </a:defRPr>
            </a:lvl2pPr>
            <a:lvl3pPr marL="1200150" indent="-137160">
              <a:buFont typeface="Calibri" panose="020F0502020204030204" pitchFamily="34" charset="0"/>
              <a:buChar cha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804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0" y="6356352"/>
            <a:ext cx="2743200" cy="365125"/>
          </a:xfrm>
          <a:prstGeom prst="rect">
            <a:avLst/>
          </a:prstGeom>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B6F15528-21DE-4FAA-801E-634DDDAF4B2B}" type="slidenum">
              <a:rPr lang="en-US" smtClean="0"/>
              <a:pPr/>
              <a:t>‹#›</a:t>
            </a:fld>
            <a:endParaRPr lang="en-US"/>
          </a:p>
        </p:txBody>
      </p:sp>
      <p:sp>
        <p:nvSpPr>
          <p:cNvPr id="7" name="Title 1"/>
          <p:cNvSpPr>
            <a:spLocks noGrp="1"/>
          </p:cNvSpPr>
          <p:nvPr>
            <p:ph type="title"/>
          </p:nvPr>
        </p:nvSpPr>
        <p:spPr>
          <a:xfrm>
            <a:off x="1089765" y="214818"/>
            <a:ext cx="9870511" cy="874951"/>
          </a:xfrm>
          <a:prstGeom prst="rect">
            <a:avLst/>
          </a:prstGeom>
        </p:spPr>
        <p:txBody>
          <a:bodyPr/>
          <a:lstStyle>
            <a:lvl1pPr algn="ctr">
              <a:defRPr sz="3600">
                <a:solidFill>
                  <a:srgbClr val="930B0B"/>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9" name="Text Placeholder 2"/>
          <p:cNvSpPr>
            <a:spLocks noGrp="1"/>
          </p:cNvSpPr>
          <p:nvPr>
            <p:ph idx="1"/>
          </p:nvPr>
        </p:nvSpPr>
        <p:spPr>
          <a:xfrm>
            <a:off x="933339" y="1324630"/>
            <a:ext cx="10972800" cy="4525963"/>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atin typeface="Times New Roman" panose="02020603050405020304" pitchFamily="18" charset="0"/>
                <a:cs typeface="Times New Roman" panose="02020603050405020304" pitchFamily="18" charset="0"/>
              </a:defRPr>
            </a:lvl1pPr>
            <a:lvl2pPr marL="742950" indent="-285750">
              <a:buFont typeface="Courier New" panose="02070309020205020404" pitchFamily="49" charset="0"/>
              <a:buChar char="o"/>
              <a:defRPr sz="2400">
                <a:latin typeface="Times New Roman" panose="02020603050405020304" pitchFamily="18" charset="0"/>
                <a:cs typeface="Times New Roman" panose="02020603050405020304" pitchFamily="18" charset="0"/>
              </a:defRPr>
            </a:lvl2pPr>
            <a:lvl3pPr marL="1200150" indent="-137160">
              <a:buFont typeface="Calibri" panose="020F0502020204030204" pitchFamily="34" charset="0"/>
              <a:buChar cha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136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7876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9765" y="214818"/>
            <a:ext cx="9870511" cy="874951"/>
          </a:xfrm>
          <a:prstGeom prst="rect">
            <a:avLst/>
          </a:prstGeom>
        </p:spPr>
        <p:txBody>
          <a:bodyPr/>
          <a:lstStyle>
            <a:lvl1pPr algn="ctr">
              <a:defRPr sz="3600">
                <a:solidFill>
                  <a:srgbClr val="930B0B"/>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sz="half" idx="1"/>
          </p:nvPr>
        </p:nvSpPr>
        <p:spPr>
          <a:xfrm>
            <a:off x="873827" y="1189973"/>
            <a:ext cx="10997852" cy="4899308"/>
          </a:xfrm>
          <a:prstGeom prst="rect">
            <a:avLst/>
          </a:prstGeom>
        </p:spPr>
        <p:txBody>
          <a:bodyPr/>
          <a:lstStyle>
            <a:lvl1pPr>
              <a:defRPr>
                <a:latin typeface="Times New Roman" panose="02020603050405020304" pitchFamily="18" charset="0"/>
                <a:cs typeface="Times New Roman" panose="02020603050405020304" pitchFamily="18" charset="0"/>
              </a:defRPr>
            </a:lvl1pPr>
            <a:lvl2pPr marL="685800" indent="-228600">
              <a:buClr>
                <a:schemeClr val="accent2">
                  <a:lumMod val="75000"/>
                </a:schemeClr>
              </a:buClr>
              <a:buSzPct val="70000"/>
              <a:buFont typeface="Courier New" panose="02070309020205020404" pitchFamily="49" charset="0"/>
              <a:buChar char="o"/>
              <a:defRPr>
                <a:latin typeface="Times New Roman" panose="02020603050405020304" pitchFamily="18" charset="0"/>
                <a:cs typeface="Times New Roman" panose="02020603050405020304" pitchFamily="18" charset="0"/>
              </a:defRPr>
            </a:lvl2pPr>
            <a:lvl3pPr marL="1143000" indent="-228600">
              <a:buClr>
                <a:srgbClr val="8D4427"/>
              </a:buClr>
              <a:buSzPct val="70000"/>
              <a:buFont typeface="Times New Roman" panose="02020603050405020304" pitchFamily="18" charset="0"/>
              <a:buChar cha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5911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908767" y="1606006"/>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71605"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4018"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04018"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2"/>
            <a:ext cx="2743200" cy="365125"/>
          </a:xfrm>
          <a:prstGeom prst="rect">
            <a:avLst/>
          </a:prstGeom>
        </p:spPr>
        <p:txBody>
          <a:bodyPr/>
          <a:lstStyle/>
          <a:p>
            <a:fld id="{1D8BD707-D9CF-40AE-B4C6-C98DA3205C09}" type="datetimeFigureOut">
              <a:rPr lang="en-US" smtClean="0"/>
              <a:pPr/>
              <a:t>9/2/2024</a:t>
            </a:fld>
            <a:endParaRPr lang="en-US"/>
          </a:p>
        </p:txBody>
      </p:sp>
      <p:sp>
        <p:nvSpPr>
          <p:cNvPr id="8" name="Footer Placeholder 7"/>
          <p:cNvSpPr>
            <a:spLocks noGrp="1"/>
          </p:cNvSpPr>
          <p:nvPr>
            <p:ph type="ftr" sz="quarter" idx="11"/>
          </p:nvPr>
        </p:nvSpPr>
        <p:spPr>
          <a:xfrm>
            <a:off x="4038600" y="6356352"/>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2"/>
            <a:ext cx="27432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80750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2"/>
            <a:ext cx="2743200" cy="365125"/>
          </a:xfrm>
          <a:prstGeom prst="rect">
            <a:avLst/>
          </a:prstGeom>
        </p:spPr>
        <p:txBody>
          <a:bodyPr/>
          <a:lstStyle/>
          <a:p>
            <a:fld id="{1D8BD707-D9CF-40AE-B4C6-C98DA3205C09}" type="datetimeFigureOut">
              <a:rPr lang="en-US" smtClean="0"/>
              <a:pPr/>
              <a:t>9/2/2024</a:t>
            </a:fld>
            <a:endParaRPr lang="en-US"/>
          </a:p>
        </p:txBody>
      </p:sp>
      <p:sp>
        <p:nvSpPr>
          <p:cNvPr id="4" name="Footer Placeholder 3"/>
          <p:cNvSpPr>
            <a:spLocks noGrp="1"/>
          </p:cNvSpPr>
          <p:nvPr>
            <p:ph type="ftr" sz="quarter" idx="11"/>
          </p:nvPr>
        </p:nvSpPr>
        <p:spPr>
          <a:xfrm>
            <a:off x="4038600" y="6356352"/>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2"/>
            <a:ext cx="27432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57896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1D8BD707-D9CF-40AE-B4C6-C98DA3205C09}" type="datetimeFigureOut">
              <a:rPr lang="en-US" smtClean="0"/>
              <a:pPr/>
              <a:t>9/2/2024</a:t>
            </a:fld>
            <a:endParaRPr 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27433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1D8BD707-D9CF-40AE-B4C6-C98DA3205C09}" type="datetimeFigureOut">
              <a:rPr lang="en-US" smtClean="0"/>
              <a:pPr/>
              <a:t>9/2/2024</a:t>
            </a:fld>
            <a:endParaRPr lang="en-US"/>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2"/>
            <a:ext cx="27432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16122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jpe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le 1"/>
          <p:cNvSpPr txBox="1">
            <a:spLocks/>
          </p:cNvSpPr>
          <p:nvPr/>
        </p:nvSpPr>
        <p:spPr>
          <a:xfrm>
            <a:off x="1531258" y="294320"/>
            <a:ext cx="9129487" cy="7379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dirty="0">
              <a:solidFill>
                <a:prstClr val="black"/>
              </a:solidFill>
            </a:endParaRPr>
          </a:p>
        </p:txBody>
      </p:sp>
      <p:sp>
        <p:nvSpPr>
          <p:cNvPr id="11" name="Date Placeholder 6"/>
          <p:cNvSpPr txBox="1">
            <a:spLocks/>
          </p:cNvSpPr>
          <p:nvPr/>
        </p:nvSpPr>
        <p:spPr>
          <a:xfrm>
            <a:off x="432521" y="6373655"/>
            <a:ext cx="194128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4A7E44F-68F0-4AA3-A5C8-607811B8945D}" type="datetime1">
              <a:rPr lang="en-US" sz="1400" b="1" smtClean="0">
                <a:ln w="0"/>
                <a:solidFill>
                  <a:prstClr val="white"/>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pPr algn="ctr"/>
              <a:t>9/2/2024</a:t>
            </a:fld>
            <a:endParaRPr lang="en-US" sz="1400" b="1" dirty="0">
              <a:solidFill>
                <a:prstClr val="white"/>
              </a:solidFill>
              <a:latin typeface="Times New Roman" panose="02020603050405020304" pitchFamily="18" charset="0"/>
              <a:cs typeface="Times New Roman" panose="02020603050405020304" pitchFamily="18" charset="0"/>
            </a:endParaRPr>
          </a:p>
        </p:txBody>
      </p:sp>
      <p:sp>
        <p:nvSpPr>
          <p:cNvPr id="13" name="Slide Number Placeholder 8"/>
          <p:cNvSpPr txBox="1">
            <a:spLocks/>
          </p:cNvSpPr>
          <p:nvPr/>
        </p:nvSpPr>
        <p:spPr>
          <a:xfrm>
            <a:off x="10986931" y="6347052"/>
            <a:ext cx="80191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A8E0CFD-BB30-4A9F-B723-AE1386555E15}" type="slidenum">
              <a:rPr lang="en-US" sz="1400" b="1" smtClean="0">
                <a:solidFill>
                  <a:prstClr val="white"/>
                </a:solidFill>
                <a:latin typeface="Times New Roman" panose="02020603050405020304" pitchFamily="18" charset="0"/>
                <a:cs typeface="Times New Roman" panose="02020603050405020304" pitchFamily="18" charset="0"/>
              </a:rPr>
              <a:pPr algn="ctr"/>
              <a:t>‹#›</a:t>
            </a:fld>
            <a:endParaRPr lang="en-US" sz="1400" b="1" dirty="0">
              <a:solidFill>
                <a:prstClr val="white"/>
              </a:solidFill>
              <a:latin typeface="Times New Roman" panose="02020603050405020304" pitchFamily="18" charset="0"/>
              <a:cs typeface="Times New Roman" panose="02020603050405020304" pitchFamily="18" charset="0"/>
            </a:endParaRPr>
          </a:p>
        </p:txBody>
      </p:sp>
      <p:cxnSp>
        <p:nvCxnSpPr>
          <p:cNvPr id="26" name="Straight Connector 25"/>
          <p:cNvCxnSpPr/>
          <p:nvPr/>
        </p:nvCxnSpPr>
        <p:spPr>
          <a:xfrm>
            <a:off x="231905" y="524444"/>
            <a:ext cx="20027" cy="587387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1945043" y="135448"/>
            <a:ext cx="19165" cy="610095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72365" y="135448"/>
            <a:ext cx="11382259"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Curved Connector 31"/>
          <p:cNvCxnSpPr/>
          <p:nvPr/>
        </p:nvCxnSpPr>
        <p:spPr>
          <a:xfrm>
            <a:off x="251933" y="6398315"/>
            <a:ext cx="320433" cy="292996"/>
          </a:xfrm>
          <a:prstGeom prst="curvedConnector3">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Curved Connector 32"/>
          <p:cNvCxnSpPr/>
          <p:nvPr/>
        </p:nvCxnSpPr>
        <p:spPr>
          <a:xfrm rot="5400000">
            <a:off x="11558286" y="6285389"/>
            <a:ext cx="454905" cy="356943"/>
          </a:xfrm>
          <a:prstGeom prst="curvedConnector3">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8026AED6-E793-48A3-96AF-36A0D1FE2D70}"/>
              </a:ext>
            </a:extLst>
          </p:cNvPr>
          <p:cNvPicPr>
            <a:picLocks noChangeAspect="1"/>
          </p:cNvPicPr>
          <p:nvPr/>
        </p:nvPicPr>
        <p:blipFill>
          <a:blip r:embed="rId20"/>
          <a:stretch>
            <a:fillRect/>
          </a:stretch>
        </p:blipFill>
        <p:spPr>
          <a:xfrm>
            <a:off x="606" y="135448"/>
            <a:ext cx="566959" cy="6722552"/>
          </a:xfrm>
          <a:prstGeom prst="rect">
            <a:avLst/>
          </a:prstGeom>
        </p:spPr>
      </p:pic>
      <p:pic>
        <p:nvPicPr>
          <p:cNvPr id="16" name="Picture 15">
            <a:extLst>
              <a:ext uri="{FF2B5EF4-FFF2-40B4-BE49-F238E27FC236}">
                <a16:creationId xmlns:a16="http://schemas.microsoft.com/office/drawing/2014/main" id="{98F5ADD7-F579-4B31-B088-24730AEA76C9}"/>
              </a:ext>
            </a:extLst>
          </p:cNvPr>
          <p:cNvPicPr>
            <a:picLocks noChangeAspect="1"/>
          </p:cNvPicPr>
          <p:nvPr/>
        </p:nvPicPr>
        <p:blipFill>
          <a:blip r:embed="rId21"/>
          <a:stretch>
            <a:fillRect/>
          </a:stretch>
        </p:blipFill>
        <p:spPr>
          <a:xfrm>
            <a:off x="572785" y="135448"/>
            <a:ext cx="204457" cy="5305232"/>
          </a:xfrm>
          <a:prstGeom prst="rect">
            <a:avLst/>
          </a:prstGeom>
        </p:spPr>
      </p:pic>
      <p:pic>
        <p:nvPicPr>
          <p:cNvPr id="17" name="Picture 16"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1095527" y="6043826"/>
            <a:ext cx="868683" cy="647487"/>
          </a:xfrm>
          <a:prstGeom prst="rect">
            <a:avLst/>
          </a:prstGeom>
        </p:spPr>
      </p:pic>
      <p:pic>
        <p:nvPicPr>
          <p:cNvPr id="18" name="Picture 17"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605" y="6214968"/>
            <a:ext cx="2655568" cy="663892"/>
          </a:xfrm>
          <a:prstGeom prst="rect">
            <a:avLst/>
          </a:prstGeom>
        </p:spPr>
      </p:pic>
      <p:pic>
        <p:nvPicPr>
          <p:cNvPr id="22" name="Picture 21">
            <a:extLst>
              <a:ext uri="{FF2B5EF4-FFF2-40B4-BE49-F238E27FC236}">
                <a16:creationId xmlns:a16="http://schemas.microsoft.com/office/drawing/2014/main" id="{1547C2F5-D0C4-4329-8DC2-48B66EE4F515}"/>
              </a:ext>
            </a:extLst>
          </p:cNvPr>
          <p:cNvPicPr>
            <a:picLocks noChangeAspect="1"/>
          </p:cNvPicPr>
          <p:nvPr/>
        </p:nvPicPr>
        <p:blipFill>
          <a:blip r:embed="rId20"/>
          <a:stretch>
            <a:fillRect/>
          </a:stretch>
        </p:blipFill>
        <p:spPr>
          <a:xfrm rot="5400000">
            <a:off x="6714495" y="2503271"/>
            <a:ext cx="385984" cy="8376080"/>
          </a:xfrm>
          <a:prstGeom prst="rect">
            <a:avLst/>
          </a:prstGeom>
        </p:spPr>
      </p:pic>
      <p:pic>
        <p:nvPicPr>
          <p:cNvPr id="23" name="Picture 22">
            <a:extLst>
              <a:ext uri="{FF2B5EF4-FFF2-40B4-BE49-F238E27FC236}">
                <a16:creationId xmlns:a16="http://schemas.microsoft.com/office/drawing/2014/main" id="{B15A553C-6E56-4E14-9B40-3D70033DB61F}"/>
              </a:ext>
            </a:extLst>
          </p:cNvPr>
          <p:cNvPicPr>
            <a:picLocks noChangeAspect="1"/>
          </p:cNvPicPr>
          <p:nvPr/>
        </p:nvPicPr>
        <p:blipFill>
          <a:blip r:embed="rId21"/>
          <a:stretch>
            <a:fillRect/>
          </a:stretch>
        </p:blipFill>
        <p:spPr>
          <a:xfrm rot="5400000">
            <a:off x="6820535" y="2236940"/>
            <a:ext cx="173904" cy="8376079"/>
          </a:xfrm>
          <a:prstGeom prst="rect">
            <a:avLst/>
          </a:prstGeom>
        </p:spPr>
      </p:pic>
    </p:spTree>
    <p:extLst>
      <p:ext uri="{BB962C8B-B14F-4D97-AF65-F5344CB8AC3E}">
        <p14:creationId xmlns:p14="http://schemas.microsoft.com/office/powerpoint/2010/main" val="157014873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hyperlink" Target="http://www.tutorialspoint.com/java/util/vector_clear.htm" TargetMode="External"/><Relationship Id="rId3" Type="http://schemas.openxmlformats.org/officeDocument/2006/relationships/hyperlink" Target="http://www.tutorialspoint.com/java/util/vector_add_index.htm" TargetMode="External"/><Relationship Id="rId7" Type="http://schemas.openxmlformats.org/officeDocument/2006/relationships/hyperlink" Target="http://www.tutorialspoint.com/java/util/vector_capacity.htm" TargetMode="External"/><Relationship Id="rId2" Type="http://schemas.openxmlformats.org/officeDocument/2006/relationships/hyperlink" Target="http://www.tutorialspoint.com/java/util/vector_add.htm" TargetMode="External"/><Relationship Id="rId1" Type="http://schemas.openxmlformats.org/officeDocument/2006/relationships/slideLayout" Target="../slideLayouts/slideLayout3.xml"/><Relationship Id="rId6" Type="http://schemas.openxmlformats.org/officeDocument/2006/relationships/hyperlink" Target="http://www.tutorialspoint.com/java/util/vector_addelement.htm" TargetMode="External"/><Relationship Id="rId11" Type="http://schemas.openxmlformats.org/officeDocument/2006/relationships/hyperlink" Target="http://www.tutorialspoint.com/java/util/vector_containsall.htm" TargetMode="External"/><Relationship Id="rId5" Type="http://schemas.openxmlformats.org/officeDocument/2006/relationships/hyperlink" Target="http://www.tutorialspoint.com/java/util/vector_addall_index.htm" TargetMode="External"/><Relationship Id="rId10" Type="http://schemas.openxmlformats.org/officeDocument/2006/relationships/hyperlink" Target="http://www.tutorialspoint.com/java/util/vector_contains.htm" TargetMode="External"/><Relationship Id="rId4" Type="http://schemas.openxmlformats.org/officeDocument/2006/relationships/hyperlink" Target="http://www.tutorialspoint.com/java/util/vector_addall.htm" TargetMode="External"/><Relationship Id="rId9" Type="http://schemas.openxmlformats.org/officeDocument/2006/relationships/hyperlink" Target="http://www.tutorialspoint.com/java/util/vector_clone.htm" TargetMode="External"/></Relationships>
</file>

<file path=ppt/slides/_rels/slide41.xml.rels><?xml version="1.0" encoding="UTF-8" standalone="yes"?>
<Relationships xmlns="http://schemas.openxmlformats.org/package/2006/relationships"><Relationship Id="rId8" Type="http://schemas.openxmlformats.org/officeDocument/2006/relationships/hyperlink" Target="http://www.tutorialspoint.com/java/util/vector_get.htm" TargetMode="External"/><Relationship Id="rId3" Type="http://schemas.openxmlformats.org/officeDocument/2006/relationships/hyperlink" Target="http://www.tutorialspoint.com/java/util/vector_elementat.htm" TargetMode="External"/><Relationship Id="rId7" Type="http://schemas.openxmlformats.org/officeDocument/2006/relationships/hyperlink" Target="http://www.tutorialspoint.com/java/util/vector_firstelement.htm" TargetMode="External"/><Relationship Id="rId2" Type="http://schemas.openxmlformats.org/officeDocument/2006/relationships/hyperlink" Target="http://www.tutorialspoint.com/java/util/vector_copyinto.htm" TargetMode="External"/><Relationship Id="rId1" Type="http://schemas.openxmlformats.org/officeDocument/2006/relationships/slideLayout" Target="../slideLayouts/slideLayout3.xml"/><Relationship Id="rId6" Type="http://schemas.openxmlformats.org/officeDocument/2006/relationships/hyperlink" Target="http://www.tutorialspoint.com/java/util/vector_equals.htm" TargetMode="External"/><Relationship Id="rId11" Type="http://schemas.openxmlformats.org/officeDocument/2006/relationships/hyperlink" Target="http://www.tutorialspoint.com/java/util/vector_indexof_index.htm" TargetMode="External"/><Relationship Id="rId5" Type="http://schemas.openxmlformats.org/officeDocument/2006/relationships/hyperlink" Target="http://www.tutorialspoint.com/java/util/vector_ensurecapacity.htm" TargetMode="External"/><Relationship Id="rId10" Type="http://schemas.openxmlformats.org/officeDocument/2006/relationships/hyperlink" Target="http://www.tutorialspoint.com/java/util/vector_indexof.htm" TargetMode="External"/><Relationship Id="rId4" Type="http://schemas.openxmlformats.org/officeDocument/2006/relationships/hyperlink" Target="http://www.tutorialspoint.com/java/util/vector_elements.htm" TargetMode="External"/><Relationship Id="rId9" Type="http://schemas.openxmlformats.org/officeDocument/2006/relationships/hyperlink" Target="http://www.tutorialspoint.com/java/util/vector_hashcode.htm" TargetMode="External"/></Relationships>
</file>

<file path=ppt/slides/_rels/slide42.xml.rels><?xml version="1.0" encoding="UTF-8" standalone="yes"?>
<Relationships xmlns="http://schemas.openxmlformats.org/package/2006/relationships"><Relationship Id="rId8" Type="http://schemas.openxmlformats.org/officeDocument/2006/relationships/hyperlink" Target="http://www.tutorialspoint.com/java/util/vector_remove_object.htm" TargetMode="External"/><Relationship Id="rId3" Type="http://schemas.openxmlformats.org/officeDocument/2006/relationships/hyperlink" Target="http://www.tutorialspoint.com/java/util/vector_isempty.htm" TargetMode="External"/><Relationship Id="rId7" Type="http://schemas.openxmlformats.org/officeDocument/2006/relationships/hyperlink" Target="http://www.tutorialspoint.com/java/util/vector_remove.htm" TargetMode="External"/><Relationship Id="rId2" Type="http://schemas.openxmlformats.org/officeDocument/2006/relationships/hyperlink" Target="http://www.tutorialspoint.com/java/util/vector_insertelementat.htm" TargetMode="External"/><Relationship Id="rId1" Type="http://schemas.openxmlformats.org/officeDocument/2006/relationships/slideLayout" Target="../slideLayouts/slideLayout3.xml"/><Relationship Id="rId6" Type="http://schemas.openxmlformats.org/officeDocument/2006/relationships/hyperlink" Target="http://www.tutorialspoint.com/java/util/vector_lastindexof_index.htm" TargetMode="External"/><Relationship Id="rId11" Type="http://schemas.openxmlformats.org/officeDocument/2006/relationships/hyperlink" Target="http://www.tutorialspoint.com/java/util/vector_removeelement.htm" TargetMode="External"/><Relationship Id="rId5" Type="http://schemas.openxmlformats.org/officeDocument/2006/relationships/hyperlink" Target="http://www.tutorialspoint.com/java/util/vector_lastindexof.htm" TargetMode="External"/><Relationship Id="rId10" Type="http://schemas.openxmlformats.org/officeDocument/2006/relationships/hyperlink" Target="http://www.tutorialspoint.com/java/util/vector_removeallelements.htm" TargetMode="External"/><Relationship Id="rId4" Type="http://schemas.openxmlformats.org/officeDocument/2006/relationships/hyperlink" Target="http://www.tutorialspoint.com/java/util/vector_lastelement.htm" TargetMode="External"/><Relationship Id="rId9" Type="http://schemas.openxmlformats.org/officeDocument/2006/relationships/hyperlink" Target="http://www.tutorialspoint.com/java/util/vector_removeall.htm" TargetMode="External"/></Relationships>
</file>

<file path=ppt/slides/_rels/slide43.xml.rels><?xml version="1.0" encoding="UTF-8" standalone="yes"?>
<Relationships xmlns="http://schemas.openxmlformats.org/package/2006/relationships"><Relationship Id="rId8" Type="http://schemas.openxmlformats.org/officeDocument/2006/relationships/hyperlink" Target="http://www.tutorialspoint.com/java/util/vector_size.htm" TargetMode="External"/><Relationship Id="rId3" Type="http://schemas.openxmlformats.org/officeDocument/2006/relationships/hyperlink" Target="http://www.tutorialspoint.com/java/util/vector_removerange.htm" TargetMode="External"/><Relationship Id="rId7" Type="http://schemas.openxmlformats.org/officeDocument/2006/relationships/hyperlink" Target="http://www.tutorialspoint.com/java/util/vector_setsize.htm" TargetMode="External"/><Relationship Id="rId2" Type="http://schemas.openxmlformats.org/officeDocument/2006/relationships/hyperlink" Target="http://www.tutorialspoint.com/java/util/vector_removeelementat.htm" TargetMode="External"/><Relationship Id="rId1" Type="http://schemas.openxmlformats.org/officeDocument/2006/relationships/slideLayout" Target="../slideLayouts/slideLayout3.xml"/><Relationship Id="rId6" Type="http://schemas.openxmlformats.org/officeDocument/2006/relationships/hyperlink" Target="http://www.tutorialspoint.com/java/util/vector_setelementat.htm" TargetMode="External"/><Relationship Id="rId5" Type="http://schemas.openxmlformats.org/officeDocument/2006/relationships/hyperlink" Target="http://www.tutorialspoint.com/java/util/vector_set.htm" TargetMode="External"/><Relationship Id="rId10" Type="http://schemas.openxmlformats.org/officeDocument/2006/relationships/hyperlink" Target="http://www.tutorialspoint.com/java/util/vector_toarray.htm" TargetMode="External"/><Relationship Id="rId4" Type="http://schemas.openxmlformats.org/officeDocument/2006/relationships/hyperlink" Target="http://www.tutorialspoint.com/java/util/vector_retainall.htm" TargetMode="External"/><Relationship Id="rId9" Type="http://schemas.openxmlformats.org/officeDocument/2006/relationships/hyperlink" Target="http://www.tutorialspoint.com/java/util/vector_sublist.htm"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www.tutorialspoint.com/java/util/vector_tostring.htm" TargetMode="External"/><Relationship Id="rId2" Type="http://schemas.openxmlformats.org/officeDocument/2006/relationships/hyperlink" Target="http://www.tutorialspoint.com/java/util/vector_toarray_t.htm" TargetMode="External"/><Relationship Id="rId1" Type="http://schemas.openxmlformats.org/officeDocument/2006/relationships/slideLayout" Target="../slideLayouts/slideLayout3.xml"/><Relationship Id="rId4" Type="http://schemas.openxmlformats.org/officeDocument/2006/relationships/hyperlink" Target="http://www.tutorialspoint.com/java/util/vector_trimtosize.htm"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www.javatpoint.com/array-in-java"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b="1" dirty="0">
                <a:solidFill>
                  <a:srgbClr val="C00000"/>
                </a:solidFill>
              </a:rPr>
              <a:t>Collection Framework</a:t>
            </a:r>
          </a:p>
        </p:txBody>
      </p:sp>
    </p:spTree>
    <p:extLst>
      <p:ext uri="{BB962C8B-B14F-4D97-AF65-F5344CB8AC3E}">
        <p14:creationId xmlns:p14="http://schemas.microsoft.com/office/powerpoint/2010/main" val="134698054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DB19D-3602-44FD-9284-9809B1AAFB65}"/>
              </a:ext>
            </a:extLst>
          </p:cNvPr>
          <p:cNvSpPr>
            <a:spLocks noGrp="1"/>
          </p:cNvSpPr>
          <p:nvPr>
            <p:ph type="title"/>
          </p:nvPr>
        </p:nvSpPr>
        <p:spPr/>
        <p:txBody>
          <a:bodyPr vert="horz" lIns="91440" tIns="45720" rIns="91440" bIns="45720" anchor="b">
            <a:normAutofit/>
          </a:bodyPr>
          <a:lstStyle/>
          <a:p>
            <a:r>
              <a:rPr lang="en-US" dirty="0"/>
              <a:t>LinkedList Example</a:t>
            </a:r>
          </a:p>
        </p:txBody>
      </p:sp>
      <p:pic>
        <p:nvPicPr>
          <p:cNvPr id="4" name="Picture 4">
            <a:extLst>
              <a:ext uri="{FF2B5EF4-FFF2-40B4-BE49-F238E27FC236}">
                <a16:creationId xmlns:a16="http://schemas.microsoft.com/office/drawing/2014/main" id="{44E235B8-DF63-43FC-8FDD-0CFDEB1303C3}"/>
              </a:ext>
            </a:extLst>
          </p:cNvPr>
          <p:cNvPicPr>
            <a:picLocks noGrp="1" noChangeAspect="1"/>
          </p:cNvPicPr>
          <p:nvPr>
            <p:ph idx="1"/>
          </p:nvPr>
        </p:nvPicPr>
        <p:blipFill>
          <a:blip r:embed="rId2"/>
          <a:stretch>
            <a:fillRect/>
          </a:stretch>
        </p:blipFill>
        <p:spPr>
          <a:xfrm>
            <a:off x="2090507" y="1600200"/>
            <a:ext cx="7248987" cy="4540840"/>
          </a:xfrm>
        </p:spPr>
      </p:pic>
      <p:pic>
        <p:nvPicPr>
          <p:cNvPr id="5" name="Picture 5">
            <a:extLst>
              <a:ext uri="{FF2B5EF4-FFF2-40B4-BE49-F238E27FC236}">
                <a16:creationId xmlns:a16="http://schemas.microsoft.com/office/drawing/2014/main" id="{F5C7AD2A-9B73-4BAC-903B-49ED7E850769}"/>
              </a:ext>
            </a:extLst>
          </p:cNvPr>
          <p:cNvPicPr>
            <a:picLocks noChangeAspect="1"/>
          </p:cNvPicPr>
          <p:nvPr/>
        </p:nvPicPr>
        <p:blipFill>
          <a:blip r:embed="rId3"/>
          <a:stretch>
            <a:fillRect/>
          </a:stretch>
        </p:blipFill>
        <p:spPr>
          <a:xfrm>
            <a:off x="7321120" y="5195691"/>
            <a:ext cx="3342442" cy="1660055"/>
          </a:xfrm>
          <a:prstGeom prst="rect">
            <a:avLst/>
          </a:prstGeom>
        </p:spPr>
      </p:pic>
    </p:spTree>
    <p:extLst>
      <p:ext uri="{BB962C8B-B14F-4D97-AF65-F5344CB8AC3E}">
        <p14:creationId xmlns:p14="http://schemas.microsoft.com/office/powerpoint/2010/main" val="332400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AC603-8AFB-43E9-87E3-3D55C3980A90}"/>
              </a:ext>
            </a:extLst>
          </p:cNvPr>
          <p:cNvSpPr>
            <a:spLocks noGrp="1"/>
          </p:cNvSpPr>
          <p:nvPr>
            <p:ph type="title"/>
          </p:nvPr>
        </p:nvSpPr>
        <p:spPr/>
        <p:txBody>
          <a:bodyPr vert="horz" lIns="91440" tIns="45720" rIns="91440" bIns="45720" anchor="b">
            <a:normAutofit/>
          </a:bodyPr>
          <a:lstStyle/>
          <a:p>
            <a:r>
              <a:rPr lang="en-US" dirty="0" err="1"/>
              <a:t>ArrayList</a:t>
            </a:r>
            <a:r>
              <a:rPr lang="en-US" dirty="0"/>
              <a:t> v/s LinkedList</a:t>
            </a:r>
          </a:p>
        </p:txBody>
      </p:sp>
      <p:pic>
        <p:nvPicPr>
          <p:cNvPr id="4" name="Picture 4">
            <a:extLst>
              <a:ext uri="{FF2B5EF4-FFF2-40B4-BE49-F238E27FC236}">
                <a16:creationId xmlns:a16="http://schemas.microsoft.com/office/drawing/2014/main" id="{BB9A730E-E92C-4485-A2BE-8ABE0BA2A8BD}"/>
              </a:ext>
            </a:extLst>
          </p:cNvPr>
          <p:cNvPicPr>
            <a:picLocks noGrp="1" noChangeAspect="1"/>
          </p:cNvPicPr>
          <p:nvPr>
            <p:ph idx="1"/>
          </p:nvPr>
        </p:nvPicPr>
        <p:blipFill>
          <a:blip r:embed="rId2"/>
          <a:stretch>
            <a:fillRect/>
          </a:stretch>
        </p:blipFill>
        <p:spPr>
          <a:xfrm>
            <a:off x="2003395" y="1774511"/>
            <a:ext cx="8188910" cy="4214413"/>
          </a:xfrm>
        </p:spPr>
      </p:pic>
    </p:spTree>
    <p:extLst>
      <p:ext uri="{BB962C8B-B14F-4D97-AF65-F5344CB8AC3E}">
        <p14:creationId xmlns:p14="http://schemas.microsoft.com/office/powerpoint/2010/main" val="2583983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3"/>
          <p:cNvSpPr>
            <a:spLocks noGrp="1"/>
          </p:cNvSpPr>
          <p:nvPr>
            <p:ph type="sldNum" sz="quarter" idx="12"/>
          </p:nvPr>
        </p:nvSpPr>
        <p:spPr bwMode="auto">
          <a:xfrm>
            <a:off x="9144000" y="19051"/>
            <a:ext cx="1066800" cy="3286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72D93FC-1A36-4F72-A250-540D16E9251C}" type="slidenum">
              <a:rPr lang="en-US" altLang="en-US" sz="1200">
                <a:solidFill>
                  <a:srgbClr val="FEFEFE"/>
                </a:solidFill>
              </a:rPr>
              <a:pPr/>
              <a:t>12</a:t>
            </a:fld>
            <a:endParaRPr lang="en-US" altLang="en-US" sz="1200">
              <a:solidFill>
                <a:srgbClr val="FEFEFE"/>
              </a:solidFill>
            </a:endParaRPr>
          </a:p>
        </p:txBody>
      </p:sp>
      <p:sp>
        <p:nvSpPr>
          <p:cNvPr id="51202" name="Title 1"/>
          <p:cNvSpPr>
            <a:spLocks noGrp="1"/>
          </p:cNvSpPr>
          <p:nvPr>
            <p:ph type="title"/>
          </p:nvPr>
        </p:nvSpPr>
        <p:spPr>
          <a:xfrm>
            <a:off x="1981200" y="381000"/>
            <a:ext cx="7024688" cy="762000"/>
          </a:xfrm>
        </p:spPr>
        <p:txBody>
          <a:bodyPr/>
          <a:lstStyle/>
          <a:p>
            <a:pPr>
              <a:defRPr/>
            </a:pPr>
            <a:r>
              <a:rPr lang="en-US" sz="3200" dirty="0"/>
              <a:t>Vectors</a:t>
            </a:r>
            <a:endParaRPr lang="en-US" dirty="0"/>
          </a:p>
        </p:txBody>
      </p:sp>
      <p:sp>
        <p:nvSpPr>
          <p:cNvPr id="3" name="Content Placeholder 2"/>
          <p:cNvSpPr>
            <a:spLocks noGrp="1"/>
          </p:cNvSpPr>
          <p:nvPr>
            <p:ph idx="1"/>
          </p:nvPr>
        </p:nvSpPr>
        <p:spPr>
          <a:xfrm>
            <a:off x="1981200" y="1524001"/>
            <a:ext cx="8153400" cy="4765675"/>
          </a:xfrm>
        </p:spPr>
        <p:txBody>
          <a:bodyPr rtlCol="0">
            <a:normAutofit lnSpcReduction="10000"/>
          </a:bodyPr>
          <a:lstStyle/>
          <a:p>
            <a:pPr>
              <a:spcAft>
                <a:spcPts val="600"/>
              </a:spcAft>
              <a:defRPr/>
            </a:pPr>
            <a:r>
              <a:rPr lang="en-US" dirty="0"/>
              <a:t>Vector implements a </a:t>
            </a:r>
            <a:r>
              <a:rPr lang="en-US" b="1" dirty="0"/>
              <a:t>dynamic array of objects</a:t>
            </a:r>
            <a:r>
              <a:rPr lang="en-US" dirty="0"/>
              <a:t>.</a:t>
            </a:r>
          </a:p>
          <a:p>
            <a:pPr>
              <a:spcAft>
                <a:spcPts val="600"/>
              </a:spcAft>
              <a:defRPr/>
            </a:pPr>
            <a:r>
              <a:rPr lang="en-US" dirty="0"/>
              <a:t>Vector proves to be very useful </a:t>
            </a:r>
            <a:r>
              <a:rPr lang="en-US" b="1" dirty="0">
                <a:solidFill>
                  <a:srgbClr val="C00000"/>
                </a:solidFill>
              </a:rPr>
              <a:t>if you don't know the size of the array in advance </a:t>
            </a:r>
            <a:r>
              <a:rPr lang="en-US" dirty="0"/>
              <a:t>or you just need one that </a:t>
            </a:r>
            <a:r>
              <a:rPr lang="en-US" b="1" dirty="0">
                <a:solidFill>
                  <a:srgbClr val="C00000"/>
                </a:solidFill>
              </a:rPr>
              <a:t>can change sizes o</a:t>
            </a:r>
            <a:r>
              <a:rPr lang="en-US" dirty="0"/>
              <a:t>ver the lifetime of a program.</a:t>
            </a:r>
          </a:p>
          <a:p>
            <a:pPr>
              <a:spcAft>
                <a:spcPts val="600"/>
              </a:spcAft>
              <a:defRPr/>
            </a:pPr>
            <a:r>
              <a:rPr lang="en-US" dirty="0"/>
              <a:t>Vector can contain heterogeneous objects</a:t>
            </a:r>
          </a:p>
          <a:p>
            <a:pPr>
              <a:spcAft>
                <a:spcPts val="600"/>
              </a:spcAft>
              <a:defRPr/>
            </a:pPr>
            <a:r>
              <a:rPr lang="en-US" dirty="0"/>
              <a:t>We </a:t>
            </a:r>
            <a:r>
              <a:rPr lang="en-US" b="1" dirty="0"/>
              <a:t>cannot store elements of primitive data type;</a:t>
            </a:r>
            <a:r>
              <a:rPr lang="en-US" dirty="0"/>
              <a:t> first it need to be converted to objects. A vector can store any objects.</a:t>
            </a:r>
          </a:p>
          <a:p>
            <a:pPr marL="412750" indent="-342900">
              <a:spcAft>
                <a:spcPts val="600"/>
              </a:spcAft>
              <a:defRPr/>
            </a:pPr>
            <a:r>
              <a:rPr lang="en-US" dirty="0"/>
              <a:t>Its defined in </a:t>
            </a:r>
            <a:r>
              <a:rPr lang="en-US" b="1" i="1" dirty="0" err="1"/>
              <a:t>java.util</a:t>
            </a:r>
            <a:r>
              <a:rPr lang="en-US" b="1" i="1" dirty="0"/>
              <a:t> </a:t>
            </a:r>
            <a:r>
              <a:rPr lang="en-US" dirty="0"/>
              <a:t>package and class member of the Java Collections Framework.</a:t>
            </a:r>
          </a:p>
          <a:p>
            <a:pPr marL="412750" indent="-342900">
              <a:spcAft>
                <a:spcPts val="600"/>
              </a:spcAft>
              <a:defRPr/>
            </a:pPr>
            <a:endParaRPr lang="en-US" dirty="0"/>
          </a:p>
          <a:p>
            <a:pPr marL="69850" indent="0">
              <a:spcAft>
                <a:spcPts val="600"/>
              </a:spcAft>
              <a:buNone/>
              <a:defRPr/>
            </a:pPr>
            <a:endParaRPr lang="en-US" dirty="0"/>
          </a:p>
        </p:txBody>
      </p:sp>
    </p:spTree>
    <p:extLst>
      <p:ext uri="{BB962C8B-B14F-4D97-AF65-F5344CB8AC3E}">
        <p14:creationId xmlns:p14="http://schemas.microsoft.com/office/powerpoint/2010/main" val="1279612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Vectors</a:t>
            </a:r>
            <a:endParaRPr lang="en-IN" sz="3600" dirty="0"/>
          </a:p>
        </p:txBody>
      </p:sp>
      <p:sp>
        <p:nvSpPr>
          <p:cNvPr id="3" name="Content Placeholder 2"/>
          <p:cNvSpPr>
            <a:spLocks noGrp="1"/>
          </p:cNvSpPr>
          <p:nvPr>
            <p:ph idx="1"/>
          </p:nvPr>
        </p:nvSpPr>
        <p:spPr/>
        <p:txBody>
          <a:bodyPr>
            <a:normAutofit/>
          </a:bodyPr>
          <a:lstStyle/>
          <a:p>
            <a:pPr marL="182880" indent="-182880">
              <a:spcAft>
                <a:spcPts val="600"/>
              </a:spcAft>
              <a:buFont typeface="Arial" pitchFamily="34" charset="0"/>
              <a:buChar char="•"/>
              <a:defRPr/>
            </a:pPr>
            <a:r>
              <a:rPr lang="en-US" sz="2300" dirty="0"/>
              <a:t>Vector implements List Interface </a:t>
            </a:r>
          </a:p>
          <a:p>
            <a:pPr marL="182880" indent="-182880">
              <a:spcAft>
                <a:spcPts val="600"/>
              </a:spcAft>
              <a:buFont typeface="Arial" pitchFamily="34" charset="0"/>
              <a:buChar char="•"/>
              <a:defRPr/>
            </a:pPr>
            <a:r>
              <a:rPr lang="en-US" sz="2300" dirty="0"/>
              <a:t>A vector has an initial capacity, if this capacity is reached then size of vector automatically increases.</a:t>
            </a:r>
          </a:p>
          <a:p>
            <a:pPr marL="182880" indent="-182880">
              <a:spcAft>
                <a:spcPts val="600"/>
              </a:spcAft>
              <a:buFont typeface="Arial" pitchFamily="34" charset="0"/>
              <a:buChar char="•"/>
              <a:defRPr/>
            </a:pPr>
            <a:r>
              <a:rPr lang="en-US" sz="2300" dirty="0"/>
              <a:t>This default initial capacity of vectors are 10.</a:t>
            </a:r>
          </a:p>
          <a:p>
            <a:pPr marL="182880" indent="-182880">
              <a:spcAft>
                <a:spcPts val="600"/>
              </a:spcAft>
              <a:buFont typeface="Arial" pitchFamily="34" charset="0"/>
              <a:buChar char="•"/>
              <a:defRPr/>
            </a:pPr>
            <a:r>
              <a:rPr lang="en-US" sz="2300" dirty="0"/>
              <a:t>Each vector tries to optimize storage management by maintaining a </a:t>
            </a:r>
            <a:r>
              <a:rPr lang="en-US" sz="2300" i="1" dirty="0"/>
              <a:t>capacity</a:t>
            </a:r>
            <a:r>
              <a:rPr lang="en-US" sz="2300" dirty="0"/>
              <a:t> and a </a:t>
            </a:r>
            <a:r>
              <a:rPr lang="en-US" sz="2300" i="1" dirty="0" err="1"/>
              <a:t>capacityIncrement</a:t>
            </a:r>
            <a:r>
              <a:rPr lang="en-US" sz="2300" i="1" dirty="0"/>
              <a:t> </a:t>
            </a:r>
            <a:r>
              <a:rPr lang="en-US" sz="2300" dirty="0"/>
              <a:t>arguments.</a:t>
            </a:r>
          </a:p>
          <a:p>
            <a:pPr marL="182880" indent="-182880">
              <a:spcAft>
                <a:spcPts val="600"/>
              </a:spcAft>
              <a:buFont typeface="Arial" pitchFamily="34" charset="0"/>
              <a:buChar char="•"/>
              <a:defRPr/>
            </a:pPr>
            <a:r>
              <a:rPr lang="en-US" sz="2300" dirty="0"/>
              <a:t>To traverse elements of a vector class we use </a:t>
            </a:r>
            <a:r>
              <a:rPr lang="en-US" sz="2300" b="1" dirty="0"/>
              <a:t>Enumeration</a:t>
            </a:r>
            <a:r>
              <a:rPr lang="en-US" sz="2300" dirty="0"/>
              <a:t> interface.</a:t>
            </a:r>
          </a:p>
          <a:p>
            <a:pPr marL="182880" indent="-182880">
              <a:buFont typeface="Arial" pitchFamily="34" charset="0"/>
              <a:buChar char="•"/>
              <a:defRPr/>
            </a:pPr>
            <a:endParaRPr lang="en-US" sz="2200" dirty="0"/>
          </a:p>
          <a:p>
            <a:endParaRPr lang="en-IN" sz="2200" dirty="0"/>
          </a:p>
        </p:txBody>
      </p:sp>
    </p:spTree>
    <p:extLst>
      <p:ext uri="{BB962C8B-B14F-4D97-AF65-F5344CB8AC3E}">
        <p14:creationId xmlns:p14="http://schemas.microsoft.com/office/powerpoint/2010/main" val="1092413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Slide Number Placeholder 3"/>
          <p:cNvSpPr>
            <a:spLocks noGrp="1"/>
          </p:cNvSpPr>
          <p:nvPr>
            <p:ph type="sldNum" sz="quarter" idx="12"/>
          </p:nvPr>
        </p:nvSpPr>
        <p:spPr bwMode="auto">
          <a:xfrm>
            <a:off x="9144000" y="19051"/>
            <a:ext cx="1066800" cy="3286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65FF0DB-03FD-47B3-9193-2BA768C03E64}" type="slidenum">
              <a:rPr lang="en-US" altLang="en-US" sz="1200">
                <a:solidFill>
                  <a:srgbClr val="FEFEFE"/>
                </a:solidFill>
              </a:rPr>
              <a:pPr/>
              <a:t>14</a:t>
            </a:fld>
            <a:endParaRPr lang="en-US" altLang="en-US" sz="1200">
              <a:solidFill>
                <a:srgbClr val="FEFEFE"/>
              </a:solidFill>
            </a:endParaRPr>
          </a:p>
        </p:txBody>
      </p:sp>
      <p:sp>
        <p:nvSpPr>
          <p:cNvPr id="52226" name="Title 1"/>
          <p:cNvSpPr>
            <a:spLocks noGrp="1"/>
          </p:cNvSpPr>
          <p:nvPr>
            <p:ph type="title"/>
          </p:nvPr>
        </p:nvSpPr>
        <p:spPr>
          <a:xfrm>
            <a:off x="2057400" y="903289"/>
            <a:ext cx="7024688" cy="447675"/>
          </a:xfrm>
        </p:spPr>
        <p:txBody>
          <a:bodyPr>
            <a:normAutofit fontScale="90000"/>
          </a:bodyPr>
          <a:lstStyle/>
          <a:p>
            <a:pPr>
              <a:defRPr/>
            </a:pPr>
            <a:r>
              <a:rPr lang="en-US" dirty="0"/>
              <a:t>Vector Constructor and Description</a:t>
            </a:r>
            <a:br>
              <a:rPr lang="en-US" dirty="0"/>
            </a:b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371601"/>
            <a:ext cx="74676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4512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C5FA2-F185-4F69-8919-2539482B35DC}"/>
              </a:ext>
            </a:extLst>
          </p:cNvPr>
          <p:cNvSpPr>
            <a:spLocks noGrp="1"/>
          </p:cNvSpPr>
          <p:nvPr>
            <p:ph type="title"/>
          </p:nvPr>
        </p:nvSpPr>
        <p:spPr>
          <a:xfrm>
            <a:off x="1981200" y="274639"/>
            <a:ext cx="7467600" cy="721311"/>
          </a:xfrm>
        </p:spPr>
        <p:txBody>
          <a:bodyPr vert="horz" lIns="91440" tIns="45720" rIns="91440" bIns="45720" anchor="b">
            <a:normAutofit/>
          </a:bodyPr>
          <a:lstStyle/>
          <a:p>
            <a:r>
              <a:rPr lang="en-US" sz="2800" b="1" dirty="0"/>
              <a:t>Default Vector Example</a:t>
            </a:r>
          </a:p>
        </p:txBody>
      </p:sp>
      <p:pic>
        <p:nvPicPr>
          <p:cNvPr id="4" name="Picture 4">
            <a:extLst>
              <a:ext uri="{FF2B5EF4-FFF2-40B4-BE49-F238E27FC236}">
                <a16:creationId xmlns:a16="http://schemas.microsoft.com/office/drawing/2014/main" id="{2DC6AA1B-3094-481A-BF4A-F60D2D23A3BF}"/>
              </a:ext>
            </a:extLst>
          </p:cNvPr>
          <p:cNvPicPr>
            <a:picLocks noGrp="1" noChangeAspect="1"/>
          </p:cNvPicPr>
          <p:nvPr>
            <p:ph idx="1"/>
          </p:nvPr>
        </p:nvPicPr>
        <p:blipFill>
          <a:blip r:embed="rId2"/>
          <a:stretch>
            <a:fillRect/>
          </a:stretch>
        </p:blipFill>
        <p:spPr>
          <a:xfrm>
            <a:off x="1981200" y="1254641"/>
            <a:ext cx="7467600" cy="4821366"/>
          </a:xfrm>
        </p:spPr>
      </p:pic>
      <p:pic>
        <p:nvPicPr>
          <p:cNvPr id="5" name="Picture 5">
            <a:extLst>
              <a:ext uri="{FF2B5EF4-FFF2-40B4-BE49-F238E27FC236}">
                <a16:creationId xmlns:a16="http://schemas.microsoft.com/office/drawing/2014/main" id="{38449BBA-4CB8-4D28-A599-DB4B2CD827ED}"/>
              </a:ext>
            </a:extLst>
          </p:cNvPr>
          <p:cNvPicPr>
            <a:picLocks noChangeAspect="1"/>
          </p:cNvPicPr>
          <p:nvPr/>
        </p:nvPicPr>
        <p:blipFill>
          <a:blip r:embed="rId3"/>
          <a:stretch>
            <a:fillRect/>
          </a:stretch>
        </p:blipFill>
        <p:spPr>
          <a:xfrm>
            <a:off x="6877236" y="5691600"/>
            <a:ext cx="3386831" cy="934569"/>
          </a:xfrm>
          <a:prstGeom prst="rect">
            <a:avLst/>
          </a:prstGeom>
        </p:spPr>
      </p:pic>
      <p:sp>
        <p:nvSpPr>
          <p:cNvPr id="7" name="Rectangle 6">
            <a:extLst>
              <a:ext uri="{FF2B5EF4-FFF2-40B4-BE49-F238E27FC236}">
                <a16:creationId xmlns:a16="http://schemas.microsoft.com/office/drawing/2014/main" id="{0F1F1067-77A1-4059-86F7-7CDD437FE265}"/>
              </a:ext>
            </a:extLst>
          </p:cNvPr>
          <p:cNvSpPr/>
          <p:nvPr/>
        </p:nvSpPr>
        <p:spPr>
          <a:xfrm>
            <a:off x="3408286" y="2638888"/>
            <a:ext cx="3773009" cy="2663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1279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5FAF5-C9FF-480A-9CA6-436B6C9C4CD1}"/>
              </a:ext>
            </a:extLst>
          </p:cNvPr>
          <p:cNvSpPr>
            <a:spLocks noGrp="1"/>
          </p:cNvSpPr>
          <p:nvPr>
            <p:ph type="title"/>
          </p:nvPr>
        </p:nvSpPr>
        <p:spPr>
          <a:xfrm>
            <a:off x="1981200" y="-2789"/>
            <a:ext cx="7467600" cy="887767"/>
          </a:xfrm>
        </p:spPr>
        <p:txBody>
          <a:bodyPr vert="horz" lIns="91440" tIns="45720" rIns="91440" bIns="45720" anchor="b">
            <a:normAutofit/>
          </a:bodyPr>
          <a:lstStyle/>
          <a:p>
            <a:r>
              <a:rPr lang="en-US" sz="3200" b="1" dirty="0"/>
              <a:t>Vector with Initial Size</a:t>
            </a:r>
          </a:p>
        </p:txBody>
      </p:sp>
      <p:pic>
        <p:nvPicPr>
          <p:cNvPr id="4" name="Picture 4">
            <a:extLst>
              <a:ext uri="{FF2B5EF4-FFF2-40B4-BE49-F238E27FC236}">
                <a16:creationId xmlns:a16="http://schemas.microsoft.com/office/drawing/2014/main" id="{CB0B5090-596A-4162-8E2B-9F46B00F6B66}"/>
              </a:ext>
            </a:extLst>
          </p:cNvPr>
          <p:cNvPicPr>
            <a:picLocks noGrp="1" noChangeAspect="1"/>
          </p:cNvPicPr>
          <p:nvPr>
            <p:ph idx="1"/>
          </p:nvPr>
        </p:nvPicPr>
        <p:blipFill>
          <a:blip r:embed="rId2"/>
          <a:stretch>
            <a:fillRect/>
          </a:stretch>
        </p:blipFill>
        <p:spPr>
          <a:xfrm>
            <a:off x="2058771" y="1023152"/>
            <a:ext cx="7023937" cy="5173373"/>
          </a:xfrm>
        </p:spPr>
      </p:pic>
      <p:pic>
        <p:nvPicPr>
          <p:cNvPr id="5" name="Picture 5">
            <a:extLst>
              <a:ext uri="{FF2B5EF4-FFF2-40B4-BE49-F238E27FC236}">
                <a16:creationId xmlns:a16="http://schemas.microsoft.com/office/drawing/2014/main" id="{57A0D0D8-CAD5-4A48-BCD6-98EEFAF6D0A2}"/>
              </a:ext>
            </a:extLst>
          </p:cNvPr>
          <p:cNvPicPr>
            <a:picLocks noChangeAspect="1"/>
          </p:cNvPicPr>
          <p:nvPr/>
        </p:nvPicPr>
        <p:blipFill>
          <a:blip r:embed="rId3"/>
          <a:stretch>
            <a:fillRect/>
          </a:stretch>
        </p:blipFill>
        <p:spPr>
          <a:xfrm>
            <a:off x="5956179" y="5862238"/>
            <a:ext cx="4418859" cy="926206"/>
          </a:xfrm>
          <a:prstGeom prst="rect">
            <a:avLst/>
          </a:prstGeom>
        </p:spPr>
      </p:pic>
      <p:sp>
        <p:nvSpPr>
          <p:cNvPr id="7" name="Rectangle 6">
            <a:extLst>
              <a:ext uri="{FF2B5EF4-FFF2-40B4-BE49-F238E27FC236}">
                <a16:creationId xmlns:a16="http://schemas.microsoft.com/office/drawing/2014/main" id="{2A42FCC7-937F-4468-99BF-0F71E8059705}"/>
              </a:ext>
            </a:extLst>
          </p:cNvPr>
          <p:cNvSpPr/>
          <p:nvPr/>
        </p:nvSpPr>
        <p:spPr>
          <a:xfrm>
            <a:off x="3119762" y="1717830"/>
            <a:ext cx="3773009" cy="2663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078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E4AD8-49A1-452A-8EC9-EB5CB0BB08E9}"/>
              </a:ext>
            </a:extLst>
          </p:cNvPr>
          <p:cNvSpPr>
            <a:spLocks noGrp="1"/>
          </p:cNvSpPr>
          <p:nvPr>
            <p:ph type="title"/>
          </p:nvPr>
        </p:nvSpPr>
        <p:spPr>
          <a:xfrm>
            <a:off x="1981200" y="274638"/>
            <a:ext cx="8244396" cy="643632"/>
          </a:xfrm>
        </p:spPr>
        <p:txBody>
          <a:bodyPr vert="horz" lIns="91440" tIns="45720" rIns="91440" bIns="45720" anchor="b">
            <a:normAutofit/>
          </a:bodyPr>
          <a:lstStyle/>
          <a:p>
            <a:r>
              <a:rPr lang="en-US" sz="3200" b="1" dirty="0"/>
              <a:t>Vector with Initial Size and Increment</a:t>
            </a:r>
          </a:p>
        </p:txBody>
      </p:sp>
      <p:pic>
        <p:nvPicPr>
          <p:cNvPr id="4" name="Picture 4">
            <a:extLst>
              <a:ext uri="{FF2B5EF4-FFF2-40B4-BE49-F238E27FC236}">
                <a16:creationId xmlns:a16="http://schemas.microsoft.com/office/drawing/2014/main" id="{89DCE005-387F-4217-9C6A-4A1F9F213BBB}"/>
              </a:ext>
            </a:extLst>
          </p:cNvPr>
          <p:cNvPicPr>
            <a:picLocks noGrp="1" noChangeAspect="1"/>
          </p:cNvPicPr>
          <p:nvPr>
            <p:ph idx="1"/>
          </p:nvPr>
        </p:nvPicPr>
        <p:blipFill>
          <a:blip r:embed="rId2"/>
          <a:stretch>
            <a:fillRect/>
          </a:stretch>
        </p:blipFill>
        <p:spPr>
          <a:xfrm>
            <a:off x="1981200" y="1171180"/>
            <a:ext cx="7467600" cy="4844027"/>
          </a:xfrm>
        </p:spPr>
      </p:pic>
      <p:pic>
        <p:nvPicPr>
          <p:cNvPr id="5" name="Picture 5">
            <a:extLst>
              <a:ext uri="{FF2B5EF4-FFF2-40B4-BE49-F238E27FC236}">
                <a16:creationId xmlns:a16="http://schemas.microsoft.com/office/drawing/2014/main" id="{F11A7C9E-CD38-4E83-92E7-CAE1E68FF0BE}"/>
              </a:ext>
            </a:extLst>
          </p:cNvPr>
          <p:cNvPicPr>
            <a:picLocks noChangeAspect="1"/>
          </p:cNvPicPr>
          <p:nvPr/>
        </p:nvPicPr>
        <p:blipFill>
          <a:blip r:embed="rId3"/>
          <a:stretch>
            <a:fillRect/>
          </a:stretch>
        </p:blipFill>
        <p:spPr>
          <a:xfrm>
            <a:off x="6289090" y="5748050"/>
            <a:ext cx="4330083" cy="1110193"/>
          </a:xfrm>
          <a:prstGeom prst="rect">
            <a:avLst/>
          </a:prstGeom>
        </p:spPr>
      </p:pic>
      <p:sp>
        <p:nvSpPr>
          <p:cNvPr id="7" name="Rectangle 6">
            <a:extLst>
              <a:ext uri="{FF2B5EF4-FFF2-40B4-BE49-F238E27FC236}">
                <a16:creationId xmlns:a16="http://schemas.microsoft.com/office/drawing/2014/main" id="{004E1DA6-28AD-4B93-8AEC-A230B3A06DE0}"/>
              </a:ext>
            </a:extLst>
          </p:cNvPr>
          <p:cNvSpPr/>
          <p:nvPr/>
        </p:nvSpPr>
        <p:spPr>
          <a:xfrm>
            <a:off x="3363897" y="1862091"/>
            <a:ext cx="3972756" cy="2774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822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792162"/>
          </a:xfrm>
        </p:spPr>
        <p:txBody>
          <a:bodyPr/>
          <a:lstStyle/>
          <a:p>
            <a:r>
              <a:rPr lang="en-IN" dirty="0"/>
              <a:t>Vector Methods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447801"/>
            <a:ext cx="7162800"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2542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715962"/>
          </a:xfrm>
        </p:spPr>
        <p:txBody>
          <a:bodyPr/>
          <a:lstStyle/>
          <a:p>
            <a:r>
              <a:rPr lang="en-IN" dirty="0"/>
              <a:t>Vector Methods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295401"/>
            <a:ext cx="7391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8447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Collection Framework</a:t>
            </a:r>
          </a:p>
        </p:txBody>
      </p:sp>
      <p:sp>
        <p:nvSpPr>
          <p:cNvPr id="3" name="Content Placeholder 2"/>
          <p:cNvSpPr>
            <a:spLocks noGrp="1"/>
          </p:cNvSpPr>
          <p:nvPr>
            <p:ph idx="1"/>
          </p:nvPr>
        </p:nvSpPr>
        <p:spPr/>
        <p:txBody>
          <a:bodyPr/>
          <a:lstStyle/>
          <a:p>
            <a:r>
              <a:rPr lang="en-IN" dirty="0"/>
              <a:t>Provides an architecture to store and manipulate the group of objects.</a:t>
            </a:r>
          </a:p>
          <a:p>
            <a:r>
              <a:rPr lang="en-IN" dirty="0"/>
              <a:t>Achieve all the operations that you perform on a data such as </a:t>
            </a:r>
            <a:r>
              <a:rPr lang="en-IN" b="1" dirty="0">
                <a:solidFill>
                  <a:srgbClr val="C00000"/>
                </a:solidFill>
              </a:rPr>
              <a:t>searching, sorting, insertion, manipulation, and deletion.</a:t>
            </a:r>
          </a:p>
          <a:p>
            <a:r>
              <a:rPr lang="en-IN" dirty="0"/>
              <a:t>Java Collection means a single unit of objects. </a:t>
            </a:r>
          </a:p>
          <a:p>
            <a:r>
              <a:rPr lang="en-IN" dirty="0"/>
              <a:t>Java Collection framework provides many </a:t>
            </a:r>
            <a:r>
              <a:rPr lang="en-IN" b="1" dirty="0">
                <a:solidFill>
                  <a:srgbClr val="C00000"/>
                </a:solidFill>
              </a:rPr>
              <a:t>interfaces</a:t>
            </a:r>
            <a:r>
              <a:rPr lang="en-IN" dirty="0"/>
              <a:t> (Set, List, Queue, </a:t>
            </a:r>
            <a:r>
              <a:rPr lang="en-IN" dirty="0" err="1"/>
              <a:t>Deque</a:t>
            </a:r>
            <a:r>
              <a:rPr lang="en-IN" dirty="0"/>
              <a:t>) and </a:t>
            </a:r>
            <a:r>
              <a:rPr lang="en-IN" b="1" dirty="0">
                <a:solidFill>
                  <a:srgbClr val="C00000"/>
                </a:solidFill>
              </a:rPr>
              <a:t>classes</a:t>
            </a:r>
            <a:r>
              <a:rPr lang="en-IN" dirty="0"/>
              <a:t> (</a:t>
            </a:r>
            <a:r>
              <a:rPr lang="en-IN" dirty="0" err="1"/>
              <a:t>ArrayList</a:t>
            </a:r>
            <a:r>
              <a:rPr lang="en-IN" dirty="0"/>
              <a:t>, Vector, </a:t>
            </a:r>
            <a:r>
              <a:rPr lang="en-IN" dirty="0" err="1"/>
              <a:t>LinkedList</a:t>
            </a:r>
            <a:r>
              <a:rPr lang="en-IN" dirty="0"/>
              <a:t>, </a:t>
            </a:r>
            <a:r>
              <a:rPr lang="en-IN" dirty="0" err="1"/>
              <a:t>PriorityQueue</a:t>
            </a:r>
            <a:r>
              <a:rPr lang="en-IN" dirty="0"/>
              <a:t>, </a:t>
            </a:r>
            <a:r>
              <a:rPr lang="en-IN" dirty="0" err="1"/>
              <a:t>HashSet</a:t>
            </a:r>
            <a:r>
              <a:rPr lang="en-IN" dirty="0"/>
              <a:t>, </a:t>
            </a:r>
            <a:r>
              <a:rPr lang="en-IN" dirty="0" err="1"/>
              <a:t>LinkedHashSet</a:t>
            </a:r>
            <a:r>
              <a:rPr lang="en-IN" dirty="0"/>
              <a:t>, </a:t>
            </a:r>
            <a:r>
              <a:rPr lang="en-IN" dirty="0" err="1"/>
              <a:t>TreeSet</a:t>
            </a:r>
            <a:r>
              <a:rPr lang="en-IN" dirty="0"/>
              <a:t>).</a:t>
            </a:r>
          </a:p>
          <a:p>
            <a:endParaRPr lang="en-IN" dirty="0"/>
          </a:p>
        </p:txBody>
      </p:sp>
    </p:spTree>
    <p:extLst>
      <p:ext uri="{BB962C8B-B14F-4D97-AF65-F5344CB8AC3E}">
        <p14:creationId xmlns:p14="http://schemas.microsoft.com/office/powerpoint/2010/main" val="1132024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715962"/>
          </a:xfrm>
        </p:spPr>
        <p:txBody>
          <a:bodyPr/>
          <a:lstStyle/>
          <a:p>
            <a:r>
              <a:rPr lang="en-IN" dirty="0"/>
              <a:t>Vector Methods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099" y="1676400"/>
            <a:ext cx="7543800"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9244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90584-CD15-46A8-8B6A-AE3A881DEE5E}"/>
              </a:ext>
            </a:extLst>
          </p:cNvPr>
          <p:cNvSpPr>
            <a:spLocks noGrp="1"/>
          </p:cNvSpPr>
          <p:nvPr>
            <p:ph type="title"/>
          </p:nvPr>
        </p:nvSpPr>
        <p:spPr/>
        <p:txBody>
          <a:bodyPr vert="horz" lIns="91440" tIns="45720" rIns="91440" bIns="45720" anchor="b">
            <a:normAutofit/>
          </a:bodyPr>
          <a:lstStyle/>
          <a:p>
            <a:r>
              <a:rPr lang="en-US" dirty="0"/>
              <a:t>Vector add() Method</a:t>
            </a:r>
          </a:p>
        </p:txBody>
      </p:sp>
      <p:pic>
        <p:nvPicPr>
          <p:cNvPr id="4" name="Picture 4">
            <a:extLst>
              <a:ext uri="{FF2B5EF4-FFF2-40B4-BE49-F238E27FC236}">
                <a16:creationId xmlns:a16="http://schemas.microsoft.com/office/drawing/2014/main" id="{EE2B72B7-CBFE-444B-8CC9-7E98760DDF1C}"/>
              </a:ext>
            </a:extLst>
          </p:cNvPr>
          <p:cNvPicPr>
            <a:picLocks noGrp="1" noChangeAspect="1"/>
          </p:cNvPicPr>
          <p:nvPr>
            <p:ph idx="1"/>
          </p:nvPr>
        </p:nvPicPr>
        <p:blipFill>
          <a:blip r:embed="rId2"/>
          <a:stretch>
            <a:fillRect/>
          </a:stretch>
        </p:blipFill>
        <p:spPr>
          <a:xfrm>
            <a:off x="1982865" y="1468148"/>
            <a:ext cx="5067300" cy="1076325"/>
          </a:xfrm>
        </p:spPr>
      </p:pic>
      <p:pic>
        <p:nvPicPr>
          <p:cNvPr id="5" name="Picture 5">
            <a:extLst>
              <a:ext uri="{FF2B5EF4-FFF2-40B4-BE49-F238E27FC236}">
                <a16:creationId xmlns:a16="http://schemas.microsoft.com/office/drawing/2014/main" id="{9EDD1623-9D60-435B-A999-C17B9E041EA9}"/>
              </a:ext>
            </a:extLst>
          </p:cNvPr>
          <p:cNvPicPr>
            <a:picLocks noChangeAspect="1"/>
          </p:cNvPicPr>
          <p:nvPr/>
        </p:nvPicPr>
        <p:blipFill>
          <a:blip r:embed="rId3"/>
          <a:stretch>
            <a:fillRect/>
          </a:stretch>
        </p:blipFill>
        <p:spPr>
          <a:xfrm>
            <a:off x="1983419" y="2666294"/>
            <a:ext cx="6604986" cy="3689342"/>
          </a:xfrm>
          <a:prstGeom prst="rect">
            <a:avLst/>
          </a:prstGeom>
        </p:spPr>
      </p:pic>
      <p:pic>
        <p:nvPicPr>
          <p:cNvPr id="6" name="Picture 6">
            <a:extLst>
              <a:ext uri="{FF2B5EF4-FFF2-40B4-BE49-F238E27FC236}">
                <a16:creationId xmlns:a16="http://schemas.microsoft.com/office/drawing/2014/main" id="{9A56F824-6D14-458A-B13C-F7B21E9D7039}"/>
              </a:ext>
            </a:extLst>
          </p:cNvPr>
          <p:cNvPicPr>
            <a:picLocks noChangeAspect="1"/>
          </p:cNvPicPr>
          <p:nvPr/>
        </p:nvPicPr>
        <p:blipFill>
          <a:blip r:embed="rId4"/>
          <a:stretch>
            <a:fillRect/>
          </a:stretch>
        </p:blipFill>
        <p:spPr>
          <a:xfrm>
            <a:off x="6277992" y="6159221"/>
            <a:ext cx="4385568" cy="543080"/>
          </a:xfrm>
          <a:prstGeom prst="rect">
            <a:avLst/>
          </a:prstGeom>
        </p:spPr>
      </p:pic>
    </p:spTree>
    <p:extLst>
      <p:ext uri="{BB962C8B-B14F-4D97-AF65-F5344CB8AC3E}">
        <p14:creationId xmlns:p14="http://schemas.microsoft.com/office/powerpoint/2010/main" val="266567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04800"/>
            <a:ext cx="7467600" cy="1143000"/>
          </a:xfrm>
        </p:spPr>
        <p:txBody>
          <a:bodyPr/>
          <a:lstStyle/>
          <a:p>
            <a:r>
              <a:rPr lang="en-IN" dirty="0"/>
              <a:t>Example: </a:t>
            </a:r>
            <a:r>
              <a:rPr lang="en-US" altLang="en-US" sz="3200" dirty="0" err="1"/>
              <a:t>boolean</a:t>
            </a:r>
            <a:r>
              <a:rPr lang="en-US" altLang="en-US" sz="3200" dirty="0"/>
              <a:t> add(E e)</a:t>
            </a:r>
            <a:endParaRPr lang="en-IN" dirty="0"/>
          </a:p>
        </p:txBody>
      </p:sp>
      <p:sp>
        <p:nvSpPr>
          <p:cNvPr id="3" name="Content Placeholder 2"/>
          <p:cNvSpPr>
            <a:spLocks noGrp="1"/>
          </p:cNvSpPr>
          <p:nvPr>
            <p:ph idx="1"/>
          </p:nvPr>
        </p:nvSpPr>
        <p:spPr>
          <a:xfrm>
            <a:off x="1828800" y="1143000"/>
            <a:ext cx="4267200" cy="4873752"/>
          </a:xfrm>
        </p:spPr>
        <p:style>
          <a:lnRef idx="2">
            <a:schemeClr val="dk1"/>
          </a:lnRef>
          <a:fillRef idx="1">
            <a:schemeClr val="lt1"/>
          </a:fillRef>
          <a:effectRef idx="0">
            <a:schemeClr val="dk1"/>
          </a:effectRef>
          <a:fontRef idx="minor">
            <a:schemeClr val="dk1"/>
          </a:fontRef>
        </p:style>
        <p:txBody>
          <a:bodyPr vert="horz" lIns="91440" tIns="45720" rIns="91440" bIns="45720" anchor="t">
            <a:normAutofit fontScale="47500" lnSpcReduction="20000"/>
          </a:bodyPr>
          <a:lstStyle/>
          <a:p>
            <a:pPr marL="0" indent="0">
              <a:buNone/>
            </a:pPr>
            <a:r>
              <a:rPr lang="en-IN" b="1" dirty="0"/>
              <a:t>import</a:t>
            </a:r>
            <a:r>
              <a:rPr lang="en-IN" dirty="0"/>
              <a:t> </a:t>
            </a:r>
            <a:r>
              <a:rPr lang="en-IN" dirty="0" err="1"/>
              <a:t>java.util.Vector</a:t>
            </a:r>
            <a:r>
              <a:rPr lang="en-IN" dirty="0"/>
              <a:t>;  </a:t>
            </a:r>
          </a:p>
          <a:p>
            <a:pPr marL="0" indent="0">
              <a:buNone/>
            </a:pPr>
            <a:r>
              <a:rPr lang="en-IN" b="1" dirty="0"/>
              <a:t>public</a:t>
            </a:r>
            <a:r>
              <a:rPr lang="en-IN" dirty="0"/>
              <a:t> </a:t>
            </a:r>
            <a:r>
              <a:rPr lang="en-IN" b="1" dirty="0"/>
              <a:t>class</a:t>
            </a:r>
            <a:r>
              <a:rPr lang="en-IN" dirty="0"/>
              <a:t> VectorAddExample1 {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a:t>
            </a:r>
            <a:r>
              <a:rPr lang="en-IN" dirty="0"/>
              <a:t>[]) { </a:t>
            </a:r>
          </a:p>
          <a:p>
            <a:pPr marL="0" indent="0">
              <a:buNone/>
            </a:pPr>
            <a:r>
              <a:rPr lang="en-IN" dirty="0"/>
              <a:t> </a:t>
            </a:r>
            <a:r>
              <a:rPr lang="en-IN" dirty="0">
                <a:solidFill>
                  <a:srgbClr val="00B050"/>
                </a:solidFill>
              </a:rPr>
              <a:t>//Create an empty Vector with an initial capacity 5        </a:t>
            </a:r>
          </a:p>
          <a:p>
            <a:pPr marL="0" indent="0">
              <a:buNone/>
            </a:pPr>
            <a:r>
              <a:rPr lang="en-IN" dirty="0"/>
              <a:t>Vector&lt;String&gt; </a:t>
            </a:r>
            <a:r>
              <a:rPr lang="en-IN" dirty="0" err="1"/>
              <a:t>vc</a:t>
            </a:r>
            <a:r>
              <a:rPr lang="en-IN" dirty="0"/>
              <a:t> = </a:t>
            </a:r>
            <a:r>
              <a:rPr lang="en-IN" b="1" dirty="0"/>
              <a:t>new</a:t>
            </a:r>
            <a:r>
              <a:rPr lang="en-IN" dirty="0"/>
              <a:t> Vector&lt;String&gt;(4);  </a:t>
            </a:r>
          </a:p>
          <a:p>
            <a:pPr marL="0" indent="0">
              <a:buNone/>
            </a:pPr>
            <a:r>
              <a:rPr lang="en-IN" dirty="0"/>
              <a:t>          </a:t>
            </a:r>
            <a:r>
              <a:rPr lang="en-IN" dirty="0" err="1"/>
              <a:t>vc.add</a:t>
            </a:r>
            <a:r>
              <a:rPr lang="en-IN" dirty="0"/>
              <a:t>("A");  </a:t>
            </a:r>
          </a:p>
          <a:p>
            <a:pPr marL="0" indent="0">
              <a:buNone/>
            </a:pPr>
            <a:r>
              <a:rPr lang="en-IN" dirty="0"/>
              <a:t>          </a:t>
            </a:r>
            <a:r>
              <a:rPr lang="en-IN" dirty="0" err="1"/>
              <a:t>vc.add</a:t>
            </a:r>
            <a:r>
              <a:rPr lang="en-IN" dirty="0"/>
              <a:t>("B");  </a:t>
            </a:r>
          </a:p>
          <a:p>
            <a:pPr marL="0" indent="0">
              <a:buNone/>
            </a:pPr>
            <a:r>
              <a:rPr lang="en-IN" dirty="0"/>
              <a:t>          </a:t>
            </a:r>
            <a:r>
              <a:rPr lang="en-IN" dirty="0" err="1"/>
              <a:t>vc.add</a:t>
            </a:r>
            <a:r>
              <a:rPr lang="en-IN" dirty="0"/>
              <a:t>("C");  </a:t>
            </a:r>
          </a:p>
          <a:p>
            <a:pPr marL="0" indent="0">
              <a:buNone/>
            </a:pPr>
            <a:r>
              <a:rPr lang="en-IN" dirty="0"/>
              <a:t>          </a:t>
            </a:r>
            <a:r>
              <a:rPr lang="en-IN" dirty="0" err="1"/>
              <a:t>vc.add</a:t>
            </a:r>
            <a:r>
              <a:rPr lang="en-IN" dirty="0"/>
              <a:t>("D");  </a:t>
            </a:r>
          </a:p>
          <a:p>
            <a:pPr marL="0" indent="0">
              <a:buNone/>
            </a:pPr>
            <a:r>
              <a:rPr lang="en-IN" dirty="0"/>
              <a:t>          </a:t>
            </a:r>
            <a:r>
              <a:rPr lang="en-IN" dirty="0" err="1"/>
              <a:t>vc.add</a:t>
            </a:r>
            <a:r>
              <a:rPr lang="en-IN" dirty="0"/>
              <a:t>("E");  </a:t>
            </a:r>
          </a:p>
          <a:p>
            <a:pPr marL="0" indent="0">
              <a:buNone/>
            </a:pPr>
            <a:r>
              <a:rPr lang="en-IN" dirty="0"/>
              <a:t> </a:t>
            </a:r>
            <a:r>
              <a:rPr lang="en-IN" dirty="0" err="1"/>
              <a:t>System.out.println</a:t>
            </a:r>
            <a:r>
              <a:rPr lang="en-IN" dirty="0"/>
              <a:t>("Elements of Vector are");             </a:t>
            </a:r>
          </a:p>
          <a:p>
            <a:pPr marL="0" indent="0">
              <a:buNone/>
            </a:pPr>
            <a:r>
              <a:rPr lang="en-IN" dirty="0"/>
              <a:t> </a:t>
            </a:r>
            <a:r>
              <a:rPr lang="en-IN" b="1" dirty="0"/>
              <a:t>for</a:t>
            </a:r>
            <a:r>
              <a:rPr lang="en-IN" dirty="0"/>
              <a:t> (String str : </a:t>
            </a:r>
            <a:r>
              <a:rPr lang="en-IN" dirty="0" err="1"/>
              <a:t>vc</a:t>
            </a:r>
            <a:r>
              <a:rPr lang="en-IN" dirty="0"/>
              <a:t>) {           </a:t>
            </a:r>
          </a:p>
          <a:p>
            <a:pPr marL="0" indent="0">
              <a:buNone/>
            </a:pPr>
            <a:r>
              <a:rPr lang="en-IN" dirty="0"/>
              <a:t>             </a:t>
            </a:r>
            <a:r>
              <a:rPr lang="en-IN" dirty="0" err="1"/>
              <a:t>System.out.println</a:t>
            </a:r>
            <a:r>
              <a:rPr lang="en-IN" dirty="0"/>
              <a:t>("Alphabet= " +str);  </a:t>
            </a:r>
          </a:p>
          <a:p>
            <a:pPr marL="0" indent="0">
              <a:buNone/>
            </a:pPr>
            <a:r>
              <a:rPr lang="en-IN" dirty="0"/>
              <a:t>          }  </a:t>
            </a:r>
          </a:p>
          <a:p>
            <a:pPr marL="0" indent="0">
              <a:buNone/>
            </a:pPr>
            <a:r>
              <a:rPr lang="en-IN" dirty="0"/>
              <a:t>      }  </a:t>
            </a:r>
          </a:p>
          <a:p>
            <a:pPr marL="0" indent="0">
              <a:buNone/>
            </a:pPr>
            <a:r>
              <a:rPr lang="en-IN" dirty="0"/>
              <a:t>}</a:t>
            </a:r>
          </a:p>
          <a:p>
            <a:endParaRPr lang="en-IN" dirty="0"/>
          </a:p>
        </p:txBody>
      </p:sp>
      <p:sp>
        <p:nvSpPr>
          <p:cNvPr id="4" name="TextBox 3"/>
          <p:cNvSpPr txBox="1"/>
          <p:nvPr/>
        </p:nvSpPr>
        <p:spPr>
          <a:xfrm>
            <a:off x="6172200" y="1143001"/>
            <a:ext cx="4343400" cy="50783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b="1" dirty="0"/>
              <a:t>import</a:t>
            </a:r>
            <a:r>
              <a:rPr lang="en-IN" dirty="0"/>
              <a:t> </a:t>
            </a:r>
            <a:r>
              <a:rPr lang="en-IN" dirty="0" err="1"/>
              <a:t>java.util</a:t>
            </a:r>
            <a:r>
              <a:rPr lang="en-IN" dirty="0"/>
              <a:t>.*;  </a:t>
            </a:r>
          </a:p>
          <a:p>
            <a:r>
              <a:rPr lang="en-IN" b="1" dirty="0"/>
              <a:t>public</a:t>
            </a:r>
            <a:r>
              <a:rPr lang="en-IN" dirty="0"/>
              <a:t> </a:t>
            </a:r>
            <a:r>
              <a:rPr lang="en-IN" b="1" dirty="0"/>
              <a:t>class</a:t>
            </a:r>
            <a:r>
              <a:rPr lang="en-IN" dirty="0"/>
              <a:t> </a:t>
            </a:r>
            <a:r>
              <a:rPr lang="en-IN" dirty="0" err="1"/>
              <a:t>TestJavaCollection</a:t>
            </a:r>
            <a:endParaRPr lang="en-IN" dirty="0"/>
          </a:p>
          <a:p>
            <a:r>
              <a:rPr lang="en-IN" dirty="0"/>
              <a:t>{  </a:t>
            </a:r>
          </a:p>
          <a:p>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dirty="0"/>
              <a:t>Vector&lt;String&gt; v=</a:t>
            </a:r>
            <a:r>
              <a:rPr lang="en-IN" b="1" dirty="0"/>
              <a:t>new</a:t>
            </a:r>
            <a:r>
              <a:rPr lang="en-IN" dirty="0"/>
              <a:t> Vector&lt;String&gt;();  </a:t>
            </a:r>
          </a:p>
          <a:p>
            <a:r>
              <a:rPr lang="en-IN" dirty="0" err="1"/>
              <a:t>v.add</a:t>
            </a:r>
            <a:r>
              <a:rPr lang="en-IN" dirty="0"/>
              <a:t>("</a:t>
            </a:r>
            <a:r>
              <a:rPr lang="en-IN" dirty="0" err="1"/>
              <a:t>Ayush</a:t>
            </a:r>
            <a:r>
              <a:rPr lang="en-IN" dirty="0"/>
              <a:t>");  </a:t>
            </a:r>
          </a:p>
          <a:p>
            <a:r>
              <a:rPr lang="en-IN" dirty="0" err="1"/>
              <a:t>v.add</a:t>
            </a:r>
            <a:r>
              <a:rPr lang="en-IN" dirty="0"/>
              <a:t>("Amit");  </a:t>
            </a:r>
          </a:p>
          <a:p>
            <a:r>
              <a:rPr lang="en-IN" dirty="0" err="1"/>
              <a:t>v.add</a:t>
            </a:r>
            <a:r>
              <a:rPr lang="en-IN" dirty="0"/>
              <a:t>("Ashish");  </a:t>
            </a:r>
          </a:p>
          <a:p>
            <a:r>
              <a:rPr lang="en-IN" dirty="0" err="1"/>
              <a:t>v.add</a:t>
            </a:r>
            <a:r>
              <a:rPr lang="en-IN" dirty="0"/>
              <a:t>("</a:t>
            </a:r>
            <a:r>
              <a:rPr lang="en-IN" dirty="0" err="1"/>
              <a:t>Garima</a:t>
            </a:r>
            <a:r>
              <a:rPr lang="en-IN" dirty="0"/>
              <a:t>");  </a:t>
            </a:r>
          </a:p>
          <a:p>
            <a:r>
              <a:rPr lang="en-IN" dirty="0"/>
              <a:t>Iterator&lt;String&gt; </a:t>
            </a:r>
            <a:r>
              <a:rPr lang="en-IN" dirty="0" err="1"/>
              <a:t>itr</a:t>
            </a:r>
            <a:r>
              <a:rPr lang="en-IN" dirty="0"/>
              <a:t>=</a:t>
            </a:r>
            <a:r>
              <a:rPr lang="en-IN" dirty="0" err="1"/>
              <a:t>v.iterator</a:t>
            </a:r>
            <a:r>
              <a:rPr lang="en-IN" dirty="0"/>
              <a:t>();  </a:t>
            </a:r>
          </a:p>
          <a:p>
            <a:r>
              <a:rPr lang="en-IN" b="1" dirty="0"/>
              <a:t>while</a:t>
            </a:r>
            <a:r>
              <a:rPr lang="en-IN" dirty="0"/>
              <a:t>(</a:t>
            </a:r>
            <a:r>
              <a:rPr lang="en-IN" dirty="0" err="1"/>
              <a:t>itr.hasNext</a:t>
            </a:r>
            <a:r>
              <a:rPr lang="en-IN" dirty="0"/>
              <a:t>()){  </a:t>
            </a:r>
          </a:p>
          <a:p>
            <a:r>
              <a:rPr lang="en-IN" dirty="0" err="1"/>
              <a:t>System.out.println</a:t>
            </a:r>
            <a:r>
              <a:rPr lang="en-IN" dirty="0"/>
              <a:t>(</a:t>
            </a:r>
            <a:r>
              <a:rPr lang="en-IN" dirty="0" err="1"/>
              <a:t>itr.next</a:t>
            </a:r>
            <a:r>
              <a:rPr lang="en-IN" dirty="0"/>
              <a:t>());  </a:t>
            </a:r>
          </a:p>
          <a:p>
            <a:r>
              <a:rPr lang="en-IN" dirty="0"/>
              <a:t>}  </a:t>
            </a:r>
          </a:p>
          <a:p>
            <a:r>
              <a:rPr lang="en-IN" dirty="0"/>
              <a:t>}  </a:t>
            </a:r>
          </a:p>
          <a:p>
            <a:r>
              <a:rPr lang="en-IN" dirty="0"/>
              <a:t>}  </a:t>
            </a:r>
          </a:p>
          <a:p>
            <a:endParaRPr lang="en-IN" dirty="0"/>
          </a:p>
        </p:txBody>
      </p:sp>
    </p:spTree>
    <p:extLst>
      <p:ext uri="{BB962C8B-B14F-4D97-AF65-F5344CB8AC3E}">
        <p14:creationId xmlns:p14="http://schemas.microsoft.com/office/powerpoint/2010/main" val="2317764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51692"/>
            <a:ext cx="8229600" cy="592870"/>
          </a:xfrm>
        </p:spPr>
        <p:txBody>
          <a:bodyPr>
            <a:noAutofit/>
          </a:bodyPr>
          <a:lstStyle/>
          <a:p>
            <a:r>
              <a:rPr lang="en-IN" sz="2000" dirty="0"/>
              <a:t>Example: </a:t>
            </a:r>
            <a:r>
              <a:rPr lang="en-US" altLang="en-US" sz="2400" dirty="0" err="1"/>
              <a:t>boolean</a:t>
            </a:r>
            <a:r>
              <a:rPr lang="en-US" altLang="en-US" sz="2400" dirty="0"/>
              <a:t> </a:t>
            </a:r>
            <a:r>
              <a:rPr lang="en-US" altLang="en-US" sz="2400" dirty="0" err="1"/>
              <a:t>addAll</a:t>
            </a:r>
            <a:r>
              <a:rPr lang="en-US" altLang="en-US" sz="2400" dirty="0"/>
              <a:t>(</a:t>
            </a:r>
            <a:r>
              <a:rPr lang="en-US" altLang="en-US" sz="2400" dirty="0" err="1"/>
              <a:t>int</a:t>
            </a:r>
            <a:r>
              <a:rPr lang="en-US" altLang="en-US" sz="2400" dirty="0"/>
              <a:t> index, Collection&lt;? extends E&gt; c)</a:t>
            </a:r>
            <a:endParaRPr lang="en-IN" sz="2000" dirty="0"/>
          </a:p>
        </p:txBody>
      </p:sp>
      <p:pic>
        <p:nvPicPr>
          <p:cNvPr id="6" name="Picture 6">
            <a:extLst>
              <a:ext uri="{FF2B5EF4-FFF2-40B4-BE49-F238E27FC236}">
                <a16:creationId xmlns:a16="http://schemas.microsoft.com/office/drawing/2014/main" id="{133A66C7-2CE7-48CA-93AB-4E83476A0AED}"/>
              </a:ext>
            </a:extLst>
          </p:cNvPr>
          <p:cNvPicPr>
            <a:picLocks noGrp="1" noChangeAspect="1"/>
          </p:cNvPicPr>
          <p:nvPr>
            <p:ph idx="1"/>
          </p:nvPr>
        </p:nvPicPr>
        <p:blipFill>
          <a:blip r:embed="rId2"/>
          <a:stretch>
            <a:fillRect/>
          </a:stretch>
        </p:blipFill>
        <p:spPr>
          <a:xfrm>
            <a:off x="2114365" y="1025264"/>
            <a:ext cx="7467600" cy="5379995"/>
          </a:xfrm>
        </p:spPr>
      </p:pic>
      <p:sp>
        <p:nvSpPr>
          <p:cNvPr id="8" name="Rectangle 7">
            <a:extLst>
              <a:ext uri="{FF2B5EF4-FFF2-40B4-BE49-F238E27FC236}">
                <a16:creationId xmlns:a16="http://schemas.microsoft.com/office/drawing/2014/main" id="{A6E85ED0-B635-4642-8EB5-EEBB93C97C88}"/>
              </a:ext>
            </a:extLst>
          </p:cNvPr>
          <p:cNvSpPr/>
          <p:nvPr/>
        </p:nvSpPr>
        <p:spPr>
          <a:xfrm>
            <a:off x="3307025" y="5300800"/>
            <a:ext cx="2441359" cy="2219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a:extLst>
              <a:ext uri="{FF2B5EF4-FFF2-40B4-BE49-F238E27FC236}">
                <a16:creationId xmlns:a16="http://schemas.microsoft.com/office/drawing/2014/main" id="{24F21956-E9BF-466B-A465-8402F5559919}"/>
              </a:ext>
            </a:extLst>
          </p:cNvPr>
          <p:cNvPicPr>
            <a:picLocks noChangeAspect="1"/>
          </p:cNvPicPr>
          <p:nvPr/>
        </p:nvPicPr>
        <p:blipFill>
          <a:blip r:embed="rId3"/>
          <a:stretch>
            <a:fillRect/>
          </a:stretch>
        </p:blipFill>
        <p:spPr>
          <a:xfrm>
            <a:off x="7121371" y="6320827"/>
            <a:ext cx="3175986" cy="497298"/>
          </a:xfrm>
          <a:prstGeom prst="rect">
            <a:avLst/>
          </a:prstGeom>
        </p:spPr>
      </p:pic>
    </p:spTree>
    <p:extLst>
      <p:ext uri="{BB962C8B-B14F-4D97-AF65-F5344CB8AC3E}">
        <p14:creationId xmlns:p14="http://schemas.microsoft.com/office/powerpoint/2010/main" val="1363792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792162"/>
          </a:xfrm>
        </p:spPr>
        <p:txBody>
          <a:bodyPr/>
          <a:lstStyle/>
          <a:p>
            <a:r>
              <a:rPr lang="en-US" altLang="en-US" sz="2800" b="1" dirty="0"/>
              <a:t>Example: </a:t>
            </a:r>
            <a:r>
              <a:rPr lang="en-US" altLang="en-US" sz="2800" b="1" dirty="0" err="1"/>
              <a:t>int</a:t>
            </a:r>
            <a:r>
              <a:rPr lang="en-US" altLang="en-US" sz="2800" b="1" dirty="0"/>
              <a:t> capacity()</a:t>
            </a:r>
            <a:endParaRPr lang="en-IN" dirty="0"/>
          </a:p>
        </p:txBody>
      </p:sp>
      <p:pic>
        <p:nvPicPr>
          <p:cNvPr id="4" name="Picture 4">
            <a:extLst>
              <a:ext uri="{FF2B5EF4-FFF2-40B4-BE49-F238E27FC236}">
                <a16:creationId xmlns:a16="http://schemas.microsoft.com/office/drawing/2014/main" id="{67FF9C8D-1D7C-48F5-9C6C-941B6781AF6F}"/>
              </a:ext>
            </a:extLst>
          </p:cNvPr>
          <p:cNvPicPr>
            <a:picLocks noGrp="1" noChangeAspect="1"/>
          </p:cNvPicPr>
          <p:nvPr>
            <p:ph idx="1"/>
          </p:nvPr>
        </p:nvPicPr>
        <p:blipFill>
          <a:blip r:embed="rId2"/>
          <a:stretch>
            <a:fillRect/>
          </a:stretch>
        </p:blipFill>
        <p:spPr>
          <a:xfrm>
            <a:off x="1706733" y="1539963"/>
            <a:ext cx="8839200" cy="3780944"/>
          </a:xfrm>
        </p:spPr>
      </p:pic>
      <p:pic>
        <p:nvPicPr>
          <p:cNvPr id="5" name="Picture 5">
            <a:extLst>
              <a:ext uri="{FF2B5EF4-FFF2-40B4-BE49-F238E27FC236}">
                <a16:creationId xmlns:a16="http://schemas.microsoft.com/office/drawing/2014/main" id="{A39D1B44-1586-437F-999A-BD9C81A9E2B1}"/>
              </a:ext>
            </a:extLst>
          </p:cNvPr>
          <p:cNvPicPr>
            <a:picLocks noChangeAspect="1"/>
          </p:cNvPicPr>
          <p:nvPr/>
        </p:nvPicPr>
        <p:blipFill>
          <a:blip r:embed="rId3"/>
          <a:stretch>
            <a:fillRect/>
          </a:stretch>
        </p:blipFill>
        <p:spPr>
          <a:xfrm>
            <a:off x="6899429" y="5732600"/>
            <a:ext cx="3642064" cy="663916"/>
          </a:xfrm>
          <a:prstGeom prst="rect">
            <a:avLst/>
          </a:prstGeom>
        </p:spPr>
      </p:pic>
      <p:sp>
        <p:nvSpPr>
          <p:cNvPr id="7" name="Rectangle 6">
            <a:extLst>
              <a:ext uri="{FF2B5EF4-FFF2-40B4-BE49-F238E27FC236}">
                <a16:creationId xmlns:a16="http://schemas.microsoft.com/office/drawing/2014/main" id="{0B853375-5AEA-4DF9-97B1-286B801E6726}"/>
              </a:ext>
            </a:extLst>
          </p:cNvPr>
          <p:cNvSpPr/>
          <p:nvPr/>
        </p:nvSpPr>
        <p:spPr>
          <a:xfrm>
            <a:off x="7336655" y="4281256"/>
            <a:ext cx="2785369" cy="3218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958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715962"/>
          </a:xfrm>
        </p:spPr>
        <p:txBody>
          <a:bodyPr>
            <a:normAutofit/>
          </a:bodyPr>
          <a:lstStyle/>
          <a:p>
            <a:r>
              <a:rPr lang="en-IN" sz="2800" dirty="0"/>
              <a:t>Example: </a:t>
            </a:r>
            <a:r>
              <a:rPr lang="en-US" altLang="en-US" sz="2800" dirty="0" err="1">
                <a:latin typeface="Times New Roman" pitchFamily="18" charset="0"/>
                <a:cs typeface="Times New Roman" pitchFamily="18" charset="0"/>
              </a:rPr>
              <a:t>int</a:t>
            </a:r>
            <a:r>
              <a:rPr lang="en-US" altLang="en-US" sz="2800" dirty="0">
                <a:latin typeface="Times New Roman" pitchFamily="18" charset="0"/>
                <a:cs typeface="Times New Roman" pitchFamily="18" charset="0"/>
              </a:rPr>
              <a:t> size()</a:t>
            </a:r>
            <a:endParaRPr lang="en-IN" sz="2800" dirty="0"/>
          </a:p>
        </p:txBody>
      </p:sp>
      <p:pic>
        <p:nvPicPr>
          <p:cNvPr id="4" name="Picture 4">
            <a:extLst>
              <a:ext uri="{FF2B5EF4-FFF2-40B4-BE49-F238E27FC236}">
                <a16:creationId xmlns:a16="http://schemas.microsoft.com/office/drawing/2014/main" id="{763E84AC-62CD-4E1D-BFA1-D713C30E42D6}"/>
              </a:ext>
            </a:extLst>
          </p:cNvPr>
          <p:cNvPicPr>
            <a:picLocks noGrp="1" noChangeAspect="1"/>
          </p:cNvPicPr>
          <p:nvPr>
            <p:ph idx="1"/>
          </p:nvPr>
        </p:nvPicPr>
        <p:blipFill>
          <a:blip r:embed="rId2"/>
          <a:stretch>
            <a:fillRect/>
          </a:stretch>
        </p:blipFill>
        <p:spPr>
          <a:xfrm>
            <a:off x="2081074" y="1553982"/>
            <a:ext cx="7467600" cy="3748557"/>
          </a:xfrm>
        </p:spPr>
      </p:pic>
      <p:pic>
        <p:nvPicPr>
          <p:cNvPr id="5" name="Picture 5">
            <a:extLst>
              <a:ext uri="{FF2B5EF4-FFF2-40B4-BE49-F238E27FC236}">
                <a16:creationId xmlns:a16="http://schemas.microsoft.com/office/drawing/2014/main" id="{E73FE61C-EA2E-4FDF-B63D-8B5FFFFF4643}"/>
              </a:ext>
            </a:extLst>
          </p:cNvPr>
          <p:cNvPicPr>
            <a:picLocks noChangeAspect="1"/>
          </p:cNvPicPr>
          <p:nvPr/>
        </p:nvPicPr>
        <p:blipFill>
          <a:blip r:embed="rId3"/>
          <a:stretch>
            <a:fillRect/>
          </a:stretch>
        </p:blipFill>
        <p:spPr>
          <a:xfrm>
            <a:off x="7343313" y="5559095"/>
            <a:ext cx="2743200" cy="888858"/>
          </a:xfrm>
          <a:prstGeom prst="rect">
            <a:avLst/>
          </a:prstGeom>
        </p:spPr>
      </p:pic>
      <p:sp>
        <p:nvSpPr>
          <p:cNvPr id="7" name="Rectangle 6">
            <a:extLst>
              <a:ext uri="{FF2B5EF4-FFF2-40B4-BE49-F238E27FC236}">
                <a16:creationId xmlns:a16="http://schemas.microsoft.com/office/drawing/2014/main" id="{3C817BE9-B492-4F8F-91D7-BE2196C415CD}"/>
              </a:ext>
            </a:extLst>
          </p:cNvPr>
          <p:cNvSpPr/>
          <p:nvPr/>
        </p:nvSpPr>
        <p:spPr>
          <a:xfrm>
            <a:off x="6892770" y="4558683"/>
            <a:ext cx="2352582" cy="2552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8107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639762"/>
          </a:xfrm>
        </p:spPr>
        <p:txBody>
          <a:bodyPr/>
          <a:lstStyle/>
          <a:p>
            <a:r>
              <a:rPr lang="en-IN" dirty="0"/>
              <a:t>Example: void </a:t>
            </a:r>
            <a:r>
              <a:rPr lang="en-IN" dirty="0" err="1"/>
              <a:t>setSize</a:t>
            </a:r>
            <a:r>
              <a:rPr lang="en-IN" dirty="0"/>
              <a:t>(</a:t>
            </a:r>
            <a:r>
              <a:rPr lang="en-IN" dirty="0" err="1"/>
              <a:t>int</a:t>
            </a:r>
            <a:r>
              <a:rPr lang="en-IN" dirty="0"/>
              <a:t> size)</a:t>
            </a:r>
          </a:p>
        </p:txBody>
      </p:sp>
      <p:pic>
        <p:nvPicPr>
          <p:cNvPr id="7" name="Picture 7">
            <a:extLst>
              <a:ext uri="{FF2B5EF4-FFF2-40B4-BE49-F238E27FC236}">
                <a16:creationId xmlns:a16="http://schemas.microsoft.com/office/drawing/2014/main" id="{01ECAF62-5591-4DF0-9854-10A64DE362B7}"/>
              </a:ext>
            </a:extLst>
          </p:cNvPr>
          <p:cNvPicPr>
            <a:picLocks noGrp="1" noChangeAspect="1"/>
          </p:cNvPicPr>
          <p:nvPr>
            <p:ph idx="1"/>
          </p:nvPr>
        </p:nvPicPr>
        <p:blipFill>
          <a:blip r:embed="rId2"/>
          <a:stretch>
            <a:fillRect/>
          </a:stretch>
        </p:blipFill>
        <p:spPr>
          <a:xfrm>
            <a:off x="1981200" y="1421342"/>
            <a:ext cx="7467600" cy="4210536"/>
          </a:xfrm>
        </p:spPr>
      </p:pic>
      <p:pic>
        <p:nvPicPr>
          <p:cNvPr id="8" name="Picture 8">
            <a:extLst>
              <a:ext uri="{FF2B5EF4-FFF2-40B4-BE49-F238E27FC236}">
                <a16:creationId xmlns:a16="http://schemas.microsoft.com/office/drawing/2014/main" id="{EA49B885-8775-4CE9-88A0-6398D731AAD5}"/>
              </a:ext>
            </a:extLst>
          </p:cNvPr>
          <p:cNvPicPr>
            <a:picLocks noChangeAspect="1"/>
          </p:cNvPicPr>
          <p:nvPr/>
        </p:nvPicPr>
        <p:blipFill>
          <a:blip r:embed="rId3"/>
          <a:stretch>
            <a:fillRect/>
          </a:stretch>
        </p:blipFill>
        <p:spPr>
          <a:xfrm>
            <a:off x="7964750" y="4215398"/>
            <a:ext cx="2743200" cy="2599710"/>
          </a:xfrm>
          <a:prstGeom prst="rect">
            <a:avLst/>
          </a:prstGeom>
        </p:spPr>
      </p:pic>
      <p:sp>
        <p:nvSpPr>
          <p:cNvPr id="10" name="Rectangle 9">
            <a:extLst>
              <a:ext uri="{FF2B5EF4-FFF2-40B4-BE49-F238E27FC236}">
                <a16:creationId xmlns:a16="http://schemas.microsoft.com/office/drawing/2014/main" id="{DE2D5A3F-0CBA-4FB6-98D0-DEE80770BE5F}"/>
              </a:ext>
            </a:extLst>
          </p:cNvPr>
          <p:cNvSpPr/>
          <p:nvPr/>
        </p:nvSpPr>
        <p:spPr>
          <a:xfrm>
            <a:off x="3164150" y="3748597"/>
            <a:ext cx="2130641" cy="2219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277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715962"/>
          </a:xfrm>
        </p:spPr>
        <p:txBody>
          <a:bodyPr>
            <a:normAutofit/>
          </a:bodyPr>
          <a:lstStyle/>
          <a:p>
            <a:r>
              <a:rPr lang="en-IN" sz="2800" dirty="0"/>
              <a:t>Example: </a:t>
            </a:r>
            <a:r>
              <a:rPr lang="en-US" altLang="en-US" sz="2800" dirty="0" err="1"/>
              <a:t>boolean</a:t>
            </a:r>
            <a:r>
              <a:rPr lang="en-US" altLang="en-US" sz="2800" dirty="0"/>
              <a:t> contains(Object o)</a:t>
            </a:r>
            <a:endParaRPr lang="en-IN" sz="2800" dirty="0"/>
          </a:p>
        </p:txBody>
      </p:sp>
      <p:pic>
        <p:nvPicPr>
          <p:cNvPr id="4" name="Picture 4">
            <a:extLst>
              <a:ext uri="{FF2B5EF4-FFF2-40B4-BE49-F238E27FC236}">
                <a16:creationId xmlns:a16="http://schemas.microsoft.com/office/drawing/2014/main" id="{66ED2F26-8639-4343-9E76-C6ED84EACEA7}"/>
              </a:ext>
            </a:extLst>
          </p:cNvPr>
          <p:cNvPicPr>
            <a:picLocks noChangeAspect="1"/>
          </p:cNvPicPr>
          <p:nvPr/>
        </p:nvPicPr>
        <p:blipFill>
          <a:blip r:embed="rId2"/>
          <a:stretch>
            <a:fillRect/>
          </a:stretch>
        </p:blipFill>
        <p:spPr>
          <a:xfrm>
            <a:off x="1983419" y="1258685"/>
            <a:ext cx="7914442" cy="4562572"/>
          </a:xfrm>
          <a:prstGeom prst="rect">
            <a:avLst/>
          </a:prstGeom>
        </p:spPr>
      </p:pic>
      <p:sp>
        <p:nvSpPr>
          <p:cNvPr id="5" name="Rectangle 4">
            <a:extLst>
              <a:ext uri="{FF2B5EF4-FFF2-40B4-BE49-F238E27FC236}">
                <a16:creationId xmlns:a16="http://schemas.microsoft.com/office/drawing/2014/main" id="{9F50F813-BE4A-4054-BE21-0A352AA3DFD7}"/>
              </a:ext>
            </a:extLst>
          </p:cNvPr>
          <p:cNvSpPr/>
          <p:nvPr/>
        </p:nvSpPr>
        <p:spPr>
          <a:xfrm>
            <a:off x="7403236" y="4225770"/>
            <a:ext cx="1953088" cy="2663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F83A96E-159F-46C9-8B93-1B3D4AF05AC1}"/>
              </a:ext>
            </a:extLst>
          </p:cNvPr>
          <p:cNvSpPr/>
          <p:nvPr/>
        </p:nvSpPr>
        <p:spPr>
          <a:xfrm>
            <a:off x="3541450" y="4003828"/>
            <a:ext cx="1531399" cy="2219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a:extLst>
              <a:ext uri="{FF2B5EF4-FFF2-40B4-BE49-F238E27FC236}">
                <a16:creationId xmlns:a16="http://schemas.microsoft.com/office/drawing/2014/main" id="{15002680-C6A9-42C9-B0F8-B286BFB71BFB}"/>
              </a:ext>
            </a:extLst>
          </p:cNvPr>
          <p:cNvPicPr>
            <a:picLocks noChangeAspect="1"/>
          </p:cNvPicPr>
          <p:nvPr/>
        </p:nvPicPr>
        <p:blipFill>
          <a:blip r:embed="rId3"/>
          <a:stretch>
            <a:fillRect/>
          </a:stretch>
        </p:blipFill>
        <p:spPr>
          <a:xfrm>
            <a:off x="7609642" y="6013196"/>
            <a:ext cx="2743200" cy="646483"/>
          </a:xfrm>
          <a:prstGeom prst="rect">
            <a:avLst/>
          </a:prstGeom>
        </p:spPr>
      </p:pic>
    </p:spTree>
    <p:extLst>
      <p:ext uri="{BB962C8B-B14F-4D97-AF65-F5344CB8AC3E}">
        <p14:creationId xmlns:p14="http://schemas.microsoft.com/office/powerpoint/2010/main" val="23774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334962"/>
          </a:xfrm>
        </p:spPr>
        <p:txBody>
          <a:bodyPr>
            <a:normAutofit fontScale="90000"/>
          </a:bodyPr>
          <a:lstStyle/>
          <a:p>
            <a:r>
              <a:rPr lang="en-IN" sz="2400" dirty="0"/>
              <a:t>Example: </a:t>
            </a:r>
            <a:r>
              <a:rPr lang="en-US" altLang="en-US" sz="2400" dirty="0"/>
              <a:t>void </a:t>
            </a:r>
            <a:r>
              <a:rPr lang="en-US" altLang="en-US" sz="2400" dirty="0" err="1"/>
              <a:t>copyInto</a:t>
            </a:r>
            <a:r>
              <a:rPr lang="en-US" altLang="en-US" sz="2400" dirty="0"/>
              <a:t>(Object[ ] </a:t>
            </a:r>
            <a:r>
              <a:rPr lang="en-US" altLang="en-US" sz="2400" dirty="0" err="1"/>
              <a:t>anArray</a:t>
            </a:r>
            <a:r>
              <a:rPr lang="en-US" altLang="en-US" sz="2400" dirty="0"/>
              <a:t>)</a:t>
            </a:r>
            <a:endParaRPr lang="en-IN" sz="2400" dirty="0"/>
          </a:p>
        </p:txBody>
      </p:sp>
      <p:pic>
        <p:nvPicPr>
          <p:cNvPr id="6" name="Picture 6">
            <a:extLst>
              <a:ext uri="{FF2B5EF4-FFF2-40B4-BE49-F238E27FC236}">
                <a16:creationId xmlns:a16="http://schemas.microsoft.com/office/drawing/2014/main" id="{265BB81F-C26D-4C82-866D-76217184A86B}"/>
              </a:ext>
            </a:extLst>
          </p:cNvPr>
          <p:cNvPicPr>
            <a:picLocks noGrp="1" noChangeAspect="1"/>
          </p:cNvPicPr>
          <p:nvPr>
            <p:ph idx="1"/>
          </p:nvPr>
        </p:nvPicPr>
        <p:blipFill>
          <a:blip r:embed="rId2"/>
          <a:stretch>
            <a:fillRect/>
          </a:stretch>
        </p:blipFill>
        <p:spPr>
          <a:xfrm>
            <a:off x="2179862" y="923278"/>
            <a:ext cx="6071539" cy="5484091"/>
          </a:xfrm>
        </p:spPr>
      </p:pic>
      <p:sp>
        <p:nvSpPr>
          <p:cNvPr id="8" name="Rectangle 7">
            <a:extLst>
              <a:ext uri="{FF2B5EF4-FFF2-40B4-BE49-F238E27FC236}">
                <a16:creationId xmlns:a16="http://schemas.microsoft.com/office/drawing/2014/main" id="{EBAFEF8A-77EE-4F7F-BD9C-0B815A50BE2E}"/>
              </a:ext>
            </a:extLst>
          </p:cNvPr>
          <p:cNvSpPr/>
          <p:nvPr/>
        </p:nvSpPr>
        <p:spPr>
          <a:xfrm>
            <a:off x="3319507" y="4381130"/>
            <a:ext cx="1708952" cy="2330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a:extLst>
              <a:ext uri="{FF2B5EF4-FFF2-40B4-BE49-F238E27FC236}">
                <a16:creationId xmlns:a16="http://schemas.microsoft.com/office/drawing/2014/main" id="{E317762E-A97B-44A0-BF95-893191B2E003}"/>
              </a:ext>
            </a:extLst>
          </p:cNvPr>
          <p:cNvPicPr>
            <a:picLocks noChangeAspect="1"/>
          </p:cNvPicPr>
          <p:nvPr/>
        </p:nvPicPr>
        <p:blipFill>
          <a:blip r:embed="rId3"/>
          <a:stretch>
            <a:fillRect/>
          </a:stretch>
        </p:blipFill>
        <p:spPr>
          <a:xfrm>
            <a:off x="7864876" y="5225603"/>
            <a:ext cx="2743200" cy="1555845"/>
          </a:xfrm>
          <a:prstGeom prst="rect">
            <a:avLst/>
          </a:prstGeom>
        </p:spPr>
      </p:pic>
    </p:spTree>
    <p:extLst>
      <p:ext uri="{BB962C8B-B14F-4D97-AF65-F5344CB8AC3E}">
        <p14:creationId xmlns:p14="http://schemas.microsoft.com/office/powerpoint/2010/main" val="312828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792162"/>
          </a:xfrm>
        </p:spPr>
        <p:txBody>
          <a:bodyPr>
            <a:normAutofit/>
          </a:bodyPr>
          <a:lstStyle/>
          <a:p>
            <a:r>
              <a:rPr lang="en-IN" sz="2400" dirty="0"/>
              <a:t>Example: </a:t>
            </a:r>
            <a:r>
              <a:rPr lang="en-US" altLang="en-US" sz="2400" dirty="0"/>
              <a:t>E </a:t>
            </a:r>
            <a:r>
              <a:rPr lang="en-US" altLang="en-US" sz="2400" dirty="0" err="1"/>
              <a:t>elementAt</a:t>
            </a:r>
            <a:r>
              <a:rPr lang="en-US" altLang="en-US" sz="2400" dirty="0"/>
              <a:t>(</a:t>
            </a:r>
            <a:r>
              <a:rPr lang="en-US" altLang="en-US" sz="2400" dirty="0" err="1"/>
              <a:t>int</a:t>
            </a:r>
            <a:r>
              <a:rPr lang="en-US" altLang="en-US" sz="2400" dirty="0"/>
              <a:t> index)</a:t>
            </a:r>
            <a:r>
              <a:rPr lang="en-IN" sz="2400" dirty="0"/>
              <a:t> </a:t>
            </a:r>
          </a:p>
        </p:txBody>
      </p:sp>
      <p:pic>
        <p:nvPicPr>
          <p:cNvPr id="4" name="Picture 4">
            <a:extLst>
              <a:ext uri="{FF2B5EF4-FFF2-40B4-BE49-F238E27FC236}">
                <a16:creationId xmlns:a16="http://schemas.microsoft.com/office/drawing/2014/main" id="{E50A5287-34E3-4612-A1B2-DAB6CA33068E}"/>
              </a:ext>
            </a:extLst>
          </p:cNvPr>
          <p:cNvPicPr>
            <a:picLocks noChangeAspect="1"/>
          </p:cNvPicPr>
          <p:nvPr/>
        </p:nvPicPr>
        <p:blipFill>
          <a:blip r:embed="rId2"/>
          <a:stretch>
            <a:fillRect/>
          </a:stretch>
        </p:blipFill>
        <p:spPr>
          <a:xfrm>
            <a:off x="2271945" y="1555904"/>
            <a:ext cx="7326297" cy="4156784"/>
          </a:xfrm>
          <a:prstGeom prst="rect">
            <a:avLst/>
          </a:prstGeom>
        </p:spPr>
      </p:pic>
      <p:sp>
        <p:nvSpPr>
          <p:cNvPr id="6" name="Rectangle 5">
            <a:extLst>
              <a:ext uri="{FF2B5EF4-FFF2-40B4-BE49-F238E27FC236}">
                <a16:creationId xmlns:a16="http://schemas.microsoft.com/office/drawing/2014/main" id="{A7193E82-A20C-4233-9352-37EF20E24CD2}"/>
              </a:ext>
            </a:extLst>
          </p:cNvPr>
          <p:cNvSpPr/>
          <p:nvPr/>
        </p:nvSpPr>
        <p:spPr>
          <a:xfrm>
            <a:off x="7569691" y="4891596"/>
            <a:ext cx="1708952" cy="2330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E19128A-1869-4037-9C44-F6258349C7AB}"/>
              </a:ext>
            </a:extLst>
          </p:cNvPr>
          <p:cNvSpPr/>
          <p:nvPr/>
        </p:nvSpPr>
        <p:spPr>
          <a:xfrm>
            <a:off x="7566732" y="4478045"/>
            <a:ext cx="1708952" cy="2330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a:extLst>
              <a:ext uri="{FF2B5EF4-FFF2-40B4-BE49-F238E27FC236}">
                <a16:creationId xmlns:a16="http://schemas.microsoft.com/office/drawing/2014/main" id="{15690F1B-9A45-4EBF-A0D2-6AB3278E46B0}"/>
              </a:ext>
            </a:extLst>
          </p:cNvPr>
          <p:cNvPicPr>
            <a:picLocks noChangeAspect="1"/>
          </p:cNvPicPr>
          <p:nvPr/>
        </p:nvPicPr>
        <p:blipFill>
          <a:blip r:embed="rId3"/>
          <a:stretch>
            <a:fillRect/>
          </a:stretch>
        </p:blipFill>
        <p:spPr>
          <a:xfrm>
            <a:off x="7665128" y="5887851"/>
            <a:ext cx="2743200" cy="697424"/>
          </a:xfrm>
          <a:prstGeom prst="rect">
            <a:avLst/>
          </a:prstGeom>
        </p:spPr>
      </p:pic>
    </p:spTree>
    <p:extLst>
      <p:ext uri="{BB962C8B-B14F-4D97-AF65-F5344CB8AC3E}">
        <p14:creationId xmlns:p14="http://schemas.microsoft.com/office/powerpoint/2010/main" val="1719500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1" y="304801"/>
            <a:ext cx="8077199" cy="6169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0016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792162"/>
          </a:xfrm>
        </p:spPr>
        <p:txBody>
          <a:bodyPr>
            <a:normAutofit/>
          </a:bodyPr>
          <a:lstStyle/>
          <a:p>
            <a:r>
              <a:rPr lang="en-IN" sz="2800" dirty="0"/>
              <a:t>Example: </a:t>
            </a:r>
            <a:r>
              <a:rPr lang="en-US" altLang="en-US" sz="2800" dirty="0">
                <a:latin typeface="Times New Roman" pitchFamily="18" charset="0"/>
                <a:cs typeface="Times New Roman" pitchFamily="18" charset="0"/>
              </a:rPr>
              <a:t>E </a:t>
            </a:r>
            <a:r>
              <a:rPr lang="en-US" altLang="en-US" sz="2800" dirty="0" err="1">
                <a:latin typeface="Times New Roman" pitchFamily="18" charset="0"/>
                <a:cs typeface="Times New Roman" pitchFamily="18" charset="0"/>
              </a:rPr>
              <a:t>firstElement</a:t>
            </a:r>
            <a:r>
              <a:rPr lang="en-US" altLang="en-US" sz="2800" dirty="0">
                <a:latin typeface="Times New Roman" pitchFamily="18" charset="0"/>
                <a:cs typeface="Times New Roman" pitchFamily="18" charset="0"/>
              </a:rPr>
              <a:t>()</a:t>
            </a:r>
            <a:endParaRPr lang="en-IN" sz="2800" dirty="0"/>
          </a:p>
        </p:txBody>
      </p:sp>
      <p:pic>
        <p:nvPicPr>
          <p:cNvPr id="6" name="Picture 6">
            <a:extLst>
              <a:ext uri="{FF2B5EF4-FFF2-40B4-BE49-F238E27FC236}">
                <a16:creationId xmlns:a16="http://schemas.microsoft.com/office/drawing/2014/main" id="{EBF10288-230F-40B5-9005-C3DF5360AA8D}"/>
              </a:ext>
            </a:extLst>
          </p:cNvPr>
          <p:cNvPicPr>
            <a:picLocks noGrp="1" noChangeAspect="1"/>
          </p:cNvPicPr>
          <p:nvPr>
            <p:ph idx="1"/>
          </p:nvPr>
        </p:nvPicPr>
        <p:blipFill>
          <a:blip r:embed="rId2"/>
          <a:stretch>
            <a:fillRect/>
          </a:stretch>
        </p:blipFill>
        <p:spPr>
          <a:xfrm>
            <a:off x="1981200" y="1408554"/>
            <a:ext cx="7467600" cy="4047463"/>
          </a:xfrm>
        </p:spPr>
      </p:pic>
      <p:sp>
        <p:nvSpPr>
          <p:cNvPr id="8" name="Rectangle 7">
            <a:extLst>
              <a:ext uri="{FF2B5EF4-FFF2-40B4-BE49-F238E27FC236}">
                <a16:creationId xmlns:a16="http://schemas.microsoft.com/office/drawing/2014/main" id="{64E14B30-79D9-4C3A-A14D-4DAEE05B4ABC}"/>
              </a:ext>
            </a:extLst>
          </p:cNvPr>
          <p:cNvSpPr/>
          <p:nvPr/>
        </p:nvSpPr>
        <p:spPr>
          <a:xfrm>
            <a:off x="7514206" y="4725140"/>
            <a:ext cx="1708952" cy="2330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a:extLst>
              <a:ext uri="{FF2B5EF4-FFF2-40B4-BE49-F238E27FC236}">
                <a16:creationId xmlns:a16="http://schemas.microsoft.com/office/drawing/2014/main" id="{D36FBBB8-03F1-45AF-B704-0E4D7B533AFD}"/>
              </a:ext>
            </a:extLst>
          </p:cNvPr>
          <p:cNvPicPr>
            <a:picLocks noChangeAspect="1"/>
          </p:cNvPicPr>
          <p:nvPr/>
        </p:nvPicPr>
        <p:blipFill>
          <a:blip r:embed="rId3"/>
          <a:stretch>
            <a:fillRect/>
          </a:stretch>
        </p:blipFill>
        <p:spPr>
          <a:xfrm>
            <a:off x="6832847" y="5966413"/>
            <a:ext cx="2743200" cy="451522"/>
          </a:xfrm>
          <a:prstGeom prst="rect">
            <a:avLst/>
          </a:prstGeom>
        </p:spPr>
      </p:pic>
    </p:spTree>
    <p:extLst>
      <p:ext uri="{BB962C8B-B14F-4D97-AF65-F5344CB8AC3E}">
        <p14:creationId xmlns:p14="http://schemas.microsoft.com/office/powerpoint/2010/main" val="323433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077200" cy="1143000"/>
          </a:xfrm>
        </p:spPr>
        <p:txBody>
          <a:bodyPr>
            <a:normAutofit/>
          </a:bodyPr>
          <a:lstStyle/>
          <a:p>
            <a:r>
              <a:rPr lang="en-IN" sz="2800" dirty="0"/>
              <a:t>Example: </a:t>
            </a:r>
            <a:r>
              <a:rPr lang="en-US" altLang="en-US" sz="2800" dirty="0">
                <a:latin typeface="Times New Roman" pitchFamily="18" charset="0"/>
                <a:cs typeface="Times New Roman" pitchFamily="18" charset="0"/>
              </a:rPr>
              <a:t>void </a:t>
            </a:r>
            <a:r>
              <a:rPr lang="en-US" altLang="en-US" sz="2800" dirty="0" err="1">
                <a:latin typeface="Times New Roman" pitchFamily="18" charset="0"/>
                <a:cs typeface="Times New Roman" pitchFamily="18" charset="0"/>
              </a:rPr>
              <a:t>insertElementAt</a:t>
            </a:r>
            <a:r>
              <a:rPr lang="en-US" altLang="en-US" sz="2800" dirty="0">
                <a:latin typeface="Times New Roman" pitchFamily="18" charset="0"/>
                <a:cs typeface="Times New Roman" pitchFamily="18" charset="0"/>
              </a:rPr>
              <a:t>(E </a:t>
            </a:r>
            <a:r>
              <a:rPr lang="en-US" altLang="en-US" sz="2800" dirty="0" err="1">
                <a:latin typeface="Times New Roman" pitchFamily="18" charset="0"/>
                <a:cs typeface="Times New Roman" pitchFamily="18" charset="0"/>
              </a:rPr>
              <a:t>obj</a:t>
            </a:r>
            <a:r>
              <a:rPr lang="en-US" altLang="en-US" sz="2800" dirty="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int</a:t>
            </a:r>
            <a:r>
              <a:rPr lang="en-US" altLang="en-US" sz="2800" dirty="0">
                <a:latin typeface="Times New Roman" pitchFamily="18" charset="0"/>
                <a:cs typeface="Times New Roman" pitchFamily="18" charset="0"/>
              </a:rPr>
              <a:t> index)</a:t>
            </a:r>
            <a:endParaRPr lang="en-IN" sz="2800" dirty="0"/>
          </a:p>
        </p:txBody>
      </p:sp>
      <p:pic>
        <p:nvPicPr>
          <p:cNvPr id="6" name="Picture 6">
            <a:extLst>
              <a:ext uri="{FF2B5EF4-FFF2-40B4-BE49-F238E27FC236}">
                <a16:creationId xmlns:a16="http://schemas.microsoft.com/office/drawing/2014/main" id="{C0D435A4-810D-4A4A-94BB-834072E29ABF}"/>
              </a:ext>
            </a:extLst>
          </p:cNvPr>
          <p:cNvPicPr>
            <a:picLocks noGrp="1" noChangeAspect="1"/>
          </p:cNvPicPr>
          <p:nvPr>
            <p:ph idx="1"/>
          </p:nvPr>
        </p:nvPicPr>
        <p:blipFill>
          <a:blip r:embed="rId2"/>
          <a:stretch>
            <a:fillRect/>
          </a:stretch>
        </p:blipFill>
        <p:spPr>
          <a:xfrm>
            <a:off x="1981200" y="1671570"/>
            <a:ext cx="7467600" cy="4187257"/>
          </a:xfrm>
        </p:spPr>
      </p:pic>
      <p:pic>
        <p:nvPicPr>
          <p:cNvPr id="7" name="Picture 7">
            <a:extLst>
              <a:ext uri="{FF2B5EF4-FFF2-40B4-BE49-F238E27FC236}">
                <a16:creationId xmlns:a16="http://schemas.microsoft.com/office/drawing/2014/main" id="{56ADE4C3-E9B7-4715-8EA2-ED74D51E5DFE}"/>
              </a:ext>
            </a:extLst>
          </p:cNvPr>
          <p:cNvPicPr>
            <a:picLocks noChangeAspect="1"/>
          </p:cNvPicPr>
          <p:nvPr/>
        </p:nvPicPr>
        <p:blipFill>
          <a:blip r:embed="rId3"/>
          <a:stretch>
            <a:fillRect/>
          </a:stretch>
        </p:blipFill>
        <p:spPr>
          <a:xfrm>
            <a:off x="6522128" y="6068204"/>
            <a:ext cx="3786326" cy="414396"/>
          </a:xfrm>
          <a:prstGeom prst="rect">
            <a:avLst/>
          </a:prstGeom>
        </p:spPr>
      </p:pic>
      <p:sp>
        <p:nvSpPr>
          <p:cNvPr id="9" name="Rectangle 8">
            <a:extLst>
              <a:ext uri="{FF2B5EF4-FFF2-40B4-BE49-F238E27FC236}">
                <a16:creationId xmlns:a16="http://schemas.microsoft.com/office/drawing/2014/main" id="{8A5602D0-98C5-4E14-9B6D-47628E9790FC}"/>
              </a:ext>
            </a:extLst>
          </p:cNvPr>
          <p:cNvSpPr/>
          <p:nvPr/>
        </p:nvSpPr>
        <p:spPr>
          <a:xfrm>
            <a:off x="3275119" y="4891595"/>
            <a:ext cx="2818660" cy="2885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186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411162"/>
          </a:xfrm>
        </p:spPr>
        <p:txBody>
          <a:bodyPr>
            <a:normAutofit fontScale="90000"/>
          </a:bodyPr>
          <a:lstStyle/>
          <a:p>
            <a:r>
              <a:rPr lang="en-IN" sz="2800" dirty="0"/>
              <a:t>Example: </a:t>
            </a:r>
            <a:r>
              <a:rPr lang="en-US" altLang="en-US" sz="2800" dirty="0" err="1">
                <a:latin typeface="Times New Roman" pitchFamily="18" charset="0"/>
                <a:cs typeface="Times New Roman" pitchFamily="18" charset="0"/>
              </a:rPr>
              <a:t>boolean</a:t>
            </a:r>
            <a:r>
              <a:rPr lang="en-US" altLang="en-US" sz="2800" dirty="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isEmpty</a:t>
            </a:r>
            <a:r>
              <a:rPr lang="en-US" altLang="en-US" sz="2800" dirty="0">
                <a:latin typeface="Times New Roman" pitchFamily="18" charset="0"/>
                <a:cs typeface="Times New Roman" pitchFamily="18" charset="0"/>
              </a:rPr>
              <a:t>()</a:t>
            </a:r>
            <a:endParaRPr lang="en-IN" sz="2800" dirty="0"/>
          </a:p>
        </p:txBody>
      </p:sp>
      <p:pic>
        <p:nvPicPr>
          <p:cNvPr id="6" name="Picture 6">
            <a:extLst>
              <a:ext uri="{FF2B5EF4-FFF2-40B4-BE49-F238E27FC236}">
                <a16:creationId xmlns:a16="http://schemas.microsoft.com/office/drawing/2014/main" id="{6434E056-EAA6-4595-99FA-DC7E9479E997}"/>
              </a:ext>
            </a:extLst>
          </p:cNvPr>
          <p:cNvPicPr>
            <a:picLocks noGrp="1" noChangeAspect="1"/>
          </p:cNvPicPr>
          <p:nvPr>
            <p:ph idx="1"/>
          </p:nvPr>
        </p:nvPicPr>
        <p:blipFill>
          <a:blip r:embed="rId2"/>
          <a:stretch>
            <a:fillRect/>
          </a:stretch>
        </p:blipFill>
        <p:spPr>
          <a:xfrm>
            <a:off x="1979829" y="901083"/>
            <a:ext cx="7292788" cy="4873752"/>
          </a:xfrm>
        </p:spPr>
      </p:pic>
      <p:sp>
        <p:nvSpPr>
          <p:cNvPr id="8" name="Rectangle 7">
            <a:extLst>
              <a:ext uri="{FF2B5EF4-FFF2-40B4-BE49-F238E27FC236}">
                <a16:creationId xmlns:a16="http://schemas.microsoft.com/office/drawing/2014/main" id="{CE927E7F-D3B2-4F8E-AD63-284FC977CE07}"/>
              </a:ext>
            </a:extLst>
          </p:cNvPr>
          <p:cNvSpPr/>
          <p:nvPr/>
        </p:nvSpPr>
        <p:spPr>
          <a:xfrm>
            <a:off x="7480916" y="3304711"/>
            <a:ext cx="1786631" cy="2441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1726221-6FB0-410B-995D-904DFF2D3844}"/>
              </a:ext>
            </a:extLst>
          </p:cNvPr>
          <p:cNvSpPr/>
          <p:nvPr/>
        </p:nvSpPr>
        <p:spPr>
          <a:xfrm>
            <a:off x="3252926" y="3959439"/>
            <a:ext cx="1786631" cy="2441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E852AB8-4F51-49CB-B38C-790D9897A64A}"/>
              </a:ext>
            </a:extLst>
          </p:cNvPr>
          <p:cNvSpPr/>
          <p:nvPr/>
        </p:nvSpPr>
        <p:spPr>
          <a:xfrm>
            <a:off x="7480916" y="5146827"/>
            <a:ext cx="1786631" cy="2441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1">
            <a:extLst>
              <a:ext uri="{FF2B5EF4-FFF2-40B4-BE49-F238E27FC236}">
                <a16:creationId xmlns:a16="http://schemas.microsoft.com/office/drawing/2014/main" id="{EE9E03F7-C25E-4D02-A6DE-F9E88DB3180F}"/>
              </a:ext>
            </a:extLst>
          </p:cNvPr>
          <p:cNvPicPr>
            <a:picLocks noChangeAspect="1"/>
          </p:cNvPicPr>
          <p:nvPr/>
        </p:nvPicPr>
        <p:blipFill>
          <a:blip r:embed="rId3"/>
          <a:stretch>
            <a:fillRect/>
          </a:stretch>
        </p:blipFill>
        <p:spPr>
          <a:xfrm>
            <a:off x="7554157" y="5979573"/>
            <a:ext cx="2743200" cy="624950"/>
          </a:xfrm>
          <a:prstGeom prst="rect">
            <a:avLst/>
          </a:prstGeom>
        </p:spPr>
      </p:pic>
    </p:spTree>
    <p:extLst>
      <p:ext uri="{BB962C8B-B14F-4D97-AF65-F5344CB8AC3E}">
        <p14:creationId xmlns:p14="http://schemas.microsoft.com/office/powerpoint/2010/main" val="224978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Example: </a:t>
            </a:r>
            <a:r>
              <a:rPr lang="en-US" altLang="en-US" sz="2800" dirty="0">
                <a:latin typeface="Times New Roman" pitchFamily="18" charset="0"/>
                <a:cs typeface="Times New Roman" pitchFamily="18" charset="0"/>
              </a:rPr>
              <a:t>E </a:t>
            </a:r>
            <a:r>
              <a:rPr lang="en-US" altLang="en-US" sz="2800" dirty="0" err="1">
                <a:latin typeface="Times New Roman" pitchFamily="18" charset="0"/>
                <a:cs typeface="Times New Roman" pitchFamily="18" charset="0"/>
              </a:rPr>
              <a:t>lastElement</a:t>
            </a:r>
            <a:r>
              <a:rPr lang="en-US" altLang="en-US" sz="2800" dirty="0">
                <a:latin typeface="Times New Roman" pitchFamily="18" charset="0"/>
                <a:cs typeface="Times New Roman" pitchFamily="18" charset="0"/>
              </a:rPr>
              <a:t>()</a:t>
            </a:r>
            <a:endParaRPr lang="en-IN" sz="2800" dirty="0"/>
          </a:p>
        </p:txBody>
      </p:sp>
      <p:pic>
        <p:nvPicPr>
          <p:cNvPr id="6" name="Picture 6">
            <a:extLst>
              <a:ext uri="{FF2B5EF4-FFF2-40B4-BE49-F238E27FC236}">
                <a16:creationId xmlns:a16="http://schemas.microsoft.com/office/drawing/2014/main" id="{48161021-DD35-498E-9C05-53C5ABBA0147}"/>
              </a:ext>
            </a:extLst>
          </p:cNvPr>
          <p:cNvPicPr>
            <a:picLocks noGrp="1" noChangeAspect="1"/>
          </p:cNvPicPr>
          <p:nvPr>
            <p:ph idx="1"/>
          </p:nvPr>
        </p:nvPicPr>
        <p:blipFill>
          <a:blip r:embed="rId2"/>
          <a:stretch>
            <a:fillRect/>
          </a:stretch>
        </p:blipFill>
        <p:spPr>
          <a:xfrm>
            <a:off x="2058880" y="1624125"/>
            <a:ext cx="7467600" cy="4104590"/>
          </a:xfrm>
        </p:spPr>
      </p:pic>
      <p:sp>
        <p:nvSpPr>
          <p:cNvPr id="8" name="Rectangle 7">
            <a:extLst>
              <a:ext uri="{FF2B5EF4-FFF2-40B4-BE49-F238E27FC236}">
                <a16:creationId xmlns:a16="http://schemas.microsoft.com/office/drawing/2014/main" id="{454D8F56-B53C-460A-93EE-DC0EA2510BCD}"/>
              </a:ext>
            </a:extLst>
          </p:cNvPr>
          <p:cNvSpPr/>
          <p:nvPr/>
        </p:nvSpPr>
        <p:spPr>
          <a:xfrm>
            <a:off x="7569693" y="4825012"/>
            <a:ext cx="1786631" cy="2441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a:extLst>
              <a:ext uri="{FF2B5EF4-FFF2-40B4-BE49-F238E27FC236}">
                <a16:creationId xmlns:a16="http://schemas.microsoft.com/office/drawing/2014/main" id="{9DC1B8AD-2BD8-441E-9630-70C7E84D4736}"/>
              </a:ext>
            </a:extLst>
          </p:cNvPr>
          <p:cNvPicPr>
            <a:picLocks noChangeAspect="1"/>
          </p:cNvPicPr>
          <p:nvPr/>
        </p:nvPicPr>
        <p:blipFill>
          <a:blip r:embed="rId3"/>
          <a:stretch>
            <a:fillRect/>
          </a:stretch>
        </p:blipFill>
        <p:spPr>
          <a:xfrm>
            <a:off x="6988206" y="5938923"/>
            <a:ext cx="2743200" cy="484311"/>
          </a:xfrm>
          <a:prstGeom prst="rect">
            <a:avLst/>
          </a:prstGeom>
        </p:spPr>
      </p:pic>
    </p:spTree>
    <p:extLst>
      <p:ext uri="{BB962C8B-B14F-4D97-AF65-F5344CB8AC3E}">
        <p14:creationId xmlns:p14="http://schemas.microsoft.com/office/powerpoint/2010/main" val="74307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715962"/>
          </a:xfrm>
        </p:spPr>
        <p:txBody>
          <a:bodyPr>
            <a:normAutofit/>
          </a:bodyPr>
          <a:lstStyle/>
          <a:p>
            <a:r>
              <a:rPr lang="en-IN" sz="2800" dirty="0"/>
              <a:t>Example: </a:t>
            </a:r>
            <a:r>
              <a:rPr lang="en-US" altLang="en-US" sz="2800" dirty="0">
                <a:latin typeface="Times New Roman" pitchFamily="18" charset="0"/>
                <a:cs typeface="Times New Roman" pitchFamily="18" charset="0"/>
              </a:rPr>
              <a:t>void </a:t>
            </a:r>
            <a:r>
              <a:rPr lang="en-US" altLang="en-US" sz="2800" dirty="0" err="1">
                <a:latin typeface="Times New Roman" pitchFamily="18" charset="0"/>
                <a:cs typeface="Times New Roman" pitchFamily="18" charset="0"/>
              </a:rPr>
              <a:t>removeAllElements</a:t>
            </a:r>
            <a:r>
              <a:rPr lang="en-US" altLang="en-US" sz="2800" dirty="0">
                <a:latin typeface="Times New Roman" pitchFamily="18" charset="0"/>
                <a:cs typeface="Times New Roman" pitchFamily="18" charset="0"/>
              </a:rPr>
              <a:t>()</a:t>
            </a:r>
            <a:endParaRPr lang="en-IN" sz="2800" dirty="0"/>
          </a:p>
        </p:txBody>
      </p:sp>
      <p:pic>
        <p:nvPicPr>
          <p:cNvPr id="6" name="Picture 6">
            <a:extLst>
              <a:ext uri="{FF2B5EF4-FFF2-40B4-BE49-F238E27FC236}">
                <a16:creationId xmlns:a16="http://schemas.microsoft.com/office/drawing/2014/main" id="{313D3960-CD0E-4E06-8AA2-44A1F9A4620A}"/>
              </a:ext>
            </a:extLst>
          </p:cNvPr>
          <p:cNvPicPr>
            <a:picLocks noGrp="1" noChangeAspect="1"/>
          </p:cNvPicPr>
          <p:nvPr>
            <p:ph idx="1"/>
          </p:nvPr>
        </p:nvPicPr>
        <p:blipFill>
          <a:blip r:embed="rId2"/>
          <a:stretch>
            <a:fillRect/>
          </a:stretch>
        </p:blipFill>
        <p:spPr>
          <a:xfrm>
            <a:off x="2089212" y="1259984"/>
            <a:ext cx="7162800" cy="3689875"/>
          </a:xfrm>
        </p:spPr>
      </p:pic>
      <p:sp>
        <p:nvSpPr>
          <p:cNvPr id="8" name="Rectangle 7">
            <a:extLst>
              <a:ext uri="{FF2B5EF4-FFF2-40B4-BE49-F238E27FC236}">
                <a16:creationId xmlns:a16="http://schemas.microsoft.com/office/drawing/2014/main" id="{C86AE6E5-37D8-498F-8A38-7CD76EA88E5F}"/>
              </a:ext>
            </a:extLst>
          </p:cNvPr>
          <p:cNvSpPr/>
          <p:nvPr/>
        </p:nvSpPr>
        <p:spPr>
          <a:xfrm>
            <a:off x="3752295" y="4214673"/>
            <a:ext cx="3428999" cy="2774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a:extLst>
              <a:ext uri="{FF2B5EF4-FFF2-40B4-BE49-F238E27FC236}">
                <a16:creationId xmlns:a16="http://schemas.microsoft.com/office/drawing/2014/main" id="{D453371C-2119-4F8E-B19D-A37F6AB53684}"/>
              </a:ext>
            </a:extLst>
          </p:cNvPr>
          <p:cNvPicPr>
            <a:picLocks noChangeAspect="1"/>
          </p:cNvPicPr>
          <p:nvPr/>
        </p:nvPicPr>
        <p:blipFill>
          <a:blip r:embed="rId3"/>
          <a:stretch>
            <a:fillRect/>
          </a:stretch>
        </p:blipFill>
        <p:spPr>
          <a:xfrm>
            <a:off x="7176856" y="5501219"/>
            <a:ext cx="2743200" cy="671699"/>
          </a:xfrm>
          <a:prstGeom prst="rect">
            <a:avLst/>
          </a:prstGeom>
        </p:spPr>
      </p:pic>
    </p:spTree>
    <p:extLst>
      <p:ext uri="{BB962C8B-B14F-4D97-AF65-F5344CB8AC3E}">
        <p14:creationId xmlns:p14="http://schemas.microsoft.com/office/powerpoint/2010/main" val="283522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715962"/>
          </a:xfrm>
        </p:spPr>
        <p:txBody>
          <a:bodyPr>
            <a:normAutofit/>
          </a:bodyPr>
          <a:lstStyle/>
          <a:p>
            <a:r>
              <a:rPr lang="en-IN" sz="2800" dirty="0"/>
              <a:t>Example:</a:t>
            </a:r>
            <a:r>
              <a:rPr lang="en-US" altLang="en-US" sz="2800" dirty="0">
                <a:latin typeface="Times New Roman" pitchFamily="18" charset="0"/>
                <a:cs typeface="Times New Roman" pitchFamily="18" charset="0"/>
              </a:rPr>
              <a:t>void </a:t>
            </a:r>
            <a:r>
              <a:rPr lang="en-US" altLang="en-US" sz="2800" dirty="0" err="1">
                <a:latin typeface="Times New Roman" pitchFamily="18" charset="0"/>
                <a:cs typeface="Times New Roman" pitchFamily="18" charset="0"/>
              </a:rPr>
              <a:t>removeElementAt</a:t>
            </a:r>
            <a:r>
              <a:rPr lang="en-US" altLang="en-US" sz="2800" dirty="0">
                <a:latin typeface="Times New Roman" pitchFamily="18" charset="0"/>
                <a:cs typeface="Times New Roman" pitchFamily="18" charset="0"/>
              </a:rPr>
              <a:t>(</a:t>
            </a:r>
            <a:r>
              <a:rPr lang="en-US" altLang="en-US" sz="2800" dirty="0" err="1">
                <a:latin typeface="Times New Roman" pitchFamily="18" charset="0"/>
                <a:cs typeface="Times New Roman" pitchFamily="18" charset="0"/>
              </a:rPr>
              <a:t>int</a:t>
            </a:r>
            <a:r>
              <a:rPr lang="en-US" altLang="en-US" sz="2800" dirty="0">
                <a:latin typeface="Times New Roman" pitchFamily="18" charset="0"/>
                <a:cs typeface="Times New Roman" pitchFamily="18" charset="0"/>
              </a:rPr>
              <a:t> index)</a:t>
            </a:r>
            <a:endParaRPr lang="en-IN" sz="2800" dirty="0"/>
          </a:p>
        </p:txBody>
      </p:sp>
      <p:pic>
        <p:nvPicPr>
          <p:cNvPr id="6" name="Picture 6">
            <a:extLst>
              <a:ext uri="{FF2B5EF4-FFF2-40B4-BE49-F238E27FC236}">
                <a16:creationId xmlns:a16="http://schemas.microsoft.com/office/drawing/2014/main" id="{6AD63D5F-6FC4-4A6B-957C-7415887CBF9D}"/>
              </a:ext>
            </a:extLst>
          </p:cNvPr>
          <p:cNvPicPr>
            <a:picLocks noGrp="1" noChangeAspect="1"/>
          </p:cNvPicPr>
          <p:nvPr>
            <p:ph idx="1"/>
          </p:nvPr>
        </p:nvPicPr>
        <p:blipFill>
          <a:blip r:embed="rId2"/>
          <a:stretch>
            <a:fillRect/>
          </a:stretch>
        </p:blipFill>
        <p:spPr>
          <a:xfrm>
            <a:off x="1981200" y="1522488"/>
            <a:ext cx="7467600" cy="4540904"/>
          </a:xfrm>
        </p:spPr>
      </p:pic>
      <p:sp>
        <p:nvSpPr>
          <p:cNvPr id="8" name="Rectangle 7">
            <a:extLst>
              <a:ext uri="{FF2B5EF4-FFF2-40B4-BE49-F238E27FC236}">
                <a16:creationId xmlns:a16="http://schemas.microsoft.com/office/drawing/2014/main" id="{A6D913E4-FFE1-432F-8D7F-024092675D29}"/>
              </a:ext>
            </a:extLst>
          </p:cNvPr>
          <p:cNvSpPr/>
          <p:nvPr/>
        </p:nvSpPr>
        <p:spPr>
          <a:xfrm>
            <a:off x="3108664" y="4070411"/>
            <a:ext cx="2485747" cy="2774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D5FF71C-405B-4599-9A11-710EB3CD7590}"/>
              </a:ext>
            </a:extLst>
          </p:cNvPr>
          <p:cNvSpPr/>
          <p:nvPr/>
        </p:nvSpPr>
        <p:spPr>
          <a:xfrm>
            <a:off x="3105705" y="4722179"/>
            <a:ext cx="2607815" cy="2219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1">
            <a:extLst>
              <a:ext uri="{FF2B5EF4-FFF2-40B4-BE49-F238E27FC236}">
                <a16:creationId xmlns:a16="http://schemas.microsoft.com/office/drawing/2014/main" id="{3ED85E24-FD62-464B-B45C-43F13EDA89AA}"/>
              </a:ext>
            </a:extLst>
          </p:cNvPr>
          <p:cNvPicPr>
            <a:picLocks noChangeAspect="1"/>
          </p:cNvPicPr>
          <p:nvPr/>
        </p:nvPicPr>
        <p:blipFill>
          <a:blip r:embed="rId3"/>
          <a:stretch>
            <a:fillRect/>
          </a:stretch>
        </p:blipFill>
        <p:spPr>
          <a:xfrm>
            <a:off x="7121371" y="6326379"/>
            <a:ext cx="2743200" cy="264253"/>
          </a:xfrm>
          <a:prstGeom prst="rect">
            <a:avLst/>
          </a:prstGeom>
        </p:spPr>
      </p:pic>
    </p:spTree>
    <p:extLst>
      <p:ext uri="{BB962C8B-B14F-4D97-AF65-F5344CB8AC3E}">
        <p14:creationId xmlns:p14="http://schemas.microsoft.com/office/powerpoint/2010/main" val="364179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563562"/>
          </a:xfrm>
        </p:spPr>
        <p:txBody>
          <a:bodyPr>
            <a:normAutofit/>
          </a:bodyPr>
          <a:lstStyle/>
          <a:p>
            <a:r>
              <a:rPr lang="en-IN" sz="2800" dirty="0"/>
              <a:t>Example: </a:t>
            </a:r>
            <a:r>
              <a:rPr lang="en-US" altLang="en-US" sz="2800" dirty="0">
                <a:latin typeface="Times New Roman" pitchFamily="18" charset="0"/>
                <a:cs typeface="Times New Roman" pitchFamily="18" charset="0"/>
              </a:rPr>
              <a:t>E set(</a:t>
            </a:r>
            <a:r>
              <a:rPr lang="en-US" altLang="en-US" sz="2800" dirty="0" err="1">
                <a:latin typeface="Times New Roman" pitchFamily="18" charset="0"/>
                <a:cs typeface="Times New Roman" pitchFamily="18" charset="0"/>
              </a:rPr>
              <a:t>int</a:t>
            </a:r>
            <a:r>
              <a:rPr lang="en-US" altLang="en-US" sz="2800" dirty="0">
                <a:latin typeface="Times New Roman" pitchFamily="18" charset="0"/>
                <a:cs typeface="Times New Roman" pitchFamily="18" charset="0"/>
              </a:rPr>
              <a:t> index, E element)</a:t>
            </a:r>
            <a:endParaRPr lang="en-IN" sz="2800" dirty="0"/>
          </a:p>
        </p:txBody>
      </p:sp>
      <p:pic>
        <p:nvPicPr>
          <p:cNvPr id="7" name="Picture 7">
            <a:extLst>
              <a:ext uri="{FF2B5EF4-FFF2-40B4-BE49-F238E27FC236}">
                <a16:creationId xmlns:a16="http://schemas.microsoft.com/office/drawing/2014/main" id="{09864371-F6E7-48DD-8392-6FB85F575F8C}"/>
              </a:ext>
            </a:extLst>
          </p:cNvPr>
          <p:cNvPicPr>
            <a:picLocks noChangeAspect="1"/>
          </p:cNvPicPr>
          <p:nvPr/>
        </p:nvPicPr>
        <p:blipFill>
          <a:blip r:embed="rId2"/>
          <a:stretch>
            <a:fillRect/>
          </a:stretch>
        </p:blipFill>
        <p:spPr>
          <a:xfrm>
            <a:off x="2094391" y="1231937"/>
            <a:ext cx="7082161" cy="4149988"/>
          </a:xfrm>
          <a:prstGeom prst="rect">
            <a:avLst/>
          </a:prstGeom>
        </p:spPr>
      </p:pic>
      <p:sp>
        <p:nvSpPr>
          <p:cNvPr id="9" name="Rectangle 8">
            <a:extLst>
              <a:ext uri="{FF2B5EF4-FFF2-40B4-BE49-F238E27FC236}">
                <a16:creationId xmlns:a16="http://schemas.microsoft.com/office/drawing/2014/main" id="{1CACFD46-CC8D-4A70-B78B-48C7B9851004}"/>
              </a:ext>
            </a:extLst>
          </p:cNvPr>
          <p:cNvSpPr/>
          <p:nvPr/>
        </p:nvSpPr>
        <p:spPr>
          <a:xfrm>
            <a:off x="6959353" y="3804081"/>
            <a:ext cx="2008573" cy="2774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0">
            <a:extLst>
              <a:ext uri="{FF2B5EF4-FFF2-40B4-BE49-F238E27FC236}">
                <a16:creationId xmlns:a16="http://schemas.microsoft.com/office/drawing/2014/main" id="{6AF32FA9-5558-43BE-B425-59780C533C35}"/>
              </a:ext>
            </a:extLst>
          </p:cNvPr>
          <p:cNvPicPr>
            <a:picLocks noChangeAspect="1"/>
          </p:cNvPicPr>
          <p:nvPr/>
        </p:nvPicPr>
        <p:blipFill>
          <a:blip r:embed="rId3"/>
          <a:stretch>
            <a:fillRect/>
          </a:stretch>
        </p:blipFill>
        <p:spPr>
          <a:xfrm>
            <a:off x="6300186" y="5892128"/>
            <a:ext cx="2743200" cy="466928"/>
          </a:xfrm>
          <a:prstGeom prst="rect">
            <a:avLst/>
          </a:prstGeom>
        </p:spPr>
      </p:pic>
    </p:spTree>
    <p:extLst>
      <p:ext uri="{BB962C8B-B14F-4D97-AF65-F5344CB8AC3E}">
        <p14:creationId xmlns:p14="http://schemas.microsoft.com/office/powerpoint/2010/main" val="3320451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792162"/>
          </a:xfrm>
        </p:spPr>
        <p:txBody>
          <a:bodyPr/>
          <a:lstStyle/>
          <a:p>
            <a:r>
              <a:rPr lang="en-IN" dirty="0"/>
              <a:t>Example: </a:t>
            </a:r>
            <a:r>
              <a:rPr lang="en-IN" dirty="0" err="1"/>
              <a:t>sublist</a:t>
            </a:r>
            <a:r>
              <a:rPr lang="en-IN" dirty="0"/>
              <a:t> from vector</a:t>
            </a:r>
          </a:p>
        </p:txBody>
      </p:sp>
      <p:pic>
        <p:nvPicPr>
          <p:cNvPr id="6" name="Picture 6">
            <a:extLst>
              <a:ext uri="{FF2B5EF4-FFF2-40B4-BE49-F238E27FC236}">
                <a16:creationId xmlns:a16="http://schemas.microsoft.com/office/drawing/2014/main" id="{661BE39D-163F-4E96-ACDA-36AB88DE566D}"/>
              </a:ext>
            </a:extLst>
          </p:cNvPr>
          <p:cNvPicPr>
            <a:picLocks noGrp="1" noChangeAspect="1"/>
          </p:cNvPicPr>
          <p:nvPr>
            <p:ph idx="1"/>
          </p:nvPr>
        </p:nvPicPr>
        <p:blipFill>
          <a:blip r:embed="rId2"/>
          <a:stretch>
            <a:fillRect/>
          </a:stretch>
        </p:blipFill>
        <p:spPr>
          <a:xfrm>
            <a:off x="2046783" y="1378258"/>
            <a:ext cx="7158881" cy="4873752"/>
          </a:xfrm>
        </p:spPr>
      </p:pic>
      <p:sp>
        <p:nvSpPr>
          <p:cNvPr id="8" name="Rectangle 7">
            <a:extLst>
              <a:ext uri="{FF2B5EF4-FFF2-40B4-BE49-F238E27FC236}">
                <a16:creationId xmlns:a16="http://schemas.microsoft.com/office/drawing/2014/main" id="{6CBDE38A-C202-4044-82CB-89ECC4780FF5}"/>
              </a:ext>
            </a:extLst>
          </p:cNvPr>
          <p:cNvSpPr/>
          <p:nvPr/>
        </p:nvSpPr>
        <p:spPr>
          <a:xfrm>
            <a:off x="3408284" y="4869401"/>
            <a:ext cx="4960398" cy="4105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a:extLst>
              <a:ext uri="{FF2B5EF4-FFF2-40B4-BE49-F238E27FC236}">
                <a16:creationId xmlns:a16="http://schemas.microsoft.com/office/drawing/2014/main" id="{F1D5D140-3C35-44BE-BDE0-B98280A34058}"/>
              </a:ext>
            </a:extLst>
          </p:cNvPr>
          <p:cNvPicPr>
            <a:picLocks noChangeAspect="1"/>
          </p:cNvPicPr>
          <p:nvPr/>
        </p:nvPicPr>
        <p:blipFill>
          <a:blip r:embed="rId3"/>
          <a:stretch>
            <a:fillRect/>
          </a:stretch>
        </p:blipFill>
        <p:spPr>
          <a:xfrm>
            <a:off x="6633099" y="5989432"/>
            <a:ext cx="4119238" cy="882660"/>
          </a:xfrm>
          <a:prstGeom prst="rect">
            <a:avLst/>
          </a:prstGeom>
        </p:spPr>
      </p:pic>
    </p:spTree>
    <p:extLst>
      <p:ext uri="{BB962C8B-B14F-4D97-AF65-F5344CB8AC3E}">
        <p14:creationId xmlns:p14="http://schemas.microsoft.com/office/powerpoint/2010/main" val="3730987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91F18-4D11-474B-9F33-BDDDFC05143F}"/>
              </a:ext>
            </a:extLst>
          </p:cNvPr>
          <p:cNvSpPr>
            <a:spLocks noGrp="1"/>
          </p:cNvSpPr>
          <p:nvPr>
            <p:ph type="title"/>
          </p:nvPr>
        </p:nvSpPr>
        <p:spPr/>
        <p:txBody>
          <a:bodyPr vert="horz" lIns="91440" tIns="45720" rIns="91440" bIns="45720" anchor="b">
            <a:normAutofit/>
          </a:bodyPr>
          <a:lstStyle/>
          <a:p>
            <a:r>
              <a:rPr lang="en-US" b="1" err="1"/>
              <a:t>ArrayList</a:t>
            </a:r>
            <a:r>
              <a:rPr lang="en-US" b="1" dirty="0"/>
              <a:t> v/s Vector</a:t>
            </a:r>
          </a:p>
        </p:txBody>
      </p:sp>
      <p:pic>
        <p:nvPicPr>
          <p:cNvPr id="4" name="Picture 4">
            <a:extLst>
              <a:ext uri="{FF2B5EF4-FFF2-40B4-BE49-F238E27FC236}">
                <a16:creationId xmlns:a16="http://schemas.microsoft.com/office/drawing/2014/main" id="{1CB872E7-F745-4079-9AB0-D284B6756737}"/>
              </a:ext>
            </a:extLst>
          </p:cNvPr>
          <p:cNvPicPr>
            <a:picLocks noGrp="1" noChangeAspect="1"/>
          </p:cNvPicPr>
          <p:nvPr>
            <p:ph idx="1"/>
          </p:nvPr>
        </p:nvPicPr>
        <p:blipFill>
          <a:blip r:embed="rId2"/>
          <a:stretch>
            <a:fillRect/>
          </a:stretch>
        </p:blipFill>
        <p:spPr>
          <a:xfrm>
            <a:off x="1981201" y="1521077"/>
            <a:ext cx="8033551" cy="4377271"/>
          </a:xfrm>
        </p:spPr>
      </p:pic>
    </p:spTree>
    <p:extLst>
      <p:ext uri="{BB962C8B-B14F-4D97-AF65-F5344CB8AC3E}">
        <p14:creationId xmlns:p14="http://schemas.microsoft.com/office/powerpoint/2010/main" val="32015545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Assignment:1 Vectors</a:t>
            </a:r>
          </a:p>
        </p:txBody>
      </p:sp>
      <p:sp>
        <p:nvSpPr>
          <p:cNvPr id="3" name="Content Placeholder 2"/>
          <p:cNvSpPr>
            <a:spLocks noGrp="1"/>
          </p:cNvSpPr>
          <p:nvPr>
            <p:ph idx="1"/>
          </p:nvPr>
        </p:nvSpPr>
        <p:spPr/>
        <p:txBody>
          <a:bodyPr/>
          <a:lstStyle/>
          <a:p>
            <a:r>
              <a:rPr lang="en-IN" dirty="0"/>
              <a:t>Write a program that accepts students names from command line and stores in vector</a:t>
            </a:r>
          </a:p>
          <a:p>
            <a:pPr marL="457200" indent="-457200">
              <a:buFont typeface="+mj-lt"/>
              <a:buAutoNum type="arabicPeriod"/>
            </a:pPr>
            <a:r>
              <a:rPr lang="en-IN" dirty="0"/>
              <a:t>Set size() of  student vector</a:t>
            </a:r>
          </a:p>
          <a:p>
            <a:pPr marL="457200" indent="-457200">
              <a:buFont typeface="+mj-lt"/>
              <a:buAutoNum type="arabicPeriod"/>
            </a:pPr>
            <a:r>
              <a:rPr lang="en-IN" dirty="0"/>
              <a:t>Add 10 records in student vector</a:t>
            </a:r>
          </a:p>
          <a:p>
            <a:pPr marL="457200" indent="-457200">
              <a:buFont typeface="+mj-lt"/>
              <a:buAutoNum type="arabicPeriod"/>
            </a:pPr>
            <a:r>
              <a:rPr lang="en-IN" dirty="0"/>
              <a:t>Print last element in vector</a:t>
            </a:r>
          </a:p>
          <a:p>
            <a:pPr marL="457200" indent="-457200">
              <a:buFont typeface="+mj-lt"/>
              <a:buAutoNum type="arabicPeriod"/>
            </a:pPr>
            <a:r>
              <a:rPr lang="en-IN" dirty="0"/>
              <a:t>Insert new element at index 3</a:t>
            </a:r>
          </a:p>
          <a:p>
            <a:pPr marL="457200" indent="-457200">
              <a:buFont typeface="+mj-lt"/>
              <a:buAutoNum type="arabicPeriod"/>
            </a:pPr>
            <a:r>
              <a:rPr lang="en-IN" dirty="0"/>
              <a:t>Print </a:t>
            </a:r>
            <a:r>
              <a:rPr lang="en-IN" dirty="0" err="1"/>
              <a:t>sublist</a:t>
            </a:r>
            <a:r>
              <a:rPr lang="en-IN" dirty="0"/>
              <a:t> of vector from index 4 to 8</a:t>
            </a:r>
          </a:p>
          <a:p>
            <a:pPr marL="457200" indent="-457200">
              <a:buFont typeface="+mj-lt"/>
              <a:buAutoNum type="arabicPeriod"/>
            </a:pPr>
            <a:r>
              <a:rPr lang="en-IN" dirty="0"/>
              <a:t>Remove all elements from vector</a:t>
            </a:r>
          </a:p>
          <a:p>
            <a:pPr marL="457200" indent="-457200">
              <a:buFont typeface="+mj-lt"/>
              <a:buAutoNum type="arabicPeriod"/>
            </a:pPr>
            <a:r>
              <a:rPr lang="en-IN" dirty="0"/>
              <a:t>Check if vector is empty()</a:t>
            </a:r>
          </a:p>
        </p:txBody>
      </p:sp>
    </p:spTree>
    <p:extLst>
      <p:ext uri="{BB962C8B-B14F-4D97-AF65-F5344CB8AC3E}">
        <p14:creationId xmlns:p14="http://schemas.microsoft.com/office/powerpoint/2010/main" val="2536123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Iterator interface</a:t>
            </a:r>
          </a:p>
        </p:txBody>
      </p:sp>
      <p:sp>
        <p:nvSpPr>
          <p:cNvPr id="3" name="Content Placeholder 2"/>
          <p:cNvSpPr>
            <a:spLocks noGrp="1"/>
          </p:cNvSpPr>
          <p:nvPr>
            <p:ph idx="1"/>
          </p:nvPr>
        </p:nvSpPr>
        <p:spPr/>
        <p:txBody>
          <a:bodyPr/>
          <a:lstStyle/>
          <a:p>
            <a:r>
              <a:rPr lang="en-IN" dirty="0"/>
              <a:t>Iterator interface provides the facility of iterating the elements in a forward direction only.</a:t>
            </a:r>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971800"/>
            <a:ext cx="8534400"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146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Slide Number Placeholder 3"/>
          <p:cNvSpPr>
            <a:spLocks noGrp="1"/>
          </p:cNvSpPr>
          <p:nvPr>
            <p:ph type="sldNum" sz="quarter" idx="12"/>
          </p:nvPr>
        </p:nvSpPr>
        <p:spPr bwMode="auto">
          <a:xfrm>
            <a:off x="9144000" y="19051"/>
            <a:ext cx="1066800" cy="3286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EE2F714-990A-4140-8176-B4CA199189DB}" type="slidenum">
              <a:rPr lang="en-US" altLang="en-US" sz="1200">
                <a:solidFill>
                  <a:srgbClr val="FEFEFE"/>
                </a:solidFill>
              </a:rPr>
              <a:pPr/>
              <a:t>40</a:t>
            </a:fld>
            <a:endParaRPr lang="en-US" altLang="en-US" sz="1200">
              <a:solidFill>
                <a:srgbClr val="FEFEFE"/>
              </a:solidFill>
            </a:endParaRPr>
          </a:p>
        </p:txBody>
      </p:sp>
      <p:sp>
        <p:nvSpPr>
          <p:cNvPr id="55298" name="Title 1"/>
          <p:cNvSpPr>
            <a:spLocks noGrp="1"/>
          </p:cNvSpPr>
          <p:nvPr>
            <p:ph type="title"/>
          </p:nvPr>
        </p:nvSpPr>
        <p:spPr>
          <a:xfrm>
            <a:off x="1905000" y="211014"/>
            <a:ext cx="8153400" cy="474785"/>
          </a:xfrm>
        </p:spPr>
        <p:txBody>
          <a:bodyPr>
            <a:normAutofit fontScale="90000"/>
          </a:bodyPr>
          <a:lstStyle/>
          <a:p>
            <a:pPr>
              <a:defRPr/>
            </a:pPr>
            <a:r>
              <a:rPr lang="en-US" dirty="0"/>
              <a:t>Methods of Vector Class</a:t>
            </a:r>
          </a:p>
        </p:txBody>
      </p:sp>
      <p:sp>
        <p:nvSpPr>
          <p:cNvPr id="18435" name="Content Placeholder 2"/>
          <p:cNvSpPr>
            <a:spLocks noGrp="1"/>
          </p:cNvSpPr>
          <p:nvPr>
            <p:ph idx="1"/>
          </p:nvPr>
        </p:nvSpPr>
        <p:spPr>
          <a:xfrm>
            <a:off x="1869743" y="914400"/>
            <a:ext cx="8763000" cy="5334000"/>
          </a:xfrm>
        </p:spPr>
        <p:txBody>
          <a:bodyPr>
            <a:noAutofit/>
          </a:bodyPr>
          <a:lstStyle/>
          <a:p>
            <a:pPr eaLnBrk="1" fontAlgn="t" hangingPunct="1">
              <a:buFont typeface="Wingdings 2" pitchFamily="18" charset="2"/>
              <a:buNone/>
            </a:pPr>
            <a:r>
              <a:rPr lang="en-US" altLang="en-US" sz="1800" b="1" dirty="0">
                <a:hlinkClick r:id="rId2"/>
              </a:rPr>
              <a:t>1. </a:t>
            </a:r>
            <a:r>
              <a:rPr lang="en-US" altLang="en-US" sz="1800" b="1" dirty="0" err="1">
                <a:hlinkClick r:id="rId2"/>
              </a:rPr>
              <a:t>boolean</a:t>
            </a:r>
            <a:r>
              <a:rPr lang="en-US" altLang="en-US" sz="1800" b="1" dirty="0">
                <a:hlinkClick r:id="rId2"/>
              </a:rPr>
              <a:t> add(E e)</a:t>
            </a:r>
            <a:r>
              <a:rPr lang="en-US" altLang="en-US" sz="1800" b="1" dirty="0"/>
              <a:t> </a:t>
            </a:r>
            <a:r>
              <a:rPr lang="en-US" altLang="en-US" sz="1800" dirty="0"/>
              <a:t>This method appends the specified element to the end of this Vector.</a:t>
            </a:r>
          </a:p>
          <a:p>
            <a:pPr eaLnBrk="1" fontAlgn="t" hangingPunct="1">
              <a:buFont typeface="Wingdings 2" pitchFamily="18" charset="2"/>
              <a:buNone/>
            </a:pPr>
            <a:r>
              <a:rPr lang="en-US" altLang="en-US" sz="1800" b="1" dirty="0">
                <a:hlinkClick r:id="rId3"/>
              </a:rPr>
              <a:t>2.void add(</a:t>
            </a:r>
            <a:r>
              <a:rPr lang="en-US" altLang="en-US" sz="1800" b="1" dirty="0" err="1">
                <a:hlinkClick r:id="rId3"/>
              </a:rPr>
              <a:t>int</a:t>
            </a:r>
            <a:r>
              <a:rPr lang="en-US" altLang="en-US" sz="1800" b="1" dirty="0">
                <a:hlinkClick r:id="rId3"/>
              </a:rPr>
              <a:t> index, E element)</a:t>
            </a:r>
            <a:r>
              <a:rPr lang="en-US" altLang="en-US" sz="1800" b="1" dirty="0"/>
              <a:t> </a:t>
            </a:r>
            <a:r>
              <a:rPr lang="en-US" altLang="en-US" sz="1800" dirty="0"/>
              <a:t>This method inserts the specified element at the specified position in this Vector.</a:t>
            </a:r>
          </a:p>
          <a:p>
            <a:pPr eaLnBrk="1" fontAlgn="t" hangingPunct="1">
              <a:buFont typeface="Wingdings 2" pitchFamily="18" charset="2"/>
              <a:buNone/>
            </a:pPr>
            <a:r>
              <a:rPr lang="en-US" altLang="en-US" sz="1800" b="1" dirty="0">
                <a:hlinkClick r:id="rId4"/>
              </a:rPr>
              <a:t>3.boolean </a:t>
            </a:r>
            <a:r>
              <a:rPr lang="en-US" altLang="en-US" sz="1800" b="1" dirty="0" err="1">
                <a:hlinkClick r:id="rId4"/>
              </a:rPr>
              <a:t>addAll</a:t>
            </a:r>
            <a:r>
              <a:rPr lang="en-US" altLang="en-US" sz="1800" b="1" dirty="0">
                <a:hlinkClick r:id="rId4"/>
              </a:rPr>
              <a:t>(Collection&lt;? extends E&gt; c)</a:t>
            </a:r>
            <a:r>
              <a:rPr lang="en-US" altLang="en-US" sz="1800" b="1" dirty="0"/>
              <a:t> </a:t>
            </a:r>
            <a:r>
              <a:rPr lang="en-US" altLang="en-US" sz="1800" dirty="0"/>
              <a:t>This method appends all of the elements in the specified Collection to the end of this Vector.</a:t>
            </a:r>
          </a:p>
          <a:p>
            <a:pPr eaLnBrk="1" fontAlgn="t" hangingPunct="1">
              <a:buFont typeface="Wingdings 2" pitchFamily="18" charset="2"/>
              <a:buNone/>
            </a:pPr>
            <a:r>
              <a:rPr lang="en-US" altLang="en-US" sz="1800" b="1" dirty="0">
                <a:hlinkClick r:id="rId5"/>
              </a:rPr>
              <a:t>4.boolean </a:t>
            </a:r>
            <a:r>
              <a:rPr lang="en-US" altLang="en-US" sz="1800" b="1" dirty="0" err="1">
                <a:hlinkClick r:id="rId5"/>
              </a:rPr>
              <a:t>addAll</a:t>
            </a:r>
            <a:r>
              <a:rPr lang="en-US" altLang="en-US" sz="1800" b="1" dirty="0">
                <a:hlinkClick r:id="rId5"/>
              </a:rPr>
              <a:t>(</a:t>
            </a:r>
            <a:r>
              <a:rPr lang="en-US" altLang="en-US" sz="1800" b="1" dirty="0" err="1">
                <a:hlinkClick r:id="rId5"/>
              </a:rPr>
              <a:t>int</a:t>
            </a:r>
            <a:r>
              <a:rPr lang="en-US" altLang="en-US" sz="1800" b="1" dirty="0">
                <a:hlinkClick r:id="rId5"/>
              </a:rPr>
              <a:t> index, Collection&lt;? extends E&gt; c)</a:t>
            </a:r>
            <a:r>
              <a:rPr lang="en-US" altLang="en-US" sz="1800" b="1" dirty="0"/>
              <a:t> </a:t>
            </a:r>
            <a:r>
              <a:rPr lang="en-US" altLang="en-US" sz="1800" dirty="0"/>
              <a:t>This method inserts all of the elements in the specified Collection into this Vector at the specified position.</a:t>
            </a:r>
          </a:p>
          <a:p>
            <a:pPr eaLnBrk="1" fontAlgn="t" hangingPunct="1">
              <a:buFont typeface="Wingdings 2" pitchFamily="18" charset="2"/>
              <a:buNone/>
            </a:pPr>
            <a:r>
              <a:rPr lang="en-US" altLang="en-US" sz="1800" b="1" dirty="0">
                <a:hlinkClick r:id="rId6"/>
              </a:rPr>
              <a:t>5.void </a:t>
            </a:r>
            <a:r>
              <a:rPr lang="en-US" altLang="en-US" sz="1800" b="1" dirty="0" err="1">
                <a:hlinkClick r:id="rId6"/>
              </a:rPr>
              <a:t>addElement</a:t>
            </a:r>
            <a:r>
              <a:rPr lang="en-US" altLang="en-US" sz="1800" b="1" dirty="0">
                <a:hlinkClick r:id="rId6"/>
              </a:rPr>
              <a:t>(E </a:t>
            </a:r>
            <a:r>
              <a:rPr lang="en-US" altLang="en-US" sz="1800" b="1" dirty="0" err="1">
                <a:hlinkClick r:id="rId6"/>
              </a:rPr>
              <a:t>obj</a:t>
            </a:r>
            <a:r>
              <a:rPr lang="en-US" altLang="en-US" sz="1800" b="1" dirty="0">
                <a:hlinkClick r:id="rId6"/>
              </a:rPr>
              <a:t>)</a:t>
            </a:r>
            <a:r>
              <a:rPr lang="en-US" altLang="en-US" sz="1800" b="1" dirty="0"/>
              <a:t> </a:t>
            </a:r>
            <a:r>
              <a:rPr lang="en-US" altLang="en-US" sz="1800" dirty="0"/>
              <a:t>This method adds the specified component to the end of this vector, increasing its size by one.</a:t>
            </a:r>
          </a:p>
          <a:p>
            <a:pPr eaLnBrk="1" fontAlgn="t" hangingPunct="1">
              <a:buFont typeface="Wingdings 2" pitchFamily="18" charset="2"/>
              <a:buNone/>
            </a:pPr>
            <a:r>
              <a:rPr lang="en-US" altLang="en-US" sz="1800" b="1" dirty="0">
                <a:hlinkClick r:id="rId7"/>
              </a:rPr>
              <a:t>6.int capacity()</a:t>
            </a:r>
            <a:r>
              <a:rPr lang="en-US" altLang="en-US" sz="1800" b="1" dirty="0"/>
              <a:t> </a:t>
            </a:r>
            <a:r>
              <a:rPr lang="en-US" altLang="en-US" sz="1800" dirty="0"/>
              <a:t>This method returns the current capacity of this vector.</a:t>
            </a:r>
          </a:p>
          <a:p>
            <a:pPr eaLnBrk="1" fontAlgn="t" hangingPunct="1">
              <a:buFont typeface="Wingdings 2" pitchFamily="18" charset="2"/>
              <a:buNone/>
            </a:pPr>
            <a:r>
              <a:rPr lang="en-US" altLang="en-US" sz="1800" b="1" dirty="0">
                <a:hlinkClick r:id="rId8"/>
              </a:rPr>
              <a:t>7.void clear()</a:t>
            </a:r>
            <a:r>
              <a:rPr lang="en-US" altLang="en-US" sz="1800" b="1" dirty="0"/>
              <a:t> </a:t>
            </a:r>
            <a:r>
              <a:rPr lang="en-US" altLang="en-US" sz="1800" dirty="0"/>
              <a:t>This method removes all of the elements from this vector.</a:t>
            </a:r>
          </a:p>
          <a:p>
            <a:pPr eaLnBrk="1" fontAlgn="t" hangingPunct="1">
              <a:buFont typeface="Wingdings 2" pitchFamily="18" charset="2"/>
              <a:buNone/>
            </a:pPr>
            <a:r>
              <a:rPr lang="en-US" altLang="en-US" sz="1800" b="1" dirty="0">
                <a:hlinkClick r:id="rId9"/>
              </a:rPr>
              <a:t>8.clone clone()</a:t>
            </a:r>
            <a:r>
              <a:rPr lang="en-US" altLang="en-US" sz="1800" b="1" dirty="0"/>
              <a:t> </a:t>
            </a:r>
            <a:r>
              <a:rPr lang="en-US" altLang="en-US" sz="1800" dirty="0"/>
              <a:t>This method returns a clone of this vector.</a:t>
            </a:r>
          </a:p>
          <a:p>
            <a:pPr eaLnBrk="1" fontAlgn="t" hangingPunct="1">
              <a:buFont typeface="Wingdings 2" pitchFamily="18" charset="2"/>
              <a:buNone/>
            </a:pPr>
            <a:r>
              <a:rPr lang="en-US" altLang="en-US" sz="1800" b="1" dirty="0">
                <a:hlinkClick r:id="rId10"/>
              </a:rPr>
              <a:t>9.boolean contains(Object o)</a:t>
            </a:r>
            <a:r>
              <a:rPr lang="en-US" altLang="en-US" sz="1800" b="1" dirty="0"/>
              <a:t> </a:t>
            </a:r>
            <a:r>
              <a:rPr lang="en-US" altLang="en-US" sz="1800" dirty="0"/>
              <a:t>This method returns true if this vector contains the specified element.</a:t>
            </a:r>
          </a:p>
          <a:p>
            <a:pPr eaLnBrk="1" fontAlgn="t" hangingPunct="1">
              <a:buFont typeface="Wingdings 2" pitchFamily="18" charset="2"/>
              <a:buNone/>
            </a:pPr>
            <a:r>
              <a:rPr lang="en-US" altLang="en-US" sz="1800" b="1" dirty="0">
                <a:hlinkClick r:id="rId11"/>
              </a:rPr>
              <a:t>10.boolean </a:t>
            </a:r>
            <a:r>
              <a:rPr lang="en-US" altLang="en-US" sz="1800" b="1" dirty="0" err="1">
                <a:hlinkClick r:id="rId11"/>
              </a:rPr>
              <a:t>containsAll</a:t>
            </a:r>
            <a:r>
              <a:rPr lang="en-US" altLang="en-US" sz="1800" b="1" dirty="0">
                <a:hlinkClick r:id="rId11"/>
              </a:rPr>
              <a:t>(Collection&lt;?&gt; c)</a:t>
            </a:r>
            <a:r>
              <a:rPr lang="en-US" altLang="en-US" sz="1800" b="1" dirty="0"/>
              <a:t> </a:t>
            </a:r>
            <a:r>
              <a:rPr lang="en-US" altLang="en-US" sz="1800" dirty="0"/>
              <a:t>This method returns true if this Vector contains all of the elements in the specified Collection.</a:t>
            </a:r>
          </a:p>
          <a:p>
            <a:pPr eaLnBrk="1" hangingPunct="1">
              <a:buFont typeface="Wingdings 2" pitchFamily="18" charset="2"/>
              <a:buNone/>
            </a:pPr>
            <a:endParaRPr lang="en-US" altLang="en-US" sz="1800" dirty="0"/>
          </a:p>
        </p:txBody>
      </p:sp>
    </p:spTree>
    <p:extLst>
      <p:ext uri="{BB962C8B-B14F-4D97-AF65-F5344CB8AC3E}">
        <p14:creationId xmlns:p14="http://schemas.microsoft.com/office/powerpoint/2010/main" val="32322814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381000"/>
            <a:ext cx="7467600" cy="4237994"/>
          </a:xfrm>
        </p:spPr>
        <p:txBody>
          <a:bodyPr>
            <a:noAutofit/>
          </a:bodyPr>
          <a:lstStyle/>
          <a:p>
            <a:pPr fontAlgn="t">
              <a:buNone/>
            </a:pPr>
            <a:r>
              <a:rPr lang="en-US" altLang="en-US" sz="1700" b="1" dirty="0">
                <a:hlinkClick r:id="rId2"/>
              </a:rPr>
              <a:t>11.void </a:t>
            </a:r>
            <a:r>
              <a:rPr lang="en-US" altLang="en-US" sz="1700" b="1" dirty="0" err="1">
                <a:hlinkClick r:id="rId2"/>
              </a:rPr>
              <a:t>copyInto</a:t>
            </a:r>
            <a:r>
              <a:rPr lang="en-US" altLang="en-US" sz="1700" b="1" dirty="0">
                <a:hlinkClick r:id="rId2"/>
              </a:rPr>
              <a:t>(Object[ ] </a:t>
            </a:r>
            <a:r>
              <a:rPr lang="en-US" altLang="en-US" sz="1700" b="1" dirty="0" err="1">
                <a:hlinkClick r:id="rId2"/>
              </a:rPr>
              <a:t>anArray</a:t>
            </a:r>
            <a:r>
              <a:rPr lang="en-US" altLang="en-US" sz="1700" b="1" dirty="0">
                <a:hlinkClick r:id="rId2"/>
              </a:rPr>
              <a:t>)</a:t>
            </a:r>
            <a:r>
              <a:rPr lang="en-US" altLang="en-US" sz="1700" b="1" dirty="0"/>
              <a:t> </a:t>
            </a:r>
            <a:r>
              <a:rPr lang="en-US" altLang="en-US" sz="1700" dirty="0"/>
              <a:t>This method copies the components of this vector into the specified array.</a:t>
            </a:r>
          </a:p>
          <a:p>
            <a:pPr fontAlgn="t">
              <a:buNone/>
            </a:pPr>
            <a:r>
              <a:rPr lang="en-US" altLang="en-US" sz="1700" b="1" dirty="0">
                <a:hlinkClick r:id="rId3"/>
              </a:rPr>
              <a:t>12. E </a:t>
            </a:r>
            <a:r>
              <a:rPr lang="en-US" altLang="en-US" sz="1700" b="1" dirty="0" err="1">
                <a:hlinkClick r:id="rId3"/>
              </a:rPr>
              <a:t>elementAt</a:t>
            </a:r>
            <a:r>
              <a:rPr lang="en-US" altLang="en-US" sz="1700" b="1" dirty="0">
                <a:hlinkClick r:id="rId3"/>
              </a:rPr>
              <a:t>(</a:t>
            </a:r>
            <a:r>
              <a:rPr lang="en-US" altLang="en-US" sz="1700" b="1" dirty="0" err="1">
                <a:hlinkClick r:id="rId3"/>
              </a:rPr>
              <a:t>int</a:t>
            </a:r>
            <a:r>
              <a:rPr lang="en-US" altLang="en-US" sz="1700" b="1" dirty="0">
                <a:hlinkClick r:id="rId3"/>
              </a:rPr>
              <a:t> index)</a:t>
            </a:r>
            <a:r>
              <a:rPr lang="en-US" altLang="en-US" sz="1700" b="1" dirty="0"/>
              <a:t> </a:t>
            </a:r>
            <a:r>
              <a:rPr lang="en-US" altLang="en-US" sz="1700" dirty="0"/>
              <a:t>This method returns the component at the specified index.</a:t>
            </a:r>
          </a:p>
          <a:p>
            <a:pPr fontAlgn="t">
              <a:buNone/>
            </a:pPr>
            <a:r>
              <a:rPr lang="en-US" altLang="en-US" sz="1700" b="1" dirty="0">
                <a:hlinkClick r:id="rId4"/>
              </a:rPr>
              <a:t>13.Enumeration&lt;E&gt; elements()</a:t>
            </a:r>
            <a:r>
              <a:rPr lang="en-US" altLang="en-US" sz="1700" b="1" dirty="0"/>
              <a:t> </a:t>
            </a:r>
            <a:r>
              <a:rPr lang="en-US" altLang="en-US" sz="1700" dirty="0"/>
              <a:t>This method returns an enumeration of the components of this vector.</a:t>
            </a:r>
          </a:p>
          <a:p>
            <a:pPr fontAlgn="t">
              <a:buNone/>
            </a:pPr>
            <a:r>
              <a:rPr lang="en-US" altLang="en-US" sz="1700" b="1" dirty="0">
                <a:hlinkClick r:id="rId5"/>
              </a:rPr>
              <a:t>14.void </a:t>
            </a:r>
            <a:r>
              <a:rPr lang="en-US" altLang="en-US" sz="1700" b="1" dirty="0" err="1">
                <a:hlinkClick r:id="rId5"/>
              </a:rPr>
              <a:t>ensureCapacity</a:t>
            </a:r>
            <a:r>
              <a:rPr lang="en-US" altLang="en-US" sz="1700" b="1" dirty="0">
                <a:hlinkClick r:id="rId5"/>
              </a:rPr>
              <a:t>(</a:t>
            </a:r>
            <a:r>
              <a:rPr lang="en-US" altLang="en-US" sz="1700" b="1" dirty="0" err="1">
                <a:hlinkClick r:id="rId5"/>
              </a:rPr>
              <a:t>int</a:t>
            </a:r>
            <a:r>
              <a:rPr lang="en-US" altLang="en-US" sz="1700" b="1" dirty="0">
                <a:hlinkClick r:id="rId5"/>
              </a:rPr>
              <a:t> </a:t>
            </a:r>
            <a:r>
              <a:rPr lang="en-US" altLang="en-US" sz="1700" b="1" dirty="0" err="1">
                <a:hlinkClick r:id="rId5"/>
              </a:rPr>
              <a:t>minCapacity</a:t>
            </a:r>
            <a:r>
              <a:rPr lang="en-US" altLang="en-US" sz="1700" b="1" dirty="0">
                <a:hlinkClick r:id="rId5"/>
              </a:rPr>
              <a:t>)</a:t>
            </a:r>
            <a:r>
              <a:rPr lang="en-US" altLang="en-US" sz="1700" b="1" dirty="0"/>
              <a:t> </a:t>
            </a:r>
            <a:r>
              <a:rPr lang="en-US" altLang="en-US" sz="1700" dirty="0"/>
              <a:t>This method increases the capacity of this vector, if necessary, to ensure that it can hold at least the number of components specified by the minimum capacity argument.</a:t>
            </a:r>
          </a:p>
          <a:p>
            <a:pPr fontAlgn="t">
              <a:buNone/>
            </a:pPr>
            <a:r>
              <a:rPr lang="en-US" altLang="en-US" sz="1700" b="1" dirty="0">
                <a:latin typeface="Times New Roman" pitchFamily="18" charset="0"/>
                <a:cs typeface="Times New Roman" pitchFamily="18" charset="0"/>
                <a:hlinkClick r:id="rId6"/>
              </a:rPr>
              <a:t>15.boolean equals(Object o)</a:t>
            </a:r>
            <a:r>
              <a:rPr lang="en-US" altLang="en-US" sz="1700" b="1" dirty="0">
                <a:latin typeface="Times New Roman" pitchFamily="18" charset="0"/>
                <a:cs typeface="Times New Roman" pitchFamily="18" charset="0"/>
              </a:rPr>
              <a:t> </a:t>
            </a:r>
            <a:r>
              <a:rPr lang="en-US" altLang="en-US" sz="1700" dirty="0">
                <a:latin typeface="Times New Roman" pitchFamily="18" charset="0"/>
                <a:cs typeface="Times New Roman" pitchFamily="18" charset="0"/>
              </a:rPr>
              <a:t>This method compares the specified Object with this Vector for equality.</a:t>
            </a:r>
          </a:p>
          <a:p>
            <a:pPr fontAlgn="t">
              <a:buNone/>
            </a:pPr>
            <a:r>
              <a:rPr lang="en-US" altLang="en-US" sz="1700" b="1" dirty="0">
                <a:latin typeface="Times New Roman" pitchFamily="18" charset="0"/>
                <a:cs typeface="Times New Roman" pitchFamily="18" charset="0"/>
                <a:hlinkClick r:id="rId7"/>
              </a:rPr>
              <a:t>16.E </a:t>
            </a:r>
            <a:r>
              <a:rPr lang="en-US" altLang="en-US" sz="1700" b="1" dirty="0" err="1">
                <a:latin typeface="Times New Roman" pitchFamily="18" charset="0"/>
                <a:cs typeface="Times New Roman" pitchFamily="18" charset="0"/>
                <a:hlinkClick r:id="rId7"/>
              </a:rPr>
              <a:t>firstElement</a:t>
            </a:r>
            <a:r>
              <a:rPr lang="en-US" altLang="en-US" sz="1700" b="1" dirty="0">
                <a:latin typeface="Times New Roman" pitchFamily="18" charset="0"/>
                <a:cs typeface="Times New Roman" pitchFamily="18" charset="0"/>
                <a:hlinkClick r:id="rId7"/>
              </a:rPr>
              <a:t>()</a:t>
            </a:r>
            <a:r>
              <a:rPr lang="en-US" altLang="en-US" sz="1700" b="1" dirty="0">
                <a:latin typeface="Times New Roman" pitchFamily="18" charset="0"/>
                <a:cs typeface="Times New Roman" pitchFamily="18" charset="0"/>
              </a:rPr>
              <a:t> </a:t>
            </a:r>
            <a:r>
              <a:rPr lang="en-US" altLang="en-US" sz="1700" dirty="0">
                <a:latin typeface="Times New Roman" pitchFamily="18" charset="0"/>
                <a:cs typeface="Times New Roman" pitchFamily="18" charset="0"/>
              </a:rPr>
              <a:t>This method returns the first component (the item at index 0) of this vector.</a:t>
            </a:r>
          </a:p>
          <a:p>
            <a:pPr fontAlgn="t">
              <a:buNone/>
            </a:pPr>
            <a:r>
              <a:rPr lang="en-US" altLang="en-US" sz="1700" b="1" dirty="0">
                <a:latin typeface="Times New Roman" pitchFamily="18" charset="0"/>
                <a:cs typeface="Times New Roman" pitchFamily="18" charset="0"/>
                <a:hlinkClick r:id="rId8"/>
              </a:rPr>
              <a:t>17.E get(</a:t>
            </a:r>
            <a:r>
              <a:rPr lang="en-US" altLang="en-US" sz="1700" b="1" dirty="0" err="1">
                <a:latin typeface="Times New Roman" pitchFamily="18" charset="0"/>
                <a:cs typeface="Times New Roman" pitchFamily="18" charset="0"/>
                <a:hlinkClick r:id="rId8"/>
              </a:rPr>
              <a:t>int</a:t>
            </a:r>
            <a:r>
              <a:rPr lang="en-US" altLang="en-US" sz="1700" b="1" dirty="0">
                <a:latin typeface="Times New Roman" pitchFamily="18" charset="0"/>
                <a:cs typeface="Times New Roman" pitchFamily="18" charset="0"/>
                <a:hlinkClick r:id="rId8"/>
              </a:rPr>
              <a:t> index)</a:t>
            </a:r>
            <a:r>
              <a:rPr lang="en-US" altLang="en-US" sz="1700" b="1" dirty="0">
                <a:latin typeface="Times New Roman" pitchFamily="18" charset="0"/>
                <a:cs typeface="Times New Roman" pitchFamily="18" charset="0"/>
              </a:rPr>
              <a:t> </a:t>
            </a:r>
            <a:r>
              <a:rPr lang="en-US" altLang="en-US" sz="1700" dirty="0">
                <a:latin typeface="Times New Roman" pitchFamily="18" charset="0"/>
                <a:cs typeface="Times New Roman" pitchFamily="18" charset="0"/>
              </a:rPr>
              <a:t>This method returns the element at the specified position in this Vector.</a:t>
            </a:r>
          </a:p>
          <a:p>
            <a:pPr fontAlgn="t">
              <a:buNone/>
            </a:pPr>
            <a:r>
              <a:rPr lang="en-US" altLang="en-US" sz="1700" dirty="0">
                <a:latin typeface="Times New Roman" pitchFamily="18" charset="0"/>
                <a:cs typeface="Times New Roman" pitchFamily="18" charset="0"/>
              </a:rPr>
              <a:t>18</a:t>
            </a:r>
            <a:r>
              <a:rPr lang="en-US" altLang="en-US" sz="1700" b="1" dirty="0">
                <a:latin typeface="Times New Roman" pitchFamily="18" charset="0"/>
                <a:cs typeface="Times New Roman" pitchFamily="18" charset="0"/>
                <a:hlinkClick r:id="rId9"/>
              </a:rPr>
              <a:t>int </a:t>
            </a:r>
            <a:r>
              <a:rPr lang="en-US" altLang="en-US" sz="1700" b="1" dirty="0" err="1">
                <a:latin typeface="Times New Roman" pitchFamily="18" charset="0"/>
                <a:cs typeface="Times New Roman" pitchFamily="18" charset="0"/>
                <a:hlinkClick r:id="rId9"/>
              </a:rPr>
              <a:t>hashCode</a:t>
            </a:r>
            <a:r>
              <a:rPr lang="en-US" altLang="en-US" sz="1700" b="1" dirty="0">
                <a:latin typeface="Times New Roman" pitchFamily="18" charset="0"/>
                <a:cs typeface="Times New Roman" pitchFamily="18" charset="0"/>
                <a:hlinkClick r:id="rId9"/>
              </a:rPr>
              <a:t>()</a:t>
            </a:r>
            <a:r>
              <a:rPr lang="en-US" altLang="en-US" sz="1700" dirty="0">
                <a:latin typeface="Times New Roman" pitchFamily="18" charset="0"/>
                <a:cs typeface="Times New Roman" pitchFamily="18" charset="0"/>
              </a:rPr>
              <a:t>This method returns the hash code value for this Vector.</a:t>
            </a:r>
          </a:p>
          <a:p>
            <a:pPr fontAlgn="t">
              <a:buNone/>
            </a:pPr>
            <a:r>
              <a:rPr lang="en-US" altLang="en-US" sz="1700" dirty="0">
                <a:latin typeface="Times New Roman" pitchFamily="18" charset="0"/>
                <a:cs typeface="Times New Roman" pitchFamily="18" charset="0"/>
              </a:rPr>
              <a:t>19</a:t>
            </a:r>
            <a:r>
              <a:rPr lang="en-US" altLang="en-US" sz="1700" b="1" dirty="0">
                <a:latin typeface="Times New Roman" pitchFamily="18" charset="0"/>
                <a:cs typeface="Times New Roman" pitchFamily="18" charset="0"/>
                <a:hlinkClick r:id="rId10"/>
              </a:rPr>
              <a:t>int </a:t>
            </a:r>
            <a:r>
              <a:rPr lang="en-US" altLang="en-US" sz="1700" b="1" dirty="0" err="1">
                <a:latin typeface="Times New Roman" pitchFamily="18" charset="0"/>
                <a:cs typeface="Times New Roman" pitchFamily="18" charset="0"/>
                <a:hlinkClick r:id="rId10"/>
              </a:rPr>
              <a:t>indexOf</a:t>
            </a:r>
            <a:r>
              <a:rPr lang="en-US" altLang="en-US" sz="1700" b="1" dirty="0">
                <a:latin typeface="Times New Roman" pitchFamily="18" charset="0"/>
                <a:cs typeface="Times New Roman" pitchFamily="18" charset="0"/>
                <a:hlinkClick r:id="rId10"/>
              </a:rPr>
              <a:t>(Object o)</a:t>
            </a:r>
            <a:r>
              <a:rPr lang="en-US" altLang="en-US" sz="1700" dirty="0">
                <a:latin typeface="Times New Roman" pitchFamily="18" charset="0"/>
                <a:cs typeface="Times New Roman" pitchFamily="18" charset="0"/>
              </a:rPr>
              <a:t>This method returns the index of the first occurrence of the specified element in this vector, or -1 if this vector does not contain the element.</a:t>
            </a:r>
          </a:p>
          <a:p>
            <a:pPr fontAlgn="t">
              <a:buNone/>
            </a:pPr>
            <a:r>
              <a:rPr lang="en-US" altLang="en-US" sz="1700" dirty="0">
                <a:latin typeface="Times New Roman" pitchFamily="18" charset="0"/>
                <a:cs typeface="Times New Roman" pitchFamily="18" charset="0"/>
              </a:rPr>
              <a:t>20</a:t>
            </a:r>
            <a:r>
              <a:rPr lang="en-US" altLang="en-US" sz="1700" b="1" dirty="0">
                <a:latin typeface="Times New Roman" pitchFamily="18" charset="0"/>
                <a:cs typeface="Times New Roman" pitchFamily="18" charset="0"/>
                <a:hlinkClick r:id="rId11"/>
              </a:rPr>
              <a:t>int </a:t>
            </a:r>
            <a:r>
              <a:rPr lang="en-US" altLang="en-US" sz="1700" b="1" dirty="0" err="1">
                <a:latin typeface="Times New Roman" pitchFamily="18" charset="0"/>
                <a:cs typeface="Times New Roman" pitchFamily="18" charset="0"/>
                <a:hlinkClick r:id="rId11"/>
              </a:rPr>
              <a:t>indexOf</a:t>
            </a:r>
            <a:r>
              <a:rPr lang="en-US" altLang="en-US" sz="1700" b="1" dirty="0">
                <a:latin typeface="Times New Roman" pitchFamily="18" charset="0"/>
                <a:cs typeface="Times New Roman" pitchFamily="18" charset="0"/>
                <a:hlinkClick r:id="rId11"/>
              </a:rPr>
              <a:t>(Object o, </a:t>
            </a:r>
            <a:r>
              <a:rPr lang="en-US" altLang="en-US" sz="1700" b="1" dirty="0" err="1">
                <a:latin typeface="Times New Roman" pitchFamily="18" charset="0"/>
                <a:cs typeface="Times New Roman" pitchFamily="18" charset="0"/>
                <a:hlinkClick r:id="rId11"/>
              </a:rPr>
              <a:t>int</a:t>
            </a:r>
            <a:r>
              <a:rPr lang="en-US" altLang="en-US" sz="1700" b="1" dirty="0">
                <a:latin typeface="Times New Roman" pitchFamily="18" charset="0"/>
                <a:cs typeface="Times New Roman" pitchFamily="18" charset="0"/>
                <a:hlinkClick r:id="rId11"/>
              </a:rPr>
              <a:t> index)</a:t>
            </a:r>
            <a:r>
              <a:rPr lang="en-US" altLang="en-US" sz="1700" dirty="0">
                <a:latin typeface="Times New Roman" pitchFamily="18" charset="0"/>
                <a:cs typeface="Times New Roman" pitchFamily="18" charset="0"/>
              </a:rPr>
              <a:t>This method returns the index of the first occurrence of the specified element in this vector, searching forwards from index, or returns -1 if the element is not found.</a:t>
            </a:r>
            <a:endParaRPr lang="en-US" altLang="en-US" sz="1700" dirty="0"/>
          </a:p>
          <a:p>
            <a:endParaRPr lang="en-IN" sz="1700" dirty="0"/>
          </a:p>
        </p:txBody>
      </p:sp>
      <p:sp>
        <p:nvSpPr>
          <p:cNvPr id="4" name="TextBox 3"/>
          <p:cNvSpPr txBox="1"/>
          <p:nvPr/>
        </p:nvSpPr>
        <p:spPr>
          <a:xfrm>
            <a:off x="2286000" y="0"/>
            <a:ext cx="6482862" cy="400110"/>
          </a:xfrm>
          <a:prstGeom prst="rect">
            <a:avLst/>
          </a:prstGeom>
          <a:noFill/>
        </p:spPr>
        <p:txBody>
          <a:bodyPr wrap="square" rtlCol="0">
            <a:spAutoFit/>
          </a:bodyPr>
          <a:lstStyle/>
          <a:p>
            <a:r>
              <a:rPr lang="en-US" sz="2000" b="1" dirty="0"/>
              <a:t>Methods of Vector Class(Contd..)</a:t>
            </a:r>
            <a:endParaRPr lang="en-IN" sz="2000" b="1" dirty="0"/>
          </a:p>
        </p:txBody>
      </p:sp>
    </p:spTree>
    <p:extLst>
      <p:ext uri="{BB962C8B-B14F-4D97-AF65-F5344CB8AC3E}">
        <p14:creationId xmlns:p14="http://schemas.microsoft.com/office/powerpoint/2010/main" val="8251450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Slide Number Placeholder 3"/>
          <p:cNvSpPr>
            <a:spLocks noGrp="1"/>
          </p:cNvSpPr>
          <p:nvPr>
            <p:ph type="sldNum" sz="quarter" idx="12"/>
          </p:nvPr>
        </p:nvSpPr>
        <p:spPr bwMode="auto">
          <a:xfrm>
            <a:off x="9144000" y="19051"/>
            <a:ext cx="1066800" cy="3286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510F34B-8C3B-42A9-B734-EEC9E85C6A27}" type="slidenum">
              <a:rPr lang="en-US" altLang="en-US" sz="1200">
                <a:solidFill>
                  <a:srgbClr val="FEFEFE"/>
                </a:solidFill>
              </a:rPr>
              <a:pPr/>
              <a:t>42</a:t>
            </a:fld>
            <a:endParaRPr lang="en-US" altLang="en-US" sz="1200">
              <a:solidFill>
                <a:srgbClr val="FEFEFE"/>
              </a:solidFill>
            </a:endParaRPr>
          </a:p>
        </p:txBody>
      </p:sp>
      <p:sp>
        <p:nvSpPr>
          <p:cNvPr id="56322" name="Title 1"/>
          <p:cNvSpPr>
            <a:spLocks noGrp="1"/>
          </p:cNvSpPr>
          <p:nvPr>
            <p:ph type="title"/>
          </p:nvPr>
        </p:nvSpPr>
        <p:spPr>
          <a:xfrm>
            <a:off x="1981200" y="0"/>
            <a:ext cx="7024688" cy="762000"/>
          </a:xfrm>
        </p:spPr>
        <p:txBody>
          <a:bodyPr>
            <a:normAutofit/>
          </a:bodyPr>
          <a:lstStyle/>
          <a:p>
            <a:br>
              <a:rPr lang="en-US" sz="2400" b="1" dirty="0"/>
            </a:br>
            <a:r>
              <a:rPr lang="en-US" sz="2400" b="1" dirty="0"/>
              <a:t>Methods of Vector Class(Contd..)</a:t>
            </a:r>
            <a:endParaRPr lang="en-IN" sz="2400" b="1" dirty="0"/>
          </a:p>
        </p:txBody>
      </p:sp>
      <p:sp>
        <p:nvSpPr>
          <p:cNvPr id="19459" name="Content Placeholder 2"/>
          <p:cNvSpPr>
            <a:spLocks noGrp="1"/>
          </p:cNvSpPr>
          <p:nvPr>
            <p:ph idx="1"/>
          </p:nvPr>
        </p:nvSpPr>
        <p:spPr>
          <a:xfrm>
            <a:off x="1828800" y="838200"/>
            <a:ext cx="8610600" cy="5715000"/>
          </a:xfrm>
        </p:spPr>
        <p:txBody>
          <a:bodyPr>
            <a:noAutofit/>
          </a:bodyPr>
          <a:lstStyle/>
          <a:p>
            <a:pPr eaLnBrk="1" fontAlgn="t" hangingPunct="1">
              <a:buFont typeface="Wingdings 2" pitchFamily="18" charset="2"/>
              <a:buNone/>
            </a:pPr>
            <a:r>
              <a:rPr lang="en-US" altLang="en-US" sz="1800" dirty="0">
                <a:latin typeface="Times New Roman" pitchFamily="18" charset="0"/>
                <a:cs typeface="Times New Roman" pitchFamily="18" charset="0"/>
              </a:rPr>
              <a:t>21</a:t>
            </a:r>
            <a:r>
              <a:rPr lang="en-US" altLang="en-US" sz="1800" b="1" dirty="0">
                <a:latin typeface="Times New Roman" pitchFamily="18" charset="0"/>
                <a:cs typeface="Times New Roman" pitchFamily="18" charset="0"/>
                <a:hlinkClick r:id="rId2"/>
              </a:rPr>
              <a:t>void </a:t>
            </a:r>
            <a:r>
              <a:rPr lang="en-US" altLang="en-US" sz="1800" b="1" dirty="0" err="1">
                <a:latin typeface="Times New Roman" pitchFamily="18" charset="0"/>
                <a:cs typeface="Times New Roman" pitchFamily="18" charset="0"/>
                <a:hlinkClick r:id="rId2"/>
              </a:rPr>
              <a:t>insertElementAt</a:t>
            </a:r>
            <a:r>
              <a:rPr lang="en-US" altLang="en-US" sz="1800" b="1" dirty="0">
                <a:latin typeface="Times New Roman" pitchFamily="18" charset="0"/>
                <a:cs typeface="Times New Roman" pitchFamily="18" charset="0"/>
                <a:hlinkClick r:id="rId2"/>
              </a:rPr>
              <a:t>(E </a:t>
            </a:r>
            <a:r>
              <a:rPr lang="en-US" altLang="en-US" sz="1800" b="1" dirty="0" err="1">
                <a:latin typeface="Times New Roman" pitchFamily="18" charset="0"/>
                <a:cs typeface="Times New Roman" pitchFamily="18" charset="0"/>
                <a:hlinkClick r:id="rId2"/>
              </a:rPr>
              <a:t>obj</a:t>
            </a:r>
            <a:r>
              <a:rPr lang="en-US" altLang="en-US" sz="1800" b="1" dirty="0">
                <a:latin typeface="Times New Roman" pitchFamily="18" charset="0"/>
                <a:cs typeface="Times New Roman" pitchFamily="18" charset="0"/>
                <a:hlinkClick r:id="rId2"/>
              </a:rPr>
              <a:t>, </a:t>
            </a:r>
            <a:r>
              <a:rPr lang="en-US" altLang="en-US" sz="1800" b="1" dirty="0" err="1">
                <a:latin typeface="Times New Roman" pitchFamily="18" charset="0"/>
                <a:cs typeface="Times New Roman" pitchFamily="18" charset="0"/>
                <a:hlinkClick r:id="rId2"/>
              </a:rPr>
              <a:t>int</a:t>
            </a:r>
            <a:r>
              <a:rPr lang="en-US" altLang="en-US" sz="1800" b="1" dirty="0">
                <a:latin typeface="Times New Roman" pitchFamily="18" charset="0"/>
                <a:cs typeface="Times New Roman" pitchFamily="18" charset="0"/>
                <a:hlinkClick r:id="rId2"/>
              </a:rPr>
              <a:t> index)</a:t>
            </a:r>
            <a:r>
              <a:rPr lang="en-US" altLang="en-US" sz="1800" dirty="0">
                <a:latin typeface="Times New Roman" pitchFamily="18" charset="0"/>
                <a:cs typeface="Times New Roman" pitchFamily="18" charset="0"/>
              </a:rPr>
              <a:t>This method inserts the specified object as a component in this vector at the specified index.</a:t>
            </a:r>
          </a:p>
          <a:p>
            <a:pPr eaLnBrk="1" fontAlgn="t" hangingPunct="1">
              <a:buFont typeface="Wingdings 2" pitchFamily="18" charset="2"/>
              <a:buNone/>
            </a:pPr>
            <a:r>
              <a:rPr lang="en-US" altLang="en-US" sz="1800" dirty="0">
                <a:latin typeface="Times New Roman" pitchFamily="18" charset="0"/>
                <a:cs typeface="Times New Roman" pitchFamily="18" charset="0"/>
              </a:rPr>
              <a:t>22</a:t>
            </a:r>
            <a:r>
              <a:rPr lang="en-US" altLang="en-US" sz="1800" b="1" dirty="0">
                <a:latin typeface="Times New Roman" pitchFamily="18" charset="0"/>
                <a:cs typeface="Times New Roman" pitchFamily="18" charset="0"/>
                <a:hlinkClick r:id="rId3"/>
              </a:rPr>
              <a:t>boolean </a:t>
            </a:r>
            <a:r>
              <a:rPr lang="en-US" altLang="en-US" sz="1800" b="1" dirty="0" err="1">
                <a:latin typeface="Times New Roman" pitchFamily="18" charset="0"/>
                <a:cs typeface="Times New Roman" pitchFamily="18" charset="0"/>
                <a:hlinkClick r:id="rId3"/>
              </a:rPr>
              <a:t>isEmpty</a:t>
            </a:r>
            <a:r>
              <a:rPr lang="en-US" altLang="en-US" sz="1800" b="1" dirty="0">
                <a:latin typeface="Times New Roman" pitchFamily="18" charset="0"/>
                <a:cs typeface="Times New Roman" pitchFamily="18" charset="0"/>
                <a:hlinkClick r:id="rId3"/>
              </a:rPr>
              <a:t>()</a:t>
            </a:r>
            <a:r>
              <a:rPr lang="en-US" altLang="en-US" sz="1800" dirty="0">
                <a:latin typeface="Times New Roman" pitchFamily="18" charset="0"/>
                <a:cs typeface="Times New Roman" pitchFamily="18" charset="0"/>
              </a:rPr>
              <a:t>This method tests if this vector has no components.</a:t>
            </a:r>
          </a:p>
          <a:p>
            <a:pPr eaLnBrk="1" fontAlgn="t" hangingPunct="1">
              <a:buFont typeface="Wingdings 2" pitchFamily="18" charset="2"/>
              <a:buNone/>
            </a:pPr>
            <a:r>
              <a:rPr lang="en-US" altLang="en-US" sz="1800" dirty="0">
                <a:latin typeface="Times New Roman" pitchFamily="18" charset="0"/>
                <a:cs typeface="Times New Roman" pitchFamily="18" charset="0"/>
              </a:rPr>
              <a:t>23</a:t>
            </a:r>
            <a:r>
              <a:rPr lang="en-US" altLang="en-US" sz="1800" b="1" dirty="0">
                <a:latin typeface="Times New Roman" pitchFamily="18" charset="0"/>
                <a:cs typeface="Times New Roman" pitchFamily="18" charset="0"/>
                <a:hlinkClick r:id="rId4"/>
              </a:rPr>
              <a:t>E </a:t>
            </a:r>
            <a:r>
              <a:rPr lang="en-US" altLang="en-US" sz="1800" b="1" dirty="0" err="1">
                <a:latin typeface="Times New Roman" pitchFamily="18" charset="0"/>
                <a:cs typeface="Times New Roman" pitchFamily="18" charset="0"/>
                <a:hlinkClick r:id="rId4"/>
              </a:rPr>
              <a:t>lastElement</a:t>
            </a:r>
            <a:r>
              <a:rPr lang="en-US" altLang="en-US" sz="1800" b="1" dirty="0">
                <a:latin typeface="Times New Roman" pitchFamily="18" charset="0"/>
                <a:cs typeface="Times New Roman" pitchFamily="18" charset="0"/>
                <a:hlinkClick r:id="rId4"/>
              </a:rPr>
              <a:t>()</a:t>
            </a:r>
            <a:r>
              <a:rPr lang="en-US" altLang="en-US" sz="1800" dirty="0">
                <a:latin typeface="Times New Roman" pitchFamily="18" charset="0"/>
                <a:cs typeface="Times New Roman" pitchFamily="18" charset="0"/>
              </a:rPr>
              <a:t>This method returns the last component of the vector.</a:t>
            </a:r>
          </a:p>
          <a:p>
            <a:pPr eaLnBrk="1" fontAlgn="t" hangingPunct="1">
              <a:buFont typeface="Wingdings 2" pitchFamily="18" charset="2"/>
              <a:buNone/>
            </a:pPr>
            <a:r>
              <a:rPr lang="en-US" altLang="en-US" sz="1800" dirty="0">
                <a:latin typeface="Times New Roman" pitchFamily="18" charset="0"/>
                <a:cs typeface="Times New Roman" pitchFamily="18" charset="0"/>
              </a:rPr>
              <a:t>24</a:t>
            </a:r>
            <a:r>
              <a:rPr lang="en-US" altLang="en-US" sz="1800" b="1" dirty="0">
                <a:latin typeface="Times New Roman" pitchFamily="18" charset="0"/>
                <a:cs typeface="Times New Roman" pitchFamily="18" charset="0"/>
                <a:hlinkClick r:id="rId5"/>
              </a:rPr>
              <a:t>int </a:t>
            </a:r>
            <a:r>
              <a:rPr lang="en-US" altLang="en-US" sz="1800" b="1" dirty="0" err="1">
                <a:latin typeface="Times New Roman" pitchFamily="18" charset="0"/>
                <a:cs typeface="Times New Roman" pitchFamily="18" charset="0"/>
                <a:hlinkClick r:id="rId5"/>
              </a:rPr>
              <a:t>lastIndexOf</a:t>
            </a:r>
            <a:r>
              <a:rPr lang="en-US" altLang="en-US" sz="1800" b="1" dirty="0">
                <a:latin typeface="Times New Roman" pitchFamily="18" charset="0"/>
                <a:cs typeface="Times New Roman" pitchFamily="18" charset="0"/>
                <a:hlinkClick r:id="rId5"/>
              </a:rPr>
              <a:t>(Object o)</a:t>
            </a:r>
            <a:r>
              <a:rPr lang="en-US" altLang="en-US" sz="1800" dirty="0">
                <a:latin typeface="Times New Roman" pitchFamily="18" charset="0"/>
                <a:cs typeface="Times New Roman" pitchFamily="18" charset="0"/>
              </a:rPr>
              <a:t>This method returns the index of the last occurrence of the specified element in this vector, or -1 if this vector does not contain the element.</a:t>
            </a:r>
          </a:p>
          <a:p>
            <a:pPr eaLnBrk="1" fontAlgn="t" hangingPunct="1">
              <a:buFont typeface="Wingdings 2" pitchFamily="18" charset="2"/>
              <a:buNone/>
            </a:pPr>
            <a:r>
              <a:rPr lang="en-US" altLang="en-US" sz="1800" dirty="0">
                <a:latin typeface="Times New Roman" pitchFamily="18" charset="0"/>
                <a:cs typeface="Times New Roman" pitchFamily="18" charset="0"/>
              </a:rPr>
              <a:t>25</a:t>
            </a:r>
            <a:r>
              <a:rPr lang="en-US" altLang="en-US" sz="1800" b="1" dirty="0">
                <a:latin typeface="Times New Roman" pitchFamily="18" charset="0"/>
                <a:cs typeface="Times New Roman" pitchFamily="18" charset="0"/>
                <a:hlinkClick r:id="rId6"/>
              </a:rPr>
              <a:t>int </a:t>
            </a:r>
            <a:r>
              <a:rPr lang="en-US" altLang="en-US" sz="1800" b="1" dirty="0" err="1">
                <a:latin typeface="Times New Roman" pitchFamily="18" charset="0"/>
                <a:cs typeface="Times New Roman" pitchFamily="18" charset="0"/>
                <a:hlinkClick r:id="rId6"/>
              </a:rPr>
              <a:t>lastIndexOf</a:t>
            </a:r>
            <a:r>
              <a:rPr lang="en-US" altLang="en-US" sz="1800" b="1" dirty="0">
                <a:latin typeface="Times New Roman" pitchFamily="18" charset="0"/>
                <a:cs typeface="Times New Roman" pitchFamily="18" charset="0"/>
                <a:hlinkClick r:id="rId6"/>
              </a:rPr>
              <a:t>(Object o, </a:t>
            </a:r>
            <a:r>
              <a:rPr lang="en-US" altLang="en-US" sz="1800" b="1" dirty="0" err="1">
                <a:latin typeface="Times New Roman" pitchFamily="18" charset="0"/>
                <a:cs typeface="Times New Roman" pitchFamily="18" charset="0"/>
                <a:hlinkClick r:id="rId6"/>
              </a:rPr>
              <a:t>int</a:t>
            </a:r>
            <a:r>
              <a:rPr lang="en-US" altLang="en-US" sz="1800" b="1" dirty="0">
                <a:latin typeface="Times New Roman" pitchFamily="18" charset="0"/>
                <a:cs typeface="Times New Roman" pitchFamily="18" charset="0"/>
                <a:hlinkClick r:id="rId6"/>
              </a:rPr>
              <a:t> index)</a:t>
            </a:r>
            <a:r>
              <a:rPr lang="en-US" altLang="en-US" sz="1800" b="1" dirty="0">
                <a:latin typeface="Times New Roman" pitchFamily="18" charset="0"/>
                <a:cs typeface="Times New Roman" pitchFamily="18" charset="0"/>
              </a:rPr>
              <a:t> </a:t>
            </a:r>
            <a:r>
              <a:rPr lang="en-US" altLang="en-US" sz="1800" dirty="0">
                <a:latin typeface="Times New Roman" pitchFamily="18" charset="0"/>
                <a:cs typeface="Times New Roman" pitchFamily="18" charset="0"/>
              </a:rPr>
              <a:t>This method returns the index of the last occurrence of the specified element in this vector, searching backwards from index, or returns -1 if the element is not found.</a:t>
            </a:r>
          </a:p>
          <a:p>
            <a:pPr eaLnBrk="1" fontAlgn="t" hangingPunct="1">
              <a:buFont typeface="Wingdings 2" pitchFamily="18" charset="2"/>
              <a:buNone/>
            </a:pPr>
            <a:r>
              <a:rPr lang="en-US" altLang="en-US" sz="1800" dirty="0">
                <a:latin typeface="Times New Roman" pitchFamily="18" charset="0"/>
                <a:cs typeface="Times New Roman" pitchFamily="18" charset="0"/>
              </a:rPr>
              <a:t>26</a:t>
            </a:r>
            <a:r>
              <a:rPr lang="en-US" altLang="en-US" sz="1800" b="1" dirty="0">
                <a:latin typeface="Times New Roman" pitchFamily="18" charset="0"/>
                <a:cs typeface="Times New Roman" pitchFamily="18" charset="0"/>
                <a:hlinkClick r:id="rId7"/>
              </a:rPr>
              <a:t>E remove(</a:t>
            </a:r>
            <a:r>
              <a:rPr lang="en-US" altLang="en-US" sz="1800" b="1" dirty="0" err="1">
                <a:latin typeface="Times New Roman" pitchFamily="18" charset="0"/>
                <a:cs typeface="Times New Roman" pitchFamily="18" charset="0"/>
                <a:hlinkClick r:id="rId7"/>
              </a:rPr>
              <a:t>int</a:t>
            </a:r>
            <a:r>
              <a:rPr lang="en-US" altLang="en-US" sz="1800" b="1" dirty="0">
                <a:latin typeface="Times New Roman" pitchFamily="18" charset="0"/>
                <a:cs typeface="Times New Roman" pitchFamily="18" charset="0"/>
                <a:hlinkClick r:id="rId7"/>
              </a:rPr>
              <a:t> index)</a:t>
            </a:r>
            <a:r>
              <a:rPr lang="en-US" altLang="en-US" sz="1800" b="1" dirty="0">
                <a:latin typeface="Times New Roman" pitchFamily="18" charset="0"/>
                <a:cs typeface="Times New Roman" pitchFamily="18" charset="0"/>
              </a:rPr>
              <a:t> </a:t>
            </a:r>
            <a:r>
              <a:rPr lang="en-US" altLang="en-US" sz="1800" dirty="0">
                <a:latin typeface="Times New Roman" pitchFamily="18" charset="0"/>
                <a:cs typeface="Times New Roman" pitchFamily="18" charset="0"/>
              </a:rPr>
              <a:t>This method removes the element at the specified position in this Vector.</a:t>
            </a:r>
          </a:p>
          <a:p>
            <a:pPr eaLnBrk="1" fontAlgn="t" hangingPunct="1">
              <a:buFont typeface="Wingdings 2" pitchFamily="18" charset="2"/>
              <a:buNone/>
            </a:pPr>
            <a:r>
              <a:rPr lang="en-US" altLang="en-US" sz="1800" dirty="0">
                <a:latin typeface="Times New Roman" pitchFamily="18" charset="0"/>
                <a:cs typeface="Times New Roman" pitchFamily="18" charset="0"/>
              </a:rPr>
              <a:t>27</a:t>
            </a:r>
            <a:r>
              <a:rPr lang="en-US" altLang="en-US" sz="1800" b="1" dirty="0">
                <a:latin typeface="Times New Roman" pitchFamily="18" charset="0"/>
                <a:cs typeface="Times New Roman" pitchFamily="18" charset="0"/>
                <a:hlinkClick r:id="rId8"/>
              </a:rPr>
              <a:t>boolean remove(Object o)</a:t>
            </a:r>
            <a:r>
              <a:rPr lang="en-US" altLang="en-US" sz="1800" b="1" dirty="0">
                <a:latin typeface="Times New Roman" pitchFamily="18" charset="0"/>
                <a:cs typeface="Times New Roman" pitchFamily="18" charset="0"/>
              </a:rPr>
              <a:t> </a:t>
            </a:r>
            <a:r>
              <a:rPr lang="en-US" altLang="en-US" sz="1800" dirty="0">
                <a:latin typeface="Times New Roman" pitchFamily="18" charset="0"/>
                <a:cs typeface="Times New Roman" pitchFamily="18" charset="0"/>
              </a:rPr>
              <a:t>This method removes the first occurrence of the specified element in this Vector If the Vector does not contain the element, it is unchanged.</a:t>
            </a:r>
          </a:p>
          <a:p>
            <a:pPr eaLnBrk="1" fontAlgn="t" hangingPunct="1">
              <a:buFont typeface="Wingdings 2" pitchFamily="18" charset="2"/>
              <a:buNone/>
            </a:pPr>
            <a:r>
              <a:rPr lang="en-US" altLang="en-US" sz="1800" dirty="0">
                <a:latin typeface="Times New Roman" pitchFamily="18" charset="0"/>
                <a:cs typeface="Times New Roman" pitchFamily="18" charset="0"/>
              </a:rPr>
              <a:t>28</a:t>
            </a:r>
            <a:r>
              <a:rPr lang="en-US" altLang="en-US" sz="1800" b="1" dirty="0">
                <a:latin typeface="Times New Roman" pitchFamily="18" charset="0"/>
                <a:cs typeface="Times New Roman" pitchFamily="18" charset="0"/>
                <a:hlinkClick r:id="rId9"/>
              </a:rPr>
              <a:t>boolean </a:t>
            </a:r>
            <a:r>
              <a:rPr lang="en-US" altLang="en-US" sz="1800" b="1" dirty="0" err="1">
                <a:latin typeface="Times New Roman" pitchFamily="18" charset="0"/>
                <a:cs typeface="Times New Roman" pitchFamily="18" charset="0"/>
                <a:hlinkClick r:id="rId9"/>
              </a:rPr>
              <a:t>removeAll</a:t>
            </a:r>
            <a:r>
              <a:rPr lang="en-US" altLang="en-US" sz="1800" b="1" dirty="0">
                <a:latin typeface="Times New Roman" pitchFamily="18" charset="0"/>
                <a:cs typeface="Times New Roman" pitchFamily="18" charset="0"/>
                <a:hlinkClick r:id="rId9"/>
              </a:rPr>
              <a:t>(Collection&lt;?&gt; c)</a:t>
            </a:r>
            <a:r>
              <a:rPr lang="en-US" altLang="en-US" sz="1800" b="1" dirty="0">
                <a:latin typeface="Times New Roman" pitchFamily="18" charset="0"/>
                <a:cs typeface="Times New Roman" pitchFamily="18" charset="0"/>
              </a:rPr>
              <a:t> </a:t>
            </a:r>
            <a:r>
              <a:rPr lang="en-US" altLang="en-US" sz="1800" dirty="0">
                <a:latin typeface="Times New Roman" pitchFamily="18" charset="0"/>
                <a:cs typeface="Times New Roman" pitchFamily="18" charset="0"/>
              </a:rPr>
              <a:t>This method removes from this Vector all of its elements that are contained in the specified Collection.</a:t>
            </a:r>
          </a:p>
          <a:p>
            <a:pPr eaLnBrk="1" fontAlgn="t" hangingPunct="1">
              <a:buFont typeface="Wingdings 2" pitchFamily="18" charset="2"/>
              <a:buNone/>
            </a:pPr>
            <a:r>
              <a:rPr lang="en-US" altLang="en-US" sz="1800" dirty="0">
                <a:latin typeface="Times New Roman" pitchFamily="18" charset="0"/>
                <a:cs typeface="Times New Roman" pitchFamily="18" charset="0"/>
              </a:rPr>
              <a:t>29</a:t>
            </a:r>
            <a:r>
              <a:rPr lang="en-US" altLang="en-US" sz="1800" b="1" dirty="0">
                <a:latin typeface="Times New Roman" pitchFamily="18" charset="0"/>
                <a:cs typeface="Times New Roman" pitchFamily="18" charset="0"/>
                <a:hlinkClick r:id="rId10"/>
              </a:rPr>
              <a:t>void </a:t>
            </a:r>
            <a:r>
              <a:rPr lang="en-US" altLang="en-US" sz="1800" b="1" dirty="0" err="1">
                <a:latin typeface="Times New Roman" pitchFamily="18" charset="0"/>
                <a:cs typeface="Times New Roman" pitchFamily="18" charset="0"/>
                <a:hlinkClick r:id="rId10"/>
              </a:rPr>
              <a:t>removeAllElements</a:t>
            </a:r>
            <a:r>
              <a:rPr lang="en-US" altLang="en-US" sz="1800" b="1" dirty="0">
                <a:latin typeface="Times New Roman" pitchFamily="18" charset="0"/>
                <a:cs typeface="Times New Roman" pitchFamily="18" charset="0"/>
                <a:hlinkClick r:id="rId10"/>
              </a:rPr>
              <a:t>()</a:t>
            </a:r>
            <a:r>
              <a:rPr lang="en-US" altLang="en-US" sz="1800" b="1" dirty="0">
                <a:latin typeface="Times New Roman" pitchFamily="18" charset="0"/>
                <a:cs typeface="Times New Roman" pitchFamily="18" charset="0"/>
              </a:rPr>
              <a:t> </a:t>
            </a:r>
            <a:r>
              <a:rPr lang="en-US" altLang="en-US" sz="1800" dirty="0">
                <a:latin typeface="Times New Roman" pitchFamily="18" charset="0"/>
                <a:cs typeface="Times New Roman" pitchFamily="18" charset="0"/>
              </a:rPr>
              <a:t>This method removes all components from this vector and sets its size to zero.</a:t>
            </a:r>
          </a:p>
          <a:p>
            <a:pPr eaLnBrk="1" fontAlgn="t" hangingPunct="1">
              <a:buFont typeface="Wingdings 2" pitchFamily="18" charset="2"/>
              <a:buNone/>
            </a:pPr>
            <a:r>
              <a:rPr lang="en-US" altLang="en-US" sz="1800" dirty="0">
                <a:latin typeface="Times New Roman" pitchFamily="18" charset="0"/>
                <a:cs typeface="Times New Roman" pitchFamily="18" charset="0"/>
              </a:rPr>
              <a:t>30</a:t>
            </a:r>
            <a:r>
              <a:rPr lang="en-US" altLang="en-US" sz="1800" b="1" dirty="0">
                <a:latin typeface="Times New Roman" pitchFamily="18" charset="0"/>
                <a:cs typeface="Times New Roman" pitchFamily="18" charset="0"/>
                <a:hlinkClick r:id="rId11"/>
              </a:rPr>
              <a:t>boolean </a:t>
            </a:r>
            <a:r>
              <a:rPr lang="en-US" altLang="en-US" sz="1800" b="1" dirty="0" err="1">
                <a:latin typeface="Times New Roman" pitchFamily="18" charset="0"/>
                <a:cs typeface="Times New Roman" pitchFamily="18" charset="0"/>
                <a:hlinkClick r:id="rId11"/>
              </a:rPr>
              <a:t>removeElement</a:t>
            </a:r>
            <a:r>
              <a:rPr lang="en-US" altLang="en-US" sz="1800" b="1" dirty="0">
                <a:latin typeface="Times New Roman" pitchFamily="18" charset="0"/>
                <a:cs typeface="Times New Roman" pitchFamily="18" charset="0"/>
                <a:hlinkClick r:id="rId11"/>
              </a:rPr>
              <a:t>(Object </a:t>
            </a:r>
            <a:r>
              <a:rPr lang="en-US" altLang="en-US" sz="1800" b="1" dirty="0" err="1">
                <a:latin typeface="Times New Roman" pitchFamily="18" charset="0"/>
                <a:cs typeface="Times New Roman" pitchFamily="18" charset="0"/>
                <a:hlinkClick r:id="rId11"/>
              </a:rPr>
              <a:t>obj</a:t>
            </a:r>
            <a:r>
              <a:rPr lang="en-US" altLang="en-US" sz="1800" b="1" dirty="0">
                <a:latin typeface="Times New Roman" pitchFamily="18" charset="0"/>
                <a:cs typeface="Times New Roman" pitchFamily="18" charset="0"/>
                <a:hlinkClick r:id="rId11"/>
              </a:rPr>
              <a:t>)</a:t>
            </a:r>
            <a:r>
              <a:rPr lang="en-US" altLang="en-US" sz="1800" b="1" dirty="0">
                <a:latin typeface="Times New Roman" pitchFamily="18" charset="0"/>
                <a:cs typeface="Times New Roman" pitchFamily="18" charset="0"/>
              </a:rPr>
              <a:t> </a:t>
            </a:r>
            <a:r>
              <a:rPr lang="en-US" altLang="en-US" sz="1800" dirty="0">
                <a:latin typeface="Times New Roman" pitchFamily="18" charset="0"/>
                <a:cs typeface="Times New Roman" pitchFamily="18" charset="0"/>
              </a:rPr>
              <a:t>This method removes the first occurrence of the argument from this vector.</a:t>
            </a:r>
          </a:p>
        </p:txBody>
      </p:sp>
    </p:spTree>
    <p:extLst>
      <p:ext uri="{BB962C8B-B14F-4D97-AF65-F5344CB8AC3E}">
        <p14:creationId xmlns:p14="http://schemas.microsoft.com/office/powerpoint/2010/main" val="11183678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Slide Number Placeholder 3"/>
          <p:cNvSpPr>
            <a:spLocks noGrp="1"/>
          </p:cNvSpPr>
          <p:nvPr>
            <p:ph type="sldNum" sz="quarter" idx="12"/>
          </p:nvPr>
        </p:nvSpPr>
        <p:spPr bwMode="auto">
          <a:xfrm>
            <a:off x="9144000" y="19051"/>
            <a:ext cx="1066800" cy="3286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2B5E258-1241-4FE2-B928-290902F41338}" type="slidenum">
              <a:rPr lang="en-US" altLang="en-US" sz="1400">
                <a:solidFill>
                  <a:srgbClr val="FEFEFE"/>
                </a:solidFill>
              </a:rPr>
              <a:pPr/>
              <a:t>43</a:t>
            </a:fld>
            <a:endParaRPr lang="en-US" altLang="en-US" sz="1400">
              <a:solidFill>
                <a:srgbClr val="FEFEFE"/>
              </a:solidFill>
            </a:endParaRPr>
          </a:p>
        </p:txBody>
      </p:sp>
      <p:sp>
        <p:nvSpPr>
          <p:cNvPr id="57346" name="Title 1"/>
          <p:cNvSpPr>
            <a:spLocks noGrp="1"/>
          </p:cNvSpPr>
          <p:nvPr>
            <p:ph type="title"/>
          </p:nvPr>
        </p:nvSpPr>
        <p:spPr>
          <a:xfrm>
            <a:off x="1981200" y="0"/>
            <a:ext cx="7024688" cy="609600"/>
          </a:xfrm>
        </p:spPr>
        <p:txBody>
          <a:bodyPr>
            <a:normAutofit fontScale="90000"/>
          </a:bodyPr>
          <a:lstStyle/>
          <a:p>
            <a:br>
              <a:rPr lang="en-US" sz="2400" b="1" dirty="0"/>
            </a:br>
            <a:r>
              <a:rPr lang="en-US" sz="2400" b="1" dirty="0"/>
              <a:t>Methods of Vector Class(Contd..)</a:t>
            </a:r>
            <a:endParaRPr lang="en-IN" sz="2400" b="1" dirty="0"/>
          </a:p>
        </p:txBody>
      </p:sp>
      <p:sp>
        <p:nvSpPr>
          <p:cNvPr id="20483" name="Content Placeholder 2"/>
          <p:cNvSpPr>
            <a:spLocks noGrp="1"/>
          </p:cNvSpPr>
          <p:nvPr>
            <p:ph idx="1"/>
          </p:nvPr>
        </p:nvSpPr>
        <p:spPr>
          <a:xfrm>
            <a:off x="1905001" y="685800"/>
            <a:ext cx="7286625" cy="5334000"/>
          </a:xfrm>
        </p:spPr>
        <p:txBody>
          <a:bodyPr>
            <a:noAutofit/>
          </a:bodyPr>
          <a:lstStyle/>
          <a:p>
            <a:pPr eaLnBrk="1" fontAlgn="t" hangingPunct="1">
              <a:buFont typeface="Wingdings 2" pitchFamily="18" charset="2"/>
              <a:buNone/>
            </a:pPr>
            <a:r>
              <a:rPr lang="en-US" altLang="en-US" sz="1700" dirty="0">
                <a:latin typeface="Times New Roman" pitchFamily="18" charset="0"/>
                <a:cs typeface="Times New Roman" pitchFamily="18" charset="0"/>
              </a:rPr>
              <a:t>31</a:t>
            </a:r>
            <a:r>
              <a:rPr lang="en-US" altLang="en-US" sz="1700" b="1" dirty="0">
                <a:latin typeface="Times New Roman" pitchFamily="18" charset="0"/>
                <a:cs typeface="Times New Roman" pitchFamily="18" charset="0"/>
                <a:hlinkClick r:id="rId2"/>
              </a:rPr>
              <a:t>void </a:t>
            </a:r>
            <a:r>
              <a:rPr lang="en-US" altLang="en-US" sz="1700" b="1" dirty="0" err="1">
                <a:latin typeface="Times New Roman" pitchFamily="18" charset="0"/>
                <a:cs typeface="Times New Roman" pitchFamily="18" charset="0"/>
                <a:hlinkClick r:id="rId2"/>
              </a:rPr>
              <a:t>removeElementAt</a:t>
            </a:r>
            <a:r>
              <a:rPr lang="en-US" altLang="en-US" sz="1700" b="1" dirty="0">
                <a:latin typeface="Times New Roman" pitchFamily="18" charset="0"/>
                <a:cs typeface="Times New Roman" pitchFamily="18" charset="0"/>
                <a:hlinkClick r:id="rId2"/>
              </a:rPr>
              <a:t>(</a:t>
            </a:r>
            <a:r>
              <a:rPr lang="en-US" altLang="en-US" sz="1700" b="1" dirty="0" err="1">
                <a:latin typeface="Times New Roman" pitchFamily="18" charset="0"/>
                <a:cs typeface="Times New Roman" pitchFamily="18" charset="0"/>
                <a:hlinkClick r:id="rId2"/>
              </a:rPr>
              <a:t>int</a:t>
            </a:r>
            <a:r>
              <a:rPr lang="en-US" altLang="en-US" sz="1700" b="1" dirty="0">
                <a:latin typeface="Times New Roman" pitchFamily="18" charset="0"/>
                <a:cs typeface="Times New Roman" pitchFamily="18" charset="0"/>
                <a:hlinkClick r:id="rId2"/>
              </a:rPr>
              <a:t> index)</a:t>
            </a:r>
            <a:r>
              <a:rPr lang="en-US" altLang="en-US" sz="1700" dirty="0">
                <a:latin typeface="Times New Roman" pitchFamily="18" charset="0"/>
                <a:cs typeface="Times New Roman" pitchFamily="18" charset="0"/>
              </a:rPr>
              <a:t>This method deletes the component at the specified index.</a:t>
            </a:r>
          </a:p>
          <a:p>
            <a:pPr eaLnBrk="1" fontAlgn="t" hangingPunct="1">
              <a:buFont typeface="Wingdings 2" pitchFamily="18" charset="2"/>
              <a:buNone/>
            </a:pPr>
            <a:r>
              <a:rPr lang="en-US" altLang="en-US" sz="1700" dirty="0">
                <a:latin typeface="Times New Roman" pitchFamily="18" charset="0"/>
                <a:cs typeface="Times New Roman" pitchFamily="18" charset="0"/>
              </a:rPr>
              <a:t>32</a:t>
            </a:r>
            <a:r>
              <a:rPr lang="en-US" altLang="en-US" sz="1700" b="1" dirty="0">
                <a:latin typeface="Times New Roman" pitchFamily="18" charset="0"/>
                <a:cs typeface="Times New Roman" pitchFamily="18" charset="0"/>
                <a:hlinkClick r:id="rId3"/>
              </a:rPr>
              <a:t>protected void </a:t>
            </a:r>
            <a:r>
              <a:rPr lang="en-US" altLang="en-US" sz="1700" b="1" dirty="0" err="1">
                <a:latin typeface="Times New Roman" pitchFamily="18" charset="0"/>
                <a:cs typeface="Times New Roman" pitchFamily="18" charset="0"/>
                <a:hlinkClick r:id="rId3"/>
              </a:rPr>
              <a:t>removeRange</a:t>
            </a:r>
            <a:r>
              <a:rPr lang="en-US" altLang="en-US" sz="1700" b="1" dirty="0">
                <a:latin typeface="Times New Roman" pitchFamily="18" charset="0"/>
                <a:cs typeface="Times New Roman" pitchFamily="18" charset="0"/>
                <a:hlinkClick r:id="rId3"/>
              </a:rPr>
              <a:t>(</a:t>
            </a:r>
            <a:r>
              <a:rPr lang="en-US" altLang="en-US" sz="1700" b="1" dirty="0" err="1">
                <a:latin typeface="Times New Roman" pitchFamily="18" charset="0"/>
                <a:cs typeface="Times New Roman" pitchFamily="18" charset="0"/>
                <a:hlinkClick r:id="rId3"/>
              </a:rPr>
              <a:t>int</a:t>
            </a:r>
            <a:r>
              <a:rPr lang="en-US" altLang="en-US" sz="1700" b="1" dirty="0">
                <a:latin typeface="Times New Roman" pitchFamily="18" charset="0"/>
                <a:cs typeface="Times New Roman" pitchFamily="18" charset="0"/>
                <a:hlinkClick r:id="rId3"/>
              </a:rPr>
              <a:t> </a:t>
            </a:r>
            <a:r>
              <a:rPr lang="en-US" altLang="en-US" sz="1700" b="1" dirty="0" err="1">
                <a:latin typeface="Times New Roman" pitchFamily="18" charset="0"/>
                <a:cs typeface="Times New Roman" pitchFamily="18" charset="0"/>
                <a:hlinkClick r:id="rId3"/>
              </a:rPr>
              <a:t>fromIndex</a:t>
            </a:r>
            <a:r>
              <a:rPr lang="en-US" altLang="en-US" sz="1700" b="1" dirty="0">
                <a:latin typeface="Times New Roman" pitchFamily="18" charset="0"/>
                <a:cs typeface="Times New Roman" pitchFamily="18" charset="0"/>
                <a:hlinkClick r:id="rId3"/>
              </a:rPr>
              <a:t>, </a:t>
            </a:r>
            <a:r>
              <a:rPr lang="en-US" altLang="en-US" sz="1700" b="1" dirty="0" err="1">
                <a:latin typeface="Times New Roman" pitchFamily="18" charset="0"/>
                <a:cs typeface="Times New Roman" pitchFamily="18" charset="0"/>
                <a:hlinkClick r:id="rId3"/>
              </a:rPr>
              <a:t>int</a:t>
            </a:r>
            <a:r>
              <a:rPr lang="en-US" altLang="en-US" sz="1700" b="1" dirty="0">
                <a:latin typeface="Times New Roman" pitchFamily="18" charset="0"/>
                <a:cs typeface="Times New Roman" pitchFamily="18" charset="0"/>
                <a:hlinkClick r:id="rId3"/>
              </a:rPr>
              <a:t> </a:t>
            </a:r>
            <a:r>
              <a:rPr lang="en-US" altLang="en-US" sz="1700" b="1" dirty="0" err="1">
                <a:latin typeface="Times New Roman" pitchFamily="18" charset="0"/>
                <a:cs typeface="Times New Roman" pitchFamily="18" charset="0"/>
                <a:hlinkClick r:id="rId3"/>
              </a:rPr>
              <a:t>toIndex</a:t>
            </a:r>
            <a:r>
              <a:rPr lang="en-US" altLang="en-US" sz="1700" b="1" dirty="0">
                <a:latin typeface="Times New Roman" pitchFamily="18" charset="0"/>
                <a:cs typeface="Times New Roman" pitchFamily="18" charset="0"/>
                <a:hlinkClick r:id="rId3"/>
              </a:rPr>
              <a:t>)</a:t>
            </a:r>
            <a:r>
              <a:rPr lang="en-US" altLang="en-US" sz="1700" dirty="0">
                <a:latin typeface="Times New Roman" pitchFamily="18" charset="0"/>
                <a:cs typeface="Times New Roman" pitchFamily="18" charset="0"/>
              </a:rPr>
              <a:t>This method removes from this List all of the elements whose index is between </a:t>
            </a:r>
            <a:r>
              <a:rPr lang="en-US" altLang="en-US" sz="1700" dirty="0" err="1">
                <a:latin typeface="Times New Roman" pitchFamily="18" charset="0"/>
                <a:cs typeface="Times New Roman" pitchFamily="18" charset="0"/>
              </a:rPr>
              <a:t>fromIndex</a:t>
            </a:r>
            <a:r>
              <a:rPr lang="en-US" altLang="en-US" sz="1700" dirty="0">
                <a:latin typeface="Times New Roman" pitchFamily="18" charset="0"/>
                <a:cs typeface="Times New Roman" pitchFamily="18" charset="0"/>
              </a:rPr>
              <a:t>, inclusive and </a:t>
            </a:r>
            <a:r>
              <a:rPr lang="en-US" altLang="en-US" sz="1700" dirty="0" err="1">
                <a:latin typeface="Times New Roman" pitchFamily="18" charset="0"/>
                <a:cs typeface="Times New Roman" pitchFamily="18" charset="0"/>
              </a:rPr>
              <a:t>toIndex</a:t>
            </a:r>
            <a:r>
              <a:rPr lang="en-US" altLang="en-US" sz="1700" dirty="0">
                <a:latin typeface="Times New Roman" pitchFamily="18" charset="0"/>
                <a:cs typeface="Times New Roman" pitchFamily="18" charset="0"/>
              </a:rPr>
              <a:t>, exclusive.</a:t>
            </a:r>
          </a:p>
          <a:p>
            <a:pPr eaLnBrk="1" fontAlgn="t" hangingPunct="1">
              <a:buFont typeface="Wingdings 2" pitchFamily="18" charset="2"/>
              <a:buNone/>
            </a:pPr>
            <a:r>
              <a:rPr lang="en-US" altLang="en-US" sz="1700" dirty="0">
                <a:latin typeface="Times New Roman" pitchFamily="18" charset="0"/>
                <a:cs typeface="Times New Roman" pitchFamily="18" charset="0"/>
              </a:rPr>
              <a:t>33</a:t>
            </a:r>
            <a:r>
              <a:rPr lang="en-US" altLang="en-US" sz="1700" b="1" dirty="0">
                <a:latin typeface="Times New Roman" pitchFamily="18" charset="0"/>
                <a:cs typeface="Times New Roman" pitchFamily="18" charset="0"/>
                <a:hlinkClick r:id="rId4"/>
              </a:rPr>
              <a:t>boolean </a:t>
            </a:r>
            <a:r>
              <a:rPr lang="en-US" altLang="en-US" sz="1700" b="1" dirty="0" err="1">
                <a:latin typeface="Times New Roman" pitchFamily="18" charset="0"/>
                <a:cs typeface="Times New Roman" pitchFamily="18" charset="0"/>
                <a:hlinkClick r:id="rId4"/>
              </a:rPr>
              <a:t>retainAll</a:t>
            </a:r>
            <a:r>
              <a:rPr lang="en-US" altLang="en-US" sz="1700" b="1" dirty="0">
                <a:latin typeface="Times New Roman" pitchFamily="18" charset="0"/>
                <a:cs typeface="Times New Roman" pitchFamily="18" charset="0"/>
                <a:hlinkClick r:id="rId4"/>
              </a:rPr>
              <a:t>(Collection&lt;?&gt; c)</a:t>
            </a:r>
            <a:r>
              <a:rPr lang="en-US" altLang="en-US" sz="1700" dirty="0">
                <a:latin typeface="Times New Roman" pitchFamily="18" charset="0"/>
                <a:cs typeface="Times New Roman" pitchFamily="18" charset="0"/>
              </a:rPr>
              <a:t>This method retains only the elements in this Vector that are contained in the specified Collection.</a:t>
            </a:r>
          </a:p>
          <a:p>
            <a:pPr eaLnBrk="1" fontAlgn="t" hangingPunct="1">
              <a:buFont typeface="Wingdings 2" pitchFamily="18" charset="2"/>
              <a:buNone/>
            </a:pPr>
            <a:r>
              <a:rPr lang="en-US" altLang="en-US" sz="1700" dirty="0">
                <a:latin typeface="Times New Roman" pitchFamily="18" charset="0"/>
                <a:cs typeface="Times New Roman" pitchFamily="18" charset="0"/>
              </a:rPr>
              <a:t>34</a:t>
            </a:r>
            <a:r>
              <a:rPr lang="en-US" altLang="en-US" sz="1700" b="1" dirty="0">
                <a:latin typeface="Times New Roman" pitchFamily="18" charset="0"/>
                <a:cs typeface="Times New Roman" pitchFamily="18" charset="0"/>
                <a:hlinkClick r:id="rId5"/>
              </a:rPr>
              <a:t>E set(</a:t>
            </a:r>
            <a:r>
              <a:rPr lang="en-US" altLang="en-US" sz="1700" b="1" dirty="0" err="1">
                <a:latin typeface="Times New Roman" pitchFamily="18" charset="0"/>
                <a:cs typeface="Times New Roman" pitchFamily="18" charset="0"/>
                <a:hlinkClick r:id="rId5"/>
              </a:rPr>
              <a:t>int</a:t>
            </a:r>
            <a:r>
              <a:rPr lang="en-US" altLang="en-US" sz="1700" b="1" dirty="0">
                <a:latin typeface="Times New Roman" pitchFamily="18" charset="0"/>
                <a:cs typeface="Times New Roman" pitchFamily="18" charset="0"/>
                <a:hlinkClick r:id="rId5"/>
              </a:rPr>
              <a:t> index, E element)</a:t>
            </a:r>
            <a:r>
              <a:rPr lang="en-US" altLang="en-US" sz="1700" dirty="0">
                <a:latin typeface="Times New Roman" pitchFamily="18" charset="0"/>
                <a:cs typeface="Times New Roman" pitchFamily="18" charset="0"/>
              </a:rPr>
              <a:t>This method replaces the element at the specified position in this Vector with the specified element.</a:t>
            </a:r>
          </a:p>
          <a:p>
            <a:pPr eaLnBrk="1" fontAlgn="t" hangingPunct="1">
              <a:buFont typeface="Wingdings 2" pitchFamily="18" charset="2"/>
              <a:buNone/>
            </a:pPr>
            <a:r>
              <a:rPr lang="en-US" altLang="en-US" sz="1700" dirty="0">
                <a:latin typeface="Times New Roman" pitchFamily="18" charset="0"/>
                <a:cs typeface="Times New Roman" pitchFamily="18" charset="0"/>
              </a:rPr>
              <a:t>35</a:t>
            </a:r>
            <a:r>
              <a:rPr lang="en-US" altLang="en-US" sz="1700" b="1" dirty="0">
                <a:latin typeface="Times New Roman" pitchFamily="18" charset="0"/>
                <a:cs typeface="Times New Roman" pitchFamily="18" charset="0"/>
                <a:hlinkClick r:id="rId6"/>
              </a:rPr>
              <a:t>void </a:t>
            </a:r>
            <a:r>
              <a:rPr lang="en-US" altLang="en-US" sz="1700" b="1" dirty="0" err="1">
                <a:latin typeface="Times New Roman" pitchFamily="18" charset="0"/>
                <a:cs typeface="Times New Roman" pitchFamily="18" charset="0"/>
                <a:hlinkClick r:id="rId6"/>
              </a:rPr>
              <a:t>setElementAt</a:t>
            </a:r>
            <a:r>
              <a:rPr lang="en-US" altLang="en-US" sz="1700" b="1" dirty="0">
                <a:latin typeface="Times New Roman" pitchFamily="18" charset="0"/>
                <a:cs typeface="Times New Roman" pitchFamily="18" charset="0"/>
                <a:hlinkClick r:id="rId6"/>
              </a:rPr>
              <a:t>(E </a:t>
            </a:r>
            <a:r>
              <a:rPr lang="en-US" altLang="en-US" sz="1700" b="1" dirty="0" err="1">
                <a:latin typeface="Times New Roman" pitchFamily="18" charset="0"/>
                <a:cs typeface="Times New Roman" pitchFamily="18" charset="0"/>
                <a:hlinkClick r:id="rId6"/>
              </a:rPr>
              <a:t>obj</a:t>
            </a:r>
            <a:r>
              <a:rPr lang="en-US" altLang="en-US" sz="1700" b="1" dirty="0">
                <a:latin typeface="Times New Roman" pitchFamily="18" charset="0"/>
                <a:cs typeface="Times New Roman" pitchFamily="18" charset="0"/>
                <a:hlinkClick r:id="rId6"/>
              </a:rPr>
              <a:t>, </a:t>
            </a:r>
            <a:r>
              <a:rPr lang="en-US" altLang="en-US" sz="1700" b="1" dirty="0" err="1">
                <a:latin typeface="Times New Roman" pitchFamily="18" charset="0"/>
                <a:cs typeface="Times New Roman" pitchFamily="18" charset="0"/>
                <a:hlinkClick r:id="rId6"/>
              </a:rPr>
              <a:t>int</a:t>
            </a:r>
            <a:r>
              <a:rPr lang="en-US" altLang="en-US" sz="1700" b="1" dirty="0">
                <a:latin typeface="Times New Roman" pitchFamily="18" charset="0"/>
                <a:cs typeface="Times New Roman" pitchFamily="18" charset="0"/>
                <a:hlinkClick r:id="rId6"/>
              </a:rPr>
              <a:t> index)</a:t>
            </a:r>
            <a:r>
              <a:rPr lang="en-US" altLang="en-US" sz="1700" dirty="0">
                <a:latin typeface="Times New Roman" pitchFamily="18" charset="0"/>
                <a:cs typeface="Times New Roman" pitchFamily="18" charset="0"/>
              </a:rPr>
              <a:t>This method sets the component at the specified index of this vector to be the specified object.</a:t>
            </a:r>
          </a:p>
          <a:p>
            <a:pPr eaLnBrk="1" fontAlgn="t" hangingPunct="1">
              <a:buFont typeface="Wingdings 2" pitchFamily="18" charset="2"/>
              <a:buNone/>
            </a:pPr>
            <a:r>
              <a:rPr lang="en-US" altLang="en-US" sz="1700" dirty="0">
                <a:latin typeface="Times New Roman" pitchFamily="18" charset="0"/>
                <a:cs typeface="Times New Roman" pitchFamily="18" charset="0"/>
              </a:rPr>
              <a:t>36</a:t>
            </a:r>
            <a:r>
              <a:rPr lang="en-US" altLang="en-US" sz="1700" b="1" dirty="0">
                <a:latin typeface="Times New Roman" pitchFamily="18" charset="0"/>
                <a:cs typeface="Times New Roman" pitchFamily="18" charset="0"/>
                <a:hlinkClick r:id="rId7"/>
              </a:rPr>
              <a:t>void </a:t>
            </a:r>
            <a:r>
              <a:rPr lang="en-US" altLang="en-US" sz="1700" b="1" dirty="0" err="1">
                <a:latin typeface="Times New Roman" pitchFamily="18" charset="0"/>
                <a:cs typeface="Times New Roman" pitchFamily="18" charset="0"/>
                <a:hlinkClick r:id="rId7"/>
              </a:rPr>
              <a:t>setSize</a:t>
            </a:r>
            <a:r>
              <a:rPr lang="en-US" altLang="en-US" sz="1700" b="1" dirty="0">
                <a:latin typeface="Times New Roman" pitchFamily="18" charset="0"/>
                <a:cs typeface="Times New Roman" pitchFamily="18" charset="0"/>
                <a:hlinkClick r:id="rId7"/>
              </a:rPr>
              <a:t>(</a:t>
            </a:r>
            <a:r>
              <a:rPr lang="en-US" altLang="en-US" sz="1700" b="1" dirty="0" err="1">
                <a:latin typeface="Times New Roman" pitchFamily="18" charset="0"/>
                <a:cs typeface="Times New Roman" pitchFamily="18" charset="0"/>
                <a:hlinkClick r:id="rId7"/>
              </a:rPr>
              <a:t>int</a:t>
            </a:r>
            <a:r>
              <a:rPr lang="en-US" altLang="en-US" sz="1700" b="1" dirty="0">
                <a:latin typeface="Times New Roman" pitchFamily="18" charset="0"/>
                <a:cs typeface="Times New Roman" pitchFamily="18" charset="0"/>
                <a:hlinkClick r:id="rId7"/>
              </a:rPr>
              <a:t> </a:t>
            </a:r>
            <a:r>
              <a:rPr lang="en-US" altLang="en-US" sz="1700" b="1" dirty="0" err="1">
                <a:latin typeface="Times New Roman" pitchFamily="18" charset="0"/>
                <a:cs typeface="Times New Roman" pitchFamily="18" charset="0"/>
                <a:hlinkClick r:id="rId7"/>
              </a:rPr>
              <a:t>newSize</a:t>
            </a:r>
            <a:r>
              <a:rPr lang="en-US" altLang="en-US" sz="1700" b="1" dirty="0">
                <a:latin typeface="Times New Roman" pitchFamily="18" charset="0"/>
                <a:cs typeface="Times New Roman" pitchFamily="18" charset="0"/>
                <a:hlinkClick r:id="rId7"/>
              </a:rPr>
              <a:t>)</a:t>
            </a:r>
            <a:r>
              <a:rPr lang="en-US" altLang="en-US" sz="1700" dirty="0">
                <a:latin typeface="Times New Roman" pitchFamily="18" charset="0"/>
                <a:cs typeface="Times New Roman" pitchFamily="18" charset="0"/>
              </a:rPr>
              <a:t>This method sets the size of this vector.</a:t>
            </a:r>
          </a:p>
          <a:p>
            <a:pPr eaLnBrk="1" fontAlgn="t" hangingPunct="1">
              <a:buFont typeface="Wingdings 2" pitchFamily="18" charset="2"/>
              <a:buNone/>
            </a:pPr>
            <a:r>
              <a:rPr lang="en-US" altLang="en-US" sz="1700" dirty="0">
                <a:latin typeface="Times New Roman" pitchFamily="18" charset="0"/>
                <a:cs typeface="Times New Roman" pitchFamily="18" charset="0"/>
              </a:rPr>
              <a:t>37</a:t>
            </a:r>
            <a:r>
              <a:rPr lang="en-US" altLang="en-US" sz="1700" b="1" dirty="0">
                <a:latin typeface="Times New Roman" pitchFamily="18" charset="0"/>
                <a:cs typeface="Times New Roman" pitchFamily="18" charset="0"/>
                <a:hlinkClick r:id="rId8"/>
              </a:rPr>
              <a:t>int size()</a:t>
            </a:r>
            <a:r>
              <a:rPr lang="en-US" altLang="en-US" sz="1700" dirty="0">
                <a:latin typeface="Times New Roman" pitchFamily="18" charset="0"/>
                <a:cs typeface="Times New Roman" pitchFamily="18" charset="0"/>
              </a:rPr>
              <a:t>This method returns the number of components in this vector.</a:t>
            </a:r>
          </a:p>
          <a:p>
            <a:pPr eaLnBrk="1" fontAlgn="t" hangingPunct="1">
              <a:buFont typeface="Wingdings 2" pitchFamily="18" charset="2"/>
              <a:buNone/>
            </a:pPr>
            <a:r>
              <a:rPr lang="en-US" altLang="en-US" sz="1700" dirty="0">
                <a:latin typeface="Times New Roman" pitchFamily="18" charset="0"/>
                <a:cs typeface="Times New Roman" pitchFamily="18" charset="0"/>
              </a:rPr>
              <a:t>38</a:t>
            </a:r>
            <a:r>
              <a:rPr lang="en-US" altLang="en-US" sz="1700" b="1" dirty="0">
                <a:latin typeface="Times New Roman" pitchFamily="18" charset="0"/>
                <a:cs typeface="Times New Roman" pitchFamily="18" charset="0"/>
                <a:hlinkClick r:id="rId9"/>
              </a:rPr>
              <a:t>List &lt;E&gt; </a:t>
            </a:r>
            <a:r>
              <a:rPr lang="en-US" altLang="en-US" sz="1700" b="1" dirty="0" err="1">
                <a:latin typeface="Times New Roman" pitchFamily="18" charset="0"/>
                <a:cs typeface="Times New Roman" pitchFamily="18" charset="0"/>
                <a:hlinkClick r:id="rId9"/>
              </a:rPr>
              <a:t>subList</a:t>
            </a:r>
            <a:r>
              <a:rPr lang="en-US" altLang="en-US" sz="1700" b="1" dirty="0">
                <a:latin typeface="Times New Roman" pitchFamily="18" charset="0"/>
                <a:cs typeface="Times New Roman" pitchFamily="18" charset="0"/>
                <a:hlinkClick r:id="rId9"/>
              </a:rPr>
              <a:t>(</a:t>
            </a:r>
            <a:r>
              <a:rPr lang="en-US" altLang="en-US" sz="1700" b="1" dirty="0" err="1">
                <a:latin typeface="Times New Roman" pitchFamily="18" charset="0"/>
                <a:cs typeface="Times New Roman" pitchFamily="18" charset="0"/>
                <a:hlinkClick r:id="rId9"/>
              </a:rPr>
              <a:t>int</a:t>
            </a:r>
            <a:r>
              <a:rPr lang="en-US" altLang="en-US" sz="1700" b="1" dirty="0">
                <a:latin typeface="Times New Roman" pitchFamily="18" charset="0"/>
                <a:cs typeface="Times New Roman" pitchFamily="18" charset="0"/>
                <a:hlinkClick r:id="rId9"/>
              </a:rPr>
              <a:t> </a:t>
            </a:r>
            <a:r>
              <a:rPr lang="en-US" altLang="en-US" sz="1700" b="1" dirty="0" err="1">
                <a:latin typeface="Times New Roman" pitchFamily="18" charset="0"/>
                <a:cs typeface="Times New Roman" pitchFamily="18" charset="0"/>
                <a:hlinkClick r:id="rId9"/>
              </a:rPr>
              <a:t>fromIndex</a:t>
            </a:r>
            <a:r>
              <a:rPr lang="en-US" altLang="en-US" sz="1700" b="1" dirty="0">
                <a:latin typeface="Times New Roman" pitchFamily="18" charset="0"/>
                <a:cs typeface="Times New Roman" pitchFamily="18" charset="0"/>
                <a:hlinkClick r:id="rId9"/>
              </a:rPr>
              <a:t>, </a:t>
            </a:r>
            <a:r>
              <a:rPr lang="en-US" altLang="en-US" sz="1700" b="1" dirty="0" err="1">
                <a:latin typeface="Times New Roman" pitchFamily="18" charset="0"/>
                <a:cs typeface="Times New Roman" pitchFamily="18" charset="0"/>
                <a:hlinkClick r:id="rId9"/>
              </a:rPr>
              <a:t>int</a:t>
            </a:r>
            <a:r>
              <a:rPr lang="en-US" altLang="en-US" sz="1700" b="1" dirty="0">
                <a:latin typeface="Times New Roman" pitchFamily="18" charset="0"/>
                <a:cs typeface="Times New Roman" pitchFamily="18" charset="0"/>
                <a:hlinkClick r:id="rId9"/>
              </a:rPr>
              <a:t> </a:t>
            </a:r>
            <a:r>
              <a:rPr lang="en-US" altLang="en-US" sz="1700" b="1" dirty="0" err="1">
                <a:latin typeface="Times New Roman" pitchFamily="18" charset="0"/>
                <a:cs typeface="Times New Roman" pitchFamily="18" charset="0"/>
                <a:hlinkClick r:id="rId9"/>
              </a:rPr>
              <a:t>toIndex</a:t>
            </a:r>
            <a:r>
              <a:rPr lang="en-US" altLang="en-US" sz="1700" b="1" dirty="0">
                <a:latin typeface="Times New Roman" pitchFamily="18" charset="0"/>
                <a:cs typeface="Times New Roman" pitchFamily="18" charset="0"/>
                <a:hlinkClick r:id="rId9"/>
              </a:rPr>
              <a:t>)</a:t>
            </a:r>
            <a:r>
              <a:rPr lang="en-US" altLang="en-US" sz="1700" dirty="0">
                <a:latin typeface="Times New Roman" pitchFamily="18" charset="0"/>
                <a:cs typeface="Times New Roman" pitchFamily="18" charset="0"/>
              </a:rPr>
              <a:t>This method returns a view of the portion of this List between </a:t>
            </a:r>
            <a:r>
              <a:rPr lang="en-US" altLang="en-US" sz="1700" dirty="0" err="1">
                <a:latin typeface="Times New Roman" pitchFamily="18" charset="0"/>
                <a:cs typeface="Times New Roman" pitchFamily="18" charset="0"/>
              </a:rPr>
              <a:t>fromIndex</a:t>
            </a:r>
            <a:r>
              <a:rPr lang="en-US" altLang="en-US" sz="1700" dirty="0">
                <a:latin typeface="Times New Roman" pitchFamily="18" charset="0"/>
                <a:cs typeface="Times New Roman" pitchFamily="18" charset="0"/>
              </a:rPr>
              <a:t>, inclusive, and </a:t>
            </a:r>
            <a:r>
              <a:rPr lang="en-US" altLang="en-US" sz="1700" dirty="0" err="1">
                <a:latin typeface="Times New Roman" pitchFamily="18" charset="0"/>
                <a:cs typeface="Times New Roman" pitchFamily="18" charset="0"/>
              </a:rPr>
              <a:t>toIndex</a:t>
            </a:r>
            <a:r>
              <a:rPr lang="en-US" altLang="en-US" sz="1700" dirty="0">
                <a:latin typeface="Times New Roman" pitchFamily="18" charset="0"/>
                <a:cs typeface="Times New Roman" pitchFamily="18" charset="0"/>
              </a:rPr>
              <a:t>, exclusive.</a:t>
            </a:r>
          </a:p>
          <a:p>
            <a:pPr eaLnBrk="1" fontAlgn="t" hangingPunct="1">
              <a:buFont typeface="Wingdings 2" pitchFamily="18" charset="2"/>
              <a:buNone/>
            </a:pPr>
            <a:r>
              <a:rPr lang="en-US" altLang="en-US" sz="1700" dirty="0">
                <a:latin typeface="Times New Roman" pitchFamily="18" charset="0"/>
                <a:cs typeface="Times New Roman" pitchFamily="18" charset="0"/>
              </a:rPr>
              <a:t>39</a:t>
            </a:r>
            <a:r>
              <a:rPr lang="en-US" altLang="en-US" sz="1700" b="1" dirty="0">
                <a:latin typeface="Times New Roman" pitchFamily="18" charset="0"/>
                <a:cs typeface="Times New Roman" pitchFamily="18" charset="0"/>
                <a:hlinkClick r:id="rId10"/>
              </a:rPr>
              <a:t>object[ ] </a:t>
            </a:r>
            <a:r>
              <a:rPr lang="en-US" altLang="en-US" sz="1700" b="1" dirty="0" err="1">
                <a:latin typeface="Times New Roman" pitchFamily="18" charset="0"/>
                <a:cs typeface="Times New Roman" pitchFamily="18" charset="0"/>
                <a:hlinkClick r:id="rId10"/>
              </a:rPr>
              <a:t>toArray</a:t>
            </a:r>
            <a:r>
              <a:rPr lang="en-US" altLang="en-US" sz="1700" b="1" dirty="0">
                <a:latin typeface="Times New Roman" pitchFamily="18" charset="0"/>
                <a:cs typeface="Times New Roman" pitchFamily="18" charset="0"/>
                <a:hlinkClick r:id="rId10"/>
              </a:rPr>
              <a:t>()</a:t>
            </a:r>
            <a:endParaRPr lang="en-US" altLang="en-US" sz="1700" dirty="0">
              <a:latin typeface="Times New Roman" pitchFamily="18" charset="0"/>
              <a:cs typeface="Times New Roman" pitchFamily="18" charset="0"/>
            </a:endParaRPr>
          </a:p>
          <a:p>
            <a:pPr eaLnBrk="1" fontAlgn="t" hangingPunct="1">
              <a:buFont typeface="Wingdings 2" pitchFamily="18" charset="2"/>
              <a:buNone/>
            </a:pPr>
            <a:r>
              <a:rPr lang="en-US" altLang="en-US" sz="1700" dirty="0">
                <a:latin typeface="Times New Roman" pitchFamily="18" charset="0"/>
                <a:cs typeface="Times New Roman" pitchFamily="18" charset="0"/>
              </a:rPr>
              <a:t>This method returns an array containing all of the elements in this Vector in the correct order.</a:t>
            </a:r>
          </a:p>
        </p:txBody>
      </p:sp>
    </p:spTree>
    <p:extLst>
      <p:ext uri="{BB962C8B-B14F-4D97-AF65-F5344CB8AC3E}">
        <p14:creationId xmlns:p14="http://schemas.microsoft.com/office/powerpoint/2010/main" val="16056649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868362"/>
          </a:xfrm>
        </p:spPr>
        <p:txBody>
          <a:bodyPr>
            <a:normAutofit/>
          </a:bodyPr>
          <a:lstStyle/>
          <a:p>
            <a:r>
              <a:rPr lang="en-US" sz="2400" b="1" dirty="0"/>
              <a:t>Methods of Vector Class(Contd..)</a:t>
            </a:r>
            <a:endParaRPr lang="en-IN" sz="2400" dirty="0"/>
          </a:p>
        </p:txBody>
      </p:sp>
      <p:sp>
        <p:nvSpPr>
          <p:cNvPr id="3" name="Content Placeholder 2"/>
          <p:cNvSpPr>
            <a:spLocks noGrp="1"/>
          </p:cNvSpPr>
          <p:nvPr>
            <p:ph idx="1"/>
          </p:nvPr>
        </p:nvSpPr>
        <p:spPr/>
        <p:txBody>
          <a:bodyPr/>
          <a:lstStyle/>
          <a:p>
            <a:pPr fontAlgn="t">
              <a:buNone/>
            </a:pPr>
            <a:r>
              <a:rPr lang="en-US" altLang="en-US" sz="1800" dirty="0">
                <a:latin typeface="Times New Roman" pitchFamily="18" charset="0"/>
                <a:cs typeface="Times New Roman" pitchFamily="18" charset="0"/>
              </a:rPr>
              <a:t>40</a:t>
            </a:r>
            <a:r>
              <a:rPr lang="en-US" altLang="en-US" sz="1800" b="1" dirty="0">
                <a:latin typeface="Times New Roman" pitchFamily="18" charset="0"/>
                <a:cs typeface="Times New Roman" pitchFamily="18" charset="0"/>
                <a:hlinkClick r:id="rId2"/>
              </a:rPr>
              <a:t>&lt;T&gt; T[ ] </a:t>
            </a:r>
            <a:r>
              <a:rPr lang="en-US" altLang="en-US" sz="1800" b="1" dirty="0" err="1">
                <a:latin typeface="Times New Roman" pitchFamily="18" charset="0"/>
                <a:cs typeface="Times New Roman" pitchFamily="18" charset="0"/>
                <a:hlinkClick r:id="rId2"/>
              </a:rPr>
              <a:t>toArray</a:t>
            </a:r>
            <a:r>
              <a:rPr lang="en-US" altLang="en-US" sz="1800" b="1" dirty="0">
                <a:latin typeface="Times New Roman" pitchFamily="18" charset="0"/>
                <a:cs typeface="Times New Roman" pitchFamily="18" charset="0"/>
                <a:hlinkClick r:id="rId2"/>
              </a:rPr>
              <a:t>(T[ ] a)</a:t>
            </a:r>
            <a:r>
              <a:rPr lang="en-US" altLang="en-US" sz="1800" dirty="0">
                <a:latin typeface="Times New Roman" pitchFamily="18" charset="0"/>
                <a:cs typeface="Times New Roman" pitchFamily="18" charset="0"/>
              </a:rPr>
              <a:t>This method returns an array containing all of the elements in this Vector in the correct order; the runtime type of the returned array is that of the specified array.</a:t>
            </a:r>
          </a:p>
          <a:p>
            <a:pPr fontAlgn="t">
              <a:buNone/>
            </a:pPr>
            <a:r>
              <a:rPr lang="en-US" altLang="en-US" sz="1800" dirty="0">
                <a:latin typeface="Times New Roman" pitchFamily="18" charset="0"/>
                <a:cs typeface="Times New Roman" pitchFamily="18" charset="0"/>
              </a:rPr>
              <a:t>41</a:t>
            </a:r>
            <a:r>
              <a:rPr lang="en-US" altLang="en-US" sz="1800" b="1" dirty="0">
                <a:latin typeface="Times New Roman" pitchFamily="18" charset="0"/>
                <a:cs typeface="Times New Roman" pitchFamily="18" charset="0"/>
                <a:hlinkClick r:id="rId3"/>
              </a:rPr>
              <a:t>String </a:t>
            </a:r>
            <a:r>
              <a:rPr lang="en-US" altLang="en-US" sz="1800" b="1" dirty="0" err="1">
                <a:latin typeface="Times New Roman" pitchFamily="18" charset="0"/>
                <a:cs typeface="Times New Roman" pitchFamily="18" charset="0"/>
                <a:hlinkClick r:id="rId3"/>
              </a:rPr>
              <a:t>toString</a:t>
            </a:r>
            <a:r>
              <a:rPr lang="en-US" altLang="en-US" sz="1800" b="1" dirty="0">
                <a:latin typeface="Times New Roman" pitchFamily="18" charset="0"/>
                <a:cs typeface="Times New Roman" pitchFamily="18" charset="0"/>
                <a:hlinkClick r:id="rId3"/>
              </a:rPr>
              <a:t>()</a:t>
            </a:r>
            <a:r>
              <a:rPr lang="en-US" altLang="en-US" sz="1800" dirty="0">
                <a:latin typeface="Times New Roman" pitchFamily="18" charset="0"/>
                <a:cs typeface="Times New Roman" pitchFamily="18" charset="0"/>
              </a:rPr>
              <a:t>This method returns a string representation of this Vector, containing the String representation of each element.</a:t>
            </a:r>
          </a:p>
          <a:p>
            <a:pPr fontAlgn="t">
              <a:buNone/>
            </a:pPr>
            <a:r>
              <a:rPr lang="en-US" altLang="en-US" sz="1800" dirty="0">
                <a:latin typeface="Times New Roman" pitchFamily="18" charset="0"/>
                <a:cs typeface="Times New Roman" pitchFamily="18" charset="0"/>
              </a:rPr>
              <a:t>42</a:t>
            </a:r>
            <a:r>
              <a:rPr lang="en-US" altLang="en-US" sz="1800" b="1" dirty="0">
                <a:latin typeface="Times New Roman" pitchFamily="18" charset="0"/>
                <a:cs typeface="Times New Roman" pitchFamily="18" charset="0"/>
                <a:hlinkClick r:id="rId4"/>
              </a:rPr>
              <a:t>void </a:t>
            </a:r>
            <a:r>
              <a:rPr lang="en-US" altLang="en-US" sz="1800" b="1" dirty="0" err="1">
                <a:latin typeface="Times New Roman" pitchFamily="18" charset="0"/>
                <a:cs typeface="Times New Roman" pitchFamily="18" charset="0"/>
                <a:hlinkClick r:id="rId4"/>
              </a:rPr>
              <a:t>trimToSize</a:t>
            </a:r>
            <a:r>
              <a:rPr lang="en-US" altLang="en-US" sz="1800" b="1" dirty="0">
                <a:latin typeface="Times New Roman" pitchFamily="18" charset="0"/>
                <a:cs typeface="Times New Roman" pitchFamily="18" charset="0"/>
                <a:hlinkClick r:id="rId4"/>
              </a:rPr>
              <a:t>()</a:t>
            </a:r>
            <a:r>
              <a:rPr lang="en-US" altLang="en-US" sz="1800" dirty="0">
                <a:latin typeface="Times New Roman" pitchFamily="18" charset="0"/>
                <a:cs typeface="Times New Roman" pitchFamily="18" charset="0"/>
              </a:rPr>
              <a:t>This method trims the capacity of this vector to be the vector's current size.</a:t>
            </a:r>
          </a:p>
          <a:p>
            <a:pPr>
              <a:buNone/>
            </a:pPr>
            <a:endParaRPr lang="en-US" altLang="en-US" dirty="0"/>
          </a:p>
          <a:p>
            <a:endParaRPr lang="en-IN" dirty="0"/>
          </a:p>
        </p:txBody>
      </p:sp>
    </p:spTree>
    <p:extLst>
      <p:ext uri="{BB962C8B-B14F-4D97-AF65-F5344CB8AC3E}">
        <p14:creationId xmlns:p14="http://schemas.microsoft.com/office/powerpoint/2010/main" val="2455505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Example:(2)</a:t>
            </a:r>
          </a:p>
        </p:txBody>
      </p:sp>
      <p:sp>
        <p:nvSpPr>
          <p:cNvPr id="3" name="Content Placeholder 2"/>
          <p:cNvSpPr>
            <a:spLocks noGrp="1"/>
          </p:cNvSpPr>
          <p:nvPr>
            <p:ph idx="1"/>
          </p:nvPr>
        </p:nvSpPr>
        <p:spPr>
          <a:xfrm>
            <a:off x="1981200" y="1600200"/>
            <a:ext cx="7696200" cy="4873752"/>
          </a:xfrm>
        </p:spPr>
        <p:txBody>
          <a:bodyPr>
            <a:normAutofit lnSpcReduction="10000"/>
          </a:bodyPr>
          <a:lstStyle/>
          <a:p>
            <a:pPr>
              <a:buNone/>
            </a:pPr>
            <a:r>
              <a:rPr lang="en-US" altLang="en-US" sz="2000" dirty="0"/>
              <a:t>import </a:t>
            </a:r>
            <a:r>
              <a:rPr lang="en-US" altLang="en-US" sz="2000" dirty="0" err="1"/>
              <a:t>java.util</a:t>
            </a:r>
            <a:r>
              <a:rPr lang="en-US" altLang="en-US" sz="2000" dirty="0"/>
              <a:t>.*; </a:t>
            </a:r>
          </a:p>
          <a:p>
            <a:pPr>
              <a:buNone/>
            </a:pPr>
            <a:r>
              <a:rPr lang="en-US" altLang="en-US" sz="2000" dirty="0"/>
              <a:t>public class </a:t>
            </a:r>
            <a:r>
              <a:rPr lang="en-US" altLang="en-US" sz="2000" dirty="0" err="1"/>
              <a:t>VectorDemo</a:t>
            </a:r>
            <a:r>
              <a:rPr lang="en-US" altLang="en-US" sz="2000" dirty="0"/>
              <a:t> </a:t>
            </a:r>
          </a:p>
          <a:p>
            <a:pPr>
              <a:buNone/>
            </a:pPr>
            <a:r>
              <a:rPr lang="en-US" altLang="en-US" sz="2000" dirty="0"/>
              <a:t>{</a:t>
            </a:r>
          </a:p>
          <a:p>
            <a:pPr>
              <a:buNone/>
            </a:pPr>
            <a:r>
              <a:rPr lang="en-US" altLang="en-US" sz="2000" dirty="0"/>
              <a:t> public static void main(String </a:t>
            </a:r>
            <a:r>
              <a:rPr lang="en-US" altLang="en-US" sz="2000" dirty="0" err="1"/>
              <a:t>args</a:t>
            </a:r>
            <a:r>
              <a:rPr lang="en-US" altLang="en-US" sz="2000" dirty="0"/>
              <a:t>[]) </a:t>
            </a:r>
          </a:p>
          <a:p>
            <a:pPr>
              <a:buNone/>
            </a:pPr>
            <a:r>
              <a:rPr lang="en-US" altLang="en-US" sz="2000" dirty="0"/>
              <a:t>{ </a:t>
            </a:r>
          </a:p>
          <a:p>
            <a:pPr>
              <a:buNone/>
            </a:pPr>
            <a:r>
              <a:rPr lang="en-US" altLang="en-US" sz="2000" dirty="0"/>
              <a:t>// initial size is 3, increment is 2</a:t>
            </a:r>
          </a:p>
          <a:p>
            <a:pPr>
              <a:buNone/>
            </a:pPr>
            <a:r>
              <a:rPr lang="en-US" altLang="en-US" sz="2000" dirty="0"/>
              <a:t> Vector v = new Vector(3, 2);</a:t>
            </a:r>
          </a:p>
          <a:p>
            <a:pPr>
              <a:buNone/>
            </a:pPr>
            <a:r>
              <a:rPr lang="en-US" altLang="en-US" sz="2000" dirty="0"/>
              <a:t> </a:t>
            </a:r>
            <a:r>
              <a:rPr lang="en-US" altLang="en-US" sz="2000" dirty="0" err="1"/>
              <a:t>System.out.println</a:t>
            </a:r>
            <a:r>
              <a:rPr lang="en-US" altLang="en-US" sz="2000" dirty="0"/>
              <a:t>("Initial size: " + </a:t>
            </a:r>
            <a:r>
              <a:rPr lang="en-US" altLang="en-US" sz="2000" dirty="0" err="1"/>
              <a:t>v.size</a:t>
            </a:r>
            <a:r>
              <a:rPr lang="en-US" altLang="en-US" sz="2000" dirty="0"/>
              <a:t>()); </a:t>
            </a:r>
          </a:p>
          <a:p>
            <a:pPr>
              <a:buNone/>
            </a:pPr>
            <a:r>
              <a:rPr lang="en-US" altLang="en-US" sz="2000" dirty="0" err="1"/>
              <a:t>System.out.println</a:t>
            </a:r>
            <a:r>
              <a:rPr lang="en-US" altLang="en-US" sz="2000" dirty="0"/>
              <a:t>("Initial capacity: " + </a:t>
            </a:r>
            <a:r>
              <a:rPr lang="en-US" altLang="en-US" sz="2000" dirty="0" err="1"/>
              <a:t>v.capacity</a:t>
            </a:r>
            <a:r>
              <a:rPr lang="en-US" altLang="en-US" sz="2000" dirty="0"/>
              <a:t>());</a:t>
            </a:r>
          </a:p>
          <a:p>
            <a:pPr>
              <a:buNone/>
            </a:pPr>
            <a:r>
              <a:rPr lang="en-US" altLang="en-US" sz="2000" dirty="0" err="1"/>
              <a:t>v.addElement</a:t>
            </a:r>
            <a:r>
              <a:rPr lang="en-US" altLang="en-US" sz="2000" dirty="0"/>
              <a:t>(new Integer(1)); </a:t>
            </a:r>
          </a:p>
          <a:p>
            <a:pPr>
              <a:buNone/>
            </a:pPr>
            <a:r>
              <a:rPr lang="en-US" altLang="en-US" sz="2000" dirty="0" err="1"/>
              <a:t>v.addElement</a:t>
            </a:r>
            <a:r>
              <a:rPr lang="en-US" altLang="en-US" sz="2000" dirty="0"/>
              <a:t>(new Integer(2)); </a:t>
            </a:r>
          </a:p>
          <a:p>
            <a:pPr>
              <a:buNone/>
            </a:pPr>
            <a:r>
              <a:rPr lang="en-US" altLang="en-US" sz="2000" dirty="0" err="1"/>
              <a:t>v.addElement</a:t>
            </a:r>
            <a:r>
              <a:rPr lang="en-US" altLang="en-US" sz="2000" dirty="0"/>
              <a:t>(new Integer(3));</a:t>
            </a:r>
          </a:p>
          <a:p>
            <a:pPr>
              <a:buNone/>
            </a:pPr>
            <a:r>
              <a:rPr lang="en-US" altLang="en-US" sz="2000" dirty="0"/>
              <a:t> </a:t>
            </a:r>
            <a:r>
              <a:rPr lang="en-US" altLang="en-US" sz="2000" dirty="0" err="1"/>
              <a:t>v.addElement</a:t>
            </a:r>
            <a:r>
              <a:rPr lang="en-US" altLang="en-US" sz="2000" dirty="0"/>
              <a:t>(new Integer(4));</a:t>
            </a:r>
          </a:p>
          <a:p>
            <a:endParaRPr lang="en-IN" dirty="0"/>
          </a:p>
        </p:txBody>
      </p:sp>
      <p:sp>
        <p:nvSpPr>
          <p:cNvPr id="4" name="TextBox 3"/>
          <p:cNvSpPr txBox="1"/>
          <p:nvPr/>
        </p:nvSpPr>
        <p:spPr>
          <a:xfrm>
            <a:off x="5943600" y="1600200"/>
            <a:ext cx="4114800"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5699892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Example:(2)</a:t>
            </a:r>
          </a:p>
        </p:txBody>
      </p:sp>
      <p:sp>
        <p:nvSpPr>
          <p:cNvPr id="3" name="Content Placeholder 2"/>
          <p:cNvSpPr>
            <a:spLocks noGrp="1"/>
          </p:cNvSpPr>
          <p:nvPr>
            <p:ph idx="1"/>
          </p:nvPr>
        </p:nvSpPr>
        <p:spPr>
          <a:xfrm>
            <a:off x="1981200" y="1600200"/>
            <a:ext cx="8001000" cy="4873752"/>
          </a:xfrm>
        </p:spPr>
        <p:txBody>
          <a:bodyPr>
            <a:normAutofit fontScale="70000" lnSpcReduction="20000"/>
          </a:bodyPr>
          <a:lstStyle/>
          <a:p>
            <a:pPr>
              <a:buNone/>
            </a:pPr>
            <a:r>
              <a:rPr lang="en-US" altLang="en-US" dirty="0" err="1"/>
              <a:t>System.out.println</a:t>
            </a:r>
            <a:r>
              <a:rPr lang="en-US" altLang="en-US" dirty="0"/>
              <a:t>("Capacity after four additions: " + </a:t>
            </a:r>
            <a:r>
              <a:rPr lang="en-US" altLang="en-US" dirty="0" err="1"/>
              <a:t>v.capacity</a:t>
            </a:r>
            <a:r>
              <a:rPr lang="en-US" altLang="en-US" dirty="0"/>
              <a:t>());</a:t>
            </a:r>
          </a:p>
          <a:p>
            <a:pPr>
              <a:buNone/>
            </a:pPr>
            <a:r>
              <a:rPr lang="en-US" altLang="en-US" dirty="0" err="1"/>
              <a:t>v.addElement</a:t>
            </a:r>
            <a:r>
              <a:rPr lang="en-US" altLang="en-US" dirty="0"/>
              <a:t>(new Double(5.45)); </a:t>
            </a:r>
          </a:p>
          <a:p>
            <a:pPr>
              <a:buNone/>
            </a:pPr>
            <a:r>
              <a:rPr lang="en-US" altLang="en-US" dirty="0" err="1"/>
              <a:t>System.out.println</a:t>
            </a:r>
            <a:r>
              <a:rPr lang="en-US" altLang="en-US" dirty="0"/>
              <a:t>("Current capacity: " + </a:t>
            </a:r>
            <a:r>
              <a:rPr lang="en-US" altLang="en-US" dirty="0" err="1"/>
              <a:t>v.capacity</a:t>
            </a:r>
            <a:r>
              <a:rPr lang="en-US" altLang="en-US" dirty="0"/>
              <a:t>());</a:t>
            </a:r>
          </a:p>
          <a:p>
            <a:pPr>
              <a:buNone/>
            </a:pPr>
            <a:r>
              <a:rPr lang="en-US" altLang="en-US" dirty="0"/>
              <a:t> </a:t>
            </a:r>
            <a:r>
              <a:rPr lang="en-US" altLang="en-US" dirty="0" err="1"/>
              <a:t>v.addElement</a:t>
            </a:r>
            <a:r>
              <a:rPr lang="en-US" altLang="en-US" dirty="0"/>
              <a:t>(new Double(6.08)); </a:t>
            </a:r>
          </a:p>
          <a:p>
            <a:pPr>
              <a:buNone/>
            </a:pPr>
            <a:r>
              <a:rPr lang="en-US" altLang="en-US" dirty="0" err="1"/>
              <a:t>System.out.println</a:t>
            </a:r>
            <a:r>
              <a:rPr lang="en-US" altLang="en-US" dirty="0"/>
              <a:t>("Current capacity: " + </a:t>
            </a:r>
            <a:r>
              <a:rPr lang="en-US" altLang="en-US" dirty="0" err="1"/>
              <a:t>v.capacity</a:t>
            </a:r>
            <a:r>
              <a:rPr lang="en-US" altLang="en-US" dirty="0"/>
              <a:t>()); </a:t>
            </a:r>
          </a:p>
          <a:p>
            <a:pPr>
              <a:buNone/>
            </a:pPr>
            <a:r>
              <a:rPr lang="en-US" altLang="en-US" dirty="0" err="1"/>
              <a:t>v.addElement</a:t>
            </a:r>
            <a:r>
              <a:rPr lang="en-US" altLang="en-US" dirty="0"/>
              <a:t>(new Float(7.4)); </a:t>
            </a:r>
          </a:p>
          <a:p>
            <a:pPr>
              <a:buNone/>
            </a:pPr>
            <a:r>
              <a:rPr lang="en-US" altLang="en-US" dirty="0" err="1"/>
              <a:t>System.out.println</a:t>
            </a:r>
            <a:r>
              <a:rPr lang="en-US" altLang="en-US" dirty="0"/>
              <a:t>("Current capacity: " + </a:t>
            </a:r>
            <a:r>
              <a:rPr lang="en-US" altLang="en-US" dirty="0" err="1"/>
              <a:t>v.capacity</a:t>
            </a:r>
            <a:r>
              <a:rPr lang="en-US" altLang="en-US" dirty="0"/>
              <a:t>());</a:t>
            </a:r>
          </a:p>
          <a:p>
            <a:pPr>
              <a:buNone/>
            </a:pPr>
            <a:r>
              <a:rPr lang="en-US" altLang="en-US" dirty="0"/>
              <a:t>if(</a:t>
            </a:r>
            <a:r>
              <a:rPr lang="en-US" altLang="en-US" dirty="0" err="1"/>
              <a:t>v.contains</a:t>
            </a:r>
            <a:r>
              <a:rPr lang="en-US" altLang="en-US" dirty="0"/>
              <a:t>(new Integer(3)))</a:t>
            </a:r>
          </a:p>
          <a:p>
            <a:pPr>
              <a:buNone/>
            </a:pPr>
            <a:r>
              <a:rPr lang="en-US" altLang="en-US" dirty="0"/>
              <a:t> </a:t>
            </a:r>
            <a:r>
              <a:rPr lang="en-US" altLang="en-US" dirty="0" err="1"/>
              <a:t>System.out.println</a:t>
            </a:r>
            <a:r>
              <a:rPr lang="en-US" altLang="en-US" dirty="0"/>
              <a:t>("Vector contains 3."); </a:t>
            </a:r>
          </a:p>
          <a:p>
            <a:pPr>
              <a:buNone/>
            </a:pPr>
            <a:r>
              <a:rPr lang="en-US" altLang="en-US" dirty="0">
                <a:solidFill>
                  <a:srgbClr val="00B050"/>
                </a:solidFill>
              </a:rPr>
              <a:t>// enumerate the elements in the vector. </a:t>
            </a:r>
          </a:p>
          <a:p>
            <a:pPr>
              <a:buNone/>
            </a:pPr>
            <a:r>
              <a:rPr lang="en-US" altLang="en-US" dirty="0"/>
              <a:t>Enumeration </a:t>
            </a:r>
            <a:r>
              <a:rPr lang="en-US" altLang="en-US" dirty="0" err="1"/>
              <a:t>vEnum</a:t>
            </a:r>
            <a:r>
              <a:rPr lang="en-US" altLang="en-US" dirty="0"/>
              <a:t> = </a:t>
            </a:r>
            <a:r>
              <a:rPr lang="en-US" altLang="en-US" dirty="0" err="1"/>
              <a:t>v.elements</a:t>
            </a:r>
            <a:r>
              <a:rPr lang="en-US" altLang="en-US" dirty="0"/>
              <a:t>(); </a:t>
            </a:r>
          </a:p>
          <a:p>
            <a:pPr>
              <a:buNone/>
            </a:pPr>
            <a:r>
              <a:rPr lang="en-US" altLang="en-US" dirty="0" err="1"/>
              <a:t>System.out.println</a:t>
            </a:r>
            <a:r>
              <a:rPr lang="en-US" altLang="en-US" dirty="0"/>
              <a:t>("\</a:t>
            </a:r>
            <a:r>
              <a:rPr lang="en-US" altLang="en-US" dirty="0" err="1"/>
              <a:t>nElements</a:t>
            </a:r>
            <a:r>
              <a:rPr lang="en-US" altLang="en-US" dirty="0"/>
              <a:t> in vector:"); </a:t>
            </a:r>
          </a:p>
          <a:p>
            <a:pPr>
              <a:buNone/>
            </a:pPr>
            <a:r>
              <a:rPr lang="en-US" altLang="en-US" dirty="0"/>
              <a:t>while(</a:t>
            </a:r>
            <a:r>
              <a:rPr lang="en-US" altLang="en-US" dirty="0" err="1"/>
              <a:t>vEnum.hasMoreElements</a:t>
            </a:r>
            <a:r>
              <a:rPr lang="en-US" altLang="en-US" dirty="0"/>
              <a:t>()) </a:t>
            </a:r>
          </a:p>
          <a:p>
            <a:pPr>
              <a:buNone/>
            </a:pPr>
            <a:r>
              <a:rPr lang="en-US" altLang="en-US" dirty="0" err="1"/>
              <a:t>System.out.print</a:t>
            </a:r>
            <a:r>
              <a:rPr lang="en-US" altLang="en-US" dirty="0"/>
              <a:t>(</a:t>
            </a:r>
            <a:r>
              <a:rPr lang="en-US" altLang="en-US" dirty="0" err="1"/>
              <a:t>vEnum.nextElement</a:t>
            </a:r>
            <a:r>
              <a:rPr lang="en-US" altLang="en-US" dirty="0"/>
              <a:t>() + " ");} }</a:t>
            </a:r>
            <a:endParaRPr lang="en-US" altLang="en-US"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8168875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Assignment:2 Vectors</a:t>
            </a:r>
          </a:p>
        </p:txBody>
      </p:sp>
      <p:sp>
        <p:nvSpPr>
          <p:cNvPr id="3" name="Content Placeholder 2"/>
          <p:cNvSpPr>
            <a:spLocks noGrp="1"/>
          </p:cNvSpPr>
          <p:nvPr>
            <p:ph idx="1"/>
          </p:nvPr>
        </p:nvSpPr>
        <p:spPr/>
        <p:txBody>
          <a:bodyPr/>
          <a:lstStyle/>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1600200"/>
            <a:ext cx="7467599" cy="488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0599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Collection Interface</a:t>
            </a:r>
          </a:p>
        </p:txBody>
      </p:sp>
      <p:sp>
        <p:nvSpPr>
          <p:cNvPr id="3" name="Content Placeholder 2"/>
          <p:cNvSpPr>
            <a:spLocks noGrp="1"/>
          </p:cNvSpPr>
          <p:nvPr>
            <p:ph idx="1"/>
          </p:nvPr>
        </p:nvSpPr>
        <p:spPr/>
        <p:txBody>
          <a:bodyPr>
            <a:normAutofit lnSpcReduction="10000"/>
          </a:bodyPr>
          <a:lstStyle/>
          <a:p>
            <a:r>
              <a:rPr lang="en-IN" dirty="0"/>
              <a:t>Interface which is implemented by all the classes in the collection framework.</a:t>
            </a:r>
          </a:p>
          <a:p>
            <a:r>
              <a:rPr lang="en-IN" dirty="0"/>
              <a:t>It declares the methods that every collection will have. </a:t>
            </a:r>
          </a:p>
          <a:p>
            <a:pPr marL="0" indent="0">
              <a:buNone/>
            </a:pPr>
            <a:r>
              <a:rPr lang="en-IN" dirty="0"/>
              <a:t>	Collection interface builds the foundation on which the collection framework depends.</a:t>
            </a:r>
          </a:p>
          <a:p>
            <a:r>
              <a:rPr lang="en-IN" dirty="0"/>
              <a:t>Some of the methods of Collection interface are </a:t>
            </a:r>
          </a:p>
          <a:p>
            <a:pPr lvl="1"/>
            <a:r>
              <a:rPr lang="en-IN" dirty="0"/>
              <a:t>Boolean add ( Object </a:t>
            </a:r>
            <a:r>
              <a:rPr lang="en-IN" dirty="0" err="1"/>
              <a:t>obj</a:t>
            </a:r>
            <a:r>
              <a:rPr lang="en-IN" dirty="0"/>
              <a:t>)</a:t>
            </a:r>
          </a:p>
          <a:p>
            <a:pPr lvl="1"/>
            <a:r>
              <a:rPr lang="en-IN" dirty="0"/>
              <a:t>Boolean </a:t>
            </a:r>
            <a:r>
              <a:rPr lang="en-IN" dirty="0" err="1"/>
              <a:t>addAll</a:t>
            </a:r>
            <a:r>
              <a:rPr lang="en-IN" dirty="0"/>
              <a:t> ( Collection c)</a:t>
            </a:r>
          </a:p>
          <a:p>
            <a:pPr lvl="1"/>
            <a:r>
              <a:rPr lang="en-IN" dirty="0"/>
              <a:t>void clear(), etc.</a:t>
            </a:r>
          </a:p>
          <a:p>
            <a:pPr marL="365760" lvl="1" indent="0">
              <a:buNone/>
            </a:pPr>
            <a:r>
              <a:rPr lang="en-IN" dirty="0"/>
              <a:t> which are implemented by all the subclasses of Collection interface.</a:t>
            </a:r>
            <a:br>
              <a:rPr lang="en-IN" dirty="0"/>
            </a:br>
            <a:endParaRPr lang="en-IN" dirty="0"/>
          </a:p>
        </p:txBody>
      </p:sp>
    </p:spTree>
    <p:extLst>
      <p:ext uri="{BB962C8B-B14F-4D97-AF65-F5344CB8AC3E}">
        <p14:creationId xmlns:p14="http://schemas.microsoft.com/office/powerpoint/2010/main" val="4115186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List Interface</a:t>
            </a:r>
          </a:p>
        </p:txBody>
      </p:sp>
      <p:sp>
        <p:nvSpPr>
          <p:cNvPr id="3" name="Content Placeholder 2"/>
          <p:cNvSpPr>
            <a:spLocks noGrp="1"/>
          </p:cNvSpPr>
          <p:nvPr>
            <p:ph idx="1"/>
          </p:nvPr>
        </p:nvSpPr>
        <p:spPr/>
        <p:txBody>
          <a:bodyPr>
            <a:noAutofit/>
          </a:bodyPr>
          <a:lstStyle/>
          <a:p>
            <a:r>
              <a:rPr lang="en-IN" sz="2300" dirty="0"/>
              <a:t>List interface is the child interface of Collection interface.</a:t>
            </a:r>
          </a:p>
          <a:p>
            <a:r>
              <a:rPr lang="en-IN" sz="2300" dirty="0"/>
              <a:t>It inhibits a list type data structure in which we can store the ordered collection of objects. </a:t>
            </a:r>
          </a:p>
          <a:p>
            <a:r>
              <a:rPr lang="en-IN" sz="2300" b="1" dirty="0">
                <a:solidFill>
                  <a:srgbClr val="C00000"/>
                </a:solidFill>
              </a:rPr>
              <a:t>It can have duplicate values.</a:t>
            </a:r>
          </a:p>
          <a:p>
            <a:r>
              <a:rPr lang="en-IN" sz="2300" dirty="0"/>
              <a:t>List interface is implemented by the classes </a:t>
            </a:r>
            <a:r>
              <a:rPr lang="en-IN" sz="2300" dirty="0" err="1"/>
              <a:t>ArrayList</a:t>
            </a:r>
            <a:r>
              <a:rPr lang="en-IN" sz="2300" dirty="0"/>
              <a:t>, </a:t>
            </a:r>
            <a:r>
              <a:rPr lang="en-IN" sz="2300" dirty="0" err="1"/>
              <a:t>LinkedList</a:t>
            </a:r>
            <a:r>
              <a:rPr lang="en-IN" sz="2300" dirty="0"/>
              <a:t>, Vector, and Stack.</a:t>
            </a:r>
          </a:p>
          <a:p>
            <a:r>
              <a:rPr lang="en-IN" sz="2300" dirty="0"/>
              <a:t>To instantiate the List interface, we must use :</a:t>
            </a:r>
          </a:p>
          <a:p>
            <a:pPr marL="365760" lvl="1" indent="0">
              <a:buNone/>
            </a:pPr>
            <a:r>
              <a:rPr lang="en-IN" sz="2300" dirty="0"/>
              <a:t>List &lt;data-type&gt; list1= </a:t>
            </a:r>
            <a:r>
              <a:rPr lang="en-IN" sz="2300" b="1" dirty="0"/>
              <a:t>new</a:t>
            </a:r>
            <a:r>
              <a:rPr lang="en-IN" sz="2300" dirty="0"/>
              <a:t> </a:t>
            </a:r>
            <a:r>
              <a:rPr lang="en-IN" sz="2300" dirty="0" err="1"/>
              <a:t>ArrayList</a:t>
            </a:r>
            <a:r>
              <a:rPr lang="en-IN" sz="2300" dirty="0"/>
              <a:t>();  </a:t>
            </a:r>
          </a:p>
          <a:p>
            <a:pPr marL="365760" lvl="1" indent="0">
              <a:buNone/>
            </a:pPr>
            <a:r>
              <a:rPr lang="en-IN" sz="2300" dirty="0"/>
              <a:t>List &lt;data-type&gt; list2 = </a:t>
            </a:r>
            <a:r>
              <a:rPr lang="en-IN" sz="2300" b="1" dirty="0"/>
              <a:t>new</a:t>
            </a:r>
            <a:r>
              <a:rPr lang="en-IN" sz="2300" dirty="0"/>
              <a:t> </a:t>
            </a:r>
            <a:r>
              <a:rPr lang="en-IN" sz="2300" dirty="0" err="1"/>
              <a:t>LinkedList</a:t>
            </a:r>
            <a:r>
              <a:rPr lang="en-IN" sz="2300" dirty="0"/>
              <a:t>();  </a:t>
            </a:r>
          </a:p>
          <a:p>
            <a:pPr marL="365760" lvl="1" indent="0">
              <a:buNone/>
            </a:pPr>
            <a:r>
              <a:rPr lang="en-IN" sz="2300" dirty="0"/>
              <a:t>List &lt;data-type&gt; list3 = </a:t>
            </a:r>
            <a:r>
              <a:rPr lang="en-IN" sz="2300" b="1" dirty="0"/>
              <a:t>new</a:t>
            </a:r>
            <a:r>
              <a:rPr lang="en-IN" sz="2300" dirty="0"/>
              <a:t> Vector();  </a:t>
            </a:r>
          </a:p>
          <a:p>
            <a:pPr marL="365760" lvl="1" indent="0">
              <a:buNone/>
            </a:pPr>
            <a:r>
              <a:rPr lang="en-IN" sz="2300" dirty="0"/>
              <a:t>List &lt;data-type&gt; list4 = </a:t>
            </a:r>
            <a:r>
              <a:rPr lang="en-IN" sz="2300" b="1" dirty="0"/>
              <a:t>new</a:t>
            </a:r>
            <a:r>
              <a:rPr lang="en-IN" sz="2300" dirty="0"/>
              <a:t> Stack(); </a:t>
            </a:r>
          </a:p>
          <a:p>
            <a:pPr lvl="1"/>
            <a:endParaRPr lang="en-IN" sz="2300" dirty="0"/>
          </a:p>
        </p:txBody>
      </p:sp>
    </p:spTree>
    <p:extLst>
      <p:ext uri="{BB962C8B-B14F-4D97-AF65-F5344CB8AC3E}">
        <p14:creationId xmlns:p14="http://schemas.microsoft.com/office/powerpoint/2010/main" val="3498618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5C39C-2390-42D9-8B30-15CD3CE29F8E}"/>
              </a:ext>
            </a:extLst>
          </p:cNvPr>
          <p:cNvSpPr>
            <a:spLocks noGrp="1"/>
          </p:cNvSpPr>
          <p:nvPr>
            <p:ph type="title"/>
          </p:nvPr>
        </p:nvSpPr>
        <p:spPr/>
        <p:txBody>
          <a:bodyPr vert="horz" lIns="91440" tIns="45720" rIns="91440" bIns="45720" anchor="b">
            <a:normAutofit/>
          </a:bodyPr>
          <a:lstStyle/>
          <a:p>
            <a:r>
              <a:rPr lang="en-US" dirty="0" err="1"/>
              <a:t>ArrayList</a:t>
            </a:r>
            <a:endParaRPr lang="en-US"/>
          </a:p>
        </p:txBody>
      </p:sp>
      <p:sp>
        <p:nvSpPr>
          <p:cNvPr id="3" name="Content Placeholder 2">
            <a:extLst>
              <a:ext uri="{FF2B5EF4-FFF2-40B4-BE49-F238E27FC236}">
                <a16:creationId xmlns:a16="http://schemas.microsoft.com/office/drawing/2014/main" id="{1830A7E7-416E-490F-BA72-2AEB740A9E4A}"/>
              </a:ext>
            </a:extLst>
          </p:cNvPr>
          <p:cNvSpPr>
            <a:spLocks noGrp="1"/>
          </p:cNvSpPr>
          <p:nvPr>
            <p:ph idx="1"/>
          </p:nvPr>
        </p:nvSpPr>
        <p:spPr/>
        <p:txBody>
          <a:bodyPr vert="horz" lIns="91440" tIns="45720" rIns="91440" bIns="45720" anchor="t">
            <a:normAutofit/>
          </a:bodyPr>
          <a:lstStyle/>
          <a:p>
            <a:r>
              <a:rPr lang="en-US" sz="2300" dirty="0">
                <a:ea typeface="+mn-lt"/>
                <a:cs typeface="+mn-lt"/>
              </a:rPr>
              <a:t>Java </a:t>
            </a:r>
            <a:r>
              <a:rPr lang="en-US" sz="2300" b="1" dirty="0" err="1">
                <a:ea typeface="+mn-lt"/>
                <a:cs typeface="+mn-lt"/>
              </a:rPr>
              <a:t>ArrayList</a:t>
            </a:r>
            <a:r>
              <a:rPr lang="en-US" sz="2300" dirty="0">
                <a:ea typeface="+mn-lt"/>
                <a:cs typeface="+mn-lt"/>
              </a:rPr>
              <a:t> class uses a</a:t>
            </a:r>
            <a:r>
              <a:rPr lang="en-US" sz="2800" dirty="0">
                <a:solidFill>
                  <a:srgbClr val="C00000"/>
                </a:solidFill>
                <a:ea typeface="+mn-lt"/>
                <a:cs typeface="+mn-lt"/>
              </a:rPr>
              <a:t> </a:t>
            </a:r>
            <a:r>
              <a:rPr lang="en-US" sz="2300" b="1" dirty="0">
                <a:solidFill>
                  <a:srgbClr val="C00000"/>
                </a:solidFill>
                <a:ea typeface="+mn-lt"/>
                <a:cs typeface="+mn-lt"/>
              </a:rPr>
              <a:t>dynamic </a:t>
            </a:r>
            <a:r>
              <a:rPr lang="en-US" sz="2300" b="1" dirty="0">
                <a:solidFill>
                  <a:srgbClr val="C00000"/>
                </a:solidFill>
                <a:ea typeface="+mn-lt"/>
                <a:cs typeface="+mn-lt"/>
                <a:hlinkClick r:id="rId2">
                  <a:extLst>
                    <a:ext uri="{A12FA001-AC4F-418D-AE19-62706E023703}">
                      <ahyp:hlinkClr xmlns:ahyp="http://schemas.microsoft.com/office/drawing/2018/hyperlinkcolor" val="tx"/>
                    </a:ext>
                  </a:extLst>
                </a:hlinkClick>
              </a:rPr>
              <a:t>array</a:t>
            </a:r>
            <a:r>
              <a:rPr lang="en-US" sz="2300" b="1" dirty="0">
                <a:solidFill>
                  <a:srgbClr val="C00000"/>
                </a:solidFill>
                <a:ea typeface="+mn-lt"/>
                <a:cs typeface="+mn-lt"/>
              </a:rPr>
              <a:t> for storing the elements</a:t>
            </a:r>
            <a:r>
              <a:rPr lang="en-US" sz="2300" dirty="0">
                <a:ea typeface="+mn-lt"/>
                <a:cs typeface="+mn-lt"/>
              </a:rPr>
              <a:t>( there is </a:t>
            </a:r>
            <a:r>
              <a:rPr lang="en-US" sz="2300" i="1" dirty="0">
                <a:ea typeface="+mn-lt"/>
                <a:cs typeface="+mn-lt"/>
              </a:rPr>
              <a:t>no size limit)</a:t>
            </a:r>
            <a:endParaRPr lang="en-US" sz="2300" dirty="0">
              <a:ea typeface="+mn-lt"/>
              <a:cs typeface="+mn-lt"/>
            </a:endParaRPr>
          </a:p>
          <a:p>
            <a:r>
              <a:rPr lang="en-US" sz="2300" dirty="0">
                <a:ea typeface="+mn-lt"/>
                <a:cs typeface="+mn-lt"/>
              </a:rPr>
              <a:t>We can add or remove elements anytime, much more flexible than the traditional array.</a:t>
            </a:r>
          </a:p>
          <a:p>
            <a:r>
              <a:rPr lang="en-US" sz="2300" dirty="0">
                <a:ea typeface="+mn-lt"/>
                <a:cs typeface="+mn-lt"/>
              </a:rPr>
              <a:t> It is found in the </a:t>
            </a:r>
            <a:r>
              <a:rPr lang="en-US" sz="2300" b="1" i="1" dirty="0" err="1">
                <a:ea typeface="+mn-lt"/>
                <a:cs typeface="+mn-lt"/>
              </a:rPr>
              <a:t>java.util</a:t>
            </a:r>
            <a:r>
              <a:rPr lang="en-US" sz="2300" b="1" dirty="0">
                <a:ea typeface="+mn-lt"/>
                <a:cs typeface="+mn-lt"/>
              </a:rPr>
              <a:t> package</a:t>
            </a:r>
            <a:r>
              <a:rPr lang="en-US" sz="2300" dirty="0">
                <a:ea typeface="+mn-lt"/>
                <a:cs typeface="+mn-lt"/>
              </a:rPr>
              <a:t>.</a:t>
            </a:r>
            <a:endParaRPr lang="en-US" sz="2300"/>
          </a:p>
          <a:p>
            <a:r>
              <a:rPr lang="en-US" sz="2300" dirty="0">
                <a:ea typeface="+mn-lt"/>
                <a:cs typeface="+mn-lt"/>
              </a:rPr>
              <a:t>The </a:t>
            </a:r>
            <a:r>
              <a:rPr lang="en-US" sz="2300" dirty="0" err="1">
                <a:ea typeface="+mn-lt"/>
                <a:cs typeface="+mn-lt"/>
              </a:rPr>
              <a:t>ArrayList</a:t>
            </a:r>
            <a:r>
              <a:rPr lang="en-US" sz="2300" dirty="0">
                <a:ea typeface="+mn-lt"/>
                <a:cs typeface="+mn-lt"/>
              </a:rPr>
              <a:t> in Java can have the </a:t>
            </a:r>
            <a:r>
              <a:rPr lang="en-US" sz="2300" b="1" dirty="0">
                <a:ea typeface="+mn-lt"/>
                <a:cs typeface="+mn-lt"/>
              </a:rPr>
              <a:t>duplicate elements</a:t>
            </a:r>
            <a:r>
              <a:rPr lang="en-US" sz="2300" dirty="0">
                <a:ea typeface="+mn-lt"/>
                <a:cs typeface="+mn-lt"/>
              </a:rPr>
              <a:t> also. </a:t>
            </a:r>
          </a:p>
          <a:p>
            <a:r>
              <a:rPr lang="en-US" sz="2300" dirty="0">
                <a:ea typeface="+mn-lt"/>
                <a:cs typeface="+mn-lt"/>
              </a:rPr>
              <a:t>It </a:t>
            </a:r>
            <a:r>
              <a:rPr lang="en-US" sz="2300" b="1" dirty="0">
                <a:ea typeface="+mn-lt"/>
                <a:cs typeface="+mn-lt"/>
              </a:rPr>
              <a:t>implements the List interface</a:t>
            </a:r>
            <a:r>
              <a:rPr lang="en-US" sz="2300" dirty="0">
                <a:ea typeface="+mn-lt"/>
                <a:cs typeface="+mn-lt"/>
              </a:rPr>
              <a:t> so we can use all the methods of List interface here. </a:t>
            </a:r>
          </a:p>
          <a:p>
            <a:r>
              <a:rPr lang="en-US" sz="2300" dirty="0">
                <a:ea typeface="+mn-lt"/>
                <a:cs typeface="+mn-lt"/>
              </a:rPr>
              <a:t>The </a:t>
            </a:r>
            <a:r>
              <a:rPr lang="en-US" sz="2300" dirty="0" err="1">
                <a:ea typeface="+mn-lt"/>
                <a:cs typeface="+mn-lt"/>
              </a:rPr>
              <a:t>ArrayList</a:t>
            </a:r>
            <a:r>
              <a:rPr lang="en-US" sz="2300" dirty="0">
                <a:ea typeface="+mn-lt"/>
                <a:cs typeface="+mn-lt"/>
              </a:rPr>
              <a:t> maintains the insertion order internally</a:t>
            </a:r>
            <a:endParaRPr lang="en-US"/>
          </a:p>
          <a:p>
            <a:endParaRPr lang="en-US" dirty="0"/>
          </a:p>
        </p:txBody>
      </p:sp>
    </p:spTree>
    <p:extLst>
      <p:ext uri="{BB962C8B-B14F-4D97-AF65-F5344CB8AC3E}">
        <p14:creationId xmlns:p14="http://schemas.microsoft.com/office/powerpoint/2010/main" val="219385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7C1B-F104-4E44-8454-313A079CFB48}"/>
              </a:ext>
            </a:extLst>
          </p:cNvPr>
          <p:cNvSpPr>
            <a:spLocks noGrp="1"/>
          </p:cNvSpPr>
          <p:nvPr>
            <p:ph type="title"/>
          </p:nvPr>
        </p:nvSpPr>
        <p:spPr>
          <a:xfrm>
            <a:off x="1981200" y="274638"/>
            <a:ext cx="7467600" cy="787894"/>
          </a:xfrm>
        </p:spPr>
        <p:txBody>
          <a:bodyPr vert="horz" lIns="91440" tIns="45720" rIns="91440" bIns="45720" anchor="b">
            <a:normAutofit/>
          </a:bodyPr>
          <a:lstStyle/>
          <a:p>
            <a:r>
              <a:rPr lang="en-US" sz="3200" dirty="0" err="1"/>
              <a:t>ArrayList</a:t>
            </a:r>
            <a:r>
              <a:rPr lang="en-US" sz="3200" dirty="0"/>
              <a:t> Example</a:t>
            </a:r>
          </a:p>
        </p:txBody>
      </p:sp>
      <p:pic>
        <p:nvPicPr>
          <p:cNvPr id="4" name="Picture 4">
            <a:extLst>
              <a:ext uri="{FF2B5EF4-FFF2-40B4-BE49-F238E27FC236}">
                <a16:creationId xmlns:a16="http://schemas.microsoft.com/office/drawing/2014/main" id="{6A8EB44A-6FBF-4C19-9B33-260AD4B3C3F2}"/>
              </a:ext>
            </a:extLst>
          </p:cNvPr>
          <p:cNvPicPr>
            <a:picLocks noGrp="1" noChangeAspect="1"/>
          </p:cNvPicPr>
          <p:nvPr>
            <p:ph idx="1"/>
          </p:nvPr>
        </p:nvPicPr>
        <p:blipFill>
          <a:blip r:embed="rId2"/>
          <a:stretch>
            <a:fillRect/>
          </a:stretch>
        </p:blipFill>
        <p:spPr>
          <a:xfrm>
            <a:off x="1975746" y="1422646"/>
            <a:ext cx="6790488" cy="4873752"/>
          </a:xfrm>
        </p:spPr>
      </p:pic>
      <p:pic>
        <p:nvPicPr>
          <p:cNvPr id="5" name="Picture 5">
            <a:extLst>
              <a:ext uri="{FF2B5EF4-FFF2-40B4-BE49-F238E27FC236}">
                <a16:creationId xmlns:a16="http://schemas.microsoft.com/office/drawing/2014/main" id="{7C1529DD-662F-401C-A87A-A15B91A0788E}"/>
              </a:ext>
            </a:extLst>
          </p:cNvPr>
          <p:cNvPicPr>
            <a:picLocks noChangeAspect="1"/>
          </p:cNvPicPr>
          <p:nvPr/>
        </p:nvPicPr>
        <p:blipFill>
          <a:blip r:embed="rId3"/>
          <a:stretch>
            <a:fillRect/>
          </a:stretch>
        </p:blipFill>
        <p:spPr>
          <a:xfrm>
            <a:off x="7765002" y="5249434"/>
            <a:ext cx="2743200" cy="1419404"/>
          </a:xfrm>
          <a:prstGeom prst="rect">
            <a:avLst/>
          </a:prstGeom>
        </p:spPr>
      </p:pic>
      <p:sp>
        <p:nvSpPr>
          <p:cNvPr id="6" name="Rectangle 5">
            <a:extLst>
              <a:ext uri="{FF2B5EF4-FFF2-40B4-BE49-F238E27FC236}">
                <a16:creationId xmlns:a16="http://schemas.microsoft.com/office/drawing/2014/main" id="{0617FBD9-32E6-49C4-9A35-1866AA44779C}"/>
              </a:ext>
            </a:extLst>
          </p:cNvPr>
          <p:cNvSpPr/>
          <p:nvPr/>
        </p:nvSpPr>
        <p:spPr>
          <a:xfrm>
            <a:off x="2764654" y="2516820"/>
            <a:ext cx="2108446" cy="9099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F09F696-8227-4E23-A34E-AF93FFE219A7}"/>
              </a:ext>
            </a:extLst>
          </p:cNvPr>
          <p:cNvSpPr/>
          <p:nvPr/>
        </p:nvSpPr>
        <p:spPr>
          <a:xfrm>
            <a:off x="2908916" y="3737499"/>
            <a:ext cx="2108446" cy="7435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411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10FF8-78A7-42D8-B970-C1F4B9EC4401}"/>
              </a:ext>
            </a:extLst>
          </p:cNvPr>
          <p:cNvSpPr>
            <a:spLocks noGrp="1"/>
          </p:cNvSpPr>
          <p:nvPr>
            <p:ph type="title"/>
          </p:nvPr>
        </p:nvSpPr>
        <p:spPr/>
        <p:txBody>
          <a:bodyPr vert="horz" lIns="91440" tIns="45720" rIns="91440" bIns="45720" anchor="b">
            <a:normAutofit/>
          </a:bodyPr>
          <a:lstStyle/>
          <a:p>
            <a:r>
              <a:rPr lang="en-US" dirty="0"/>
              <a:t>LinkedList </a:t>
            </a:r>
          </a:p>
        </p:txBody>
      </p:sp>
      <p:sp>
        <p:nvSpPr>
          <p:cNvPr id="3" name="Content Placeholder 2">
            <a:extLst>
              <a:ext uri="{FF2B5EF4-FFF2-40B4-BE49-F238E27FC236}">
                <a16:creationId xmlns:a16="http://schemas.microsoft.com/office/drawing/2014/main" id="{3B5ED9F0-F2F9-46DE-AF44-DD27F1196C75}"/>
              </a:ext>
            </a:extLst>
          </p:cNvPr>
          <p:cNvSpPr>
            <a:spLocks noGrp="1"/>
          </p:cNvSpPr>
          <p:nvPr>
            <p:ph idx="1"/>
          </p:nvPr>
        </p:nvSpPr>
        <p:spPr/>
        <p:txBody>
          <a:bodyPr vert="horz" lIns="91440" tIns="45720" rIns="91440" bIns="45720" anchor="t">
            <a:normAutofit/>
          </a:bodyPr>
          <a:lstStyle/>
          <a:p>
            <a:r>
              <a:rPr lang="en-US" sz="2300" dirty="0">
                <a:ea typeface="+mn-lt"/>
                <a:cs typeface="+mn-lt"/>
              </a:rPr>
              <a:t>Java LinkedList class uses a doubly linked list to store the elements. </a:t>
            </a:r>
          </a:p>
          <a:p>
            <a:r>
              <a:rPr lang="en-US" sz="2300" dirty="0">
                <a:ea typeface="+mn-lt"/>
                <a:cs typeface="+mn-lt"/>
              </a:rPr>
              <a:t>It provides a linked-list data structure.</a:t>
            </a:r>
            <a:endParaRPr lang="en-US" sz="2300" dirty="0"/>
          </a:p>
        </p:txBody>
      </p:sp>
      <p:pic>
        <p:nvPicPr>
          <p:cNvPr id="4" name="Picture 4">
            <a:extLst>
              <a:ext uri="{FF2B5EF4-FFF2-40B4-BE49-F238E27FC236}">
                <a16:creationId xmlns:a16="http://schemas.microsoft.com/office/drawing/2014/main" id="{1E8A0293-6D38-4B2D-B7A0-117755C533CA}"/>
              </a:ext>
            </a:extLst>
          </p:cNvPr>
          <p:cNvPicPr>
            <a:picLocks noChangeAspect="1"/>
          </p:cNvPicPr>
          <p:nvPr/>
        </p:nvPicPr>
        <p:blipFill>
          <a:blip r:embed="rId2"/>
          <a:stretch>
            <a:fillRect/>
          </a:stretch>
        </p:blipFill>
        <p:spPr>
          <a:xfrm>
            <a:off x="3570304" y="3164977"/>
            <a:ext cx="4507636" cy="528047"/>
          </a:xfrm>
          <a:prstGeom prst="rect">
            <a:avLst/>
          </a:prstGeom>
        </p:spPr>
      </p:pic>
      <p:pic>
        <p:nvPicPr>
          <p:cNvPr id="5" name="Picture 5">
            <a:extLst>
              <a:ext uri="{FF2B5EF4-FFF2-40B4-BE49-F238E27FC236}">
                <a16:creationId xmlns:a16="http://schemas.microsoft.com/office/drawing/2014/main" id="{964CF66E-1472-41ED-A1EB-984FFFF2038C}"/>
              </a:ext>
            </a:extLst>
          </p:cNvPr>
          <p:cNvPicPr>
            <a:picLocks noChangeAspect="1"/>
          </p:cNvPicPr>
          <p:nvPr/>
        </p:nvPicPr>
        <p:blipFill>
          <a:blip r:embed="rId3"/>
          <a:stretch>
            <a:fillRect/>
          </a:stretch>
        </p:blipFill>
        <p:spPr>
          <a:xfrm>
            <a:off x="2405110" y="3947713"/>
            <a:ext cx="7370685" cy="2580224"/>
          </a:xfrm>
          <a:prstGeom prst="rect">
            <a:avLst/>
          </a:prstGeom>
        </p:spPr>
      </p:pic>
    </p:spTree>
    <p:extLst>
      <p:ext uri="{BB962C8B-B14F-4D97-AF65-F5344CB8AC3E}">
        <p14:creationId xmlns:p14="http://schemas.microsoft.com/office/powerpoint/2010/main" val="1529702643"/>
      </p:ext>
    </p:extLst>
  </p:cSld>
  <p:clrMapOvr>
    <a:masterClrMapping/>
  </p:clrMapOvr>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1578</TotalTime>
  <Words>2400</Words>
  <Application>Microsoft Office PowerPoint</Application>
  <PresentationFormat>Widescreen</PresentationFormat>
  <Paragraphs>201</Paragraphs>
  <Slides>47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Courier New</vt:lpstr>
      <vt:lpstr>Symbol</vt:lpstr>
      <vt:lpstr>Times New Roman</vt:lpstr>
      <vt:lpstr>Wingdings 2</vt:lpstr>
      <vt:lpstr>2_Custom Design</vt:lpstr>
      <vt:lpstr>Collection Framework</vt:lpstr>
      <vt:lpstr>Collection Framework</vt:lpstr>
      <vt:lpstr>PowerPoint Presentation</vt:lpstr>
      <vt:lpstr>Iterator interface</vt:lpstr>
      <vt:lpstr>Collection Interface</vt:lpstr>
      <vt:lpstr>List Interface</vt:lpstr>
      <vt:lpstr>ArrayList</vt:lpstr>
      <vt:lpstr>ArrayList Example</vt:lpstr>
      <vt:lpstr>LinkedList </vt:lpstr>
      <vt:lpstr>LinkedList Example</vt:lpstr>
      <vt:lpstr>ArrayList v/s LinkedList</vt:lpstr>
      <vt:lpstr>Vectors</vt:lpstr>
      <vt:lpstr>Vectors</vt:lpstr>
      <vt:lpstr>Vector Constructor and Description </vt:lpstr>
      <vt:lpstr>Default Vector Example</vt:lpstr>
      <vt:lpstr>Vector with Initial Size</vt:lpstr>
      <vt:lpstr>Vector with Initial Size and Increment</vt:lpstr>
      <vt:lpstr>Vector Methods</vt:lpstr>
      <vt:lpstr>Vector Methods</vt:lpstr>
      <vt:lpstr>Vector Methods</vt:lpstr>
      <vt:lpstr>Vector add() Method</vt:lpstr>
      <vt:lpstr>Example: boolean add(E e)</vt:lpstr>
      <vt:lpstr>Example: boolean addAll(int index, Collection&lt;? extends E&gt; c)</vt:lpstr>
      <vt:lpstr>Example: int capacity()</vt:lpstr>
      <vt:lpstr>Example: int size()</vt:lpstr>
      <vt:lpstr>Example: void setSize(int size)</vt:lpstr>
      <vt:lpstr>Example: boolean contains(Object o)</vt:lpstr>
      <vt:lpstr>Example: void copyInto(Object[ ] anArray)</vt:lpstr>
      <vt:lpstr>Example: E elementAt(int index) </vt:lpstr>
      <vt:lpstr>Example: E firstElement()</vt:lpstr>
      <vt:lpstr>Example: void insertElementAt(E obj, int index)</vt:lpstr>
      <vt:lpstr>Example: boolean isEmpty()</vt:lpstr>
      <vt:lpstr>Example: E lastElement()</vt:lpstr>
      <vt:lpstr>Example: void removeAllElements()</vt:lpstr>
      <vt:lpstr>Example:void removeElementAt(int index)</vt:lpstr>
      <vt:lpstr>Example: E set(int index, E element)</vt:lpstr>
      <vt:lpstr>Example: sublist from vector</vt:lpstr>
      <vt:lpstr>ArrayList v/s Vector</vt:lpstr>
      <vt:lpstr>Assignment:1 Vectors</vt:lpstr>
      <vt:lpstr>Methods of Vector Class</vt:lpstr>
      <vt:lpstr>PowerPoint Presentation</vt:lpstr>
      <vt:lpstr> Methods of Vector Class(Contd..)</vt:lpstr>
      <vt:lpstr> Methods of Vector Class(Contd..)</vt:lpstr>
      <vt:lpstr>Methods of Vector Class(Contd..)</vt:lpstr>
      <vt:lpstr>Example:(2)</vt:lpstr>
      <vt:lpstr>Example:(2)</vt:lpstr>
      <vt:lpstr>Assignment:2 Vectors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Smita Sankhe</dc:creator>
  <cp:lastModifiedBy>Kaustubh Kulkarni</cp:lastModifiedBy>
  <cp:revision>11</cp:revision>
  <dcterms:created xsi:type="dcterms:W3CDTF">2013-07-15T20:26:40Z</dcterms:created>
  <dcterms:modified xsi:type="dcterms:W3CDTF">2024-09-02T08:11:50Z</dcterms:modified>
</cp:coreProperties>
</file>