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5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49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85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11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97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178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8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44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9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36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090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0E4C1-9673-492D-9561-DA6CBD76FB9C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8EE9-E3EE-42AB-9DA8-ACF2FFFD78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98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Dynamic Arrays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Kaustubh</a:t>
            </a:r>
            <a:r>
              <a:rPr lang="en-US" smtClean="0"/>
              <a:t> Kulkarni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804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Boxing and Unboxing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// Demonstrate a type wrapper.</a:t>
            </a:r>
          </a:p>
          <a:p>
            <a:r>
              <a:rPr lang="en-IN" dirty="0" smtClean="0"/>
              <a:t>class Wrap {</a:t>
            </a:r>
          </a:p>
          <a:p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Integer </a:t>
            </a:r>
            <a:r>
              <a:rPr lang="en-IN" b="1" dirty="0" err="1" smtClean="0">
                <a:solidFill>
                  <a:srgbClr val="FF0000"/>
                </a:solidFill>
              </a:rPr>
              <a:t>iOb</a:t>
            </a:r>
            <a:r>
              <a:rPr lang="en-IN" b="1" dirty="0" smtClean="0">
                <a:solidFill>
                  <a:srgbClr val="FF0000"/>
                </a:solidFill>
              </a:rPr>
              <a:t> = </a:t>
            </a:r>
            <a:r>
              <a:rPr lang="en-IN" b="1" dirty="0" err="1" smtClean="0">
                <a:solidFill>
                  <a:srgbClr val="FF0000"/>
                </a:solidFill>
              </a:rPr>
              <a:t>Integer.valueOf</a:t>
            </a:r>
            <a:r>
              <a:rPr lang="en-IN" b="1" dirty="0" smtClean="0">
                <a:solidFill>
                  <a:srgbClr val="FF0000"/>
                </a:solidFill>
              </a:rPr>
              <a:t>(100); //Boxing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 = </a:t>
            </a:r>
            <a:r>
              <a:rPr lang="en-IN" b="1" dirty="0" err="1" smtClean="0">
                <a:solidFill>
                  <a:srgbClr val="FF0000"/>
                </a:solidFill>
              </a:rPr>
              <a:t>iOb.intValue</a:t>
            </a:r>
            <a:r>
              <a:rPr lang="en-IN" b="1" dirty="0" smtClean="0">
                <a:solidFill>
                  <a:srgbClr val="FF0000"/>
                </a:solidFill>
              </a:rPr>
              <a:t>();//Unboxing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+ " " + </a:t>
            </a:r>
            <a:r>
              <a:rPr lang="en-IN" dirty="0" err="1" smtClean="0"/>
              <a:t>iOb</a:t>
            </a:r>
            <a:r>
              <a:rPr lang="en-IN" dirty="0" smtClean="0"/>
              <a:t>); // displays 100 100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0193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Auto-boxing and Auto-unboxing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// Demonstrate </a:t>
            </a:r>
            <a:r>
              <a:rPr lang="en-IN" dirty="0" err="1" smtClean="0"/>
              <a:t>autoboxing</a:t>
            </a:r>
            <a:r>
              <a:rPr lang="en-IN" dirty="0" smtClean="0"/>
              <a:t>/unboxing.</a:t>
            </a:r>
          </a:p>
          <a:p>
            <a:r>
              <a:rPr lang="en-IN" dirty="0" smtClean="0"/>
              <a:t>class </a:t>
            </a:r>
            <a:r>
              <a:rPr lang="en-IN" dirty="0" err="1" smtClean="0"/>
              <a:t>AutoBox</a:t>
            </a:r>
            <a:r>
              <a:rPr lang="en-IN" dirty="0" smtClean="0"/>
              <a:t> {</a:t>
            </a:r>
          </a:p>
          <a:p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Integer </a:t>
            </a:r>
            <a:r>
              <a:rPr lang="en-IN" b="1" dirty="0" err="1" smtClean="0">
                <a:solidFill>
                  <a:srgbClr val="FF0000"/>
                </a:solidFill>
              </a:rPr>
              <a:t>iOb</a:t>
            </a:r>
            <a:r>
              <a:rPr lang="en-IN" b="1" dirty="0" smtClean="0">
                <a:solidFill>
                  <a:srgbClr val="FF0000"/>
                </a:solidFill>
              </a:rPr>
              <a:t> = 100; // </a:t>
            </a:r>
            <a:r>
              <a:rPr lang="en-IN" b="1" dirty="0" err="1" smtClean="0">
                <a:solidFill>
                  <a:srgbClr val="FF0000"/>
                </a:solidFill>
              </a:rPr>
              <a:t>autobox</a:t>
            </a:r>
            <a:r>
              <a:rPr lang="en-IN" b="1" dirty="0" smtClean="0">
                <a:solidFill>
                  <a:srgbClr val="FF0000"/>
                </a:solidFill>
              </a:rPr>
              <a:t> an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 = </a:t>
            </a:r>
            <a:r>
              <a:rPr lang="en-IN" b="1" dirty="0" err="1" smtClean="0">
                <a:solidFill>
                  <a:srgbClr val="FF0000"/>
                </a:solidFill>
              </a:rPr>
              <a:t>iOb</a:t>
            </a:r>
            <a:r>
              <a:rPr lang="en-IN" b="1" dirty="0" smtClean="0">
                <a:solidFill>
                  <a:srgbClr val="FF0000"/>
                </a:solidFill>
              </a:rPr>
              <a:t>; // auto-unbox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 + " " + </a:t>
            </a:r>
            <a:r>
              <a:rPr lang="en-IN" dirty="0" err="1" smtClean="0"/>
              <a:t>iOb</a:t>
            </a:r>
            <a:r>
              <a:rPr lang="en-IN" dirty="0" smtClean="0"/>
              <a:t>); // displays 100 100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</a:p>
          <a:p>
            <a:r>
              <a:rPr lang="en-IN" dirty="0" err="1" smtClean="0"/>
              <a:t>Autoboxing</a:t>
            </a:r>
            <a:r>
              <a:rPr lang="en-IN" dirty="0" smtClean="0"/>
              <a:t> 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1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Auto-boxing and Auto-unboxing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 smtClean="0"/>
              <a:t>// </a:t>
            </a:r>
            <a:r>
              <a:rPr lang="en-IN" dirty="0" err="1" smtClean="0"/>
              <a:t>Autoboxing</a:t>
            </a:r>
            <a:r>
              <a:rPr lang="en-IN" dirty="0" smtClean="0"/>
              <a:t>/unboxing takes place with method parameters and return values.</a:t>
            </a:r>
          </a:p>
          <a:p>
            <a:r>
              <a:rPr lang="en-IN" dirty="0" smtClean="0"/>
              <a:t>class AutoBox2 {</a:t>
            </a:r>
          </a:p>
          <a:p>
            <a:r>
              <a:rPr lang="en-IN" dirty="0" smtClean="0"/>
              <a:t> // Take an Integer parameter and return an </a:t>
            </a:r>
            <a:r>
              <a:rPr lang="en-IN" dirty="0" err="1" smtClean="0"/>
              <a:t>int</a:t>
            </a:r>
            <a:r>
              <a:rPr lang="en-IN" dirty="0" smtClean="0"/>
              <a:t> value;</a:t>
            </a:r>
          </a:p>
          <a:p>
            <a:r>
              <a:rPr lang="en-IN" dirty="0" smtClean="0"/>
              <a:t> static </a:t>
            </a:r>
            <a:r>
              <a:rPr lang="en-IN" dirty="0" err="1" smtClean="0"/>
              <a:t>int</a:t>
            </a:r>
            <a:r>
              <a:rPr lang="en-IN" dirty="0" smtClean="0"/>
              <a:t> m(Integer v) {</a:t>
            </a:r>
          </a:p>
          <a:p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return v ; // auto-unbox to </a:t>
            </a:r>
            <a:r>
              <a:rPr lang="en-IN" b="1" dirty="0" err="1" smtClean="0">
                <a:solidFill>
                  <a:srgbClr val="FF0000"/>
                </a:solidFill>
              </a:rPr>
              <a:t>int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{</a:t>
            </a:r>
          </a:p>
          <a:p>
            <a:r>
              <a:rPr lang="en-IN" dirty="0" smtClean="0"/>
              <a:t> // Pass an </a:t>
            </a:r>
            <a:r>
              <a:rPr lang="en-IN" dirty="0" err="1" smtClean="0"/>
              <a:t>int</a:t>
            </a:r>
            <a:r>
              <a:rPr lang="en-IN" dirty="0" smtClean="0"/>
              <a:t> to m() and assign the return value to an Integer.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Integer </a:t>
            </a:r>
            <a:r>
              <a:rPr lang="en-IN" b="1" dirty="0" err="1" smtClean="0">
                <a:solidFill>
                  <a:srgbClr val="FF0000"/>
                </a:solidFill>
              </a:rPr>
              <a:t>iOb</a:t>
            </a:r>
            <a:r>
              <a:rPr lang="en-IN" b="1" dirty="0" smtClean="0">
                <a:solidFill>
                  <a:srgbClr val="FF0000"/>
                </a:solidFill>
              </a:rPr>
              <a:t> = m(100);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//Here, the argument 100 is </a:t>
            </a:r>
            <a:r>
              <a:rPr lang="en-IN" b="1" dirty="0" err="1" smtClean="0">
                <a:solidFill>
                  <a:srgbClr val="FF0000"/>
                </a:solidFill>
              </a:rPr>
              <a:t>autoboxed</a:t>
            </a:r>
            <a:r>
              <a:rPr lang="en-IN" b="1" dirty="0" smtClean="0">
                <a:solidFill>
                  <a:srgbClr val="FF0000"/>
                </a:solidFill>
              </a:rPr>
              <a:t> into an Integer.</a:t>
            </a:r>
            <a:r>
              <a:rPr lang="en-IN" dirty="0" smtClean="0"/>
              <a:t>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//The return value is also </a:t>
            </a:r>
            <a:r>
              <a:rPr lang="en-IN" b="1" dirty="0" err="1" smtClean="0">
                <a:solidFill>
                  <a:srgbClr val="FF0000"/>
                </a:solidFill>
              </a:rPr>
              <a:t>autoboxed</a:t>
            </a:r>
            <a:r>
              <a:rPr lang="en-IN" b="1" dirty="0" smtClean="0">
                <a:solidFill>
                  <a:srgbClr val="FF0000"/>
                </a:solidFill>
              </a:rPr>
              <a:t> into an Integer.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iOb</a:t>
            </a:r>
            <a:r>
              <a:rPr lang="en-IN" dirty="0" smtClean="0"/>
              <a:t>);</a:t>
            </a:r>
          </a:p>
          <a:p>
            <a:r>
              <a:rPr lang="en-IN" dirty="0" smtClean="0"/>
              <a:t> }</a:t>
            </a:r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ArrayList</a:t>
            </a:r>
            <a:r>
              <a:rPr lang="en-US" dirty="0"/>
              <a:t> is the implementation of List </a:t>
            </a:r>
            <a:r>
              <a:rPr lang="en-US" dirty="0" smtClean="0"/>
              <a:t>Interface. </a:t>
            </a:r>
          </a:p>
          <a:p>
            <a:r>
              <a:rPr lang="en-US" dirty="0" smtClean="0"/>
              <a:t>The elements </a:t>
            </a:r>
            <a:r>
              <a:rPr lang="en-US" dirty="0"/>
              <a:t>can be dynamically added or removed from the </a:t>
            </a:r>
            <a:r>
              <a:rPr lang="en-US" dirty="0" smtClean="0"/>
              <a:t>list.</a:t>
            </a:r>
          </a:p>
          <a:p>
            <a:r>
              <a:rPr lang="en-US" dirty="0" smtClean="0"/>
              <a:t>Also</a:t>
            </a:r>
            <a:r>
              <a:rPr lang="en-US" dirty="0"/>
              <a:t>, the size of the list is increased dynamically if the elements are added more than the initial </a:t>
            </a:r>
            <a:r>
              <a:rPr lang="en-US" dirty="0" smtClean="0"/>
              <a:t>size.</a:t>
            </a:r>
          </a:p>
          <a:p>
            <a:r>
              <a:rPr lang="en-US" dirty="0" smtClean="0"/>
              <a:t>Though </a:t>
            </a:r>
            <a:r>
              <a:rPr lang="en-US" dirty="0"/>
              <a:t>it may be slower than standard arrays, it can be helpful in programs where lots of manipulation in the array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6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pointers/references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</a:t>
            </a:r>
            <a:r>
              <a:rPr lang="en-US" dirty="0" err="1"/>
              <a:t>ArrayList</a:t>
            </a:r>
            <a:r>
              <a:rPr lang="en-US" dirty="0"/>
              <a:t> is just an object, so we will create it like any other object – calling "new" and storing a pointer to the new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When </a:t>
            </a:r>
            <a:r>
              <a:rPr lang="en-US" dirty="0"/>
              <a:t>first created, the </a:t>
            </a:r>
            <a:r>
              <a:rPr lang="en-US" dirty="0" err="1"/>
              <a:t>ArrayList</a:t>
            </a:r>
            <a:r>
              <a:rPr lang="en-US" dirty="0"/>
              <a:t> is empty – it does not contain any </a:t>
            </a:r>
            <a:r>
              <a:rPr lang="en-US" dirty="0" smtClean="0"/>
              <a:t>objects.</a:t>
            </a:r>
          </a:p>
          <a:p>
            <a:r>
              <a:rPr lang="en-US" dirty="0" smtClean="0"/>
              <a:t>Traditionally</a:t>
            </a:r>
            <a:r>
              <a:rPr lang="en-US" dirty="0"/>
              <a:t>, the things stored inside of a collection are called "elements" in the collection. </a:t>
            </a:r>
            <a:r>
              <a:rPr lang="en-US" dirty="0" smtClean="0"/>
              <a:t>(viz. elements of an array)</a:t>
            </a:r>
          </a:p>
          <a:p>
            <a:r>
              <a:rPr lang="en-US" dirty="0" smtClean="0"/>
              <a:t>However </a:t>
            </a:r>
            <a:r>
              <a:rPr lang="en-US" dirty="0"/>
              <a:t>in Java, collections always store pointers to objects, so we can also use the words "pointers" or "objects" to refer to the elements in a </a:t>
            </a:r>
            <a:r>
              <a:rPr lang="en-US" dirty="0" smtClean="0"/>
              <a:t>collection.</a:t>
            </a:r>
          </a:p>
        </p:txBody>
      </p:sp>
    </p:spTree>
    <p:extLst>
      <p:ext uri="{BB962C8B-B14F-4D97-AF65-F5344CB8AC3E}">
        <p14:creationId xmlns:p14="http://schemas.microsoft.com/office/powerpoint/2010/main" val="733364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and populating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This code creates a new, empty </a:t>
            </a:r>
            <a:r>
              <a:rPr lang="en-US" dirty="0" err="1"/>
              <a:t>ArrayList</a:t>
            </a:r>
            <a:r>
              <a:rPr lang="en-US" dirty="0"/>
              <a:t>:</a:t>
            </a:r>
          </a:p>
          <a:p>
            <a:r>
              <a:rPr lang="en-US" dirty="0"/>
              <a:t> </a:t>
            </a:r>
            <a:r>
              <a:rPr lang="en-US" dirty="0" err="1"/>
              <a:t>ArrayList</a:t>
            </a:r>
            <a:r>
              <a:rPr lang="en-US" dirty="0"/>
              <a:t> list = new </a:t>
            </a:r>
            <a:r>
              <a:rPr lang="en-US" dirty="0" err="1"/>
              <a:t>ArrayList</a:t>
            </a:r>
            <a:r>
              <a:rPr lang="en-US" dirty="0"/>
              <a:t>(); // make a new </a:t>
            </a:r>
            <a:r>
              <a:rPr lang="en-US" dirty="0" err="1"/>
              <a:t>ArrayList</a:t>
            </a:r>
            <a:r>
              <a:rPr lang="en-US" dirty="0"/>
              <a:t> (initially empty) </a:t>
            </a:r>
          </a:p>
          <a:p>
            <a:r>
              <a:rPr lang="en-US" dirty="0"/>
              <a:t>To add an object to the </a:t>
            </a:r>
            <a:r>
              <a:rPr lang="en-US" dirty="0" err="1"/>
              <a:t>ArrayList</a:t>
            </a:r>
            <a:r>
              <a:rPr lang="en-US" dirty="0"/>
              <a:t>, we call the add() method on the </a:t>
            </a:r>
            <a:r>
              <a:rPr lang="en-US" dirty="0" err="1"/>
              <a:t>ArrayList</a:t>
            </a:r>
            <a:r>
              <a:rPr lang="en-US" dirty="0"/>
              <a:t>, passing a pointer to the object we want to store.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code adds pointers to three String objects to the </a:t>
            </a:r>
            <a:r>
              <a:rPr lang="en-US" dirty="0" err="1" smtClean="0"/>
              <a:t>ArrayList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list.add</a:t>
            </a:r>
            <a:r>
              <a:rPr lang="en-US" dirty="0"/>
              <a:t>( </a:t>
            </a:r>
            <a:r>
              <a:rPr lang="en-US" dirty="0" smtClean="0"/>
              <a:t>“First" </a:t>
            </a:r>
            <a:r>
              <a:rPr lang="en-US" dirty="0"/>
              <a:t>); // Add three strings to the </a:t>
            </a:r>
            <a:r>
              <a:rPr lang="en-US" dirty="0" err="1"/>
              <a:t>ArrayList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list.add</a:t>
            </a:r>
            <a:r>
              <a:rPr lang="en-US" dirty="0"/>
              <a:t>( </a:t>
            </a:r>
            <a:r>
              <a:rPr lang="en-US" dirty="0" smtClean="0"/>
              <a:t>“Second" </a:t>
            </a:r>
            <a:r>
              <a:rPr lang="en-US" dirty="0"/>
              <a:t>); </a:t>
            </a:r>
            <a:endParaRPr lang="en-US" dirty="0" smtClean="0"/>
          </a:p>
          <a:p>
            <a:r>
              <a:rPr lang="en-US" dirty="0" err="1" smtClean="0"/>
              <a:t>list.add</a:t>
            </a:r>
            <a:r>
              <a:rPr lang="en-US" dirty="0"/>
              <a:t>( </a:t>
            </a:r>
            <a:r>
              <a:rPr lang="en-US" dirty="0" smtClean="0"/>
              <a:t>“Third" </a:t>
            </a:r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29796" cy="4881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718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size() method returns the </a:t>
            </a:r>
            <a:r>
              <a:rPr lang="en-US" dirty="0" err="1"/>
              <a:t>int</a:t>
            </a:r>
            <a:r>
              <a:rPr lang="en-US" dirty="0"/>
              <a:t> current number of elements in the </a:t>
            </a:r>
            <a:r>
              <a:rPr lang="en-US" dirty="0" err="1" smtClean="0"/>
              <a:t>ArrayList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get</a:t>
            </a:r>
            <a:r>
              <a:rPr lang="en-US" dirty="0" smtClean="0"/>
              <a:t>() method </a:t>
            </a:r>
            <a:r>
              <a:rPr lang="en-US" dirty="0"/>
              <a:t>takes an </a:t>
            </a:r>
            <a:r>
              <a:rPr lang="en-US" dirty="0" err="1"/>
              <a:t>int</a:t>
            </a:r>
            <a:r>
              <a:rPr lang="en-US" dirty="0"/>
              <a:t> index argument, and returns the pointer at that index number.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593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ArrayList</a:t>
            </a:r>
            <a:r>
              <a:rPr lang="en-IN" dirty="0" smtClean="0"/>
              <a:t> Constructors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96643"/>
              </p:ext>
            </p:extLst>
          </p:nvPr>
        </p:nvGraphicFramePr>
        <p:xfrm>
          <a:off x="467544" y="1484784"/>
          <a:ext cx="8208912" cy="4752529"/>
        </p:xfrm>
        <a:graphic>
          <a:graphicData uri="http://schemas.openxmlformats.org/drawingml/2006/table">
            <a:tbl>
              <a:tblPr/>
              <a:tblGrid>
                <a:gridCol w="4464496"/>
                <a:gridCol w="3744416"/>
              </a:tblGrid>
              <a:tr h="61323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Constructor</a:t>
                      </a:r>
                      <a:endParaRPr lang="en-IN" dirty="0">
                        <a:effectLst/>
                      </a:endParaRP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effectLst/>
                        </a:rPr>
                        <a:t>Description</a:t>
                      </a:r>
                      <a:endParaRPr lang="en-IN">
                        <a:effectLst/>
                      </a:endParaRP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8DD9"/>
                    </a:solidFill>
                  </a:tcPr>
                </a:tc>
              </a:tr>
              <a:tr h="1073151">
                <a:tc>
                  <a:txBody>
                    <a:bodyPr/>
                    <a:lstStyle/>
                    <a:p>
                      <a:r>
                        <a:rPr lang="en-IN" b="1" i="1" dirty="0">
                          <a:effectLst/>
                        </a:rPr>
                        <a:t> </a:t>
                      </a:r>
                      <a:r>
                        <a:rPr lang="en-IN" b="1" i="1" dirty="0" smtClean="0">
                          <a:effectLst/>
                        </a:rPr>
                        <a:t>1</a:t>
                      </a:r>
                      <a:r>
                        <a:rPr lang="en-IN" b="1" i="1" dirty="0">
                          <a:effectLst/>
                        </a:rPr>
                        <a:t>. </a:t>
                      </a:r>
                      <a:r>
                        <a:rPr lang="en-IN" b="1" i="1" dirty="0" err="1">
                          <a:effectLst/>
                        </a:rPr>
                        <a:t>ArrayList</a:t>
                      </a:r>
                      <a:r>
                        <a:rPr lang="en-IN" b="1" i="1" dirty="0">
                          <a:effectLst/>
                        </a:rPr>
                        <a:t>()</a:t>
                      </a:r>
                      <a:endParaRPr lang="en-IN" dirty="0">
                        <a:effectLst/>
                      </a:endParaRP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Used </a:t>
                      </a:r>
                      <a:r>
                        <a:rPr lang="en-US" dirty="0">
                          <a:effectLst/>
                        </a:rPr>
                        <a:t>to build an empty array list</a:t>
                      </a: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3074">
                <a:tc>
                  <a:txBody>
                    <a:bodyPr/>
                    <a:lstStyle/>
                    <a:p>
                      <a:r>
                        <a:rPr lang="en-IN" b="1" i="1" dirty="0" smtClean="0">
                          <a:effectLst/>
                        </a:rPr>
                        <a:t>2. </a:t>
                      </a:r>
                      <a:r>
                        <a:rPr lang="en-IN" b="1" i="1" dirty="0" err="1" smtClean="0">
                          <a:effectLst/>
                        </a:rPr>
                        <a:t>ArrayList</a:t>
                      </a:r>
                      <a:r>
                        <a:rPr lang="en-IN" b="1" i="1" dirty="0" smtClean="0">
                          <a:effectLst/>
                        </a:rPr>
                        <a:t>(Collection&lt;? extends E&gt; c)</a:t>
                      </a: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Builds </a:t>
                      </a:r>
                      <a:r>
                        <a:rPr lang="en-US" dirty="0">
                          <a:effectLst/>
                        </a:rPr>
                        <a:t>an array list that is initialized with the elements of collection c</a:t>
                      </a: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33074">
                <a:tc>
                  <a:txBody>
                    <a:bodyPr/>
                    <a:lstStyle/>
                    <a:p>
                      <a:r>
                        <a:rPr lang="en-IN" b="1" i="1">
                          <a:effectLst/>
                        </a:rPr>
                        <a:t>  3. ArrayList(int capacity)</a:t>
                      </a:r>
                      <a:endParaRPr lang="en-IN">
                        <a:effectLst/>
                      </a:endParaRP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effectLst/>
                        </a:rPr>
                        <a:t>Used </a:t>
                      </a:r>
                      <a:r>
                        <a:rPr lang="en-US" dirty="0">
                          <a:effectLst/>
                        </a:rPr>
                        <a:t>to build an array list that has the specified initial capacity</a:t>
                      </a:r>
                    </a:p>
                  </a:txBody>
                  <a:tcPr marL="317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1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wrappers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42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Need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 uses primitive types (also called simple types), such as </a:t>
            </a:r>
            <a:r>
              <a:rPr lang="en-US" dirty="0" err="1" smtClean="0"/>
              <a:t>int</a:t>
            </a:r>
            <a:r>
              <a:rPr lang="en-US" dirty="0" smtClean="0"/>
              <a:t> or double, to hold the basic data types supported by the language.</a:t>
            </a:r>
          </a:p>
          <a:p>
            <a:r>
              <a:rPr lang="en-US" dirty="0" smtClean="0"/>
              <a:t>Primitive types, rather than objects, are used for these quantities for the sake of performance.</a:t>
            </a:r>
          </a:p>
          <a:p>
            <a:r>
              <a:rPr lang="en-US" dirty="0" smtClean="0"/>
              <a:t>Using objects for these values would add an unacceptable overhead to even the simplest of calculations.</a:t>
            </a:r>
          </a:p>
          <a:p>
            <a:r>
              <a:rPr lang="en-US" dirty="0" smtClean="0"/>
              <a:t>Thus, the primitive types are not part of the object hierarchy, and they do not inherit Object.</a:t>
            </a:r>
          </a:p>
          <a:p>
            <a:r>
              <a:rPr lang="en-US" dirty="0" smtClean="0"/>
              <a:t>The standard data structures implemented by Java operate on objects, which means that you can’t use these data structures to store primitive types.</a:t>
            </a:r>
          </a:p>
          <a:p>
            <a:r>
              <a:rPr lang="en-US" dirty="0" smtClean="0"/>
              <a:t>To handle these (and other) situations, Java provides type wrappers, which are classes that encapsulate a primitive type within an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235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Dynamic Arrays</vt:lpstr>
      <vt:lpstr>ArrayList</vt:lpstr>
      <vt:lpstr>Collection of pointers/references</vt:lpstr>
      <vt:lpstr>Creating and populating</vt:lpstr>
      <vt:lpstr>PowerPoint Presentation</vt:lpstr>
      <vt:lpstr>PowerPoint Presentation</vt:lpstr>
      <vt:lpstr>ArrayList Constructors</vt:lpstr>
      <vt:lpstr>Type wrappers</vt:lpstr>
      <vt:lpstr>Need</vt:lpstr>
      <vt:lpstr>Boxing and Unboxing</vt:lpstr>
      <vt:lpstr>Auto-boxing and Auto-unboxing</vt:lpstr>
      <vt:lpstr>Auto-boxing and Auto-unboxing (2)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Arrays</dc:title>
  <dc:creator>Kaustubh</dc:creator>
  <cp:lastModifiedBy>Kaustubh</cp:lastModifiedBy>
  <cp:revision>1</cp:revision>
  <dcterms:created xsi:type="dcterms:W3CDTF">2023-08-10T04:25:15Z</dcterms:created>
  <dcterms:modified xsi:type="dcterms:W3CDTF">2023-08-10T04:26:21Z</dcterms:modified>
</cp:coreProperties>
</file>